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34"/>
  </p:notesMasterIdLst>
  <p:handoutMasterIdLst>
    <p:handoutMasterId r:id="rId35"/>
  </p:handoutMasterIdLst>
  <p:sldIdLst>
    <p:sldId id="263" r:id="rId2"/>
    <p:sldId id="406" r:id="rId3"/>
    <p:sldId id="447" r:id="rId4"/>
    <p:sldId id="409" r:id="rId5"/>
    <p:sldId id="402" r:id="rId6"/>
    <p:sldId id="404" r:id="rId7"/>
    <p:sldId id="448" r:id="rId8"/>
    <p:sldId id="417" r:id="rId9"/>
    <p:sldId id="419" r:id="rId10"/>
    <p:sldId id="388" r:id="rId11"/>
    <p:sldId id="420" r:id="rId12"/>
    <p:sldId id="422" r:id="rId13"/>
    <p:sldId id="424" r:id="rId14"/>
    <p:sldId id="384" r:id="rId15"/>
    <p:sldId id="449" r:id="rId16"/>
    <p:sldId id="387" r:id="rId17"/>
    <p:sldId id="429" r:id="rId18"/>
    <p:sldId id="389" r:id="rId19"/>
    <p:sldId id="390" r:id="rId20"/>
    <p:sldId id="432" r:id="rId21"/>
    <p:sldId id="392" r:id="rId22"/>
    <p:sldId id="393" r:id="rId23"/>
    <p:sldId id="394" r:id="rId24"/>
    <p:sldId id="450" r:id="rId25"/>
    <p:sldId id="396" r:id="rId26"/>
    <p:sldId id="436" r:id="rId27"/>
    <p:sldId id="438" r:id="rId28"/>
    <p:sldId id="398" r:id="rId29"/>
    <p:sldId id="397" r:id="rId30"/>
    <p:sldId id="446" r:id="rId31"/>
    <p:sldId id="400" r:id="rId32"/>
    <p:sldId id="305" r:id="rId33"/>
  </p:sldIdLst>
  <p:sldSz cx="9144000" cy="6858000" type="screen4x3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702" userDrawn="1">
          <p15:clr>
            <a:srgbClr val="A4A3A4"/>
          </p15:clr>
        </p15:guide>
        <p15:guide id="3" pos="1882" userDrawn="1">
          <p15:clr>
            <a:srgbClr val="A4A3A4"/>
          </p15:clr>
        </p15:guide>
        <p15:guide id="4" pos="431" userDrawn="1">
          <p15:clr>
            <a:srgbClr val="A4A3A4"/>
          </p15:clr>
        </p15:guide>
        <p15:guide id="5" pos="4014" userDrawn="1">
          <p15:clr>
            <a:srgbClr val="A4A3A4"/>
          </p15:clr>
        </p15:guide>
        <p15:guide id="6" orient="horz" pos="9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10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Вельянинова А. C." initials="ВАC" lastIdx="65" clrIdx="0">
    <p:extLst/>
  </p:cmAuthor>
  <p:cmAuthor id="2" name="Николаева Е.Ю." initials="НЕ" lastIdx="38" clrIdx="1">
    <p:extLst/>
  </p:cmAuthor>
  <p:cmAuthor id="3" name="Any" initials="A" lastIdx="4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5C83"/>
    <a:srgbClr val="2D9B47"/>
    <a:srgbClr val="E7F9EA"/>
    <a:srgbClr val="DBEEF9"/>
    <a:srgbClr val="B48C2C"/>
    <a:srgbClr val="006699"/>
    <a:srgbClr val="A3D4EF"/>
    <a:srgbClr val="0F0050"/>
    <a:srgbClr val="2185BA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34" autoAdjust="0"/>
    <p:restoredTop sz="86122" autoAdjust="0"/>
  </p:normalViewPr>
  <p:slideViewPr>
    <p:cSldViewPr>
      <p:cViewPr varScale="1">
        <p:scale>
          <a:sx n="70" d="100"/>
          <a:sy n="70" d="100"/>
        </p:scale>
        <p:origin x="-996" y="-63"/>
      </p:cViewPr>
      <p:guideLst>
        <p:guide orient="horz" pos="3702"/>
        <p:guide orient="horz" pos="981"/>
        <p:guide pos="1882"/>
        <p:guide pos="431"/>
        <p:guide pos="401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2" d="100"/>
          <a:sy n="92" d="100"/>
        </p:scale>
        <p:origin x="3750" y="108"/>
      </p:cViewPr>
      <p:guideLst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81E5975D-8686-4296-A624-BD5DFEC7460F}" type="datetimeFigureOut">
              <a:rPr lang="ru-RU"/>
              <a:pPr>
                <a:defRPr/>
              </a:pPr>
              <a:t>26.04.18</a:t>
            </a:fld>
            <a:endParaRPr lang="ru-RU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1DA848B5-4B53-419C-8DF1-DBDFCCD5CF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39350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EF203CE-4BCB-4AD7-8389-9580C28295B6}" type="datetimeFigureOut">
              <a:rPr lang="ru-RU"/>
              <a:pPr>
                <a:defRPr/>
              </a:pPr>
              <a:t>26.04.18</a:t>
            </a:fld>
            <a:endParaRPr lang="ru-RU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39775"/>
            <a:ext cx="4937125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  <a:p>
            <a:pPr lvl="3"/>
            <a:r>
              <a:rPr lang="ru-RU" noProof="0" dirty="0" smtClean="0"/>
              <a:t>Четвертый уровень</a:t>
            </a:r>
          </a:p>
          <a:p>
            <a:pPr lvl="4"/>
            <a:r>
              <a:rPr lang="ru-RU" noProof="0" dirty="0" smtClean="0"/>
              <a:t>Пятый уровень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6E61073-471A-4653-9344-8BA9BA1DD4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4253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36756246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E61073-471A-4653-9344-8BA9BA1DD445}" type="slidenum">
              <a:rPr lang="ru-RU" smtClean="0"/>
              <a:pPr>
                <a:defRPr/>
              </a:pPr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260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E61073-471A-4653-9344-8BA9BA1DD445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86803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Представить</a:t>
            </a:r>
            <a:r>
              <a:rPr lang="ru-RU" baseline="0" dirty="0" smtClean="0"/>
              <a:t> будущее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E61073-471A-4653-9344-8BA9BA1DD445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33118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E61073-471A-4653-9344-8BA9BA1DD445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63547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E61073-471A-4653-9344-8BA9BA1DD445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76778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Составить</a:t>
            </a:r>
            <a:r>
              <a:rPr lang="ru-RU" baseline="0" dirty="0" smtClean="0"/>
              <a:t> сценарий демонстрации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E61073-471A-4653-9344-8BA9BA1DD445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56980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E61073-471A-4653-9344-8BA9BA1DD445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61004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Общаться с пользователями</a:t>
            </a:r>
          </a:p>
          <a:p>
            <a:r>
              <a:rPr lang="ru-RU" dirty="0" smtClean="0"/>
              <a:t>Взаимодействовать</a:t>
            </a:r>
            <a:r>
              <a:rPr lang="ru-RU" baseline="0" dirty="0" smtClean="0"/>
              <a:t> с пользователями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E61073-471A-4653-9344-8BA9BA1DD445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06870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E61073-471A-4653-9344-8BA9BA1DD445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8424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 hasCustomPrompt="1"/>
          </p:nvPr>
        </p:nvSpPr>
        <p:spPr>
          <a:xfrm>
            <a:off x="539749" y="1773238"/>
            <a:ext cx="6696075" cy="1151706"/>
          </a:xfrm>
        </p:spPr>
        <p:txBody>
          <a:bodyPr anchor="t">
            <a:noAutofit/>
          </a:bodyPr>
          <a:lstStyle>
            <a:lvl1pPr algn="l">
              <a:defRPr sz="3400" b="1">
                <a:solidFill>
                  <a:schemeClr val="tx1"/>
                </a:solidFill>
              </a:defRPr>
            </a:lvl1pPr>
            <a:extLst/>
          </a:lstStyle>
          <a:p>
            <a:r>
              <a:rPr lang="ru-RU" dirty="0" smtClean="0"/>
              <a:t>Название презентации</a:t>
            </a:r>
            <a:endParaRPr lang="en-US" dirty="0"/>
          </a:p>
        </p:txBody>
      </p:sp>
      <p:cxnSp>
        <p:nvCxnSpPr>
          <p:cNvPr id="5" name="Прямая со стрелкой 4"/>
          <p:cNvCxnSpPr/>
          <p:nvPr userDrawn="1"/>
        </p:nvCxnSpPr>
        <p:spPr>
          <a:xfrm>
            <a:off x="-396552" y="908521"/>
            <a:ext cx="396552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 userDrawn="1"/>
        </p:nvCxnSpPr>
        <p:spPr>
          <a:xfrm>
            <a:off x="-396552" y="1662113"/>
            <a:ext cx="396552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 userDrawn="1"/>
        </p:nvCxnSpPr>
        <p:spPr>
          <a:xfrm>
            <a:off x="-396552" y="1773238"/>
            <a:ext cx="396552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 userDrawn="1"/>
        </p:nvCxnSpPr>
        <p:spPr>
          <a:xfrm>
            <a:off x="-396552" y="5949951"/>
            <a:ext cx="396552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 userDrawn="1"/>
        </p:nvCxnSpPr>
        <p:spPr>
          <a:xfrm>
            <a:off x="-396552" y="6165850"/>
            <a:ext cx="396552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 userDrawn="1"/>
        </p:nvCxnSpPr>
        <p:spPr>
          <a:xfrm>
            <a:off x="539750" y="-396000"/>
            <a:ext cx="0" cy="39600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 userDrawn="1"/>
        </p:nvCxnSpPr>
        <p:spPr>
          <a:xfrm>
            <a:off x="687632" y="-396000"/>
            <a:ext cx="0" cy="39600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 userDrawn="1"/>
        </p:nvCxnSpPr>
        <p:spPr>
          <a:xfrm>
            <a:off x="7235825" y="-396000"/>
            <a:ext cx="0" cy="39600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 userDrawn="1"/>
        </p:nvCxnSpPr>
        <p:spPr>
          <a:xfrm>
            <a:off x="8532813" y="-396000"/>
            <a:ext cx="0" cy="39600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одзаголовок 21"/>
          <p:cNvSpPr>
            <a:spLocks noGrp="1"/>
          </p:cNvSpPr>
          <p:nvPr>
            <p:ph type="subTitle" idx="1" hasCustomPrompt="1"/>
          </p:nvPr>
        </p:nvSpPr>
        <p:spPr>
          <a:xfrm>
            <a:off x="539552" y="3574157"/>
            <a:ext cx="6696273" cy="430907"/>
          </a:xfrm>
        </p:spPr>
        <p:txBody>
          <a:bodyPr tIns="0">
            <a:noAutofit/>
          </a:bodyPr>
          <a:lstStyle>
            <a:lvl1pPr marL="0" indent="0" algn="l" defTabSz="53975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>
                <a:srgbClr val="006699"/>
              </a:buClr>
              <a:buSzPct val="135000"/>
              <a:buFont typeface="Wingdings" pitchFamily="2" charset="2"/>
              <a:buNone/>
              <a:defRPr lang="en-US" sz="2400" kern="1200" baseline="0" dirty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dirty="0" smtClean="0"/>
              <a:t>Имя</a:t>
            </a:r>
            <a:endParaRPr lang="en-US" dirty="0"/>
          </a:p>
        </p:txBody>
      </p:sp>
      <p:sp>
        <p:nvSpPr>
          <p:cNvPr id="16" name="Текст 19"/>
          <p:cNvSpPr>
            <a:spLocks noGrp="1"/>
          </p:cNvSpPr>
          <p:nvPr>
            <p:ph type="body" sz="quarter" idx="12" hasCustomPrompt="1"/>
          </p:nvPr>
        </p:nvSpPr>
        <p:spPr>
          <a:xfrm>
            <a:off x="539751" y="4005064"/>
            <a:ext cx="6696074" cy="432048"/>
          </a:xfrm>
        </p:spPr>
        <p:txBody>
          <a:bodyPr/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ru-RU" dirty="0" smtClean="0"/>
              <a:t>Должность</a:t>
            </a:r>
            <a:endParaRPr lang="ru-RU" dirty="0"/>
          </a:p>
        </p:txBody>
      </p:sp>
      <p:sp>
        <p:nvSpPr>
          <p:cNvPr id="17" name="Текст 2"/>
          <p:cNvSpPr>
            <a:spLocks noGrp="1"/>
          </p:cNvSpPr>
          <p:nvPr>
            <p:ph type="body" sz="quarter" idx="13" hasCustomPrompt="1"/>
          </p:nvPr>
        </p:nvSpPr>
        <p:spPr>
          <a:xfrm>
            <a:off x="539749" y="5588943"/>
            <a:ext cx="6696075" cy="361007"/>
          </a:xfrm>
        </p:spPr>
        <p:txBody>
          <a:bodyPr/>
          <a:lstStyle>
            <a:lvl1pPr marL="0" indent="0">
              <a:buNone/>
              <a:defRPr lang="ru-RU" sz="1800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lvl="0"/>
            <a:r>
              <a:rPr lang="ru-RU" dirty="0" smtClean="0"/>
              <a:t>Дата</a:t>
            </a:r>
          </a:p>
        </p:txBody>
      </p:sp>
      <p:pic>
        <p:nvPicPr>
          <p:cNvPr id="18" name="Picture 2" descr="G:\projects\Custis\003 Brandbook\003 Design\final\templates\custis_logo_with_subline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929"/>
          <a:stretch>
            <a:fillRect/>
          </a:stretch>
        </p:blipFill>
        <p:spPr bwMode="auto">
          <a:xfrm>
            <a:off x="7235825" y="476672"/>
            <a:ext cx="1285875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03328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 hasCustomPrompt="1"/>
          </p:nvPr>
        </p:nvSpPr>
        <p:spPr>
          <a:xfrm>
            <a:off x="540000" y="1662112"/>
            <a:ext cx="6695825" cy="4287839"/>
          </a:xfrm>
          <a:noFill/>
          <a:ln>
            <a:noFill/>
          </a:ln>
        </p:spPr>
        <p:txBody>
          <a:bodyPr/>
          <a:lstStyle>
            <a:lvl1pPr>
              <a:buClr>
                <a:srgbClr val="006699"/>
              </a:buClr>
              <a:defRPr lang="ru-RU" dirty="0" smtClean="0"/>
            </a:lvl1pPr>
            <a:lvl2pPr marL="536575" indent="-247650">
              <a:buClr>
                <a:srgbClr val="006699"/>
              </a:buClr>
              <a:tabLst>
                <a:tab pos="536575" algn="l"/>
              </a:tabLst>
              <a:defRPr lang="ru-RU" sz="1800" dirty="0" smtClean="0"/>
            </a:lvl2pPr>
            <a:lvl3pPr marL="720725" indent="-217488">
              <a:buClr>
                <a:srgbClr val="006699"/>
              </a:buClr>
              <a:tabLst>
                <a:tab pos="720725" algn="l"/>
              </a:tabLst>
              <a:defRPr lang="ru-RU" sz="1600" dirty="0" smtClean="0"/>
            </a:lvl3pPr>
          </a:lstStyle>
          <a:p>
            <a:pPr lvl="0"/>
            <a:r>
              <a:rPr lang="ru-RU" dirty="0" smtClean="0"/>
              <a:t>Текст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540000" y="908049"/>
            <a:ext cx="6695825" cy="754063"/>
          </a:xfrm>
        </p:spPr>
        <p:txBody>
          <a:bodyPr>
            <a:noAutofit/>
          </a:bodyPr>
          <a:lstStyle>
            <a:lvl1pPr>
              <a:defRPr lang="ru-RU" sz="3200" kern="1200" dirty="0" smtClean="0">
                <a:solidFill>
                  <a:schemeClr val="tx1"/>
                </a:solidFill>
                <a:latin typeface="Arial" charset="0"/>
                <a:ea typeface="+mj-ea"/>
                <a:cs typeface="+mj-cs"/>
              </a:defRPr>
            </a:lvl1pPr>
            <a:extLst/>
          </a:lstStyle>
          <a:p>
            <a:r>
              <a:rPr lang="ru-RU" dirty="0" smtClean="0"/>
              <a:t>Заголовок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FD5BF6-AC6C-45D0-9E57-FD2DDE7CBA81}" type="slidenum">
              <a:rPr lang="ru-RU" smtClean="0"/>
              <a:pPr>
                <a:defRPr/>
              </a:pPr>
              <a:t>‹#›</a:t>
            </a:fld>
            <a:r>
              <a:rPr lang="en-US" dirty="0" smtClean="0"/>
              <a:t>/</a:t>
            </a:r>
            <a:r>
              <a:rPr lang="ru-RU" dirty="0" smtClean="0"/>
              <a:t>32</a:t>
            </a:r>
          </a:p>
        </p:txBody>
      </p:sp>
    </p:spTree>
    <p:extLst>
      <p:ext uri="{BB962C8B-B14F-4D97-AF65-F5344CB8AC3E}">
        <p14:creationId xmlns:p14="http://schemas.microsoft.com/office/powerpoint/2010/main" val="225970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де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539750" y="3515341"/>
            <a:ext cx="6696075" cy="1353819"/>
          </a:xfrm>
        </p:spPr>
        <p:txBody>
          <a:bodyPr anchor="t"/>
          <a:lstStyle>
            <a:lvl1pPr algn="l">
              <a:defRPr sz="340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Подзаголовок</a:t>
            </a:r>
            <a:endParaRPr lang="ru-RU" dirty="0"/>
          </a:p>
        </p:txBody>
      </p:sp>
      <p:sp>
        <p:nvSpPr>
          <p:cNvPr id="3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59372-BBEB-4E0B-8B7B-8DCCD4CF8E84}" type="slidenum">
              <a:rPr lang="ru-RU" smtClean="0"/>
              <a:pPr>
                <a:defRPr/>
              </a:pPr>
              <a:t>‹#›</a:t>
            </a:fld>
            <a:r>
              <a:rPr lang="en-US" dirty="0" smtClean="0"/>
              <a:t>/</a:t>
            </a:r>
            <a:r>
              <a:rPr lang="ru-RU" dirty="0" smtClean="0"/>
              <a:t>32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93030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след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539750" y="1662113"/>
            <a:ext cx="273630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397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006699"/>
              </a:buClr>
              <a:buSzPct val="135000"/>
              <a:buFont typeface="Wingdings" pitchFamily="2" charset="2"/>
              <a:buNone/>
              <a:tabLst/>
              <a:defRPr/>
            </a:pPr>
            <a:r>
              <a:rPr kumimoji="0" lang="ru-RU" sz="3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Спасибо!</a:t>
            </a:r>
          </a:p>
          <a:p>
            <a:pPr marL="0" marR="0" lvl="0" indent="0" algn="l" defTabSz="5397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006699"/>
              </a:buClr>
              <a:buSzPct val="135000"/>
              <a:buFont typeface="Wingdings" pitchFamily="2" charset="2"/>
              <a:buNone/>
              <a:tabLst/>
              <a:defRPr/>
            </a:pPr>
            <a:r>
              <a:rPr kumimoji="0" lang="ru-RU" sz="3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Вопросы?</a:t>
            </a:r>
            <a:endParaRPr kumimoji="0" lang="ru-RU" sz="3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1" hasCustomPrompt="1"/>
          </p:nvPr>
        </p:nvSpPr>
        <p:spPr>
          <a:xfrm>
            <a:off x="539750" y="3645024"/>
            <a:ext cx="2736303" cy="1079500"/>
          </a:xfrm>
        </p:spPr>
        <p:txBody>
          <a:bodyPr/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ru-RU" dirty="0" smtClean="0"/>
              <a:t>Имя</a:t>
            </a:r>
            <a:br>
              <a:rPr lang="ru-RU" dirty="0" smtClean="0"/>
            </a:br>
            <a:r>
              <a:rPr lang="en-US" dirty="0" smtClean="0"/>
              <a:t>e-mail</a:t>
            </a:r>
            <a:endParaRPr lang="ru-RU" dirty="0" smtClean="0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909075" y="6372958"/>
            <a:ext cx="720453" cy="312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59372-BBEB-4E0B-8B7B-8DCCD4CF8E84}" type="slidenum">
              <a:rPr lang="ru-RU" smtClean="0"/>
              <a:pPr>
                <a:defRPr/>
              </a:pPr>
              <a:t>‹#›</a:t>
            </a:fld>
            <a:r>
              <a:rPr lang="en-US" dirty="0" smtClean="0"/>
              <a:t>/</a:t>
            </a:r>
            <a:r>
              <a:rPr lang="ru-RU" dirty="0" smtClean="0"/>
              <a:t>32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6832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Набор объект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5"/>
          <p:cNvGrpSpPr>
            <a:grpSpLocks/>
          </p:cNvGrpSpPr>
          <p:nvPr userDrawn="1"/>
        </p:nvGrpSpPr>
        <p:grpSpPr bwMode="auto">
          <a:xfrm>
            <a:off x="684213" y="4806108"/>
            <a:ext cx="6551612" cy="1152525"/>
            <a:chOff x="1572146" y="4292153"/>
            <a:chExt cx="6551612" cy="1152401"/>
          </a:xfrm>
        </p:grpSpPr>
        <p:sp>
          <p:nvSpPr>
            <p:cNvPr id="6" name="Скругленный прямоугольник 5"/>
            <p:cNvSpPr/>
            <p:nvPr userDrawn="1"/>
          </p:nvSpPr>
          <p:spPr>
            <a:xfrm>
              <a:off x="1572146" y="4292153"/>
              <a:ext cx="6551612" cy="1152401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 cmpd="sng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1188000" defTabSz="539750">
                <a:spcBef>
                  <a:spcPts val="0"/>
                </a:spcBef>
                <a:spcAft>
                  <a:spcPts val="400"/>
                </a:spcAft>
                <a:buClr>
                  <a:srgbClr val="006699"/>
                </a:buClr>
                <a:buSzPct val="150000"/>
                <a:defRPr/>
              </a:pPr>
              <a:r>
                <a:rPr lang="ru-RU" sz="2000" dirty="0" smtClean="0">
                  <a:solidFill>
                    <a:srgbClr val="006699"/>
                  </a:solidFill>
                </a:rPr>
                <a:t>Дополнительная информация (точку </a:t>
              </a:r>
              <a:br>
                <a:rPr lang="ru-RU" sz="2000" dirty="0" smtClean="0">
                  <a:solidFill>
                    <a:srgbClr val="006699"/>
                  </a:solidFill>
                </a:rPr>
              </a:br>
              <a:r>
                <a:rPr lang="ru-RU" sz="2000" dirty="0" smtClean="0">
                  <a:solidFill>
                    <a:srgbClr val="006699"/>
                  </a:solidFill>
                </a:rPr>
                <a:t>в последнем предложении не ставим)</a:t>
              </a:r>
              <a:endParaRPr lang="ru-RU" sz="2000" dirty="0">
                <a:solidFill>
                  <a:srgbClr val="006699"/>
                </a:solidFill>
              </a:endParaRPr>
            </a:p>
          </p:txBody>
        </p:sp>
        <p:pic>
          <p:nvPicPr>
            <p:cNvPr id="7" name="Picture 10" descr="C:\Users\avelyaninova\Desktop\1319030080_info-chat.png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1221" y="4399673"/>
              <a:ext cx="936625" cy="936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Скругленная прямоугольная выноска 10"/>
          <p:cNvSpPr/>
          <p:nvPr userDrawn="1"/>
        </p:nvSpPr>
        <p:spPr>
          <a:xfrm>
            <a:off x="6158466" y="3073702"/>
            <a:ext cx="2232744" cy="576411"/>
          </a:xfrm>
          <a:prstGeom prst="wedgeRoundRectCallout">
            <a:avLst>
              <a:gd name="adj1" fmla="val -36154"/>
              <a:gd name="adj2" fmla="val 78147"/>
              <a:gd name="adj3" fmla="val 16667"/>
            </a:avLst>
          </a:prstGeom>
          <a:solidFill>
            <a:srgbClr val="FFFFCA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>
              <a:defRPr/>
            </a:pPr>
            <a:r>
              <a:rPr lang="ru-RU" sz="1800" dirty="0" smtClean="0">
                <a:solidFill>
                  <a:schemeClr val="bg1">
                    <a:lumMod val="50000"/>
                  </a:schemeClr>
                </a:solidFill>
              </a:rPr>
              <a:t>Краткое пояснение</a:t>
            </a:r>
            <a:endParaRPr lang="ru-RU" sz="1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589085" y="2962275"/>
            <a:ext cx="4631880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04813" lvl="1" indent="-404813">
              <a:spcBef>
                <a:spcPts val="1200"/>
              </a:spcBef>
              <a:spcAft>
                <a:spcPts val="0"/>
              </a:spcAft>
              <a:buClr>
                <a:srgbClr val="008A3E"/>
              </a:buClr>
              <a:buSzPct val="110000"/>
              <a:buFont typeface="Wingdings" pitchFamily="2" charset="2"/>
              <a:buChar char=""/>
              <a:tabLst>
                <a:tab pos="468000" algn="l"/>
              </a:tabLst>
              <a:defRPr/>
            </a:pPr>
            <a:r>
              <a:rPr lang="ru-RU" sz="2400" dirty="0" smtClean="0">
                <a:latin typeface="Arial" charset="0"/>
                <a:cs typeface="+mn-cs"/>
              </a:rPr>
              <a:t>Положительный факт</a:t>
            </a:r>
            <a:endParaRPr lang="ru-RU" sz="2400" dirty="0">
              <a:latin typeface="Arial" charset="0"/>
              <a:cs typeface="+mn-cs"/>
            </a:endParaRPr>
          </a:p>
          <a:p>
            <a:pPr marL="404813" lvl="1" indent="-404813">
              <a:spcBef>
                <a:spcPts val="1200"/>
              </a:spcBef>
              <a:spcAft>
                <a:spcPts val="0"/>
              </a:spcAft>
              <a:buSzPct val="110000"/>
              <a:buFont typeface="Wingdings" pitchFamily="2" charset="2"/>
              <a:buChar char=""/>
              <a:tabLst>
                <a:tab pos="468000" algn="l"/>
              </a:tabLst>
              <a:defRPr/>
            </a:pPr>
            <a:r>
              <a:rPr lang="ru-RU" sz="2400" dirty="0" smtClean="0">
                <a:latin typeface="Arial" charset="0"/>
                <a:cs typeface="+mn-cs"/>
              </a:rPr>
              <a:t>Нейтральный</a:t>
            </a:r>
            <a:r>
              <a:rPr lang="ru-RU" sz="2400" baseline="0" dirty="0" smtClean="0">
                <a:latin typeface="Arial" charset="0"/>
                <a:cs typeface="+mn-cs"/>
              </a:rPr>
              <a:t> факт</a:t>
            </a:r>
            <a:endParaRPr lang="ru-RU" sz="2400" dirty="0">
              <a:latin typeface="Arial" charset="0"/>
              <a:cs typeface="+mn-cs"/>
            </a:endParaRPr>
          </a:p>
          <a:p>
            <a:pPr marL="404813" lvl="1" indent="-404813">
              <a:spcBef>
                <a:spcPts val="1200"/>
              </a:spcBef>
              <a:spcAft>
                <a:spcPts val="0"/>
              </a:spcAft>
              <a:buClr>
                <a:srgbClr val="FF0000"/>
              </a:buClr>
              <a:buSzPct val="110000"/>
              <a:buFont typeface="Wingdings" pitchFamily="2" charset="2"/>
              <a:buChar char=""/>
              <a:tabLst>
                <a:tab pos="468000" algn="l"/>
              </a:tabLst>
              <a:defRPr/>
            </a:pPr>
            <a:r>
              <a:rPr lang="ru-RU" sz="2400" dirty="0" smtClean="0">
                <a:latin typeface="Arial" charset="0"/>
                <a:cs typeface="+mn-cs"/>
              </a:rPr>
              <a:t>Негативный факт</a:t>
            </a:r>
            <a:endParaRPr lang="ru-RU" sz="2400" dirty="0">
              <a:latin typeface="Arial" charset="0"/>
              <a:cs typeface="+mn-cs"/>
            </a:endParaRPr>
          </a:p>
        </p:txBody>
      </p:sp>
      <p:grpSp>
        <p:nvGrpSpPr>
          <p:cNvPr id="13" name="Группа 12"/>
          <p:cNvGrpSpPr/>
          <p:nvPr userDrawn="1"/>
        </p:nvGrpSpPr>
        <p:grpSpPr>
          <a:xfrm>
            <a:off x="4960722" y="1772459"/>
            <a:ext cx="3456384" cy="1052101"/>
            <a:chOff x="4572000" y="1268760"/>
            <a:chExt cx="3456384" cy="1052101"/>
          </a:xfrm>
        </p:grpSpPr>
        <p:sp>
          <p:nvSpPr>
            <p:cNvPr id="14" name="Скругленная прямоугольная выноска 13"/>
            <p:cNvSpPr/>
            <p:nvPr/>
          </p:nvSpPr>
          <p:spPr bwMode="auto">
            <a:xfrm>
              <a:off x="4572000" y="1343373"/>
              <a:ext cx="3456384" cy="977488"/>
            </a:xfrm>
            <a:prstGeom prst="wedgeRoundRectCallout">
              <a:avLst>
                <a:gd name="adj1" fmla="val -40235"/>
                <a:gd name="adj2" fmla="val 76198"/>
                <a:gd name="adj3" fmla="val 16667"/>
              </a:avLst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rgbClr val="FFFFFF">
                  <a:lumMod val="65000"/>
                </a:srgbClr>
              </a:solidFill>
              <a:prstDash val="solid"/>
            </a:ln>
            <a:effectLst/>
          </p:spPr>
          <p:txBody>
            <a:bodyPr lIns="36000" tIns="36000" rIns="36000" bIns="36000" anchor="ctr"/>
            <a:lstStyle/>
            <a:p>
              <a:pPr marL="810000" fontAlgn="auto">
                <a:spcBef>
                  <a:spcPts val="0"/>
                </a:spcBef>
                <a:spcAft>
                  <a:spcPts val="0"/>
                </a:spcAft>
              </a:pPr>
              <a:r>
                <a:rPr lang="ru-RU" sz="1800" kern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Кратки</a:t>
              </a:r>
              <a:r>
                <a:rPr lang="ru-RU" sz="1800" kern="0" baseline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й комментарий</a:t>
              </a:r>
              <a:endParaRPr lang="ru-RU" sz="18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endParaRPr>
            </a:p>
          </p:txBody>
        </p:sp>
        <p:pic>
          <p:nvPicPr>
            <p:cNvPr id="15" name="Рисунок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13275" y="1268760"/>
              <a:ext cx="830262" cy="828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Прямоугольник 1"/>
          <p:cNvSpPr/>
          <p:nvPr userDrawn="1"/>
        </p:nvSpPr>
        <p:spPr>
          <a:xfrm>
            <a:off x="795611" y="260648"/>
            <a:ext cx="561023" cy="467519"/>
          </a:xfrm>
          <a:prstGeom prst="rect">
            <a:avLst/>
          </a:prstGeom>
          <a:solidFill>
            <a:srgbClr val="175C83"/>
          </a:solidFill>
          <a:ln w="25400">
            <a:solidFill>
              <a:srgbClr val="175C83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rtlCol="0" anchor="ctr"/>
          <a:lstStyle/>
          <a:p>
            <a:pPr algn="ctr"/>
            <a:endParaRPr lang="ru-RU" sz="17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2912522" y="249900"/>
            <a:ext cx="607775" cy="514271"/>
          </a:xfrm>
          <a:prstGeom prst="rect">
            <a:avLst/>
          </a:prstGeom>
          <a:solidFill>
            <a:srgbClr val="DBEEF9"/>
          </a:solidFill>
          <a:ln w="25400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rtlCol="0" anchor="ctr"/>
          <a:lstStyle/>
          <a:p>
            <a:pPr algn="ctr"/>
            <a:endParaRPr lang="ru-RU" sz="17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1802790" y="269162"/>
            <a:ext cx="561023" cy="467519"/>
          </a:xfrm>
          <a:prstGeom prst="rect">
            <a:avLst/>
          </a:prstGeom>
          <a:solidFill>
            <a:srgbClr val="2185BA"/>
          </a:solidFill>
          <a:ln w="25400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rtlCol="0" anchor="ctr"/>
          <a:lstStyle/>
          <a:p>
            <a:pPr algn="ctr"/>
            <a:endParaRPr lang="ru-RU" sz="17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65481" y="901698"/>
            <a:ext cx="621282" cy="517735"/>
          </a:xfrm>
          <a:prstGeom prst="rect">
            <a:avLst/>
          </a:prstGeom>
          <a:solidFill>
            <a:srgbClr val="2D9B47"/>
          </a:solidFill>
          <a:ln w="25400">
            <a:solidFill>
              <a:schemeClr val="bg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rtlCol="0" anchor="ctr"/>
          <a:lstStyle/>
          <a:p>
            <a:pPr algn="ctr"/>
            <a:endParaRPr lang="ru-RU" sz="17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772660" y="901698"/>
            <a:ext cx="621282" cy="517735"/>
          </a:xfrm>
          <a:prstGeom prst="rect">
            <a:avLst/>
          </a:prstGeom>
          <a:solidFill>
            <a:srgbClr val="9DE3AE"/>
          </a:solidFill>
          <a:ln w="25400">
            <a:solidFill>
              <a:schemeClr val="bg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rtlCol="0" anchor="ctr"/>
          <a:lstStyle/>
          <a:p>
            <a:pPr algn="ctr"/>
            <a:endParaRPr lang="ru-RU" sz="17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2899015" y="901698"/>
            <a:ext cx="621282" cy="517735"/>
          </a:xfrm>
          <a:prstGeom prst="rect">
            <a:avLst/>
          </a:prstGeom>
          <a:solidFill>
            <a:srgbClr val="E7F9EA"/>
          </a:solidFill>
          <a:ln w="25400">
            <a:solidFill>
              <a:srgbClr val="FFFFFF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rtlCol="0" anchor="ctr"/>
          <a:lstStyle/>
          <a:p>
            <a:pPr algn="ctr"/>
            <a:endParaRPr lang="ru-RU" sz="17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765481" y="1600958"/>
            <a:ext cx="621282" cy="517735"/>
          </a:xfrm>
          <a:prstGeom prst="rect">
            <a:avLst/>
          </a:prstGeom>
          <a:solidFill>
            <a:srgbClr val="B48C2C"/>
          </a:solidFill>
          <a:ln w="25400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rtlCol="0" anchor="ctr"/>
          <a:lstStyle/>
          <a:p>
            <a:pPr algn="ctr"/>
            <a:endParaRPr lang="ru-RU" sz="17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1774992" y="1600958"/>
            <a:ext cx="621282" cy="517735"/>
          </a:xfrm>
          <a:prstGeom prst="rect">
            <a:avLst/>
          </a:prstGeom>
          <a:solidFill>
            <a:srgbClr val="EDDDB5"/>
          </a:solidFill>
          <a:ln w="25400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rtlCol="0" anchor="ctr"/>
          <a:lstStyle/>
          <a:p>
            <a:pPr algn="ctr"/>
            <a:endParaRPr lang="ru-RU" sz="17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2912522" y="1600958"/>
            <a:ext cx="621282" cy="517735"/>
          </a:xfrm>
          <a:prstGeom prst="rect">
            <a:avLst/>
          </a:prstGeom>
          <a:solidFill>
            <a:srgbClr val="F8F1E0"/>
          </a:solidFill>
          <a:ln w="25400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rtlCol="0" anchor="ctr"/>
          <a:lstStyle/>
          <a:p>
            <a:pPr algn="ctr"/>
            <a:endParaRPr lang="ru-RU" sz="17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4" name="Прямоугольник 23"/>
          <p:cNvSpPr/>
          <p:nvPr userDrawn="1"/>
        </p:nvSpPr>
        <p:spPr>
          <a:xfrm>
            <a:off x="2905768" y="2312085"/>
            <a:ext cx="621282" cy="517735"/>
          </a:xfrm>
          <a:prstGeom prst="rect">
            <a:avLst/>
          </a:prstGeom>
          <a:solidFill>
            <a:srgbClr val="E6F3C3"/>
          </a:solidFill>
          <a:ln w="25400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rtlCol="0" anchor="ctr"/>
          <a:lstStyle/>
          <a:p>
            <a:pPr algn="ctr"/>
            <a:endParaRPr lang="ru-RU" sz="17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795611" y="2306825"/>
            <a:ext cx="621282" cy="517735"/>
          </a:xfrm>
          <a:prstGeom prst="rect">
            <a:avLst/>
          </a:prstGeom>
          <a:solidFill>
            <a:srgbClr val="7C9C1E"/>
          </a:solidFill>
          <a:ln w="25400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rtlCol="0" anchor="ctr"/>
          <a:lstStyle/>
          <a:p>
            <a:pPr algn="ctr"/>
            <a:endParaRPr lang="ru-RU" sz="17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283968" y="296652"/>
            <a:ext cx="561023" cy="467519"/>
          </a:xfrm>
          <a:prstGeom prst="rect">
            <a:avLst/>
          </a:prstGeom>
          <a:solidFill>
            <a:srgbClr val="0F0050"/>
          </a:solidFill>
          <a:ln w="25400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rtlCol="0" anchor="ctr"/>
          <a:lstStyle/>
          <a:p>
            <a:pPr algn="ctr"/>
            <a:endParaRPr lang="ru-RU" sz="17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7" name="Прямоугольник 26"/>
          <p:cNvSpPr/>
          <p:nvPr userDrawn="1"/>
        </p:nvSpPr>
        <p:spPr>
          <a:xfrm>
            <a:off x="5050868" y="296652"/>
            <a:ext cx="561023" cy="467519"/>
          </a:xfrm>
          <a:prstGeom prst="rect">
            <a:avLst/>
          </a:prstGeom>
          <a:solidFill>
            <a:srgbClr val="FAF3FF"/>
          </a:solidFill>
          <a:ln w="25400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rtlCol="0" anchor="ctr"/>
          <a:lstStyle/>
          <a:p>
            <a:pPr algn="ctr"/>
            <a:endParaRPr lang="ru-RU" sz="17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8" name="Скругленная прямоугольная выноска 27"/>
          <p:cNvSpPr/>
          <p:nvPr userDrawn="1"/>
        </p:nvSpPr>
        <p:spPr>
          <a:xfrm>
            <a:off x="6227811" y="3861048"/>
            <a:ext cx="2392837" cy="476528"/>
          </a:xfrm>
          <a:prstGeom prst="wedgeRoundRectCallout">
            <a:avLst>
              <a:gd name="adj1" fmla="val -35027"/>
              <a:gd name="adj2" fmla="val 96523"/>
              <a:gd name="adj3" fmla="val 16667"/>
            </a:avLst>
          </a:prstGeom>
          <a:solidFill>
            <a:srgbClr val="FAF3FF"/>
          </a:solidFill>
          <a:ln w="19050">
            <a:solidFill>
              <a:srgbClr val="0F0050"/>
            </a:solidFill>
            <a:prstDash val="sysDot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Или такое пояснение</a:t>
            </a:r>
            <a:endParaRPr lang="ru-RU" spc="-3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2084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8"/>
          <p:cNvSpPr>
            <a:spLocks noGrp="1"/>
          </p:cNvSpPr>
          <p:nvPr>
            <p:ph type="body" idx="1"/>
          </p:nvPr>
        </p:nvSpPr>
        <p:spPr bwMode="auto">
          <a:xfrm>
            <a:off x="539750" y="1670539"/>
            <a:ext cx="6696075" cy="427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 smtClean="0"/>
              <a:t>Текст</a:t>
            </a:r>
          </a:p>
          <a:p>
            <a:pPr lvl="1"/>
            <a:r>
              <a:rPr lang="ru-RU" altLang="ru-RU" dirty="0" smtClean="0"/>
              <a:t>Второй уровень</a:t>
            </a:r>
          </a:p>
          <a:p>
            <a:pPr lvl="2"/>
            <a:r>
              <a:rPr lang="ru-RU" altLang="ru-RU" dirty="0" smtClean="0"/>
              <a:t>Третий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7909075" y="6372958"/>
            <a:ext cx="720453" cy="31273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866338C-69E4-4D74-9D64-4FE6A839BF75}" type="slidenum">
              <a:rPr lang="ru-RU" smtClean="0"/>
              <a:pPr>
                <a:defRPr/>
              </a:pPr>
              <a:t>‹#›</a:t>
            </a:fld>
            <a:r>
              <a:rPr lang="en-US" dirty="0" smtClean="0"/>
              <a:t>/3</a:t>
            </a:r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028" name="Заголовок 4"/>
          <p:cNvSpPr>
            <a:spLocks noGrp="1"/>
          </p:cNvSpPr>
          <p:nvPr>
            <p:ph type="title"/>
          </p:nvPr>
        </p:nvSpPr>
        <p:spPr bwMode="auto">
          <a:xfrm>
            <a:off x="539750" y="908521"/>
            <a:ext cx="6696075" cy="762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 smtClean="0"/>
              <a:t>Заголовок</a:t>
            </a:r>
            <a:endParaRPr lang="en-US" altLang="ru-RU" dirty="0" smtClean="0"/>
          </a:p>
        </p:txBody>
      </p:sp>
      <p:pic>
        <p:nvPicPr>
          <p:cNvPr id="6" name="Picture 2" descr="G:\projects\Custis\003 Brandbook\003 Design\final\templates\custis_logo_with_subline.gif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929"/>
          <a:stretch>
            <a:fillRect/>
          </a:stretch>
        </p:blipFill>
        <p:spPr bwMode="auto">
          <a:xfrm>
            <a:off x="7235825" y="476672"/>
            <a:ext cx="1285875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Прямая со стрелкой 6"/>
          <p:cNvCxnSpPr/>
          <p:nvPr userDrawn="1"/>
        </p:nvCxnSpPr>
        <p:spPr>
          <a:xfrm>
            <a:off x="539750" y="-396000"/>
            <a:ext cx="0" cy="39600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 userDrawn="1"/>
        </p:nvCxnSpPr>
        <p:spPr>
          <a:xfrm>
            <a:off x="687632" y="-396000"/>
            <a:ext cx="0" cy="39600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 userDrawn="1"/>
        </p:nvCxnSpPr>
        <p:spPr>
          <a:xfrm>
            <a:off x="7235825" y="-396000"/>
            <a:ext cx="0" cy="39600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 userDrawn="1"/>
        </p:nvCxnSpPr>
        <p:spPr>
          <a:xfrm>
            <a:off x="8532813" y="-396000"/>
            <a:ext cx="0" cy="39600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 userDrawn="1"/>
        </p:nvCxnSpPr>
        <p:spPr>
          <a:xfrm>
            <a:off x="-396552" y="908521"/>
            <a:ext cx="396552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 userDrawn="1"/>
        </p:nvCxnSpPr>
        <p:spPr>
          <a:xfrm>
            <a:off x="-396552" y="1662113"/>
            <a:ext cx="396552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 userDrawn="1"/>
        </p:nvCxnSpPr>
        <p:spPr>
          <a:xfrm>
            <a:off x="-396552" y="1773238"/>
            <a:ext cx="396552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 userDrawn="1"/>
        </p:nvCxnSpPr>
        <p:spPr>
          <a:xfrm>
            <a:off x="-396552" y="5949951"/>
            <a:ext cx="396552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 userDrawn="1"/>
        </p:nvCxnSpPr>
        <p:spPr>
          <a:xfrm>
            <a:off x="-396552" y="6165850"/>
            <a:ext cx="396552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6" r:id="rId1"/>
    <p:sldLayoutId id="2147484047" r:id="rId2"/>
    <p:sldLayoutId id="2147484045" r:id="rId3"/>
    <p:sldLayoutId id="2147484049" r:id="rId4"/>
    <p:sldLayoutId id="2147484048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00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00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00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000000"/>
          </a:solidFill>
          <a:latin typeface="Arial" charset="0"/>
        </a:defRPr>
      </a:lvl9pPr>
      <a:extLst/>
    </p:titleStyle>
    <p:bodyStyle>
      <a:lvl1pPr marL="287338" indent="-287338" algn="l" defTabSz="539750" rtl="0" eaLnBrk="0" fontAlgn="base" hangingPunct="0">
        <a:spcBef>
          <a:spcPts val="1200"/>
        </a:spcBef>
        <a:spcAft>
          <a:spcPct val="0"/>
        </a:spcAft>
        <a:buClr>
          <a:srgbClr val="006699"/>
        </a:buClr>
        <a:buSzPct val="125000"/>
        <a:buFont typeface="Wingdings 3" pitchFamily="18" charset="2"/>
        <a:buChar char=""/>
        <a:tabLst>
          <a:tab pos="269875" algn="l"/>
        </a:tabLst>
        <a:defRPr lang="ru-RU" sz="2400" kern="1200" dirty="0">
          <a:solidFill>
            <a:schemeClr val="tx1"/>
          </a:solidFill>
          <a:latin typeface="Arial" charset="0"/>
          <a:ea typeface="+mn-ea"/>
          <a:cs typeface="+mn-cs"/>
        </a:defRPr>
      </a:lvl1pPr>
      <a:lvl2pPr marL="536575" indent="-247650" algn="l" defTabSz="539750" rtl="0" eaLnBrk="0" fontAlgn="base" hangingPunct="0">
        <a:spcBef>
          <a:spcPts val="800"/>
        </a:spcBef>
        <a:spcAft>
          <a:spcPct val="0"/>
        </a:spcAft>
        <a:buClr>
          <a:srgbClr val="006699"/>
        </a:buClr>
        <a:buSzPct val="130000"/>
        <a:buFont typeface="Wingdings" panose="05000000000000000000" pitchFamily="2" charset="2"/>
        <a:buChar char="§"/>
        <a:tabLst>
          <a:tab pos="536575" algn="l"/>
        </a:tabLst>
        <a:defRPr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720725" indent="-217488" algn="l" defTabSz="539750" rtl="0" eaLnBrk="0" fontAlgn="base" hangingPunct="0">
        <a:spcBef>
          <a:spcPts val="800"/>
        </a:spcBef>
        <a:spcAft>
          <a:spcPct val="0"/>
        </a:spcAft>
        <a:buClr>
          <a:srgbClr val="006699"/>
        </a:buClr>
        <a:buSzPct val="120000"/>
        <a:buFont typeface="Wingdings" panose="05000000000000000000" pitchFamily="2" charset="2"/>
        <a:buChar char="§"/>
        <a:tabLst>
          <a:tab pos="720725" algn="l"/>
        </a:tabLst>
        <a:defRPr sz="16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2050" indent="-173038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Font typeface="Wingdings 2" pitchFamily="18" charset="2"/>
        <a:buChar char=""/>
        <a:defRPr sz="12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524000" indent="-182563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Font typeface="Wingdings 2" pitchFamily="18" charset="2"/>
        <a:buChar char=""/>
        <a:defRPr sz="12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  <p:extLst mod="1">
    <p:ext uri="{27BBF7A9-308A-43DC-89C8-2F10F3537804}">
      <p15:sldGuideLst xmlns:p15="http://schemas.microsoft.com/office/powerpoint/2012/main" xmlns="">
        <p15:guide id="1" orient="horz" pos="3748" userDrawn="1">
          <p15:clr>
            <a:srgbClr val="F26B43"/>
          </p15:clr>
        </p15:guide>
        <p15:guide id="3" pos="340" userDrawn="1">
          <p15:clr>
            <a:srgbClr val="F26B43"/>
          </p15:clr>
        </p15:guide>
        <p15:guide id="4" pos="431" userDrawn="1">
          <p15:clr>
            <a:srgbClr val="F26B43"/>
          </p15:clr>
        </p15:guide>
        <p15:guide id="5" pos="5375" userDrawn="1">
          <p15:clr>
            <a:srgbClr val="F26B43"/>
          </p15:clr>
        </p15:guide>
        <p15:guide id="6" pos="4558" userDrawn="1">
          <p15:clr>
            <a:srgbClr val="F26B43"/>
          </p15:clr>
        </p15:guide>
        <p15:guide id="7" orient="horz" pos="572" userDrawn="1">
          <p15:clr>
            <a:srgbClr val="F26B43"/>
          </p15:clr>
        </p15:guide>
        <p15:guide id="8" orient="horz" pos="1047" userDrawn="1">
          <p15:clr>
            <a:srgbClr val="F26B43"/>
          </p15:clr>
        </p15:guide>
        <p15:guide id="9" orient="horz" pos="1117" userDrawn="1">
          <p15:clr>
            <a:srgbClr val="F26B43"/>
          </p15:clr>
        </p15:guide>
        <p15:guide id="10" orient="horz" pos="38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V-Model_(software_development)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mailto:hr@custis.ru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hyperlink" Target="http://mtsepkov.org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ctrTitle"/>
          </p:nvPr>
        </p:nvSpPr>
        <p:spPr>
          <a:xfrm>
            <a:off x="539750" y="2546601"/>
            <a:ext cx="7993063" cy="2053723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Решаем проблему </a:t>
            </a:r>
            <a:r>
              <a:rPr lang="ru-RU" dirty="0" smtClean="0"/>
              <a:t>заказчика, </a:t>
            </a:r>
            <a:br>
              <a:rPr lang="ru-RU" dirty="0" smtClean="0"/>
            </a:br>
            <a:r>
              <a:rPr lang="ru-RU" dirty="0" smtClean="0"/>
              <a:t>а не слепо выполняем задание</a:t>
            </a:r>
          </a:p>
        </p:txBody>
      </p:sp>
      <p:sp>
        <p:nvSpPr>
          <p:cNvPr id="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750" y="4366245"/>
            <a:ext cx="8628566" cy="430907"/>
          </a:xfrm>
        </p:spPr>
        <p:txBody>
          <a:bodyPr/>
          <a:lstStyle/>
          <a:p>
            <a:r>
              <a:rPr lang="ru-RU" dirty="0" smtClean="0"/>
              <a:t>Максим Цепков</a:t>
            </a:r>
            <a:endParaRPr lang="ru-RU" dirty="0"/>
          </a:p>
        </p:txBody>
      </p:sp>
      <p:sp>
        <p:nvSpPr>
          <p:cNvPr id="10" name="Текст 3"/>
          <p:cNvSpPr>
            <a:spLocks noGrp="1"/>
          </p:cNvSpPr>
          <p:nvPr>
            <p:ph type="body" sz="quarter" idx="12"/>
          </p:nvPr>
        </p:nvSpPr>
        <p:spPr>
          <a:xfrm>
            <a:off x="539552" y="4725144"/>
            <a:ext cx="8628764" cy="432048"/>
          </a:xfrm>
        </p:spPr>
        <p:txBody>
          <a:bodyPr/>
          <a:lstStyle/>
          <a:p>
            <a:r>
              <a:rPr lang="ru-RU" dirty="0" smtClean="0"/>
              <a:t>Главный архитектор решений</a:t>
            </a:r>
            <a:br>
              <a:rPr lang="ru-RU" dirty="0" smtClean="0"/>
            </a:br>
            <a:endParaRPr lang="en-US" dirty="0" smtClean="0"/>
          </a:p>
        </p:txBody>
      </p:sp>
      <p:sp>
        <p:nvSpPr>
          <p:cNvPr id="11" name="Текст 4"/>
          <p:cNvSpPr txBox="1">
            <a:spLocks/>
          </p:cNvSpPr>
          <p:nvPr/>
        </p:nvSpPr>
        <p:spPr>
          <a:xfrm>
            <a:off x="551071" y="5660702"/>
            <a:ext cx="6696273" cy="432594"/>
          </a:xfrm>
          <a:prstGeom prst="rect">
            <a:avLst/>
          </a:prstGeom>
        </p:spPr>
        <p:txBody>
          <a:bodyPr/>
          <a:lstStyle>
            <a:lvl1pPr marL="342900" indent="-342900" algn="l" defTabSz="539750" rtl="0" eaLnBrk="1" fontAlgn="base" hangingPunct="1">
              <a:spcBef>
                <a:spcPct val="0"/>
              </a:spcBef>
              <a:spcAft>
                <a:spcPts val="12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defRPr lang="ru-RU" sz="2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20000" indent="-342900" algn="l" defTabSz="539750" rtl="0" eaLnBrk="1" fontAlgn="base" hangingPunct="1">
              <a:spcBef>
                <a:spcPct val="0"/>
              </a:spcBef>
              <a:spcAft>
                <a:spcPts val="10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defRPr lang="ru-RU" sz="22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885825" marR="0" indent="-2286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8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096963" marR="0" indent="-173038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296988" marR="0" indent="-182563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None/>
            </a:pPr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Санкт-Петербург, 2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7–</a:t>
            </a:r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8</a:t>
            </a:r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апреля 2018</a:t>
            </a:r>
            <a:endParaRPr lang="ru-RU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Текст 4"/>
          <p:cNvSpPr txBox="1">
            <a:spLocks/>
          </p:cNvSpPr>
          <p:nvPr/>
        </p:nvSpPr>
        <p:spPr>
          <a:xfrm>
            <a:off x="551071" y="5319673"/>
            <a:ext cx="6696075" cy="361007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indent="0" defTabSz="539750" eaLnBrk="1" hangingPunct="1">
              <a:spcAft>
                <a:spcPts val="1200"/>
              </a:spcAft>
              <a:buClr>
                <a:srgbClr val="006699"/>
              </a:buClr>
              <a:buSzPct val="135000"/>
              <a:buFont typeface="Wingdings" pitchFamily="2" charset="2"/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720000" indent="-342900" defTabSz="539750" eaLnBrk="1" hangingPunct="1">
              <a:spcAft>
                <a:spcPts val="10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defRPr sz="2200"/>
            </a:lvl2pPr>
            <a:lvl3pPr marL="885825" marR="0" indent="-228600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800" baseline="0"/>
            </a:lvl3pPr>
            <a:lvl4pPr marL="1096963" marR="0" indent="-173038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600"/>
            </a:lvl4pPr>
            <a:lvl5pPr marL="1296988" marR="0" indent="-182563" defTabSz="91440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400"/>
            </a:lvl5pPr>
            <a:lvl6pPr marL="1508760" indent="-182880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>
                <a:latin typeface="+mn-lt"/>
                <a:cs typeface="+mn-cs"/>
              </a:defRPr>
            </a:lvl6pPr>
            <a:lvl7pPr marL="1719072" indent="-182880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>
                <a:latin typeface="+mn-lt"/>
                <a:cs typeface="+mn-cs"/>
              </a:defRPr>
            </a:lvl7pPr>
            <a:lvl8pPr marL="1920240" indent="-182880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>
                <a:latin typeface="+mn-lt"/>
                <a:cs typeface="+mn-cs"/>
              </a:defRPr>
            </a:lvl8pPr>
            <a:lvl9pPr marL="2130552" indent="-182880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>
                <a:latin typeface="+mn-lt"/>
                <a:cs typeface="+mn-cs"/>
              </a:defRPr>
            </a:lvl9pPr>
          </a:lstStyle>
          <a:p>
            <a:r>
              <a:rPr lang="en-US" sz="2000" dirty="0" smtClean="0"/>
              <a:t>Analyst Days</a:t>
            </a:r>
            <a:endParaRPr lang="en-US" sz="2000" dirty="0"/>
          </a:p>
        </p:txBody>
      </p:sp>
      <p:pic>
        <p:nvPicPr>
          <p:cNvPr id="1026" name="Picture 2" descr="https://analystdays.ru/files/autoupload/37/53/84/fyc1ljxo3397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48680"/>
            <a:ext cx="2228850" cy="1095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40000" y="908049"/>
            <a:ext cx="8280472" cy="754063"/>
          </a:xfrm>
        </p:spPr>
        <p:txBody>
          <a:bodyPr/>
          <a:lstStyle/>
          <a:p>
            <a:r>
              <a:rPr lang="ru-RU" spc="-30" dirty="0" smtClean="0"/>
              <a:t>Шаг 3</a:t>
            </a:r>
            <a:r>
              <a:rPr lang="en-US" spc="-30" dirty="0"/>
              <a:t>:</a:t>
            </a:r>
            <a:r>
              <a:rPr lang="ru-RU" spc="-30" dirty="0" smtClean="0"/>
              <a:t> подумать, </a:t>
            </a:r>
            <a:r>
              <a:rPr lang="ru-RU" spc="-30" dirty="0"/>
              <a:t>м</a:t>
            </a:r>
            <a:r>
              <a:rPr lang="ru-RU" spc="-30" dirty="0" smtClean="0"/>
              <a:t>ожно ли сделать проще</a:t>
            </a:r>
            <a:endParaRPr lang="ru-RU" spc="-3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00377" y="3173801"/>
            <a:ext cx="975279" cy="97527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9942" y="2451439"/>
            <a:ext cx="974506" cy="977561"/>
          </a:xfrm>
          <a:prstGeom prst="rect">
            <a:avLst/>
          </a:prstGeom>
        </p:spPr>
      </p:pic>
      <p:sp>
        <p:nvSpPr>
          <p:cNvPr id="8" name="Скругленная прямоугольная выноска 7"/>
          <p:cNvSpPr/>
          <p:nvPr/>
        </p:nvSpPr>
        <p:spPr>
          <a:xfrm>
            <a:off x="1403350" y="2564904"/>
            <a:ext cx="3384674" cy="431726"/>
          </a:xfrm>
          <a:prstGeom prst="wedgeRoundRectCallout">
            <a:avLst>
              <a:gd name="adj1" fmla="val -57408"/>
              <a:gd name="adj2" fmla="val 45462"/>
              <a:gd name="adj3" fmla="val 16667"/>
            </a:avLst>
          </a:prstGeom>
          <a:solidFill>
            <a:srgbClr val="E7F9EA"/>
          </a:solidFill>
          <a:ln w="19050">
            <a:solidFill>
              <a:srgbClr val="2D9B47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36000" bIns="36000" anchor="ctr"/>
          <a:lstStyle/>
          <a:p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Он будет долго искать нужный.</a:t>
            </a: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1619225" y="1773238"/>
            <a:ext cx="5761063" cy="719658"/>
          </a:xfrm>
          <a:prstGeom prst="wedgeRoundRectCallout">
            <a:avLst>
              <a:gd name="adj1" fmla="val 55902"/>
              <a:gd name="adj2" fmla="val 47541"/>
              <a:gd name="adj3" fmla="val 16667"/>
            </a:avLst>
          </a:prstGeom>
          <a:solidFill>
            <a:srgbClr val="DBEEF9"/>
          </a:solidFill>
          <a:ln w="19050">
            <a:solidFill>
              <a:srgbClr val="006699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36000" bIns="36000" anchor="ctr"/>
          <a:lstStyle/>
          <a:p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Зачем вообще нужны шаблоны? Может быть, </a:t>
            </a:r>
            <a:r>
              <a:rPr lang="ru-RU" spc="-3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операционисту</a:t>
            </a:r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проще скопировать старый документ?</a:t>
            </a: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2187246" y="3068960"/>
            <a:ext cx="5193042" cy="1008112"/>
          </a:xfrm>
          <a:prstGeom prst="wedgeRoundRectCallout">
            <a:avLst>
              <a:gd name="adj1" fmla="val 57068"/>
              <a:gd name="adj2" fmla="val -35512"/>
              <a:gd name="adj3" fmla="val 16667"/>
            </a:avLst>
          </a:prstGeom>
          <a:solidFill>
            <a:srgbClr val="DBEEF9"/>
          </a:solidFill>
          <a:ln w="19050">
            <a:solidFill>
              <a:srgbClr val="006699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36000" bIns="36000" anchor="ctr"/>
          <a:lstStyle/>
          <a:p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А мы сделаем на документе </a:t>
            </a:r>
            <a: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пометку «образец</a:t>
            </a:r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» и добавим возможность именовать образцы </a:t>
            </a:r>
            <a: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 </a:t>
            </a:r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раскладывать их по папкам.</a:t>
            </a: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1403648" y="4149725"/>
            <a:ext cx="5391902" cy="719658"/>
          </a:xfrm>
          <a:prstGeom prst="wedgeRoundRectCallout">
            <a:avLst>
              <a:gd name="adj1" fmla="val -55963"/>
              <a:gd name="adj2" fmla="val -36734"/>
              <a:gd name="adj3" fmla="val 16667"/>
            </a:avLst>
          </a:prstGeom>
          <a:solidFill>
            <a:srgbClr val="E7F9EA"/>
          </a:solidFill>
          <a:ln w="19050">
            <a:solidFill>
              <a:srgbClr val="2D9B47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36000" bIns="36000" anchor="ctr"/>
          <a:lstStyle/>
          <a:p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Это удобно. Только при копировании надо менять </a:t>
            </a:r>
            <a:b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 документе сумму, дату и назначение платежа.</a:t>
            </a:r>
          </a:p>
        </p:txBody>
      </p:sp>
      <p:sp>
        <p:nvSpPr>
          <p:cNvPr id="13" name="Скругленная прямоугольная выноска 12"/>
          <p:cNvSpPr/>
          <p:nvPr/>
        </p:nvSpPr>
        <p:spPr>
          <a:xfrm>
            <a:off x="1403350" y="4941168"/>
            <a:ext cx="5964884" cy="1008113"/>
          </a:xfrm>
          <a:prstGeom prst="wedgeRoundRectCallout">
            <a:avLst>
              <a:gd name="adj1" fmla="val 56464"/>
              <a:gd name="adj2" fmla="val -39962"/>
              <a:gd name="adj3" fmla="val 16667"/>
            </a:avLst>
          </a:prstGeom>
          <a:solidFill>
            <a:srgbClr val="DBEEF9"/>
          </a:solidFill>
          <a:ln w="19050">
            <a:solidFill>
              <a:srgbClr val="006699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36000" bIns="36000" anchor="ctr"/>
          <a:lstStyle/>
          <a:p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Мы будем при заполнении проверять, изменилось </a:t>
            </a:r>
            <a: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ли </a:t>
            </a:r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назначение платежа. Если нет – выдавать </a:t>
            </a:r>
            <a:r>
              <a:rPr lang="ru-RU" spc="-3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дозапрос</a:t>
            </a:r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 </a:t>
            </a:r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сделаем чек-бокс «Назначение не изменилось».</a:t>
            </a:r>
          </a:p>
        </p:txBody>
      </p:sp>
      <p:sp>
        <p:nvSpPr>
          <p:cNvPr id="15" name="Скругленная прямоугольная выноска 14"/>
          <p:cNvSpPr/>
          <p:nvPr/>
        </p:nvSpPr>
        <p:spPr>
          <a:xfrm flipH="1">
            <a:off x="1403648" y="6021288"/>
            <a:ext cx="648072" cy="504056"/>
          </a:xfrm>
          <a:prstGeom prst="wedgeRoundRectCallout">
            <a:avLst>
              <a:gd name="adj1" fmla="val 95350"/>
              <a:gd name="adj2" fmla="val -42212"/>
              <a:gd name="adj3" fmla="val 16667"/>
            </a:avLst>
          </a:prstGeom>
          <a:solidFill>
            <a:srgbClr val="E7F9EA"/>
          </a:solidFill>
          <a:ln w="19050">
            <a:solidFill>
              <a:srgbClr val="2D9B47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endParaRPr lang="ru-RU" spc="-3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6092750"/>
            <a:ext cx="370526" cy="370526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FD5BF6-AC6C-45D0-9E57-FD2DDE7CBA81}" type="slidenum">
              <a:rPr lang="ru-RU" smtClean="0"/>
              <a:pPr>
                <a:defRPr/>
              </a:pPr>
              <a:t>10</a:t>
            </a:fld>
            <a:r>
              <a:rPr lang="en-US" smtClean="0"/>
              <a:t>/</a:t>
            </a:r>
            <a:r>
              <a:rPr lang="ru-RU" smtClean="0"/>
              <a:t>32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90858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Поиск решения для процессов</a:t>
            </a:r>
            <a:endParaRPr lang="ru-RU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83568" y="2474374"/>
            <a:ext cx="7128520" cy="3475576"/>
          </a:xfrm>
          <a:prstGeom prst="roundRect">
            <a:avLst>
              <a:gd name="adj" fmla="val 10196"/>
            </a:avLst>
          </a:prstGeom>
          <a:solidFill>
            <a:srgbClr val="E7F9EA"/>
          </a:solidFill>
          <a:ln w="19050">
            <a:solidFill>
              <a:srgbClr val="2D9B47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b"/>
          <a:lstStyle/>
          <a:p>
            <a:pPr algn="r"/>
            <a:endParaRPr lang="ru-RU" spc="-30" dirty="0">
              <a:solidFill>
                <a:srgbClr val="2D9B47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885319" y="2689490"/>
            <a:ext cx="6725018" cy="13238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b"/>
          <a:lstStyle/>
          <a:p>
            <a:endParaRPr lang="ru-RU" spc="-3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1247839" y="4416799"/>
            <a:ext cx="1546754" cy="71711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Процессы организации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3465616" y="4416799"/>
            <a:ext cx="1546754" cy="71711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Бизнес-продукты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718897" y="4416799"/>
            <a:ext cx="1546754" cy="71711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Показатели бизнеса</a:t>
            </a: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1247839" y="2892685"/>
            <a:ext cx="1546754" cy="71711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Дизайн системы</a:t>
            </a: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3464416" y="2892685"/>
            <a:ext cx="1546754" cy="71711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Функции системы</a:t>
            </a: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5718897" y="2892685"/>
            <a:ext cx="1546754" cy="71711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Назначение системы</a:t>
            </a:r>
          </a:p>
        </p:txBody>
      </p:sp>
      <p:sp>
        <p:nvSpPr>
          <p:cNvPr id="47" name="Стрелка вправо 46"/>
          <p:cNvSpPr/>
          <p:nvPr/>
        </p:nvSpPr>
        <p:spPr>
          <a:xfrm rot="10800000">
            <a:off x="2850477" y="3042683"/>
            <a:ext cx="523588" cy="417114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endParaRPr lang="ru-RU" sz="2000" spc="-3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1247839" y="1844824"/>
            <a:ext cx="1546754" cy="43162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Как</a:t>
            </a:r>
            <a:endParaRPr lang="ru-RU" spc="-3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9" name="Стрелка вправо 48"/>
          <p:cNvSpPr/>
          <p:nvPr/>
        </p:nvSpPr>
        <p:spPr>
          <a:xfrm>
            <a:off x="5101522" y="1852080"/>
            <a:ext cx="523588" cy="417114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endParaRPr lang="ru-RU" sz="2000" spc="-3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0" name="Стрелка вправо 49"/>
          <p:cNvSpPr/>
          <p:nvPr/>
        </p:nvSpPr>
        <p:spPr>
          <a:xfrm rot="10800000">
            <a:off x="2868311" y="1852080"/>
            <a:ext cx="523588" cy="417114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endParaRPr lang="ru-RU" sz="2000" spc="-3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3473334" y="1844824"/>
            <a:ext cx="1546754" cy="43162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Что</a:t>
            </a:r>
            <a:endParaRPr lang="ru-RU" spc="-3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5718897" y="1844824"/>
            <a:ext cx="1546754" cy="43162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Зачем</a:t>
            </a:r>
            <a:endParaRPr lang="ru-RU" spc="-3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018207" y="3619623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pc="-30" dirty="0">
                <a:solidFill>
                  <a:schemeClr val="accent1">
                    <a:lumMod val="75000"/>
                  </a:schemeClr>
                </a:solidFill>
              </a:rPr>
              <a:t>IT</a:t>
            </a:r>
            <a:r>
              <a:rPr lang="ru-RU" spc="-30" dirty="0">
                <a:solidFill>
                  <a:schemeClr val="accent1">
                    <a:lumMod val="75000"/>
                  </a:schemeClr>
                </a:solidFill>
              </a:rPr>
              <a:t>-система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233109" y="5507940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pc="-30" dirty="0">
                <a:solidFill>
                  <a:srgbClr val="2D9B47"/>
                </a:solidFill>
              </a:rPr>
              <a:t>Организация бизнеса</a:t>
            </a:r>
          </a:p>
        </p:txBody>
      </p:sp>
      <p:grpSp>
        <p:nvGrpSpPr>
          <p:cNvPr id="56" name="Группа 55"/>
          <p:cNvGrpSpPr/>
          <p:nvPr/>
        </p:nvGrpSpPr>
        <p:grpSpPr>
          <a:xfrm>
            <a:off x="2409627" y="3416085"/>
            <a:ext cx="1539211" cy="1139642"/>
            <a:chOff x="2409627" y="3599135"/>
            <a:chExt cx="1539211" cy="1139642"/>
          </a:xfrm>
        </p:grpSpPr>
        <p:sp>
          <p:nvSpPr>
            <p:cNvPr id="57" name="Стрелка вправо 56"/>
            <p:cNvSpPr/>
            <p:nvPr/>
          </p:nvSpPr>
          <p:spPr>
            <a:xfrm rot="18736333">
              <a:off x="3271582" y="3821931"/>
              <a:ext cx="900051" cy="454460"/>
            </a:xfrm>
            <a:prstGeom prst="rightArrow">
              <a:avLst/>
            </a:prstGeom>
            <a:solidFill>
              <a:schemeClr val="tx2"/>
            </a:solidFill>
            <a:ln w="25400"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endParaRPr lang="ru-RU" sz="1700" b="1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58" name="Стрелка вправо 57"/>
            <p:cNvSpPr/>
            <p:nvPr/>
          </p:nvSpPr>
          <p:spPr>
            <a:xfrm rot="15472702">
              <a:off x="2345006" y="3815325"/>
              <a:ext cx="583701" cy="454460"/>
            </a:xfrm>
            <a:prstGeom prst="rightArrow">
              <a:avLst/>
            </a:prstGeom>
            <a:solidFill>
              <a:schemeClr val="tx2"/>
            </a:solidFill>
            <a:ln w="25400"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endParaRPr lang="ru-RU" sz="1700" b="1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2627784" y="4365104"/>
              <a:ext cx="941503" cy="3736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chemeClr val="tx2"/>
                  </a:solidFill>
                </a:rPr>
                <a:t>Шаг 3</a:t>
              </a:r>
              <a:endParaRPr lang="ru-RU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FD5BF6-AC6C-45D0-9E57-FD2DDE7CBA81}" type="slidenum">
              <a:rPr lang="ru-RU" smtClean="0"/>
              <a:pPr>
                <a:defRPr/>
              </a:pPr>
              <a:t>11</a:t>
            </a:fld>
            <a:r>
              <a:rPr lang="en-US" smtClean="0"/>
              <a:t>/</a:t>
            </a:r>
            <a:r>
              <a:rPr lang="ru-RU" smtClean="0"/>
              <a:t>32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63417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750" y="1673404"/>
            <a:ext cx="7848674" cy="4287839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Шаблоны документов меняют привычный способ работы – они не могут быть освоены самостоятельно</a:t>
            </a:r>
          </a:p>
          <a:p>
            <a:pPr lvl="1"/>
            <a:r>
              <a:rPr lang="ru-RU" sz="2000" dirty="0" smtClean="0"/>
              <a:t>Определить пилотную группу для первого внедрения</a:t>
            </a:r>
          </a:p>
          <a:p>
            <a:pPr lvl="1"/>
            <a:r>
              <a:rPr lang="ru-RU" sz="2000" dirty="0" smtClean="0"/>
              <a:t>Узнать, каких результатов эта группа может достичь: </a:t>
            </a:r>
            <a:br>
              <a:rPr lang="ru-RU" sz="2000" dirty="0" smtClean="0"/>
            </a:br>
            <a:r>
              <a:rPr lang="ru-RU" sz="2000" dirty="0" smtClean="0"/>
              <a:t>какая часть документов будет вводиться по шаблонам</a:t>
            </a:r>
          </a:p>
          <a:p>
            <a:pPr lvl="1"/>
            <a:r>
              <a:rPr lang="ru-RU" sz="2000" dirty="0" smtClean="0"/>
              <a:t>Проверить по данным, что такой результат возможен </a:t>
            </a:r>
          </a:p>
          <a:p>
            <a:pPr lvl="1"/>
            <a:r>
              <a:rPr lang="ru-RU" sz="2000" dirty="0" smtClean="0"/>
              <a:t>Понять, как мы научим сотрудников определять способ ввода</a:t>
            </a:r>
          </a:p>
          <a:p>
            <a:pPr lvl="1"/>
            <a:r>
              <a:rPr lang="ru-RU" sz="2000" dirty="0" smtClean="0"/>
              <a:t>Ответить на вопрос: настраивать шаблоны сразу будет заказчик или мы?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999" y="908049"/>
            <a:ext cx="7992813" cy="754063"/>
          </a:xfrm>
        </p:spPr>
        <p:txBody>
          <a:bodyPr/>
          <a:lstStyle/>
          <a:p>
            <a:r>
              <a:rPr lang="ru-RU" dirty="0" smtClean="0"/>
              <a:t>Шаг </a:t>
            </a:r>
            <a:r>
              <a:rPr lang="ru-RU" dirty="0"/>
              <a:t>4</a:t>
            </a:r>
            <a:r>
              <a:rPr lang="ru-RU" dirty="0" smtClean="0"/>
              <a:t>: продумать сценарий внедрения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FD5BF6-AC6C-45D0-9E57-FD2DDE7CBA81}" type="slidenum">
              <a:rPr lang="ru-RU" smtClean="0"/>
              <a:pPr>
                <a:defRPr/>
              </a:pPr>
              <a:t>12</a:t>
            </a:fld>
            <a:r>
              <a:rPr lang="en-US" smtClean="0"/>
              <a:t>/</a:t>
            </a:r>
            <a:r>
              <a:rPr lang="ru-RU" smtClean="0"/>
              <a:t>32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304383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40000" y="908049"/>
            <a:ext cx="7848424" cy="754063"/>
          </a:xfrm>
        </p:spPr>
        <p:txBody>
          <a:bodyPr/>
          <a:lstStyle/>
          <a:p>
            <a:r>
              <a:rPr lang="ru-RU" dirty="0" smtClean="0"/>
              <a:t>Пилотная группа и область изменения</a:t>
            </a:r>
            <a:endParaRPr lang="ru-RU" dirty="0"/>
          </a:p>
        </p:txBody>
      </p:sp>
      <p:cxnSp>
        <p:nvCxnSpPr>
          <p:cNvPr id="55" name="Прямая со стрелкой 54"/>
          <p:cNvCxnSpPr/>
          <p:nvPr/>
        </p:nvCxnSpPr>
        <p:spPr>
          <a:xfrm>
            <a:off x="650345" y="6237312"/>
            <a:ext cx="7090305" cy="0"/>
          </a:xfrm>
          <a:prstGeom prst="straightConnector1">
            <a:avLst/>
          </a:prstGeom>
          <a:ln w="76200">
            <a:solidFill>
              <a:srgbClr val="0066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Куб 55"/>
          <p:cNvSpPr/>
          <p:nvPr/>
        </p:nvSpPr>
        <p:spPr>
          <a:xfrm>
            <a:off x="5945865" y="5012630"/>
            <a:ext cx="1324532" cy="1127831"/>
          </a:xfrm>
          <a:prstGeom prst="cube">
            <a:avLst/>
          </a:prstGeom>
          <a:solidFill>
            <a:srgbClr val="DBEEF9"/>
          </a:solidFill>
          <a:ln w="19050">
            <a:solidFill>
              <a:srgbClr val="2185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Этап 2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Куб 56"/>
          <p:cNvSpPr/>
          <p:nvPr/>
        </p:nvSpPr>
        <p:spPr>
          <a:xfrm>
            <a:off x="3203848" y="5370661"/>
            <a:ext cx="772664" cy="764830"/>
          </a:xfrm>
          <a:prstGeom prst="cube">
            <a:avLst/>
          </a:prstGeom>
          <a:solidFill>
            <a:srgbClr val="DBEEF9"/>
          </a:solidFill>
          <a:ln w="19050">
            <a:solidFill>
              <a:srgbClr val="2185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ОПЭ</a:t>
            </a:r>
          </a:p>
        </p:txBody>
      </p:sp>
      <p:sp>
        <p:nvSpPr>
          <p:cNvPr id="58" name="Куб 57"/>
          <p:cNvSpPr/>
          <p:nvPr/>
        </p:nvSpPr>
        <p:spPr>
          <a:xfrm>
            <a:off x="4364669" y="5221427"/>
            <a:ext cx="1143435" cy="914063"/>
          </a:xfrm>
          <a:prstGeom prst="cube">
            <a:avLst/>
          </a:prstGeom>
          <a:solidFill>
            <a:srgbClr val="DBEEF9"/>
          </a:solidFill>
          <a:ln w="19050">
            <a:solidFill>
              <a:srgbClr val="2185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Этап 1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Скругленная прямоугольная выноска 59"/>
          <p:cNvSpPr/>
          <p:nvPr/>
        </p:nvSpPr>
        <p:spPr bwMode="auto">
          <a:xfrm>
            <a:off x="683568" y="5302931"/>
            <a:ext cx="2142941" cy="752954"/>
          </a:xfrm>
          <a:prstGeom prst="wedgeRoundRectCallout">
            <a:avLst>
              <a:gd name="adj1" fmla="val 72182"/>
              <a:gd name="adj2" fmla="val -6100"/>
              <a:gd name="adj3" fmla="val 16667"/>
            </a:avLst>
          </a:prstGeom>
          <a:solidFill>
            <a:srgbClr val="FFFFCA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Софт в ОПЭ 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уже работает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4700484" y="1900746"/>
            <a:ext cx="3040166" cy="1850536"/>
          </a:xfrm>
          <a:prstGeom prst="roundRect">
            <a:avLst>
              <a:gd name="adj" fmla="val 10196"/>
            </a:avLst>
          </a:prstGeom>
          <a:solidFill>
            <a:srgbClr val="E7F9EA"/>
          </a:solidFill>
          <a:ln w="19050">
            <a:solidFill>
              <a:schemeClr val="accent3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t"/>
          <a:lstStyle/>
          <a:p>
            <a:r>
              <a:rPr lang="ru-RU" spc="-30" dirty="0" smtClean="0">
                <a:solidFill>
                  <a:srgbClr val="2D9B47"/>
                </a:solidFill>
              </a:rPr>
              <a:t>Пилотное подразделение</a:t>
            </a:r>
            <a:endParaRPr lang="ru-RU" spc="-30" dirty="0">
              <a:solidFill>
                <a:srgbClr val="2D9B47"/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4762213" y="2286985"/>
            <a:ext cx="2906131" cy="138701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ysDot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t"/>
          <a:lstStyle/>
          <a:p>
            <a: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Подразделение 2</a:t>
            </a:r>
            <a:endParaRPr lang="ru-RU" spc="-3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5648478" y="2657358"/>
            <a:ext cx="1947858" cy="952077"/>
          </a:xfrm>
          <a:prstGeom prst="roundRect">
            <a:avLst>
              <a:gd name="adj" fmla="val 18933"/>
            </a:avLst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accent3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b"/>
          <a:lstStyle/>
          <a:p>
            <a:pPr algn="r"/>
            <a:endParaRPr lang="ru-RU" spc="-30" dirty="0">
              <a:solidFill>
                <a:srgbClr val="2D9B47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88098" y="1900746"/>
            <a:ext cx="3518554" cy="123458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t"/>
          <a:lstStyle/>
          <a:p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Полный эталонный процесс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95285" y="3814441"/>
            <a:ext cx="3518554" cy="123458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ysDot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t"/>
          <a:lstStyle/>
          <a:p>
            <a: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Подразделение 1</a:t>
            </a:r>
            <a:endParaRPr lang="ru-RU" spc="-3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" name="Стрелка вправо 40"/>
          <p:cNvSpPr/>
          <p:nvPr/>
        </p:nvSpPr>
        <p:spPr>
          <a:xfrm rot="5400000">
            <a:off x="3391435" y="3290518"/>
            <a:ext cx="393937" cy="382869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ysDot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endParaRPr lang="ru-RU" sz="2000" spc="-3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" name="Стрелка вправо 41"/>
          <p:cNvSpPr/>
          <p:nvPr/>
        </p:nvSpPr>
        <p:spPr>
          <a:xfrm rot="2228264">
            <a:off x="3846216" y="3433904"/>
            <a:ext cx="913229" cy="382869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ysDot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endParaRPr lang="ru-RU" sz="2000" spc="-3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" name="Стрелка вправо 43"/>
          <p:cNvSpPr/>
          <p:nvPr/>
        </p:nvSpPr>
        <p:spPr>
          <a:xfrm rot="893833">
            <a:off x="4237044" y="2960670"/>
            <a:ext cx="385721" cy="359271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ysDot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endParaRPr lang="ru-RU" sz="2000" spc="-3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4758351" y="3962730"/>
            <a:ext cx="2914188" cy="94793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ysDot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t"/>
          <a:lstStyle/>
          <a:p>
            <a: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Подразделение 3</a:t>
            </a:r>
            <a:endParaRPr lang="ru-RU" spc="-3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82085" y="3140968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pc="-30" dirty="0" smtClean="0"/>
              <a:t>Реализации процесса </a:t>
            </a:r>
            <a:br>
              <a:rPr lang="ru-RU" spc="-30" dirty="0" smtClean="0"/>
            </a:br>
            <a:r>
              <a:rPr lang="ru-RU" spc="-30" dirty="0" smtClean="0"/>
              <a:t>в разных подразделениях</a:t>
            </a:r>
            <a:endParaRPr lang="ru-RU" spc="-30" dirty="0"/>
          </a:p>
        </p:txBody>
      </p:sp>
      <p:sp>
        <p:nvSpPr>
          <p:cNvPr id="31" name="TextBox 30"/>
          <p:cNvSpPr txBox="1"/>
          <p:nvPr/>
        </p:nvSpPr>
        <p:spPr>
          <a:xfrm>
            <a:off x="7687394" y="180604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2D9B47"/>
                </a:solidFill>
              </a:rPr>
              <a:t>Шаг 4</a:t>
            </a:r>
            <a:endParaRPr lang="ru-RU" b="1" dirty="0">
              <a:solidFill>
                <a:srgbClr val="2D9B47"/>
              </a:solidFill>
            </a:endParaRPr>
          </a:p>
        </p:txBody>
      </p:sp>
      <p:grpSp>
        <p:nvGrpSpPr>
          <p:cNvPr id="32" name="Группа 31"/>
          <p:cNvGrpSpPr/>
          <p:nvPr/>
        </p:nvGrpSpPr>
        <p:grpSpPr>
          <a:xfrm>
            <a:off x="828490" y="2293806"/>
            <a:ext cx="3238548" cy="761062"/>
            <a:chOff x="828490" y="2293806"/>
            <a:chExt cx="3238548" cy="761062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828490" y="2471690"/>
              <a:ext cx="448076" cy="329014"/>
            </a:xfrm>
            <a:prstGeom prst="roundRect">
              <a:avLst/>
            </a:prstGeom>
            <a:solidFill>
              <a:srgbClr val="DBEEF9"/>
            </a:solidFill>
            <a:ln w="19050">
              <a:solidFill>
                <a:srgbClr val="006699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r>
                <a:rPr lang="ru-RU" b="1" dirty="0">
                  <a:solidFill>
                    <a:srgbClr val="0F0050"/>
                  </a:solidFill>
                </a:rPr>
                <a:t>1</a:t>
              </a:r>
            </a:p>
          </p:txBody>
        </p:sp>
        <p:sp>
          <p:nvSpPr>
            <p:cNvPr id="7" name="Стрелка вправо 6"/>
            <p:cNvSpPr/>
            <p:nvPr/>
          </p:nvSpPr>
          <p:spPr>
            <a:xfrm>
              <a:off x="1341693" y="2524279"/>
              <a:ext cx="356868" cy="223837"/>
            </a:xfrm>
            <a:prstGeom prst="rightArrow">
              <a:avLst/>
            </a:prstGeom>
            <a:solidFill>
              <a:schemeClr val="tx2"/>
            </a:solidFill>
            <a:ln w="25400"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endParaRPr lang="ru-RU" sz="1700" b="1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10" name="Стрелка вправо 9"/>
            <p:cNvSpPr/>
            <p:nvPr/>
          </p:nvSpPr>
          <p:spPr>
            <a:xfrm rot="20643808">
              <a:off x="2279933" y="2389900"/>
              <a:ext cx="356868" cy="223837"/>
            </a:xfrm>
            <a:prstGeom prst="rightArrow">
              <a:avLst/>
            </a:prstGeom>
            <a:solidFill>
              <a:schemeClr val="tx2"/>
            </a:solidFill>
            <a:ln w="25400"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endParaRPr lang="ru-RU" sz="1700" b="1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13" name="Стрелка вправо 12"/>
            <p:cNvSpPr/>
            <p:nvPr/>
          </p:nvSpPr>
          <p:spPr>
            <a:xfrm>
              <a:off x="3202054" y="2778293"/>
              <a:ext cx="356868" cy="223837"/>
            </a:xfrm>
            <a:prstGeom prst="rightArrow">
              <a:avLst/>
            </a:prstGeom>
            <a:solidFill>
              <a:schemeClr val="tx2"/>
            </a:solidFill>
            <a:ln w="25400"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endParaRPr lang="ru-RU" sz="1700" b="1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14" name="Стрелка вправо 13"/>
            <p:cNvSpPr/>
            <p:nvPr/>
          </p:nvSpPr>
          <p:spPr>
            <a:xfrm rot="1127429">
              <a:off x="2279933" y="2709940"/>
              <a:ext cx="356868" cy="223837"/>
            </a:xfrm>
            <a:prstGeom prst="rightArrow">
              <a:avLst/>
            </a:prstGeom>
            <a:solidFill>
              <a:schemeClr val="tx2"/>
            </a:solidFill>
            <a:ln w="25400"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endParaRPr lang="ru-RU" sz="1700" b="1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52" name="Скругленный прямоугольник 51"/>
            <p:cNvSpPr/>
            <p:nvPr/>
          </p:nvSpPr>
          <p:spPr>
            <a:xfrm>
              <a:off x="1763688" y="2471690"/>
              <a:ext cx="448076" cy="329014"/>
            </a:xfrm>
            <a:prstGeom prst="roundRect">
              <a:avLst/>
            </a:prstGeom>
            <a:solidFill>
              <a:srgbClr val="DBEEF9"/>
            </a:solidFill>
            <a:ln w="19050">
              <a:solidFill>
                <a:srgbClr val="006699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r>
                <a:rPr lang="ru-RU" b="1" dirty="0">
                  <a:solidFill>
                    <a:srgbClr val="0F0050"/>
                  </a:solidFill>
                </a:rPr>
                <a:t>2</a:t>
              </a:r>
            </a:p>
          </p:txBody>
        </p:sp>
        <p:sp>
          <p:nvSpPr>
            <p:cNvPr id="59" name="Скругленный прямоугольник 58"/>
            <p:cNvSpPr/>
            <p:nvPr/>
          </p:nvSpPr>
          <p:spPr>
            <a:xfrm>
              <a:off x="2691325" y="2725854"/>
              <a:ext cx="448076" cy="329014"/>
            </a:xfrm>
            <a:prstGeom prst="roundRect">
              <a:avLst/>
            </a:prstGeom>
            <a:solidFill>
              <a:srgbClr val="DBEEF9"/>
            </a:solidFill>
            <a:ln w="19050">
              <a:solidFill>
                <a:srgbClr val="006699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r>
                <a:rPr lang="ru-RU" b="1" dirty="0" smtClean="0">
                  <a:solidFill>
                    <a:srgbClr val="0F0050"/>
                  </a:solidFill>
                </a:rPr>
                <a:t>4</a:t>
              </a:r>
              <a:endParaRPr lang="ru-RU" b="1" dirty="0">
                <a:solidFill>
                  <a:srgbClr val="0F0050"/>
                </a:solidFill>
              </a:endParaRPr>
            </a:p>
          </p:txBody>
        </p:sp>
        <p:sp>
          <p:nvSpPr>
            <p:cNvPr id="61" name="Скругленный прямоугольник 60"/>
            <p:cNvSpPr/>
            <p:nvPr/>
          </p:nvSpPr>
          <p:spPr>
            <a:xfrm>
              <a:off x="2691325" y="2293806"/>
              <a:ext cx="448076" cy="329014"/>
            </a:xfrm>
            <a:prstGeom prst="roundRect">
              <a:avLst/>
            </a:prstGeom>
            <a:solidFill>
              <a:srgbClr val="DBEEF9"/>
            </a:solidFill>
            <a:ln w="19050">
              <a:solidFill>
                <a:srgbClr val="006699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r>
                <a:rPr lang="ru-RU" b="1" dirty="0" smtClean="0">
                  <a:solidFill>
                    <a:srgbClr val="0F0050"/>
                  </a:solidFill>
                </a:rPr>
                <a:t>3</a:t>
              </a:r>
              <a:endParaRPr lang="ru-RU" b="1" dirty="0">
                <a:solidFill>
                  <a:srgbClr val="0F0050"/>
                </a:solidFill>
              </a:endParaRPr>
            </a:p>
          </p:txBody>
        </p:sp>
        <p:sp>
          <p:nvSpPr>
            <p:cNvPr id="62" name="Скругленный прямоугольник 61"/>
            <p:cNvSpPr/>
            <p:nvPr/>
          </p:nvSpPr>
          <p:spPr>
            <a:xfrm>
              <a:off x="3618962" y="2725854"/>
              <a:ext cx="448076" cy="329014"/>
            </a:xfrm>
            <a:prstGeom prst="roundRect">
              <a:avLst/>
            </a:prstGeom>
            <a:solidFill>
              <a:srgbClr val="DBEEF9"/>
            </a:solidFill>
            <a:ln w="19050">
              <a:solidFill>
                <a:srgbClr val="006699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r>
                <a:rPr lang="ru-RU" b="1" dirty="0" smtClean="0">
                  <a:solidFill>
                    <a:srgbClr val="0F0050"/>
                  </a:solidFill>
                </a:rPr>
                <a:t>5</a:t>
              </a:r>
              <a:endParaRPr lang="ru-RU" b="1" dirty="0">
                <a:solidFill>
                  <a:srgbClr val="0F0050"/>
                </a:solidFill>
              </a:endParaRPr>
            </a:p>
          </p:txBody>
        </p:sp>
      </p:grpSp>
      <p:grpSp>
        <p:nvGrpSpPr>
          <p:cNvPr id="74" name="Группа 73"/>
          <p:cNvGrpSpPr/>
          <p:nvPr/>
        </p:nvGrpSpPr>
        <p:grpSpPr>
          <a:xfrm>
            <a:off x="828490" y="4212621"/>
            <a:ext cx="3238548" cy="761062"/>
            <a:chOff x="828490" y="2293806"/>
            <a:chExt cx="3238548" cy="761062"/>
          </a:xfrm>
        </p:grpSpPr>
        <p:sp>
          <p:nvSpPr>
            <p:cNvPr id="75" name="Скругленный прямоугольник 74"/>
            <p:cNvSpPr/>
            <p:nvPr/>
          </p:nvSpPr>
          <p:spPr>
            <a:xfrm>
              <a:off x="828490" y="2471690"/>
              <a:ext cx="448076" cy="329014"/>
            </a:xfrm>
            <a:prstGeom prst="roundRect">
              <a:avLst/>
            </a:prstGeom>
            <a:solidFill>
              <a:srgbClr val="DBEEF9"/>
            </a:solidFill>
            <a:ln w="19050">
              <a:solidFill>
                <a:srgbClr val="006699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r>
                <a:rPr lang="ru-RU" b="1" dirty="0">
                  <a:solidFill>
                    <a:srgbClr val="0F0050"/>
                  </a:solidFill>
                </a:rPr>
                <a:t>1</a:t>
              </a:r>
            </a:p>
          </p:txBody>
        </p:sp>
        <p:sp>
          <p:nvSpPr>
            <p:cNvPr id="76" name="Стрелка вправо 75"/>
            <p:cNvSpPr/>
            <p:nvPr/>
          </p:nvSpPr>
          <p:spPr>
            <a:xfrm>
              <a:off x="1341693" y="2524279"/>
              <a:ext cx="356868" cy="223837"/>
            </a:xfrm>
            <a:prstGeom prst="rightArrow">
              <a:avLst/>
            </a:prstGeom>
            <a:solidFill>
              <a:schemeClr val="tx2"/>
            </a:solidFill>
            <a:ln w="25400"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endParaRPr lang="ru-RU" sz="1700" b="1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77" name="Стрелка вправо 76"/>
            <p:cNvSpPr/>
            <p:nvPr/>
          </p:nvSpPr>
          <p:spPr>
            <a:xfrm rot="20643808">
              <a:off x="2279933" y="2389900"/>
              <a:ext cx="356868" cy="223837"/>
            </a:xfrm>
            <a:prstGeom prst="rightArrow">
              <a:avLst/>
            </a:prstGeom>
            <a:solidFill>
              <a:schemeClr val="tx2"/>
            </a:solidFill>
            <a:ln w="25400"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endParaRPr lang="ru-RU" sz="1700" b="1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78" name="Стрелка вправо 77"/>
            <p:cNvSpPr/>
            <p:nvPr/>
          </p:nvSpPr>
          <p:spPr>
            <a:xfrm>
              <a:off x="3202054" y="2778293"/>
              <a:ext cx="356868" cy="223837"/>
            </a:xfrm>
            <a:prstGeom prst="rightArrow">
              <a:avLst/>
            </a:prstGeom>
            <a:solidFill>
              <a:schemeClr val="tx2"/>
            </a:solidFill>
            <a:ln w="25400"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endParaRPr lang="ru-RU" sz="1700" b="1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79" name="Стрелка вправо 78"/>
            <p:cNvSpPr/>
            <p:nvPr/>
          </p:nvSpPr>
          <p:spPr>
            <a:xfrm rot="1127429">
              <a:off x="2279933" y="2709940"/>
              <a:ext cx="356868" cy="223837"/>
            </a:xfrm>
            <a:prstGeom prst="rightArrow">
              <a:avLst/>
            </a:prstGeom>
            <a:solidFill>
              <a:schemeClr val="tx2"/>
            </a:solidFill>
            <a:ln w="25400"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endParaRPr lang="ru-RU" sz="1700" b="1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80" name="Скругленный прямоугольник 79"/>
            <p:cNvSpPr/>
            <p:nvPr/>
          </p:nvSpPr>
          <p:spPr>
            <a:xfrm>
              <a:off x="1763688" y="2471690"/>
              <a:ext cx="448076" cy="329014"/>
            </a:xfrm>
            <a:prstGeom prst="roundRect">
              <a:avLst/>
            </a:prstGeom>
            <a:solidFill>
              <a:srgbClr val="DBEEF9"/>
            </a:solidFill>
            <a:ln w="19050">
              <a:solidFill>
                <a:srgbClr val="006699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r>
                <a:rPr lang="ru-RU" b="1" dirty="0">
                  <a:solidFill>
                    <a:srgbClr val="0F0050"/>
                  </a:solidFill>
                </a:rPr>
                <a:t>2</a:t>
              </a:r>
            </a:p>
          </p:txBody>
        </p:sp>
        <p:sp>
          <p:nvSpPr>
            <p:cNvPr id="81" name="Скругленный прямоугольник 80"/>
            <p:cNvSpPr/>
            <p:nvPr/>
          </p:nvSpPr>
          <p:spPr>
            <a:xfrm>
              <a:off x="2691325" y="2725854"/>
              <a:ext cx="448076" cy="329014"/>
            </a:xfrm>
            <a:prstGeom prst="roundRect">
              <a:avLst/>
            </a:prstGeom>
            <a:solidFill>
              <a:srgbClr val="DBEEF9"/>
            </a:solidFill>
            <a:ln w="19050">
              <a:solidFill>
                <a:srgbClr val="006699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r>
                <a:rPr lang="ru-RU" b="1" dirty="0" smtClean="0">
                  <a:solidFill>
                    <a:srgbClr val="0F0050"/>
                  </a:solidFill>
                </a:rPr>
                <a:t>4</a:t>
              </a:r>
              <a:endParaRPr lang="ru-RU" b="1" dirty="0">
                <a:solidFill>
                  <a:srgbClr val="0F0050"/>
                </a:solidFill>
              </a:endParaRPr>
            </a:p>
          </p:txBody>
        </p:sp>
        <p:sp>
          <p:nvSpPr>
            <p:cNvPr id="82" name="Скругленный прямоугольник 81"/>
            <p:cNvSpPr/>
            <p:nvPr/>
          </p:nvSpPr>
          <p:spPr>
            <a:xfrm>
              <a:off x="2691325" y="2293806"/>
              <a:ext cx="448076" cy="329014"/>
            </a:xfrm>
            <a:prstGeom prst="roundRect">
              <a:avLst/>
            </a:prstGeom>
            <a:solidFill>
              <a:srgbClr val="DBEEF9"/>
            </a:solidFill>
            <a:ln w="19050">
              <a:solidFill>
                <a:srgbClr val="006699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r>
                <a:rPr lang="ru-RU" b="1" dirty="0" smtClean="0">
                  <a:solidFill>
                    <a:srgbClr val="0F0050"/>
                  </a:solidFill>
                </a:rPr>
                <a:t>3</a:t>
              </a:r>
              <a:endParaRPr lang="ru-RU" b="1" dirty="0">
                <a:solidFill>
                  <a:srgbClr val="0F0050"/>
                </a:solidFill>
              </a:endParaRPr>
            </a:p>
          </p:txBody>
        </p:sp>
        <p:sp>
          <p:nvSpPr>
            <p:cNvPr id="83" name="Скругленный прямоугольник 82"/>
            <p:cNvSpPr/>
            <p:nvPr/>
          </p:nvSpPr>
          <p:spPr>
            <a:xfrm>
              <a:off x="3618962" y="2725854"/>
              <a:ext cx="448076" cy="329014"/>
            </a:xfrm>
            <a:prstGeom prst="roundRect">
              <a:avLst/>
            </a:prstGeom>
            <a:solidFill>
              <a:srgbClr val="DBEEF9"/>
            </a:solidFill>
            <a:ln w="19050">
              <a:solidFill>
                <a:srgbClr val="006699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r>
                <a:rPr lang="ru-RU" b="1" dirty="0" smtClean="0">
                  <a:solidFill>
                    <a:srgbClr val="0F0050"/>
                  </a:solidFill>
                </a:rPr>
                <a:t>5</a:t>
              </a:r>
              <a:endParaRPr lang="ru-RU" b="1" dirty="0">
                <a:solidFill>
                  <a:srgbClr val="0F0050"/>
                </a:solidFill>
              </a:endParaRPr>
            </a:p>
          </p:txBody>
        </p:sp>
      </p:grpSp>
      <p:grpSp>
        <p:nvGrpSpPr>
          <p:cNvPr id="33" name="Группа 32"/>
          <p:cNvGrpSpPr/>
          <p:nvPr/>
        </p:nvGrpSpPr>
        <p:grpSpPr>
          <a:xfrm>
            <a:off x="4953762" y="2725854"/>
            <a:ext cx="2310911" cy="506898"/>
            <a:chOff x="4953762" y="2780928"/>
            <a:chExt cx="2310911" cy="506898"/>
          </a:xfrm>
        </p:grpSpPr>
        <p:sp>
          <p:nvSpPr>
            <p:cNvPr id="84" name="Скругленный прямоугольник 83"/>
            <p:cNvSpPr/>
            <p:nvPr/>
          </p:nvSpPr>
          <p:spPr>
            <a:xfrm>
              <a:off x="4953762" y="2958812"/>
              <a:ext cx="448076" cy="329014"/>
            </a:xfrm>
            <a:prstGeom prst="roundRect">
              <a:avLst/>
            </a:prstGeom>
            <a:solidFill>
              <a:srgbClr val="DBEEF9"/>
            </a:solidFill>
            <a:ln w="19050">
              <a:solidFill>
                <a:srgbClr val="006699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r>
                <a:rPr lang="ru-RU" b="1" dirty="0">
                  <a:solidFill>
                    <a:srgbClr val="0F0050"/>
                  </a:solidFill>
                </a:rPr>
                <a:t>1</a:t>
              </a:r>
            </a:p>
          </p:txBody>
        </p:sp>
        <p:sp>
          <p:nvSpPr>
            <p:cNvPr id="85" name="Стрелка вправо 84"/>
            <p:cNvSpPr/>
            <p:nvPr/>
          </p:nvSpPr>
          <p:spPr>
            <a:xfrm>
              <a:off x="5466965" y="3011401"/>
              <a:ext cx="356868" cy="223837"/>
            </a:xfrm>
            <a:prstGeom prst="rightArrow">
              <a:avLst/>
            </a:prstGeom>
            <a:solidFill>
              <a:schemeClr val="tx2"/>
            </a:solidFill>
            <a:ln w="25400"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endParaRPr lang="ru-RU" sz="1700" b="1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86" name="Стрелка вправо 85"/>
            <p:cNvSpPr/>
            <p:nvPr/>
          </p:nvSpPr>
          <p:spPr>
            <a:xfrm rot="20643808">
              <a:off x="6405205" y="2877022"/>
              <a:ext cx="356868" cy="223837"/>
            </a:xfrm>
            <a:prstGeom prst="rightArrow">
              <a:avLst/>
            </a:prstGeom>
            <a:solidFill>
              <a:schemeClr val="tx2"/>
            </a:solidFill>
            <a:ln w="25400"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endParaRPr lang="ru-RU" sz="1700" b="1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87" name="Скругленный прямоугольник 86"/>
            <p:cNvSpPr/>
            <p:nvPr/>
          </p:nvSpPr>
          <p:spPr>
            <a:xfrm>
              <a:off x="5888960" y="2958812"/>
              <a:ext cx="448076" cy="329014"/>
            </a:xfrm>
            <a:prstGeom prst="roundRect">
              <a:avLst/>
            </a:prstGeom>
            <a:solidFill>
              <a:srgbClr val="DBEEF9"/>
            </a:solidFill>
            <a:ln w="19050">
              <a:solidFill>
                <a:srgbClr val="006699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r>
                <a:rPr lang="ru-RU" b="1" dirty="0">
                  <a:solidFill>
                    <a:srgbClr val="0F0050"/>
                  </a:solidFill>
                </a:rPr>
                <a:t>2</a:t>
              </a:r>
            </a:p>
          </p:txBody>
        </p:sp>
        <p:sp>
          <p:nvSpPr>
            <p:cNvPr id="88" name="Скругленный прямоугольник 87"/>
            <p:cNvSpPr/>
            <p:nvPr/>
          </p:nvSpPr>
          <p:spPr>
            <a:xfrm>
              <a:off x="6816597" y="2780928"/>
              <a:ext cx="448076" cy="329014"/>
            </a:xfrm>
            <a:prstGeom prst="roundRect">
              <a:avLst/>
            </a:prstGeom>
            <a:solidFill>
              <a:srgbClr val="DBEEF9"/>
            </a:solidFill>
            <a:ln w="19050">
              <a:solidFill>
                <a:srgbClr val="006699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r>
                <a:rPr lang="ru-RU" b="1" dirty="0" smtClean="0">
                  <a:solidFill>
                    <a:srgbClr val="0F0050"/>
                  </a:solidFill>
                </a:rPr>
                <a:t>3</a:t>
              </a:r>
              <a:endParaRPr lang="ru-RU" b="1" dirty="0">
                <a:solidFill>
                  <a:srgbClr val="0F0050"/>
                </a:solidFill>
              </a:endParaRP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5779202" y="3251116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pc="-30" dirty="0">
                <a:solidFill>
                  <a:srgbClr val="2D9B47"/>
                </a:solidFill>
              </a:rPr>
              <a:t>Scope </a:t>
            </a:r>
            <a:r>
              <a:rPr lang="ru-RU" spc="-30" dirty="0">
                <a:solidFill>
                  <a:srgbClr val="2D9B47"/>
                </a:solidFill>
              </a:rPr>
              <a:t>пилота</a:t>
            </a:r>
          </a:p>
        </p:txBody>
      </p:sp>
      <p:grpSp>
        <p:nvGrpSpPr>
          <p:cNvPr id="95" name="Группа 94"/>
          <p:cNvGrpSpPr/>
          <p:nvPr/>
        </p:nvGrpSpPr>
        <p:grpSpPr>
          <a:xfrm>
            <a:off x="4953762" y="4293096"/>
            <a:ext cx="2310911" cy="506898"/>
            <a:chOff x="4953762" y="2780928"/>
            <a:chExt cx="2310911" cy="506898"/>
          </a:xfrm>
        </p:grpSpPr>
        <p:sp>
          <p:nvSpPr>
            <p:cNvPr id="96" name="Скругленный прямоугольник 95"/>
            <p:cNvSpPr/>
            <p:nvPr/>
          </p:nvSpPr>
          <p:spPr>
            <a:xfrm>
              <a:off x="4953762" y="2958812"/>
              <a:ext cx="448076" cy="329014"/>
            </a:xfrm>
            <a:prstGeom prst="roundRect">
              <a:avLst/>
            </a:prstGeom>
            <a:solidFill>
              <a:srgbClr val="DBEEF9"/>
            </a:solidFill>
            <a:ln w="19050">
              <a:solidFill>
                <a:srgbClr val="006699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r>
                <a:rPr lang="ru-RU" b="1" dirty="0">
                  <a:solidFill>
                    <a:srgbClr val="0F0050"/>
                  </a:solidFill>
                </a:rPr>
                <a:t>1</a:t>
              </a:r>
            </a:p>
          </p:txBody>
        </p:sp>
        <p:sp>
          <p:nvSpPr>
            <p:cNvPr id="97" name="Стрелка вправо 96"/>
            <p:cNvSpPr/>
            <p:nvPr/>
          </p:nvSpPr>
          <p:spPr>
            <a:xfrm>
              <a:off x="5466965" y="3011401"/>
              <a:ext cx="356868" cy="223837"/>
            </a:xfrm>
            <a:prstGeom prst="rightArrow">
              <a:avLst/>
            </a:prstGeom>
            <a:solidFill>
              <a:schemeClr val="tx2"/>
            </a:solidFill>
            <a:ln w="25400"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endParaRPr lang="ru-RU" sz="1700" b="1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98" name="Стрелка вправо 97"/>
            <p:cNvSpPr/>
            <p:nvPr/>
          </p:nvSpPr>
          <p:spPr>
            <a:xfrm rot="20643808">
              <a:off x="6405205" y="2877022"/>
              <a:ext cx="356868" cy="223837"/>
            </a:xfrm>
            <a:prstGeom prst="rightArrow">
              <a:avLst/>
            </a:prstGeom>
            <a:solidFill>
              <a:schemeClr val="tx2"/>
            </a:solidFill>
            <a:ln w="25400"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endParaRPr lang="ru-RU" sz="1700" b="1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99" name="Скругленный прямоугольник 98"/>
            <p:cNvSpPr/>
            <p:nvPr/>
          </p:nvSpPr>
          <p:spPr>
            <a:xfrm>
              <a:off x="5888960" y="2958812"/>
              <a:ext cx="448076" cy="329014"/>
            </a:xfrm>
            <a:prstGeom prst="roundRect">
              <a:avLst/>
            </a:prstGeom>
            <a:solidFill>
              <a:srgbClr val="DBEEF9"/>
            </a:solidFill>
            <a:ln w="19050">
              <a:solidFill>
                <a:srgbClr val="006699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r>
                <a:rPr lang="ru-RU" b="1" dirty="0">
                  <a:solidFill>
                    <a:srgbClr val="0F0050"/>
                  </a:solidFill>
                </a:rPr>
                <a:t>2</a:t>
              </a:r>
            </a:p>
          </p:txBody>
        </p:sp>
        <p:sp>
          <p:nvSpPr>
            <p:cNvPr id="100" name="Скругленный прямоугольник 99"/>
            <p:cNvSpPr/>
            <p:nvPr/>
          </p:nvSpPr>
          <p:spPr>
            <a:xfrm>
              <a:off x="6816597" y="2780928"/>
              <a:ext cx="448076" cy="329014"/>
            </a:xfrm>
            <a:prstGeom prst="roundRect">
              <a:avLst/>
            </a:prstGeom>
            <a:solidFill>
              <a:srgbClr val="DBEEF9"/>
            </a:solidFill>
            <a:ln w="19050">
              <a:solidFill>
                <a:srgbClr val="006699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r>
                <a:rPr lang="ru-RU" b="1" dirty="0" smtClean="0">
                  <a:solidFill>
                    <a:srgbClr val="0F0050"/>
                  </a:solidFill>
                </a:rPr>
                <a:t>3</a:t>
              </a:r>
              <a:endParaRPr lang="ru-RU" b="1" dirty="0">
                <a:solidFill>
                  <a:srgbClr val="0F0050"/>
                </a:solidFill>
              </a:endParaRPr>
            </a:p>
          </p:txBody>
        </p:sp>
      </p:grp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FD5BF6-AC6C-45D0-9E57-FD2DDE7CBA81}" type="slidenum">
              <a:rPr lang="ru-RU" smtClean="0"/>
              <a:pPr>
                <a:defRPr/>
              </a:pPr>
              <a:t>13</a:t>
            </a:fld>
            <a:r>
              <a:rPr lang="en-US" smtClean="0"/>
              <a:t>/</a:t>
            </a:r>
            <a:r>
              <a:rPr lang="ru-RU" smtClean="0"/>
              <a:t>32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743351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7" grpId="0" animBg="1"/>
      <p:bldP spid="58" grpId="0" animBg="1"/>
      <p:bldP spid="60" grpId="0" animBg="1"/>
      <p:bldP spid="53" grpId="0" animBg="1"/>
      <p:bldP spid="54" grpId="0" animBg="1"/>
      <p:bldP spid="31" grpId="0"/>
      <p:bldP spid="3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750" y="2060848"/>
            <a:ext cx="8064698" cy="4287839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Состав </a:t>
            </a:r>
            <a:r>
              <a:rPr lang="ru-RU" dirty="0"/>
              <a:t>участников, </a:t>
            </a:r>
            <a:r>
              <a:rPr lang="ru-RU" dirty="0" smtClean="0"/>
              <a:t>сценарий </a:t>
            </a:r>
            <a:r>
              <a:rPr lang="ru-RU" dirty="0"/>
              <a:t>и </a:t>
            </a:r>
            <a:r>
              <a:rPr lang="ru-RU" dirty="0" smtClean="0"/>
              <a:t>функционал </a:t>
            </a:r>
            <a:r>
              <a:rPr lang="ru-RU" dirty="0"/>
              <a:t>для </a:t>
            </a:r>
            <a:r>
              <a:rPr lang="ru-RU" dirty="0" smtClean="0"/>
              <a:t>реализации зависят от того, чего мы хотим добиться</a:t>
            </a:r>
          </a:p>
          <a:p>
            <a:pPr lvl="1"/>
            <a:r>
              <a:rPr lang="ru-RU" sz="2000" dirty="0" smtClean="0"/>
              <a:t>Получить одобрение концепции от заказчика? –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Нужно показать, как решения достигают бизнес-целей</a:t>
            </a:r>
            <a:endParaRPr lang="ru-RU" sz="2000" dirty="0" smtClean="0"/>
          </a:p>
          <a:p>
            <a:pPr lvl="1"/>
            <a:r>
              <a:rPr lang="ru-RU" sz="2000" dirty="0" smtClean="0"/>
              <a:t>Проверить, смогут ли </a:t>
            </a:r>
            <a:r>
              <a:rPr lang="ru-RU" sz="2000" dirty="0" err="1" smtClean="0"/>
              <a:t>операционисты</a:t>
            </a:r>
            <a:r>
              <a:rPr lang="ru-RU" sz="2000" dirty="0" smtClean="0"/>
              <a:t> работать по-новому? – На </a:t>
            </a:r>
            <a:r>
              <a:rPr lang="ru-RU" sz="2000" dirty="0" err="1" smtClean="0"/>
              <a:t>демо</a:t>
            </a:r>
            <a:r>
              <a:rPr lang="ru-RU" sz="2000" dirty="0" smtClean="0"/>
              <a:t> они должны узнать свою </a:t>
            </a:r>
            <a:r>
              <a:rPr lang="ru-RU" sz="2000" dirty="0" smtClean="0"/>
              <a:t>работу, «примерить» ее</a:t>
            </a:r>
            <a:endParaRPr lang="ru-RU" sz="2000" dirty="0" smtClean="0"/>
          </a:p>
          <a:p>
            <a:pPr lvl="1"/>
            <a:r>
              <a:rPr lang="ru-RU" sz="2000" dirty="0" smtClean="0"/>
              <a:t>Показать </a:t>
            </a:r>
            <a:r>
              <a:rPr lang="ru-RU" sz="2000" dirty="0"/>
              <a:t>технологам настройку шаблонов</a:t>
            </a:r>
            <a:r>
              <a:rPr lang="ru-RU" sz="2000" dirty="0" smtClean="0"/>
              <a:t>? –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Рассказать, как выявлять и упорядочивать систему шаблонов</a:t>
            </a:r>
            <a:endParaRPr lang="ru-RU" sz="2000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40001" y="908049"/>
            <a:ext cx="6120232" cy="754063"/>
          </a:xfrm>
        </p:spPr>
        <p:txBody>
          <a:bodyPr/>
          <a:lstStyle/>
          <a:p>
            <a:r>
              <a:rPr lang="ru-RU" dirty="0" smtClean="0"/>
              <a:t>Шаг 5: подготовить сценарий демонстрации</a:t>
            </a:r>
            <a:endParaRPr lang="ru-RU" dirty="0"/>
          </a:p>
        </p:txBody>
      </p:sp>
      <p:sp>
        <p:nvSpPr>
          <p:cNvPr id="9" name="Скругленная прямоугольная выноска 8"/>
          <p:cNvSpPr/>
          <p:nvPr/>
        </p:nvSpPr>
        <p:spPr bwMode="auto">
          <a:xfrm>
            <a:off x="684213" y="5229200"/>
            <a:ext cx="6840115" cy="720626"/>
          </a:xfrm>
          <a:prstGeom prst="wedgeRoundRectCallout">
            <a:avLst>
              <a:gd name="adj1" fmla="val -20616"/>
              <a:gd name="adj2" fmla="val -48511"/>
              <a:gd name="adj3" fmla="val 16667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rgbClr val="FFFFFF">
                <a:lumMod val="65000"/>
              </a:srgbClr>
            </a:solidFill>
            <a:prstDash val="solid"/>
          </a:ln>
          <a:effectLst/>
        </p:spPr>
        <p:txBody>
          <a:bodyPr lIns="0" tIns="36000" rIns="36000" bIns="72000" anchor="ctr"/>
          <a:lstStyle/>
          <a:p>
            <a:pPr marL="810000" fontAlgn="auto">
              <a:spcBef>
                <a:spcPts val="0"/>
              </a:spcBef>
              <a:spcAft>
                <a:spcPts val="0"/>
              </a:spcAft>
            </a:pPr>
            <a:r>
              <a:rPr lang="ru-RU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Разработку нужно начинать с создания сценария </a:t>
            </a:r>
            <a:r>
              <a:rPr lang="ru-RU" kern="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демо</a:t>
            </a:r>
            <a:endParaRPr lang="ru-RU" kern="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323" y="5310774"/>
            <a:ext cx="504328" cy="557478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FD5BF6-AC6C-45D0-9E57-FD2DDE7CBA81}" type="slidenum">
              <a:rPr lang="ru-RU" smtClean="0"/>
              <a:pPr>
                <a:defRPr/>
              </a:pPr>
              <a:t>14</a:t>
            </a:fld>
            <a:r>
              <a:rPr lang="en-US" smtClean="0"/>
              <a:t>/</a:t>
            </a:r>
            <a:r>
              <a:rPr lang="ru-RU" smtClean="0"/>
              <a:t>32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96716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40661" y="1988840"/>
            <a:ext cx="7991779" cy="4287839"/>
          </a:xfrm>
        </p:spPr>
        <p:txBody>
          <a:bodyPr/>
          <a:lstStyle/>
          <a:p>
            <a:r>
              <a:rPr lang="ru-RU" sz="2000" dirty="0" smtClean="0"/>
              <a:t>Цель </a:t>
            </a:r>
            <a:r>
              <a:rPr lang="ru-RU" sz="2000" dirty="0" err="1" smtClean="0"/>
              <a:t>демо</a:t>
            </a:r>
            <a:r>
              <a:rPr lang="ru-RU" sz="2000" dirty="0" smtClean="0"/>
              <a:t> – обратная связь по функционалу. </a:t>
            </a:r>
            <a:br>
              <a:rPr lang="ru-RU" sz="2000" dirty="0" smtClean="0"/>
            </a:br>
            <a:r>
              <a:rPr lang="ru-RU" sz="2000" dirty="0" smtClean="0"/>
              <a:t>Как мы поймем на демонстрации, что </a:t>
            </a:r>
            <a:r>
              <a:rPr lang="ru-RU" sz="2000" dirty="0" err="1" smtClean="0"/>
              <a:t>операционисты</a:t>
            </a:r>
            <a:r>
              <a:rPr lang="ru-RU" sz="2000" dirty="0" smtClean="0"/>
              <a:t> смогут использовать шаблоны?</a:t>
            </a:r>
          </a:p>
          <a:p>
            <a:pPr lvl="1">
              <a:lnSpc>
                <a:spcPct val="98000"/>
              </a:lnSpc>
            </a:pPr>
            <a:r>
              <a:rPr lang="ru-RU" dirty="0" smtClean="0"/>
              <a:t>Узнают ли участники свою повседневную работу?</a:t>
            </a:r>
            <a:endParaRPr lang="en-US" dirty="0" smtClean="0"/>
          </a:p>
          <a:p>
            <a:pPr lvl="1">
              <a:lnSpc>
                <a:spcPct val="98000"/>
              </a:lnSpc>
            </a:pPr>
            <a:r>
              <a:rPr lang="ru-RU" dirty="0" smtClean="0"/>
              <a:t>Достаточно ли показать </a:t>
            </a:r>
            <a:r>
              <a:rPr lang="ru-RU" dirty="0" err="1" smtClean="0"/>
              <a:t>демо</a:t>
            </a:r>
            <a:r>
              <a:rPr lang="ru-RU" dirty="0" smtClean="0"/>
              <a:t> руководителям или нужно приглашать </a:t>
            </a:r>
            <a:r>
              <a:rPr lang="ru-RU" dirty="0" err="1" smtClean="0"/>
              <a:t>операционистов</a:t>
            </a:r>
            <a:r>
              <a:rPr lang="ru-RU" dirty="0" smtClean="0"/>
              <a:t>?</a:t>
            </a:r>
          </a:p>
          <a:p>
            <a:pPr lvl="1">
              <a:lnSpc>
                <a:spcPct val="98000"/>
              </a:lnSpc>
            </a:pPr>
            <a:r>
              <a:rPr lang="ru-RU" dirty="0" smtClean="0"/>
              <a:t>Смогут ли участники демонстрации оценить удобство, </a:t>
            </a:r>
            <a:br>
              <a:rPr lang="ru-RU" dirty="0" smtClean="0"/>
            </a:br>
            <a:r>
              <a:rPr lang="ru-RU" dirty="0" smtClean="0"/>
              <a:t>лишь наблюдая?</a:t>
            </a:r>
          </a:p>
          <a:p>
            <a:pPr lvl="1">
              <a:lnSpc>
                <a:spcPct val="98000"/>
              </a:lnSpc>
            </a:pPr>
            <a:r>
              <a:rPr lang="ru-RU" dirty="0" smtClean="0"/>
              <a:t>Надо ли приглашать тех, кто учит </a:t>
            </a:r>
            <a:r>
              <a:rPr lang="ru-RU" dirty="0" err="1" smtClean="0"/>
              <a:t>операционистов</a:t>
            </a:r>
            <a:r>
              <a:rPr lang="ru-RU" dirty="0" smtClean="0"/>
              <a:t>?</a:t>
            </a:r>
          </a:p>
          <a:p>
            <a:r>
              <a:rPr lang="ru-RU" sz="2000" dirty="0" smtClean="0"/>
              <a:t>Для </a:t>
            </a:r>
            <a:r>
              <a:rPr lang="ru-RU" sz="2000" dirty="0" err="1" smtClean="0"/>
              <a:t>демо</a:t>
            </a:r>
            <a:r>
              <a:rPr lang="ru-RU" sz="2000" dirty="0" smtClean="0"/>
              <a:t> настройте реальные шаблоны</a:t>
            </a:r>
          </a:p>
          <a:p>
            <a:endParaRPr lang="ru-RU" dirty="0" smtClean="0"/>
          </a:p>
          <a:p>
            <a:pPr lvl="1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40001" y="908049"/>
            <a:ext cx="6552280" cy="754063"/>
          </a:xfrm>
        </p:spPr>
        <p:txBody>
          <a:bodyPr/>
          <a:lstStyle/>
          <a:p>
            <a:r>
              <a:rPr lang="ru-RU" dirty="0" smtClean="0"/>
              <a:t>Шаг 6: позаботиться </a:t>
            </a:r>
            <a:br>
              <a:rPr lang="ru-RU" dirty="0" smtClean="0"/>
            </a:br>
            <a:r>
              <a:rPr lang="ru-RU" dirty="0" smtClean="0"/>
              <a:t>о релевантности </a:t>
            </a:r>
            <a:r>
              <a:rPr lang="ru-RU" dirty="0" err="1" smtClean="0"/>
              <a:t>демо</a:t>
            </a:r>
            <a:endParaRPr lang="ru-RU" dirty="0"/>
          </a:p>
        </p:txBody>
      </p:sp>
      <p:sp>
        <p:nvSpPr>
          <p:cNvPr id="7" name="Скругленная прямоугольная выноска 6"/>
          <p:cNvSpPr/>
          <p:nvPr/>
        </p:nvSpPr>
        <p:spPr bwMode="auto">
          <a:xfrm>
            <a:off x="684213" y="5588694"/>
            <a:ext cx="7560195" cy="720626"/>
          </a:xfrm>
          <a:prstGeom prst="wedgeRoundRectCallout">
            <a:avLst>
              <a:gd name="adj1" fmla="val -20616"/>
              <a:gd name="adj2" fmla="val -48511"/>
              <a:gd name="adj3" fmla="val 16667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rgbClr val="FFFFFF">
                <a:lumMod val="65000"/>
              </a:srgbClr>
            </a:solidFill>
            <a:prstDash val="solid"/>
          </a:ln>
          <a:effectLst/>
        </p:spPr>
        <p:txBody>
          <a:bodyPr lIns="0" tIns="36000" rIns="36000" bIns="72000" anchor="ctr"/>
          <a:lstStyle/>
          <a:p>
            <a:pPr marL="810000" fontAlgn="auto">
              <a:spcBef>
                <a:spcPts val="0"/>
              </a:spcBef>
              <a:spcAft>
                <a:spcPts val="0"/>
              </a:spcAft>
            </a:pPr>
            <a:r>
              <a:rPr lang="ru-RU" kern="0" spc="-3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Если на демонстрации возможна лишь ограниченная обратная связь, подумайте о других способах представления разработки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323" y="5657996"/>
            <a:ext cx="504328" cy="557478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FD5BF6-AC6C-45D0-9E57-FD2DDE7CBA81}" type="slidenum">
              <a:rPr lang="ru-RU" smtClean="0"/>
              <a:pPr>
                <a:defRPr/>
              </a:pPr>
              <a:t>15</a:t>
            </a:fld>
            <a:r>
              <a:rPr lang="en-US" smtClean="0"/>
              <a:t>/</a:t>
            </a:r>
            <a:r>
              <a:rPr lang="ru-RU" smtClean="0"/>
              <a:t>32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72672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52078" y="2060848"/>
            <a:ext cx="7336917" cy="4287839"/>
          </a:xfrm>
        </p:spPr>
        <p:txBody>
          <a:bodyPr/>
          <a:lstStyle/>
          <a:p>
            <a:r>
              <a:rPr lang="ru-RU" dirty="0" smtClean="0"/>
              <a:t>Важно представить новый функционал конечным пользователям</a:t>
            </a:r>
          </a:p>
          <a:p>
            <a:r>
              <a:rPr lang="ru-RU" dirty="0" smtClean="0"/>
              <a:t>Стоит дать пользователям возможность самим попробовать новое</a:t>
            </a:r>
          </a:p>
          <a:p>
            <a:pPr lvl="1"/>
            <a:r>
              <a:rPr lang="ru-RU" sz="2000" dirty="0" smtClean="0"/>
              <a:t>Обеспечить доступ к тестовым серверам</a:t>
            </a:r>
          </a:p>
          <a:p>
            <a:pPr lvl="1"/>
            <a:r>
              <a:rPr lang="ru-RU" sz="2000" dirty="0" smtClean="0"/>
              <a:t>Решить проблемы с инфраструктурой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40000" y="908049"/>
            <a:ext cx="7920432" cy="754063"/>
          </a:xfrm>
        </p:spPr>
        <p:txBody>
          <a:bodyPr/>
          <a:lstStyle/>
          <a:p>
            <a:r>
              <a:rPr lang="ru-RU" dirty="0" smtClean="0"/>
              <a:t>Шаг 7: взаимодействовать </a:t>
            </a:r>
            <a:br>
              <a:rPr lang="ru-RU" dirty="0" smtClean="0"/>
            </a:br>
            <a:r>
              <a:rPr lang="ru-RU" dirty="0" smtClean="0"/>
              <a:t>с пользователями</a:t>
            </a:r>
            <a:endParaRPr lang="ru-RU" dirty="0"/>
          </a:p>
        </p:txBody>
      </p:sp>
      <p:sp>
        <p:nvSpPr>
          <p:cNvPr id="8" name="Скругленная прямоугольная выноска 7"/>
          <p:cNvSpPr/>
          <p:nvPr/>
        </p:nvSpPr>
        <p:spPr bwMode="auto">
          <a:xfrm>
            <a:off x="684214" y="5229200"/>
            <a:ext cx="6048026" cy="720626"/>
          </a:xfrm>
          <a:prstGeom prst="wedgeRoundRectCallout">
            <a:avLst>
              <a:gd name="adj1" fmla="val -20616"/>
              <a:gd name="adj2" fmla="val -48511"/>
              <a:gd name="adj3" fmla="val 16667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rgbClr val="FFFFFF">
                <a:lumMod val="65000"/>
              </a:srgbClr>
            </a:solidFill>
            <a:prstDash val="solid"/>
          </a:ln>
          <a:effectLst/>
        </p:spPr>
        <p:txBody>
          <a:bodyPr lIns="0" tIns="36000" rIns="36000" bIns="72000" anchor="ctr"/>
          <a:lstStyle/>
          <a:p>
            <a:pPr marL="810000" fontAlgn="auto">
              <a:spcBef>
                <a:spcPts val="0"/>
              </a:spcBef>
              <a:spcAft>
                <a:spcPts val="0"/>
              </a:spcAft>
            </a:pPr>
            <a:r>
              <a:rPr lang="ru-RU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Общаясь с пользователями, можно почерпнуть много ценных идей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323" y="5310774"/>
            <a:ext cx="504328" cy="557478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FD5BF6-AC6C-45D0-9E57-FD2DDE7CBA81}" type="slidenum">
              <a:rPr lang="ru-RU" smtClean="0"/>
              <a:pPr>
                <a:defRPr/>
              </a:pPr>
              <a:t>16</a:t>
            </a:fld>
            <a:r>
              <a:rPr lang="en-US" smtClean="0"/>
              <a:t>/</a:t>
            </a:r>
            <a:r>
              <a:rPr lang="ru-RU" smtClean="0"/>
              <a:t>32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40322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Обратная связь как проект внутри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52393" y="1785260"/>
            <a:ext cx="1524716" cy="46404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Как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868174" y="1785260"/>
            <a:ext cx="1524716" cy="46404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Что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381886" y="1785260"/>
            <a:ext cx="1524716" cy="46404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Зачем</a:t>
            </a:r>
          </a:p>
        </p:txBody>
      </p:sp>
      <p:sp>
        <p:nvSpPr>
          <p:cNvPr id="23" name="Стрелка вправо 22"/>
          <p:cNvSpPr/>
          <p:nvPr/>
        </p:nvSpPr>
        <p:spPr>
          <a:xfrm>
            <a:off x="3110050" y="1804611"/>
            <a:ext cx="525183" cy="418385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endParaRPr lang="ru-RU" spc="-3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" name="Стрелка вправо 24"/>
          <p:cNvSpPr/>
          <p:nvPr/>
        </p:nvSpPr>
        <p:spPr>
          <a:xfrm>
            <a:off x="5624797" y="1804611"/>
            <a:ext cx="525183" cy="418385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endParaRPr lang="ru-RU" spc="-3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534505" y="3045847"/>
            <a:ext cx="2192055" cy="106067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Проверить пригодность </a:t>
            </a:r>
            <a:b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на демонстрации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551805" y="4813633"/>
            <a:ext cx="2157455" cy="106067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Проверить пригодность </a:t>
            </a:r>
            <a:b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на пользователях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83568" y="2501457"/>
            <a:ext cx="2192055" cy="106067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Определить, что демонстрируем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83568" y="3761004"/>
            <a:ext cx="2192055" cy="106067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Организовать </a:t>
            </a:r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демонстрацию </a:t>
            </a:r>
            <a:b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для обратной связи</a:t>
            </a: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683568" y="5194798"/>
            <a:ext cx="2192055" cy="106067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Организовать </a:t>
            </a:r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обучение </a:t>
            </a:r>
            <a: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 </a:t>
            </a:r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тестовую работу пользователей</a:t>
            </a:r>
          </a:p>
        </p:txBody>
      </p:sp>
      <p:sp>
        <p:nvSpPr>
          <p:cNvPr id="35" name="Стрелка вправо 34"/>
          <p:cNvSpPr/>
          <p:nvPr/>
        </p:nvSpPr>
        <p:spPr>
          <a:xfrm rot="18943779" flipV="1">
            <a:off x="2976230" y="5385918"/>
            <a:ext cx="485650" cy="341219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endParaRPr lang="ru-RU" spc="-3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2951287" y="2967266"/>
            <a:ext cx="496340" cy="990848"/>
            <a:chOff x="3258315" y="3070878"/>
            <a:chExt cx="539137" cy="1076284"/>
          </a:xfrm>
        </p:grpSpPr>
        <p:sp>
          <p:nvSpPr>
            <p:cNvPr id="34" name="Стрелка вправо 33"/>
            <p:cNvSpPr/>
            <p:nvPr/>
          </p:nvSpPr>
          <p:spPr>
            <a:xfrm rot="2656221">
              <a:off x="3269927" y="3070878"/>
              <a:ext cx="527525" cy="370640"/>
            </a:xfrm>
            <a:prstGeom prst="rightArrow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  <a:prstDash val="soli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anchor="ctr"/>
            <a:lstStyle/>
            <a:p>
              <a:pPr algn="ctr"/>
              <a:endPara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0" name="Стрелка вправо 39"/>
            <p:cNvSpPr/>
            <p:nvPr/>
          </p:nvSpPr>
          <p:spPr>
            <a:xfrm rot="18943779" flipV="1">
              <a:off x="3258315" y="3776522"/>
              <a:ext cx="527525" cy="370640"/>
            </a:xfrm>
            <a:prstGeom prst="rightArrow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  <a:prstDash val="soli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anchor="ctr"/>
            <a:lstStyle/>
            <a:p>
              <a:pPr algn="ctr"/>
              <a:endPara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0" name="Скругленный прямоугольник 9"/>
          <p:cNvSpPr/>
          <p:nvPr/>
        </p:nvSpPr>
        <p:spPr>
          <a:xfrm>
            <a:off x="6383452" y="3823672"/>
            <a:ext cx="2192421" cy="106067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Сделать систему, пригодную </a:t>
            </a:r>
            <a: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для </a:t>
            </a:r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бизнес-процессов</a:t>
            </a:r>
          </a:p>
        </p:txBody>
      </p:sp>
      <p:grpSp>
        <p:nvGrpSpPr>
          <p:cNvPr id="41" name="Группа 40"/>
          <p:cNvGrpSpPr/>
          <p:nvPr/>
        </p:nvGrpSpPr>
        <p:grpSpPr>
          <a:xfrm>
            <a:off x="5790135" y="3893496"/>
            <a:ext cx="496340" cy="990848"/>
            <a:chOff x="3258315" y="3070878"/>
            <a:chExt cx="539137" cy="1076284"/>
          </a:xfrm>
        </p:grpSpPr>
        <p:sp>
          <p:nvSpPr>
            <p:cNvPr id="42" name="Стрелка вправо 41"/>
            <p:cNvSpPr/>
            <p:nvPr/>
          </p:nvSpPr>
          <p:spPr>
            <a:xfrm rot="2656221">
              <a:off x="3269927" y="3070878"/>
              <a:ext cx="527525" cy="370640"/>
            </a:xfrm>
            <a:prstGeom prst="rightArrow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  <a:prstDash val="soli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anchor="ctr"/>
            <a:lstStyle/>
            <a:p>
              <a:pPr algn="ctr"/>
              <a:endPara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3" name="Стрелка вправо 42"/>
            <p:cNvSpPr/>
            <p:nvPr/>
          </p:nvSpPr>
          <p:spPr>
            <a:xfrm rot="18943779" flipV="1">
              <a:off x="3258315" y="3776522"/>
              <a:ext cx="527525" cy="370640"/>
            </a:xfrm>
            <a:prstGeom prst="rightArrow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  <a:prstDash val="soli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anchor="ctr"/>
            <a:lstStyle/>
            <a:p>
              <a:pPr algn="ctr"/>
              <a:endPara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2415292" y="2409444"/>
            <a:ext cx="1007966" cy="390789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>
            <a:defPPr>
              <a:defRPr lang="ru-RU"/>
            </a:defPPr>
            <a:lvl1pPr algn="ctr">
              <a:defRPr sz="1600" spc="-3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sz="1800" b="1" dirty="0">
                <a:solidFill>
                  <a:srgbClr val="006699"/>
                </a:solidFill>
              </a:rPr>
              <a:t>Шаг 5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504060" y="4634978"/>
            <a:ext cx="1007966" cy="390789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>
            <a:defPPr>
              <a:defRPr lang="ru-RU"/>
            </a:defPPr>
            <a:lvl1pPr algn="ctr">
              <a:defRPr sz="1600" spc="-3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sz="1800" b="1" dirty="0">
                <a:solidFill>
                  <a:srgbClr val="006699"/>
                </a:solidFill>
              </a:rPr>
              <a:t>Шаг </a:t>
            </a:r>
            <a:r>
              <a:rPr lang="ru-RU" sz="1800" b="1" dirty="0" smtClean="0">
                <a:solidFill>
                  <a:srgbClr val="006699"/>
                </a:solidFill>
              </a:rPr>
              <a:t>6</a:t>
            </a:r>
            <a:endParaRPr lang="ru-RU" sz="1800" b="1" dirty="0">
              <a:solidFill>
                <a:srgbClr val="006699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522065" y="6049207"/>
            <a:ext cx="990666" cy="390789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>
            <a:defPPr>
              <a:defRPr lang="ru-RU"/>
            </a:defPPr>
            <a:lvl1pPr algn="ctr">
              <a:defRPr sz="1600" spc="-3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sz="1800" b="1" dirty="0">
                <a:solidFill>
                  <a:srgbClr val="006699"/>
                </a:solidFill>
              </a:rPr>
              <a:t>Шаг 7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FD5BF6-AC6C-45D0-9E57-FD2DDE7CBA81}" type="slidenum">
              <a:rPr lang="ru-RU" smtClean="0"/>
              <a:pPr>
                <a:defRPr/>
              </a:pPr>
              <a:t>17</a:t>
            </a:fld>
            <a:r>
              <a:rPr lang="en-US" smtClean="0"/>
              <a:t>/</a:t>
            </a:r>
            <a:r>
              <a:rPr lang="ru-RU" smtClean="0"/>
              <a:t>32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02546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750" y="1988840"/>
            <a:ext cx="7344368" cy="3600400"/>
          </a:xfrm>
        </p:spPr>
        <p:txBody>
          <a:bodyPr/>
          <a:lstStyle/>
          <a:p>
            <a:r>
              <a:rPr lang="ru-RU" sz="2000" dirty="0" smtClean="0"/>
              <a:t>Не ввязываться в войну</a:t>
            </a:r>
          </a:p>
          <a:p>
            <a:r>
              <a:rPr lang="ru-RU" sz="2000" dirty="0" smtClean="0"/>
              <a:t>Не принимать всю вину на себя</a:t>
            </a:r>
          </a:p>
          <a:p>
            <a:r>
              <a:rPr lang="ru-RU" sz="2000" dirty="0"/>
              <a:t>П</a:t>
            </a:r>
            <a:r>
              <a:rPr lang="ru-RU" sz="2000" dirty="0" smtClean="0"/>
              <a:t>опробовать совместно с заказчиком найти выход из ситуации</a:t>
            </a:r>
          </a:p>
          <a:p>
            <a:pPr lvl="1"/>
            <a:r>
              <a:rPr lang="ru-RU" dirty="0"/>
              <a:t>Д</a:t>
            </a:r>
            <a:r>
              <a:rPr lang="ru-RU" dirty="0" smtClean="0"/>
              <a:t>овести сделанное до приемлемого варианта</a:t>
            </a:r>
          </a:p>
          <a:p>
            <a:pPr lvl="1"/>
            <a:r>
              <a:rPr lang="ru-RU" dirty="0" smtClean="0"/>
              <a:t>Или признать эксперимент неудачным и постараться минимизировать потери </a:t>
            </a:r>
          </a:p>
          <a:p>
            <a:r>
              <a:rPr lang="ru-RU" sz="2000" dirty="0" smtClean="0"/>
              <a:t>И договориться о том, какие уроки обе стороны извлекут из ситуации</a:t>
            </a:r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Шаг 8: решить, что делать, если не получилось</a:t>
            </a:r>
            <a:endParaRPr lang="ru-RU" dirty="0"/>
          </a:p>
        </p:txBody>
      </p:sp>
      <p:sp>
        <p:nvSpPr>
          <p:cNvPr id="9" name="Скругленная прямоугольная выноска 8"/>
          <p:cNvSpPr/>
          <p:nvPr/>
        </p:nvSpPr>
        <p:spPr bwMode="auto">
          <a:xfrm>
            <a:off x="684214" y="5440871"/>
            <a:ext cx="5687986" cy="720626"/>
          </a:xfrm>
          <a:prstGeom prst="wedgeRoundRectCallout">
            <a:avLst>
              <a:gd name="adj1" fmla="val -20616"/>
              <a:gd name="adj2" fmla="val -48511"/>
              <a:gd name="adj3" fmla="val 16667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rgbClr val="FFFFFF">
                <a:lumMod val="65000"/>
              </a:srgbClr>
            </a:solidFill>
            <a:prstDash val="solid"/>
          </a:ln>
          <a:effectLst/>
        </p:spPr>
        <p:txBody>
          <a:bodyPr lIns="0" tIns="36000" rIns="36000" bIns="72000" anchor="ctr"/>
          <a:lstStyle/>
          <a:p>
            <a:pPr marL="810000" fontAlgn="auto">
              <a:spcBef>
                <a:spcPts val="0"/>
              </a:spcBef>
              <a:spcAft>
                <a:spcPts val="0"/>
              </a:spcAft>
            </a:pPr>
            <a:r>
              <a:rPr lang="ru-RU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Это работа на долговременное партнерство</a:t>
            </a:r>
            <a:endParaRPr lang="ru-RU" kern="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323" y="5522445"/>
            <a:ext cx="504328" cy="557478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FD5BF6-AC6C-45D0-9E57-FD2DDE7CBA81}" type="slidenum">
              <a:rPr lang="ru-RU" smtClean="0"/>
              <a:pPr>
                <a:defRPr/>
              </a:pPr>
              <a:t>18</a:t>
            </a:fld>
            <a:r>
              <a:rPr lang="en-US" smtClean="0"/>
              <a:t>/</a:t>
            </a:r>
            <a:r>
              <a:rPr lang="ru-RU" smtClean="0"/>
              <a:t>32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007710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 теперь покажем шаги </a:t>
            </a:r>
            <a:br>
              <a:rPr lang="ru-RU" dirty="0" smtClean="0"/>
            </a:br>
            <a:r>
              <a:rPr lang="ru-RU" dirty="0" smtClean="0"/>
              <a:t>на общих схемах </a:t>
            </a:r>
            <a:r>
              <a:rPr lang="en-US" dirty="0" smtClean="0"/>
              <a:t>IT-</a:t>
            </a:r>
            <a:r>
              <a:rPr lang="ru-RU" dirty="0" smtClean="0"/>
              <a:t>разработки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959372-BBEB-4E0B-8B7B-8DCCD4CF8E84}" type="slidenum">
              <a:rPr lang="ru-RU" smtClean="0"/>
              <a:pPr>
                <a:defRPr/>
              </a:pPr>
              <a:t>19</a:t>
            </a:fld>
            <a:r>
              <a:rPr lang="en-US" smtClean="0"/>
              <a:t>/</a:t>
            </a:r>
            <a:r>
              <a:rPr lang="ru-RU" smtClean="0"/>
              <a:t>32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794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Печальная история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39750" y="1773238"/>
            <a:ext cx="975279" cy="97527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2780928"/>
            <a:ext cx="974506" cy="977561"/>
          </a:xfrm>
          <a:prstGeom prst="rect">
            <a:avLst/>
          </a:prstGeom>
        </p:spPr>
      </p:pic>
      <p:sp>
        <p:nvSpPr>
          <p:cNvPr id="7" name="Скругленная прямоугольная выноска 6"/>
          <p:cNvSpPr/>
          <p:nvPr/>
        </p:nvSpPr>
        <p:spPr>
          <a:xfrm>
            <a:off x="1979713" y="1775623"/>
            <a:ext cx="5328591" cy="1005305"/>
          </a:xfrm>
          <a:prstGeom prst="wedgeRoundRectCallout">
            <a:avLst>
              <a:gd name="adj1" fmla="val -59020"/>
              <a:gd name="adj2" fmla="val -8393"/>
              <a:gd name="adj3" fmla="val 16667"/>
            </a:avLst>
          </a:prstGeom>
          <a:solidFill>
            <a:srgbClr val="E7F9EA"/>
          </a:solidFill>
          <a:ln w="19050">
            <a:solidFill>
              <a:srgbClr val="2D9B47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36000" bIns="36000" anchor="ctr"/>
          <a:lstStyle/>
          <a:p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Нужно сделать шаблоны документов </a:t>
            </a:r>
            <a:b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для </a:t>
            </a: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операционистов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чтобы им не приходилось постоянно вводить одинаковые данные.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6516216" y="2924944"/>
            <a:ext cx="705893" cy="504056"/>
          </a:xfrm>
          <a:prstGeom prst="wedgeRoundRectCallout">
            <a:avLst>
              <a:gd name="adj1" fmla="val 94044"/>
              <a:gd name="adj2" fmla="val -3578"/>
              <a:gd name="adj3" fmla="val 16667"/>
            </a:avLst>
          </a:prstGeom>
          <a:solidFill>
            <a:srgbClr val="DBEEF9"/>
          </a:solidFill>
          <a:ln w="19050">
            <a:solidFill>
              <a:srgbClr val="006699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endParaRPr lang="ru-RU" spc="-3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4427984" y="4365104"/>
            <a:ext cx="2807841" cy="422895"/>
          </a:xfrm>
          <a:prstGeom prst="wedgeRoundRectCallout">
            <a:avLst>
              <a:gd name="adj1" fmla="val 60751"/>
              <a:gd name="adj2" fmla="val -37043"/>
              <a:gd name="adj3" fmla="val 16667"/>
            </a:avLst>
          </a:prstGeom>
          <a:solidFill>
            <a:srgbClr val="DBEEF9"/>
          </a:solidFill>
          <a:ln w="19050">
            <a:solidFill>
              <a:srgbClr val="006699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36000" bIns="36000" anchor="ctr"/>
          <a:lstStyle/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Как там наши шаблоны?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71800" y="3861048"/>
            <a:ext cx="3024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Через пару месяцев</a:t>
            </a:r>
            <a:endParaRPr lang="ru-RU" sz="2000" b="1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39552" y="4924792"/>
            <a:ext cx="975279" cy="975279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>
            <a:off x="684213" y="3789040"/>
            <a:ext cx="78486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Рисунок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3933056"/>
            <a:ext cx="974506" cy="977561"/>
          </a:xfrm>
          <a:prstGeom prst="rect">
            <a:avLst/>
          </a:prstGeom>
        </p:spPr>
      </p:pic>
      <p:sp>
        <p:nvSpPr>
          <p:cNvPr id="16" name="Скругленная прямоугольная выноска 15"/>
          <p:cNvSpPr/>
          <p:nvPr/>
        </p:nvSpPr>
        <p:spPr>
          <a:xfrm>
            <a:off x="1979613" y="5013177"/>
            <a:ext cx="6120779" cy="720079"/>
          </a:xfrm>
          <a:prstGeom prst="wedgeRoundRectCallout">
            <a:avLst>
              <a:gd name="adj1" fmla="val -57593"/>
              <a:gd name="adj2" fmla="val -5989"/>
              <a:gd name="adj3" fmla="val 16667"/>
            </a:avLst>
          </a:prstGeom>
          <a:solidFill>
            <a:srgbClr val="E7F9EA"/>
          </a:solidFill>
          <a:ln w="19050">
            <a:solidFill>
              <a:srgbClr val="2D9B47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36000" bIns="36000" anchor="ctr"/>
          <a:lstStyle/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Не работают. Шаблонов стало слишком много –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трудно найти нужный. Проще ввести документ заново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2996952"/>
            <a:ext cx="360040" cy="36004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1399" y="5409080"/>
            <a:ext cx="223590" cy="223590"/>
          </a:xfrm>
          <a:prstGeom prst="rect">
            <a:avLst/>
          </a:prstGeom>
        </p:spPr>
      </p:pic>
      <p:sp>
        <p:nvSpPr>
          <p:cNvPr id="13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FD5BF6-AC6C-45D0-9E57-FD2DDE7CBA81}" type="slidenum">
              <a:rPr lang="ru-RU" smtClean="0"/>
              <a:pPr>
                <a:defRPr/>
              </a:pPr>
              <a:t>2</a:t>
            </a:fld>
            <a:r>
              <a:rPr lang="en-US" smtClean="0"/>
              <a:t>/</a:t>
            </a:r>
            <a:r>
              <a:rPr lang="ru-RU" smtClean="0"/>
              <a:t>32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561121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V-</a:t>
            </a:r>
            <a:r>
              <a:rPr lang="ru-RU" dirty="0" smtClean="0"/>
              <a:t>модель: вложенные проекты</a:t>
            </a:r>
            <a:endParaRPr lang="ru-RU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668327" y="1700808"/>
            <a:ext cx="7889297" cy="4464496"/>
            <a:chOff x="3165167" y="2823033"/>
            <a:chExt cx="5045910" cy="2838215"/>
          </a:xfrm>
          <a:solidFill>
            <a:srgbClr val="2D9B47">
              <a:alpha val="51000"/>
            </a:srgbClr>
          </a:solidFill>
        </p:grpSpPr>
        <p:sp>
          <p:nvSpPr>
            <p:cNvPr id="6" name="Параллелограмм 5"/>
            <p:cNvSpPr/>
            <p:nvPr/>
          </p:nvSpPr>
          <p:spPr>
            <a:xfrm flipH="1">
              <a:off x="3165167" y="2823033"/>
              <a:ext cx="2918997" cy="2838215"/>
            </a:xfrm>
            <a:prstGeom prst="parallelogram">
              <a:avLst>
                <a:gd name="adj" fmla="val 50098"/>
              </a:avLst>
            </a:prstGeom>
            <a:solidFill>
              <a:srgbClr val="B5E9C1"/>
            </a:solidFill>
            <a:ln w="25400"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endParaRPr lang="ru-RU" sz="1700" b="1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7" name="Параллелограмм 6"/>
            <p:cNvSpPr/>
            <p:nvPr/>
          </p:nvSpPr>
          <p:spPr>
            <a:xfrm>
              <a:off x="5292080" y="2823033"/>
              <a:ext cx="2918997" cy="2838215"/>
            </a:xfrm>
            <a:prstGeom prst="parallelogram">
              <a:avLst>
                <a:gd name="adj" fmla="val 50098"/>
              </a:avLst>
            </a:prstGeom>
            <a:solidFill>
              <a:srgbClr val="B5E9C1"/>
            </a:solidFill>
            <a:ln w="25400"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endParaRPr lang="ru-RU" sz="1700" b="1" dirty="0" smtClean="0">
                <a:solidFill>
                  <a:schemeClr val="accent3">
                    <a:lumMod val="50000"/>
                    <a:alpha val="0"/>
                  </a:schemeClr>
                </a:solidFill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1913813" y="2996952"/>
            <a:ext cx="5398325" cy="3036441"/>
            <a:chOff x="3165167" y="2823033"/>
            <a:chExt cx="5045910" cy="2838215"/>
          </a:xfrm>
          <a:solidFill>
            <a:srgbClr val="A3D4EF"/>
          </a:solidFill>
        </p:grpSpPr>
        <p:sp>
          <p:nvSpPr>
            <p:cNvPr id="9" name="Параллелограмм 8"/>
            <p:cNvSpPr/>
            <p:nvPr/>
          </p:nvSpPr>
          <p:spPr>
            <a:xfrm flipH="1">
              <a:off x="3165167" y="2823033"/>
              <a:ext cx="2918997" cy="2838215"/>
            </a:xfrm>
            <a:prstGeom prst="parallelogram">
              <a:avLst>
                <a:gd name="adj" fmla="val 50098"/>
              </a:avLst>
            </a:prstGeom>
            <a:grpFill/>
            <a:ln w="25400"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endParaRPr lang="ru-RU" sz="1700" b="1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10" name="Параллелограмм 9"/>
            <p:cNvSpPr/>
            <p:nvPr/>
          </p:nvSpPr>
          <p:spPr>
            <a:xfrm>
              <a:off x="5292080" y="2823033"/>
              <a:ext cx="2918997" cy="2838215"/>
            </a:xfrm>
            <a:prstGeom prst="parallelogram">
              <a:avLst>
                <a:gd name="adj" fmla="val 50098"/>
              </a:avLst>
            </a:prstGeom>
            <a:grpFill/>
            <a:ln w="25400"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endParaRPr lang="ru-RU" sz="1700" b="1" dirty="0" smtClean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</p:grpSp>
      <p:sp>
        <p:nvSpPr>
          <p:cNvPr id="11" name="TextBox 10"/>
          <p:cNvSpPr txBox="1"/>
          <p:nvPr/>
        </p:nvSpPr>
        <p:spPr bwMode="auto">
          <a:xfrm>
            <a:off x="2518170" y="3898078"/>
            <a:ext cx="1691420" cy="5932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spc="-3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Requirements</a:t>
            </a:r>
            <a:br>
              <a:rPr lang="en-US" sz="1600" spc="-3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1600" spc="-3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and</a:t>
            </a:r>
            <a:r>
              <a:rPr lang="ru-RU" sz="1600" spc="-3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600" spc="-3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Architecture</a:t>
            </a:r>
            <a:endParaRPr lang="ru-RU" sz="1600" spc="-3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3220635" y="4708690"/>
            <a:ext cx="948386" cy="5932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Detailed</a:t>
            </a:r>
            <a:b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Design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 bwMode="auto">
          <a:xfrm>
            <a:off x="3807749" y="5519302"/>
            <a:ext cx="1610453" cy="3446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Implementation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4957727" y="4707146"/>
            <a:ext cx="1171173" cy="5932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Integration</a:t>
            </a:r>
            <a:b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and Test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5317204" y="3894990"/>
            <a:ext cx="1203567" cy="5932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System</a:t>
            </a:r>
            <a:b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Verification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36700" y="3014586"/>
            <a:ext cx="1752550" cy="374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6699"/>
                </a:solidFill>
              </a:rPr>
              <a:t>ИТ-система</a:t>
            </a:r>
            <a:endParaRPr lang="ru-RU" b="1" dirty="0">
              <a:solidFill>
                <a:srgbClr val="006699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82005" y="1907641"/>
            <a:ext cx="2061940" cy="405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3">
                    <a:lumMod val="50000"/>
                  </a:schemeClr>
                </a:solidFill>
              </a:rPr>
              <a:t>Бизнес-проект</a:t>
            </a:r>
          </a:p>
        </p:txBody>
      </p:sp>
      <p:sp>
        <p:nvSpPr>
          <p:cNvPr id="20" name="TextBox 19"/>
          <p:cNvSpPr txBox="1"/>
          <p:nvPr/>
        </p:nvSpPr>
        <p:spPr bwMode="auto">
          <a:xfrm>
            <a:off x="2462293" y="3337246"/>
            <a:ext cx="961398" cy="3434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Concept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 bwMode="auto">
          <a:xfrm>
            <a:off x="5554783" y="3332614"/>
            <a:ext cx="1377701" cy="3434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Maintenance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 bwMode="auto">
          <a:xfrm>
            <a:off x="1360215" y="1944204"/>
            <a:ext cx="12634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Concept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 bwMode="auto">
          <a:xfrm>
            <a:off x="6390905" y="1944204"/>
            <a:ext cx="17434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Maintenance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6" name="Стрелка вправо 25"/>
          <p:cNvSpPr/>
          <p:nvPr/>
        </p:nvSpPr>
        <p:spPr>
          <a:xfrm rot="13894398">
            <a:off x="1587622" y="2656108"/>
            <a:ext cx="897321" cy="614357"/>
          </a:xfrm>
          <a:prstGeom prst="rightArrow">
            <a:avLst/>
          </a:prstGeom>
          <a:solidFill>
            <a:srgbClr val="DBEEF9"/>
          </a:solidFill>
          <a:ln w="19050">
            <a:solidFill>
              <a:srgbClr val="006699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rtlCol="0" anchor="ctr"/>
          <a:lstStyle/>
          <a:p>
            <a:pPr algn="ctr"/>
            <a:endParaRPr lang="ru-RU" sz="17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1835697" y="3573016"/>
            <a:ext cx="879338" cy="603082"/>
            <a:chOff x="1835697" y="3645024"/>
            <a:chExt cx="879338" cy="603082"/>
          </a:xfrm>
        </p:grpSpPr>
        <p:sp>
          <p:nvSpPr>
            <p:cNvPr id="25" name="Стрелка вправо 24"/>
            <p:cNvSpPr/>
            <p:nvPr/>
          </p:nvSpPr>
          <p:spPr>
            <a:xfrm rot="10800000">
              <a:off x="1835697" y="3645024"/>
              <a:ext cx="879338" cy="603082"/>
            </a:xfrm>
            <a:prstGeom prst="rightArrow">
              <a:avLst/>
            </a:prstGeom>
            <a:solidFill>
              <a:srgbClr val="DBEEF9"/>
            </a:solidFill>
            <a:ln w="19050">
              <a:solidFill>
                <a:srgbClr val="006699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endParaRPr lang="ru-RU" sz="1700" b="1" dirty="0" smtClean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203334" y="3759229"/>
              <a:ext cx="365246" cy="374672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006699"/>
                  </a:solidFill>
                </a:rPr>
                <a:t>1</a:t>
              </a:r>
              <a:endParaRPr lang="ru-RU" b="1" dirty="0">
                <a:solidFill>
                  <a:srgbClr val="006699"/>
                </a:solidFill>
              </a:endParaRP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1898109" y="2796655"/>
            <a:ext cx="365246" cy="374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6699"/>
                </a:solidFill>
              </a:rPr>
              <a:t>2</a:t>
            </a:r>
            <a:endParaRPr lang="ru-RU" b="1" dirty="0">
              <a:solidFill>
                <a:srgbClr val="006699"/>
              </a:solidFill>
            </a:endParaRPr>
          </a:p>
        </p:txBody>
      </p:sp>
      <p:sp>
        <p:nvSpPr>
          <p:cNvPr id="35" name="Скругленная прямоугольная выноска 34"/>
          <p:cNvSpPr/>
          <p:nvPr/>
        </p:nvSpPr>
        <p:spPr>
          <a:xfrm>
            <a:off x="6068928" y="5461821"/>
            <a:ext cx="2452529" cy="494506"/>
          </a:xfrm>
          <a:prstGeom prst="wedgeRoundRectCallout">
            <a:avLst>
              <a:gd name="adj1" fmla="val -46025"/>
              <a:gd name="adj2" fmla="val -109088"/>
              <a:gd name="adj3" fmla="val 16667"/>
            </a:avLst>
          </a:prstGeom>
          <a:solidFill>
            <a:srgbClr val="FFFFCA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sq-AL" dirty="0" smtClean="0">
                <a:solidFill>
                  <a:srgbClr val="0F0050"/>
                </a:solidFill>
              </a:rPr>
              <a:t>V-Model</a:t>
            </a:r>
            <a:r>
              <a:rPr lang="sq-AL" dirty="0" smtClean="0">
                <a:solidFill>
                  <a:schemeClr val="bg1">
                    <a:lumMod val="50000"/>
                  </a:schemeClr>
                </a:solidFill>
              </a:rPr>
              <a:t> (</a:t>
            </a:r>
            <a:r>
              <a:rPr lang="sq-AL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Wikipedia</a:t>
            </a:r>
            <a:r>
              <a:rPr lang="sq-AL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</p:txBody>
      </p:sp>
      <p:grpSp>
        <p:nvGrpSpPr>
          <p:cNvPr id="34" name="Группа 33"/>
          <p:cNvGrpSpPr/>
          <p:nvPr/>
        </p:nvGrpSpPr>
        <p:grpSpPr>
          <a:xfrm flipH="1">
            <a:off x="6491218" y="3573016"/>
            <a:ext cx="946367" cy="603082"/>
            <a:chOff x="1780966" y="3645024"/>
            <a:chExt cx="946367" cy="603082"/>
          </a:xfrm>
        </p:grpSpPr>
        <p:sp>
          <p:nvSpPr>
            <p:cNvPr id="38" name="Стрелка вправо 37"/>
            <p:cNvSpPr/>
            <p:nvPr/>
          </p:nvSpPr>
          <p:spPr>
            <a:xfrm rot="10800000">
              <a:off x="1835697" y="3645024"/>
              <a:ext cx="879338" cy="603082"/>
            </a:xfrm>
            <a:prstGeom prst="rightArrow">
              <a:avLst/>
            </a:prstGeom>
            <a:solidFill>
              <a:srgbClr val="DBEEF9"/>
            </a:solidFill>
            <a:ln w="19050">
              <a:solidFill>
                <a:srgbClr val="006699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endParaRPr lang="ru-RU" sz="1700" b="1" dirty="0" smtClean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780966" y="3759229"/>
              <a:ext cx="946367" cy="369332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rgbClr val="006699"/>
                  </a:solidFill>
                </a:rPr>
                <a:t>5, 6, 7</a:t>
              </a:r>
              <a:endParaRPr lang="ru-RU" b="1" dirty="0">
                <a:solidFill>
                  <a:srgbClr val="006699"/>
                </a:solidFill>
              </a:endParaRPr>
            </a:p>
          </p:txBody>
        </p:sp>
      </p:grpSp>
      <p:sp>
        <p:nvSpPr>
          <p:cNvPr id="41" name="Стрелка вправо 40"/>
          <p:cNvSpPr/>
          <p:nvPr/>
        </p:nvSpPr>
        <p:spPr>
          <a:xfrm rot="7705602" flipH="1">
            <a:off x="6716589" y="2656107"/>
            <a:ext cx="897321" cy="614357"/>
          </a:xfrm>
          <a:prstGeom prst="rightArrow">
            <a:avLst/>
          </a:prstGeom>
          <a:solidFill>
            <a:srgbClr val="DBEEF9"/>
          </a:solidFill>
          <a:ln w="19050">
            <a:solidFill>
              <a:srgbClr val="006699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rtlCol="0" anchor="ctr"/>
          <a:lstStyle/>
          <a:p>
            <a:pPr algn="ctr"/>
            <a:endParaRPr lang="ru-RU" sz="17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 flipH="1">
            <a:off x="6981356" y="2796654"/>
            <a:ext cx="365246" cy="374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6699"/>
                </a:solidFill>
              </a:rPr>
              <a:t>4</a:t>
            </a:r>
            <a:endParaRPr lang="ru-RU" b="1" dirty="0">
              <a:solidFill>
                <a:srgbClr val="006699"/>
              </a:solidFill>
            </a:endParaRPr>
          </a:p>
        </p:txBody>
      </p:sp>
      <p:sp>
        <p:nvSpPr>
          <p:cNvPr id="45" name="Стрелка вправо 44"/>
          <p:cNvSpPr/>
          <p:nvPr/>
        </p:nvSpPr>
        <p:spPr>
          <a:xfrm rot="13894398" flipH="1" flipV="1">
            <a:off x="3092565" y="2921279"/>
            <a:ext cx="897321" cy="614357"/>
          </a:xfrm>
          <a:prstGeom prst="rightArrow">
            <a:avLst/>
          </a:prstGeom>
          <a:solidFill>
            <a:srgbClr val="DBEEF9"/>
          </a:solidFill>
          <a:ln w="19050">
            <a:solidFill>
              <a:srgbClr val="006699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rtlCol="0" anchor="ctr"/>
          <a:lstStyle/>
          <a:p>
            <a:pPr algn="ctr"/>
            <a:endParaRPr lang="ru-RU" sz="17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344436" y="2970664"/>
            <a:ext cx="365246" cy="374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6699"/>
                </a:solidFill>
              </a:rPr>
              <a:t>3</a:t>
            </a:r>
            <a:endParaRPr lang="ru-RU" b="1" dirty="0">
              <a:solidFill>
                <a:srgbClr val="006699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FD5BF6-AC6C-45D0-9E57-FD2DDE7CBA81}" type="slidenum">
              <a:rPr lang="ru-RU" smtClean="0"/>
              <a:pPr>
                <a:defRPr/>
              </a:pPr>
              <a:t>20</a:t>
            </a:fld>
            <a:r>
              <a:rPr lang="en-US" smtClean="0"/>
              <a:t>/</a:t>
            </a:r>
            <a:r>
              <a:rPr lang="ru-RU" smtClean="0"/>
              <a:t>32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188782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  <p:bldP spid="23" grpId="0"/>
      <p:bldP spid="26" grpId="0" animBg="1"/>
      <p:bldP spid="31" grpId="0"/>
      <p:bldP spid="41" grpId="0" animBg="1"/>
      <p:bldP spid="44" grpId="0"/>
      <p:bldP spid="45" grpId="0" animBg="1"/>
      <p:bldP spid="4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Разные рамки проекта</a:t>
            </a:r>
            <a:endParaRPr lang="ru-RU" dirty="0"/>
          </a:p>
        </p:txBody>
      </p:sp>
      <p:grpSp>
        <p:nvGrpSpPr>
          <p:cNvPr id="42" name="Группа 41"/>
          <p:cNvGrpSpPr/>
          <p:nvPr/>
        </p:nvGrpSpPr>
        <p:grpSpPr>
          <a:xfrm>
            <a:off x="2363354" y="2726480"/>
            <a:ext cx="4703265" cy="2645485"/>
            <a:chOff x="3165167" y="2823033"/>
            <a:chExt cx="5045910" cy="2838215"/>
          </a:xfrm>
          <a:solidFill>
            <a:srgbClr val="A3D4EF"/>
          </a:solidFill>
        </p:grpSpPr>
        <p:sp>
          <p:nvSpPr>
            <p:cNvPr id="43" name="Параллелограмм 42"/>
            <p:cNvSpPr/>
            <p:nvPr/>
          </p:nvSpPr>
          <p:spPr>
            <a:xfrm flipH="1">
              <a:off x="3165167" y="2823033"/>
              <a:ext cx="2918997" cy="2838215"/>
            </a:xfrm>
            <a:prstGeom prst="parallelogram">
              <a:avLst>
                <a:gd name="adj" fmla="val 50098"/>
              </a:avLst>
            </a:prstGeom>
            <a:grpFill/>
            <a:ln w="25400"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endParaRPr lang="ru-RU" sz="1700" b="1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44" name="Параллелограмм 43"/>
            <p:cNvSpPr/>
            <p:nvPr/>
          </p:nvSpPr>
          <p:spPr>
            <a:xfrm>
              <a:off x="5292080" y="2823033"/>
              <a:ext cx="2918997" cy="2838215"/>
            </a:xfrm>
            <a:prstGeom prst="parallelogram">
              <a:avLst>
                <a:gd name="adj" fmla="val 50098"/>
              </a:avLst>
            </a:prstGeom>
            <a:grpFill/>
            <a:ln w="25400"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endParaRPr lang="ru-RU" sz="1700" b="1" dirty="0" smtClean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</p:grpSp>
      <p:sp>
        <p:nvSpPr>
          <p:cNvPr id="45" name="TextBox 44"/>
          <p:cNvSpPr txBox="1"/>
          <p:nvPr/>
        </p:nvSpPr>
        <p:spPr bwMode="auto">
          <a:xfrm>
            <a:off x="2937641" y="3646378"/>
            <a:ext cx="1478033" cy="50270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ts val="1600"/>
              </a:lnSpc>
              <a:defRPr/>
            </a:pP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Requirements</a:t>
            </a:r>
            <a:b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and</a:t>
            </a:r>
            <a:r>
              <a:rPr lang="ru-RU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Architecture</a:t>
            </a:r>
            <a:endParaRPr lang="ru-RU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6" name="TextBox 45"/>
          <p:cNvSpPr txBox="1"/>
          <p:nvPr/>
        </p:nvSpPr>
        <p:spPr bwMode="auto">
          <a:xfrm>
            <a:off x="3563888" y="4365104"/>
            <a:ext cx="784728" cy="48769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Detailed</a:t>
            </a:r>
            <a:b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Design</a:t>
            </a:r>
            <a:endParaRPr lang="ru-RU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7" name="TextBox 46"/>
          <p:cNvSpPr txBox="1"/>
          <p:nvPr/>
        </p:nvSpPr>
        <p:spPr bwMode="auto">
          <a:xfrm>
            <a:off x="4003231" y="4953257"/>
            <a:ext cx="1479700" cy="3166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Implementation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8" name="TextBox 47"/>
          <p:cNvSpPr txBox="1"/>
          <p:nvPr/>
        </p:nvSpPr>
        <p:spPr bwMode="auto">
          <a:xfrm>
            <a:off x="5017776" y="4365104"/>
            <a:ext cx="959544" cy="48769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Integration</a:t>
            </a:r>
            <a:b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and Test</a:t>
            </a:r>
            <a:endParaRPr lang="ru-RU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9" name="TextBox 48"/>
          <p:cNvSpPr txBox="1"/>
          <p:nvPr/>
        </p:nvSpPr>
        <p:spPr bwMode="auto">
          <a:xfrm>
            <a:off x="5292080" y="3644900"/>
            <a:ext cx="1061253" cy="50270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ts val="1600"/>
              </a:lnSpc>
              <a:defRPr/>
            </a:pP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System</a:t>
            </a:r>
            <a:b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Verification</a:t>
            </a:r>
            <a:endParaRPr lang="ru-RU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0" name="TextBox 49"/>
          <p:cNvSpPr txBox="1"/>
          <p:nvPr/>
        </p:nvSpPr>
        <p:spPr bwMode="auto">
          <a:xfrm>
            <a:off x="5676000" y="2945713"/>
            <a:ext cx="1126888" cy="2868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Maintenance</a:t>
            </a:r>
            <a:endParaRPr lang="ru-RU" sz="13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2406409" y="1917835"/>
            <a:ext cx="4660210" cy="767780"/>
          </a:xfrm>
          <a:prstGeom prst="roundRect">
            <a:avLst/>
          </a:prstGeom>
          <a:solidFill>
            <a:srgbClr val="EAFAED">
              <a:alpha val="36863"/>
            </a:srgbClr>
          </a:solidFill>
          <a:ln w="19050">
            <a:solidFill>
              <a:srgbClr val="2D9B47"/>
            </a:solidFill>
            <a:prstDash val="soli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endParaRPr lang="ru-RU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pSp>
        <p:nvGrpSpPr>
          <p:cNvPr id="52" name="Группа 51"/>
          <p:cNvGrpSpPr/>
          <p:nvPr/>
        </p:nvGrpSpPr>
        <p:grpSpPr>
          <a:xfrm>
            <a:off x="2645799" y="1991436"/>
            <a:ext cx="320469" cy="425707"/>
            <a:chOff x="4427984" y="2613702"/>
            <a:chExt cx="343816" cy="456721"/>
          </a:xfrm>
          <a:solidFill>
            <a:srgbClr val="2D9B47"/>
          </a:solidFill>
        </p:grpSpPr>
        <p:sp>
          <p:nvSpPr>
            <p:cNvPr id="53" name="Скругленный прямоугольник 52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54" name="Овал 53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3727857" y="1967342"/>
            <a:ext cx="2017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Стейкхолдеры</a:t>
            </a:r>
            <a:endParaRPr lang="ru-RU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grpSp>
        <p:nvGrpSpPr>
          <p:cNvPr id="56" name="Группа 55"/>
          <p:cNvGrpSpPr/>
          <p:nvPr/>
        </p:nvGrpSpPr>
        <p:grpSpPr>
          <a:xfrm>
            <a:off x="3276677" y="2188364"/>
            <a:ext cx="320469" cy="425707"/>
            <a:chOff x="4427984" y="2613702"/>
            <a:chExt cx="343816" cy="456721"/>
          </a:xfrm>
          <a:solidFill>
            <a:srgbClr val="1C6E9C"/>
          </a:solidFill>
        </p:grpSpPr>
        <p:sp>
          <p:nvSpPr>
            <p:cNvPr id="57" name="Скругленный прямоугольник 56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58" name="Овал 57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59" name="Группа 58"/>
          <p:cNvGrpSpPr/>
          <p:nvPr/>
        </p:nvGrpSpPr>
        <p:grpSpPr>
          <a:xfrm>
            <a:off x="5778662" y="2188364"/>
            <a:ext cx="320469" cy="425707"/>
            <a:chOff x="4427984" y="2613702"/>
            <a:chExt cx="343816" cy="456721"/>
          </a:xfrm>
          <a:solidFill>
            <a:srgbClr val="D5D000"/>
          </a:solidFill>
        </p:grpSpPr>
        <p:sp>
          <p:nvSpPr>
            <p:cNvPr id="60" name="Скругленный прямоугольник 59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1" name="Овал 6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62" name="Группа 61"/>
          <p:cNvGrpSpPr/>
          <p:nvPr/>
        </p:nvGrpSpPr>
        <p:grpSpPr>
          <a:xfrm>
            <a:off x="6409296" y="1991436"/>
            <a:ext cx="320469" cy="425707"/>
            <a:chOff x="4427984" y="2613702"/>
            <a:chExt cx="343816" cy="456721"/>
          </a:xfrm>
          <a:solidFill>
            <a:srgbClr val="038B88"/>
          </a:solidFill>
        </p:grpSpPr>
        <p:sp>
          <p:nvSpPr>
            <p:cNvPr id="63" name="Скругленный прямоугольник 62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64" name="Овал 63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65" name="TextBox 64"/>
          <p:cNvSpPr txBox="1"/>
          <p:nvPr/>
        </p:nvSpPr>
        <p:spPr bwMode="auto">
          <a:xfrm>
            <a:off x="2684222" y="2763928"/>
            <a:ext cx="1164242" cy="68850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Needs and</a:t>
            </a:r>
          </a:p>
          <a:p>
            <a:pPr algn="ctr">
              <a:defRPr/>
            </a:pP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Opportunities</a:t>
            </a:r>
            <a:endParaRPr lang="ru-RU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6" name="Параллелограмм 65"/>
          <p:cNvSpPr/>
          <p:nvPr/>
        </p:nvSpPr>
        <p:spPr>
          <a:xfrm>
            <a:off x="6773199" y="2736831"/>
            <a:ext cx="1677956" cy="823641"/>
          </a:xfrm>
          <a:prstGeom prst="parallelogram">
            <a:avLst>
              <a:gd name="adj" fmla="val 49186"/>
            </a:avLst>
          </a:prstGeom>
          <a:solidFill>
            <a:srgbClr val="A3D4EF"/>
          </a:solidFill>
          <a:ln w="25400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rtlCol="0" anchor="ctr"/>
          <a:lstStyle/>
          <a:p>
            <a:pPr algn="ctr"/>
            <a:endParaRPr lang="ru-RU" sz="17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7" name="Параллелограмм 66"/>
          <p:cNvSpPr/>
          <p:nvPr/>
        </p:nvSpPr>
        <p:spPr>
          <a:xfrm flipH="1">
            <a:off x="1172073" y="3044609"/>
            <a:ext cx="1637576" cy="795838"/>
          </a:xfrm>
          <a:prstGeom prst="parallelogram">
            <a:avLst>
              <a:gd name="adj" fmla="val 49186"/>
            </a:avLst>
          </a:prstGeom>
          <a:solidFill>
            <a:srgbClr val="A3D4EF"/>
          </a:solidFill>
          <a:ln w="25400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rtlCol="0" anchor="ctr"/>
          <a:lstStyle/>
          <a:p>
            <a:pPr algn="ctr"/>
            <a:endParaRPr lang="ru-RU" sz="17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68" name="Прямая соединительная линия 67"/>
          <p:cNvCxnSpPr/>
          <p:nvPr/>
        </p:nvCxnSpPr>
        <p:spPr>
          <a:xfrm flipH="1">
            <a:off x="5646259" y="3105700"/>
            <a:ext cx="112688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 bwMode="auto">
          <a:xfrm>
            <a:off x="1612716" y="3271276"/>
            <a:ext cx="793692" cy="2868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Concept</a:t>
            </a:r>
            <a:endParaRPr lang="ru-RU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0" name="TextBox 69"/>
          <p:cNvSpPr txBox="1"/>
          <p:nvPr/>
        </p:nvSpPr>
        <p:spPr bwMode="auto">
          <a:xfrm>
            <a:off x="7049525" y="2970861"/>
            <a:ext cx="1126888" cy="2868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Maintenance</a:t>
            </a:r>
            <a:endParaRPr lang="ru-RU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1" name="TextBox 70"/>
          <p:cNvSpPr txBox="1"/>
          <p:nvPr/>
        </p:nvSpPr>
        <p:spPr bwMode="auto">
          <a:xfrm>
            <a:off x="5793452" y="3114300"/>
            <a:ext cx="775763" cy="2868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Delivery</a:t>
            </a:r>
            <a:endParaRPr lang="ru-RU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3819784" y="2334080"/>
            <a:ext cx="1833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Заказчик</a:t>
            </a:r>
            <a:endParaRPr lang="ru-RU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909857" y="2744898"/>
            <a:ext cx="1610260" cy="344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6699"/>
                </a:solidFill>
              </a:rPr>
              <a:t>ИТ-система</a:t>
            </a:r>
            <a:endParaRPr lang="ru-RU" b="1" dirty="0">
              <a:solidFill>
                <a:srgbClr val="006699"/>
              </a:solidFill>
            </a:endParaRPr>
          </a:p>
        </p:txBody>
      </p:sp>
      <p:sp>
        <p:nvSpPr>
          <p:cNvPr id="74" name="TextBox 73"/>
          <p:cNvSpPr txBox="1"/>
          <p:nvPr/>
        </p:nvSpPr>
        <p:spPr bwMode="auto">
          <a:xfrm>
            <a:off x="2856164" y="2954915"/>
            <a:ext cx="793692" cy="2868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Concept</a:t>
            </a:r>
            <a:endParaRPr lang="ru-RU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75" name="Прямая соединительная линия 74"/>
          <p:cNvCxnSpPr/>
          <p:nvPr/>
        </p:nvCxnSpPr>
        <p:spPr>
          <a:xfrm flipH="1">
            <a:off x="2888277" y="3107556"/>
            <a:ext cx="756132" cy="358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Скругленная прямоугольная выноска 75"/>
          <p:cNvSpPr/>
          <p:nvPr/>
        </p:nvSpPr>
        <p:spPr>
          <a:xfrm>
            <a:off x="674291" y="1982839"/>
            <a:ext cx="1610838" cy="904132"/>
          </a:xfrm>
          <a:prstGeom prst="wedgeRoundRectCallout">
            <a:avLst>
              <a:gd name="adj1" fmla="val 86451"/>
              <a:gd name="adj2" fmla="val 61959"/>
              <a:gd name="adj3" fmla="val 16667"/>
            </a:avLst>
          </a:prstGeom>
          <a:solidFill>
            <a:srgbClr val="FFFFCA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Удовлетворить потребности </a:t>
            </a:r>
            <a:r>
              <a:rPr lang="ru-RU" sz="1600" dirty="0" err="1">
                <a:solidFill>
                  <a:schemeClr val="tx1"/>
                </a:solidFill>
              </a:rPr>
              <a:t>стейкхолдеров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77" name="Скругленная прямоугольная выноска 76"/>
          <p:cNvSpPr/>
          <p:nvPr/>
        </p:nvSpPr>
        <p:spPr>
          <a:xfrm>
            <a:off x="937062" y="4217722"/>
            <a:ext cx="2040121" cy="615679"/>
          </a:xfrm>
          <a:prstGeom prst="wedgeRoundRectCallout">
            <a:avLst>
              <a:gd name="adj1" fmla="val 58973"/>
              <a:gd name="adj2" fmla="val -147648"/>
              <a:gd name="adj3" fmla="val 16667"/>
            </a:avLst>
          </a:prstGeom>
          <a:solidFill>
            <a:srgbClr val="FFFFCA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Автоматизировать известный процесс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FD5BF6-AC6C-45D0-9E57-FD2DDE7CBA81}" type="slidenum">
              <a:rPr lang="ru-RU" smtClean="0"/>
              <a:pPr>
                <a:defRPr/>
              </a:pPr>
              <a:t>21</a:t>
            </a:fld>
            <a:r>
              <a:rPr lang="en-US" smtClean="0"/>
              <a:t>/</a:t>
            </a:r>
            <a:r>
              <a:rPr lang="ru-RU" smtClean="0"/>
              <a:t>32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522771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65" grpId="0"/>
      <p:bldP spid="66" grpId="0" animBg="1"/>
      <p:bldP spid="67" grpId="0" animBg="1"/>
      <p:bldP spid="69" grpId="0"/>
      <p:bldP spid="70" grpId="0"/>
      <p:bldP spid="71" grpId="0"/>
      <p:bldP spid="7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40000" y="908049"/>
            <a:ext cx="6768304" cy="754063"/>
          </a:xfrm>
        </p:spPr>
        <p:txBody>
          <a:bodyPr/>
          <a:lstStyle/>
          <a:p>
            <a:r>
              <a:rPr lang="ru-RU" dirty="0" smtClean="0"/>
              <a:t>Карта проекта </a:t>
            </a:r>
            <a:r>
              <a:rPr lang="en-US" dirty="0" smtClean="0"/>
              <a:t>OMG Essence</a:t>
            </a:r>
            <a:endParaRPr lang="ru-RU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684213" y="1679674"/>
            <a:ext cx="7848600" cy="4440746"/>
            <a:chOff x="684213" y="1774924"/>
            <a:chExt cx="7848600" cy="4440746"/>
          </a:xfrm>
        </p:grpSpPr>
        <p:pic>
          <p:nvPicPr>
            <p:cNvPr id="5" name="Объект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50242" y="1840953"/>
              <a:ext cx="6386279" cy="43747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Скругленная прямоугольная выноска 5"/>
            <p:cNvSpPr/>
            <p:nvPr/>
          </p:nvSpPr>
          <p:spPr>
            <a:xfrm>
              <a:off x="1212447" y="5406531"/>
              <a:ext cx="1254555" cy="578018"/>
            </a:xfrm>
            <a:prstGeom prst="wedgeRoundRectCallout">
              <a:avLst>
                <a:gd name="adj1" fmla="val -53624"/>
                <a:gd name="adj2" fmla="val -101884"/>
                <a:gd name="adj3" fmla="val 16667"/>
              </a:avLst>
            </a:prstGeom>
            <a:solidFill>
              <a:srgbClr val="FFFFCA"/>
            </a:solidFill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</a:rPr>
                <a:t>Endeavor</a:t>
              </a:r>
              <a:r>
                <a:rPr lang="ru-RU" sz="1600" dirty="0">
                  <a:solidFill>
                    <a:schemeClr val="tx1"/>
                  </a:solidFill>
                </a:rPr>
                <a:t>,</a:t>
              </a:r>
              <a:r>
                <a:rPr lang="en-US" sz="1600" dirty="0">
                  <a:solidFill>
                    <a:schemeClr val="tx1"/>
                  </a:solidFill>
                </a:rPr>
                <a:t> </a:t>
              </a:r>
              <a:br>
                <a:rPr lang="en-US" sz="1600" dirty="0">
                  <a:solidFill>
                    <a:schemeClr val="tx1"/>
                  </a:solidFill>
                </a:rPr>
              </a:br>
              <a:r>
                <a:rPr lang="ru-RU" sz="1600" dirty="0">
                  <a:solidFill>
                    <a:schemeClr val="tx1"/>
                  </a:solidFill>
                </a:rPr>
                <a:t>а не </a:t>
              </a:r>
              <a:r>
                <a:rPr lang="en-US" sz="1600" dirty="0">
                  <a:solidFill>
                    <a:schemeClr val="tx1"/>
                  </a:solidFill>
                </a:rPr>
                <a:t>project</a:t>
              </a:r>
              <a:endParaRPr 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2" name="Скругленный прямоугольник 1"/>
            <p:cNvSpPr/>
            <p:nvPr/>
          </p:nvSpPr>
          <p:spPr>
            <a:xfrm>
              <a:off x="684213" y="1774924"/>
              <a:ext cx="6503878" cy="1188526"/>
            </a:xfrm>
            <a:prstGeom prst="roundRect">
              <a:avLst/>
            </a:prstGeom>
            <a:noFill/>
            <a:ln w="25400">
              <a:solidFill>
                <a:srgbClr val="CC0000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endParaRPr lang="ru-RU" sz="1700" b="1" dirty="0" smtClean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7" name="Скругленная прямоугольная выноска 6"/>
            <p:cNvSpPr/>
            <p:nvPr/>
          </p:nvSpPr>
          <p:spPr>
            <a:xfrm>
              <a:off x="7212229" y="3068960"/>
              <a:ext cx="1320584" cy="726321"/>
            </a:xfrm>
            <a:prstGeom prst="wedgeRoundRectCallout">
              <a:avLst>
                <a:gd name="adj1" fmla="val -67345"/>
                <a:gd name="adj2" fmla="val -102387"/>
                <a:gd name="adj3" fmla="val 16667"/>
              </a:avLst>
            </a:prstGeom>
            <a:solidFill>
              <a:srgbClr val="FFFFCA"/>
            </a:solidFill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anchor="ctr"/>
            <a:lstStyle/>
            <a:p>
              <a:pPr algn="ctr"/>
              <a:r>
                <a:rPr lang="ru-RU" sz="1600" spc="-30" dirty="0">
                  <a:solidFill>
                    <a:schemeClr val="tx1"/>
                  </a:solidFill>
                </a:rPr>
                <a:t>Раньше </a:t>
              </a:r>
              <a:br>
                <a:rPr lang="ru-RU" sz="1600" spc="-30" dirty="0">
                  <a:solidFill>
                    <a:schemeClr val="tx1"/>
                  </a:solidFill>
                </a:rPr>
              </a:br>
              <a:r>
                <a:rPr lang="ru-RU" sz="1600" spc="-30" dirty="0">
                  <a:solidFill>
                    <a:schemeClr val="tx1"/>
                  </a:solidFill>
                </a:rPr>
                <a:t>это было </a:t>
              </a:r>
              <a:br>
                <a:rPr lang="ru-RU" sz="1600" spc="-30" dirty="0">
                  <a:solidFill>
                    <a:schemeClr val="tx1"/>
                  </a:solidFill>
                </a:rPr>
              </a:br>
              <a:r>
                <a:rPr lang="ru-RU" sz="1600" spc="-30" dirty="0">
                  <a:solidFill>
                    <a:schemeClr val="tx1"/>
                  </a:solidFill>
                </a:rPr>
                <a:t>«за кадром»</a:t>
              </a:r>
            </a:p>
          </p:txBody>
        </p:sp>
      </p:grp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FD5BF6-AC6C-45D0-9E57-FD2DDE7CBA81}" type="slidenum">
              <a:rPr lang="ru-RU" smtClean="0"/>
              <a:pPr>
                <a:defRPr/>
              </a:pPr>
              <a:t>22</a:t>
            </a:fld>
            <a:r>
              <a:rPr lang="en-US" smtClean="0"/>
              <a:t>/</a:t>
            </a:r>
            <a:r>
              <a:rPr lang="ru-RU" smtClean="0"/>
              <a:t>32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73896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40000" y="908049"/>
            <a:ext cx="7272360" cy="754063"/>
          </a:xfrm>
        </p:spPr>
        <p:txBody>
          <a:bodyPr/>
          <a:lstStyle/>
          <a:p>
            <a:r>
              <a:rPr lang="ru-RU" dirty="0" smtClean="0"/>
              <a:t>Каждая альфа движется независимо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3" y="1683308"/>
            <a:ext cx="7433898" cy="4626012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FD5BF6-AC6C-45D0-9E57-FD2DDE7CBA81}" type="slidenum">
              <a:rPr lang="ru-RU" smtClean="0"/>
              <a:pPr>
                <a:defRPr/>
              </a:pPr>
              <a:t>23</a:t>
            </a:fld>
            <a:r>
              <a:rPr lang="en-US" smtClean="0"/>
              <a:t>/</a:t>
            </a:r>
            <a:r>
              <a:rPr lang="ru-RU" smtClean="0"/>
              <a:t>32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9890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40000" y="908049"/>
            <a:ext cx="7776416" cy="754063"/>
          </a:xfrm>
        </p:spPr>
        <p:txBody>
          <a:bodyPr/>
          <a:lstStyle/>
          <a:p>
            <a:r>
              <a:rPr lang="ru-RU" dirty="0" smtClean="0"/>
              <a:t>Обеспечение </a:t>
            </a:r>
            <a:r>
              <a:rPr lang="ru-RU" dirty="0"/>
              <a:t>возможностей </a:t>
            </a:r>
            <a:r>
              <a:rPr lang="ru-RU" dirty="0" smtClean="0"/>
              <a:t>бизнеса </a:t>
            </a:r>
            <a:br>
              <a:rPr lang="ru-RU" dirty="0" smtClean="0"/>
            </a:br>
            <a:r>
              <a:rPr lang="ru-RU" dirty="0" smtClean="0"/>
              <a:t>и удовлетворенности </a:t>
            </a:r>
            <a:r>
              <a:rPr lang="ru-RU" dirty="0" err="1" smtClean="0"/>
              <a:t>стейкхолдеров</a:t>
            </a:r>
            <a:endParaRPr lang="ru-RU" dirty="0"/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 flipH="1">
            <a:off x="1665957" y="5260025"/>
            <a:ext cx="5169285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ot"/>
            <a:headEnd type="none" w="med" len="med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17194" y="3114511"/>
            <a:ext cx="11024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600">
                <a:latin typeface="+mj-lt"/>
              </a:defRPr>
            </a:lvl1pPr>
          </a:lstStyle>
          <a:p>
            <a:r>
              <a:rPr lang="ru-RU" spc="-30" dirty="0">
                <a:latin typeface="+mn-lt"/>
              </a:rPr>
              <a:t>Заказчик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2809085" y="2677067"/>
            <a:ext cx="0" cy="3332222"/>
          </a:xfrm>
          <a:prstGeom prst="straightConnector1">
            <a:avLst/>
          </a:prstGeom>
          <a:ln w="28575">
            <a:solidFill>
              <a:srgbClr val="7C9C1E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4099600" y="2677067"/>
            <a:ext cx="0" cy="3332222"/>
          </a:xfrm>
          <a:prstGeom prst="straightConnector1">
            <a:avLst/>
          </a:prstGeom>
          <a:ln w="28575">
            <a:solidFill>
              <a:srgbClr val="B48C2C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6680628" y="2680870"/>
            <a:ext cx="0" cy="3332222"/>
          </a:xfrm>
          <a:prstGeom prst="straightConnector1">
            <a:avLst/>
          </a:prstGeom>
          <a:ln w="28575">
            <a:solidFill>
              <a:srgbClr val="B48C2C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5390114" y="2677067"/>
            <a:ext cx="0" cy="3298648"/>
          </a:xfrm>
          <a:prstGeom prst="straightConnector1">
            <a:avLst/>
          </a:prstGeom>
          <a:ln w="28575">
            <a:solidFill>
              <a:srgbClr val="175C83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1518572" y="2677067"/>
            <a:ext cx="0" cy="3332222"/>
          </a:xfrm>
          <a:prstGeom prst="straightConnector1">
            <a:avLst/>
          </a:prstGeom>
          <a:ln w="28575">
            <a:solidFill>
              <a:srgbClr val="7C9C1E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358686" y="5358365"/>
            <a:ext cx="1399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600">
                <a:latin typeface="+mj-lt"/>
              </a:defRPr>
            </a:lvl1pPr>
          </a:lstStyle>
          <a:p>
            <a:r>
              <a:rPr lang="ru-RU" spc="-30" dirty="0">
                <a:latin typeface="+mn-lt"/>
              </a:rPr>
              <a:t>Внедрение </a:t>
            </a:r>
            <a:br>
              <a:rPr lang="ru-RU" spc="-30" dirty="0">
                <a:latin typeface="+mn-lt"/>
              </a:rPr>
            </a:br>
            <a:r>
              <a:rPr lang="ru-RU" spc="-30" dirty="0">
                <a:latin typeface="+mn-lt"/>
              </a:rPr>
              <a:t>и поддержка</a:t>
            </a:r>
          </a:p>
        </p:txBody>
      </p:sp>
      <p:cxnSp>
        <p:nvCxnSpPr>
          <p:cNvPr id="41" name="Прямая со стрелкой 40"/>
          <p:cNvCxnSpPr/>
          <p:nvPr/>
        </p:nvCxnSpPr>
        <p:spPr>
          <a:xfrm>
            <a:off x="1668295" y="5321244"/>
            <a:ext cx="0" cy="601618"/>
          </a:xfrm>
          <a:prstGeom prst="straightConnector1">
            <a:avLst/>
          </a:prstGeom>
          <a:ln w="57150">
            <a:solidFill>
              <a:srgbClr val="2D9B47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2958389" y="5321244"/>
            <a:ext cx="0" cy="601618"/>
          </a:xfrm>
          <a:prstGeom prst="straightConnector1">
            <a:avLst/>
          </a:prstGeom>
          <a:ln w="57150">
            <a:solidFill>
              <a:srgbClr val="2D9B47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>
            <a:off x="6835241" y="5319747"/>
            <a:ext cx="0" cy="296825"/>
          </a:xfrm>
          <a:prstGeom prst="straightConnector1">
            <a:avLst/>
          </a:prstGeom>
          <a:ln w="57150">
            <a:solidFill>
              <a:srgbClr val="7C9C1E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Скругленная прямоугольная выноска 57"/>
          <p:cNvSpPr/>
          <p:nvPr/>
        </p:nvSpPr>
        <p:spPr>
          <a:xfrm>
            <a:off x="750488" y="6117958"/>
            <a:ext cx="1702880" cy="551402"/>
          </a:xfrm>
          <a:prstGeom prst="wedgeRoundRectCallout">
            <a:avLst>
              <a:gd name="adj1" fmla="val 8383"/>
              <a:gd name="adj2" fmla="val -88294"/>
              <a:gd name="adj3" fmla="val 16667"/>
            </a:avLst>
          </a:prstGeom>
          <a:solidFill>
            <a:srgbClr val="FFFFCA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Возможности достигаются</a:t>
            </a:r>
          </a:p>
        </p:txBody>
      </p:sp>
      <p:sp>
        <p:nvSpPr>
          <p:cNvPr id="59" name="Скругленная прямоугольная выноска 58"/>
          <p:cNvSpPr/>
          <p:nvPr/>
        </p:nvSpPr>
        <p:spPr>
          <a:xfrm>
            <a:off x="2732908" y="6118538"/>
            <a:ext cx="1702880" cy="550822"/>
          </a:xfrm>
          <a:prstGeom prst="wedgeRoundRectCallout">
            <a:avLst>
              <a:gd name="adj1" fmla="val -32872"/>
              <a:gd name="adj2" fmla="val -85089"/>
              <a:gd name="adj3" fmla="val 16667"/>
            </a:avLst>
          </a:prstGeom>
          <a:solidFill>
            <a:srgbClr val="FFFFCA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z="1600" dirty="0" err="1">
                <a:solidFill>
                  <a:schemeClr val="tx1"/>
                </a:solidFill>
              </a:rPr>
              <a:t>Стейкхолдеры</a:t>
            </a:r>
            <a:r>
              <a:rPr lang="ru-RU" sz="1600" dirty="0">
                <a:solidFill>
                  <a:schemeClr val="tx1"/>
                </a:solidFill>
              </a:rPr>
              <a:t> удовлетворены</a:t>
            </a:r>
          </a:p>
        </p:txBody>
      </p:sp>
      <p:sp>
        <p:nvSpPr>
          <p:cNvPr id="60" name="Скругленная прямоугольная выноска 59"/>
          <p:cNvSpPr/>
          <p:nvPr/>
        </p:nvSpPr>
        <p:spPr>
          <a:xfrm>
            <a:off x="6829932" y="5787053"/>
            <a:ext cx="1702880" cy="575647"/>
          </a:xfrm>
          <a:prstGeom prst="wedgeRoundRectCallout">
            <a:avLst>
              <a:gd name="adj1" fmla="val -45681"/>
              <a:gd name="adj2" fmla="val -110633"/>
              <a:gd name="adj3" fmla="val 16667"/>
            </a:avLst>
          </a:prstGeom>
          <a:solidFill>
            <a:srgbClr val="FFFFCA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z="1600" dirty="0" err="1">
                <a:solidFill>
                  <a:schemeClr val="tx1"/>
                </a:solidFill>
              </a:rPr>
              <a:t>Фича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>в эксплуатации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2618" y="2103504"/>
            <a:ext cx="991907" cy="437574"/>
          </a:xfrm>
          <a:prstGeom prst="roundRect">
            <a:avLst>
              <a:gd name="adj" fmla="val 25273"/>
            </a:avLst>
          </a:prstGeom>
          <a:solidFill>
            <a:srgbClr val="F4FAE2"/>
          </a:solidFill>
          <a:ln w="19050">
            <a:solidFill>
              <a:srgbClr val="7C9C1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Opp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13132" y="2111024"/>
            <a:ext cx="991907" cy="430054"/>
          </a:xfrm>
          <a:prstGeom prst="roundRect">
            <a:avLst>
              <a:gd name="adj" fmla="val 25273"/>
            </a:avLst>
          </a:prstGeom>
          <a:solidFill>
            <a:srgbClr val="F4FAE2"/>
          </a:solidFill>
          <a:ln w="19050">
            <a:solidFill>
              <a:srgbClr val="7C9C1E"/>
            </a:solidFill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err="1"/>
              <a:t>StkH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603646" y="2111024"/>
            <a:ext cx="991907" cy="430054"/>
          </a:xfrm>
          <a:prstGeom prst="roundRect">
            <a:avLst>
              <a:gd name="adj" fmla="val 25273"/>
            </a:avLst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rgbClr val="B48C2C"/>
            </a:solidFill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err="1"/>
              <a:t>Req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6184674" y="2111024"/>
            <a:ext cx="991907" cy="430054"/>
          </a:xfrm>
          <a:prstGeom prst="roundRect">
            <a:avLst>
              <a:gd name="adj" fmla="val 25273"/>
            </a:avLst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rgbClr val="B48C2C"/>
            </a:solidFill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err="1"/>
              <a:t>Req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4894160" y="2111024"/>
            <a:ext cx="991907" cy="430054"/>
          </a:xfrm>
          <a:prstGeom prst="roundRect">
            <a:avLst>
              <a:gd name="adj" fmla="val 25273"/>
            </a:avLst>
          </a:prstGeom>
          <a:solidFill>
            <a:srgbClr val="DBEEF9"/>
          </a:solidFill>
          <a:ln w="19050">
            <a:solidFill>
              <a:srgbClr val="175C83"/>
            </a:solidFill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Work</a:t>
            </a:r>
            <a:endParaRPr lang="ru-RU" dirty="0"/>
          </a:p>
        </p:txBody>
      </p:sp>
      <p:grpSp>
        <p:nvGrpSpPr>
          <p:cNvPr id="15" name="Группа 14"/>
          <p:cNvGrpSpPr/>
          <p:nvPr/>
        </p:nvGrpSpPr>
        <p:grpSpPr>
          <a:xfrm>
            <a:off x="936809" y="2649011"/>
            <a:ext cx="342323" cy="454738"/>
            <a:chOff x="4427984" y="2613702"/>
            <a:chExt cx="343816" cy="456721"/>
          </a:xfrm>
          <a:solidFill>
            <a:srgbClr val="2D9B47"/>
          </a:solidFill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7" name="Овал 16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3388254" y="2737495"/>
            <a:ext cx="342323" cy="454738"/>
            <a:chOff x="4427984" y="2613702"/>
            <a:chExt cx="343816" cy="456721"/>
          </a:xfrm>
          <a:solidFill>
            <a:srgbClr val="D5D000"/>
          </a:solidFill>
        </p:grpSpPr>
        <p:sp>
          <p:nvSpPr>
            <p:cNvPr id="20" name="Скругленный прямоугольник 19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1" name="Овал 2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3096841" y="3212488"/>
            <a:ext cx="9251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600">
                <a:latin typeface="+mn-lt"/>
              </a:defRPr>
            </a:lvl1pPr>
          </a:lstStyle>
          <a:p>
            <a:r>
              <a:rPr lang="en-US" dirty="0"/>
              <a:t>Product </a:t>
            </a:r>
            <a:r>
              <a:rPr lang="ru-RU" dirty="0"/>
              <a:t/>
            </a:r>
            <a:br>
              <a:rPr lang="ru-RU" dirty="0"/>
            </a:br>
            <a:r>
              <a:rPr lang="en-US" dirty="0"/>
              <a:t>Owner</a:t>
            </a:r>
            <a:endParaRPr lang="ru-RU" dirty="0"/>
          </a:p>
        </p:txBody>
      </p:sp>
      <p:grpSp>
        <p:nvGrpSpPr>
          <p:cNvPr id="23" name="Группа 22"/>
          <p:cNvGrpSpPr/>
          <p:nvPr/>
        </p:nvGrpSpPr>
        <p:grpSpPr>
          <a:xfrm>
            <a:off x="4659509" y="3015821"/>
            <a:ext cx="342323" cy="454738"/>
            <a:chOff x="4427984" y="2613702"/>
            <a:chExt cx="343816" cy="456721"/>
          </a:xfrm>
          <a:solidFill>
            <a:srgbClr val="B48C2C"/>
          </a:solidFill>
        </p:grpSpPr>
        <p:sp>
          <p:nvSpPr>
            <p:cNvPr id="24" name="Скругленный прямоугольник 23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5" name="Овал 24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4279432" y="3477582"/>
            <a:ext cx="11024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600">
                <a:latin typeface="+mn-lt"/>
              </a:defRPr>
            </a:lvl1pPr>
          </a:lstStyle>
          <a:p>
            <a:r>
              <a:rPr lang="ru-RU" dirty="0"/>
              <a:t>Аналитик</a:t>
            </a:r>
          </a:p>
        </p:txBody>
      </p:sp>
      <p:grpSp>
        <p:nvGrpSpPr>
          <p:cNvPr id="27" name="Группа 26"/>
          <p:cNvGrpSpPr/>
          <p:nvPr/>
        </p:nvGrpSpPr>
        <p:grpSpPr>
          <a:xfrm>
            <a:off x="7497727" y="3716265"/>
            <a:ext cx="342323" cy="454738"/>
            <a:chOff x="4427984" y="2613702"/>
            <a:chExt cx="343816" cy="456721"/>
          </a:xfrm>
          <a:solidFill>
            <a:srgbClr val="1C6E9C"/>
          </a:solidFill>
        </p:grpSpPr>
        <p:sp>
          <p:nvSpPr>
            <p:cNvPr id="28" name="Скругленный прямоугольник 2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29" name="Овал 28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6973322" y="4182140"/>
            <a:ext cx="13911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600">
                <a:latin typeface="+mn-lt"/>
              </a:defRPr>
            </a:lvl1pPr>
          </a:lstStyle>
          <a:p>
            <a:r>
              <a:rPr lang="ru-RU" dirty="0"/>
              <a:t>Разработчик</a:t>
            </a:r>
          </a:p>
        </p:txBody>
      </p:sp>
      <p:grpSp>
        <p:nvGrpSpPr>
          <p:cNvPr id="31" name="Группа 30"/>
          <p:cNvGrpSpPr/>
          <p:nvPr/>
        </p:nvGrpSpPr>
        <p:grpSpPr>
          <a:xfrm>
            <a:off x="7520500" y="4564933"/>
            <a:ext cx="342323" cy="454738"/>
            <a:chOff x="4427984" y="2613702"/>
            <a:chExt cx="343816" cy="456721"/>
          </a:xfrm>
          <a:solidFill>
            <a:srgbClr val="038B88"/>
          </a:solidFill>
        </p:grpSpPr>
        <p:sp>
          <p:nvSpPr>
            <p:cNvPr id="32" name="Скругленный прямоугольник 31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33" name="Овал 32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6976097" y="5033067"/>
            <a:ext cx="14311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600">
                <a:latin typeface="+mn-lt"/>
              </a:defRPr>
            </a:lvl1pPr>
          </a:lstStyle>
          <a:p>
            <a:r>
              <a:rPr lang="ru-RU" dirty="0"/>
              <a:t>Тестировщик</a:t>
            </a:r>
          </a:p>
        </p:txBody>
      </p:sp>
      <p:grpSp>
        <p:nvGrpSpPr>
          <p:cNvPr id="35" name="Группа 34"/>
          <p:cNvGrpSpPr/>
          <p:nvPr/>
        </p:nvGrpSpPr>
        <p:grpSpPr>
          <a:xfrm>
            <a:off x="5887300" y="4899619"/>
            <a:ext cx="342323" cy="454738"/>
            <a:chOff x="4427984" y="2613702"/>
            <a:chExt cx="343816" cy="456721"/>
          </a:xfrm>
          <a:solidFill>
            <a:srgbClr val="7C9C1E"/>
          </a:solidFill>
        </p:grpSpPr>
        <p:sp>
          <p:nvSpPr>
            <p:cNvPr id="36" name="Скругленный прямоугольник 35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37" name="Овал 36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cxnSp>
        <p:nvCxnSpPr>
          <p:cNvPr id="39" name="Прямая со стрелкой 38"/>
          <p:cNvCxnSpPr/>
          <p:nvPr/>
        </p:nvCxnSpPr>
        <p:spPr>
          <a:xfrm>
            <a:off x="1667875" y="2649011"/>
            <a:ext cx="0" cy="601618"/>
          </a:xfrm>
          <a:prstGeom prst="straightConnector1">
            <a:avLst/>
          </a:prstGeom>
          <a:ln w="57150">
            <a:solidFill>
              <a:srgbClr val="2D9B47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2958389" y="2649011"/>
            <a:ext cx="0" cy="601618"/>
          </a:xfrm>
          <a:prstGeom prst="straightConnector1">
            <a:avLst/>
          </a:prstGeom>
          <a:ln w="57150">
            <a:solidFill>
              <a:srgbClr val="2D9B47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6835241" y="4646457"/>
            <a:ext cx="0" cy="560239"/>
          </a:xfrm>
          <a:prstGeom prst="straightConnector1">
            <a:avLst/>
          </a:prstGeom>
          <a:ln w="57150">
            <a:solidFill>
              <a:srgbClr val="038B88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5539924" y="3861347"/>
            <a:ext cx="0" cy="481830"/>
          </a:xfrm>
          <a:prstGeom prst="straightConnector1">
            <a:avLst/>
          </a:prstGeom>
          <a:ln w="57150">
            <a:solidFill>
              <a:srgbClr val="1C6E9C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6839020" y="3809252"/>
            <a:ext cx="0" cy="821742"/>
          </a:xfrm>
          <a:prstGeom prst="straightConnector1">
            <a:avLst/>
          </a:prstGeom>
          <a:ln w="57150">
            <a:solidFill>
              <a:srgbClr val="1C6E9C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>
            <a:off x="1667875" y="3245962"/>
            <a:ext cx="0" cy="2073786"/>
          </a:xfrm>
          <a:prstGeom prst="straightConnector1">
            <a:avLst/>
          </a:prstGeom>
          <a:ln w="2540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>
            <a:off x="2956011" y="3245962"/>
            <a:ext cx="0" cy="2073786"/>
          </a:xfrm>
          <a:prstGeom prst="straightConnector1">
            <a:avLst/>
          </a:prstGeom>
          <a:ln w="2540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>
            <a:off x="4246525" y="3779736"/>
            <a:ext cx="0" cy="983877"/>
          </a:xfrm>
          <a:prstGeom prst="straightConnector1">
            <a:avLst/>
          </a:prstGeom>
          <a:ln w="2540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1665957" y="3245962"/>
            <a:ext cx="2578650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ot"/>
            <a:headEnd type="none" w="med" len="med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4244606" y="3796044"/>
            <a:ext cx="2590635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ot"/>
            <a:headEnd type="none" w="med" len="med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5548506" y="4630994"/>
            <a:ext cx="1286735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ot"/>
            <a:headEnd type="none" w="med" len="med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Скругленная прямоугольная выноска 60"/>
          <p:cNvSpPr/>
          <p:nvPr/>
        </p:nvSpPr>
        <p:spPr>
          <a:xfrm>
            <a:off x="6476179" y="2765082"/>
            <a:ext cx="2051704" cy="879942"/>
          </a:xfrm>
          <a:prstGeom prst="wedgeRoundRectCallout">
            <a:avLst>
              <a:gd name="adj1" fmla="val -79364"/>
              <a:gd name="adj2" fmla="val 78334"/>
              <a:gd name="adj3" fmla="val 16667"/>
            </a:avLst>
          </a:prstGeom>
          <a:solidFill>
            <a:srgbClr val="FFFFCA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Для реализации возможности разработали </a:t>
            </a:r>
            <a:r>
              <a:rPr lang="ru-RU" sz="1600" dirty="0" err="1">
                <a:solidFill>
                  <a:schemeClr val="tx1"/>
                </a:solidFill>
              </a:rPr>
              <a:t>фичу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57" name="Скругленная прямоугольная выноска 56"/>
          <p:cNvSpPr/>
          <p:nvPr/>
        </p:nvSpPr>
        <p:spPr>
          <a:xfrm>
            <a:off x="788234" y="3542782"/>
            <a:ext cx="1702880" cy="822322"/>
          </a:xfrm>
          <a:prstGeom prst="wedgeRoundRectCallout">
            <a:avLst>
              <a:gd name="adj1" fmla="val 50109"/>
              <a:gd name="adj2" fmla="val -88373"/>
              <a:gd name="adj3" fmla="val 16667"/>
            </a:avLst>
          </a:prstGeom>
          <a:solidFill>
            <a:srgbClr val="FFFFCA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</a:t>
            </a:r>
            <a:r>
              <a:rPr lang="ru-RU" sz="1600" dirty="0" err="1">
                <a:solidFill>
                  <a:schemeClr val="tx1"/>
                </a:solidFill>
              </a:rPr>
              <a:t>тейкхолдер</a:t>
            </a:r>
            <a:r>
              <a:rPr lang="ru-RU" sz="1600" dirty="0">
                <a:solidFill>
                  <a:schemeClr val="tx1"/>
                </a:solidFill>
              </a:rPr>
              <a:t> обнаружил возможность</a:t>
            </a:r>
          </a:p>
        </p:txBody>
      </p:sp>
      <p:sp>
        <p:nvSpPr>
          <p:cNvPr id="62" name="Скругленная прямоугольная выноска 61"/>
          <p:cNvSpPr/>
          <p:nvPr/>
        </p:nvSpPr>
        <p:spPr>
          <a:xfrm>
            <a:off x="5633238" y="4071781"/>
            <a:ext cx="864096" cy="369648"/>
          </a:xfrm>
          <a:prstGeom prst="wedgeRoundRectCallout">
            <a:avLst>
              <a:gd name="adj1" fmla="val -36863"/>
              <a:gd name="adj2" fmla="val 93791"/>
              <a:gd name="adj3" fmla="val 16667"/>
            </a:avLst>
          </a:prstGeom>
          <a:solidFill>
            <a:srgbClr val="FFFFCA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Релизы</a:t>
            </a:r>
          </a:p>
        </p:txBody>
      </p:sp>
      <p:cxnSp>
        <p:nvCxnSpPr>
          <p:cNvPr id="45" name="Прямая со стрелкой 44"/>
          <p:cNvCxnSpPr/>
          <p:nvPr/>
        </p:nvCxnSpPr>
        <p:spPr>
          <a:xfrm>
            <a:off x="5539924" y="4446200"/>
            <a:ext cx="0" cy="688753"/>
          </a:xfrm>
          <a:prstGeom prst="straightConnector1">
            <a:avLst/>
          </a:prstGeom>
          <a:ln w="57150">
            <a:solidFill>
              <a:srgbClr val="038B88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4248904" y="4695977"/>
            <a:ext cx="0" cy="601618"/>
          </a:xfrm>
          <a:prstGeom prst="straightConnector1">
            <a:avLst/>
          </a:prstGeom>
          <a:ln w="57150">
            <a:solidFill>
              <a:srgbClr val="038B88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4248904" y="3268732"/>
            <a:ext cx="0" cy="540520"/>
          </a:xfrm>
          <a:prstGeom prst="straightConnector1">
            <a:avLst/>
          </a:prstGeom>
          <a:ln w="57150">
            <a:solidFill>
              <a:srgbClr val="B48C2C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FD5BF6-AC6C-45D0-9E57-FD2DDE7CBA81}" type="slidenum">
              <a:rPr lang="ru-RU" smtClean="0"/>
              <a:pPr>
                <a:defRPr/>
              </a:pPr>
              <a:t>24</a:t>
            </a:fld>
            <a:r>
              <a:rPr lang="en-US" smtClean="0"/>
              <a:t>/</a:t>
            </a:r>
            <a:r>
              <a:rPr lang="ru-RU" smtClean="0"/>
              <a:t>32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21778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40000" y="908049"/>
            <a:ext cx="7992440" cy="754063"/>
          </a:xfrm>
        </p:spPr>
        <p:txBody>
          <a:bodyPr/>
          <a:lstStyle/>
          <a:p>
            <a:r>
              <a:rPr lang="ru-RU" dirty="0"/>
              <a:t>Кто </a:t>
            </a:r>
            <a:r>
              <a:rPr lang="ru-RU" dirty="0" smtClean="0"/>
              <a:t>проверяет, достигнута ли цель?</a:t>
            </a:r>
            <a:endParaRPr lang="ru-RU" dirty="0"/>
          </a:p>
        </p:txBody>
      </p:sp>
      <p:sp>
        <p:nvSpPr>
          <p:cNvPr id="68" name="TextBox 67"/>
          <p:cNvSpPr txBox="1"/>
          <p:nvPr/>
        </p:nvSpPr>
        <p:spPr>
          <a:xfrm>
            <a:off x="982520" y="1683329"/>
            <a:ext cx="1000349" cy="440957"/>
          </a:xfrm>
          <a:prstGeom prst="roundRect">
            <a:avLst>
              <a:gd name="adj" fmla="val 25273"/>
            </a:avLst>
          </a:prstGeom>
          <a:solidFill>
            <a:srgbClr val="F4FAE2"/>
          </a:solidFill>
          <a:ln w="19050">
            <a:solidFill>
              <a:srgbClr val="7C9C1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Opp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cxnSp>
        <p:nvCxnSpPr>
          <p:cNvPr id="69" name="Прямая со стрелкой 68"/>
          <p:cNvCxnSpPr/>
          <p:nvPr/>
        </p:nvCxnSpPr>
        <p:spPr>
          <a:xfrm>
            <a:off x="1482694" y="2261772"/>
            <a:ext cx="0" cy="3360578"/>
          </a:xfrm>
          <a:prstGeom prst="straightConnector1">
            <a:avLst/>
          </a:prstGeom>
          <a:ln w="28575">
            <a:solidFill>
              <a:srgbClr val="7C9C1E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2284016" y="1683329"/>
            <a:ext cx="1000349" cy="440957"/>
          </a:xfrm>
          <a:prstGeom prst="roundRect">
            <a:avLst>
              <a:gd name="adj" fmla="val 25273"/>
            </a:avLst>
          </a:prstGeom>
          <a:solidFill>
            <a:srgbClr val="F4FAE2"/>
          </a:solidFill>
          <a:ln w="19050">
            <a:solidFill>
              <a:srgbClr val="7C9C1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StkH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71" name="Прямая со стрелкой 70"/>
          <p:cNvCxnSpPr/>
          <p:nvPr/>
        </p:nvCxnSpPr>
        <p:spPr>
          <a:xfrm>
            <a:off x="2784190" y="2261772"/>
            <a:ext cx="0" cy="3360578"/>
          </a:xfrm>
          <a:prstGeom prst="straightConnector1">
            <a:avLst/>
          </a:prstGeom>
          <a:ln w="28575">
            <a:solidFill>
              <a:srgbClr val="7C9C1E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3597392" y="1698086"/>
            <a:ext cx="1000349" cy="440957"/>
          </a:xfrm>
          <a:prstGeom prst="roundRect">
            <a:avLst>
              <a:gd name="adj" fmla="val 25273"/>
            </a:avLst>
          </a:prstGeom>
          <a:solidFill>
            <a:srgbClr val="F8F1E0"/>
          </a:solidFill>
          <a:ln w="19050">
            <a:solidFill>
              <a:srgbClr val="B48C2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Req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73" name="Прямая со стрелкой 72"/>
          <p:cNvCxnSpPr/>
          <p:nvPr/>
        </p:nvCxnSpPr>
        <p:spPr>
          <a:xfrm>
            <a:off x="4085687" y="2261772"/>
            <a:ext cx="0" cy="3360578"/>
          </a:xfrm>
          <a:prstGeom prst="straightConnector1">
            <a:avLst/>
          </a:prstGeom>
          <a:ln w="28575">
            <a:solidFill>
              <a:srgbClr val="B48C2C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6188506" y="1687165"/>
            <a:ext cx="1000349" cy="440957"/>
          </a:xfrm>
          <a:prstGeom prst="roundRect">
            <a:avLst>
              <a:gd name="adj" fmla="val 25273"/>
            </a:avLst>
          </a:prstGeom>
          <a:solidFill>
            <a:srgbClr val="F8F1E0"/>
          </a:solidFill>
          <a:ln w="19050">
            <a:solidFill>
              <a:srgbClr val="B48C2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Req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75" name="Прямая со стрелкой 74"/>
          <p:cNvCxnSpPr/>
          <p:nvPr/>
        </p:nvCxnSpPr>
        <p:spPr>
          <a:xfrm>
            <a:off x="6688679" y="2265608"/>
            <a:ext cx="0" cy="3360578"/>
          </a:xfrm>
          <a:prstGeom prst="straightConnector1">
            <a:avLst/>
          </a:prstGeom>
          <a:ln w="28575">
            <a:solidFill>
              <a:srgbClr val="B48C2C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4886124" y="1698086"/>
            <a:ext cx="1000349" cy="440957"/>
          </a:xfrm>
          <a:prstGeom prst="roundRect">
            <a:avLst>
              <a:gd name="adj" fmla="val 25273"/>
            </a:avLst>
          </a:prstGeom>
          <a:solidFill>
            <a:srgbClr val="DBEEF9"/>
          </a:solidFill>
          <a:ln w="19050">
            <a:solidFill>
              <a:srgbClr val="175C8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Work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77" name="Прямая со стрелкой 76"/>
          <p:cNvCxnSpPr/>
          <p:nvPr/>
        </p:nvCxnSpPr>
        <p:spPr>
          <a:xfrm>
            <a:off x="5387182" y="2261772"/>
            <a:ext cx="0" cy="3326719"/>
          </a:xfrm>
          <a:prstGeom prst="straightConnector1">
            <a:avLst/>
          </a:prstGeom>
          <a:ln w="28575">
            <a:solidFill>
              <a:srgbClr val="175C83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 стрелкой 77"/>
          <p:cNvCxnSpPr/>
          <p:nvPr/>
        </p:nvCxnSpPr>
        <p:spPr>
          <a:xfrm>
            <a:off x="1633268" y="2233478"/>
            <a:ext cx="0" cy="606737"/>
          </a:xfrm>
          <a:prstGeom prst="straightConnector1">
            <a:avLst/>
          </a:prstGeom>
          <a:ln w="57150">
            <a:solidFill>
              <a:srgbClr val="2D9B47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/>
          <p:nvPr/>
        </p:nvCxnSpPr>
        <p:spPr>
          <a:xfrm>
            <a:off x="2934764" y="2233478"/>
            <a:ext cx="0" cy="606737"/>
          </a:xfrm>
          <a:prstGeom prst="straightConnector1">
            <a:avLst/>
          </a:prstGeom>
          <a:ln w="57150">
            <a:solidFill>
              <a:srgbClr val="2D9B47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/>
          <p:nvPr/>
        </p:nvCxnSpPr>
        <p:spPr>
          <a:xfrm>
            <a:off x="1633691" y="4928452"/>
            <a:ext cx="0" cy="606737"/>
          </a:xfrm>
          <a:prstGeom prst="straightConnector1">
            <a:avLst/>
          </a:prstGeom>
          <a:ln w="57150">
            <a:solidFill>
              <a:srgbClr val="2D9B47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 стрелкой 80"/>
          <p:cNvCxnSpPr/>
          <p:nvPr/>
        </p:nvCxnSpPr>
        <p:spPr>
          <a:xfrm>
            <a:off x="2934764" y="4928452"/>
            <a:ext cx="0" cy="606737"/>
          </a:xfrm>
          <a:prstGeom prst="straightConnector1">
            <a:avLst/>
          </a:prstGeom>
          <a:ln w="57150">
            <a:solidFill>
              <a:srgbClr val="2D9B47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 стрелкой 84"/>
          <p:cNvCxnSpPr/>
          <p:nvPr/>
        </p:nvCxnSpPr>
        <p:spPr>
          <a:xfrm>
            <a:off x="6844609" y="4247920"/>
            <a:ext cx="0" cy="565006"/>
          </a:xfrm>
          <a:prstGeom prst="straightConnector1">
            <a:avLst/>
          </a:prstGeom>
          <a:ln w="57150">
            <a:solidFill>
              <a:srgbClr val="038B88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 стрелкой 85"/>
          <p:cNvCxnSpPr/>
          <p:nvPr/>
        </p:nvCxnSpPr>
        <p:spPr>
          <a:xfrm>
            <a:off x="5538267" y="3456131"/>
            <a:ext cx="0" cy="485930"/>
          </a:xfrm>
          <a:prstGeom prst="straightConnector1">
            <a:avLst/>
          </a:prstGeom>
          <a:ln w="57150">
            <a:solidFill>
              <a:srgbClr val="1C6E9C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 стрелкой 86"/>
          <p:cNvCxnSpPr/>
          <p:nvPr/>
        </p:nvCxnSpPr>
        <p:spPr>
          <a:xfrm>
            <a:off x="6848419" y="3403593"/>
            <a:ext cx="0" cy="828735"/>
          </a:xfrm>
          <a:prstGeom prst="straightConnector1">
            <a:avLst/>
          </a:prstGeom>
          <a:ln w="57150">
            <a:solidFill>
              <a:srgbClr val="1C6E9C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 стрелкой 87"/>
          <p:cNvCxnSpPr/>
          <p:nvPr/>
        </p:nvCxnSpPr>
        <p:spPr>
          <a:xfrm>
            <a:off x="6844609" y="4926942"/>
            <a:ext cx="0" cy="299350"/>
          </a:xfrm>
          <a:prstGeom prst="straightConnector1">
            <a:avLst/>
          </a:prstGeom>
          <a:ln w="57150">
            <a:solidFill>
              <a:srgbClr val="7C9C1E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 стрелкой 88"/>
          <p:cNvCxnSpPr/>
          <p:nvPr/>
        </p:nvCxnSpPr>
        <p:spPr>
          <a:xfrm>
            <a:off x="1633268" y="2835508"/>
            <a:ext cx="0" cy="2091433"/>
          </a:xfrm>
          <a:prstGeom prst="straightConnector1">
            <a:avLst/>
          </a:prstGeom>
          <a:ln w="2540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 стрелкой 89"/>
          <p:cNvCxnSpPr/>
          <p:nvPr/>
        </p:nvCxnSpPr>
        <p:spPr>
          <a:xfrm>
            <a:off x="2932365" y="2835508"/>
            <a:ext cx="0" cy="2091433"/>
          </a:xfrm>
          <a:prstGeom prst="straightConnector1">
            <a:avLst/>
          </a:prstGeom>
          <a:ln w="2540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 стрелкой 90"/>
          <p:cNvCxnSpPr/>
          <p:nvPr/>
        </p:nvCxnSpPr>
        <p:spPr>
          <a:xfrm>
            <a:off x="4233862" y="3373825"/>
            <a:ext cx="0" cy="992249"/>
          </a:xfrm>
          <a:prstGeom prst="straightConnector1">
            <a:avLst/>
          </a:prstGeom>
          <a:ln w="2540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1631333" y="2835508"/>
            <a:ext cx="2600593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ot"/>
            <a:headEnd type="none" w="med" len="med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>
            <a:off x="4231927" y="3390272"/>
            <a:ext cx="2612682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ot"/>
            <a:headEnd type="none" w="med" len="med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>
            <a:off x="5546923" y="4232327"/>
            <a:ext cx="1297686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ot"/>
            <a:headEnd type="none" w="med" len="med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 flipH="1">
            <a:off x="1631333" y="4866711"/>
            <a:ext cx="5213275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ot"/>
            <a:headEnd type="none" w="med" len="med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Скругленная прямоугольная выноска 95"/>
          <p:cNvSpPr/>
          <p:nvPr/>
        </p:nvSpPr>
        <p:spPr>
          <a:xfrm>
            <a:off x="693945" y="3210142"/>
            <a:ext cx="2094056" cy="627664"/>
          </a:xfrm>
          <a:prstGeom prst="wedgeRoundRectCallout">
            <a:avLst>
              <a:gd name="adj1" fmla="val 40091"/>
              <a:gd name="adj2" fmla="val -102793"/>
              <a:gd name="adj3" fmla="val 16667"/>
            </a:avLst>
          </a:prstGeom>
          <a:solidFill>
            <a:srgbClr val="F8E8EB"/>
          </a:solidFill>
          <a:ln w="19050">
            <a:solidFill>
              <a:srgbClr val="9B374F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36000" anchor="ctr"/>
          <a:lstStyle/>
          <a:p>
            <a:pPr marL="108000" algn="ctr"/>
            <a:r>
              <a:rPr lang="ru-RU" sz="1600" kern="0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А это </a:t>
            </a:r>
            <a:r>
              <a:rPr lang="ru-RU" sz="1600" kern="0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возможность </a:t>
            </a:r>
            <a:r>
              <a:rPr lang="ru-RU" sz="1600" kern="0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или гипотеза </a:t>
            </a:r>
            <a:r>
              <a:rPr lang="ru-RU" sz="1600" kern="0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 </a:t>
            </a:r>
            <a:r>
              <a:rPr lang="ru-RU" sz="1600" kern="0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ней?</a:t>
            </a:r>
          </a:p>
        </p:txBody>
      </p:sp>
      <p:pic>
        <p:nvPicPr>
          <p:cNvPr id="97" name="Рисунок 9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463" y="2905592"/>
            <a:ext cx="654912" cy="765083"/>
          </a:xfrm>
          <a:prstGeom prst="rect">
            <a:avLst/>
          </a:prstGeom>
        </p:spPr>
      </p:pic>
      <p:sp>
        <p:nvSpPr>
          <p:cNvPr id="98" name="Скругленная прямоугольная выноска 161"/>
          <p:cNvSpPr/>
          <p:nvPr/>
        </p:nvSpPr>
        <p:spPr>
          <a:xfrm>
            <a:off x="2139405" y="3443946"/>
            <a:ext cx="2092520" cy="1257956"/>
          </a:xfrm>
          <a:custGeom>
            <a:avLst/>
            <a:gdLst>
              <a:gd name="connsiteX0" fmla="*/ 0 w 2038850"/>
              <a:gd name="connsiteY0" fmla="*/ 99359 h 596143"/>
              <a:gd name="connsiteX1" fmla="*/ 99359 w 2038850"/>
              <a:gd name="connsiteY1" fmla="*/ 0 h 596143"/>
              <a:gd name="connsiteX2" fmla="*/ 1189329 w 2038850"/>
              <a:gd name="connsiteY2" fmla="*/ 0 h 596143"/>
              <a:gd name="connsiteX3" fmla="*/ 2417831 w 2038850"/>
              <a:gd name="connsiteY3" fmla="*/ -1171969 h 596143"/>
              <a:gd name="connsiteX4" fmla="*/ 1699042 w 2038850"/>
              <a:gd name="connsiteY4" fmla="*/ 0 h 596143"/>
              <a:gd name="connsiteX5" fmla="*/ 1939491 w 2038850"/>
              <a:gd name="connsiteY5" fmla="*/ 0 h 596143"/>
              <a:gd name="connsiteX6" fmla="*/ 2038850 w 2038850"/>
              <a:gd name="connsiteY6" fmla="*/ 99359 h 596143"/>
              <a:gd name="connsiteX7" fmla="*/ 2038850 w 2038850"/>
              <a:gd name="connsiteY7" fmla="*/ 99357 h 596143"/>
              <a:gd name="connsiteX8" fmla="*/ 2038850 w 2038850"/>
              <a:gd name="connsiteY8" fmla="*/ 99357 h 596143"/>
              <a:gd name="connsiteX9" fmla="*/ 2038850 w 2038850"/>
              <a:gd name="connsiteY9" fmla="*/ 248393 h 596143"/>
              <a:gd name="connsiteX10" fmla="*/ 2038850 w 2038850"/>
              <a:gd name="connsiteY10" fmla="*/ 496784 h 596143"/>
              <a:gd name="connsiteX11" fmla="*/ 1939491 w 2038850"/>
              <a:gd name="connsiteY11" fmla="*/ 596143 h 596143"/>
              <a:gd name="connsiteX12" fmla="*/ 1699042 w 2038850"/>
              <a:gd name="connsiteY12" fmla="*/ 596143 h 596143"/>
              <a:gd name="connsiteX13" fmla="*/ 1189329 w 2038850"/>
              <a:gd name="connsiteY13" fmla="*/ 596143 h 596143"/>
              <a:gd name="connsiteX14" fmla="*/ 1189329 w 2038850"/>
              <a:gd name="connsiteY14" fmla="*/ 596143 h 596143"/>
              <a:gd name="connsiteX15" fmla="*/ 99359 w 2038850"/>
              <a:gd name="connsiteY15" fmla="*/ 596143 h 596143"/>
              <a:gd name="connsiteX16" fmla="*/ 0 w 2038850"/>
              <a:gd name="connsiteY16" fmla="*/ 496784 h 596143"/>
              <a:gd name="connsiteX17" fmla="*/ 0 w 2038850"/>
              <a:gd name="connsiteY17" fmla="*/ 248393 h 596143"/>
              <a:gd name="connsiteX18" fmla="*/ 0 w 2038850"/>
              <a:gd name="connsiteY18" fmla="*/ 99357 h 596143"/>
              <a:gd name="connsiteX19" fmla="*/ 0 w 2038850"/>
              <a:gd name="connsiteY19" fmla="*/ 99357 h 596143"/>
              <a:gd name="connsiteX20" fmla="*/ 0 w 2038850"/>
              <a:gd name="connsiteY20" fmla="*/ 99359 h 596143"/>
              <a:gd name="connsiteX0" fmla="*/ 0 w 2417831"/>
              <a:gd name="connsiteY0" fmla="*/ 1271328 h 1768112"/>
              <a:gd name="connsiteX1" fmla="*/ 99359 w 2417831"/>
              <a:gd name="connsiteY1" fmla="*/ 1171969 h 1768112"/>
              <a:gd name="connsiteX2" fmla="*/ 1503654 w 2417831"/>
              <a:gd name="connsiteY2" fmla="*/ 1171969 h 1768112"/>
              <a:gd name="connsiteX3" fmla="*/ 2417831 w 2417831"/>
              <a:gd name="connsiteY3" fmla="*/ 0 h 1768112"/>
              <a:gd name="connsiteX4" fmla="*/ 1699042 w 2417831"/>
              <a:gd name="connsiteY4" fmla="*/ 1171969 h 1768112"/>
              <a:gd name="connsiteX5" fmla="*/ 1939491 w 2417831"/>
              <a:gd name="connsiteY5" fmla="*/ 1171969 h 1768112"/>
              <a:gd name="connsiteX6" fmla="*/ 2038850 w 2417831"/>
              <a:gd name="connsiteY6" fmla="*/ 1271328 h 1768112"/>
              <a:gd name="connsiteX7" fmla="*/ 2038850 w 2417831"/>
              <a:gd name="connsiteY7" fmla="*/ 1271326 h 1768112"/>
              <a:gd name="connsiteX8" fmla="*/ 2038850 w 2417831"/>
              <a:gd name="connsiteY8" fmla="*/ 1271326 h 1768112"/>
              <a:gd name="connsiteX9" fmla="*/ 2038850 w 2417831"/>
              <a:gd name="connsiteY9" fmla="*/ 1420362 h 1768112"/>
              <a:gd name="connsiteX10" fmla="*/ 2038850 w 2417831"/>
              <a:gd name="connsiteY10" fmla="*/ 1668753 h 1768112"/>
              <a:gd name="connsiteX11" fmla="*/ 1939491 w 2417831"/>
              <a:gd name="connsiteY11" fmla="*/ 1768112 h 1768112"/>
              <a:gd name="connsiteX12" fmla="*/ 1699042 w 2417831"/>
              <a:gd name="connsiteY12" fmla="*/ 1768112 h 1768112"/>
              <a:gd name="connsiteX13" fmla="*/ 1189329 w 2417831"/>
              <a:gd name="connsiteY13" fmla="*/ 1768112 h 1768112"/>
              <a:gd name="connsiteX14" fmla="*/ 1189329 w 2417831"/>
              <a:gd name="connsiteY14" fmla="*/ 1768112 h 1768112"/>
              <a:gd name="connsiteX15" fmla="*/ 99359 w 2417831"/>
              <a:gd name="connsiteY15" fmla="*/ 1768112 h 1768112"/>
              <a:gd name="connsiteX16" fmla="*/ 0 w 2417831"/>
              <a:gd name="connsiteY16" fmla="*/ 1668753 h 1768112"/>
              <a:gd name="connsiteX17" fmla="*/ 0 w 2417831"/>
              <a:gd name="connsiteY17" fmla="*/ 1420362 h 1768112"/>
              <a:gd name="connsiteX18" fmla="*/ 0 w 2417831"/>
              <a:gd name="connsiteY18" fmla="*/ 1271326 h 1768112"/>
              <a:gd name="connsiteX19" fmla="*/ 0 w 2417831"/>
              <a:gd name="connsiteY19" fmla="*/ 1271326 h 1768112"/>
              <a:gd name="connsiteX20" fmla="*/ 0 w 2417831"/>
              <a:gd name="connsiteY20" fmla="*/ 1271328 h 1768112"/>
              <a:gd name="connsiteX0" fmla="*/ 0 w 2303531"/>
              <a:gd name="connsiteY0" fmla="*/ 1290378 h 1787162"/>
              <a:gd name="connsiteX1" fmla="*/ 99359 w 2303531"/>
              <a:gd name="connsiteY1" fmla="*/ 1191019 h 1787162"/>
              <a:gd name="connsiteX2" fmla="*/ 1503654 w 2303531"/>
              <a:gd name="connsiteY2" fmla="*/ 1191019 h 1787162"/>
              <a:gd name="connsiteX3" fmla="*/ 2303531 w 2303531"/>
              <a:gd name="connsiteY3" fmla="*/ 0 h 1787162"/>
              <a:gd name="connsiteX4" fmla="*/ 1699042 w 2303531"/>
              <a:gd name="connsiteY4" fmla="*/ 1191019 h 1787162"/>
              <a:gd name="connsiteX5" fmla="*/ 1939491 w 2303531"/>
              <a:gd name="connsiteY5" fmla="*/ 1191019 h 1787162"/>
              <a:gd name="connsiteX6" fmla="*/ 2038850 w 2303531"/>
              <a:gd name="connsiteY6" fmla="*/ 1290378 h 1787162"/>
              <a:gd name="connsiteX7" fmla="*/ 2038850 w 2303531"/>
              <a:gd name="connsiteY7" fmla="*/ 1290376 h 1787162"/>
              <a:gd name="connsiteX8" fmla="*/ 2038850 w 2303531"/>
              <a:gd name="connsiteY8" fmla="*/ 1290376 h 1787162"/>
              <a:gd name="connsiteX9" fmla="*/ 2038850 w 2303531"/>
              <a:gd name="connsiteY9" fmla="*/ 1439412 h 1787162"/>
              <a:gd name="connsiteX10" fmla="*/ 2038850 w 2303531"/>
              <a:gd name="connsiteY10" fmla="*/ 1687803 h 1787162"/>
              <a:gd name="connsiteX11" fmla="*/ 1939491 w 2303531"/>
              <a:gd name="connsiteY11" fmla="*/ 1787162 h 1787162"/>
              <a:gd name="connsiteX12" fmla="*/ 1699042 w 2303531"/>
              <a:gd name="connsiteY12" fmla="*/ 1787162 h 1787162"/>
              <a:gd name="connsiteX13" fmla="*/ 1189329 w 2303531"/>
              <a:gd name="connsiteY13" fmla="*/ 1787162 h 1787162"/>
              <a:gd name="connsiteX14" fmla="*/ 1189329 w 2303531"/>
              <a:gd name="connsiteY14" fmla="*/ 1787162 h 1787162"/>
              <a:gd name="connsiteX15" fmla="*/ 99359 w 2303531"/>
              <a:gd name="connsiteY15" fmla="*/ 1787162 h 1787162"/>
              <a:gd name="connsiteX16" fmla="*/ 0 w 2303531"/>
              <a:gd name="connsiteY16" fmla="*/ 1687803 h 1787162"/>
              <a:gd name="connsiteX17" fmla="*/ 0 w 2303531"/>
              <a:gd name="connsiteY17" fmla="*/ 1439412 h 1787162"/>
              <a:gd name="connsiteX18" fmla="*/ 0 w 2303531"/>
              <a:gd name="connsiteY18" fmla="*/ 1290376 h 1787162"/>
              <a:gd name="connsiteX19" fmla="*/ 0 w 2303531"/>
              <a:gd name="connsiteY19" fmla="*/ 1290376 h 1787162"/>
              <a:gd name="connsiteX20" fmla="*/ 0 w 2303531"/>
              <a:gd name="connsiteY20" fmla="*/ 1290378 h 1787162"/>
              <a:gd name="connsiteX0" fmla="*/ 0 w 2242485"/>
              <a:gd name="connsiteY0" fmla="*/ 680778 h 1177562"/>
              <a:gd name="connsiteX1" fmla="*/ 99359 w 2242485"/>
              <a:gd name="connsiteY1" fmla="*/ 581419 h 1177562"/>
              <a:gd name="connsiteX2" fmla="*/ 1503654 w 2242485"/>
              <a:gd name="connsiteY2" fmla="*/ 581419 h 1177562"/>
              <a:gd name="connsiteX3" fmla="*/ 2242485 w 2242485"/>
              <a:gd name="connsiteY3" fmla="*/ 0 h 1177562"/>
              <a:gd name="connsiteX4" fmla="*/ 1699042 w 2242485"/>
              <a:gd name="connsiteY4" fmla="*/ 581419 h 1177562"/>
              <a:gd name="connsiteX5" fmla="*/ 1939491 w 2242485"/>
              <a:gd name="connsiteY5" fmla="*/ 581419 h 1177562"/>
              <a:gd name="connsiteX6" fmla="*/ 2038850 w 2242485"/>
              <a:gd name="connsiteY6" fmla="*/ 680778 h 1177562"/>
              <a:gd name="connsiteX7" fmla="*/ 2038850 w 2242485"/>
              <a:gd name="connsiteY7" fmla="*/ 680776 h 1177562"/>
              <a:gd name="connsiteX8" fmla="*/ 2038850 w 2242485"/>
              <a:gd name="connsiteY8" fmla="*/ 680776 h 1177562"/>
              <a:gd name="connsiteX9" fmla="*/ 2038850 w 2242485"/>
              <a:gd name="connsiteY9" fmla="*/ 829812 h 1177562"/>
              <a:gd name="connsiteX10" fmla="*/ 2038850 w 2242485"/>
              <a:gd name="connsiteY10" fmla="*/ 1078203 h 1177562"/>
              <a:gd name="connsiteX11" fmla="*/ 1939491 w 2242485"/>
              <a:gd name="connsiteY11" fmla="*/ 1177562 h 1177562"/>
              <a:gd name="connsiteX12" fmla="*/ 1699042 w 2242485"/>
              <a:gd name="connsiteY12" fmla="*/ 1177562 h 1177562"/>
              <a:gd name="connsiteX13" fmla="*/ 1189329 w 2242485"/>
              <a:gd name="connsiteY13" fmla="*/ 1177562 h 1177562"/>
              <a:gd name="connsiteX14" fmla="*/ 1189329 w 2242485"/>
              <a:gd name="connsiteY14" fmla="*/ 1177562 h 1177562"/>
              <a:gd name="connsiteX15" fmla="*/ 99359 w 2242485"/>
              <a:gd name="connsiteY15" fmla="*/ 1177562 h 1177562"/>
              <a:gd name="connsiteX16" fmla="*/ 0 w 2242485"/>
              <a:gd name="connsiteY16" fmla="*/ 1078203 h 1177562"/>
              <a:gd name="connsiteX17" fmla="*/ 0 w 2242485"/>
              <a:gd name="connsiteY17" fmla="*/ 829812 h 1177562"/>
              <a:gd name="connsiteX18" fmla="*/ 0 w 2242485"/>
              <a:gd name="connsiteY18" fmla="*/ 680776 h 1177562"/>
              <a:gd name="connsiteX19" fmla="*/ 0 w 2242485"/>
              <a:gd name="connsiteY19" fmla="*/ 680776 h 1177562"/>
              <a:gd name="connsiteX20" fmla="*/ 0 w 2242485"/>
              <a:gd name="connsiteY20" fmla="*/ 680778 h 1177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242485" h="1177562">
                <a:moveTo>
                  <a:pt x="0" y="680778"/>
                </a:moveTo>
                <a:cubicBezTo>
                  <a:pt x="0" y="625904"/>
                  <a:pt x="44485" y="581419"/>
                  <a:pt x="99359" y="581419"/>
                </a:cubicBezTo>
                <a:lnTo>
                  <a:pt x="1503654" y="581419"/>
                </a:lnTo>
                <a:lnTo>
                  <a:pt x="2242485" y="0"/>
                </a:lnTo>
                <a:lnTo>
                  <a:pt x="1699042" y="581419"/>
                </a:lnTo>
                <a:lnTo>
                  <a:pt x="1939491" y="581419"/>
                </a:lnTo>
                <a:cubicBezTo>
                  <a:pt x="1994365" y="581419"/>
                  <a:pt x="2038850" y="625904"/>
                  <a:pt x="2038850" y="680778"/>
                </a:cubicBezTo>
                <a:lnTo>
                  <a:pt x="2038850" y="680776"/>
                </a:lnTo>
                <a:lnTo>
                  <a:pt x="2038850" y="680776"/>
                </a:lnTo>
                <a:lnTo>
                  <a:pt x="2038850" y="829812"/>
                </a:lnTo>
                <a:lnTo>
                  <a:pt x="2038850" y="1078203"/>
                </a:lnTo>
                <a:cubicBezTo>
                  <a:pt x="2038850" y="1133077"/>
                  <a:pt x="1994365" y="1177562"/>
                  <a:pt x="1939491" y="1177562"/>
                </a:cubicBezTo>
                <a:lnTo>
                  <a:pt x="1699042" y="1177562"/>
                </a:lnTo>
                <a:lnTo>
                  <a:pt x="1189329" y="1177562"/>
                </a:lnTo>
                <a:lnTo>
                  <a:pt x="1189329" y="1177562"/>
                </a:lnTo>
                <a:lnTo>
                  <a:pt x="99359" y="1177562"/>
                </a:lnTo>
                <a:cubicBezTo>
                  <a:pt x="44485" y="1177562"/>
                  <a:pt x="0" y="1133077"/>
                  <a:pt x="0" y="1078203"/>
                </a:cubicBezTo>
                <a:lnTo>
                  <a:pt x="0" y="829812"/>
                </a:lnTo>
                <a:lnTo>
                  <a:pt x="0" y="680776"/>
                </a:lnTo>
                <a:lnTo>
                  <a:pt x="0" y="680776"/>
                </a:lnTo>
                <a:lnTo>
                  <a:pt x="0" y="680778"/>
                </a:lnTo>
                <a:close/>
              </a:path>
            </a:pathLst>
          </a:custGeom>
          <a:solidFill>
            <a:srgbClr val="F8E8EB"/>
          </a:solidFill>
          <a:ln w="19050">
            <a:solidFill>
              <a:srgbClr val="9B374F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0" tIns="1188000" rIns="288000" bIns="108000" anchor="b" anchorCtr="0"/>
          <a:lstStyle/>
          <a:p>
            <a:pPr marL="108000" algn="ctr"/>
            <a:r>
              <a:rPr lang="ru-RU" sz="1600" kern="0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А </a:t>
            </a:r>
            <a:r>
              <a:rPr lang="ru-RU" sz="1600" kern="0" spc="-3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фича</a:t>
            </a:r>
            <a:r>
              <a:rPr lang="ru-RU" sz="1600" kern="0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адекватна возможности?</a:t>
            </a:r>
          </a:p>
        </p:txBody>
      </p:sp>
      <p:pic>
        <p:nvPicPr>
          <p:cNvPr id="99" name="Рисунок 9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3821" y="3710291"/>
            <a:ext cx="654912" cy="765083"/>
          </a:xfrm>
          <a:prstGeom prst="rect">
            <a:avLst/>
          </a:prstGeom>
        </p:spPr>
      </p:pic>
      <p:sp>
        <p:nvSpPr>
          <p:cNvPr id="100" name="Скругленная прямоугольная выноска 163"/>
          <p:cNvSpPr/>
          <p:nvPr/>
        </p:nvSpPr>
        <p:spPr>
          <a:xfrm>
            <a:off x="693945" y="5277966"/>
            <a:ext cx="2854042" cy="1080120"/>
          </a:xfrm>
          <a:custGeom>
            <a:avLst/>
            <a:gdLst>
              <a:gd name="connsiteX0" fmla="*/ 0 w 2628111"/>
              <a:gd name="connsiteY0" fmla="*/ 86935 h 521602"/>
              <a:gd name="connsiteX1" fmla="*/ 86935 w 2628111"/>
              <a:gd name="connsiteY1" fmla="*/ 0 h 521602"/>
              <a:gd name="connsiteX2" fmla="*/ 438019 w 2628111"/>
              <a:gd name="connsiteY2" fmla="*/ 0 h 521602"/>
              <a:gd name="connsiteX3" fmla="*/ 1274975 w 2628111"/>
              <a:gd name="connsiteY3" fmla="*/ -208698 h 521602"/>
              <a:gd name="connsiteX4" fmla="*/ 1095046 w 2628111"/>
              <a:gd name="connsiteY4" fmla="*/ 0 h 521602"/>
              <a:gd name="connsiteX5" fmla="*/ 2541176 w 2628111"/>
              <a:gd name="connsiteY5" fmla="*/ 0 h 521602"/>
              <a:gd name="connsiteX6" fmla="*/ 2628111 w 2628111"/>
              <a:gd name="connsiteY6" fmla="*/ 86935 h 521602"/>
              <a:gd name="connsiteX7" fmla="*/ 2628111 w 2628111"/>
              <a:gd name="connsiteY7" fmla="*/ 86934 h 521602"/>
              <a:gd name="connsiteX8" fmla="*/ 2628111 w 2628111"/>
              <a:gd name="connsiteY8" fmla="*/ 86934 h 521602"/>
              <a:gd name="connsiteX9" fmla="*/ 2628111 w 2628111"/>
              <a:gd name="connsiteY9" fmla="*/ 217334 h 521602"/>
              <a:gd name="connsiteX10" fmla="*/ 2628111 w 2628111"/>
              <a:gd name="connsiteY10" fmla="*/ 434667 h 521602"/>
              <a:gd name="connsiteX11" fmla="*/ 2541176 w 2628111"/>
              <a:gd name="connsiteY11" fmla="*/ 521602 h 521602"/>
              <a:gd name="connsiteX12" fmla="*/ 1095046 w 2628111"/>
              <a:gd name="connsiteY12" fmla="*/ 521602 h 521602"/>
              <a:gd name="connsiteX13" fmla="*/ 438019 w 2628111"/>
              <a:gd name="connsiteY13" fmla="*/ 521602 h 521602"/>
              <a:gd name="connsiteX14" fmla="*/ 438019 w 2628111"/>
              <a:gd name="connsiteY14" fmla="*/ 521602 h 521602"/>
              <a:gd name="connsiteX15" fmla="*/ 86935 w 2628111"/>
              <a:gd name="connsiteY15" fmla="*/ 521602 h 521602"/>
              <a:gd name="connsiteX16" fmla="*/ 0 w 2628111"/>
              <a:gd name="connsiteY16" fmla="*/ 434667 h 521602"/>
              <a:gd name="connsiteX17" fmla="*/ 0 w 2628111"/>
              <a:gd name="connsiteY17" fmla="*/ 217334 h 521602"/>
              <a:gd name="connsiteX18" fmla="*/ 0 w 2628111"/>
              <a:gd name="connsiteY18" fmla="*/ 86934 h 521602"/>
              <a:gd name="connsiteX19" fmla="*/ 0 w 2628111"/>
              <a:gd name="connsiteY19" fmla="*/ 86934 h 521602"/>
              <a:gd name="connsiteX20" fmla="*/ 0 w 2628111"/>
              <a:gd name="connsiteY20" fmla="*/ 86935 h 521602"/>
              <a:gd name="connsiteX0" fmla="*/ 0 w 2628111"/>
              <a:gd name="connsiteY0" fmla="*/ 381358 h 816025"/>
              <a:gd name="connsiteX1" fmla="*/ 86935 w 2628111"/>
              <a:gd name="connsiteY1" fmla="*/ 294423 h 816025"/>
              <a:gd name="connsiteX2" fmla="*/ 438019 w 2628111"/>
              <a:gd name="connsiteY2" fmla="*/ 294423 h 816025"/>
              <a:gd name="connsiteX3" fmla="*/ 970175 w 2628111"/>
              <a:gd name="connsiteY3" fmla="*/ 0 h 816025"/>
              <a:gd name="connsiteX4" fmla="*/ 1095046 w 2628111"/>
              <a:gd name="connsiteY4" fmla="*/ 294423 h 816025"/>
              <a:gd name="connsiteX5" fmla="*/ 2541176 w 2628111"/>
              <a:gd name="connsiteY5" fmla="*/ 294423 h 816025"/>
              <a:gd name="connsiteX6" fmla="*/ 2628111 w 2628111"/>
              <a:gd name="connsiteY6" fmla="*/ 381358 h 816025"/>
              <a:gd name="connsiteX7" fmla="*/ 2628111 w 2628111"/>
              <a:gd name="connsiteY7" fmla="*/ 381357 h 816025"/>
              <a:gd name="connsiteX8" fmla="*/ 2628111 w 2628111"/>
              <a:gd name="connsiteY8" fmla="*/ 381357 h 816025"/>
              <a:gd name="connsiteX9" fmla="*/ 2628111 w 2628111"/>
              <a:gd name="connsiteY9" fmla="*/ 511757 h 816025"/>
              <a:gd name="connsiteX10" fmla="*/ 2628111 w 2628111"/>
              <a:gd name="connsiteY10" fmla="*/ 729090 h 816025"/>
              <a:gd name="connsiteX11" fmla="*/ 2541176 w 2628111"/>
              <a:gd name="connsiteY11" fmla="*/ 816025 h 816025"/>
              <a:gd name="connsiteX12" fmla="*/ 1095046 w 2628111"/>
              <a:gd name="connsiteY12" fmla="*/ 816025 h 816025"/>
              <a:gd name="connsiteX13" fmla="*/ 438019 w 2628111"/>
              <a:gd name="connsiteY13" fmla="*/ 816025 h 816025"/>
              <a:gd name="connsiteX14" fmla="*/ 438019 w 2628111"/>
              <a:gd name="connsiteY14" fmla="*/ 816025 h 816025"/>
              <a:gd name="connsiteX15" fmla="*/ 86935 w 2628111"/>
              <a:gd name="connsiteY15" fmla="*/ 816025 h 816025"/>
              <a:gd name="connsiteX16" fmla="*/ 0 w 2628111"/>
              <a:gd name="connsiteY16" fmla="*/ 729090 h 816025"/>
              <a:gd name="connsiteX17" fmla="*/ 0 w 2628111"/>
              <a:gd name="connsiteY17" fmla="*/ 511757 h 816025"/>
              <a:gd name="connsiteX18" fmla="*/ 0 w 2628111"/>
              <a:gd name="connsiteY18" fmla="*/ 381357 h 816025"/>
              <a:gd name="connsiteX19" fmla="*/ 0 w 2628111"/>
              <a:gd name="connsiteY19" fmla="*/ 381357 h 816025"/>
              <a:gd name="connsiteX20" fmla="*/ 0 w 2628111"/>
              <a:gd name="connsiteY20" fmla="*/ 381358 h 816025"/>
              <a:gd name="connsiteX0" fmla="*/ 0 w 2628111"/>
              <a:gd name="connsiteY0" fmla="*/ 381358 h 816025"/>
              <a:gd name="connsiteX1" fmla="*/ 86935 w 2628111"/>
              <a:gd name="connsiteY1" fmla="*/ 294423 h 816025"/>
              <a:gd name="connsiteX2" fmla="*/ 438019 w 2628111"/>
              <a:gd name="connsiteY2" fmla="*/ 294423 h 816025"/>
              <a:gd name="connsiteX3" fmla="*/ 970175 w 2628111"/>
              <a:gd name="connsiteY3" fmla="*/ 0 h 816025"/>
              <a:gd name="connsiteX4" fmla="*/ 1371271 w 2628111"/>
              <a:gd name="connsiteY4" fmla="*/ 284898 h 816025"/>
              <a:gd name="connsiteX5" fmla="*/ 2541176 w 2628111"/>
              <a:gd name="connsiteY5" fmla="*/ 294423 h 816025"/>
              <a:gd name="connsiteX6" fmla="*/ 2628111 w 2628111"/>
              <a:gd name="connsiteY6" fmla="*/ 381358 h 816025"/>
              <a:gd name="connsiteX7" fmla="*/ 2628111 w 2628111"/>
              <a:gd name="connsiteY7" fmla="*/ 381357 h 816025"/>
              <a:gd name="connsiteX8" fmla="*/ 2628111 w 2628111"/>
              <a:gd name="connsiteY8" fmla="*/ 381357 h 816025"/>
              <a:gd name="connsiteX9" fmla="*/ 2628111 w 2628111"/>
              <a:gd name="connsiteY9" fmla="*/ 511757 h 816025"/>
              <a:gd name="connsiteX10" fmla="*/ 2628111 w 2628111"/>
              <a:gd name="connsiteY10" fmla="*/ 729090 h 816025"/>
              <a:gd name="connsiteX11" fmla="*/ 2541176 w 2628111"/>
              <a:gd name="connsiteY11" fmla="*/ 816025 h 816025"/>
              <a:gd name="connsiteX12" fmla="*/ 1095046 w 2628111"/>
              <a:gd name="connsiteY12" fmla="*/ 816025 h 816025"/>
              <a:gd name="connsiteX13" fmla="*/ 438019 w 2628111"/>
              <a:gd name="connsiteY13" fmla="*/ 816025 h 816025"/>
              <a:gd name="connsiteX14" fmla="*/ 438019 w 2628111"/>
              <a:gd name="connsiteY14" fmla="*/ 816025 h 816025"/>
              <a:gd name="connsiteX15" fmla="*/ 86935 w 2628111"/>
              <a:gd name="connsiteY15" fmla="*/ 816025 h 816025"/>
              <a:gd name="connsiteX16" fmla="*/ 0 w 2628111"/>
              <a:gd name="connsiteY16" fmla="*/ 729090 h 816025"/>
              <a:gd name="connsiteX17" fmla="*/ 0 w 2628111"/>
              <a:gd name="connsiteY17" fmla="*/ 511757 h 816025"/>
              <a:gd name="connsiteX18" fmla="*/ 0 w 2628111"/>
              <a:gd name="connsiteY18" fmla="*/ 381357 h 816025"/>
              <a:gd name="connsiteX19" fmla="*/ 0 w 2628111"/>
              <a:gd name="connsiteY19" fmla="*/ 381357 h 816025"/>
              <a:gd name="connsiteX20" fmla="*/ 0 w 2628111"/>
              <a:gd name="connsiteY20" fmla="*/ 381358 h 816025"/>
              <a:gd name="connsiteX0" fmla="*/ 0 w 2628111"/>
              <a:gd name="connsiteY0" fmla="*/ 381358 h 816025"/>
              <a:gd name="connsiteX1" fmla="*/ 86935 w 2628111"/>
              <a:gd name="connsiteY1" fmla="*/ 294423 h 816025"/>
              <a:gd name="connsiteX2" fmla="*/ 1152394 w 2628111"/>
              <a:gd name="connsiteY2" fmla="*/ 284898 h 816025"/>
              <a:gd name="connsiteX3" fmla="*/ 970175 w 2628111"/>
              <a:gd name="connsiteY3" fmla="*/ 0 h 816025"/>
              <a:gd name="connsiteX4" fmla="*/ 1371271 w 2628111"/>
              <a:gd name="connsiteY4" fmla="*/ 284898 h 816025"/>
              <a:gd name="connsiteX5" fmla="*/ 2541176 w 2628111"/>
              <a:gd name="connsiteY5" fmla="*/ 294423 h 816025"/>
              <a:gd name="connsiteX6" fmla="*/ 2628111 w 2628111"/>
              <a:gd name="connsiteY6" fmla="*/ 381358 h 816025"/>
              <a:gd name="connsiteX7" fmla="*/ 2628111 w 2628111"/>
              <a:gd name="connsiteY7" fmla="*/ 381357 h 816025"/>
              <a:gd name="connsiteX8" fmla="*/ 2628111 w 2628111"/>
              <a:gd name="connsiteY8" fmla="*/ 381357 h 816025"/>
              <a:gd name="connsiteX9" fmla="*/ 2628111 w 2628111"/>
              <a:gd name="connsiteY9" fmla="*/ 511757 h 816025"/>
              <a:gd name="connsiteX10" fmla="*/ 2628111 w 2628111"/>
              <a:gd name="connsiteY10" fmla="*/ 729090 h 816025"/>
              <a:gd name="connsiteX11" fmla="*/ 2541176 w 2628111"/>
              <a:gd name="connsiteY11" fmla="*/ 816025 h 816025"/>
              <a:gd name="connsiteX12" fmla="*/ 1095046 w 2628111"/>
              <a:gd name="connsiteY12" fmla="*/ 816025 h 816025"/>
              <a:gd name="connsiteX13" fmla="*/ 438019 w 2628111"/>
              <a:gd name="connsiteY13" fmla="*/ 816025 h 816025"/>
              <a:gd name="connsiteX14" fmla="*/ 438019 w 2628111"/>
              <a:gd name="connsiteY14" fmla="*/ 816025 h 816025"/>
              <a:gd name="connsiteX15" fmla="*/ 86935 w 2628111"/>
              <a:gd name="connsiteY15" fmla="*/ 816025 h 816025"/>
              <a:gd name="connsiteX16" fmla="*/ 0 w 2628111"/>
              <a:gd name="connsiteY16" fmla="*/ 729090 h 816025"/>
              <a:gd name="connsiteX17" fmla="*/ 0 w 2628111"/>
              <a:gd name="connsiteY17" fmla="*/ 511757 h 816025"/>
              <a:gd name="connsiteX18" fmla="*/ 0 w 2628111"/>
              <a:gd name="connsiteY18" fmla="*/ 381357 h 816025"/>
              <a:gd name="connsiteX19" fmla="*/ 0 w 2628111"/>
              <a:gd name="connsiteY19" fmla="*/ 381357 h 816025"/>
              <a:gd name="connsiteX20" fmla="*/ 0 w 2628111"/>
              <a:gd name="connsiteY20" fmla="*/ 381358 h 816025"/>
              <a:gd name="connsiteX0" fmla="*/ 0 w 2628111"/>
              <a:gd name="connsiteY0" fmla="*/ 454930 h 889597"/>
              <a:gd name="connsiteX1" fmla="*/ 86935 w 2628111"/>
              <a:gd name="connsiteY1" fmla="*/ 367995 h 889597"/>
              <a:gd name="connsiteX2" fmla="*/ 1152394 w 2628111"/>
              <a:gd name="connsiteY2" fmla="*/ 358470 h 889597"/>
              <a:gd name="connsiteX3" fmla="*/ 1111694 w 2628111"/>
              <a:gd name="connsiteY3" fmla="*/ 0 h 889597"/>
              <a:gd name="connsiteX4" fmla="*/ 1371271 w 2628111"/>
              <a:gd name="connsiteY4" fmla="*/ 358470 h 889597"/>
              <a:gd name="connsiteX5" fmla="*/ 2541176 w 2628111"/>
              <a:gd name="connsiteY5" fmla="*/ 367995 h 889597"/>
              <a:gd name="connsiteX6" fmla="*/ 2628111 w 2628111"/>
              <a:gd name="connsiteY6" fmla="*/ 454930 h 889597"/>
              <a:gd name="connsiteX7" fmla="*/ 2628111 w 2628111"/>
              <a:gd name="connsiteY7" fmla="*/ 454929 h 889597"/>
              <a:gd name="connsiteX8" fmla="*/ 2628111 w 2628111"/>
              <a:gd name="connsiteY8" fmla="*/ 454929 h 889597"/>
              <a:gd name="connsiteX9" fmla="*/ 2628111 w 2628111"/>
              <a:gd name="connsiteY9" fmla="*/ 585329 h 889597"/>
              <a:gd name="connsiteX10" fmla="*/ 2628111 w 2628111"/>
              <a:gd name="connsiteY10" fmla="*/ 802662 h 889597"/>
              <a:gd name="connsiteX11" fmla="*/ 2541176 w 2628111"/>
              <a:gd name="connsiteY11" fmla="*/ 889597 h 889597"/>
              <a:gd name="connsiteX12" fmla="*/ 1095046 w 2628111"/>
              <a:gd name="connsiteY12" fmla="*/ 889597 h 889597"/>
              <a:gd name="connsiteX13" fmla="*/ 438019 w 2628111"/>
              <a:gd name="connsiteY13" fmla="*/ 889597 h 889597"/>
              <a:gd name="connsiteX14" fmla="*/ 438019 w 2628111"/>
              <a:gd name="connsiteY14" fmla="*/ 889597 h 889597"/>
              <a:gd name="connsiteX15" fmla="*/ 86935 w 2628111"/>
              <a:gd name="connsiteY15" fmla="*/ 889597 h 889597"/>
              <a:gd name="connsiteX16" fmla="*/ 0 w 2628111"/>
              <a:gd name="connsiteY16" fmla="*/ 802662 h 889597"/>
              <a:gd name="connsiteX17" fmla="*/ 0 w 2628111"/>
              <a:gd name="connsiteY17" fmla="*/ 585329 h 889597"/>
              <a:gd name="connsiteX18" fmla="*/ 0 w 2628111"/>
              <a:gd name="connsiteY18" fmla="*/ 454929 h 889597"/>
              <a:gd name="connsiteX19" fmla="*/ 0 w 2628111"/>
              <a:gd name="connsiteY19" fmla="*/ 454929 h 889597"/>
              <a:gd name="connsiteX20" fmla="*/ 0 w 2628111"/>
              <a:gd name="connsiteY20" fmla="*/ 454930 h 889597"/>
              <a:gd name="connsiteX0" fmla="*/ 0 w 2628111"/>
              <a:gd name="connsiteY0" fmla="*/ 454930 h 889597"/>
              <a:gd name="connsiteX1" fmla="*/ 86935 w 2628111"/>
              <a:gd name="connsiteY1" fmla="*/ 367995 h 889597"/>
              <a:gd name="connsiteX2" fmla="*/ 1152394 w 2628111"/>
              <a:gd name="connsiteY2" fmla="*/ 358470 h 889597"/>
              <a:gd name="connsiteX3" fmla="*/ 1111694 w 2628111"/>
              <a:gd name="connsiteY3" fmla="*/ 0 h 889597"/>
              <a:gd name="connsiteX4" fmla="*/ 1484486 w 2628111"/>
              <a:gd name="connsiteY4" fmla="*/ 358470 h 889597"/>
              <a:gd name="connsiteX5" fmla="*/ 2541176 w 2628111"/>
              <a:gd name="connsiteY5" fmla="*/ 367995 h 889597"/>
              <a:gd name="connsiteX6" fmla="*/ 2628111 w 2628111"/>
              <a:gd name="connsiteY6" fmla="*/ 454930 h 889597"/>
              <a:gd name="connsiteX7" fmla="*/ 2628111 w 2628111"/>
              <a:gd name="connsiteY7" fmla="*/ 454929 h 889597"/>
              <a:gd name="connsiteX8" fmla="*/ 2628111 w 2628111"/>
              <a:gd name="connsiteY8" fmla="*/ 454929 h 889597"/>
              <a:gd name="connsiteX9" fmla="*/ 2628111 w 2628111"/>
              <a:gd name="connsiteY9" fmla="*/ 585329 h 889597"/>
              <a:gd name="connsiteX10" fmla="*/ 2628111 w 2628111"/>
              <a:gd name="connsiteY10" fmla="*/ 802662 h 889597"/>
              <a:gd name="connsiteX11" fmla="*/ 2541176 w 2628111"/>
              <a:gd name="connsiteY11" fmla="*/ 889597 h 889597"/>
              <a:gd name="connsiteX12" fmla="*/ 1095046 w 2628111"/>
              <a:gd name="connsiteY12" fmla="*/ 889597 h 889597"/>
              <a:gd name="connsiteX13" fmla="*/ 438019 w 2628111"/>
              <a:gd name="connsiteY13" fmla="*/ 889597 h 889597"/>
              <a:gd name="connsiteX14" fmla="*/ 438019 w 2628111"/>
              <a:gd name="connsiteY14" fmla="*/ 889597 h 889597"/>
              <a:gd name="connsiteX15" fmla="*/ 86935 w 2628111"/>
              <a:gd name="connsiteY15" fmla="*/ 889597 h 889597"/>
              <a:gd name="connsiteX16" fmla="*/ 0 w 2628111"/>
              <a:gd name="connsiteY16" fmla="*/ 802662 h 889597"/>
              <a:gd name="connsiteX17" fmla="*/ 0 w 2628111"/>
              <a:gd name="connsiteY17" fmla="*/ 585329 h 889597"/>
              <a:gd name="connsiteX18" fmla="*/ 0 w 2628111"/>
              <a:gd name="connsiteY18" fmla="*/ 454929 h 889597"/>
              <a:gd name="connsiteX19" fmla="*/ 0 w 2628111"/>
              <a:gd name="connsiteY19" fmla="*/ 454929 h 889597"/>
              <a:gd name="connsiteX20" fmla="*/ 0 w 2628111"/>
              <a:gd name="connsiteY20" fmla="*/ 454930 h 889597"/>
              <a:gd name="connsiteX0" fmla="*/ 0 w 2628111"/>
              <a:gd name="connsiteY0" fmla="*/ 454930 h 889597"/>
              <a:gd name="connsiteX1" fmla="*/ 86935 w 2628111"/>
              <a:gd name="connsiteY1" fmla="*/ 367995 h 889597"/>
              <a:gd name="connsiteX2" fmla="*/ 1293912 w 2628111"/>
              <a:gd name="connsiteY2" fmla="*/ 358470 h 889597"/>
              <a:gd name="connsiteX3" fmla="*/ 1111694 w 2628111"/>
              <a:gd name="connsiteY3" fmla="*/ 0 h 889597"/>
              <a:gd name="connsiteX4" fmla="*/ 1484486 w 2628111"/>
              <a:gd name="connsiteY4" fmla="*/ 358470 h 889597"/>
              <a:gd name="connsiteX5" fmla="*/ 2541176 w 2628111"/>
              <a:gd name="connsiteY5" fmla="*/ 367995 h 889597"/>
              <a:gd name="connsiteX6" fmla="*/ 2628111 w 2628111"/>
              <a:gd name="connsiteY6" fmla="*/ 454930 h 889597"/>
              <a:gd name="connsiteX7" fmla="*/ 2628111 w 2628111"/>
              <a:gd name="connsiteY7" fmla="*/ 454929 h 889597"/>
              <a:gd name="connsiteX8" fmla="*/ 2628111 w 2628111"/>
              <a:gd name="connsiteY8" fmla="*/ 454929 h 889597"/>
              <a:gd name="connsiteX9" fmla="*/ 2628111 w 2628111"/>
              <a:gd name="connsiteY9" fmla="*/ 585329 h 889597"/>
              <a:gd name="connsiteX10" fmla="*/ 2628111 w 2628111"/>
              <a:gd name="connsiteY10" fmla="*/ 802662 h 889597"/>
              <a:gd name="connsiteX11" fmla="*/ 2541176 w 2628111"/>
              <a:gd name="connsiteY11" fmla="*/ 889597 h 889597"/>
              <a:gd name="connsiteX12" fmla="*/ 1095046 w 2628111"/>
              <a:gd name="connsiteY12" fmla="*/ 889597 h 889597"/>
              <a:gd name="connsiteX13" fmla="*/ 438019 w 2628111"/>
              <a:gd name="connsiteY13" fmla="*/ 889597 h 889597"/>
              <a:gd name="connsiteX14" fmla="*/ 438019 w 2628111"/>
              <a:gd name="connsiteY14" fmla="*/ 889597 h 889597"/>
              <a:gd name="connsiteX15" fmla="*/ 86935 w 2628111"/>
              <a:gd name="connsiteY15" fmla="*/ 889597 h 889597"/>
              <a:gd name="connsiteX16" fmla="*/ 0 w 2628111"/>
              <a:gd name="connsiteY16" fmla="*/ 802662 h 889597"/>
              <a:gd name="connsiteX17" fmla="*/ 0 w 2628111"/>
              <a:gd name="connsiteY17" fmla="*/ 585329 h 889597"/>
              <a:gd name="connsiteX18" fmla="*/ 0 w 2628111"/>
              <a:gd name="connsiteY18" fmla="*/ 454929 h 889597"/>
              <a:gd name="connsiteX19" fmla="*/ 0 w 2628111"/>
              <a:gd name="connsiteY19" fmla="*/ 454929 h 889597"/>
              <a:gd name="connsiteX20" fmla="*/ 0 w 2628111"/>
              <a:gd name="connsiteY20" fmla="*/ 454930 h 889597"/>
              <a:gd name="connsiteX0" fmla="*/ 0 w 2628111"/>
              <a:gd name="connsiteY0" fmla="*/ 475951 h 910618"/>
              <a:gd name="connsiteX1" fmla="*/ 86935 w 2628111"/>
              <a:gd name="connsiteY1" fmla="*/ 389016 h 910618"/>
              <a:gd name="connsiteX2" fmla="*/ 1293912 w 2628111"/>
              <a:gd name="connsiteY2" fmla="*/ 379491 h 910618"/>
              <a:gd name="connsiteX3" fmla="*/ 1111694 w 2628111"/>
              <a:gd name="connsiteY3" fmla="*/ 0 h 910618"/>
              <a:gd name="connsiteX4" fmla="*/ 1484486 w 2628111"/>
              <a:gd name="connsiteY4" fmla="*/ 379491 h 910618"/>
              <a:gd name="connsiteX5" fmla="*/ 2541176 w 2628111"/>
              <a:gd name="connsiteY5" fmla="*/ 389016 h 910618"/>
              <a:gd name="connsiteX6" fmla="*/ 2628111 w 2628111"/>
              <a:gd name="connsiteY6" fmla="*/ 475951 h 910618"/>
              <a:gd name="connsiteX7" fmla="*/ 2628111 w 2628111"/>
              <a:gd name="connsiteY7" fmla="*/ 475950 h 910618"/>
              <a:gd name="connsiteX8" fmla="*/ 2628111 w 2628111"/>
              <a:gd name="connsiteY8" fmla="*/ 475950 h 910618"/>
              <a:gd name="connsiteX9" fmla="*/ 2628111 w 2628111"/>
              <a:gd name="connsiteY9" fmla="*/ 606350 h 910618"/>
              <a:gd name="connsiteX10" fmla="*/ 2628111 w 2628111"/>
              <a:gd name="connsiteY10" fmla="*/ 823683 h 910618"/>
              <a:gd name="connsiteX11" fmla="*/ 2541176 w 2628111"/>
              <a:gd name="connsiteY11" fmla="*/ 910618 h 910618"/>
              <a:gd name="connsiteX12" fmla="*/ 1095046 w 2628111"/>
              <a:gd name="connsiteY12" fmla="*/ 910618 h 910618"/>
              <a:gd name="connsiteX13" fmla="*/ 438019 w 2628111"/>
              <a:gd name="connsiteY13" fmla="*/ 910618 h 910618"/>
              <a:gd name="connsiteX14" fmla="*/ 438019 w 2628111"/>
              <a:gd name="connsiteY14" fmla="*/ 910618 h 910618"/>
              <a:gd name="connsiteX15" fmla="*/ 86935 w 2628111"/>
              <a:gd name="connsiteY15" fmla="*/ 910618 h 910618"/>
              <a:gd name="connsiteX16" fmla="*/ 0 w 2628111"/>
              <a:gd name="connsiteY16" fmla="*/ 823683 h 910618"/>
              <a:gd name="connsiteX17" fmla="*/ 0 w 2628111"/>
              <a:gd name="connsiteY17" fmla="*/ 606350 h 910618"/>
              <a:gd name="connsiteX18" fmla="*/ 0 w 2628111"/>
              <a:gd name="connsiteY18" fmla="*/ 475950 h 910618"/>
              <a:gd name="connsiteX19" fmla="*/ 0 w 2628111"/>
              <a:gd name="connsiteY19" fmla="*/ 475950 h 910618"/>
              <a:gd name="connsiteX20" fmla="*/ 0 w 2628111"/>
              <a:gd name="connsiteY20" fmla="*/ 475951 h 910618"/>
              <a:gd name="connsiteX0" fmla="*/ 0 w 2628111"/>
              <a:gd name="connsiteY0" fmla="*/ 234213 h 668880"/>
              <a:gd name="connsiteX1" fmla="*/ 86935 w 2628111"/>
              <a:gd name="connsiteY1" fmla="*/ 147278 h 668880"/>
              <a:gd name="connsiteX2" fmla="*/ 1293912 w 2628111"/>
              <a:gd name="connsiteY2" fmla="*/ 137753 h 668880"/>
              <a:gd name="connsiteX3" fmla="*/ 1111694 w 2628111"/>
              <a:gd name="connsiteY3" fmla="*/ 0 h 668880"/>
              <a:gd name="connsiteX4" fmla="*/ 1484486 w 2628111"/>
              <a:gd name="connsiteY4" fmla="*/ 137753 h 668880"/>
              <a:gd name="connsiteX5" fmla="*/ 2541176 w 2628111"/>
              <a:gd name="connsiteY5" fmla="*/ 147278 h 668880"/>
              <a:gd name="connsiteX6" fmla="*/ 2628111 w 2628111"/>
              <a:gd name="connsiteY6" fmla="*/ 234213 h 668880"/>
              <a:gd name="connsiteX7" fmla="*/ 2628111 w 2628111"/>
              <a:gd name="connsiteY7" fmla="*/ 234212 h 668880"/>
              <a:gd name="connsiteX8" fmla="*/ 2628111 w 2628111"/>
              <a:gd name="connsiteY8" fmla="*/ 234212 h 668880"/>
              <a:gd name="connsiteX9" fmla="*/ 2628111 w 2628111"/>
              <a:gd name="connsiteY9" fmla="*/ 364612 h 668880"/>
              <a:gd name="connsiteX10" fmla="*/ 2628111 w 2628111"/>
              <a:gd name="connsiteY10" fmla="*/ 581945 h 668880"/>
              <a:gd name="connsiteX11" fmla="*/ 2541176 w 2628111"/>
              <a:gd name="connsiteY11" fmla="*/ 668880 h 668880"/>
              <a:gd name="connsiteX12" fmla="*/ 1095046 w 2628111"/>
              <a:gd name="connsiteY12" fmla="*/ 668880 h 668880"/>
              <a:gd name="connsiteX13" fmla="*/ 438019 w 2628111"/>
              <a:gd name="connsiteY13" fmla="*/ 668880 h 668880"/>
              <a:gd name="connsiteX14" fmla="*/ 438019 w 2628111"/>
              <a:gd name="connsiteY14" fmla="*/ 668880 h 668880"/>
              <a:gd name="connsiteX15" fmla="*/ 86935 w 2628111"/>
              <a:gd name="connsiteY15" fmla="*/ 668880 h 668880"/>
              <a:gd name="connsiteX16" fmla="*/ 0 w 2628111"/>
              <a:gd name="connsiteY16" fmla="*/ 581945 h 668880"/>
              <a:gd name="connsiteX17" fmla="*/ 0 w 2628111"/>
              <a:gd name="connsiteY17" fmla="*/ 364612 h 668880"/>
              <a:gd name="connsiteX18" fmla="*/ 0 w 2628111"/>
              <a:gd name="connsiteY18" fmla="*/ 234212 h 668880"/>
              <a:gd name="connsiteX19" fmla="*/ 0 w 2628111"/>
              <a:gd name="connsiteY19" fmla="*/ 234212 h 668880"/>
              <a:gd name="connsiteX20" fmla="*/ 0 w 2628111"/>
              <a:gd name="connsiteY20" fmla="*/ 234213 h 668880"/>
              <a:gd name="connsiteX0" fmla="*/ 0 w 2628111"/>
              <a:gd name="connsiteY0" fmla="*/ 454931 h 889598"/>
              <a:gd name="connsiteX1" fmla="*/ 86935 w 2628111"/>
              <a:gd name="connsiteY1" fmla="*/ 367996 h 889598"/>
              <a:gd name="connsiteX2" fmla="*/ 1293912 w 2628111"/>
              <a:gd name="connsiteY2" fmla="*/ 358471 h 889598"/>
              <a:gd name="connsiteX3" fmla="*/ 1121128 w 2628111"/>
              <a:gd name="connsiteY3" fmla="*/ 0 h 889598"/>
              <a:gd name="connsiteX4" fmla="*/ 1484486 w 2628111"/>
              <a:gd name="connsiteY4" fmla="*/ 358471 h 889598"/>
              <a:gd name="connsiteX5" fmla="*/ 2541176 w 2628111"/>
              <a:gd name="connsiteY5" fmla="*/ 367996 h 889598"/>
              <a:gd name="connsiteX6" fmla="*/ 2628111 w 2628111"/>
              <a:gd name="connsiteY6" fmla="*/ 454931 h 889598"/>
              <a:gd name="connsiteX7" fmla="*/ 2628111 w 2628111"/>
              <a:gd name="connsiteY7" fmla="*/ 454930 h 889598"/>
              <a:gd name="connsiteX8" fmla="*/ 2628111 w 2628111"/>
              <a:gd name="connsiteY8" fmla="*/ 454930 h 889598"/>
              <a:gd name="connsiteX9" fmla="*/ 2628111 w 2628111"/>
              <a:gd name="connsiteY9" fmla="*/ 585330 h 889598"/>
              <a:gd name="connsiteX10" fmla="*/ 2628111 w 2628111"/>
              <a:gd name="connsiteY10" fmla="*/ 802663 h 889598"/>
              <a:gd name="connsiteX11" fmla="*/ 2541176 w 2628111"/>
              <a:gd name="connsiteY11" fmla="*/ 889598 h 889598"/>
              <a:gd name="connsiteX12" fmla="*/ 1095046 w 2628111"/>
              <a:gd name="connsiteY12" fmla="*/ 889598 h 889598"/>
              <a:gd name="connsiteX13" fmla="*/ 438019 w 2628111"/>
              <a:gd name="connsiteY13" fmla="*/ 889598 h 889598"/>
              <a:gd name="connsiteX14" fmla="*/ 438019 w 2628111"/>
              <a:gd name="connsiteY14" fmla="*/ 889598 h 889598"/>
              <a:gd name="connsiteX15" fmla="*/ 86935 w 2628111"/>
              <a:gd name="connsiteY15" fmla="*/ 889598 h 889598"/>
              <a:gd name="connsiteX16" fmla="*/ 0 w 2628111"/>
              <a:gd name="connsiteY16" fmla="*/ 802663 h 889598"/>
              <a:gd name="connsiteX17" fmla="*/ 0 w 2628111"/>
              <a:gd name="connsiteY17" fmla="*/ 585330 h 889598"/>
              <a:gd name="connsiteX18" fmla="*/ 0 w 2628111"/>
              <a:gd name="connsiteY18" fmla="*/ 454930 h 889598"/>
              <a:gd name="connsiteX19" fmla="*/ 0 w 2628111"/>
              <a:gd name="connsiteY19" fmla="*/ 454930 h 889598"/>
              <a:gd name="connsiteX20" fmla="*/ 0 w 2628111"/>
              <a:gd name="connsiteY20" fmla="*/ 454931 h 889598"/>
              <a:gd name="connsiteX0" fmla="*/ 0 w 2628111"/>
              <a:gd name="connsiteY0" fmla="*/ 493031 h 927698"/>
              <a:gd name="connsiteX1" fmla="*/ 86935 w 2628111"/>
              <a:gd name="connsiteY1" fmla="*/ 406096 h 927698"/>
              <a:gd name="connsiteX2" fmla="*/ 1293912 w 2628111"/>
              <a:gd name="connsiteY2" fmla="*/ 396571 h 927698"/>
              <a:gd name="connsiteX3" fmla="*/ 1017401 w 2628111"/>
              <a:gd name="connsiteY3" fmla="*/ 0 h 927698"/>
              <a:gd name="connsiteX4" fmla="*/ 1484486 w 2628111"/>
              <a:gd name="connsiteY4" fmla="*/ 396571 h 927698"/>
              <a:gd name="connsiteX5" fmla="*/ 2541176 w 2628111"/>
              <a:gd name="connsiteY5" fmla="*/ 406096 h 927698"/>
              <a:gd name="connsiteX6" fmla="*/ 2628111 w 2628111"/>
              <a:gd name="connsiteY6" fmla="*/ 493031 h 927698"/>
              <a:gd name="connsiteX7" fmla="*/ 2628111 w 2628111"/>
              <a:gd name="connsiteY7" fmla="*/ 493030 h 927698"/>
              <a:gd name="connsiteX8" fmla="*/ 2628111 w 2628111"/>
              <a:gd name="connsiteY8" fmla="*/ 493030 h 927698"/>
              <a:gd name="connsiteX9" fmla="*/ 2628111 w 2628111"/>
              <a:gd name="connsiteY9" fmla="*/ 623430 h 927698"/>
              <a:gd name="connsiteX10" fmla="*/ 2628111 w 2628111"/>
              <a:gd name="connsiteY10" fmla="*/ 840763 h 927698"/>
              <a:gd name="connsiteX11" fmla="*/ 2541176 w 2628111"/>
              <a:gd name="connsiteY11" fmla="*/ 927698 h 927698"/>
              <a:gd name="connsiteX12" fmla="*/ 1095046 w 2628111"/>
              <a:gd name="connsiteY12" fmla="*/ 927698 h 927698"/>
              <a:gd name="connsiteX13" fmla="*/ 438019 w 2628111"/>
              <a:gd name="connsiteY13" fmla="*/ 927698 h 927698"/>
              <a:gd name="connsiteX14" fmla="*/ 438019 w 2628111"/>
              <a:gd name="connsiteY14" fmla="*/ 927698 h 927698"/>
              <a:gd name="connsiteX15" fmla="*/ 86935 w 2628111"/>
              <a:gd name="connsiteY15" fmla="*/ 927698 h 927698"/>
              <a:gd name="connsiteX16" fmla="*/ 0 w 2628111"/>
              <a:gd name="connsiteY16" fmla="*/ 840763 h 927698"/>
              <a:gd name="connsiteX17" fmla="*/ 0 w 2628111"/>
              <a:gd name="connsiteY17" fmla="*/ 623430 h 927698"/>
              <a:gd name="connsiteX18" fmla="*/ 0 w 2628111"/>
              <a:gd name="connsiteY18" fmla="*/ 493030 h 927698"/>
              <a:gd name="connsiteX19" fmla="*/ 0 w 2628111"/>
              <a:gd name="connsiteY19" fmla="*/ 493030 h 927698"/>
              <a:gd name="connsiteX20" fmla="*/ 0 w 2628111"/>
              <a:gd name="connsiteY20" fmla="*/ 493031 h 927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628111" h="927698">
                <a:moveTo>
                  <a:pt x="0" y="493031"/>
                </a:moveTo>
                <a:cubicBezTo>
                  <a:pt x="0" y="445018"/>
                  <a:pt x="38922" y="406096"/>
                  <a:pt x="86935" y="406096"/>
                </a:cubicBezTo>
                <a:lnTo>
                  <a:pt x="1293912" y="396571"/>
                </a:lnTo>
                <a:lnTo>
                  <a:pt x="1017401" y="0"/>
                </a:lnTo>
                <a:lnTo>
                  <a:pt x="1484486" y="396571"/>
                </a:lnTo>
                <a:lnTo>
                  <a:pt x="2541176" y="406096"/>
                </a:lnTo>
                <a:cubicBezTo>
                  <a:pt x="2589189" y="406096"/>
                  <a:pt x="2628111" y="445018"/>
                  <a:pt x="2628111" y="493031"/>
                </a:cubicBezTo>
                <a:lnTo>
                  <a:pt x="2628111" y="493030"/>
                </a:lnTo>
                <a:lnTo>
                  <a:pt x="2628111" y="493030"/>
                </a:lnTo>
                <a:lnTo>
                  <a:pt x="2628111" y="623430"/>
                </a:lnTo>
                <a:lnTo>
                  <a:pt x="2628111" y="840763"/>
                </a:lnTo>
                <a:cubicBezTo>
                  <a:pt x="2628111" y="888776"/>
                  <a:pt x="2589189" y="927698"/>
                  <a:pt x="2541176" y="927698"/>
                </a:cubicBezTo>
                <a:lnTo>
                  <a:pt x="1095046" y="927698"/>
                </a:lnTo>
                <a:lnTo>
                  <a:pt x="438019" y="927698"/>
                </a:lnTo>
                <a:lnTo>
                  <a:pt x="438019" y="927698"/>
                </a:lnTo>
                <a:lnTo>
                  <a:pt x="86935" y="927698"/>
                </a:lnTo>
                <a:cubicBezTo>
                  <a:pt x="38922" y="927698"/>
                  <a:pt x="0" y="888776"/>
                  <a:pt x="0" y="840763"/>
                </a:cubicBezTo>
                <a:lnTo>
                  <a:pt x="0" y="623430"/>
                </a:lnTo>
                <a:lnTo>
                  <a:pt x="0" y="493030"/>
                </a:lnTo>
                <a:lnTo>
                  <a:pt x="0" y="493030"/>
                </a:lnTo>
                <a:lnTo>
                  <a:pt x="0" y="493031"/>
                </a:lnTo>
                <a:close/>
              </a:path>
            </a:pathLst>
          </a:custGeom>
          <a:solidFill>
            <a:srgbClr val="F8E8EB"/>
          </a:solidFill>
          <a:ln w="19050">
            <a:solidFill>
              <a:srgbClr val="9B374F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432000" rIns="36000" bIns="0" anchor="ctr"/>
          <a:lstStyle/>
          <a:p>
            <a:pPr marL="108000" algn="ctr"/>
            <a:r>
              <a:rPr lang="ru-RU" sz="16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Кто и как определяет достижение возможностей? </a:t>
            </a:r>
          </a:p>
        </p:txBody>
      </p:sp>
      <p:pic>
        <p:nvPicPr>
          <p:cNvPr id="101" name="Рисунок 10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108" y="5427555"/>
            <a:ext cx="654912" cy="765083"/>
          </a:xfrm>
          <a:prstGeom prst="rect">
            <a:avLst/>
          </a:prstGeom>
        </p:spPr>
      </p:pic>
      <p:sp>
        <p:nvSpPr>
          <p:cNvPr id="104" name="Скругленная прямоугольная выноска 167"/>
          <p:cNvSpPr/>
          <p:nvPr/>
        </p:nvSpPr>
        <p:spPr>
          <a:xfrm>
            <a:off x="6093480" y="5061942"/>
            <a:ext cx="1902658" cy="1296144"/>
          </a:xfrm>
          <a:custGeom>
            <a:avLst/>
            <a:gdLst>
              <a:gd name="connsiteX0" fmla="*/ 0 w 2038850"/>
              <a:gd name="connsiteY0" fmla="*/ 93311 h 559855"/>
              <a:gd name="connsiteX1" fmla="*/ 93311 w 2038850"/>
              <a:gd name="connsiteY1" fmla="*/ 0 h 559855"/>
              <a:gd name="connsiteX2" fmla="*/ 1189329 w 2038850"/>
              <a:gd name="connsiteY2" fmla="*/ 0 h 559855"/>
              <a:gd name="connsiteX3" fmla="*/ 1160554 w 2038850"/>
              <a:gd name="connsiteY3" fmla="*/ -448209 h 559855"/>
              <a:gd name="connsiteX4" fmla="*/ 1699042 w 2038850"/>
              <a:gd name="connsiteY4" fmla="*/ 0 h 559855"/>
              <a:gd name="connsiteX5" fmla="*/ 1945539 w 2038850"/>
              <a:gd name="connsiteY5" fmla="*/ 0 h 559855"/>
              <a:gd name="connsiteX6" fmla="*/ 2038850 w 2038850"/>
              <a:gd name="connsiteY6" fmla="*/ 93311 h 559855"/>
              <a:gd name="connsiteX7" fmla="*/ 2038850 w 2038850"/>
              <a:gd name="connsiteY7" fmla="*/ 93309 h 559855"/>
              <a:gd name="connsiteX8" fmla="*/ 2038850 w 2038850"/>
              <a:gd name="connsiteY8" fmla="*/ 93309 h 559855"/>
              <a:gd name="connsiteX9" fmla="*/ 2038850 w 2038850"/>
              <a:gd name="connsiteY9" fmla="*/ 233273 h 559855"/>
              <a:gd name="connsiteX10" fmla="*/ 2038850 w 2038850"/>
              <a:gd name="connsiteY10" fmla="*/ 466544 h 559855"/>
              <a:gd name="connsiteX11" fmla="*/ 1945539 w 2038850"/>
              <a:gd name="connsiteY11" fmla="*/ 559855 h 559855"/>
              <a:gd name="connsiteX12" fmla="*/ 1699042 w 2038850"/>
              <a:gd name="connsiteY12" fmla="*/ 559855 h 559855"/>
              <a:gd name="connsiteX13" fmla="*/ 1189329 w 2038850"/>
              <a:gd name="connsiteY13" fmla="*/ 559855 h 559855"/>
              <a:gd name="connsiteX14" fmla="*/ 1189329 w 2038850"/>
              <a:gd name="connsiteY14" fmla="*/ 559855 h 559855"/>
              <a:gd name="connsiteX15" fmla="*/ 93311 w 2038850"/>
              <a:gd name="connsiteY15" fmla="*/ 559855 h 559855"/>
              <a:gd name="connsiteX16" fmla="*/ 0 w 2038850"/>
              <a:gd name="connsiteY16" fmla="*/ 466544 h 559855"/>
              <a:gd name="connsiteX17" fmla="*/ 0 w 2038850"/>
              <a:gd name="connsiteY17" fmla="*/ 233273 h 559855"/>
              <a:gd name="connsiteX18" fmla="*/ 0 w 2038850"/>
              <a:gd name="connsiteY18" fmla="*/ 93309 h 559855"/>
              <a:gd name="connsiteX19" fmla="*/ 0 w 2038850"/>
              <a:gd name="connsiteY19" fmla="*/ 93309 h 559855"/>
              <a:gd name="connsiteX20" fmla="*/ 0 w 2038850"/>
              <a:gd name="connsiteY20" fmla="*/ 93311 h 559855"/>
              <a:gd name="connsiteX0" fmla="*/ 0 w 2038850"/>
              <a:gd name="connsiteY0" fmla="*/ 541520 h 1008064"/>
              <a:gd name="connsiteX1" fmla="*/ 93311 w 2038850"/>
              <a:gd name="connsiteY1" fmla="*/ 448209 h 1008064"/>
              <a:gd name="connsiteX2" fmla="*/ 1389354 w 2038850"/>
              <a:gd name="connsiteY2" fmla="*/ 448209 h 1008064"/>
              <a:gd name="connsiteX3" fmla="*/ 1160554 w 2038850"/>
              <a:gd name="connsiteY3" fmla="*/ 0 h 1008064"/>
              <a:gd name="connsiteX4" fmla="*/ 1699042 w 2038850"/>
              <a:gd name="connsiteY4" fmla="*/ 448209 h 1008064"/>
              <a:gd name="connsiteX5" fmla="*/ 1945539 w 2038850"/>
              <a:gd name="connsiteY5" fmla="*/ 448209 h 1008064"/>
              <a:gd name="connsiteX6" fmla="*/ 2038850 w 2038850"/>
              <a:gd name="connsiteY6" fmla="*/ 541520 h 1008064"/>
              <a:gd name="connsiteX7" fmla="*/ 2038850 w 2038850"/>
              <a:gd name="connsiteY7" fmla="*/ 541518 h 1008064"/>
              <a:gd name="connsiteX8" fmla="*/ 2038850 w 2038850"/>
              <a:gd name="connsiteY8" fmla="*/ 541518 h 1008064"/>
              <a:gd name="connsiteX9" fmla="*/ 2038850 w 2038850"/>
              <a:gd name="connsiteY9" fmla="*/ 681482 h 1008064"/>
              <a:gd name="connsiteX10" fmla="*/ 2038850 w 2038850"/>
              <a:gd name="connsiteY10" fmla="*/ 914753 h 1008064"/>
              <a:gd name="connsiteX11" fmla="*/ 1945539 w 2038850"/>
              <a:gd name="connsiteY11" fmla="*/ 1008064 h 1008064"/>
              <a:gd name="connsiteX12" fmla="*/ 1699042 w 2038850"/>
              <a:gd name="connsiteY12" fmla="*/ 1008064 h 1008064"/>
              <a:gd name="connsiteX13" fmla="*/ 1189329 w 2038850"/>
              <a:gd name="connsiteY13" fmla="*/ 1008064 h 1008064"/>
              <a:gd name="connsiteX14" fmla="*/ 1189329 w 2038850"/>
              <a:gd name="connsiteY14" fmla="*/ 1008064 h 1008064"/>
              <a:gd name="connsiteX15" fmla="*/ 93311 w 2038850"/>
              <a:gd name="connsiteY15" fmla="*/ 1008064 h 1008064"/>
              <a:gd name="connsiteX16" fmla="*/ 0 w 2038850"/>
              <a:gd name="connsiteY16" fmla="*/ 914753 h 1008064"/>
              <a:gd name="connsiteX17" fmla="*/ 0 w 2038850"/>
              <a:gd name="connsiteY17" fmla="*/ 681482 h 1008064"/>
              <a:gd name="connsiteX18" fmla="*/ 0 w 2038850"/>
              <a:gd name="connsiteY18" fmla="*/ 541518 h 1008064"/>
              <a:gd name="connsiteX19" fmla="*/ 0 w 2038850"/>
              <a:gd name="connsiteY19" fmla="*/ 541518 h 1008064"/>
              <a:gd name="connsiteX20" fmla="*/ 0 w 2038850"/>
              <a:gd name="connsiteY20" fmla="*/ 541520 h 1008064"/>
              <a:gd name="connsiteX0" fmla="*/ 0 w 2038850"/>
              <a:gd name="connsiteY0" fmla="*/ 720159 h 1186703"/>
              <a:gd name="connsiteX1" fmla="*/ 93311 w 2038850"/>
              <a:gd name="connsiteY1" fmla="*/ 626848 h 1186703"/>
              <a:gd name="connsiteX2" fmla="*/ 1389354 w 2038850"/>
              <a:gd name="connsiteY2" fmla="*/ 626848 h 1186703"/>
              <a:gd name="connsiteX3" fmla="*/ 855754 w 2038850"/>
              <a:gd name="connsiteY3" fmla="*/ 0 h 1186703"/>
              <a:gd name="connsiteX4" fmla="*/ 1699042 w 2038850"/>
              <a:gd name="connsiteY4" fmla="*/ 626848 h 1186703"/>
              <a:gd name="connsiteX5" fmla="*/ 1945539 w 2038850"/>
              <a:gd name="connsiteY5" fmla="*/ 626848 h 1186703"/>
              <a:gd name="connsiteX6" fmla="*/ 2038850 w 2038850"/>
              <a:gd name="connsiteY6" fmla="*/ 720159 h 1186703"/>
              <a:gd name="connsiteX7" fmla="*/ 2038850 w 2038850"/>
              <a:gd name="connsiteY7" fmla="*/ 720157 h 1186703"/>
              <a:gd name="connsiteX8" fmla="*/ 2038850 w 2038850"/>
              <a:gd name="connsiteY8" fmla="*/ 720157 h 1186703"/>
              <a:gd name="connsiteX9" fmla="*/ 2038850 w 2038850"/>
              <a:gd name="connsiteY9" fmla="*/ 860121 h 1186703"/>
              <a:gd name="connsiteX10" fmla="*/ 2038850 w 2038850"/>
              <a:gd name="connsiteY10" fmla="*/ 1093392 h 1186703"/>
              <a:gd name="connsiteX11" fmla="*/ 1945539 w 2038850"/>
              <a:gd name="connsiteY11" fmla="*/ 1186703 h 1186703"/>
              <a:gd name="connsiteX12" fmla="*/ 1699042 w 2038850"/>
              <a:gd name="connsiteY12" fmla="*/ 1186703 h 1186703"/>
              <a:gd name="connsiteX13" fmla="*/ 1189329 w 2038850"/>
              <a:gd name="connsiteY13" fmla="*/ 1186703 h 1186703"/>
              <a:gd name="connsiteX14" fmla="*/ 1189329 w 2038850"/>
              <a:gd name="connsiteY14" fmla="*/ 1186703 h 1186703"/>
              <a:gd name="connsiteX15" fmla="*/ 93311 w 2038850"/>
              <a:gd name="connsiteY15" fmla="*/ 1186703 h 1186703"/>
              <a:gd name="connsiteX16" fmla="*/ 0 w 2038850"/>
              <a:gd name="connsiteY16" fmla="*/ 1093392 h 1186703"/>
              <a:gd name="connsiteX17" fmla="*/ 0 w 2038850"/>
              <a:gd name="connsiteY17" fmla="*/ 860121 h 1186703"/>
              <a:gd name="connsiteX18" fmla="*/ 0 w 2038850"/>
              <a:gd name="connsiteY18" fmla="*/ 720157 h 1186703"/>
              <a:gd name="connsiteX19" fmla="*/ 0 w 2038850"/>
              <a:gd name="connsiteY19" fmla="*/ 720157 h 1186703"/>
              <a:gd name="connsiteX20" fmla="*/ 0 w 2038850"/>
              <a:gd name="connsiteY20" fmla="*/ 720159 h 1186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038850" h="1186703">
                <a:moveTo>
                  <a:pt x="0" y="720159"/>
                </a:moveTo>
                <a:cubicBezTo>
                  <a:pt x="0" y="668625"/>
                  <a:pt x="41777" y="626848"/>
                  <a:pt x="93311" y="626848"/>
                </a:cubicBezTo>
                <a:lnTo>
                  <a:pt x="1389354" y="626848"/>
                </a:lnTo>
                <a:lnTo>
                  <a:pt x="855754" y="0"/>
                </a:lnTo>
                <a:lnTo>
                  <a:pt x="1699042" y="626848"/>
                </a:lnTo>
                <a:lnTo>
                  <a:pt x="1945539" y="626848"/>
                </a:lnTo>
                <a:cubicBezTo>
                  <a:pt x="1997073" y="626848"/>
                  <a:pt x="2038850" y="668625"/>
                  <a:pt x="2038850" y="720159"/>
                </a:cubicBezTo>
                <a:lnTo>
                  <a:pt x="2038850" y="720157"/>
                </a:lnTo>
                <a:lnTo>
                  <a:pt x="2038850" y="720157"/>
                </a:lnTo>
                <a:lnTo>
                  <a:pt x="2038850" y="860121"/>
                </a:lnTo>
                <a:lnTo>
                  <a:pt x="2038850" y="1093392"/>
                </a:lnTo>
                <a:cubicBezTo>
                  <a:pt x="2038850" y="1144926"/>
                  <a:pt x="1997073" y="1186703"/>
                  <a:pt x="1945539" y="1186703"/>
                </a:cubicBezTo>
                <a:lnTo>
                  <a:pt x="1699042" y="1186703"/>
                </a:lnTo>
                <a:lnTo>
                  <a:pt x="1189329" y="1186703"/>
                </a:lnTo>
                <a:lnTo>
                  <a:pt x="1189329" y="1186703"/>
                </a:lnTo>
                <a:lnTo>
                  <a:pt x="93311" y="1186703"/>
                </a:lnTo>
                <a:cubicBezTo>
                  <a:pt x="41777" y="1186703"/>
                  <a:pt x="0" y="1144926"/>
                  <a:pt x="0" y="1093392"/>
                </a:cubicBezTo>
                <a:lnTo>
                  <a:pt x="0" y="860121"/>
                </a:lnTo>
                <a:lnTo>
                  <a:pt x="0" y="720157"/>
                </a:lnTo>
                <a:lnTo>
                  <a:pt x="0" y="720157"/>
                </a:lnTo>
                <a:lnTo>
                  <a:pt x="0" y="720159"/>
                </a:lnTo>
                <a:close/>
              </a:path>
            </a:pathLst>
          </a:custGeom>
          <a:solidFill>
            <a:srgbClr val="F8E8EB"/>
          </a:solidFill>
          <a:ln w="19050">
            <a:solidFill>
              <a:srgbClr val="9B374F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684000" rIns="36000" bIns="0" anchor="ctr"/>
          <a:lstStyle/>
          <a:p>
            <a:pPr marL="108000" algn="ctr"/>
            <a:r>
              <a:rPr lang="ru-RU" sz="1600" kern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Кто проверяет эксплуатацию?</a:t>
            </a:r>
            <a:endParaRPr lang="ru-RU" sz="1600" kern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5" name="Рисунок 10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309" y="5427823"/>
            <a:ext cx="654912" cy="765083"/>
          </a:xfrm>
          <a:prstGeom prst="rect">
            <a:avLst/>
          </a:prstGeom>
        </p:spPr>
      </p:pic>
      <p:grpSp>
        <p:nvGrpSpPr>
          <p:cNvPr id="106" name="Группа 105"/>
          <p:cNvGrpSpPr/>
          <p:nvPr/>
        </p:nvGrpSpPr>
        <p:grpSpPr>
          <a:xfrm>
            <a:off x="895981" y="2233478"/>
            <a:ext cx="345236" cy="458607"/>
            <a:chOff x="4427984" y="2613702"/>
            <a:chExt cx="343816" cy="456721"/>
          </a:xfrm>
          <a:solidFill>
            <a:srgbClr val="2D9B47"/>
          </a:solidFill>
        </p:grpSpPr>
        <p:sp>
          <p:nvSpPr>
            <p:cNvPr id="128" name="Скругленный прямоугольник 12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29" name="Овал 128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07" name="TextBox 106"/>
          <p:cNvSpPr txBox="1"/>
          <p:nvPr/>
        </p:nvSpPr>
        <p:spPr>
          <a:xfrm>
            <a:off x="495343" y="2702778"/>
            <a:ext cx="11118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spc="-30" dirty="0" smtClean="0">
                <a:latin typeface="+mn-lt"/>
              </a:rPr>
              <a:t>Заказчик</a:t>
            </a:r>
            <a:endParaRPr lang="ru-RU" sz="1600" spc="-30" dirty="0">
              <a:latin typeface="+mn-lt"/>
            </a:endParaRPr>
          </a:p>
        </p:txBody>
      </p:sp>
      <p:grpSp>
        <p:nvGrpSpPr>
          <p:cNvPr id="108" name="Группа 107"/>
          <p:cNvGrpSpPr/>
          <p:nvPr/>
        </p:nvGrpSpPr>
        <p:grpSpPr>
          <a:xfrm>
            <a:off x="3368288" y="2325672"/>
            <a:ext cx="345236" cy="458608"/>
            <a:chOff x="4427984" y="2613701"/>
            <a:chExt cx="343816" cy="456722"/>
          </a:xfrm>
          <a:solidFill>
            <a:srgbClr val="D5D000"/>
          </a:solidFill>
        </p:grpSpPr>
        <p:sp>
          <p:nvSpPr>
            <p:cNvPr id="126" name="Скругленный прямоугольник 125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27" name="Овал 126"/>
            <p:cNvSpPr/>
            <p:nvPr/>
          </p:nvSpPr>
          <p:spPr>
            <a:xfrm>
              <a:off x="4491880" y="2613701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09" name="TextBox 108"/>
          <p:cNvSpPr txBox="1"/>
          <p:nvPr/>
        </p:nvSpPr>
        <p:spPr>
          <a:xfrm>
            <a:off x="3074395" y="2801506"/>
            <a:ext cx="933024" cy="5871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+mj-lt"/>
              </a:rPr>
              <a:t>Product </a:t>
            </a:r>
            <a:r>
              <a:rPr lang="ru-RU" sz="1600" dirty="0" smtClean="0">
                <a:latin typeface="+mj-lt"/>
              </a:rPr>
              <a:t/>
            </a:r>
            <a:br>
              <a:rPr lang="ru-RU" sz="1600" dirty="0" smtClean="0">
                <a:latin typeface="+mj-lt"/>
              </a:rPr>
            </a:br>
            <a:r>
              <a:rPr lang="en-US" sz="1600" dirty="0" smtClean="0">
                <a:latin typeface="+mj-lt"/>
              </a:rPr>
              <a:t>Owner</a:t>
            </a:r>
            <a:endParaRPr lang="ru-RU" sz="1600" dirty="0">
              <a:latin typeface="+mj-lt"/>
            </a:endParaRPr>
          </a:p>
        </p:txBody>
      </p:sp>
      <p:grpSp>
        <p:nvGrpSpPr>
          <p:cNvPr id="110" name="Группа 109"/>
          <p:cNvGrpSpPr/>
          <p:nvPr/>
        </p:nvGrpSpPr>
        <p:grpSpPr>
          <a:xfrm>
            <a:off x="4705616" y="2622123"/>
            <a:ext cx="345236" cy="458607"/>
            <a:chOff x="4427984" y="2613702"/>
            <a:chExt cx="343816" cy="456721"/>
          </a:xfrm>
          <a:solidFill>
            <a:srgbClr val="B48C2C"/>
          </a:solidFill>
        </p:grpSpPr>
        <p:sp>
          <p:nvSpPr>
            <p:cNvPr id="124" name="Скругленный прямоугольник 123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25" name="Овал 124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11" name="TextBox 110"/>
          <p:cNvSpPr txBox="1"/>
          <p:nvPr/>
        </p:nvSpPr>
        <p:spPr>
          <a:xfrm>
            <a:off x="4322304" y="3095872"/>
            <a:ext cx="1111860" cy="339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+mj-lt"/>
              </a:rPr>
              <a:t>Аналитик</a:t>
            </a:r>
            <a:endParaRPr lang="ru-RU" sz="1600" dirty="0">
              <a:latin typeface="+mj-lt"/>
            </a:endParaRPr>
          </a:p>
        </p:txBody>
      </p:sp>
      <p:grpSp>
        <p:nvGrpSpPr>
          <p:cNvPr id="112" name="Группа 111"/>
          <p:cNvGrpSpPr/>
          <p:nvPr/>
        </p:nvGrpSpPr>
        <p:grpSpPr>
          <a:xfrm>
            <a:off x="5888600" y="4503238"/>
            <a:ext cx="345236" cy="458607"/>
            <a:chOff x="4427984" y="2613702"/>
            <a:chExt cx="343816" cy="456721"/>
          </a:xfrm>
          <a:solidFill>
            <a:srgbClr val="7C9C1E"/>
          </a:solidFill>
        </p:grpSpPr>
        <p:sp>
          <p:nvSpPr>
            <p:cNvPr id="122" name="Скругленный прямоугольник 121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23" name="Овал 122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13" name="TextBox 112"/>
          <p:cNvSpPr txBox="1"/>
          <p:nvPr/>
        </p:nvSpPr>
        <p:spPr>
          <a:xfrm>
            <a:off x="5355488" y="4975170"/>
            <a:ext cx="14114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+mn-lt"/>
              </a:rPr>
              <a:t>Внедрение </a:t>
            </a:r>
            <a:br>
              <a:rPr lang="ru-RU" sz="1600" dirty="0" smtClean="0">
                <a:latin typeface="+mn-lt"/>
              </a:rPr>
            </a:br>
            <a:r>
              <a:rPr lang="ru-RU" sz="1600" dirty="0" smtClean="0">
                <a:latin typeface="+mn-lt"/>
              </a:rPr>
              <a:t>и поддержка</a:t>
            </a:r>
            <a:endParaRPr lang="ru-RU" sz="1600" dirty="0">
              <a:latin typeface="+mn-lt"/>
            </a:endParaRPr>
          </a:p>
        </p:txBody>
      </p:sp>
      <p:grpSp>
        <p:nvGrpSpPr>
          <p:cNvPr id="114" name="Группа 113"/>
          <p:cNvGrpSpPr/>
          <p:nvPr/>
        </p:nvGrpSpPr>
        <p:grpSpPr>
          <a:xfrm>
            <a:off x="7512732" y="3309814"/>
            <a:ext cx="345236" cy="458607"/>
            <a:chOff x="4427984" y="2613702"/>
            <a:chExt cx="343816" cy="456721"/>
          </a:xfrm>
          <a:solidFill>
            <a:srgbClr val="1C6E9C"/>
          </a:solidFill>
        </p:grpSpPr>
        <p:sp>
          <p:nvSpPr>
            <p:cNvPr id="120" name="Скругленный прямоугольник 119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21" name="Овал 120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15" name="TextBox 114"/>
          <p:cNvSpPr txBox="1"/>
          <p:nvPr/>
        </p:nvSpPr>
        <p:spPr>
          <a:xfrm>
            <a:off x="6983864" y="3779329"/>
            <a:ext cx="1402972" cy="339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+mn-lt"/>
              </a:rPr>
              <a:t>Разработчик</a:t>
            </a:r>
            <a:endParaRPr lang="ru-RU" sz="1600" dirty="0">
              <a:latin typeface="+mn-lt"/>
            </a:endParaRPr>
          </a:p>
        </p:txBody>
      </p:sp>
      <p:grpSp>
        <p:nvGrpSpPr>
          <p:cNvPr id="116" name="Группа 115"/>
          <p:cNvGrpSpPr/>
          <p:nvPr/>
        </p:nvGrpSpPr>
        <p:grpSpPr>
          <a:xfrm>
            <a:off x="7535698" y="4165702"/>
            <a:ext cx="345236" cy="458607"/>
            <a:chOff x="4427984" y="2613702"/>
            <a:chExt cx="343816" cy="456721"/>
          </a:xfrm>
          <a:solidFill>
            <a:srgbClr val="038B88"/>
          </a:solidFill>
        </p:grpSpPr>
        <p:sp>
          <p:nvSpPr>
            <p:cNvPr id="118" name="Скругленный прямоугольник 117"/>
            <p:cNvSpPr/>
            <p:nvPr/>
          </p:nvSpPr>
          <p:spPr>
            <a:xfrm>
              <a:off x="4427984" y="2780928"/>
              <a:ext cx="343816" cy="289495"/>
            </a:xfrm>
            <a:prstGeom prst="roundRect">
              <a:avLst>
                <a:gd name="adj" fmla="val 7098"/>
              </a:avLst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b="1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19" name="Овал 118"/>
            <p:cNvSpPr/>
            <p:nvPr/>
          </p:nvSpPr>
          <p:spPr>
            <a:xfrm>
              <a:off x="4491880" y="2613702"/>
              <a:ext cx="216024" cy="216024"/>
            </a:xfrm>
            <a:prstGeom prst="ellips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</p:grpSp>
      <p:sp>
        <p:nvSpPr>
          <p:cNvPr id="117" name="TextBox 116"/>
          <p:cNvSpPr txBox="1"/>
          <p:nvPr/>
        </p:nvSpPr>
        <p:spPr>
          <a:xfrm>
            <a:off x="6986662" y="4625693"/>
            <a:ext cx="1443309" cy="3399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+mn-lt"/>
              </a:rPr>
              <a:t>Тестировщик</a:t>
            </a:r>
            <a:endParaRPr lang="ru-RU" sz="1600" dirty="0">
              <a:latin typeface="+mn-lt"/>
            </a:endParaRPr>
          </a:p>
        </p:txBody>
      </p:sp>
      <p:cxnSp>
        <p:nvCxnSpPr>
          <p:cNvPr id="83" name="Прямая со стрелкой 82"/>
          <p:cNvCxnSpPr/>
          <p:nvPr/>
        </p:nvCxnSpPr>
        <p:spPr>
          <a:xfrm>
            <a:off x="4236260" y="4297863"/>
            <a:ext cx="0" cy="606737"/>
          </a:xfrm>
          <a:prstGeom prst="straightConnector1">
            <a:avLst/>
          </a:prstGeom>
          <a:ln w="57150">
            <a:solidFill>
              <a:srgbClr val="038B88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/>
          <p:nvPr/>
        </p:nvCxnSpPr>
        <p:spPr>
          <a:xfrm>
            <a:off x="5538267" y="4045960"/>
            <a:ext cx="0" cy="694613"/>
          </a:xfrm>
          <a:prstGeom prst="straightConnector1">
            <a:avLst/>
          </a:prstGeom>
          <a:ln w="57150">
            <a:solidFill>
              <a:srgbClr val="038B88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Скругленная прямоугольная выноска 130"/>
          <p:cNvSpPr/>
          <p:nvPr/>
        </p:nvSpPr>
        <p:spPr>
          <a:xfrm>
            <a:off x="3707904" y="5742226"/>
            <a:ext cx="2232248" cy="627664"/>
          </a:xfrm>
          <a:prstGeom prst="wedgeRoundRectCallout">
            <a:avLst>
              <a:gd name="adj1" fmla="val -79650"/>
              <a:gd name="adj2" fmla="val -142047"/>
              <a:gd name="adj3" fmla="val 16667"/>
            </a:avLst>
          </a:prstGeom>
          <a:solidFill>
            <a:srgbClr val="F8E8EB"/>
          </a:solidFill>
          <a:ln w="19050">
            <a:solidFill>
              <a:srgbClr val="9B374F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72000" anchor="ctr"/>
          <a:lstStyle/>
          <a:p>
            <a:pPr marL="108000" algn="ctr"/>
            <a:r>
              <a:rPr lang="ru-RU" sz="16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Кто и как оценивает удовлетворенность? </a:t>
            </a:r>
          </a:p>
        </p:txBody>
      </p:sp>
      <p:pic>
        <p:nvPicPr>
          <p:cNvPr id="133" name="Рисунок 1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5427555"/>
            <a:ext cx="654912" cy="765083"/>
          </a:xfrm>
          <a:prstGeom prst="rect">
            <a:avLst/>
          </a:prstGeom>
        </p:spPr>
      </p:pic>
      <p:cxnSp>
        <p:nvCxnSpPr>
          <p:cNvPr id="82" name="Прямая со стрелкой 81"/>
          <p:cNvCxnSpPr/>
          <p:nvPr/>
        </p:nvCxnSpPr>
        <p:spPr>
          <a:xfrm>
            <a:off x="4236260" y="2858473"/>
            <a:ext cx="0" cy="545120"/>
          </a:xfrm>
          <a:prstGeom prst="straightConnector1">
            <a:avLst/>
          </a:prstGeom>
          <a:ln w="57150">
            <a:solidFill>
              <a:srgbClr val="B48C2C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FD5BF6-AC6C-45D0-9E57-FD2DDE7CBA81}" type="slidenum">
              <a:rPr lang="ru-RU" smtClean="0"/>
              <a:pPr>
                <a:defRPr/>
              </a:pPr>
              <a:t>25</a:t>
            </a:fld>
            <a:r>
              <a:rPr lang="en-US" smtClean="0"/>
              <a:t>/</a:t>
            </a:r>
            <a:r>
              <a:rPr lang="ru-RU" smtClean="0"/>
              <a:t>32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67599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40000" y="908049"/>
            <a:ext cx="7776416" cy="754063"/>
          </a:xfrm>
        </p:spPr>
        <p:txBody>
          <a:bodyPr/>
          <a:lstStyle/>
          <a:p>
            <a:r>
              <a:rPr lang="ru-RU" dirty="0" smtClean="0"/>
              <a:t>Вложенный проект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943137" y="1672446"/>
            <a:ext cx="1027650" cy="645081"/>
          </a:xfrm>
          <a:prstGeom prst="roundRect">
            <a:avLst>
              <a:gd name="adj" fmla="val 25273"/>
            </a:avLst>
          </a:prstGeom>
          <a:solidFill>
            <a:srgbClr val="F4FAE2"/>
          </a:solidFill>
          <a:ln w="19050">
            <a:solidFill>
              <a:srgbClr val="7C9C1E"/>
            </a:solidFill>
          </a:ln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StkH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тактик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1456072" y="2411348"/>
            <a:ext cx="0" cy="3581138"/>
          </a:xfrm>
          <a:prstGeom prst="straightConnector1">
            <a:avLst/>
          </a:prstGeom>
          <a:ln w="28575">
            <a:solidFill>
              <a:srgbClr val="7C9C1E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2658420" y="2411348"/>
            <a:ext cx="0" cy="3581138"/>
          </a:xfrm>
          <a:prstGeom prst="straightConnector1">
            <a:avLst/>
          </a:prstGeom>
          <a:ln w="28575">
            <a:solidFill>
              <a:srgbClr val="7C9C1E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063116" y="2411348"/>
            <a:ext cx="0" cy="3581138"/>
          </a:xfrm>
          <a:prstGeom prst="straightConnector1">
            <a:avLst/>
          </a:prstGeom>
          <a:ln w="28575">
            <a:solidFill>
              <a:srgbClr val="B48C2C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7467813" y="2411348"/>
            <a:ext cx="0" cy="3584751"/>
          </a:xfrm>
          <a:prstGeom prst="straightConnector1">
            <a:avLst/>
          </a:prstGeom>
          <a:ln w="28575">
            <a:solidFill>
              <a:srgbClr val="B48C2C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6265464" y="2411348"/>
            <a:ext cx="0" cy="3549242"/>
          </a:xfrm>
          <a:prstGeom prst="straightConnector1">
            <a:avLst/>
          </a:prstGeom>
          <a:ln w="28575">
            <a:solidFill>
              <a:srgbClr val="175C83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flipH="1">
            <a:off x="1596091" y="2411348"/>
            <a:ext cx="1823" cy="499060"/>
          </a:xfrm>
          <a:prstGeom prst="straightConnector1">
            <a:avLst/>
          </a:prstGeom>
          <a:ln w="57150">
            <a:solidFill>
              <a:srgbClr val="2D9B47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2807928" y="2411348"/>
            <a:ext cx="0" cy="499060"/>
          </a:xfrm>
          <a:prstGeom prst="straightConnector1">
            <a:avLst/>
          </a:prstGeom>
          <a:ln w="57150">
            <a:solidFill>
              <a:srgbClr val="2D9B47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1598314" y="5338827"/>
            <a:ext cx="0" cy="571552"/>
          </a:xfrm>
          <a:prstGeom prst="straightConnector1">
            <a:avLst/>
          </a:prstGeom>
          <a:ln w="57150">
            <a:solidFill>
              <a:srgbClr val="2D9B47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2807928" y="5338827"/>
            <a:ext cx="0" cy="571552"/>
          </a:xfrm>
          <a:prstGeom prst="straightConnector1">
            <a:avLst/>
          </a:prstGeom>
          <a:ln w="57150">
            <a:solidFill>
              <a:srgbClr val="2D9B47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7614701" y="4697761"/>
            <a:ext cx="0" cy="247069"/>
          </a:xfrm>
          <a:prstGeom prst="straightConnector1">
            <a:avLst/>
          </a:prstGeom>
          <a:ln w="57150">
            <a:solidFill>
              <a:srgbClr val="038B88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6393640" y="3951888"/>
            <a:ext cx="0" cy="457751"/>
          </a:xfrm>
          <a:prstGeom prst="straightConnector1">
            <a:avLst/>
          </a:prstGeom>
          <a:ln w="57150">
            <a:solidFill>
              <a:srgbClr val="1C6E9C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7618291" y="3902396"/>
            <a:ext cx="0" cy="780676"/>
          </a:xfrm>
          <a:prstGeom prst="straightConnector1">
            <a:avLst/>
          </a:prstGeom>
          <a:ln w="57150">
            <a:solidFill>
              <a:srgbClr val="1C6E9C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>
            <a:off x="7614701" y="5330635"/>
            <a:ext cx="0" cy="281991"/>
          </a:xfrm>
          <a:prstGeom prst="straightConnector1">
            <a:avLst/>
          </a:prstGeom>
          <a:ln w="57150">
            <a:solidFill>
              <a:srgbClr val="7C9C1E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flipH="1">
            <a:off x="1597914" y="2910408"/>
            <a:ext cx="400" cy="2426996"/>
          </a:xfrm>
          <a:prstGeom prst="straightConnector1">
            <a:avLst/>
          </a:prstGeom>
          <a:ln w="2540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>
            <a:off x="2805669" y="2910408"/>
            <a:ext cx="0" cy="2426996"/>
          </a:xfrm>
          <a:prstGeom prst="straightConnector1">
            <a:avLst/>
          </a:prstGeom>
          <a:ln w="2540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>
            <a:off x="5208287" y="3874355"/>
            <a:ext cx="2260" cy="852811"/>
          </a:xfrm>
          <a:prstGeom prst="straightConnector1">
            <a:avLst/>
          </a:prstGeom>
          <a:ln w="2540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1582011" y="2888134"/>
            <a:ext cx="2449782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ot"/>
            <a:headEnd type="none" w="med" len="med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5153531" y="3889848"/>
            <a:ext cx="2461170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ot"/>
            <a:headEnd type="none" w="med" len="med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6392270" y="4683073"/>
            <a:ext cx="122243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ot"/>
            <a:headEnd type="none" w="med" len="med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H="1">
            <a:off x="1596091" y="5280668"/>
            <a:ext cx="5809227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ot"/>
            <a:headEnd type="none" w="med" len="med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Скругленная прямоугольная выноска 56"/>
          <p:cNvSpPr/>
          <p:nvPr/>
        </p:nvSpPr>
        <p:spPr>
          <a:xfrm>
            <a:off x="866540" y="3213431"/>
            <a:ext cx="1413442" cy="863641"/>
          </a:xfrm>
          <a:prstGeom prst="wedgeRoundRectCallout">
            <a:avLst>
              <a:gd name="adj1" fmla="val 50109"/>
              <a:gd name="adj2" fmla="val -88373"/>
              <a:gd name="adj3" fmla="val 16667"/>
            </a:avLst>
          </a:prstGeom>
          <a:solidFill>
            <a:srgbClr val="FFFFCA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0" rIns="36000" bIns="1800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Бизнес обнаружил возможность</a:t>
            </a:r>
          </a:p>
        </p:txBody>
      </p:sp>
      <p:sp>
        <p:nvSpPr>
          <p:cNvPr id="58" name="Скругленная прямоугольная выноска 57"/>
          <p:cNvSpPr/>
          <p:nvPr/>
        </p:nvSpPr>
        <p:spPr>
          <a:xfrm>
            <a:off x="2637459" y="6096300"/>
            <a:ext cx="1617779" cy="572788"/>
          </a:xfrm>
          <a:prstGeom prst="wedgeRoundRectCallout">
            <a:avLst>
              <a:gd name="adj1" fmla="val -36547"/>
              <a:gd name="adj2" fmla="val -81811"/>
              <a:gd name="adj3" fmla="val 16667"/>
            </a:avLst>
          </a:prstGeom>
          <a:solidFill>
            <a:srgbClr val="FFFFCA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0" rIns="36000" bIns="1800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Возможности достигаются</a:t>
            </a:r>
          </a:p>
        </p:txBody>
      </p:sp>
      <p:sp>
        <p:nvSpPr>
          <p:cNvPr id="59" name="Скругленная прямоугольная выноска 58"/>
          <p:cNvSpPr/>
          <p:nvPr/>
        </p:nvSpPr>
        <p:spPr>
          <a:xfrm>
            <a:off x="662203" y="6096300"/>
            <a:ext cx="1617779" cy="572788"/>
          </a:xfrm>
          <a:prstGeom prst="wedgeRoundRectCallout">
            <a:avLst>
              <a:gd name="adj1" fmla="val 6335"/>
              <a:gd name="adj2" fmla="val -84322"/>
              <a:gd name="adj3" fmla="val 16667"/>
            </a:avLst>
          </a:prstGeom>
          <a:solidFill>
            <a:srgbClr val="FFFFCA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0" rIns="36000" bIns="18000" anchor="ctr"/>
          <a:lstStyle/>
          <a:p>
            <a:pPr algn="ctr"/>
            <a:r>
              <a:rPr lang="ru-RU" sz="1600" dirty="0" err="1">
                <a:solidFill>
                  <a:schemeClr val="tx1"/>
                </a:solidFill>
              </a:rPr>
              <a:t>Стейкхолдеры</a:t>
            </a:r>
            <a:r>
              <a:rPr lang="ru-RU" sz="1600" dirty="0">
                <a:solidFill>
                  <a:schemeClr val="tx1"/>
                </a:solidFill>
              </a:rPr>
              <a:t> удовлетворены</a:t>
            </a:r>
          </a:p>
        </p:txBody>
      </p:sp>
      <p:sp>
        <p:nvSpPr>
          <p:cNvPr id="60" name="Скругленная прямоугольная выноска 59"/>
          <p:cNvSpPr/>
          <p:nvPr/>
        </p:nvSpPr>
        <p:spPr>
          <a:xfrm>
            <a:off x="5916004" y="6093296"/>
            <a:ext cx="1617779" cy="565589"/>
          </a:xfrm>
          <a:prstGeom prst="wedgeRoundRectCallout">
            <a:avLst>
              <a:gd name="adj1" fmla="val 47064"/>
              <a:gd name="adj2" fmla="val -169087"/>
              <a:gd name="adj3" fmla="val 16667"/>
            </a:avLst>
          </a:prstGeom>
          <a:solidFill>
            <a:srgbClr val="FFFFCA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0" rIns="36000" bIns="1800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Доработки</a:t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>в эксплуатации</a:t>
            </a:r>
          </a:p>
        </p:txBody>
      </p:sp>
      <p:sp>
        <p:nvSpPr>
          <p:cNvPr id="61" name="Скругленная прямоугольная выноска 60"/>
          <p:cNvSpPr/>
          <p:nvPr/>
        </p:nvSpPr>
        <p:spPr>
          <a:xfrm>
            <a:off x="6917298" y="2780928"/>
            <a:ext cx="1614217" cy="896683"/>
          </a:xfrm>
          <a:prstGeom prst="wedgeRoundRectCallout">
            <a:avLst>
              <a:gd name="adj1" fmla="val -64037"/>
              <a:gd name="adj2" fmla="val 71758"/>
              <a:gd name="adj3" fmla="val 16667"/>
            </a:avLst>
          </a:prstGeom>
          <a:solidFill>
            <a:srgbClr val="FFFFCA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0" rIns="36000" bIns="1800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Доработки </a:t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>для поддержки процессов</a:t>
            </a:r>
          </a:p>
        </p:txBody>
      </p:sp>
      <p:cxnSp>
        <p:nvCxnSpPr>
          <p:cNvPr id="63" name="Прямая со стрелкой 62"/>
          <p:cNvCxnSpPr/>
          <p:nvPr/>
        </p:nvCxnSpPr>
        <p:spPr>
          <a:xfrm>
            <a:off x="3860768" y="2411348"/>
            <a:ext cx="0" cy="3584751"/>
          </a:xfrm>
          <a:prstGeom prst="straightConnector1">
            <a:avLst/>
          </a:prstGeom>
          <a:ln w="28575">
            <a:solidFill>
              <a:srgbClr val="7C9C1E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 flipH="1">
            <a:off x="3999705" y="2910408"/>
            <a:ext cx="400" cy="464894"/>
          </a:xfrm>
          <a:prstGeom prst="straightConnector1">
            <a:avLst/>
          </a:prstGeom>
          <a:ln w="57150">
            <a:solidFill>
              <a:srgbClr val="2D9B47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>
            <a:off x="4000104" y="4982932"/>
            <a:ext cx="0" cy="931060"/>
          </a:xfrm>
          <a:prstGeom prst="straightConnector1">
            <a:avLst/>
          </a:prstGeom>
          <a:ln w="57150">
            <a:solidFill>
              <a:srgbClr val="2D9B47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/>
          <p:nvPr/>
        </p:nvCxnSpPr>
        <p:spPr>
          <a:xfrm>
            <a:off x="3999705" y="3370870"/>
            <a:ext cx="0" cy="1590989"/>
          </a:xfrm>
          <a:prstGeom prst="straightConnector1">
            <a:avLst/>
          </a:prstGeom>
          <a:ln w="2540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flipV="1">
            <a:off x="4031794" y="3370244"/>
            <a:ext cx="1188278" cy="11916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ot"/>
            <a:headEnd type="none" w="med" len="med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3359121" y="1662113"/>
            <a:ext cx="1021684" cy="645081"/>
          </a:xfrm>
          <a:prstGeom prst="roundRect">
            <a:avLst>
              <a:gd name="adj" fmla="val 25273"/>
            </a:avLst>
          </a:prstGeom>
          <a:solidFill>
            <a:srgbClr val="F4FAE2"/>
          </a:solidFill>
          <a:ln w="19050">
            <a:solidFill>
              <a:srgbClr val="7C9C1E"/>
            </a:solidFill>
          </a:ln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StkH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Operate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5" name="Скругленная прямоугольная выноска 84"/>
          <p:cNvSpPr/>
          <p:nvPr/>
        </p:nvSpPr>
        <p:spPr>
          <a:xfrm>
            <a:off x="2501235" y="3433032"/>
            <a:ext cx="1248954" cy="1148096"/>
          </a:xfrm>
          <a:prstGeom prst="wedgeRoundRectCallout">
            <a:avLst>
              <a:gd name="adj1" fmla="val 57804"/>
              <a:gd name="adj2" fmla="val -84004"/>
              <a:gd name="adj3" fmla="val 16667"/>
            </a:avLst>
          </a:prstGeom>
          <a:solidFill>
            <a:srgbClr val="FFFFCA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0" rIns="36000" bIns="1800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Технолог придумал изменения процессов</a:t>
            </a:r>
          </a:p>
        </p:txBody>
      </p:sp>
      <p:sp>
        <p:nvSpPr>
          <p:cNvPr id="86" name="Скругленная прямоугольная выноска 85"/>
          <p:cNvSpPr/>
          <p:nvPr/>
        </p:nvSpPr>
        <p:spPr>
          <a:xfrm>
            <a:off x="5467295" y="2612992"/>
            <a:ext cx="1347791" cy="1176048"/>
          </a:xfrm>
          <a:prstGeom prst="wedgeRoundRectCallout">
            <a:avLst>
              <a:gd name="adj1" fmla="val -67993"/>
              <a:gd name="adj2" fmla="val 34710"/>
              <a:gd name="adj3" fmla="val 16667"/>
            </a:avLst>
          </a:prstGeom>
          <a:solidFill>
            <a:srgbClr val="FFFFCA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0" bIns="1800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Требования к системе для новых процессов</a:t>
            </a:r>
          </a:p>
        </p:txBody>
      </p:sp>
      <p:sp>
        <p:nvSpPr>
          <p:cNvPr id="87" name="Скругленная прямоугольная выноска 86"/>
          <p:cNvSpPr/>
          <p:nvPr/>
        </p:nvSpPr>
        <p:spPr>
          <a:xfrm>
            <a:off x="6508625" y="4077073"/>
            <a:ext cx="871687" cy="400636"/>
          </a:xfrm>
          <a:prstGeom prst="wedgeRoundRectCallout">
            <a:avLst>
              <a:gd name="adj1" fmla="val -36863"/>
              <a:gd name="adj2" fmla="val 93791"/>
              <a:gd name="adj3" fmla="val 16667"/>
            </a:avLst>
          </a:prstGeom>
          <a:solidFill>
            <a:srgbClr val="FFFFCA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0" rIns="36000" bIns="1800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Релизы</a:t>
            </a:r>
          </a:p>
        </p:txBody>
      </p:sp>
      <p:cxnSp>
        <p:nvCxnSpPr>
          <p:cNvPr id="92" name="Прямая соединительная линия 91"/>
          <p:cNvCxnSpPr/>
          <p:nvPr/>
        </p:nvCxnSpPr>
        <p:spPr>
          <a:xfrm flipH="1" flipV="1">
            <a:off x="3995936" y="4941168"/>
            <a:ext cx="3618766" cy="3663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ot"/>
            <a:headEnd type="none" w="med" len="med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 стрелкой 93"/>
          <p:cNvCxnSpPr/>
          <p:nvPr/>
        </p:nvCxnSpPr>
        <p:spPr>
          <a:xfrm>
            <a:off x="7614701" y="4982932"/>
            <a:ext cx="0" cy="247069"/>
          </a:xfrm>
          <a:prstGeom prst="straightConnector1">
            <a:avLst/>
          </a:prstGeom>
          <a:ln w="57150">
            <a:solidFill>
              <a:srgbClr val="038B88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2151129" y="1672446"/>
            <a:ext cx="1027650" cy="645081"/>
          </a:xfrm>
          <a:prstGeom prst="roundRect">
            <a:avLst>
              <a:gd name="adj" fmla="val 25273"/>
            </a:avLst>
          </a:prstGeom>
          <a:solidFill>
            <a:srgbClr val="F4FAE2"/>
          </a:solidFill>
          <a:ln w="19050">
            <a:solidFill>
              <a:srgbClr val="7C9C1E"/>
            </a:solidFill>
          </a:ln>
        </p:spPr>
        <p:txBody>
          <a:bodyPr wrap="square" lIns="36000" tIns="0" rIns="36000" bIns="0" rtlCol="0" anchor="ctr">
            <a:noAutofit/>
          </a:bodyPr>
          <a:lstStyle/>
          <a:p>
            <a:pPr algn="ctr"/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Opp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4561147" y="1662113"/>
            <a:ext cx="1021684" cy="645081"/>
          </a:xfrm>
          <a:prstGeom prst="roundRect">
            <a:avLst>
              <a:gd name="adj" fmla="val 25273"/>
            </a:avLst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rgbClr val="B48C2C"/>
            </a:solidFill>
          </a:ln>
        </p:spPr>
        <p:txBody>
          <a:bodyPr wrap="square" lIns="36000" tIns="0" rIns="36000" bIns="0" rtlCol="0" anchor="ctr">
            <a:noAutofit/>
          </a:bodyPr>
          <a:lstStyle>
            <a:defPPr>
              <a:defRPr lang="ru-RU"/>
            </a:defPPr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err="1" smtClean="0"/>
              <a:t>Req</a:t>
            </a:r>
            <a:endParaRPr lang="ru-RU" dirty="0"/>
          </a:p>
        </p:txBody>
      </p:sp>
      <p:sp>
        <p:nvSpPr>
          <p:cNvPr id="68" name="TextBox 67"/>
          <p:cNvSpPr txBox="1"/>
          <p:nvPr/>
        </p:nvSpPr>
        <p:spPr>
          <a:xfrm>
            <a:off x="5763173" y="1662113"/>
            <a:ext cx="1021684" cy="645081"/>
          </a:xfrm>
          <a:prstGeom prst="roundRect">
            <a:avLst>
              <a:gd name="adj" fmla="val 25273"/>
            </a:avLst>
          </a:prstGeom>
          <a:solidFill>
            <a:srgbClr val="DBEEF9"/>
          </a:solidFill>
          <a:ln w="19050">
            <a:solidFill>
              <a:srgbClr val="175C83"/>
            </a:solidFill>
          </a:ln>
        </p:spPr>
        <p:txBody>
          <a:bodyPr wrap="square" lIns="36000" tIns="0" rIns="36000" bIns="0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Work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6965198" y="1662113"/>
            <a:ext cx="1021684" cy="645081"/>
          </a:xfrm>
          <a:prstGeom prst="roundRect">
            <a:avLst>
              <a:gd name="adj" fmla="val 25273"/>
            </a:avLst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rgbClr val="B48C2C"/>
            </a:solidFill>
          </a:ln>
        </p:spPr>
        <p:txBody>
          <a:bodyPr wrap="square" lIns="36000" tIns="0" rIns="36000" bIns="0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System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45" name="Прямая со стрелкой 44"/>
          <p:cNvCxnSpPr/>
          <p:nvPr/>
        </p:nvCxnSpPr>
        <p:spPr>
          <a:xfrm>
            <a:off x="6393640" y="4507511"/>
            <a:ext cx="0" cy="722490"/>
          </a:xfrm>
          <a:prstGeom prst="straightConnector1">
            <a:avLst/>
          </a:prstGeom>
          <a:ln w="57150">
            <a:solidFill>
              <a:srgbClr val="038B88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5206464" y="4727166"/>
            <a:ext cx="4083" cy="503439"/>
          </a:xfrm>
          <a:prstGeom prst="straightConnector1">
            <a:avLst/>
          </a:prstGeom>
          <a:ln w="57150">
            <a:solidFill>
              <a:srgbClr val="038B88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5210547" y="3388889"/>
            <a:ext cx="0" cy="513507"/>
          </a:xfrm>
          <a:prstGeom prst="straightConnector1">
            <a:avLst/>
          </a:prstGeom>
          <a:ln w="57150">
            <a:solidFill>
              <a:srgbClr val="B48C2C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FD5BF6-AC6C-45D0-9E57-FD2DDE7CBA81}" type="slidenum">
              <a:rPr lang="ru-RU" smtClean="0"/>
              <a:pPr>
                <a:defRPr/>
              </a:pPr>
              <a:t>26</a:t>
            </a:fld>
            <a:r>
              <a:rPr lang="en-US" smtClean="0"/>
              <a:t>/</a:t>
            </a:r>
            <a:r>
              <a:rPr lang="ru-RU" smtClean="0"/>
              <a:t>32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15550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40000" y="908049"/>
            <a:ext cx="7776416" cy="754063"/>
          </a:xfrm>
        </p:spPr>
        <p:txBody>
          <a:bodyPr/>
          <a:lstStyle/>
          <a:p>
            <a:r>
              <a:rPr lang="ru-RU" dirty="0" smtClean="0"/>
              <a:t>Единый проект </a:t>
            </a:r>
            <a:r>
              <a:rPr lang="en-US" dirty="0" smtClean="0"/>
              <a:t>IT </a:t>
            </a:r>
            <a:r>
              <a:rPr lang="ru-RU" dirty="0" smtClean="0"/>
              <a:t>и бизнеса</a:t>
            </a:r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1488681" y="2431210"/>
            <a:ext cx="5051" cy="3648350"/>
          </a:xfrm>
          <a:prstGeom prst="straightConnector1">
            <a:avLst/>
          </a:prstGeom>
          <a:ln w="28575">
            <a:solidFill>
              <a:srgbClr val="7C9C1E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2749169" y="2450612"/>
            <a:ext cx="0" cy="3628948"/>
          </a:xfrm>
          <a:prstGeom prst="straightConnector1">
            <a:avLst/>
          </a:prstGeom>
          <a:ln w="28575">
            <a:solidFill>
              <a:srgbClr val="7C9C1E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4348051" y="2450612"/>
            <a:ext cx="0" cy="3628948"/>
          </a:xfrm>
          <a:prstGeom prst="straightConnector1">
            <a:avLst/>
          </a:prstGeom>
          <a:ln w="28575">
            <a:solidFill>
              <a:srgbClr val="B48C2C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7580685" y="2450612"/>
            <a:ext cx="0" cy="3632609"/>
          </a:xfrm>
          <a:prstGeom prst="straightConnector1">
            <a:avLst/>
          </a:prstGeom>
          <a:ln w="28575">
            <a:solidFill>
              <a:srgbClr val="B48C2C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5935550" y="2450612"/>
            <a:ext cx="0" cy="3596627"/>
          </a:xfrm>
          <a:prstGeom prst="straightConnector1">
            <a:avLst/>
          </a:prstGeom>
          <a:ln w="28575">
            <a:solidFill>
              <a:srgbClr val="175C83"/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flipH="1">
            <a:off x="1630569" y="2450612"/>
            <a:ext cx="1848" cy="505723"/>
          </a:xfrm>
          <a:prstGeom prst="straightConnector1">
            <a:avLst/>
          </a:prstGeom>
          <a:ln w="57150">
            <a:solidFill>
              <a:srgbClr val="2D9B47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2892905" y="2450612"/>
            <a:ext cx="0" cy="505723"/>
          </a:xfrm>
          <a:prstGeom prst="straightConnector1">
            <a:avLst/>
          </a:prstGeom>
          <a:ln w="57150">
            <a:solidFill>
              <a:srgbClr val="2D9B47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1632822" y="5417175"/>
            <a:ext cx="0" cy="579183"/>
          </a:xfrm>
          <a:prstGeom prst="straightConnector1">
            <a:avLst/>
          </a:prstGeom>
          <a:ln w="57150">
            <a:solidFill>
              <a:srgbClr val="2D9B47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2892905" y="5417175"/>
            <a:ext cx="0" cy="579183"/>
          </a:xfrm>
          <a:prstGeom prst="straightConnector1">
            <a:avLst/>
          </a:prstGeom>
          <a:ln w="57150">
            <a:solidFill>
              <a:srgbClr val="2D9B47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H="1">
            <a:off x="4617300" y="2965573"/>
            <a:ext cx="1147" cy="727428"/>
          </a:xfrm>
          <a:prstGeom prst="straightConnector1">
            <a:avLst/>
          </a:prstGeom>
          <a:ln w="57150">
            <a:solidFill>
              <a:srgbClr val="B48C2C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4616155" y="4659304"/>
            <a:ext cx="0" cy="668442"/>
          </a:xfrm>
          <a:prstGeom prst="straightConnector1">
            <a:avLst/>
          </a:prstGeom>
          <a:ln w="57150">
            <a:solidFill>
              <a:srgbClr val="038B88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7729532" y="4511701"/>
            <a:ext cx="3638" cy="423269"/>
          </a:xfrm>
          <a:prstGeom prst="straightConnector1">
            <a:avLst/>
          </a:prstGeom>
          <a:ln w="57150">
            <a:solidFill>
              <a:srgbClr val="038B88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flipH="1">
            <a:off x="6067901" y="3850334"/>
            <a:ext cx="11871" cy="1430165"/>
          </a:xfrm>
          <a:prstGeom prst="straightConnector1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7724420" y="3831045"/>
            <a:ext cx="8750" cy="665771"/>
          </a:xfrm>
          <a:prstGeom prst="straightConnector1">
            <a:avLst/>
          </a:prstGeom>
          <a:ln w="57150">
            <a:solidFill>
              <a:srgbClr val="1C6E9C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 flipH="1">
            <a:off x="7729532" y="5418543"/>
            <a:ext cx="3638" cy="345108"/>
          </a:xfrm>
          <a:prstGeom prst="straightConnector1">
            <a:avLst/>
          </a:prstGeom>
          <a:ln w="57150">
            <a:solidFill>
              <a:srgbClr val="7C9C1E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flipH="1">
            <a:off x="1632417" y="2956335"/>
            <a:ext cx="404" cy="2459398"/>
          </a:xfrm>
          <a:prstGeom prst="straightConnector1">
            <a:avLst/>
          </a:prstGeom>
          <a:ln w="2540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>
            <a:off x="2890617" y="2956335"/>
            <a:ext cx="0" cy="2459398"/>
          </a:xfrm>
          <a:prstGeom prst="straightConnector1">
            <a:avLst/>
          </a:prstGeom>
          <a:ln w="2540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>
            <a:off x="4618446" y="3713239"/>
            <a:ext cx="0" cy="946065"/>
          </a:xfrm>
          <a:prstGeom prst="straightConnector1">
            <a:avLst/>
          </a:prstGeom>
          <a:ln w="2540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1616302" y="2933763"/>
            <a:ext cx="2708917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ot"/>
            <a:headEnd type="none" w="med" len="med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4066274" y="3831045"/>
            <a:ext cx="3663259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ot"/>
            <a:headEnd type="none" w="med" len="med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6136923" y="4496816"/>
            <a:ext cx="1592609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ot"/>
            <a:headEnd type="none" w="med" len="med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H="1">
            <a:off x="2049812" y="5358238"/>
            <a:ext cx="567972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ot"/>
            <a:headEnd type="none" w="med" len="med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Скругленная прямоугольная выноска 56"/>
          <p:cNvSpPr/>
          <p:nvPr/>
        </p:nvSpPr>
        <p:spPr>
          <a:xfrm>
            <a:off x="891278" y="3263404"/>
            <a:ext cx="1533679" cy="813668"/>
          </a:xfrm>
          <a:prstGeom prst="wedgeRoundRectCallout">
            <a:avLst>
              <a:gd name="adj1" fmla="val 50109"/>
              <a:gd name="adj2" fmla="val -88373"/>
              <a:gd name="adj3" fmla="val 16667"/>
            </a:avLst>
          </a:prstGeom>
          <a:solidFill>
            <a:srgbClr val="FFFFCA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Бизнес обнаружил возможность</a:t>
            </a:r>
          </a:p>
        </p:txBody>
      </p:sp>
      <p:sp>
        <p:nvSpPr>
          <p:cNvPr id="58" name="Скругленная прямоугольная выноска 57"/>
          <p:cNvSpPr/>
          <p:nvPr/>
        </p:nvSpPr>
        <p:spPr>
          <a:xfrm>
            <a:off x="2685841" y="6184760"/>
            <a:ext cx="1639379" cy="556608"/>
          </a:xfrm>
          <a:prstGeom prst="wedgeRoundRectCallout">
            <a:avLst>
              <a:gd name="adj1" fmla="val -36547"/>
              <a:gd name="adj2" fmla="val -81811"/>
              <a:gd name="adj3" fmla="val 16667"/>
            </a:avLst>
          </a:prstGeom>
          <a:solidFill>
            <a:srgbClr val="FFFFCA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Возможности достигаются</a:t>
            </a:r>
          </a:p>
        </p:txBody>
      </p:sp>
      <p:sp>
        <p:nvSpPr>
          <p:cNvPr id="59" name="Скругленная прямоугольная выноска 58"/>
          <p:cNvSpPr/>
          <p:nvPr/>
        </p:nvSpPr>
        <p:spPr>
          <a:xfrm>
            <a:off x="684213" y="6165850"/>
            <a:ext cx="1639379" cy="575518"/>
          </a:xfrm>
          <a:prstGeom prst="wedgeRoundRectCallout">
            <a:avLst>
              <a:gd name="adj1" fmla="val 6335"/>
              <a:gd name="adj2" fmla="val -84322"/>
              <a:gd name="adj3" fmla="val 16667"/>
            </a:avLst>
          </a:prstGeom>
          <a:solidFill>
            <a:srgbClr val="FFFFCA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z="1600" dirty="0" err="1">
                <a:solidFill>
                  <a:schemeClr val="tx1"/>
                </a:solidFill>
              </a:rPr>
              <a:t>Стейкхолдеры</a:t>
            </a:r>
            <a:r>
              <a:rPr lang="ru-RU" sz="1600" dirty="0">
                <a:solidFill>
                  <a:schemeClr val="tx1"/>
                </a:solidFill>
              </a:rPr>
              <a:t> удовлетворены</a:t>
            </a:r>
          </a:p>
        </p:txBody>
      </p:sp>
      <p:sp>
        <p:nvSpPr>
          <p:cNvPr id="60" name="Скругленная прямоугольная выноска 59"/>
          <p:cNvSpPr/>
          <p:nvPr/>
        </p:nvSpPr>
        <p:spPr>
          <a:xfrm>
            <a:off x="6237285" y="6165304"/>
            <a:ext cx="1657381" cy="576064"/>
          </a:xfrm>
          <a:prstGeom prst="wedgeRoundRectCallout">
            <a:avLst>
              <a:gd name="adj1" fmla="val 43986"/>
              <a:gd name="adj2" fmla="val -126146"/>
              <a:gd name="adj3" fmla="val 16667"/>
            </a:avLst>
          </a:prstGeom>
          <a:solidFill>
            <a:srgbClr val="FFFFCA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z="1600" dirty="0" err="1">
                <a:solidFill>
                  <a:schemeClr val="tx1"/>
                </a:solidFill>
              </a:rPr>
              <a:t>Фича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1600" dirty="0">
                <a:solidFill>
                  <a:schemeClr val="tx1"/>
                </a:solidFill>
              </a:rPr>
              <a:t>в эксплуатации</a:t>
            </a:r>
          </a:p>
        </p:txBody>
      </p:sp>
      <p:sp>
        <p:nvSpPr>
          <p:cNvPr id="61" name="Скругленная прямоугольная выноска 60"/>
          <p:cNvSpPr/>
          <p:nvPr/>
        </p:nvSpPr>
        <p:spPr>
          <a:xfrm>
            <a:off x="5657961" y="2852936"/>
            <a:ext cx="2236705" cy="839600"/>
          </a:xfrm>
          <a:prstGeom prst="wedgeRoundRectCallout">
            <a:avLst>
              <a:gd name="adj1" fmla="val -67175"/>
              <a:gd name="adj2" fmla="val 51715"/>
              <a:gd name="adj3" fmla="val 16667"/>
            </a:avLst>
          </a:prstGeom>
          <a:solidFill>
            <a:srgbClr val="FFFFCA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Для реализации возможности разрабатываем </a:t>
            </a:r>
            <a:r>
              <a:rPr lang="ru-RU" sz="1600" dirty="0" err="1">
                <a:solidFill>
                  <a:schemeClr val="tx1"/>
                </a:solidFill>
              </a:rPr>
              <a:t>фичу</a:t>
            </a:r>
            <a:endParaRPr lang="ru-RU" sz="1600" dirty="0">
              <a:solidFill>
                <a:schemeClr val="tx1"/>
              </a:solidFill>
            </a:endParaRPr>
          </a:p>
        </p:txBody>
      </p:sp>
      <p:cxnSp>
        <p:nvCxnSpPr>
          <p:cNvPr id="64" name="Прямая со стрелкой 63"/>
          <p:cNvCxnSpPr/>
          <p:nvPr/>
        </p:nvCxnSpPr>
        <p:spPr>
          <a:xfrm>
            <a:off x="4066678" y="3014836"/>
            <a:ext cx="0" cy="678166"/>
          </a:xfrm>
          <a:prstGeom prst="straightConnector1">
            <a:avLst/>
          </a:prstGeom>
          <a:ln w="57150">
            <a:solidFill>
              <a:schemeClr val="accent3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/>
          <p:nvPr/>
        </p:nvCxnSpPr>
        <p:spPr>
          <a:xfrm>
            <a:off x="4066678" y="4866370"/>
            <a:ext cx="0" cy="461376"/>
          </a:xfrm>
          <a:prstGeom prst="straightConnector1">
            <a:avLst/>
          </a:prstGeom>
          <a:ln w="57150">
            <a:solidFill>
              <a:schemeClr val="accent3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/>
          <p:nvPr/>
        </p:nvCxnSpPr>
        <p:spPr>
          <a:xfrm>
            <a:off x="4066274" y="3693002"/>
            <a:ext cx="404" cy="1104347"/>
          </a:xfrm>
          <a:prstGeom prst="straightConnector1">
            <a:avLst/>
          </a:prstGeom>
          <a:ln w="2540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 стрелкой 69"/>
          <p:cNvCxnSpPr/>
          <p:nvPr/>
        </p:nvCxnSpPr>
        <p:spPr>
          <a:xfrm>
            <a:off x="7379312" y="5386659"/>
            <a:ext cx="0" cy="376992"/>
          </a:xfrm>
          <a:prstGeom prst="straightConnector1">
            <a:avLst/>
          </a:prstGeom>
          <a:ln w="57150">
            <a:solidFill>
              <a:schemeClr val="accent3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/>
          <p:nvPr/>
        </p:nvCxnSpPr>
        <p:spPr>
          <a:xfrm>
            <a:off x="7373632" y="5054560"/>
            <a:ext cx="5680" cy="294960"/>
          </a:xfrm>
          <a:prstGeom prst="straightConnector1">
            <a:avLst/>
          </a:prstGeom>
          <a:ln w="57150">
            <a:solidFill>
              <a:schemeClr val="accent3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Скругленная прямоугольная выноска 87"/>
          <p:cNvSpPr/>
          <p:nvPr/>
        </p:nvSpPr>
        <p:spPr>
          <a:xfrm>
            <a:off x="6343987" y="3933056"/>
            <a:ext cx="828259" cy="392878"/>
          </a:xfrm>
          <a:prstGeom prst="wedgeRoundRectCallout">
            <a:avLst>
              <a:gd name="adj1" fmla="val -50013"/>
              <a:gd name="adj2" fmla="val 92592"/>
              <a:gd name="adj3" fmla="val 16667"/>
            </a:avLst>
          </a:prstGeom>
          <a:solidFill>
            <a:srgbClr val="FFFFCA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Релизы</a:t>
            </a:r>
          </a:p>
        </p:txBody>
      </p:sp>
      <p:cxnSp>
        <p:nvCxnSpPr>
          <p:cNvPr id="89" name="Прямая со стрелкой 88"/>
          <p:cNvCxnSpPr/>
          <p:nvPr/>
        </p:nvCxnSpPr>
        <p:spPr>
          <a:xfrm flipH="1">
            <a:off x="7729532" y="5004413"/>
            <a:ext cx="3638" cy="323333"/>
          </a:xfrm>
          <a:prstGeom prst="straightConnector1">
            <a:avLst/>
          </a:prstGeom>
          <a:ln w="57150">
            <a:solidFill>
              <a:srgbClr val="038B88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 стрелкой 92"/>
          <p:cNvCxnSpPr/>
          <p:nvPr/>
        </p:nvCxnSpPr>
        <p:spPr>
          <a:xfrm flipH="1">
            <a:off x="7373632" y="4521262"/>
            <a:ext cx="5680" cy="438704"/>
          </a:xfrm>
          <a:prstGeom prst="straightConnector1">
            <a:avLst/>
          </a:prstGeom>
          <a:ln w="57150">
            <a:solidFill>
              <a:schemeClr val="accent3"/>
            </a:solidFill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 flipH="1">
            <a:off x="4135295" y="5004413"/>
            <a:ext cx="3589125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ot"/>
            <a:headEnd type="none" w="med" len="med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Скругленная прямоугольная выноска 108"/>
          <p:cNvSpPr/>
          <p:nvPr/>
        </p:nvSpPr>
        <p:spPr>
          <a:xfrm>
            <a:off x="4684873" y="4077072"/>
            <a:ext cx="1175962" cy="444661"/>
          </a:xfrm>
          <a:prstGeom prst="wedgeRoundRectCallout">
            <a:avLst>
              <a:gd name="adj1" fmla="val -49358"/>
              <a:gd name="adj2" fmla="val 117154"/>
              <a:gd name="adj3" fmla="val 16667"/>
            </a:avLst>
          </a:prstGeom>
          <a:solidFill>
            <a:srgbClr val="FFFFCA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Тест-кейсы</a:t>
            </a:r>
          </a:p>
        </p:txBody>
      </p:sp>
      <p:sp>
        <p:nvSpPr>
          <p:cNvPr id="111" name="Скругленная прямоугольная выноска 110"/>
          <p:cNvSpPr/>
          <p:nvPr/>
        </p:nvSpPr>
        <p:spPr>
          <a:xfrm>
            <a:off x="2548969" y="4221088"/>
            <a:ext cx="1355321" cy="398316"/>
          </a:xfrm>
          <a:prstGeom prst="wedgeRoundRectCallout">
            <a:avLst>
              <a:gd name="adj1" fmla="val 55486"/>
              <a:gd name="adj2" fmla="val 119215"/>
              <a:gd name="adj3" fmla="val 16667"/>
            </a:avLst>
          </a:prstGeom>
          <a:solidFill>
            <a:srgbClr val="FFFFCA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Регламенты</a:t>
            </a:r>
          </a:p>
        </p:txBody>
      </p:sp>
      <p:sp>
        <p:nvSpPr>
          <p:cNvPr id="114" name="Скругленная прямоугольная выноска 113"/>
          <p:cNvSpPr/>
          <p:nvPr/>
        </p:nvSpPr>
        <p:spPr>
          <a:xfrm>
            <a:off x="6015511" y="5495960"/>
            <a:ext cx="1064969" cy="597336"/>
          </a:xfrm>
          <a:prstGeom prst="wedgeRoundRectCallout">
            <a:avLst>
              <a:gd name="adj1" fmla="val 66285"/>
              <a:gd name="adj2" fmla="val -107713"/>
              <a:gd name="adj3" fmla="val 16667"/>
            </a:avLst>
          </a:prstGeom>
          <a:solidFill>
            <a:srgbClr val="FFFFCA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Новые процессы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3419872" y="2381590"/>
            <a:ext cx="1872208" cy="430054"/>
            <a:chOff x="3419872" y="2381590"/>
            <a:chExt cx="1872208" cy="430054"/>
          </a:xfrm>
        </p:grpSpPr>
        <p:sp>
          <p:nvSpPr>
            <p:cNvPr id="67" name="TextBox 66"/>
            <p:cNvSpPr txBox="1"/>
            <p:nvPr/>
          </p:nvSpPr>
          <p:spPr>
            <a:xfrm>
              <a:off x="4430802" y="2381590"/>
              <a:ext cx="861278" cy="430054"/>
            </a:xfrm>
            <a:prstGeom prst="roundRect">
              <a:avLst>
                <a:gd name="adj" fmla="val 25273"/>
              </a:avLst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wrap="square" rtlCol="0">
              <a:spAutoFit/>
            </a:bodyPr>
            <a:lstStyle>
              <a:defPPr>
                <a:defRPr lang="ru-RU"/>
              </a:defPPr>
              <a:lvl1pPr algn="ctr">
                <a:defRPr sz="200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</a:defRPr>
              </a:lvl1pPr>
            </a:lstStyle>
            <a:p>
              <a:r>
                <a:rPr lang="ru-RU" sz="1800" dirty="0">
                  <a:latin typeface="Arial" panose="020B0604020202020204" pitchFamily="34" charset="0"/>
                </a:rPr>
                <a:t>Софт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419872" y="2381590"/>
              <a:ext cx="861278" cy="430054"/>
            </a:xfrm>
            <a:prstGeom prst="roundRect">
              <a:avLst>
                <a:gd name="adj" fmla="val 25273"/>
              </a:avLst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wrap="square" rtlCol="0">
              <a:noAutofit/>
            </a:bodyPr>
            <a:lstStyle>
              <a:defPPr>
                <a:defRPr lang="ru-RU"/>
              </a:defPPr>
              <a:lvl1pPr algn="ctr">
                <a:defRPr sz="200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</a:defRPr>
              </a:lvl1pPr>
            </a:lstStyle>
            <a:p>
              <a:r>
                <a:rPr lang="ru-RU" sz="1800" dirty="0" err="1" smtClean="0">
                  <a:latin typeface="Arial" panose="020B0604020202020204" pitchFamily="34" charset="0"/>
                </a:rPr>
                <a:t>Орг</a:t>
              </a:r>
              <a:endParaRPr lang="ru-RU" sz="18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72" name="Группа 71"/>
          <p:cNvGrpSpPr/>
          <p:nvPr/>
        </p:nvGrpSpPr>
        <p:grpSpPr>
          <a:xfrm>
            <a:off x="6650311" y="2381590"/>
            <a:ext cx="1872208" cy="430054"/>
            <a:chOff x="3419872" y="2381590"/>
            <a:chExt cx="1872208" cy="430054"/>
          </a:xfrm>
        </p:grpSpPr>
        <p:sp>
          <p:nvSpPr>
            <p:cNvPr id="73" name="TextBox 72"/>
            <p:cNvSpPr txBox="1"/>
            <p:nvPr/>
          </p:nvSpPr>
          <p:spPr>
            <a:xfrm>
              <a:off x="4430802" y="2381590"/>
              <a:ext cx="861278" cy="430054"/>
            </a:xfrm>
            <a:prstGeom prst="roundRect">
              <a:avLst>
                <a:gd name="adj" fmla="val 25273"/>
              </a:avLst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wrap="square" rtlCol="0">
              <a:spAutoFit/>
            </a:bodyPr>
            <a:lstStyle>
              <a:defPPr>
                <a:defRPr lang="ru-RU"/>
              </a:defPPr>
              <a:lvl1pPr algn="ctr">
                <a:defRPr sz="200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</a:defRPr>
              </a:lvl1pPr>
            </a:lstStyle>
            <a:p>
              <a:r>
                <a:rPr lang="ru-RU" sz="1800" dirty="0">
                  <a:latin typeface="Arial" panose="020B0604020202020204" pitchFamily="34" charset="0"/>
                </a:rPr>
                <a:t>Софт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3419872" y="2381590"/>
              <a:ext cx="861278" cy="430054"/>
            </a:xfrm>
            <a:prstGeom prst="roundRect">
              <a:avLst>
                <a:gd name="adj" fmla="val 25273"/>
              </a:avLst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txBody>
            <a:bodyPr wrap="square" rtlCol="0">
              <a:noAutofit/>
            </a:bodyPr>
            <a:lstStyle>
              <a:defPPr>
                <a:defRPr lang="ru-RU"/>
              </a:defPPr>
              <a:lvl1pPr algn="ctr">
                <a:defRPr sz="200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</a:defRPr>
              </a:lvl1pPr>
            </a:lstStyle>
            <a:p>
              <a:r>
                <a:rPr lang="ru-RU" sz="1800" dirty="0" err="1" smtClean="0">
                  <a:latin typeface="Arial" panose="020B0604020202020204" pitchFamily="34" charset="0"/>
                </a:rPr>
                <a:t>Орг</a:t>
              </a:r>
              <a:endParaRPr lang="ru-RU" sz="1800" dirty="0">
                <a:latin typeface="Arial" panose="020B0604020202020204" pitchFamily="34" charset="0"/>
              </a:endParaRPr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985970" y="1666900"/>
            <a:ext cx="1027650" cy="645081"/>
          </a:xfrm>
          <a:prstGeom prst="roundRect">
            <a:avLst>
              <a:gd name="adj" fmla="val 25273"/>
            </a:avLst>
          </a:prstGeom>
          <a:solidFill>
            <a:srgbClr val="F4FAE2"/>
          </a:solidFill>
          <a:ln w="19050">
            <a:solidFill>
              <a:srgbClr val="7C9C1E"/>
            </a:solidFill>
          </a:ln>
        </p:spPr>
        <p:txBody>
          <a:bodyPr wrap="square" lIns="36000" tIns="0" rIns="36000" bIns="0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StkH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тактик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2236854" y="1672446"/>
            <a:ext cx="1027650" cy="645081"/>
          </a:xfrm>
          <a:prstGeom prst="roundRect">
            <a:avLst>
              <a:gd name="adj" fmla="val 25273"/>
            </a:avLst>
          </a:prstGeom>
          <a:solidFill>
            <a:srgbClr val="F4FAE2"/>
          </a:solidFill>
          <a:ln w="19050">
            <a:solidFill>
              <a:srgbClr val="7C9C1E"/>
            </a:solidFill>
          </a:ln>
        </p:spPr>
        <p:txBody>
          <a:bodyPr wrap="square" lIns="36000" tIns="0" rIns="36000" bIns="0" rtlCol="0" anchor="ctr">
            <a:noAutofit/>
          </a:bodyPr>
          <a:lstStyle/>
          <a:p>
            <a:pPr algn="ctr"/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Opp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3837247" y="1662113"/>
            <a:ext cx="1021684" cy="645081"/>
          </a:xfrm>
          <a:prstGeom prst="roundRect">
            <a:avLst>
              <a:gd name="adj" fmla="val 25273"/>
            </a:avLst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rgbClr val="B48C2C"/>
            </a:solidFill>
          </a:ln>
        </p:spPr>
        <p:txBody>
          <a:bodyPr wrap="square" lIns="36000" tIns="0" rIns="36000" bIns="0" rtlCol="0" anchor="ctr">
            <a:noAutofit/>
          </a:bodyPr>
          <a:lstStyle>
            <a:defPPr>
              <a:defRPr lang="ru-RU"/>
            </a:defPPr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err="1" smtClean="0"/>
              <a:t>Req</a:t>
            </a:r>
            <a:endParaRPr lang="ru-RU" dirty="0"/>
          </a:p>
        </p:txBody>
      </p:sp>
      <p:sp>
        <p:nvSpPr>
          <p:cNvPr id="78" name="TextBox 77"/>
          <p:cNvSpPr txBox="1"/>
          <p:nvPr/>
        </p:nvSpPr>
        <p:spPr>
          <a:xfrm>
            <a:off x="5429798" y="1662113"/>
            <a:ext cx="1021684" cy="645081"/>
          </a:xfrm>
          <a:prstGeom prst="roundRect">
            <a:avLst>
              <a:gd name="adj" fmla="val 25273"/>
            </a:avLst>
          </a:prstGeom>
          <a:solidFill>
            <a:srgbClr val="DBEEF9"/>
          </a:solidFill>
          <a:ln w="19050">
            <a:solidFill>
              <a:srgbClr val="175C83"/>
            </a:solidFill>
          </a:ln>
        </p:spPr>
        <p:txBody>
          <a:bodyPr wrap="square" lIns="36000" tIns="0" rIns="36000" bIns="0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Work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7079498" y="1662113"/>
            <a:ext cx="1021684" cy="645081"/>
          </a:xfrm>
          <a:prstGeom prst="roundRect">
            <a:avLst>
              <a:gd name="adj" fmla="val 25273"/>
            </a:avLst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rgbClr val="B48C2C"/>
            </a:solidFill>
          </a:ln>
        </p:spPr>
        <p:txBody>
          <a:bodyPr wrap="square" lIns="36000" tIns="0" rIns="36000" bIns="0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System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FD5BF6-AC6C-45D0-9E57-FD2DDE7CBA81}" type="slidenum">
              <a:rPr lang="ru-RU" smtClean="0"/>
              <a:pPr>
                <a:defRPr/>
              </a:pPr>
              <a:t>27</a:t>
            </a:fld>
            <a:r>
              <a:rPr lang="en-US" smtClean="0"/>
              <a:t>/</a:t>
            </a:r>
            <a:r>
              <a:rPr lang="ru-RU" smtClean="0"/>
              <a:t>32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989803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 большого проекта:</a:t>
            </a:r>
            <a:br>
              <a:rPr lang="ru-RU" dirty="0" smtClean="0"/>
            </a:br>
            <a:r>
              <a:rPr lang="ru-RU" dirty="0" smtClean="0"/>
              <a:t>документооборот по сделкам</a:t>
            </a:r>
            <a:endParaRPr lang="ru-RU" dirty="0"/>
          </a:p>
        </p:txBody>
      </p:sp>
      <p:sp>
        <p:nvSpPr>
          <p:cNvPr id="8" name="Скругленная прямоугольная выноска 7"/>
          <p:cNvSpPr/>
          <p:nvPr/>
        </p:nvSpPr>
        <p:spPr bwMode="auto">
          <a:xfrm>
            <a:off x="684214" y="5440871"/>
            <a:ext cx="7488186" cy="720626"/>
          </a:xfrm>
          <a:prstGeom prst="wedgeRoundRectCallout">
            <a:avLst>
              <a:gd name="adj1" fmla="val -20616"/>
              <a:gd name="adj2" fmla="val -48511"/>
              <a:gd name="adj3" fmla="val 16667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rgbClr val="FFFFFF">
                <a:lumMod val="65000"/>
              </a:srgbClr>
            </a:solidFill>
            <a:prstDash val="solid"/>
          </a:ln>
          <a:effectLst/>
        </p:spPr>
        <p:txBody>
          <a:bodyPr lIns="0" tIns="36000" rIns="36000" bIns="72000" anchor="ctr"/>
          <a:lstStyle/>
          <a:p>
            <a:pPr marL="810000" fontAlgn="auto">
              <a:spcBef>
                <a:spcPts val="0"/>
              </a:spcBef>
              <a:spcAft>
                <a:spcPts val="0"/>
              </a:spcAft>
            </a:pPr>
            <a:r>
              <a:rPr lang="ru-RU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Попробуйте </a:t>
            </a:r>
            <a:r>
              <a:rPr lang="ru-RU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самостоятельно</a:t>
            </a:r>
            <a:r>
              <a:rPr lang="ru-RU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 разложить диалоги по схемам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323" y="5522445"/>
            <a:ext cx="504328" cy="557478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959372-BBEB-4E0B-8B7B-8DCCD4CF8E84}" type="slidenum">
              <a:rPr lang="ru-RU" smtClean="0"/>
              <a:pPr>
                <a:defRPr/>
              </a:pPr>
              <a:t>28</a:t>
            </a:fld>
            <a:r>
              <a:rPr lang="en-US" smtClean="0"/>
              <a:t>/</a:t>
            </a:r>
            <a:r>
              <a:rPr lang="ru-RU" smtClean="0"/>
              <a:t>32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3783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40000" y="908049"/>
            <a:ext cx="7200352" cy="754063"/>
          </a:xfrm>
        </p:spPr>
        <p:txBody>
          <a:bodyPr/>
          <a:lstStyle/>
          <a:p>
            <a:r>
              <a:rPr lang="ru-RU" dirty="0" smtClean="0"/>
              <a:t>Что нужно сделать</a:t>
            </a:r>
            <a:endParaRPr lang="ru-RU" dirty="0"/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1691680" y="1773238"/>
            <a:ext cx="6624736" cy="1296144"/>
          </a:xfrm>
          <a:prstGeom prst="wedgeRoundRectCallout">
            <a:avLst>
              <a:gd name="adj1" fmla="val -56463"/>
              <a:gd name="adj2" fmla="val 39977"/>
              <a:gd name="adj3" fmla="val 16667"/>
            </a:avLst>
          </a:prstGeom>
          <a:solidFill>
            <a:srgbClr val="E7F9EA"/>
          </a:solidFill>
          <a:ln w="19050">
            <a:solidFill>
              <a:srgbClr val="2D9B47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36000" bIns="36000" anchor="ctr"/>
          <a:lstStyle/>
          <a:p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Нам нужна система документооборота для договоров </a:t>
            </a:r>
            <a: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по </a:t>
            </a:r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сделкам. Стандартные системы </a:t>
            </a:r>
            <a: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нам не </a:t>
            </a:r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подходят: </a:t>
            </a:r>
            <a: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не </a:t>
            </a:r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получается настроить граф состояний, потому что договор проверяют несколько параллельно работающих отделов. </a:t>
            </a: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2123728" y="3140968"/>
            <a:ext cx="5257006" cy="719708"/>
          </a:xfrm>
          <a:prstGeom prst="wedgeRoundRectCallout">
            <a:avLst>
              <a:gd name="adj1" fmla="val 59611"/>
              <a:gd name="adj2" fmla="val -8688"/>
              <a:gd name="adj3" fmla="val 16667"/>
            </a:avLst>
          </a:prstGeom>
          <a:solidFill>
            <a:srgbClr val="DBEEF9"/>
          </a:solidFill>
          <a:ln w="19050">
            <a:solidFill>
              <a:srgbClr val="006699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36000" bIns="36000" anchor="ctr"/>
          <a:lstStyle/>
          <a:p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Может быть, с каждым договором связать </a:t>
            </a:r>
            <a:b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чек-лист, отражающий выполненные операции?</a:t>
            </a: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1691680" y="3933056"/>
            <a:ext cx="6264770" cy="720080"/>
          </a:xfrm>
          <a:prstGeom prst="wedgeRoundRectCallout">
            <a:avLst>
              <a:gd name="adj1" fmla="val -57087"/>
              <a:gd name="adj2" fmla="val -34295"/>
              <a:gd name="adj3" fmla="val 16667"/>
            </a:avLst>
          </a:prstGeom>
          <a:solidFill>
            <a:srgbClr val="E7F9EA"/>
          </a:solidFill>
          <a:ln w="19050">
            <a:solidFill>
              <a:srgbClr val="2D9B47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36000" bIns="36000" anchor="ctr"/>
          <a:lstStyle/>
          <a:p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Тогда сотрудникам будет сложно понять общее состояние документа и то, с какими договорами им можно работать.</a:t>
            </a:r>
          </a:p>
        </p:txBody>
      </p:sp>
      <p:sp>
        <p:nvSpPr>
          <p:cNvPr id="12" name="Скругленная прямоугольная выноска 11"/>
          <p:cNvSpPr/>
          <p:nvPr/>
        </p:nvSpPr>
        <p:spPr>
          <a:xfrm>
            <a:off x="1115616" y="4725144"/>
            <a:ext cx="6265118" cy="1296144"/>
          </a:xfrm>
          <a:prstGeom prst="wedgeRoundRectCallout">
            <a:avLst>
              <a:gd name="adj1" fmla="val 60231"/>
              <a:gd name="adj2" fmla="val -41058"/>
              <a:gd name="adj3" fmla="val 16667"/>
            </a:avLst>
          </a:prstGeom>
          <a:solidFill>
            <a:srgbClr val="DBEEF9"/>
          </a:solidFill>
          <a:ln w="19050">
            <a:solidFill>
              <a:srgbClr val="006699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36000" bIns="36000" anchor="ctr"/>
          <a:lstStyle/>
          <a:p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А можно написать простые формулы, которые будут определять общее состояние договора и возможность </a:t>
            </a:r>
            <a: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для </a:t>
            </a:r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отдела взять его в работу? Давайте попробуем прикинуть такую настройку в </a:t>
            </a:r>
            <a:r>
              <a:rPr lang="ru-RU" spc="-3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Excel</a:t>
            </a:r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с реальными данными.</a:t>
            </a: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39750" y="3068960"/>
            <a:ext cx="975279" cy="975279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1950" y="3140968"/>
            <a:ext cx="974506" cy="977561"/>
          </a:xfrm>
          <a:prstGeom prst="rect">
            <a:avLst/>
          </a:prstGeom>
        </p:spPr>
      </p:pic>
      <p:sp>
        <p:nvSpPr>
          <p:cNvPr id="13" name="Скругленная прямоугольная выноска 12"/>
          <p:cNvSpPr/>
          <p:nvPr/>
        </p:nvSpPr>
        <p:spPr>
          <a:xfrm flipH="1">
            <a:off x="1691680" y="6093296"/>
            <a:ext cx="648072" cy="504056"/>
          </a:xfrm>
          <a:prstGeom prst="wedgeRoundRectCallout">
            <a:avLst>
              <a:gd name="adj1" fmla="val 154140"/>
              <a:gd name="adj2" fmla="val -59219"/>
              <a:gd name="adj3" fmla="val 16667"/>
            </a:avLst>
          </a:prstGeom>
          <a:solidFill>
            <a:srgbClr val="E7F9EA"/>
          </a:solidFill>
          <a:ln w="19050">
            <a:solidFill>
              <a:srgbClr val="2D9B47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endParaRPr lang="ru-RU" spc="-3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6154818"/>
            <a:ext cx="370526" cy="370526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FD5BF6-AC6C-45D0-9E57-FD2DDE7CBA81}" type="slidenum">
              <a:rPr lang="ru-RU" smtClean="0"/>
              <a:pPr>
                <a:defRPr/>
              </a:pPr>
              <a:t>29</a:t>
            </a:fld>
            <a:r>
              <a:rPr lang="en-US" smtClean="0"/>
              <a:t>/</a:t>
            </a:r>
            <a:r>
              <a:rPr lang="ru-RU" smtClean="0"/>
              <a:t>32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52569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750" y="1662113"/>
            <a:ext cx="8352480" cy="4287839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 smtClean="0"/>
              <a:t>Заказчик </a:t>
            </a:r>
            <a:r>
              <a:rPr lang="ru-RU" sz="2000" dirty="0"/>
              <a:t>часто предлагает готовое </a:t>
            </a:r>
            <a:r>
              <a:rPr lang="ru-RU" sz="2000" dirty="0" smtClean="0"/>
              <a:t>решение, самостоятельно проходя путь </a:t>
            </a:r>
            <a:r>
              <a:rPr lang="ru-RU" sz="2000" dirty="0"/>
              <a:t>от </a:t>
            </a:r>
            <a:r>
              <a:rPr lang="ru-RU" sz="2000" b="1" dirty="0">
                <a:solidFill>
                  <a:srgbClr val="006699"/>
                </a:solidFill>
              </a:rPr>
              <a:t>з</a:t>
            </a:r>
            <a:r>
              <a:rPr lang="ru-RU" sz="2000" b="1" dirty="0" smtClean="0">
                <a:solidFill>
                  <a:srgbClr val="006699"/>
                </a:solidFill>
              </a:rPr>
              <a:t>ачем</a:t>
            </a:r>
            <a:r>
              <a:rPr lang="ru-RU" sz="2000" dirty="0" smtClean="0"/>
              <a:t> </a:t>
            </a:r>
            <a:r>
              <a:rPr lang="ru-RU" sz="2000" dirty="0"/>
              <a:t>к </a:t>
            </a:r>
            <a:r>
              <a:rPr lang="ru-RU" sz="2000" b="1" dirty="0" smtClean="0">
                <a:solidFill>
                  <a:srgbClr val="006699"/>
                </a:solidFill>
              </a:rPr>
              <a:t>что</a:t>
            </a:r>
            <a:r>
              <a:rPr lang="ru-RU" sz="2000" dirty="0" smtClean="0"/>
              <a:t>. Но, не зная </a:t>
            </a:r>
            <a:r>
              <a:rPr lang="ru-RU" sz="2000" b="1" dirty="0" smtClean="0">
                <a:solidFill>
                  <a:srgbClr val="006699"/>
                </a:solidFill>
              </a:rPr>
              <a:t>зачем</a:t>
            </a:r>
            <a:r>
              <a:rPr lang="ru-RU" sz="2000" dirty="0" smtClean="0"/>
              <a:t>, часто не удается получить работающий результат</a:t>
            </a:r>
          </a:p>
          <a:p>
            <a:r>
              <a:rPr lang="ru-RU" sz="2000" dirty="0" smtClean="0"/>
              <a:t>Я расскажу о практиках, позволяющих избежать </a:t>
            </a:r>
            <a:r>
              <a:rPr lang="ru-RU" sz="2000" dirty="0"/>
              <a:t>ловушек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на пути от замысла к воплощению</a:t>
            </a:r>
            <a:endParaRPr lang="ru-RU" sz="2000" dirty="0"/>
          </a:p>
          <a:p>
            <a:r>
              <a:rPr lang="ru-RU" sz="2000" dirty="0" smtClean="0"/>
              <a:t>Покажу применение этих практик на примерах из реальных проектов</a:t>
            </a:r>
          </a:p>
          <a:p>
            <a:pPr marL="0" indent="0">
              <a:buNone/>
            </a:pPr>
            <a:r>
              <a:rPr lang="ru-RU" sz="2000" dirty="0" smtClean="0"/>
              <a:t>Ограничения доклада</a:t>
            </a:r>
          </a:p>
          <a:p>
            <a:r>
              <a:rPr lang="ru-RU" sz="2000" dirty="0"/>
              <a:t>Рассказ будет про разработку на заказ, а не </a:t>
            </a:r>
            <a:r>
              <a:rPr lang="ru-RU" sz="2000" dirty="0" smtClean="0"/>
              <a:t>продуктовую</a:t>
            </a:r>
          </a:p>
          <a:p>
            <a:r>
              <a:rPr lang="ru-RU" sz="2000" dirty="0" smtClean="0"/>
              <a:t>Примеры </a:t>
            </a:r>
            <a:r>
              <a:rPr lang="ru-RU" sz="2000" dirty="0"/>
              <a:t>– про системы повышения </a:t>
            </a:r>
            <a:r>
              <a:rPr lang="ru-RU" sz="2000" dirty="0" smtClean="0"/>
              <a:t>эффективности</a:t>
            </a:r>
            <a:endParaRPr lang="ru-RU" sz="2000" dirty="0"/>
          </a:p>
          <a:p>
            <a:r>
              <a:rPr lang="ru-RU" sz="2000" spc="-30" dirty="0" smtClean="0"/>
              <a:t>Применяет ли практики аналитик или другие – не рассматриваем</a:t>
            </a:r>
            <a:endParaRPr lang="ru-RU" sz="2000" spc="-30" dirty="0"/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 чем будет доклад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FD5BF6-AC6C-45D0-9E57-FD2DDE7CBA81}" type="slidenum">
              <a:rPr lang="ru-RU" smtClean="0"/>
              <a:pPr>
                <a:defRPr/>
              </a:pPr>
              <a:t>3</a:t>
            </a:fld>
            <a:r>
              <a:rPr lang="en-US" smtClean="0"/>
              <a:t>/</a:t>
            </a:r>
            <a:r>
              <a:rPr lang="ru-RU" smtClean="0"/>
              <a:t>32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53697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Бизнес-цели проекта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95536" y="3284984"/>
            <a:ext cx="975279" cy="97527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2420888"/>
            <a:ext cx="974506" cy="977561"/>
          </a:xfrm>
          <a:prstGeom prst="rect">
            <a:avLst/>
          </a:prstGeom>
        </p:spPr>
      </p:pic>
      <p:sp>
        <p:nvSpPr>
          <p:cNvPr id="7" name="Скругленная прямоугольная выноска 6"/>
          <p:cNvSpPr/>
          <p:nvPr/>
        </p:nvSpPr>
        <p:spPr>
          <a:xfrm>
            <a:off x="1547664" y="2564904"/>
            <a:ext cx="6079843" cy="864096"/>
          </a:xfrm>
          <a:prstGeom prst="wedgeRoundRectCallout">
            <a:avLst>
              <a:gd name="adj1" fmla="val -56108"/>
              <a:gd name="adj2" fmla="val 50781"/>
              <a:gd name="adj3" fmla="val 16667"/>
            </a:avLst>
          </a:prstGeom>
          <a:solidFill>
            <a:srgbClr val="E7F9EA"/>
          </a:solidFill>
          <a:ln w="19050">
            <a:solidFill>
              <a:srgbClr val="2D9B47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36000" bIns="36000" anchor="ctr"/>
          <a:lstStyle/>
          <a:p>
            <a:r>
              <a:rPr lang="ru-RU" sz="1600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У нас много незавершенных договоров, и мы не представляем, в каком они состоянии. Кроме того, сотрудники часто забывают про конкретные документы, так как ведут дела через почту.</a:t>
            </a: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2771800" y="1773238"/>
            <a:ext cx="4764903" cy="647650"/>
          </a:xfrm>
          <a:prstGeom prst="wedgeRoundRectCallout">
            <a:avLst>
              <a:gd name="adj1" fmla="val 56257"/>
              <a:gd name="adj2" fmla="val 51275"/>
              <a:gd name="adj3" fmla="val 16667"/>
            </a:avLst>
          </a:prstGeom>
          <a:solidFill>
            <a:srgbClr val="DBEEF9"/>
          </a:solidFill>
          <a:ln w="19050">
            <a:solidFill>
              <a:srgbClr val="006699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36000" bIns="36000" anchor="ctr"/>
          <a:lstStyle/>
          <a:p>
            <a:r>
              <a:rPr lang="ru-RU" sz="1600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Мы поняли, как устроен путь договора. </a:t>
            </a:r>
            <a:r>
              <a:rPr lang="ru-RU" sz="1600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А </a:t>
            </a:r>
            <a:r>
              <a:rPr lang="ru-RU" sz="1600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что именно в нынешней ситуации беспокоит бизнес?</a:t>
            </a: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2483768" y="3573016"/>
            <a:ext cx="5040560" cy="1079376"/>
          </a:xfrm>
          <a:prstGeom prst="wedgeRoundRectCallout">
            <a:avLst>
              <a:gd name="adj1" fmla="val 56788"/>
              <a:gd name="adj2" fmla="val -39377"/>
              <a:gd name="adj3" fmla="val 16667"/>
            </a:avLst>
          </a:prstGeom>
          <a:solidFill>
            <a:srgbClr val="DBEEF9"/>
          </a:solidFill>
          <a:ln w="19050">
            <a:solidFill>
              <a:srgbClr val="006699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36000" bIns="36000" anchor="ctr"/>
          <a:lstStyle/>
          <a:p>
            <a:r>
              <a:rPr lang="ru-RU" sz="1600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Значит, нужна демонстрация интегральной картины руководству, удобный интерфейс представления договоров для сотрудников </a:t>
            </a:r>
            <a:r>
              <a:rPr lang="ru-RU" sz="1600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 </a:t>
            </a:r>
            <a:r>
              <a:rPr lang="ru-RU" sz="1600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отчеты по срокам обработки и </a:t>
            </a:r>
            <a:r>
              <a:rPr lang="ru-RU" sz="1600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зависшим договорам</a:t>
            </a:r>
            <a:r>
              <a:rPr lang="ru-RU" sz="1600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?</a:t>
            </a: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1547813" y="4797648"/>
            <a:ext cx="6048523" cy="863600"/>
          </a:xfrm>
          <a:prstGeom prst="wedgeRoundRectCallout">
            <a:avLst>
              <a:gd name="adj1" fmla="val -56700"/>
              <a:gd name="adj2" fmla="val -47430"/>
              <a:gd name="adj3" fmla="val 16667"/>
            </a:avLst>
          </a:prstGeom>
          <a:solidFill>
            <a:srgbClr val="E7F9EA"/>
          </a:solidFill>
          <a:ln w="19050">
            <a:solidFill>
              <a:srgbClr val="2D9B47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36000" bIns="36000" anchor="ctr"/>
          <a:lstStyle/>
          <a:p>
            <a:r>
              <a:rPr lang="ru-RU" sz="1600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Именно так. И еще необходима возможность открывать счета </a:t>
            </a:r>
            <a:r>
              <a:rPr lang="ru-RU" sz="1600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 </a:t>
            </a:r>
            <a:r>
              <a:rPr lang="ru-RU" sz="1600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учете и создавать документы для одобренных сделок. Кроме того, нужно добавить функцию напоминания о сроках.</a:t>
            </a:r>
          </a:p>
        </p:txBody>
      </p:sp>
      <p:sp>
        <p:nvSpPr>
          <p:cNvPr id="12" name="Скругленная прямоугольная выноска 11"/>
          <p:cNvSpPr/>
          <p:nvPr/>
        </p:nvSpPr>
        <p:spPr>
          <a:xfrm>
            <a:off x="2808039" y="5813226"/>
            <a:ext cx="4716289" cy="352078"/>
          </a:xfrm>
          <a:prstGeom prst="wedgeRoundRectCallout">
            <a:avLst>
              <a:gd name="adj1" fmla="val 58031"/>
              <a:gd name="adj2" fmla="val -57579"/>
              <a:gd name="adj3" fmla="val 16667"/>
            </a:avLst>
          </a:prstGeom>
          <a:solidFill>
            <a:srgbClr val="DBEEF9"/>
          </a:solidFill>
          <a:ln w="19050">
            <a:solidFill>
              <a:srgbClr val="006699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36000" bIns="36000" anchor="ctr"/>
          <a:lstStyle/>
          <a:p>
            <a:r>
              <a:rPr lang="ru-RU" sz="1600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Это что-то новое. Давайте обсудим это отдельно.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FD5BF6-AC6C-45D0-9E57-FD2DDE7CBA81}" type="slidenum">
              <a:rPr lang="ru-RU" smtClean="0"/>
              <a:pPr>
                <a:defRPr/>
              </a:pPr>
              <a:t>30</a:t>
            </a:fld>
            <a:r>
              <a:rPr lang="en-US" smtClean="0"/>
              <a:t>/</a:t>
            </a:r>
            <a:r>
              <a:rPr lang="ru-RU" smtClean="0"/>
              <a:t>32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51168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Приоритеты и этапы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67544" y="2780928"/>
            <a:ext cx="975279" cy="97527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8307" y="2492896"/>
            <a:ext cx="974506" cy="977561"/>
          </a:xfrm>
          <a:prstGeom prst="rect">
            <a:avLst/>
          </a:prstGeom>
        </p:spPr>
      </p:pic>
      <p:sp>
        <p:nvSpPr>
          <p:cNvPr id="7" name="Скругленная прямоугольная выноска 6"/>
          <p:cNvSpPr/>
          <p:nvPr/>
        </p:nvSpPr>
        <p:spPr>
          <a:xfrm>
            <a:off x="1538313" y="2492896"/>
            <a:ext cx="5689054" cy="865113"/>
          </a:xfrm>
          <a:prstGeom prst="wedgeRoundRectCallout">
            <a:avLst>
              <a:gd name="adj1" fmla="val -54893"/>
              <a:gd name="adj2" fmla="val 31076"/>
              <a:gd name="adj3" fmla="val 16667"/>
            </a:avLst>
          </a:prstGeom>
          <a:solidFill>
            <a:srgbClr val="E7F9EA"/>
          </a:solidFill>
          <a:ln w="19050">
            <a:solidFill>
              <a:srgbClr val="2D9B47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36000" bIns="36000" anchor="ctr"/>
          <a:lstStyle/>
          <a:p>
            <a:r>
              <a:rPr lang="ru-RU" sz="1600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Сейчас много беспорядка с подготовкой. Но как только </a:t>
            </a:r>
            <a:r>
              <a:rPr lang="ru-RU" sz="1600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sz="1600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1600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мы </a:t>
            </a:r>
            <a:r>
              <a:rPr lang="ru-RU" sz="1600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ее наладим и начнем работать с большим количеством клиентов, появятся проблемы с исполнением. </a:t>
            </a: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3347864" y="1773238"/>
            <a:ext cx="4176886" cy="615181"/>
          </a:xfrm>
          <a:prstGeom prst="wedgeRoundRectCallout">
            <a:avLst>
              <a:gd name="adj1" fmla="val 56533"/>
              <a:gd name="adj2" fmla="val 51275"/>
              <a:gd name="adj3" fmla="val 16667"/>
            </a:avLst>
          </a:prstGeom>
          <a:solidFill>
            <a:srgbClr val="DBEEF9"/>
          </a:solidFill>
          <a:ln w="19050">
            <a:solidFill>
              <a:srgbClr val="006699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36000" bIns="36000" anchor="ctr"/>
          <a:lstStyle/>
          <a:p>
            <a:r>
              <a:rPr lang="ru-RU" sz="1600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 чем у вас больше проблем: с подготовкой или исполнением договоров?</a:t>
            </a: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1547813" y="3472433"/>
            <a:ext cx="6193110" cy="1007988"/>
          </a:xfrm>
          <a:prstGeom prst="wedgeRoundRectCallout">
            <a:avLst>
              <a:gd name="adj1" fmla="val -54513"/>
              <a:gd name="adj2" fmla="val -33611"/>
              <a:gd name="adj3" fmla="val 16667"/>
            </a:avLst>
          </a:prstGeom>
          <a:solidFill>
            <a:srgbClr val="E7F9EA"/>
          </a:solidFill>
          <a:ln w="19050">
            <a:solidFill>
              <a:srgbClr val="2D9B47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36000" bIns="36000" anchor="ctr"/>
          <a:lstStyle/>
          <a:p>
            <a:r>
              <a:rPr lang="ru-RU" sz="1600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Мы хотим заложить в архитектуру будущее развитие системы </a:t>
            </a:r>
            <a:r>
              <a:rPr lang="ru-RU" sz="1600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 </a:t>
            </a:r>
            <a:r>
              <a:rPr lang="ru-RU" sz="1600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сразу предусмотреть минимальный сервис. Нужны напоминания о событиях по сделке по мере их приближения. И возможности автоматического открытия счетов и создания документов.</a:t>
            </a: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2199763" y="4581513"/>
            <a:ext cx="5341011" cy="647712"/>
          </a:xfrm>
          <a:prstGeom prst="wedgeRoundRectCallout">
            <a:avLst>
              <a:gd name="adj1" fmla="val 57061"/>
              <a:gd name="adj2" fmla="val -48556"/>
              <a:gd name="adj3" fmla="val 16667"/>
            </a:avLst>
          </a:prstGeom>
          <a:solidFill>
            <a:srgbClr val="DBEEF9"/>
          </a:solidFill>
          <a:ln w="19050">
            <a:solidFill>
              <a:srgbClr val="006699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36000" bIns="36000" anchor="ctr"/>
          <a:lstStyle/>
          <a:p>
            <a:r>
              <a:rPr lang="ru-RU" sz="1600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Напоминания можно предусмотреть. А вот интеграция – </a:t>
            </a:r>
            <a:r>
              <a:rPr lang="ru-RU" sz="1600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это </a:t>
            </a:r>
            <a:r>
              <a:rPr lang="ru-RU" sz="1600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сложно. Возможен ли импорт документов?</a:t>
            </a:r>
          </a:p>
        </p:txBody>
      </p:sp>
      <p:sp>
        <p:nvSpPr>
          <p:cNvPr id="12" name="Скругленная прямоугольная выноска 11"/>
          <p:cNvSpPr/>
          <p:nvPr/>
        </p:nvSpPr>
        <p:spPr>
          <a:xfrm>
            <a:off x="1547813" y="5348611"/>
            <a:ext cx="6265118" cy="431328"/>
          </a:xfrm>
          <a:prstGeom prst="wedgeRoundRectCallout">
            <a:avLst>
              <a:gd name="adj1" fmla="val -57857"/>
              <a:gd name="adj2" fmla="val -43871"/>
              <a:gd name="adj3" fmla="val 16667"/>
            </a:avLst>
          </a:prstGeom>
          <a:solidFill>
            <a:srgbClr val="E7F9EA"/>
          </a:solidFill>
          <a:ln w="19050">
            <a:solidFill>
              <a:srgbClr val="2D9B47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36000" bIns="36000" anchor="ctr"/>
          <a:lstStyle/>
          <a:p>
            <a:r>
              <a:rPr lang="ru-RU" sz="1600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Да, в системе предусмотрен импорт из текстовых и </a:t>
            </a:r>
            <a:r>
              <a:rPr lang="en-US" sz="1600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Excel-</a:t>
            </a:r>
            <a:r>
              <a:rPr lang="ru-RU" sz="1600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файлов.</a:t>
            </a:r>
          </a:p>
        </p:txBody>
      </p:sp>
      <p:sp>
        <p:nvSpPr>
          <p:cNvPr id="13" name="Скругленная прямоугольная выноска 12"/>
          <p:cNvSpPr/>
          <p:nvPr/>
        </p:nvSpPr>
        <p:spPr>
          <a:xfrm>
            <a:off x="1187624" y="5902325"/>
            <a:ext cx="6337126" cy="614759"/>
          </a:xfrm>
          <a:prstGeom prst="wedgeRoundRectCallout">
            <a:avLst>
              <a:gd name="adj1" fmla="val 59152"/>
              <a:gd name="adj2" fmla="val -53971"/>
              <a:gd name="adj3" fmla="val 16667"/>
            </a:avLst>
          </a:prstGeom>
          <a:solidFill>
            <a:srgbClr val="DBEEF9"/>
          </a:solidFill>
          <a:ln w="19050">
            <a:solidFill>
              <a:srgbClr val="006699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36000" bIns="36000" anchor="ctr"/>
          <a:lstStyle/>
          <a:p>
            <a:r>
              <a:rPr lang="ru-RU" sz="1600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ОК, выгрузку информации по шаблону мы тоже сделаем, а дальше сотрудники сами будут импортировать документы в вашу систему.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FD5BF6-AC6C-45D0-9E57-FD2DDE7CBA81}" type="slidenum">
              <a:rPr lang="ru-RU" smtClean="0"/>
              <a:pPr>
                <a:defRPr/>
              </a:pPr>
              <a:t>31</a:t>
            </a:fld>
            <a:r>
              <a:rPr lang="en-US" smtClean="0"/>
              <a:t>/</a:t>
            </a:r>
            <a:r>
              <a:rPr lang="ru-RU" smtClean="0"/>
              <a:t>32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42732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43473" y="1673226"/>
            <a:ext cx="7992813" cy="4287839"/>
          </a:xfrm>
        </p:spPr>
        <p:txBody>
          <a:bodyPr/>
          <a:lstStyle/>
          <a:p>
            <a:pPr>
              <a:lnSpc>
                <a:spcPct val="97000"/>
              </a:lnSpc>
            </a:pPr>
            <a:r>
              <a:rPr lang="ru-RU" sz="2000" dirty="0" smtClean="0"/>
              <a:t>Даже если заказчик предлагает готовое решение, поймите </a:t>
            </a:r>
            <a:br>
              <a:rPr lang="ru-RU" sz="2000" dirty="0" smtClean="0"/>
            </a:br>
            <a:r>
              <a:rPr lang="ru-RU" sz="2000" dirty="0" smtClean="0"/>
              <a:t>его проблемы и цели</a:t>
            </a:r>
          </a:p>
          <a:p>
            <a:pPr>
              <a:lnSpc>
                <a:spcPct val="97000"/>
              </a:lnSpc>
            </a:pPr>
            <a:r>
              <a:rPr lang="ru-RU" sz="2000" dirty="0" smtClean="0"/>
              <a:t>Представьте работу пользователя, а не системы</a:t>
            </a:r>
          </a:p>
          <a:p>
            <a:pPr>
              <a:lnSpc>
                <a:spcPct val="97000"/>
              </a:lnSpc>
            </a:pPr>
            <a:r>
              <a:rPr lang="ru-RU" sz="2000" dirty="0" smtClean="0"/>
              <a:t>Определите, как вы будете контролировать достижение целей</a:t>
            </a:r>
          </a:p>
          <a:p>
            <a:pPr>
              <a:lnSpc>
                <a:spcPct val="97000"/>
              </a:lnSpc>
            </a:pPr>
            <a:r>
              <a:rPr lang="ru-RU" sz="2000" dirty="0" smtClean="0"/>
              <a:t>Планируйте работу от сценариев </a:t>
            </a:r>
            <a:r>
              <a:rPr lang="ru-RU" sz="2000" dirty="0" err="1" smtClean="0"/>
              <a:t>демо</a:t>
            </a:r>
            <a:r>
              <a:rPr lang="ru-RU" sz="2000" dirty="0" smtClean="0"/>
              <a:t>, а не наоборот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Подводя итоги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 bwMode="auto">
          <a:xfrm>
            <a:off x="697189" y="5229320"/>
            <a:ext cx="7845249" cy="108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5400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116000" defTabSz="539750">
              <a:spcBef>
                <a:spcPts val="0"/>
              </a:spcBef>
              <a:spcAft>
                <a:spcPts val="400"/>
              </a:spcAft>
              <a:buClr>
                <a:srgbClr val="006699"/>
              </a:buClr>
              <a:buSzPct val="150000"/>
              <a:defRPr/>
            </a:pPr>
            <a:r>
              <a:rPr lang="ru-RU" sz="2000" b="1" dirty="0" smtClean="0">
                <a:solidFill>
                  <a:srgbClr val="006699"/>
                </a:solidFill>
              </a:rPr>
              <a:t>Вакансии аналитиков</a:t>
            </a:r>
          </a:p>
          <a:p>
            <a:pPr marL="1116000" defTabSz="539750">
              <a:spcBef>
                <a:spcPts val="0"/>
              </a:spcBef>
              <a:spcAft>
                <a:spcPts val="400"/>
              </a:spcAft>
              <a:buClr>
                <a:srgbClr val="006699"/>
              </a:buClr>
              <a:buSzPct val="150000"/>
              <a:defRPr/>
            </a:pPr>
            <a:r>
              <a:rPr lang="ru-RU" sz="2000" dirty="0">
                <a:solidFill>
                  <a:srgbClr val="006699"/>
                </a:solidFill>
              </a:rPr>
              <a:t>П</a:t>
            </a:r>
            <a:r>
              <a:rPr lang="ru-RU" sz="2000" dirty="0" smtClean="0">
                <a:solidFill>
                  <a:srgbClr val="006699"/>
                </a:solidFill>
              </a:rPr>
              <a:t>ишите на </a:t>
            </a:r>
            <a:r>
              <a:rPr lang="en-US" sz="2000" dirty="0" smtClean="0">
                <a:solidFill>
                  <a:srgbClr val="006699"/>
                </a:solidFill>
                <a:hlinkClick r:id="rId3"/>
              </a:rPr>
              <a:t>hr@custis.ru</a:t>
            </a:r>
            <a:r>
              <a:rPr lang="ru-RU" sz="2000" dirty="0" smtClean="0">
                <a:solidFill>
                  <a:srgbClr val="006699"/>
                </a:solidFill>
              </a:rPr>
              <a:t>, подходите с вопросами </a:t>
            </a:r>
            <a:endParaRPr lang="ru-RU" sz="2000" dirty="0">
              <a:solidFill>
                <a:srgbClr val="006699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 bwMode="auto">
          <a:xfrm>
            <a:off x="4581625" y="3966176"/>
            <a:ext cx="3960813" cy="10800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25400" cmpd="sng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08000" defTabSz="539750">
              <a:spcBef>
                <a:spcPts val="0"/>
              </a:spcBef>
              <a:spcAft>
                <a:spcPts val="400"/>
              </a:spcAft>
              <a:buClr>
                <a:srgbClr val="006699"/>
              </a:buClr>
              <a:buSzPct val="150000"/>
              <a:defRPr/>
            </a:pPr>
            <a:r>
              <a:rPr lang="ru-RU" sz="2000" b="1" dirty="0" smtClean="0">
                <a:solidFill>
                  <a:srgbClr val="006699"/>
                </a:solidFill>
              </a:rPr>
              <a:t>Максим Цепков</a:t>
            </a:r>
            <a:endParaRPr lang="en-US" sz="2000" b="1" dirty="0">
              <a:solidFill>
                <a:srgbClr val="006699"/>
              </a:solidFill>
            </a:endParaRPr>
          </a:p>
          <a:p>
            <a:pPr marL="108000" defTabSz="539750">
              <a:spcBef>
                <a:spcPts val="0"/>
              </a:spcBef>
              <a:spcAft>
                <a:spcPts val="400"/>
              </a:spcAft>
              <a:buClr>
                <a:srgbClr val="006699"/>
              </a:buClr>
              <a:buSzPct val="150000"/>
              <a:defRPr/>
            </a:pPr>
            <a:r>
              <a:rPr lang="en-US" sz="2000" dirty="0" smtClean="0">
                <a:hlinkClick r:id="rId4"/>
              </a:rPr>
              <a:t>mtsepkov.org</a:t>
            </a:r>
            <a:endParaRPr lang="ru-RU" sz="2000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834" y="5034058"/>
            <a:ext cx="933839" cy="117859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3155" y="4495444"/>
            <a:ext cx="1218910" cy="1313480"/>
          </a:xfrm>
          <a:prstGeom prst="rect">
            <a:avLst/>
          </a:prstGeom>
        </p:spPr>
      </p:pic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FD5BF6-AC6C-45D0-9E57-FD2DDE7CBA81}" type="slidenum">
              <a:rPr lang="ru-RU" smtClean="0"/>
              <a:pPr>
                <a:defRPr/>
              </a:pPr>
              <a:t>32</a:t>
            </a:fld>
            <a:r>
              <a:rPr lang="en-US" smtClean="0"/>
              <a:t>/</a:t>
            </a:r>
            <a:r>
              <a:rPr lang="ru-RU" smtClean="0"/>
              <a:t>32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508541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Важные шаги </a:t>
            </a:r>
            <a:br>
              <a:rPr lang="ru-RU" dirty="0" smtClean="0"/>
            </a:br>
            <a:r>
              <a:rPr lang="ru-RU" dirty="0" smtClean="0"/>
              <a:t>при ведении проекта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959372-BBEB-4E0B-8B7B-8DCCD4CF8E84}" type="slidenum">
              <a:rPr lang="ru-RU" smtClean="0"/>
              <a:pPr>
                <a:defRPr/>
              </a:pPr>
              <a:t>4</a:t>
            </a:fld>
            <a:r>
              <a:rPr lang="en-US" smtClean="0"/>
              <a:t>/</a:t>
            </a:r>
            <a:r>
              <a:rPr lang="ru-RU" smtClean="0"/>
              <a:t>32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3897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40000" y="908049"/>
            <a:ext cx="6670305" cy="754063"/>
          </a:xfrm>
        </p:spPr>
        <p:txBody>
          <a:bodyPr/>
          <a:lstStyle/>
          <a:p>
            <a:r>
              <a:rPr lang="ru-RU" dirty="0" smtClean="0"/>
              <a:t>Шаг 1: представить </a:t>
            </a:r>
            <a:r>
              <a:rPr lang="ru-RU" dirty="0"/>
              <a:t>б</a:t>
            </a:r>
            <a:r>
              <a:rPr lang="ru-RU" dirty="0" smtClean="0"/>
              <a:t>удущее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00377" y="2924944"/>
            <a:ext cx="975279" cy="97527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3789040"/>
            <a:ext cx="974506" cy="977561"/>
          </a:xfrm>
          <a:prstGeom prst="rect">
            <a:avLst/>
          </a:prstGeom>
        </p:spPr>
      </p:pic>
      <p:sp>
        <p:nvSpPr>
          <p:cNvPr id="8" name="Скругленная прямоугольная выноска 7"/>
          <p:cNvSpPr/>
          <p:nvPr/>
        </p:nvSpPr>
        <p:spPr>
          <a:xfrm>
            <a:off x="1547664" y="2924944"/>
            <a:ext cx="5832723" cy="720080"/>
          </a:xfrm>
          <a:prstGeom prst="wedgeRoundRectCallout">
            <a:avLst>
              <a:gd name="adj1" fmla="val 55891"/>
              <a:gd name="adj2" fmla="val 46483"/>
              <a:gd name="adj3" fmla="val 16667"/>
            </a:avLst>
          </a:prstGeom>
          <a:solidFill>
            <a:srgbClr val="DBEEF9"/>
          </a:solidFill>
          <a:ln w="19050">
            <a:solidFill>
              <a:srgbClr val="006699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36000" bIns="36000" anchor="ctr"/>
          <a:lstStyle/>
          <a:p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А как </a:t>
            </a:r>
            <a:r>
              <a:rPr lang="ru-RU" spc="-3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операционисты</a:t>
            </a:r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смогут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быстро</a:t>
            </a:r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находить нужные шаблоны? У каждого будет по 10–20 собственных?</a:t>
            </a: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1763837" y="3789040"/>
            <a:ext cx="4680371" cy="720080"/>
          </a:xfrm>
          <a:prstGeom prst="wedgeRoundRectCallout">
            <a:avLst>
              <a:gd name="adj1" fmla="val -59134"/>
              <a:gd name="adj2" fmla="val -41913"/>
              <a:gd name="adj3" fmla="val 16667"/>
            </a:avLst>
          </a:prstGeom>
          <a:solidFill>
            <a:srgbClr val="E7F9EA"/>
          </a:solidFill>
          <a:ln w="19050">
            <a:solidFill>
              <a:srgbClr val="2D9B47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36000" bIns="36000" anchor="ctr"/>
          <a:lstStyle/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Скорее, нужна общая система шаблонов, разложенных по назначению в иерархии.</a:t>
            </a: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1115616" y="4653136"/>
            <a:ext cx="6256321" cy="720651"/>
          </a:xfrm>
          <a:prstGeom prst="wedgeRoundRectCallout">
            <a:avLst>
              <a:gd name="adj1" fmla="val 55843"/>
              <a:gd name="adj2" fmla="val -47184"/>
              <a:gd name="adj3" fmla="val 16667"/>
            </a:avLst>
          </a:prstGeom>
          <a:solidFill>
            <a:srgbClr val="DBEEF9"/>
          </a:solidFill>
          <a:ln w="19050">
            <a:solidFill>
              <a:srgbClr val="006699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36000" bIns="36000" anchor="ctr"/>
          <a:lstStyle/>
          <a:p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Как файлы в папках? Возможно, пользователям будет сложно ориентироваться во множестве чужих документов.</a:t>
            </a:r>
          </a:p>
        </p:txBody>
      </p:sp>
      <p:sp>
        <p:nvSpPr>
          <p:cNvPr id="11" name="Овал 10"/>
          <p:cNvSpPr/>
          <p:nvPr/>
        </p:nvSpPr>
        <p:spPr>
          <a:xfrm>
            <a:off x="684213" y="1773238"/>
            <a:ext cx="359618" cy="359618"/>
          </a:xfrm>
          <a:prstGeom prst="ellipse">
            <a:avLst/>
          </a:prstGeom>
          <a:solidFill>
            <a:srgbClr val="FFFFCA"/>
          </a:solidFill>
          <a:ln w="19050">
            <a:solidFill>
              <a:srgbClr val="A6A6A6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rtlCol="0" anchor="ctr"/>
          <a:lstStyle/>
          <a:p>
            <a:pPr algn="ctr"/>
            <a:r>
              <a:rPr lang="ru-RU" sz="1700" dirty="0">
                <a:solidFill>
                  <a:schemeClr val="tx1"/>
                </a:solidFill>
              </a:rPr>
              <a:t>1</a:t>
            </a:r>
            <a:endParaRPr lang="ru-RU" sz="1700" dirty="0" smtClean="0">
              <a:solidFill>
                <a:schemeClr val="tx1"/>
              </a:solidFill>
            </a:endParaRPr>
          </a:p>
        </p:txBody>
      </p:sp>
      <p:sp>
        <p:nvSpPr>
          <p:cNvPr id="13" name="Скругленная прямоугольная выноска 12"/>
          <p:cNvSpPr/>
          <p:nvPr/>
        </p:nvSpPr>
        <p:spPr>
          <a:xfrm>
            <a:off x="1763688" y="1773238"/>
            <a:ext cx="5328591" cy="1005305"/>
          </a:xfrm>
          <a:prstGeom prst="wedgeRoundRectCallout">
            <a:avLst>
              <a:gd name="adj1" fmla="val -58067"/>
              <a:gd name="adj2" fmla="val 50771"/>
              <a:gd name="adj3" fmla="val 16667"/>
            </a:avLst>
          </a:prstGeom>
          <a:solidFill>
            <a:srgbClr val="E7F9EA"/>
          </a:solidFill>
          <a:ln w="19050">
            <a:solidFill>
              <a:srgbClr val="2D9B47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36000" bIns="36000" anchor="ctr"/>
          <a:lstStyle/>
          <a:p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Нужно сделать шаблоны документов </a:t>
            </a:r>
            <a:b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для </a:t>
            </a: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операционистов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чтобы им не приходилось постоянно вводить одинаковые данные.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684213" y="5589240"/>
            <a:ext cx="6048027" cy="720626"/>
            <a:chOff x="684213" y="5445224"/>
            <a:chExt cx="6048027" cy="720626"/>
          </a:xfrm>
        </p:grpSpPr>
        <p:sp>
          <p:nvSpPr>
            <p:cNvPr id="14" name="Скругленная прямоугольная выноска 13"/>
            <p:cNvSpPr/>
            <p:nvPr/>
          </p:nvSpPr>
          <p:spPr bwMode="auto">
            <a:xfrm>
              <a:off x="684213" y="5445224"/>
              <a:ext cx="6048027" cy="720626"/>
            </a:xfrm>
            <a:prstGeom prst="wedgeRoundRectCallout">
              <a:avLst>
                <a:gd name="adj1" fmla="val -20616"/>
                <a:gd name="adj2" fmla="val -48511"/>
                <a:gd name="adj3" fmla="val 16667"/>
              </a:avLst>
            </a:prstGeom>
            <a:solidFill>
              <a:schemeClr val="bg1">
                <a:lumMod val="95000"/>
              </a:schemeClr>
            </a:solidFill>
            <a:ln w="19050" cap="flat" cmpd="sng" algn="ctr">
              <a:solidFill>
                <a:srgbClr val="FFFFFF">
                  <a:lumMod val="65000"/>
                </a:srgbClr>
              </a:solidFill>
              <a:prstDash val="solid"/>
            </a:ln>
            <a:effectLst/>
          </p:spPr>
          <p:txBody>
            <a:bodyPr lIns="0" tIns="36000" rIns="36000" bIns="72000" anchor="ctr"/>
            <a:lstStyle/>
            <a:p>
              <a:pPr marL="810000" fontAlgn="auto">
                <a:spcBef>
                  <a:spcPts val="0"/>
                </a:spcBef>
                <a:spcAft>
                  <a:spcPts val="0"/>
                </a:spcAft>
              </a:pPr>
              <a:r>
                <a:rPr lang="ru-RU" kern="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/>
                </a:rPr>
                <a:t>Выйдите за рамки: представьте себе, как люди используют вашу систему</a:t>
              </a:r>
              <a:endParaRPr lang="ru-RU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endParaRPr>
            </a:p>
          </p:txBody>
        </p:sp>
        <p:pic>
          <p:nvPicPr>
            <p:cNvPr id="15" name="Picture 2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0323" y="5526798"/>
              <a:ext cx="504328" cy="557478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FD5BF6-AC6C-45D0-9E57-FD2DDE7CBA81}" type="slidenum">
              <a:rPr lang="ru-RU" smtClean="0"/>
              <a:pPr>
                <a:defRPr/>
              </a:pPr>
              <a:t>5</a:t>
            </a:fld>
            <a:r>
              <a:rPr lang="en-US" smtClean="0"/>
              <a:t>/</a:t>
            </a:r>
            <a:r>
              <a:rPr lang="ru-RU" smtClean="0"/>
              <a:t>32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390567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2523447"/>
            <a:ext cx="974506" cy="977561"/>
          </a:xfrm>
          <a:prstGeom prst="rect">
            <a:avLst/>
          </a:prstGeom>
        </p:spPr>
      </p:pic>
      <p:sp>
        <p:nvSpPr>
          <p:cNvPr id="7" name="Скругленная прямоугольная выноска 6"/>
          <p:cNvSpPr/>
          <p:nvPr/>
        </p:nvSpPr>
        <p:spPr>
          <a:xfrm>
            <a:off x="1691680" y="1773238"/>
            <a:ext cx="6840760" cy="719658"/>
          </a:xfrm>
          <a:prstGeom prst="wedgeRoundRectCallout">
            <a:avLst>
              <a:gd name="adj1" fmla="val -54293"/>
              <a:gd name="adj2" fmla="val 40824"/>
              <a:gd name="adj3" fmla="val 16667"/>
            </a:avLst>
          </a:prstGeom>
          <a:solidFill>
            <a:srgbClr val="E7F9EA"/>
          </a:solidFill>
          <a:ln w="19050">
            <a:solidFill>
              <a:srgbClr val="2D9B47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36000" bIns="36000" anchor="ctr"/>
          <a:lstStyle/>
          <a:p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Продавец из торгового зала посылает запрос на пару обуви нужного размера. Пока он идет на склад, кладовщик ее находит.</a:t>
            </a: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1908175" y="2636912"/>
            <a:ext cx="5400129" cy="710505"/>
          </a:xfrm>
          <a:prstGeom prst="wedgeRoundRectCallout">
            <a:avLst>
              <a:gd name="adj1" fmla="val 58309"/>
              <a:gd name="adj2" fmla="val -37581"/>
              <a:gd name="adj3" fmla="val 16667"/>
            </a:avLst>
          </a:prstGeom>
          <a:solidFill>
            <a:srgbClr val="DBEEF9"/>
          </a:solidFill>
          <a:ln w="19050">
            <a:solidFill>
              <a:srgbClr val="006699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36000" bIns="36000" anchor="ctr"/>
          <a:lstStyle/>
          <a:p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А как кладовщик узнает, что появился запрос? </a:t>
            </a:r>
            <a: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Он </a:t>
            </a:r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же не сидит за компьютером во время работы.</a:t>
            </a: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684213" y="3501008"/>
            <a:ext cx="78486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Скругленная прямоугольная выноска 18"/>
          <p:cNvSpPr/>
          <p:nvPr/>
        </p:nvSpPr>
        <p:spPr>
          <a:xfrm>
            <a:off x="1692275" y="3645024"/>
            <a:ext cx="5688607" cy="1008112"/>
          </a:xfrm>
          <a:prstGeom prst="wedgeRoundRectCallout">
            <a:avLst>
              <a:gd name="adj1" fmla="val -55514"/>
              <a:gd name="adj2" fmla="val 36189"/>
              <a:gd name="adj3" fmla="val 16667"/>
            </a:avLst>
          </a:prstGeom>
          <a:solidFill>
            <a:srgbClr val="E7F9EA"/>
          </a:solidFill>
          <a:ln w="19050">
            <a:solidFill>
              <a:srgbClr val="2D9B47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36000" bIns="36000" anchor="ctr"/>
          <a:lstStyle/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Продавец, получив заказ из интернет-магазина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мобильное устройство, кладет в коробку вместе с товаром распечатку с заказом.</a:t>
            </a:r>
          </a:p>
        </p:txBody>
      </p:sp>
      <p:sp>
        <p:nvSpPr>
          <p:cNvPr id="20" name="Скругленная прямоугольная выноска 19"/>
          <p:cNvSpPr/>
          <p:nvPr/>
        </p:nvSpPr>
        <p:spPr>
          <a:xfrm>
            <a:off x="2196208" y="4797152"/>
            <a:ext cx="5112096" cy="720080"/>
          </a:xfrm>
          <a:prstGeom prst="wedgeRoundRectCallout">
            <a:avLst>
              <a:gd name="adj1" fmla="val 58811"/>
              <a:gd name="adj2" fmla="val -39933"/>
              <a:gd name="adj3" fmla="val 16667"/>
            </a:avLst>
          </a:prstGeom>
          <a:solidFill>
            <a:srgbClr val="DBEEF9"/>
          </a:solidFill>
          <a:ln w="19050">
            <a:solidFill>
              <a:srgbClr val="006699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18000" rIns="36000" bIns="36000" anchor="ctr"/>
          <a:lstStyle/>
          <a:p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А если продавцов несколько, кто пойдет собирать заказ? И где они возьмут распечатку?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4611679"/>
            <a:ext cx="974506" cy="977561"/>
          </a:xfrm>
          <a:prstGeom prst="rect">
            <a:avLst/>
          </a:prstGeom>
        </p:spPr>
      </p:pic>
      <p:grpSp>
        <p:nvGrpSpPr>
          <p:cNvPr id="11" name="Группа 10"/>
          <p:cNvGrpSpPr/>
          <p:nvPr/>
        </p:nvGrpSpPr>
        <p:grpSpPr>
          <a:xfrm>
            <a:off x="539552" y="1773238"/>
            <a:ext cx="975279" cy="1478913"/>
            <a:chOff x="539552" y="1773238"/>
            <a:chExt cx="975279" cy="1478913"/>
          </a:xfrm>
        </p:grpSpPr>
        <p:pic>
          <p:nvPicPr>
            <p:cNvPr id="5" name="Рисунок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539552" y="2276872"/>
              <a:ext cx="975279" cy="975279"/>
            </a:xfrm>
            <a:prstGeom prst="rect">
              <a:avLst/>
            </a:prstGeom>
          </p:spPr>
        </p:pic>
        <p:sp>
          <p:nvSpPr>
            <p:cNvPr id="4" name="Овал 3"/>
            <p:cNvSpPr/>
            <p:nvPr/>
          </p:nvSpPr>
          <p:spPr>
            <a:xfrm>
              <a:off x="684213" y="1773238"/>
              <a:ext cx="359618" cy="359618"/>
            </a:xfrm>
            <a:prstGeom prst="ellipse">
              <a:avLst/>
            </a:prstGeom>
            <a:solidFill>
              <a:srgbClr val="FFFFCA"/>
            </a:solidFill>
            <a:ln w="19050">
              <a:solidFill>
                <a:srgbClr val="A6A6A6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r>
                <a:rPr lang="ru-RU" sz="1700" dirty="0" smtClean="0">
                  <a:solidFill>
                    <a:schemeClr val="tx1"/>
                  </a:solidFill>
                </a:rPr>
                <a:t>2</a:t>
              </a:r>
            </a:p>
          </p:txBody>
        </p:sp>
      </p:grpSp>
      <p:sp>
        <p:nvSpPr>
          <p:cNvPr id="25" name="Заголовок 2"/>
          <p:cNvSpPr>
            <a:spLocks noGrp="1"/>
          </p:cNvSpPr>
          <p:nvPr>
            <p:ph type="title"/>
          </p:nvPr>
        </p:nvSpPr>
        <p:spPr>
          <a:xfrm>
            <a:off x="540000" y="908049"/>
            <a:ext cx="6670305" cy="754063"/>
          </a:xfrm>
        </p:spPr>
        <p:txBody>
          <a:bodyPr/>
          <a:lstStyle/>
          <a:p>
            <a:r>
              <a:rPr lang="ru-RU" dirty="0" smtClean="0"/>
              <a:t>Шаг 1: представить </a:t>
            </a:r>
            <a:r>
              <a:rPr lang="ru-RU" dirty="0"/>
              <a:t>б</a:t>
            </a:r>
            <a:r>
              <a:rPr lang="ru-RU" dirty="0" smtClean="0"/>
              <a:t>удущее</a:t>
            </a:r>
            <a:endParaRPr lang="ru-RU" dirty="0"/>
          </a:p>
        </p:txBody>
      </p:sp>
      <p:grpSp>
        <p:nvGrpSpPr>
          <p:cNvPr id="28" name="Группа 27"/>
          <p:cNvGrpSpPr/>
          <p:nvPr/>
        </p:nvGrpSpPr>
        <p:grpSpPr>
          <a:xfrm>
            <a:off x="539552" y="3645024"/>
            <a:ext cx="975279" cy="1478913"/>
            <a:chOff x="539552" y="1773238"/>
            <a:chExt cx="975279" cy="1478913"/>
          </a:xfrm>
        </p:grpSpPr>
        <p:pic>
          <p:nvPicPr>
            <p:cNvPr id="29" name="Рисунок 2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539552" y="2276872"/>
              <a:ext cx="975279" cy="975279"/>
            </a:xfrm>
            <a:prstGeom prst="rect">
              <a:avLst/>
            </a:prstGeom>
          </p:spPr>
        </p:pic>
        <p:sp>
          <p:nvSpPr>
            <p:cNvPr id="30" name="Овал 29"/>
            <p:cNvSpPr/>
            <p:nvPr/>
          </p:nvSpPr>
          <p:spPr>
            <a:xfrm>
              <a:off x="684213" y="1773238"/>
              <a:ext cx="359618" cy="359618"/>
            </a:xfrm>
            <a:prstGeom prst="ellipse">
              <a:avLst/>
            </a:prstGeom>
            <a:solidFill>
              <a:srgbClr val="FFFFCA"/>
            </a:solidFill>
            <a:ln w="19050">
              <a:solidFill>
                <a:srgbClr val="A6A6A6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lIns="36000" tIns="18000" rIns="36000" bIns="18000" rtlCol="0" anchor="ctr"/>
            <a:lstStyle/>
            <a:p>
              <a:pPr algn="ctr"/>
              <a:r>
                <a:rPr lang="ru-RU" sz="1700" dirty="0">
                  <a:solidFill>
                    <a:schemeClr val="tx1"/>
                  </a:solidFill>
                </a:rPr>
                <a:t>3</a:t>
              </a:r>
              <a:endParaRPr lang="ru-RU" sz="17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FD5BF6-AC6C-45D0-9E57-FD2DDE7CBA81}" type="slidenum">
              <a:rPr lang="ru-RU" smtClean="0"/>
              <a:pPr>
                <a:defRPr/>
              </a:pPr>
              <a:t>6</a:t>
            </a:fld>
            <a:r>
              <a:rPr lang="en-US" smtClean="0"/>
              <a:t>/</a:t>
            </a:r>
            <a:r>
              <a:rPr lang="ru-RU" smtClean="0"/>
              <a:t>32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978676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40000" y="908049"/>
            <a:ext cx="7272360" cy="754063"/>
          </a:xfrm>
        </p:spPr>
        <p:txBody>
          <a:bodyPr/>
          <a:lstStyle/>
          <a:p>
            <a:r>
              <a:rPr lang="ru-RU" dirty="0" smtClean="0"/>
              <a:t>Цель – за рамками системы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8092" y="1696422"/>
            <a:ext cx="1992808" cy="209261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2185542"/>
            <a:ext cx="1831437" cy="239558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957" y="3271066"/>
            <a:ext cx="1814118" cy="1814118"/>
          </a:xfrm>
          <a:prstGeom prst="rect">
            <a:avLst/>
          </a:prstGeom>
        </p:spPr>
      </p:pic>
      <p:sp>
        <p:nvSpPr>
          <p:cNvPr id="8" name="Скругленная прямоугольная выноска 7"/>
          <p:cNvSpPr/>
          <p:nvPr/>
        </p:nvSpPr>
        <p:spPr>
          <a:xfrm>
            <a:off x="3312183" y="4598844"/>
            <a:ext cx="2232248" cy="630356"/>
          </a:xfrm>
          <a:prstGeom prst="wedgeRoundRectCallout">
            <a:avLst>
              <a:gd name="adj1" fmla="val -1355"/>
              <a:gd name="adj2" fmla="val -81124"/>
              <a:gd name="adj3" fmla="val 16667"/>
            </a:avLst>
          </a:prstGeom>
          <a:solidFill>
            <a:srgbClr val="FFFFCA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Продукт – </a:t>
            </a:r>
            <a:br>
              <a:rPr lang="ru-RU" b="1" dirty="0">
                <a:solidFill>
                  <a:schemeClr val="tx1"/>
                </a:solidFill>
              </a:rPr>
            </a:br>
            <a:r>
              <a:rPr lang="ru-RU" b="1" dirty="0">
                <a:solidFill>
                  <a:schemeClr val="tx1"/>
                </a:solidFill>
              </a:rPr>
              <a:t>что </a:t>
            </a:r>
            <a:r>
              <a:rPr lang="ru-RU" dirty="0">
                <a:solidFill>
                  <a:schemeClr val="tx1"/>
                </a:solidFill>
              </a:rPr>
              <a:t>сделать</a:t>
            </a: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684213" y="5246916"/>
            <a:ext cx="2232248" cy="630356"/>
          </a:xfrm>
          <a:prstGeom prst="wedgeRoundRectCallout">
            <a:avLst>
              <a:gd name="adj1" fmla="val -160"/>
              <a:gd name="adj2" fmla="val -84907"/>
              <a:gd name="adj3" fmla="val 16667"/>
            </a:avLst>
          </a:prstGeom>
          <a:solidFill>
            <a:srgbClr val="FFFFCA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Технология – </a:t>
            </a:r>
            <a:br>
              <a:rPr lang="ru-RU" b="1" dirty="0">
                <a:solidFill>
                  <a:schemeClr val="tx1"/>
                </a:solidFill>
              </a:rPr>
            </a:br>
            <a:r>
              <a:rPr lang="ru-RU" b="1" dirty="0">
                <a:solidFill>
                  <a:schemeClr val="tx1"/>
                </a:solidFill>
              </a:rPr>
              <a:t>как </a:t>
            </a:r>
            <a:r>
              <a:rPr lang="ru-RU" dirty="0">
                <a:solidFill>
                  <a:schemeClr val="tx1"/>
                </a:solidFill>
              </a:rPr>
              <a:t>сделать</a:t>
            </a: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5940152" y="3950772"/>
            <a:ext cx="2232248" cy="630356"/>
          </a:xfrm>
          <a:prstGeom prst="wedgeRoundRectCallout">
            <a:avLst>
              <a:gd name="adj1" fmla="val -933"/>
              <a:gd name="adj2" fmla="val -80167"/>
              <a:gd name="adj3" fmla="val 16667"/>
            </a:avLst>
          </a:prstGeom>
          <a:solidFill>
            <a:srgbClr val="FFFFCA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Потребитель – для кого </a:t>
            </a:r>
            <a:r>
              <a:rPr lang="ru-RU" dirty="0">
                <a:solidFill>
                  <a:schemeClr val="tx1"/>
                </a:solidFill>
              </a:rPr>
              <a:t>сделать</a:t>
            </a:r>
          </a:p>
        </p:txBody>
      </p:sp>
      <p:sp>
        <p:nvSpPr>
          <p:cNvPr id="11" name="Стрелка вправо 10"/>
          <p:cNvSpPr/>
          <p:nvPr/>
        </p:nvSpPr>
        <p:spPr>
          <a:xfrm rot="20694417">
            <a:off x="4646278" y="5094400"/>
            <a:ext cx="2643739" cy="589680"/>
          </a:xfrm>
          <a:prstGeom prst="rightArrow">
            <a:avLst/>
          </a:prstGeom>
          <a:solidFill>
            <a:schemeClr val="tx2"/>
          </a:solidFill>
          <a:ln w="25400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rtlCol="0" anchor="ctr"/>
          <a:lstStyle/>
          <a:p>
            <a:pPr algn="ctr"/>
            <a:endParaRPr lang="ru-RU" sz="17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FD5BF6-AC6C-45D0-9E57-FD2DDE7CBA81}" type="slidenum">
              <a:rPr lang="ru-RU" smtClean="0"/>
              <a:pPr>
                <a:defRPr/>
              </a:pPr>
              <a:t>7</a:t>
            </a:fld>
            <a:r>
              <a:rPr lang="en-US" smtClean="0"/>
              <a:t>/</a:t>
            </a:r>
            <a:r>
              <a:rPr lang="ru-RU" smtClean="0"/>
              <a:t>32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88081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Две рамки проекта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83568" y="2474374"/>
            <a:ext cx="7128520" cy="3690930"/>
          </a:xfrm>
          <a:prstGeom prst="roundRect">
            <a:avLst>
              <a:gd name="adj" fmla="val 10196"/>
            </a:avLst>
          </a:prstGeom>
          <a:solidFill>
            <a:srgbClr val="E7F9EA"/>
          </a:solidFill>
          <a:ln w="19050">
            <a:solidFill>
              <a:srgbClr val="2D9B47"/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b"/>
          <a:lstStyle/>
          <a:p>
            <a:pPr algn="r"/>
            <a:endParaRPr lang="ru-RU" spc="-30" dirty="0">
              <a:solidFill>
                <a:srgbClr val="2D9B47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85319" y="2689490"/>
            <a:ext cx="6725018" cy="13238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b"/>
          <a:lstStyle/>
          <a:p>
            <a:endParaRPr lang="ru-RU" spc="-3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247839" y="4416799"/>
            <a:ext cx="1546754" cy="71711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Процессы организации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465616" y="4416799"/>
            <a:ext cx="1546754" cy="71711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Бизнес-продукты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718897" y="4416799"/>
            <a:ext cx="1546754" cy="71711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Показатели бизнеса</a:t>
            </a:r>
          </a:p>
        </p:txBody>
      </p:sp>
      <p:sp>
        <p:nvSpPr>
          <p:cNvPr id="19" name="Стрелка вправо 18"/>
          <p:cNvSpPr/>
          <p:nvPr/>
        </p:nvSpPr>
        <p:spPr>
          <a:xfrm rot="7955274">
            <a:off x="2579763" y="3980516"/>
            <a:ext cx="858957" cy="417114"/>
          </a:xfrm>
          <a:prstGeom prst="rightArrow">
            <a:avLst/>
          </a:prstGeom>
          <a:solidFill>
            <a:schemeClr val="tx2"/>
          </a:solidFill>
          <a:ln w="25400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rtlCol="0" anchor="ctr"/>
          <a:lstStyle/>
          <a:p>
            <a:pPr algn="ctr"/>
            <a:endParaRPr lang="ru-RU" sz="17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0" name="Стрелка вправо 19"/>
          <p:cNvSpPr/>
          <p:nvPr/>
        </p:nvSpPr>
        <p:spPr>
          <a:xfrm rot="4218088">
            <a:off x="3867129" y="4054263"/>
            <a:ext cx="523588" cy="417114"/>
          </a:xfrm>
          <a:prstGeom prst="rightArrow">
            <a:avLst/>
          </a:prstGeom>
          <a:solidFill>
            <a:schemeClr val="tx2"/>
          </a:solidFill>
          <a:ln w="25400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rtlCol="0" anchor="ctr"/>
          <a:lstStyle/>
          <a:p>
            <a:pPr algn="ctr"/>
            <a:endParaRPr lang="ru-RU" sz="17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6" name="Стрелка вправо 35"/>
          <p:cNvSpPr/>
          <p:nvPr/>
        </p:nvSpPr>
        <p:spPr>
          <a:xfrm>
            <a:off x="5124809" y="4566797"/>
            <a:ext cx="544419" cy="417114"/>
          </a:xfrm>
          <a:prstGeom prst="rightArrow">
            <a:avLst/>
          </a:prstGeom>
          <a:solidFill>
            <a:schemeClr val="tx2"/>
          </a:solidFill>
          <a:ln w="25400"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rtlCol="0" anchor="ctr"/>
          <a:lstStyle/>
          <a:p>
            <a:pPr algn="ctr"/>
            <a:endParaRPr lang="ru-RU" sz="17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8" name="Правая фигурная скобка 27"/>
          <p:cNvSpPr/>
          <p:nvPr/>
        </p:nvSpPr>
        <p:spPr>
          <a:xfrm rot="5400000">
            <a:off x="2944766" y="3289902"/>
            <a:ext cx="369876" cy="3960440"/>
          </a:xfrm>
          <a:prstGeom prst="rightBrace">
            <a:avLst>
              <a:gd name="adj1" fmla="val 46510"/>
              <a:gd name="adj2" fmla="val 50000"/>
            </a:avLst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749884" y="5457254"/>
            <a:ext cx="1210503" cy="3736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2185BA"/>
                </a:solidFill>
              </a:rPr>
              <a:t>Тактика</a:t>
            </a:r>
            <a:endParaRPr lang="ru-RU" sz="1600" dirty="0">
              <a:solidFill>
                <a:srgbClr val="2185BA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763688" y="5457254"/>
            <a:ext cx="2762311" cy="3736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Операционная работа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06325" y="3609797"/>
            <a:ext cx="941503" cy="3736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Шаг 1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998649" y="4135447"/>
            <a:ext cx="941503" cy="3736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Шаг 2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2" name="Стрелка вправо 31"/>
          <p:cNvSpPr/>
          <p:nvPr/>
        </p:nvSpPr>
        <p:spPr>
          <a:xfrm>
            <a:off x="5101522" y="3042683"/>
            <a:ext cx="523588" cy="417114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endParaRPr lang="ru-RU" sz="2000" spc="-3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247839" y="2892685"/>
            <a:ext cx="1546754" cy="71711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Дизайн системы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464416" y="2892685"/>
            <a:ext cx="1546754" cy="71711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Функции системы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718897" y="2892685"/>
            <a:ext cx="1546754" cy="71711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pc="-3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Назначение системы</a:t>
            </a: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5126562" y="3026060"/>
            <a:ext cx="479366" cy="432613"/>
          </a:xfrm>
          <a:prstGeom prst="line">
            <a:avLst/>
          </a:prstGeom>
          <a:ln w="38100">
            <a:solidFill>
              <a:srgbClr val="C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>
            <a:off x="5126562" y="3026058"/>
            <a:ext cx="479366" cy="432614"/>
          </a:xfrm>
          <a:prstGeom prst="line">
            <a:avLst/>
          </a:prstGeom>
          <a:ln w="38100">
            <a:solidFill>
              <a:srgbClr val="C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Стрелка вправо 32"/>
          <p:cNvSpPr/>
          <p:nvPr/>
        </p:nvSpPr>
        <p:spPr>
          <a:xfrm rot="10800000">
            <a:off x="2850477" y="3042683"/>
            <a:ext cx="523588" cy="417114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endParaRPr lang="ru-RU" sz="2000" spc="-3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1247839" y="1844824"/>
            <a:ext cx="1546754" cy="43162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Как</a:t>
            </a:r>
            <a:endParaRPr lang="ru-RU" spc="-3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0" name="Стрелка вправо 39"/>
          <p:cNvSpPr/>
          <p:nvPr/>
        </p:nvSpPr>
        <p:spPr>
          <a:xfrm>
            <a:off x="5101522" y="1852080"/>
            <a:ext cx="523588" cy="417114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endParaRPr lang="ru-RU" sz="2000" spc="-3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" name="Стрелка вправо 41"/>
          <p:cNvSpPr/>
          <p:nvPr/>
        </p:nvSpPr>
        <p:spPr>
          <a:xfrm rot="10800000">
            <a:off x="2868311" y="1852080"/>
            <a:ext cx="523588" cy="417114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endParaRPr lang="ru-RU" sz="2000" spc="-3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3473334" y="1844824"/>
            <a:ext cx="1546754" cy="43162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Что</a:t>
            </a:r>
            <a:endParaRPr lang="ru-RU" spc="-3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5718897" y="1844824"/>
            <a:ext cx="1546754" cy="43162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tIns="18000" rIns="36000" bIns="18000" anchor="ctr"/>
          <a:lstStyle/>
          <a:p>
            <a:pPr algn="ctr"/>
            <a:r>
              <a:rPr lang="ru-RU" spc="-3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Зачем</a:t>
            </a:r>
            <a:endParaRPr lang="ru-RU" spc="-3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018207" y="3619623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pc="-30" dirty="0">
                <a:solidFill>
                  <a:schemeClr val="accent1">
                    <a:lumMod val="75000"/>
                  </a:schemeClr>
                </a:solidFill>
              </a:rPr>
              <a:t>IT</a:t>
            </a:r>
            <a:r>
              <a:rPr lang="ru-RU" spc="-30" dirty="0">
                <a:solidFill>
                  <a:schemeClr val="accent1">
                    <a:lumMod val="75000"/>
                  </a:schemeClr>
                </a:solidFill>
              </a:rPr>
              <a:t>-система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233109" y="5771096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pc="-30" dirty="0">
                <a:solidFill>
                  <a:srgbClr val="2D9B47"/>
                </a:solidFill>
              </a:rPr>
              <a:t>Организация бизнеса</a:t>
            </a:r>
          </a:p>
        </p:txBody>
      </p:sp>
      <p:sp>
        <p:nvSpPr>
          <p:cNvPr id="51" name="Правая фигурная скобка 50"/>
          <p:cNvSpPr/>
          <p:nvPr/>
        </p:nvSpPr>
        <p:spPr>
          <a:xfrm rot="5400000">
            <a:off x="5181339" y="3289902"/>
            <a:ext cx="369876" cy="3960440"/>
          </a:xfrm>
          <a:prstGeom prst="rightBrace">
            <a:avLst>
              <a:gd name="adj1" fmla="val 46510"/>
              <a:gd name="adj2" fmla="val 50000"/>
            </a:avLst>
          </a:prstGeom>
          <a:ln w="38100">
            <a:solidFill>
              <a:srgbClr val="2185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FD5BF6-AC6C-45D0-9E57-FD2DDE7CBA81}" type="slidenum">
              <a:rPr lang="ru-RU" smtClean="0"/>
              <a:pPr>
                <a:defRPr/>
              </a:pPr>
              <a:t>8</a:t>
            </a:fld>
            <a:r>
              <a:rPr lang="en-US" smtClean="0"/>
              <a:t>/</a:t>
            </a:r>
            <a:r>
              <a:rPr lang="ru-RU" smtClean="0"/>
              <a:t>32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78581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36" grpId="0" animBg="1"/>
      <p:bldP spid="28" grpId="0" animBg="1"/>
      <p:bldP spid="6" grpId="0"/>
      <p:bldP spid="30" grpId="0"/>
      <p:bldP spid="4" grpId="0"/>
      <p:bldP spid="31" grpId="0"/>
      <p:bldP spid="49" grpId="0"/>
      <p:bldP spid="5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750" y="1662113"/>
            <a:ext cx="7272338" cy="4287839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Цель: более быстрый ввод или меньше ошибок?</a:t>
            </a:r>
          </a:p>
          <a:p>
            <a:r>
              <a:rPr lang="ru-RU" dirty="0" smtClean="0"/>
              <a:t>Метрика операций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dirty="0"/>
              <a:t>С</a:t>
            </a:r>
            <a:r>
              <a:rPr lang="ru-RU" sz="2000" dirty="0" smtClean="0"/>
              <a:t>колько введено по шаблонам, а сколько – без них</a:t>
            </a:r>
          </a:p>
          <a:p>
            <a:r>
              <a:rPr lang="ru-RU" dirty="0" smtClean="0"/>
              <a:t>Целевые метрики</a:t>
            </a:r>
          </a:p>
          <a:p>
            <a:pPr lvl="1"/>
            <a:r>
              <a:rPr lang="ru-RU" sz="2000" dirty="0" smtClean="0"/>
              <a:t>Время ввода документа </a:t>
            </a:r>
          </a:p>
          <a:p>
            <a:pPr lvl="1"/>
            <a:r>
              <a:rPr lang="ru-RU" sz="2000" dirty="0" smtClean="0"/>
              <a:t>Число ошибок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40000" y="908049"/>
            <a:ext cx="7200352" cy="754063"/>
          </a:xfrm>
        </p:spPr>
        <p:txBody>
          <a:bodyPr/>
          <a:lstStyle/>
          <a:p>
            <a:r>
              <a:rPr lang="ru-RU" dirty="0" smtClean="0"/>
              <a:t>Шаг 2: определить критерии успеха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FD5BF6-AC6C-45D0-9E57-FD2DDE7CBA81}" type="slidenum">
              <a:rPr lang="ru-RU" smtClean="0"/>
              <a:pPr>
                <a:defRPr/>
              </a:pPr>
              <a:t>9</a:t>
            </a:fld>
            <a:r>
              <a:rPr lang="en-US" smtClean="0"/>
              <a:t>/</a:t>
            </a:r>
            <a:r>
              <a:rPr lang="ru-RU" smtClean="0"/>
              <a:t>32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42147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IS_шаблон презентации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Другая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>
        <a:ln w="25400"/>
      </a:spPr>
      <a:bodyPr lIns="36000" tIns="18000" rIns="36000" bIns="18000" anchor="ctr"/>
      <a:lstStyle>
        <a:defPPr algn="ctr">
          <a:defRPr sz="1700" b="1" dirty="0" smtClean="0">
            <a:solidFill>
              <a:schemeClr val="accent3">
                <a:lumMod val="50000"/>
              </a:schemeClr>
            </a:solidFill>
          </a:defRPr>
        </a:defPPr>
      </a:lstStyle>
      <a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a:style>
    </a:spDef>
  </a:objectDefaults>
  <a:extraClrSchemeLst>
    <a:extraClrScheme>
      <a:clrScheme name="Custis_шаблон презентации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000000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AAAAAA"/>
        </a:accent5>
        <a:accent6>
          <a:srgbClr val="000000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is_шаблон презентации 2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99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FCA"/>
        </a:accent5>
        <a:accent6>
          <a:srgbClr val="000000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77730</TotalTime>
  <Words>1264</Words>
  <Application>Microsoft Office PowerPoint</Application>
  <PresentationFormat>Экран (4:3)</PresentationFormat>
  <Paragraphs>339</Paragraphs>
  <Slides>32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CUSTIS_шаблон презентации</vt:lpstr>
      <vt:lpstr>Решаем проблему заказчика,  а не слепо выполняем задание</vt:lpstr>
      <vt:lpstr>Печальная история</vt:lpstr>
      <vt:lpstr>О чем будет доклад</vt:lpstr>
      <vt:lpstr>Важные шаги  при ведении проекта</vt:lpstr>
      <vt:lpstr>Шаг 1: представить будущее</vt:lpstr>
      <vt:lpstr>Шаг 1: представить будущее</vt:lpstr>
      <vt:lpstr>Цель – за рамками системы</vt:lpstr>
      <vt:lpstr>Две рамки проекта</vt:lpstr>
      <vt:lpstr>Шаг 2: определить критерии успеха</vt:lpstr>
      <vt:lpstr>Шаг 3: подумать, можно ли сделать проще</vt:lpstr>
      <vt:lpstr>Поиск решения для процессов</vt:lpstr>
      <vt:lpstr>Шаг 4: продумать сценарий внедрения</vt:lpstr>
      <vt:lpstr>Пилотная группа и область изменения</vt:lpstr>
      <vt:lpstr>Шаг 5: подготовить сценарий демонстрации</vt:lpstr>
      <vt:lpstr>Шаг 6: позаботиться  о релевантности демо</vt:lpstr>
      <vt:lpstr>Шаг 7: взаимодействовать  с пользователями</vt:lpstr>
      <vt:lpstr>Обратная связь как проект внутри</vt:lpstr>
      <vt:lpstr>Шаг 8: решить, что делать, если не получилось</vt:lpstr>
      <vt:lpstr>А теперь покажем шаги  на общих схемах IT-разработки</vt:lpstr>
      <vt:lpstr>V-модель: вложенные проекты</vt:lpstr>
      <vt:lpstr>Разные рамки проекта</vt:lpstr>
      <vt:lpstr>Карта проекта OMG Essence</vt:lpstr>
      <vt:lpstr>Каждая альфа движется независимо</vt:lpstr>
      <vt:lpstr>Обеспечение возможностей бизнеса  и удовлетворенности стейкхолдеров</vt:lpstr>
      <vt:lpstr>Кто проверяет, достигнута ли цель?</vt:lpstr>
      <vt:lpstr>Вложенный проект</vt:lpstr>
      <vt:lpstr>Единый проект IT и бизнеса</vt:lpstr>
      <vt:lpstr>Пример большого проекта: документооборот по сделкам</vt:lpstr>
      <vt:lpstr>Что нужно сделать</vt:lpstr>
      <vt:lpstr>Бизнес-цели проекта</vt:lpstr>
      <vt:lpstr>Приоритеты и этапы</vt:lpstr>
      <vt:lpstr>Подводя итоги</vt:lpstr>
    </vt:vector>
  </TitlesOfParts>
  <Company>ООО Заказные ИнформСистемы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ReqMethods-AnalystDays-2017-Tsepkov</dc:title>
  <dc:creator>Максим Цепков</dc:creator>
  <cp:lastModifiedBy>Any</cp:lastModifiedBy>
  <cp:revision>2467</cp:revision>
  <cp:lastPrinted>2011-11-15T07:54:35Z</cp:lastPrinted>
  <dcterms:created xsi:type="dcterms:W3CDTF">2010-06-17T11:05:29Z</dcterms:created>
  <dcterms:modified xsi:type="dcterms:W3CDTF">2018-04-26T19:40:43Z</dcterms:modified>
</cp:coreProperties>
</file>