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17" r:id="rId1"/>
  </p:sldMasterIdLst>
  <p:notesMasterIdLst>
    <p:notesMasterId r:id="rId31"/>
  </p:notesMasterIdLst>
  <p:handoutMasterIdLst>
    <p:handoutMasterId r:id="rId32"/>
  </p:handoutMasterIdLst>
  <p:sldIdLst>
    <p:sldId id="256" r:id="rId2"/>
    <p:sldId id="328" r:id="rId3"/>
    <p:sldId id="327" r:id="rId4"/>
    <p:sldId id="330" r:id="rId5"/>
    <p:sldId id="331" r:id="rId6"/>
    <p:sldId id="332" r:id="rId7"/>
    <p:sldId id="339" r:id="rId8"/>
    <p:sldId id="333" r:id="rId9"/>
    <p:sldId id="334" r:id="rId10"/>
    <p:sldId id="335" r:id="rId11"/>
    <p:sldId id="354" r:id="rId12"/>
    <p:sldId id="355" r:id="rId13"/>
    <p:sldId id="356" r:id="rId14"/>
    <p:sldId id="353" r:id="rId15"/>
    <p:sldId id="337" r:id="rId16"/>
    <p:sldId id="340" r:id="rId17"/>
    <p:sldId id="343" r:id="rId18"/>
    <p:sldId id="342" r:id="rId19"/>
    <p:sldId id="344" r:id="rId20"/>
    <p:sldId id="349" r:id="rId21"/>
    <p:sldId id="345" r:id="rId22"/>
    <p:sldId id="350" r:id="rId23"/>
    <p:sldId id="351" r:id="rId24"/>
    <p:sldId id="352" r:id="rId25"/>
    <p:sldId id="347" r:id="rId26"/>
    <p:sldId id="348" r:id="rId27"/>
    <p:sldId id="346" r:id="rId28"/>
    <p:sldId id="336" r:id="rId29"/>
    <p:sldId id="325" r:id="rId30"/>
  </p:sldIdLst>
  <p:sldSz cx="12192000" cy="6858000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Вельянинова А. C." initials="Alex" lastIdx="9" clrIdx="0"/>
  <p:cmAuthor id="1" name="Марков В.Е." initials="МВ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FF"/>
    <a:srgbClr val="FFCCFF"/>
    <a:srgbClr val="BDECC9"/>
    <a:srgbClr val="FFD1FF"/>
    <a:srgbClr val="FFFF99"/>
    <a:srgbClr val="7F7F7F"/>
    <a:srgbClr val="BFBFBF"/>
    <a:srgbClr val="FF660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92" autoAdjust="0"/>
    <p:restoredTop sz="79707" autoAdjust="0"/>
  </p:normalViewPr>
  <p:slideViewPr>
    <p:cSldViewPr snapToGrid="0">
      <p:cViewPr varScale="1">
        <p:scale>
          <a:sx n="67" d="100"/>
          <a:sy n="67" d="100"/>
        </p:scale>
        <p:origin x="-750" y="-60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018"/>
    </p:cViewPr>
  </p:sorterViewPr>
  <p:notesViewPr>
    <p:cSldViewPr snapToGrid="0" showGuides="1">
      <p:cViewPr varScale="1">
        <p:scale>
          <a:sx n="79" d="100"/>
          <a:sy n="79" d="100"/>
        </p:scale>
        <p:origin x="29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FEAFA5-15A6-4144-A86B-25671C98FE0E}" type="datetimeFigureOut">
              <a:rPr lang="ru-RU"/>
              <a:pPr>
                <a:defRPr/>
              </a:pPr>
              <a:t>24.09.20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99BE3E-A376-4DFD-9AA5-9986AF64E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930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9B4941-DC82-46A2-9894-78F287E31ED9}" type="datetimeFigureOut">
              <a:rPr lang="ru-RU"/>
              <a:pPr>
                <a:defRPr/>
              </a:pPr>
              <a:t>24.09.20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15" tIns="45158" rIns="90315" bIns="4515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6105"/>
            <a:ext cx="5335270" cy="4467305"/>
          </a:xfrm>
          <a:prstGeom prst="rect">
            <a:avLst/>
          </a:prstGeom>
        </p:spPr>
        <p:txBody>
          <a:bodyPr vert="horz" lIns="90315" tIns="45158" rIns="90315" bIns="4515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2BD0C6-C8E7-46C7-95F4-54F210C74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1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45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1677989"/>
            <a:ext cx="8605836" cy="1158179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1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864000" y="3833617"/>
            <a:ext cx="8605836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2" hasCustomPrompt="1"/>
          </p:nvPr>
        </p:nvSpPr>
        <p:spPr>
          <a:xfrm>
            <a:off x="864000" y="4283571"/>
            <a:ext cx="8605836" cy="432048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Должность</a:t>
            </a:r>
            <a:endParaRPr lang="ru-RU" dirty="0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04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нутренний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3600000"/>
            <a:ext cx="8640000" cy="1800000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0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раздела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783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9" y="431999"/>
            <a:ext cx="10548000" cy="684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ru-RU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/29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>
          <a:xfrm>
            <a:off x="864000" y="1296000"/>
            <a:ext cx="10548000" cy="486000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463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бор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4" name="Группа 5"/>
          <p:cNvGrpSpPr>
            <a:grpSpLocks/>
          </p:cNvGrpSpPr>
          <p:nvPr userDrawn="1"/>
        </p:nvGrpSpPr>
        <p:grpSpPr bwMode="auto">
          <a:xfrm>
            <a:off x="1057569" y="4922116"/>
            <a:ext cx="8456303" cy="1152525"/>
            <a:chOff x="1572146" y="4292153"/>
            <a:chExt cx="6342226" cy="1152401"/>
          </a:xfrm>
        </p:grpSpPr>
        <p:sp>
          <p:nvSpPr>
            <p:cNvPr id="5" name="Скругленный прямоугольник 4"/>
            <p:cNvSpPr/>
            <p:nvPr userDrawn="1"/>
          </p:nvSpPr>
          <p:spPr>
            <a:xfrm>
              <a:off x="1572146" y="4292153"/>
              <a:ext cx="6342226" cy="115240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188000" defTabSz="539750">
                <a:spcBef>
                  <a:spcPts val="0"/>
                </a:spcBef>
                <a:spcAft>
                  <a:spcPts val="400"/>
                </a:spcAft>
                <a:buClr>
                  <a:srgbClr val="006699"/>
                </a:buClr>
                <a:buSzPct val="150000"/>
                <a:defRPr/>
              </a:pPr>
              <a: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Дополнительная информация (точку </a:t>
              </a:r>
              <a:b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последнем предложении не ставим)</a:t>
              </a:r>
              <a:endParaRPr lang="ru-RU" sz="2000" dirty="0">
                <a:solidFill>
                  <a:srgbClr val="0066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10" descr="C:\Users\avelyaninova\Desktop\1319030080_info-chat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2091" y="4411103"/>
              <a:ext cx="702000" cy="87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Скругленная прямоугольная выноска 6"/>
          <p:cNvSpPr/>
          <p:nvPr userDrawn="1"/>
        </p:nvSpPr>
        <p:spPr>
          <a:xfrm>
            <a:off x="8403807" y="3649770"/>
            <a:ext cx="2732507" cy="576411"/>
          </a:xfrm>
          <a:prstGeom prst="wedgeRoundRectCallout">
            <a:avLst>
              <a:gd name="adj1" fmla="val -36154"/>
              <a:gd name="adj2" fmla="val 78147"/>
              <a:gd name="adj3" fmla="val 16667"/>
            </a:avLst>
          </a:prstGeom>
          <a:solidFill>
            <a:srgbClr val="FFFFCA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>
              <a:defRPr/>
            </a:pP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Краткое пояснение</a:t>
            </a: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428305" y="2962279"/>
            <a:ext cx="5532985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000" lvl="1" indent="-342000">
              <a:spcBef>
                <a:spcPts val="0"/>
              </a:spcBef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Положительный факт</a:t>
            </a:r>
            <a:endParaRPr lang="ru-RU" sz="2400" dirty="0">
              <a:latin typeface="Arial" charset="0"/>
              <a:cs typeface="+mn-cs"/>
            </a:endParaRPr>
          </a:p>
          <a:p>
            <a:pPr marL="342000" lvl="1" indent="-342000">
              <a:spcBef>
                <a:spcPts val="0"/>
              </a:spcBef>
              <a:spcAft>
                <a:spcPts val="1200"/>
              </a:spcAft>
              <a:buSzPct val="110000"/>
              <a:buFont typeface="Wingdings" pitchFamily="2" charset="2"/>
              <a:buChar char="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Нейтральный</a:t>
            </a:r>
            <a:r>
              <a:rPr lang="ru-RU" sz="2400" baseline="0" dirty="0" smtClean="0">
                <a:latin typeface="Arial" charset="0"/>
                <a:cs typeface="+mn-cs"/>
              </a:rPr>
              <a:t> факт</a:t>
            </a:r>
            <a:endParaRPr lang="ru-RU" sz="2400" dirty="0">
              <a:latin typeface="Arial" charset="0"/>
              <a:cs typeface="+mn-cs"/>
            </a:endParaRPr>
          </a:p>
          <a:p>
            <a:pPr marL="342000" lvl="1" indent="-3420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Негативный факт</a:t>
            </a:r>
            <a:endParaRPr lang="ru-RU" sz="2400" dirty="0">
              <a:latin typeface="Arial" charset="0"/>
              <a:cs typeface="+mn-cs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6768575" y="2291734"/>
            <a:ext cx="4367741" cy="1109251"/>
            <a:chOff x="4572000" y="1211610"/>
            <a:chExt cx="3275806" cy="1109251"/>
          </a:xfrm>
        </p:grpSpPr>
        <p:sp>
          <p:nvSpPr>
            <p:cNvPr id="10" name="Скругленная прямоугольная выноска 9"/>
            <p:cNvSpPr/>
            <p:nvPr/>
          </p:nvSpPr>
          <p:spPr bwMode="auto">
            <a:xfrm>
              <a:off x="4572000" y="1343373"/>
              <a:ext cx="3275806" cy="977488"/>
            </a:xfrm>
            <a:prstGeom prst="wedgeRoundRectCallout">
              <a:avLst>
                <a:gd name="adj1" fmla="val -40235"/>
                <a:gd name="adj2" fmla="val 7619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18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Кратки</a:t>
              </a:r>
              <a:r>
                <a:rPr lang="ru-RU" sz="1800" kern="0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й комментарий</a:t>
              </a:r>
              <a:endParaRPr lang="ru-RU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11" name="Рисунок 10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3275" y="1211610"/>
              <a:ext cx="621000" cy="82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26042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4"/>
          <p:cNvSpPr>
            <a:spLocks noGrp="1"/>
          </p:cNvSpPr>
          <p:nvPr>
            <p:ph type="title"/>
          </p:nvPr>
        </p:nvSpPr>
        <p:spPr bwMode="auto">
          <a:xfrm>
            <a:off x="864000" y="432000"/>
            <a:ext cx="10548000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027" name="Текст 8"/>
          <p:cNvSpPr>
            <a:spLocks noGrp="1"/>
          </p:cNvSpPr>
          <p:nvPr>
            <p:ph type="body" idx="1"/>
          </p:nvPr>
        </p:nvSpPr>
        <p:spPr bwMode="auto">
          <a:xfrm>
            <a:off x="864000" y="1296000"/>
            <a:ext cx="10548000" cy="48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en-US" dirty="0" smtClean="0"/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cxnSp>
        <p:nvCxnSpPr>
          <p:cNvPr id="18" name="Прямая со стрелкой 17"/>
          <p:cNvCxnSpPr/>
          <p:nvPr userDrawn="1"/>
        </p:nvCxnSpPr>
        <p:spPr>
          <a:xfrm>
            <a:off x="-528736" y="1102031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 userDrawn="1"/>
        </p:nvCxnSpPr>
        <p:spPr>
          <a:xfrm>
            <a:off x="1055688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 userDrawn="1"/>
        </p:nvCxnSpPr>
        <p:spPr>
          <a:xfrm>
            <a:off x="8747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 userDrawn="1"/>
        </p:nvCxnSpPr>
        <p:spPr>
          <a:xfrm>
            <a:off x="-528736" y="594365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 userDrawn="1"/>
        </p:nvCxnSpPr>
        <p:spPr>
          <a:xfrm>
            <a:off x="-528736" y="613727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 userDrawn="1"/>
        </p:nvCxnSpPr>
        <p:spPr>
          <a:xfrm>
            <a:off x="113982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 userDrawn="1"/>
        </p:nvCxnSpPr>
        <p:spPr>
          <a:xfrm>
            <a:off x="-528739" y="444854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  <p:sldLayoutId id="2147484719" r:id="rId2"/>
    <p:sldLayoutId id="2147484724" r:id="rId3"/>
    <p:sldLayoutId id="214748472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ru-RU" sz="3600" b="0" kern="1200" baseline="0" dirty="0" smtClean="0">
          <a:solidFill>
            <a:schemeClr val="accent1">
              <a:lumMod val="75000"/>
            </a:schemeClr>
          </a:solidFill>
          <a:latin typeface="+mn-lt"/>
          <a:ea typeface="Open Sans" pitchFamily="34" charset="0"/>
          <a:cs typeface="Open Sans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9pPr>
      <a:extLst/>
    </p:titleStyle>
    <p:bodyStyle>
      <a:lvl1pPr marL="342900" indent="-342900" algn="l" defTabSz="539750" rtl="0" eaLnBrk="1" fontAlgn="base" hangingPunct="1">
        <a:spcBef>
          <a:spcPct val="0"/>
        </a:spcBef>
        <a:spcAft>
          <a:spcPts val="1200"/>
        </a:spcAft>
        <a:buClr>
          <a:srgbClr val="006699"/>
        </a:buClr>
        <a:buSzPct val="135000"/>
        <a:buFont typeface="Wingdings" panose="05000000000000000000" pitchFamily="2" charset="2"/>
        <a:buChar char="§"/>
        <a:defRPr lang="ru-RU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0000" indent="-342900" algn="l" defTabSz="539750" rtl="0" eaLnBrk="1" fontAlgn="base" hangingPunct="1">
        <a:spcBef>
          <a:spcPct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defRPr lang="ru-RU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85825" marR="0" indent="-228600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tabLst/>
        <a:defRPr sz="18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marR="0" indent="-173038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6699"/>
        </a:buClr>
        <a:buSzPct val="135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96988" marR="0" indent="-182563" algn="l" defTabSz="914400" rtl="0" eaLnBrk="1" fontAlgn="base" latinLnBrk="0" hangingPunct="1">
        <a:lnSpc>
          <a:spcPct val="100000"/>
        </a:lnSpc>
        <a:spcBef>
          <a:spcPts val="0"/>
        </a:spcBef>
        <a:spcAft>
          <a:spcPct val="0"/>
        </a:spcAft>
        <a:buClr>
          <a:srgbClr val="006699"/>
        </a:buClr>
        <a:buSzPct val="135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 xmlns="">
        <p15:guide id="2" pos="665" userDrawn="1">
          <p15:clr>
            <a:srgbClr val="F26B43"/>
          </p15:clr>
        </p15:guide>
        <p15:guide id="3" pos="551" userDrawn="1">
          <p15:clr>
            <a:srgbClr val="F26B43"/>
          </p15:clr>
        </p15:guide>
        <p15:guide id="4" pos="5972" userDrawn="1">
          <p15:clr>
            <a:srgbClr val="F26B43"/>
          </p15:clr>
        </p15:guide>
        <p15:guide id="5" pos="7061" userDrawn="1">
          <p15:clr>
            <a:srgbClr val="F26B43"/>
          </p15:clr>
        </p15:guide>
        <p15:guide id="6" orient="horz" pos="1344" userDrawn="1">
          <p15:clr>
            <a:srgbClr val="F26B43"/>
          </p15:clr>
        </p15:guide>
        <p15:guide id="7" orient="horz" pos="958" userDrawn="1">
          <p15:clr>
            <a:srgbClr val="F26B43"/>
          </p15:clr>
        </p15:guide>
        <p15:guide id="8" orient="horz" pos="527" userDrawn="1">
          <p15:clr>
            <a:srgbClr val="F26B43"/>
          </p15:clr>
        </p15:guide>
        <p15:guide id="9" orient="horz" pos="3741" userDrawn="1">
          <p15:clr>
            <a:srgbClr val="F26B43"/>
          </p15:clr>
        </p15:guide>
        <p15:guide id="10" orient="horz" pos="3861" userDrawn="1">
          <p15:clr>
            <a:srgbClr val="F26B43"/>
          </p15:clr>
        </p15:guide>
        <p15:guide id="12" pos="7174" userDrawn="1">
          <p15:clr>
            <a:srgbClr val="F26B43"/>
          </p15:clr>
        </p15:guide>
        <p15:guide id="13" orient="horz" pos="1049" userDrawn="1">
          <p15:clr>
            <a:srgbClr val="F26B43"/>
          </p15:clr>
        </p15:guide>
        <p15:guide id="14" orient="horz" pos="4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tsepkov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mtsepkov.org/KM" TargetMode="External"/><Relationship Id="rId3" Type="http://schemas.openxmlformats.org/officeDocument/2006/relationships/hyperlink" Target="mailto:maks.tsepkov@ya.ru" TargetMode="External"/><Relationship Id="rId7" Type="http://schemas.openxmlformats.org/officeDocument/2006/relationships/hyperlink" Target="http://mtsepkov.org/&#1050;&#1072;&#1090;&#1077;&#1075;&#1086;&#1088;&#1080;&#1103;:&#1059;&#1087;&#1088;&#1072;&#1074;&#1083;&#1077;&#1085;&#1080;&#1077;_&#1087;&#1088;&#1086;&#1077;&#1082;&#1090;&#1072;&#1084;&#1080;" TargetMode="External"/><Relationship Id="rId2" Type="http://schemas.openxmlformats.org/officeDocument/2006/relationships/hyperlink" Target="http://mtsepkov.org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mtsepkov.org/Agile" TargetMode="External"/><Relationship Id="rId11" Type="http://schemas.openxmlformats.org/officeDocument/2006/relationships/image" Target="../media/image24.png"/><Relationship Id="rId5" Type="http://schemas.openxmlformats.org/officeDocument/2006/relationships/hyperlink" Target="http://mtsepkov.org/&#1050;&#1072;&#1090;&#1077;&#1075;&#1086;&#1088;&#1080;&#1103;:&#1040;&#1088;&#1093;&#1080;&#1090;&#1077;&#1082;&#1090;&#1091;&#1088;&#1072;" TargetMode="External"/><Relationship Id="rId10" Type="http://schemas.openxmlformats.org/officeDocument/2006/relationships/hyperlink" Target="http://mtsepkov.org/&#1050;&#1072;&#1090;&#1077;&#1075;&#1086;&#1088;&#1080;&#1103;:&#1050;&#1085;&#1080;&#1075;&#1080;" TargetMode="External"/><Relationship Id="rId4" Type="http://schemas.openxmlformats.org/officeDocument/2006/relationships/image" Target="../media/image23.jpeg"/><Relationship Id="rId9" Type="http://schemas.openxmlformats.org/officeDocument/2006/relationships/hyperlink" Target="http://mtsepkov.org/&#1044;&#1086;&#1082;&#1083;&#1072;&#1076;&#1099;_&#1080;_&#1057;&#1090;&#1072;&#1090;&#1100;&#1080;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abr.com/ru/company/oleg-bunin/blog/516218/" TargetMode="External"/><Relationship Id="rId2" Type="http://schemas.openxmlformats.org/officeDocument/2006/relationships/hyperlink" Target="https://habr.com/ru/company/oleg-bunin/blog/511430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6515" y="3539874"/>
            <a:ext cx="8605836" cy="430907"/>
          </a:xfrm>
        </p:spPr>
        <p:txBody>
          <a:bodyPr/>
          <a:lstStyle/>
          <a:p>
            <a:r>
              <a:rPr lang="ru-RU" dirty="0" smtClean="0"/>
              <a:t>Максим Цепков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2576515" y="3989827"/>
            <a:ext cx="8605836" cy="432048"/>
          </a:xfrm>
        </p:spPr>
        <p:txBody>
          <a:bodyPr/>
          <a:lstStyle/>
          <a:p>
            <a:r>
              <a:rPr lang="en-US" dirty="0"/>
              <a:t>IT-</a:t>
            </a:r>
            <a:r>
              <a:rPr lang="ru-RU" dirty="0"/>
              <a:t>архитектор и </a:t>
            </a:r>
            <a:r>
              <a:rPr lang="ru-RU" dirty="0" smtClean="0"/>
              <a:t>бизнес-аналитик,</a:t>
            </a:r>
            <a:endParaRPr lang="ru-RU" dirty="0"/>
          </a:p>
          <a:p>
            <a:r>
              <a:rPr lang="ru-RU" dirty="0" smtClean="0"/>
              <a:t>навигатор и эксперт по миру </a:t>
            </a:r>
            <a:r>
              <a:rPr lang="en-US" dirty="0" smtClean="0"/>
              <a:t>Agile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бирюзовых организаций </a:t>
            </a:r>
            <a:r>
              <a:rPr lang="ru-RU" dirty="0" smtClean="0"/>
              <a:t>и Спиральной динамике</a:t>
            </a:r>
          </a:p>
          <a:p>
            <a:r>
              <a:rPr lang="en-US" b="1" dirty="0" smtClean="0">
                <a:hlinkClick r:id="rId3"/>
              </a:rPr>
              <a:t>http</a:t>
            </a:r>
            <a:r>
              <a:rPr lang="en-US" b="1" dirty="0">
                <a:hlinkClick r:id="rId3"/>
              </a:rPr>
              <a:t>://mtsepkov.org</a:t>
            </a:r>
            <a:endParaRPr lang="en-US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5" y="3590209"/>
            <a:ext cx="1589088" cy="175655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000" y="1944279"/>
            <a:ext cx="10763894" cy="1158179"/>
          </a:xfrm>
        </p:spPr>
        <p:txBody>
          <a:bodyPr/>
          <a:lstStyle/>
          <a:p>
            <a:r>
              <a:rPr lang="ru-RU" b="0" dirty="0"/>
              <a:t>Модели предметной области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ru-RU" b="0" dirty="0" smtClean="0"/>
              <a:t>для </a:t>
            </a:r>
            <a:r>
              <a:rPr lang="ru-RU" b="0" dirty="0"/>
              <a:t>разных парадигм программирования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4715" y="5738884"/>
            <a:ext cx="67339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Analyst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Days-11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Москве</a:t>
            </a:r>
            <a:endParaRPr lang="ru-RU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9-10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октября 2020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899" y="418296"/>
            <a:ext cx="3222301" cy="153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Проектировать надо иначе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Классические постановки не подходят для нового мира приложений</a:t>
            </a:r>
          </a:p>
          <a:p>
            <a:pPr lvl="1"/>
            <a:r>
              <a:rPr lang="ru-RU" dirty="0" smtClean="0"/>
              <a:t>Нет консистентного и связного хранения таблиц или объектов – это не так</a:t>
            </a:r>
          </a:p>
          <a:p>
            <a:pPr lvl="1"/>
            <a:r>
              <a:rPr lang="ru-RU" dirty="0" smtClean="0"/>
              <a:t>Процедуры и методы выполняются </a:t>
            </a:r>
            <a:r>
              <a:rPr lang="ru-RU" dirty="0" err="1" smtClean="0"/>
              <a:t>распределенно</a:t>
            </a:r>
            <a:r>
              <a:rPr lang="ru-RU" dirty="0" smtClean="0"/>
              <a:t>, через сообщения</a:t>
            </a:r>
          </a:p>
          <a:p>
            <a:r>
              <a:rPr lang="ru-RU" dirty="0" smtClean="0"/>
              <a:t>Надо заново искать место аналитика в разделении труда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10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00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9" y="431999"/>
            <a:ext cx="10966494" cy="684000"/>
          </a:xfrm>
        </p:spPr>
        <p:txBody>
          <a:bodyPr/>
          <a:lstStyle/>
          <a:p>
            <a:r>
              <a:rPr lang="en-US" dirty="0" smtClean="0"/>
              <a:t>DDD</a:t>
            </a:r>
            <a:r>
              <a:rPr lang="ru-RU" dirty="0" smtClean="0"/>
              <a:t> – </a:t>
            </a:r>
            <a:r>
              <a:rPr lang="ru-RU" dirty="0" smtClean="0"/>
              <a:t>единая язык и единая модель </a:t>
            </a:r>
            <a:r>
              <a:rPr lang="ru-RU" dirty="0" smtClean="0"/>
              <a:t>приложения</a:t>
            </a:r>
            <a:endParaRPr lang="ru-RU" dirty="0"/>
          </a:p>
        </p:txBody>
      </p:sp>
      <p:sp>
        <p:nvSpPr>
          <p:cNvPr id="5" name="Скругленная прямоугольная выноска 4"/>
          <p:cNvSpPr/>
          <p:nvPr/>
        </p:nvSpPr>
        <p:spPr bwMode="auto">
          <a:xfrm>
            <a:off x="4054524" y="3859220"/>
            <a:ext cx="3048000" cy="1498600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 bwMode="auto">
          <a:xfrm>
            <a:off x="8828504" y="3802070"/>
            <a:ext cx="1524000" cy="1500187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 bwMode="auto">
          <a:xfrm>
            <a:off x="8828504" y="1187261"/>
            <a:ext cx="1524000" cy="150018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3522676" y="1204126"/>
            <a:ext cx="1530350" cy="1500187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 bwMode="auto">
          <a:xfrm>
            <a:off x="3529026" y="2568582"/>
            <a:ext cx="1524000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Бизнес-модель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3529026" y="1902613"/>
            <a:ext cx="152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Бизнес-</a:t>
            </a:r>
            <a:b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аналитик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 bwMode="auto">
          <a:xfrm>
            <a:off x="5957927" y="1187261"/>
            <a:ext cx="1523999" cy="1500187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 bwMode="auto">
          <a:xfrm>
            <a:off x="5776994" y="2568582"/>
            <a:ext cx="1861193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Модель приложения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 bwMode="auto">
          <a:xfrm>
            <a:off x="8619397" y="2568582"/>
            <a:ext cx="1942214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Код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957927" y="1708980"/>
            <a:ext cx="1524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Системный</a:t>
            </a:r>
            <a:b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аналитик,</a:t>
            </a:r>
            <a:b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архитектор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8772588" y="2128845"/>
            <a:ext cx="16358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Разработчик</a:t>
            </a:r>
          </a:p>
        </p:txBody>
      </p:sp>
      <p:sp>
        <p:nvSpPr>
          <p:cNvPr id="16" name="Скругленная прямоугольная выноска 15"/>
          <p:cNvSpPr/>
          <p:nvPr/>
        </p:nvSpPr>
        <p:spPr bwMode="auto">
          <a:xfrm>
            <a:off x="1068863" y="1889132"/>
            <a:ext cx="1234858" cy="150018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1096865" y="2860682"/>
            <a:ext cx="120302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Заказчик</a:t>
            </a:r>
          </a:p>
        </p:txBody>
      </p:sp>
      <p:pic>
        <p:nvPicPr>
          <p:cNvPr id="18" name="Picture 5" descr="I:\docs\reclama\$www\Материалы для нового сайта\CUSTIS\Картинки для сайта\Иконки\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69" y="2362207"/>
            <a:ext cx="25241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 стрелкой 18"/>
          <p:cNvCxnSpPr>
            <a:endCxn id="9" idx="1"/>
          </p:cNvCxnSpPr>
          <p:nvPr/>
        </p:nvCxnSpPr>
        <p:spPr>
          <a:xfrm>
            <a:off x="2303721" y="2985301"/>
            <a:ext cx="1225305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20" name="Прямая со стрелкой 19"/>
          <p:cNvCxnSpPr>
            <a:stCxn id="9" idx="3"/>
            <a:endCxn id="12" idx="1"/>
          </p:cNvCxnSpPr>
          <p:nvPr/>
        </p:nvCxnSpPr>
        <p:spPr>
          <a:xfrm>
            <a:off x="5053026" y="2985301"/>
            <a:ext cx="723968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21" name="Прямая со стрелкой 20"/>
          <p:cNvCxnSpPr>
            <a:stCxn id="12" idx="3"/>
            <a:endCxn id="13" idx="1"/>
          </p:cNvCxnSpPr>
          <p:nvPr/>
        </p:nvCxnSpPr>
        <p:spPr>
          <a:xfrm>
            <a:off x="7638187" y="2985301"/>
            <a:ext cx="981210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22" name="Скругленная прямоугольная выноска 21"/>
          <p:cNvSpPr/>
          <p:nvPr/>
        </p:nvSpPr>
        <p:spPr bwMode="auto">
          <a:xfrm>
            <a:off x="3685700" y="5095882"/>
            <a:ext cx="3760787" cy="835025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Модель на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едином языке</a:t>
            </a:r>
          </a:p>
        </p:txBody>
      </p:sp>
      <p:sp>
        <p:nvSpPr>
          <p:cNvPr id="23" name="Скругленная прямоугольная выноска 22"/>
          <p:cNvSpPr/>
          <p:nvPr/>
        </p:nvSpPr>
        <p:spPr bwMode="auto">
          <a:xfrm>
            <a:off x="8619397" y="5095882"/>
            <a:ext cx="1942214" cy="835025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Код</a:t>
            </a:r>
          </a:p>
        </p:txBody>
      </p:sp>
      <p:cxnSp>
        <p:nvCxnSpPr>
          <p:cNvPr id="24" name="Прямая со стрелкой 23"/>
          <p:cNvCxnSpPr>
            <a:stCxn id="22" idx="3"/>
            <a:endCxn id="23" idx="1"/>
          </p:cNvCxnSpPr>
          <p:nvPr/>
        </p:nvCxnSpPr>
        <p:spPr>
          <a:xfrm>
            <a:off x="7446487" y="5513395"/>
            <a:ext cx="1172910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25" name="Прямая со стрелкой 24"/>
          <p:cNvCxnSpPr>
            <a:endCxn id="22" idx="1"/>
          </p:cNvCxnSpPr>
          <p:nvPr/>
        </p:nvCxnSpPr>
        <p:spPr>
          <a:xfrm>
            <a:off x="2303721" y="5508632"/>
            <a:ext cx="1381979" cy="4763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26" name="TextBox 25"/>
          <p:cNvSpPr txBox="1"/>
          <p:nvPr/>
        </p:nvSpPr>
        <p:spPr bwMode="auto">
          <a:xfrm>
            <a:off x="4026168" y="4762507"/>
            <a:ext cx="31259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Аналитики и архитектор 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8772588" y="4646620"/>
            <a:ext cx="16358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Разработчик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1002188" y="1241432"/>
            <a:ext cx="19018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2185BA"/>
                </a:solidFill>
                <a:latin typeface="Arial" charset="0"/>
                <a:cs typeface="Arial" charset="0"/>
              </a:rPr>
              <a:t>РАНЬШЕ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1002188" y="3862256"/>
            <a:ext cx="19018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2D9B47"/>
                </a:solidFill>
                <a:latin typeface="Arial" charset="0"/>
                <a:cs typeface="Arial" charset="0"/>
              </a:rPr>
              <a:t>DDD</a:t>
            </a:r>
            <a:endParaRPr lang="ru-RU" sz="2800" b="1" dirty="0">
              <a:solidFill>
                <a:srgbClr val="2D9B47"/>
              </a:solidFill>
              <a:latin typeface="Arial" charset="0"/>
              <a:cs typeface="Arial" charset="0"/>
            </a:endParaRPr>
          </a:p>
        </p:txBody>
      </p:sp>
      <p:pic>
        <p:nvPicPr>
          <p:cNvPr id="30" name="Рисунок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88" y="1276580"/>
            <a:ext cx="6604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132" y="1201676"/>
            <a:ext cx="658812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2373" y="1528770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2373" y="4049720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475" y="3952882"/>
            <a:ext cx="6604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Рисунок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712" y="3952882"/>
            <a:ext cx="6604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Рисунок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025" y="4056070"/>
            <a:ext cx="658812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Скругленная прямоугольная выноска 36"/>
          <p:cNvSpPr/>
          <p:nvPr/>
        </p:nvSpPr>
        <p:spPr bwMode="auto">
          <a:xfrm>
            <a:off x="1070450" y="4430719"/>
            <a:ext cx="1233271" cy="150018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8" name="Рисунок 4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632" y="4706945"/>
            <a:ext cx="72390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Левая фигурная скобка 38"/>
          <p:cNvSpPr/>
          <p:nvPr/>
        </p:nvSpPr>
        <p:spPr>
          <a:xfrm rot="16200000">
            <a:off x="5421523" y="1549407"/>
            <a:ext cx="304800" cy="4057650"/>
          </a:xfrm>
          <a:prstGeom prst="leftBrace">
            <a:avLst>
              <a:gd name="adj1" fmla="val 73575"/>
              <a:gd name="adj2" fmla="val 50000"/>
            </a:avLst>
          </a:prstGeom>
          <a:noFill/>
          <a:ln w="38100"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TextBox 39"/>
          <p:cNvSpPr txBox="1"/>
          <p:nvPr/>
        </p:nvSpPr>
        <p:spPr bwMode="auto">
          <a:xfrm>
            <a:off x="1096865" y="5395920"/>
            <a:ext cx="120302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Заказчик</a:t>
            </a:r>
          </a:p>
        </p:txBody>
      </p:sp>
      <p:sp>
        <p:nvSpPr>
          <p:cNvPr id="59" name="Номер слайда 5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11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61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Зачем нужен единый язык?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74714" y="4224669"/>
            <a:ext cx="10519000" cy="169928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Модель системы не соответствует представлению бизнеса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 </a:t>
            </a:r>
            <a:r>
              <a:rPr lang="ru-RU" dirty="0"/>
              <a:t>ее месте в модели предприятия.</a:t>
            </a:r>
          </a:p>
        </p:txBody>
      </p:sp>
      <p:pic>
        <p:nvPicPr>
          <p:cNvPr id="6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"/>
          <a:stretch>
            <a:fillRect/>
          </a:stretch>
        </p:blipFill>
        <p:spPr bwMode="auto">
          <a:xfrm>
            <a:off x="9983187" y="4439763"/>
            <a:ext cx="1117204" cy="149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Содержимое 3"/>
          <p:cNvSpPr txBox="1">
            <a:spLocks/>
          </p:cNvSpPr>
          <p:nvPr/>
        </p:nvSpPr>
        <p:spPr>
          <a:xfrm>
            <a:off x="6166778" y="5043811"/>
            <a:ext cx="3889434" cy="683593"/>
          </a:xfrm>
          <a:prstGeom prst="rect">
            <a:avLst/>
          </a:prstGeom>
        </p:spPr>
        <p:txBody>
          <a:bodyPr/>
          <a:lstStyle>
            <a:lvl1pPr marL="0" indent="0" algn="l" rtl="0" eaLnBrk="1" latinLnBrk="0" hangingPunct="1">
              <a:lnSpc>
                <a:spcPts val="1680"/>
              </a:lnSpc>
              <a:spcBef>
                <a:spcPts val="1200"/>
              </a:spcBef>
              <a:buClr>
                <a:schemeClr val="accent1"/>
              </a:buClr>
              <a:buSzPct val="80000"/>
              <a:buFont typeface="Symbol" pitchFamily="18" charset="2"/>
              <a:buNone/>
              <a:defRPr kumimoji="0" sz="125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179388" indent="-179388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Symbol" pitchFamily="18" charset="2"/>
              <a:buChar char="-"/>
              <a:defRPr kumimoji="0" sz="125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0" indent="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lang="ru-RU" sz="125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25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25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Не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то чтобы совсем не попал,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но только не попал в шарик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…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12</a:t>
            </a:fld>
            <a:r>
              <a:rPr lang="ru-RU" smtClean="0"/>
              <a:t>/29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35664" y="1190846"/>
            <a:ext cx="4019108" cy="290623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/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Модель предприятия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516911" y="1970564"/>
            <a:ext cx="2821175" cy="153108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Представление о месте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IT-</a:t>
            </a:r>
            <a:r>
              <a:rPr lang="ru-RU" sz="2000" dirty="0">
                <a:solidFill>
                  <a:schemeClr val="tx1"/>
                </a:solidFill>
              </a:rPr>
              <a:t>системы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47415" y="1881957"/>
            <a:ext cx="1867786" cy="16834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Модель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IT</a:t>
            </a:r>
            <a:r>
              <a:rPr lang="ru-RU" sz="2000" dirty="0" smtClean="0">
                <a:solidFill>
                  <a:schemeClr val="tx1"/>
                </a:solidFill>
              </a:rPr>
              <a:t>-системы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93605" y="1881958"/>
            <a:ext cx="1867786" cy="1683489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11" idx="1"/>
            <a:endCxn id="12" idx="3"/>
          </p:cNvCxnSpPr>
          <p:nvPr/>
        </p:nvCxnSpPr>
        <p:spPr>
          <a:xfrm flipH="1">
            <a:off x="3861391" y="2723702"/>
            <a:ext cx="1586024" cy="1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413385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Итерационное развитие модели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74714" y="5344633"/>
            <a:ext cx="10519000" cy="93371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Единый язык позволяет совместить модель системы </a:t>
            </a:r>
            <a:br>
              <a:rPr lang="ru-RU" dirty="0"/>
            </a:br>
            <a:r>
              <a:rPr lang="ru-RU" dirty="0"/>
              <a:t>с представлениями бизнеса о ее </a:t>
            </a:r>
            <a:r>
              <a:rPr lang="ru-RU" dirty="0" smtClean="0"/>
              <a:t>месте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13</a:t>
            </a:fld>
            <a:r>
              <a:rPr lang="ru-RU" smtClean="0"/>
              <a:t>/29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956929" y="1338037"/>
            <a:ext cx="2700000" cy="1332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Представление о месте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IT-</a:t>
            </a:r>
            <a:r>
              <a:rPr lang="ru-RU" sz="2000" dirty="0">
                <a:solidFill>
                  <a:schemeClr val="tx1"/>
                </a:solidFill>
              </a:rPr>
              <a:t>системы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33623" y="3531753"/>
            <a:ext cx="16200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Модель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IT</a:t>
            </a:r>
            <a:r>
              <a:rPr lang="ru-RU" sz="2000" dirty="0" smtClean="0">
                <a:solidFill>
                  <a:schemeClr val="tx1"/>
                </a:solidFill>
              </a:rPr>
              <a:t>-системы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278766" y="1230037"/>
            <a:ext cx="1980000" cy="1548000"/>
          </a:xfrm>
          <a:prstGeom prst="ellipse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37983" y="1284037"/>
            <a:ext cx="2340000" cy="1440000"/>
          </a:xfrm>
          <a:prstGeom prst="ellipse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97983" y="3531753"/>
            <a:ext cx="1620000" cy="162000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458766" y="3531753"/>
            <a:ext cx="1620000" cy="1620000"/>
          </a:xfrm>
          <a:prstGeom prst="roundRect">
            <a:avLst>
              <a:gd name="adj" fmla="val 32419"/>
            </a:avLst>
          </a:prstGeom>
          <a:noFill/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9811996" y="2215093"/>
            <a:ext cx="1620000" cy="1620000"/>
            <a:chOff x="9471772" y="1881957"/>
            <a:chExt cx="1620000" cy="1620000"/>
          </a:xfrm>
        </p:grpSpPr>
        <p:sp>
          <p:nvSpPr>
            <p:cNvPr id="9" name="Овал 8"/>
            <p:cNvSpPr/>
            <p:nvPr/>
          </p:nvSpPr>
          <p:spPr>
            <a:xfrm>
              <a:off x="9471772" y="1881957"/>
              <a:ext cx="1620000" cy="1620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20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471772" y="2491902"/>
              <a:ext cx="162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IT-</a:t>
              </a:r>
              <a:r>
                <a:rPr lang="ru-RU" sz="2000" dirty="0"/>
                <a:t>система</a:t>
              </a:r>
            </a:p>
          </p:txBody>
        </p:sp>
      </p:grpSp>
      <p:cxnSp>
        <p:nvCxnSpPr>
          <p:cNvPr id="17" name="Прямая со стрелкой 16"/>
          <p:cNvCxnSpPr>
            <a:stCxn id="7" idx="6"/>
            <a:endCxn id="11" idx="2"/>
          </p:cNvCxnSpPr>
          <p:nvPr/>
        </p:nvCxnSpPr>
        <p:spPr>
          <a:xfrm>
            <a:off x="3656929" y="2004037"/>
            <a:ext cx="58105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1" idx="6"/>
            <a:endCxn id="10" idx="2"/>
          </p:cNvCxnSpPr>
          <p:nvPr/>
        </p:nvCxnSpPr>
        <p:spPr>
          <a:xfrm>
            <a:off x="6577983" y="2004037"/>
            <a:ext cx="70078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войная стрелка вверх/вниз 18"/>
          <p:cNvSpPr/>
          <p:nvPr/>
        </p:nvSpPr>
        <p:spPr>
          <a:xfrm>
            <a:off x="2128376" y="2889695"/>
            <a:ext cx="357106" cy="550779"/>
          </a:xfrm>
          <a:prstGeom prst="upDownArrow">
            <a:avLst>
              <a:gd name="adj1" fmla="val 49404"/>
              <a:gd name="adj2" fmla="val 5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 стрелкой 22"/>
          <p:cNvCxnSpPr>
            <a:stCxn id="8" idx="3"/>
            <a:endCxn id="12" idx="1"/>
          </p:cNvCxnSpPr>
          <p:nvPr/>
        </p:nvCxnSpPr>
        <p:spPr>
          <a:xfrm>
            <a:off x="3053623" y="4341753"/>
            <a:ext cx="154436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2" idx="3"/>
            <a:endCxn id="13" idx="1"/>
          </p:cNvCxnSpPr>
          <p:nvPr/>
        </p:nvCxnSpPr>
        <p:spPr>
          <a:xfrm>
            <a:off x="6217983" y="4341753"/>
            <a:ext cx="124078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3" idx="3"/>
            <a:endCxn id="9" idx="3"/>
          </p:cNvCxnSpPr>
          <p:nvPr/>
        </p:nvCxnSpPr>
        <p:spPr>
          <a:xfrm flipV="1">
            <a:off x="9078766" y="3597849"/>
            <a:ext cx="970474" cy="74390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0" idx="6"/>
            <a:endCxn id="9" idx="1"/>
          </p:cNvCxnSpPr>
          <p:nvPr/>
        </p:nvCxnSpPr>
        <p:spPr>
          <a:xfrm>
            <a:off x="9258766" y="2004037"/>
            <a:ext cx="790474" cy="4483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Двойная стрелка вверх/вниз 34"/>
          <p:cNvSpPr/>
          <p:nvPr/>
        </p:nvSpPr>
        <p:spPr>
          <a:xfrm>
            <a:off x="8090213" y="2889695"/>
            <a:ext cx="357106" cy="550779"/>
          </a:xfrm>
          <a:prstGeom prst="upDownArrow">
            <a:avLst>
              <a:gd name="adj1" fmla="val 49404"/>
              <a:gd name="adj2" fmla="val 5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войная стрелка вверх/вниз 35"/>
          <p:cNvSpPr/>
          <p:nvPr/>
        </p:nvSpPr>
        <p:spPr>
          <a:xfrm>
            <a:off x="5229430" y="2889695"/>
            <a:ext cx="357106" cy="550779"/>
          </a:xfrm>
          <a:prstGeom prst="upDownArrow">
            <a:avLst>
              <a:gd name="adj1" fmla="val 49404"/>
              <a:gd name="adj2" fmla="val 5000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3303153" y="2967663"/>
            <a:ext cx="4940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Сопоставление и     изменение моделей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89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Проектировать надо иначе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Вариант-1 – отдать все разработчикам, писать </a:t>
            </a:r>
            <a:r>
              <a:rPr lang="en-US" dirty="0" smtClean="0"/>
              <a:t>user story </a:t>
            </a:r>
            <a:r>
              <a:rPr lang="ru-RU" dirty="0" smtClean="0"/>
              <a:t>и </a:t>
            </a:r>
            <a:r>
              <a:rPr lang="en-US" dirty="0" smtClean="0"/>
              <a:t>use case</a:t>
            </a:r>
            <a:endParaRPr lang="ru-RU" dirty="0" smtClean="0"/>
          </a:p>
          <a:p>
            <a:pPr marL="507825" lvl="2" indent="-342000">
              <a:spcAft>
                <a:spcPts val="1200"/>
              </a:spcAft>
              <a:buSzPct val="110000"/>
              <a:buFont typeface="Wingdings" pitchFamily="2" charset="2"/>
              <a:buChar char="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Возвращаемся к роли бизнес-аналитика</a:t>
            </a:r>
            <a:endParaRPr lang="ru-RU" sz="2200" dirty="0">
              <a:latin typeface="Arial" charset="0"/>
            </a:endParaRPr>
          </a:p>
          <a:p>
            <a:pPr marL="507825" lvl="2" indent="-342000"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Не можем проверить реализуемость и целостность постановки</a:t>
            </a:r>
            <a:endParaRPr lang="ru-RU" dirty="0" smtClean="0"/>
          </a:p>
          <a:p>
            <a:r>
              <a:rPr lang="ru-RU" dirty="0" smtClean="0"/>
              <a:t>Вариант-2 – использовать постановки только для передачи контекста</a:t>
            </a:r>
          </a:p>
          <a:p>
            <a:pPr marL="507825" lvl="2" indent="-342000"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Целостность и реализуемость постановки проверяем, пусть по-старому </a:t>
            </a:r>
            <a:endParaRPr lang="ru-RU" sz="2200" dirty="0">
              <a:latin typeface="Arial" charset="0"/>
            </a:endParaRPr>
          </a:p>
          <a:p>
            <a:pPr marL="507825" lvl="2" indent="-342000"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Постановка передает задачу разработчику и теряет актуальность</a:t>
            </a:r>
            <a:endParaRPr lang="ru-RU" dirty="0" smtClean="0"/>
          </a:p>
          <a:p>
            <a:r>
              <a:rPr lang="ru-RU" dirty="0" smtClean="0"/>
              <a:t>Вариант-3 – придумать новые метафоры и подходы к постановкам</a:t>
            </a:r>
          </a:p>
          <a:p>
            <a:pPr marL="507825" lvl="2" indent="-342000"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Проверяем целостность и реализуемость постановки</a:t>
            </a:r>
          </a:p>
          <a:p>
            <a:pPr marL="507825" lvl="2" indent="-342000"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Постановка соответствует фактической реализации  и живет дальше</a:t>
            </a:r>
            <a:endParaRPr lang="ru-RU" sz="2200" dirty="0">
              <a:latin typeface="Arial" charset="0"/>
            </a:endParaRPr>
          </a:p>
          <a:p>
            <a:pPr marL="507825" lvl="2" indent="-342000"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200" dirty="0" smtClean="0">
                <a:latin typeface="Arial" charset="0"/>
              </a:rPr>
              <a:t>Для этого надо разобраться и понять, как устроены новые технологии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14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60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 можно </a:t>
            </a:r>
            <a:r>
              <a:rPr lang="ru-RU" dirty="0" smtClean="0"/>
              <a:t>не разбираться? Нельзя!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sz="2000" i="1" dirty="0"/>
              <a:t>Зачем я лишь о том всё время думаю</a:t>
            </a:r>
            <a:r>
              <a:rPr lang="ru-RU" sz="2000" i="1" dirty="0" smtClean="0"/>
              <a:t>,</a:t>
            </a:r>
            <a:br>
              <a:rPr lang="ru-RU" sz="2000" i="1" dirty="0" smtClean="0"/>
            </a:br>
            <a:r>
              <a:rPr lang="ru-RU" sz="2000" i="1" dirty="0" smtClean="0"/>
              <a:t>как </a:t>
            </a:r>
            <a:r>
              <a:rPr lang="ru-RU" sz="2000" i="1" dirty="0"/>
              <a:t>сделать, чтоб не думать ни о чём</a:t>
            </a:r>
            <a:r>
              <a:rPr lang="ru-RU" sz="2000" i="1" dirty="0" smtClean="0"/>
              <a:t>?</a:t>
            </a:r>
          </a:p>
          <a:p>
            <a:pPr marL="0" indent="0" algn="r">
              <a:buNone/>
            </a:pPr>
            <a:r>
              <a:rPr lang="ru-RU" sz="2000" i="1" dirty="0" smtClean="0"/>
              <a:t>Михаил Щербаков</a:t>
            </a:r>
          </a:p>
          <a:p>
            <a:r>
              <a:rPr lang="ru-RU" dirty="0" smtClean="0"/>
              <a:t>Мечта: базу данных визуально проектирует аналитик без кода</a:t>
            </a:r>
          </a:p>
          <a:p>
            <a:r>
              <a:rPr lang="ru-RU" dirty="0" smtClean="0"/>
              <a:t>Мечта: универсальный конструктор </a:t>
            </a:r>
            <a:r>
              <a:rPr lang="en-US" dirty="0" smtClean="0"/>
              <a:t>ERP, </a:t>
            </a:r>
            <a:r>
              <a:rPr lang="ru-RU" dirty="0" smtClean="0"/>
              <a:t>который настраивает бизнес</a:t>
            </a:r>
          </a:p>
          <a:p>
            <a:r>
              <a:rPr lang="ru-RU" dirty="0" smtClean="0"/>
              <a:t>Или хотя бы универсальный документооборот, </a:t>
            </a:r>
            <a:r>
              <a:rPr lang="en-US" dirty="0" smtClean="0"/>
              <a:t>BPM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т.п. – </a:t>
            </a:r>
            <a:r>
              <a:rPr lang="en-US" dirty="0" smtClean="0"/>
              <a:t>UML </a:t>
            </a:r>
            <a:endParaRPr lang="ru-RU" dirty="0" smtClean="0"/>
          </a:p>
          <a:p>
            <a:r>
              <a:rPr lang="ru-RU" dirty="0"/>
              <a:t>Мечта: делим </a:t>
            </a:r>
            <a:r>
              <a:rPr lang="ru-RU" dirty="0" smtClean="0"/>
              <a:t>базу данных по серверам </a:t>
            </a:r>
            <a:r>
              <a:rPr lang="ru-RU" dirty="0"/>
              <a:t>не меняя код</a:t>
            </a:r>
            <a:r>
              <a:rPr lang="en-US" dirty="0"/>
              <a:t> – </a:t>
            </a:r>
            <a:r>
              <a:rPr lang="en-US" dirty="0" err="1"/>
              <a:t>dblink</a:t>
            </a:r>
            <a:r>
              <a:rPr lang="en-US" dirty="0"/>
              <a:t> </a:t>
            </a:r>
            <a:endParaRPr lang="ru-RU" dirty="0"/>
          </a:p>
          <a:p>
            <a:r>
              <a:rPr lang="ru-RU" dirty="0" smtClean="0"/>
              <a:t>Мечта: делим монолит по серверам не меняя код</a:t>
            </a:r>
            <a:r>
              <a:rPr lang="en-US" dirty="0" smtClean="0"/>
              <a:t> – SOAP </a:t>
            </a:r>
            <a:endParaRPr lang="ru-RU" dirty="0" smtClean="0"/>
          </a:p>
          <a:p>
            <a:r>
              <a:rPr lang="ru-RU" dirty="0" smtClean="0"/>
              <a:t>Мечта: база данных или сервер, масштабируемые без проблем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1470652" y="5746004"/>
            <a:ext cx="6461236" cy="787077"/>
            <a:chOff x="2209173" y="5752198"/>
            <a:chExt cx="6461236" cy="787077"/>
          </a:xfrm>
        </p:grpSpPr>
        <p:sp>
          <p:nvSpPr>
            <p:cNvPr id="6" name="Скругленная прямоугольная выноска 5"/>
            <p:cNvSpPr/>
            <p:nvPr/>
          </p:nvSpPr>
          <p:spPr bwMode="auto">
            <a:xfrm>
              <a:off x="2209173" y="5752198"/>
              <a:ext cx="6461236" cy="787077"/>
            </a:xfrm>
            <a:prstGeom prst="wedgeRoundRectCallout">
              <a:avLst>
                <a:gd name="adj1" fmla="val -44920"/>
                <a:gd name="adj2" fmla="val -7432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Все эти и многие </a:t>
              </a:r>
              <a:r>
                <a:rPr lang="ru-RU" sz="20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другие мечты провалились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. Думать – надо! </a:t>
              </a:r>
              <a:endParaRPr lang="ru-RU" sz="2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3276" y="5799702"/>
              <a:ext cx="598670" cy="6617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15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682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Метафора гномиков – </a:t>
            </a:r>
            <a:br>
              <a:rPr lang="ru-RU" dirty="0" smtClean="0"/>
            </a:br>
            <a:r>
              <a:rPr lang="ru-RU" dirty="0" smtClean="0"/>
              <a:t>маленьких человечков, </a:t>
            </a:r>
            <a:br>
              <a:rPr lang="ru-RU" dirty="0" smtClean="0"/>
            </a:br>
            <a:r>
              <a:rPr lang="ru-RU" dirty="0" smtClean="0"/>
              <a:t>которые все делают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16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Гномики для интернет-магазина</a:t>
            </a:r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715059" y="1921713"/>
            <a:ext cx="1620601" cy="1729295"/>
            <a:chOff x="399862" y="2333309"/>
            <a:chExt cx="1620601" cy="1729295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88606" y="2333309"/>
              <a:ext cx="1443113" cy="1443113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99862" y="3693272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Покупатель</a:t>
              </a:r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9840527" y="1277251"/>
            <a:ext cx="1620601" cy="1710576"/>
            <a:chOff x="2030876" y="3858445"/>
            <a:chExt cx="1620601" cy="1710576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5525" y="3858445"/>
              <a:ext cx="1471303" cy="1475916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2030876" y="5199689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Кладовщик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9702644" y="3893977"/>
            <a:ext cx="1471303" cy="1845248"/>
            <a:chOff x="8167746" y="2943847"/>
            <a:chExt cx="1471303" cy="1845248"/>
          </a:xfrm>
        </p:grpSpPr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7746" y="2943847"/>
              <a:ext cx="1471303" cy="1475916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8219398" y="4419763"/>
              <a:ext cx="1367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Курьер</a:t>
              </a:r>
              <a:endParaRPr lang="ru-RU" dirty="0"/>
            </a:p>
          </p:txBody>
        </p:sp>
      </p:grpSp>
      <p:sp>
        <p:nvSpPr>
          <p:cNvPr id="47" name="Скругленная прямоугольная выноска 46"/>
          <p:cNvSpPr/>
          <p:nvPr/>
        </p:nvSpPr>
        <p:spPr>
          <a:xfrm>
            <a:off x="2002723" y="1898784"/>
            <a:ext cx="1279177" cy="560869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кругленная прямоугольная выноска 47"/>
          <p:cNvSpPr/>
          <p:nvPr/>
        </p:nvSpPr>
        <p:spPr>
          <a:xfrm>
            <a:off x="7802830" y="1023828"/>
            <a:ext cx="1821651" cy="560869"/>
          </a:xfrm>
          <a:prstGeom prst="wedgeRoundRectCallout">
            <a:avLst>
              <a:gd name="adj1" fmla="val 85595"/>
              <a:gd name="adj2" fmla="val 3368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мне собирать?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9" name="Скругленная прямоугольная выноска 48"/>
          <p:cNvSpPr/>
          <p:nvPr/>
        </p:nvSpPr>
        <p:spPr>
          <a:xfrm>
            <a:off x="7640926" y="4884597"/>
            <a:ext cx="1713639" cy="560869"/>
          </a:xfrm>
          <a:prstGeom prst="wedgeRoundRectCallout">
            <a:avLst>
              <a:gd name="adj1" fmla="val 88030"/>
              <a:gd name="adj2" fmla="val -8764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куда везти?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8408127" y="2390761"/>
            <a:ext cx="1526032" cy="560869"/>
          </a:xfrm>
          <a:prstGeom prst="wedgeRoundRectCallout">
            <a:avLst>
              <a:gd name="adj1" fmla="val 77699"/>
              <a:gd name="adj2" fmla="val -1280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Тут товар привезли…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3735517" y="1733040"/>
            <a:ext cx="969481" cy="1067488"/>
            <a:chOff x="3430733" y="1669248"/>
            <a:chExt cx="969481" cy="1067488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3737666" y="1669248"/>
              <a:ext cx="343816" cy="456721"/>
              <a:chOff x="4427984" y="2613702"/>
              <a:chExt cx="343816" cy="456721"/>
            </a:xfrm>
            <a:solidFill>
              <a:schemeClr val="accent6"/>
            </a:solidFill>
          </p:grpSpPr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430733" y="2090405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заказы</a:t>
              </a:r>
              <a:endParaRPr lang="ru-RU" dirty="0"/>
            </a:p>
          </p:txBody>
        </p:sp>
      </p:grpSp>
      <p:grpSp>
        <p:nvGrpSpPr>
          <p:cNvPr id="91" name="Группа 90"/>
          <p:cNvGrpSpPr/>
          <p:nvPr/>
        </p:nvGrpSpPr>
        <p:grpSpPr>
          <a:xfrm>
            <a:off x="2696103" y="3555044"/>
            <a:ext cx="969481" cy="1103052"/>
            <a:chOff x="2391319" y="3491252"/>
            <a:chExt cx="969481" cy="1103052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2704152" y="3491252"/>
              <a:ext cx="343816" cy="456721"/>
              <a:chOff x="4427984" y="2613702"/>
              <a:chExt cx="343816" cy="456721"/>
            </a:xfrm>
            <a:solidFill>
              <a:schemeClr val="accent4"/>
            </a:solidFill>
          </p:grpSpPr>
          <p:sp>
            <p:nvSpPr>
              <p:cNvPr id="21" name="Скругленный прямоугольник 20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2" name="Овал 21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391319" y="3947973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оплаты</a:t>
              </a:r>
              <a:endParaRPr lang="ru-RU" dirty="0"/>
            </a:p>
          </p:txBody>
        </p:sp>
      </p:grpSp>
      <p:grpSp>
        <p:nvGrpSpPr>
          <p:cNvPr id="93" name="Группа 92"/>
          <p:cNvGrpSpPr/>
          <p:nvPr/>
        </p:nvGrpSpPr>
        <p:grpSpPr>
          <a:xfrm>
            <a:off x="5588344" y="2693009"/>
            <a:ext cx="1641776" cy="1067977"/>
            <a:chOff x="5283560" y="2629217"/>
            <a:chExt cx="1641776" cy="1067977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5908266" y="2629217"/>
              <a:ext cx="343816" cy="456721"/>
              <a:chOff x="4427984" y="2613702"/>
              <a:chExt cx="343816" cy="456721"/>
            </a:xfrm>
            <a:solidFill>
              <a:schemeClr val="accent2"/>
            </a:solidFill>
          </p:grpSpPr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8" name="Овал 27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5283560" y="3050863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остатки на складе</a:t>
              </a:r>
              <a:endParaRPr lang="ru-RU" dirty="0"/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4830480" y="4188142"/>
            <a:ext cx="1641776" cy="1062940"/>
            <a:chOff x="5088648" y="3927822"/>
            <a:chExt cx="1641776" cy="1062940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5723513" y="3927822"/>
              <a:ext cx="343816" cy="456721"/>
              <a:chOff x="4427984" y="2613702"/>
              <a:chExt cx="343816" cy="456721"/>
            </a:xfrm>
            <a:solidFill>
              <a:srgbClr val="FFC000"/>
            </a:solidFill>
          </p:grpSpPr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088648" y="4344431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Планирую доставку</a:t>
              </a:r>
              <a:endParaRPr lang="ru-RU" dirty="0"/>
            </a:p>
          </p:txBody>
        </p:sp>
      </p:grpSp>
      <p:cxnSp>
        <p:nvCxnSpPr>
          <p:cNvPr id="57" name="Прямая со стрелкой 56"/>
          <p:cNvCxnSpPr/>
          <p:nvPr/>
        </p:nvCxnSpPr>
        <p:spPr>
          <a:xfrm flipV="1">
            <a:off x="2335660" y="2275364"/>
            <a:ext cx="1539843" cy="58375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3411618" y="2753167"/>
            <a:ext cx="694729" cy="96910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2190291" y="3076350"/>
            <a:ext cx="751367" cy="64592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333650" y="3094527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500634" y="2510413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2071818" y="3201501"/>
            <a:ext cx="1051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Оплата</a:t>
            </a:r>
            <a:endParaRPr lang="ru-RU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4618305" y="2189761"/>
            <a:ext cx="1473888" cy="69343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655625" y="2185648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 заказу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4763370" y="1733040"/>
            <a:ext cx="5287927" cy="16574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351616" y="1481462"/>
            <a:ext cx="245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на завтра</a:t>
            </a:r>
            <a:endParaRPr lang="ru-RU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 flipH="1">
            <a:off x="6693293" y="1949064"/>
            <a:ext cx="3358005" cy="85409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693293" y="2411271"/>
            <a:ext cx="1341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Приход</a:t>
            </a:r>
          </a:p>
          <a:p>
            <a:pPr algn="ctr"/>
            <a:r>
              <a:rPr lang="ru-RU" dirty="0" smtClean="0"/>
              <a:t>товара</a:t>
            </a:r>
            <a:endParaRPr lang="ru-RU" dirty="0"/>
          </a:p>
        </p:txBody>
      </p:sp>
      <p:cxnSp>
        <p:nvCxnSpPr>
          <p:cNvPr id="86" name="Прямая со стрелкой 85"/>
          <p:cNvCxnSpPr>
            <a:endCxn id="97" idx="3"/>
          </p:cNvCxnSpPr>
          <p:nvPr/>
        </p:nvCxnSpPr>
        <p:spPr>
          <a:xfrm flipH="1">
            <a:off x="6995144" y="1841052"/>
            <a:ext cx="2999448" cy="46657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035207" y="1931558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отгрузил…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6800994" y="2118881"/>
            <a:ext cx="194150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99" name="Прямая со стрелкой 98"/>
          <p:cNvCxnSpPr>
            <a:stCxn id="97" idx="1"/>
          </p:cNvCxnSpPr>
          <p:nvPr/>
        </p:nvCxnSpPr>
        <p:spPr>
          <a:xfrm flipH="1">
            <a:off x="6492972" y="2307622"/>
            <a:ext cx="308022" cy="310873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H="1" flipV="1">
            <a:off x="4763371" y="2058208"/>
            <a:ext cx="2037622" cy="249414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H="1">
            <a:off x="5975484" y="4549731"/>
            <a:ext cx="4019106" cy="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609617" y="4222603"/>
            <a:ext cx="260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Дай заказы и маршрут</a:t>
            </a:r>
            <a:endParaRPr lang="ru-RU" dirty="0"/>
          </a:p>
        </p:txBody>
      </p:sp>
      <p:cxnSp>
        <p:nvCxnSpPr>
          <p:cNvPr id="113" name="Прямая со стрелкой 112"/>
          <p:cNvCxnSpPr>
            <a:endCxn id="117" idx="3"/>
          </p:cNvCxnSpPr>
          <p:nvPr/>
        </p:nvCxnSpPr>
        <p:spPr>
          <a:xfrm flipH="1" flipV="1">
            <a:off x="6409232" y="4024404"/>
            <a:ext cx="3642068" cy="33096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490940" y="3866641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отвез…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6210571" y="3835663"/>
            <a:ext cx="198661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18" name="Прямая со стрелкой 117"/>
          <p:cNvCxnSpPr>
            <a:stCxn id="117" idx="1"/>
          </p:cNvCxnSpPr>
          <p:nvPr/>
        </p:nvCxnSpPr>
        <p:spPr>
          <a:xfrm flipH="1" flipV="1">
            <a:off x="4535131" y="2753168"/>
            <a:ext cx="1675440" cy="1271236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stCxn id="117" idx="1"/>
          </p:cNvCxnSpPr>
          <p:nvPr/>
        </p:nvCxnSpPr>
        <p:spPr>
          <a:xfrm flipH="1">
            <a:off x="5862069" y="4024404"/>
            <a:ext cx="348502" cy="176935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4344648" y="2803161"/>
            <a:ext cx="1006968" cy="14328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758981" y="3363671"/>
            <a:ext cx="1770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</a:t>
            </a:r>
            <a:br>
              <a:rPr lang="ru-RU" dirty="0" smtClean="0"/>
            </a:br>
            <a:r>
              <a:rPr lang="ru-RU" dirty="0" smtClean="0"/>
              <a:t>для доставки</a:t>
            </a:r>
            <a:endParaRPr lang="ru-RU" dirty="0"/>
          </a:p>
        </p:txBody>
      </p:sp>
      <p:sp>
        <p:nvSpPr>
          <p:cNvPr id="141" name="Номер слайда 14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17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41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69" grpId="0"/>
      <p:bldP spid="70" grpId="0"/>
      <p:bldP spid="71" grpId="0"/>
      <p:bldP spid="75" grpId="0"/>
      <p:bldP spid="79" grpId="0"/>
      <p:bldP spid="83" grpId="0"/>
      <p:bldP spid="94" grpId="0"/>
      <p:bldP spid="97" grpId="0"/>
      <p:bldP spid="110" grpId="0"/>
      <p:bldP spid="116" grpId="0"/>
      <p:bldP spid="117" grpId="0"/>
      <p:bldP spid="1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у нас много покупателей…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66783" y="3601189"/>
            <a:ext cx="969481" cy="1067488"/>
            <a:chOff x="3430733" y="1669248"/>
            <a:chExt cx="969481" cy="1067488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3737666" y="1669248"/>
              <a:ext cx="343816" cy="456721"/>
              <a:chOff x="4427984" y="2613702"/>
              <a:chExt cx="343816" cy="456721"/>
            </a:xfrm>
            <a:solidFill>
              <a:schemeClr val="accent6"/>
            </a:solidFill>
          </p:grpSpPr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13" name="Овал 12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3430733" y="2090405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заказы</a:t>
              </a:r>
              <a:endParaRPr lang="ru-RU" dirty="0"/>
            </a:p>
          </p:txBody>
        </p:sp>
      </p:grp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6410" y="2907341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21" name="Скругленная прямоугольная выноска 20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1813287" y="3601189"/>
            <a:ext cx="2792546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Скругленная прямоугольная выноска 61"/>
          <p:cNvSpPr/>
          <p:nvPr/>
        </p:nvSpPr>
        <p:spPr>
          <a:xfrm>
            <a:off x="5438406" y="3293119"/>
            <a:ext cx="2479306" cy="484984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rgbClr val="FFD1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Я не справляюсь…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754385" y="3375688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1" name="Номер слайда 7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18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26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6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Делаем кластер сервисов приемки заказов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054492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99050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774106" y="3616854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54492" y="228594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054492" y="297182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054492" y="36577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7054492" y="434358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1" name="Овал 7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7054492" y="502946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3" name="Скругленный прямоугольник 7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4" name="Овал 7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61716" y="3177590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5195777" y="1912037"/>
            <a:ext cx="1715386" cy="196000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601189"/>
            <a:ext cx="2857924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5195777" y="2633357"/>
            <a:ext cx="1715386" cy="123868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5230368" y="3354678"/>
            <a:ext cx="1680795" cy="51736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195777" y="3872038"/>
            <a:ext cx="1750828" cy="567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195777" y="3872038"/>
            <a:ext cx="1750828" cy="68578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5195777" y="3872038"/>
            <a:ext cx="1750828" cy="137345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791908" y="5392221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4887885" y="5128882"/>
            <a:ext cx="873519" cy="311973"/>
            <a:chOff x="4774106" y="1600063"/>
            <a:chExt cx="873519" cy="311973"/>
          </a:xfrm>
        </p:grpSpPr>
        <p:sp>
          <p:nvSpPr>
            <p:cNvPr id="101" name="Куб 100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4" name="Куб 10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5" name="Куб 10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Куб 105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5150357" y="4725481"/>
            <a:ext cx="194150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09" name="Прямая со стрелкой 108"/>
          <p:cNvCxnSpPr/>
          <p:nvPr/>
        </p:nvCxnSpPr>
        <p:spPr>
          <a:xfrm flipH="1" flipV="1">
            <a:off x="4946014" y="4129337"/>
            <a:ext cx="249763" cy="63771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 flipV="1">
            <a:off x="5392594" y="4769474"/>
            <a:ext cx="1553426" cy="144748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5376248" y="3535775"/>
            <a:ext cx="1534915" cy="13861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Скругленная прямоугольная выноска 123"/>
          <p:cNvSpPr/>
          <p:nvPr/>
        </p:nvSpPr>
        <p:spPr>
          <a:xfrm>
            <a:off x="6052011" y="5826193"/>
            <a:ext cx="4176509" cy="610049"/>
          </a:xfrm>
          <a:prstGeom prst="wedgeRoundRectCallout">
            <a:avLst>
              <a:gd name="adj1" fmla="val -63259"/>
              <a:gd name="adj2" fmla="val -5295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Очередь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своя у каждого человечка 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общая у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диспетчера?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552051" y="2327617"/>
            <a:ext cx="2012862" cy="376576"/>
          </a:xfrm>
          <a:prstGeom prst="wedgeRoundRectCallout">
            <a:avLst>
              <a:gd name="adj1" fmla="val -74645"/>
              <a:gd name="adj2" fmla="val -4094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9" name="Скругленная прямоугольная выноска 128"/>
          <p:cNvSpPr/>
          <p:nvPr/>
        </p:nvSpPr>
        <p:spPr>
          <a:xfrm>
            <a:off x="4257752" y="1230732"/>
            <a:ext cx="2341298" cy="865594"/>
          </a:xfrm>
          <a:prstGeom prst="wedgeRoundRectCallout">
            <a:avLst>
              <a:gd name="adj1" fmla="val -41898"/>
              <a:gd name="adj2" fmla="val 8828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 будет, если это попадет другому человечку?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0" name="Номер слайда 12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19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59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8" grpId="0"/>
      <p:bldP spid="124" grpId="0" animBg="1"/>
      <p:bldP spid="128" grpId="0" animBg="1"/>
      <p:bldP spid="1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будет рассказ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3999" y="1296000"/>
            <a:ext cx="10690047" cy="4860000"/>
          </a:xfrm>
        </p:spPr>
        <p:txBody>
          <a:bodyPr/>
          <a:lstStyle/>
          <a:p>
            <a:r>
              <a:rPr lang="ru-RU" dirty="0" smtClean="0"/>
              <a:t>История программирования породила много парадигм</a:t>
            </a:r>
          </a:p>
          <a:p>
            <a:r>
              <a:rPr lang="ru-RU" dirty="0" smtClean="0"/>
              <a:t>С 90-х основным был ООП и другие были не слишком важны</a:t>
            </a:r>
          </a:p>
          <a:p>
            <a:r>
              <a:rPr lang="en-US" dirty="0" smtClean="0"/>
              <a:t>Public web </a:t>
            </a:r>
            <a:r>
              <a:rPr lang="ru-RU" dirty="0" smtClean="0"/>
              <a:t>все изменил: </a:t>
            </a:r>
            <a:r>
              <a:rPr lang="ru-RU" dirty="0" err="1" smtClean="0"/>
              <a:t>микросервисы</a:t>
            </a:r>
            <a:r>
              <a:rPr lang="ru-RU" dirty="0" smtClean="0"/>
              <a:t>, </a:t>
            </a:r>
            <a:r>
              <a:rPr lang="en-US" dirty="0" smtClean="0"/>
              <a:t>messaging, </a:t>
            </a:r>
            <a:r>
              <a:rPr lang="ru-RU" dirty="0" err="1" smtClean="0"/>
              <a:t>акторные</a:t>
            </a:r>
            <a:r>
              <a:rPr lang="ru-RU" dirty="0" smtClean="0"/>
              <a:t> модели – надо заново разбираться, чтобы проектировать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</a:t>
            </a:fld>
            <a:r>
              <a:rPr lang="ru-RU" smtClean="0"/>
              <a:t>/29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4731295" y="3541597"/>
            <a:ext cx="4561561" cy="980784"/>
            <a:chOff x="2209173" y="5752198"/>
            <a:chExt cx="4642087" cy="980784"/>
          </a:xfrm>
        </p:grpSpPr>
        <p:sp>
          <p:nvSpPr>
            <p:cNvPr id="7" name="Скругленная прямоугольная выноска 6"/>
            <p:cNvSpPr/>
            <p:nvPr/>
          </p:nvSpPr>
          <p:spPr bwMode="auto">
            <a:xfrm>
              <a:off x="2209173" y="5752198"/>
              <a:ext cx="4642087" cy="980784"/>
            </a:xfrm>
            <a:prstGeom prst="wedgeRoundRectCallout">
              <a:avLst>
                <a:gd name="adj1" fmla="val -48244"/>
                <a:gd name="adj2" fmla="val -77753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Доклад для тех аналитиков, кто хочет разбираться </a:t>
              </a:r>
              <a:b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и проектировать приложения</a:t>
              </a:r>
              <a:endParaRPr lang="ru-RU" sz="2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3276" y="5906022"/>
              <a:ext cx="598670" cy="6617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7457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Группа 100"/>
          <p:cNvGrpSpPr/>
          <p:nvPr/>
        </p:nvGrpSpPr>
        <p:grpSpPr>
          <a:xfrm>
            <a:off x="6313514" y="1099229"/>
            <a:ext cx="4730170" cy="3931603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105" name="Прямоугольник 104"/>
            <p:cNvSpPr/>
            <p:nvPr/>
          </p:nvSpPr>
          <p:spPr>
            <a:xfrm>
              <a:off x="4689390" y="5533401"/>
              <a:ext cx="1346200" cy="959474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Равнобедренный треугольник 103"/>
            <p:cNvSpPr/>
            <p:nvPr/>
          </p:nvSpPr>
          <p:spPr>
            <a:xfrm>
              <a:off x="4556066" y="5214424"/>
              <a:ext cx="1603434" cy="324350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8" name="Группа 97"/>
          <p:cNvGrpSpPr/>
          <p:nvPr/>
        </p:nvGrpSpPr>
        <p:grpSpPr>
          <a:xfrm>
            <a:off x="4954762" y="3565284"/>
            <a:ext cx="1154648" cy="1209734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99" name="Равнобедренный треугольник 98"/>
            <p:cNvSpPr/>
            <p:nvPr/>
          </p:nvSpPr>
          <p:spPr>
            <a:xfrm>
              <a:off x="4556066" y="5214424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954762" y="2032000"/>
            <a:ext cx="1154648" cy="1209734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33" name="Равнобедренный треугольник 32"/>
            <p:cNvSpPr/>
            <p:nvPr/>
          </p:nvSpPr>
          <p:spPr>
            <a:xfrm>
              <a:off x="4556066" y="5214424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98137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Собираем заказ в браузере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50575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73213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688397" y="254189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706156" y="209120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103" idx="3"/>
          </p:cNvCxnSpPr>
          <p:nvPr/>
        </p:nvCxnSpPr>
        <p:spPr>
          <a:xfrm>
            <a:off x="4556067" y="2541893"/>
            <a:ext cx="742511" cy="33010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6683568" y="3389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9287386" y="284228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9863331" y="3292909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264970" y="3016597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>
            <a:stCxn id="28" idx="3"/>
            <a:endCxn id="12" idx="1"/>
          </p:cNvCxnSpPr>
          <p:nvPr/>
        </p:nvCxnSpPr>
        <p:spPr>
          <a:xfrm flipV="1">
            <a:off x="7027384" y="2853867"/>
            <a:ext cx="1661013" cy="84791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96141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4323907" y="4136963"/>
            <a:ext cx="776207" cy="17554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28" idx="3"/>
            <a:endCxn id="60" idx="1"/>
          </p:cNvCxnSpPr>
          <p:nvPr/>
        </p:nvCxnSpPr>
        <p:spPr>
          <a:xfrm flipV="1">
            <a:off x="7027384" y="3154257"/>
            <a:ext cx="2260002" cy="54752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stCxn id="28" idx="3"/>
            <a:endCxn id="64" idx="1"/>
          </p:cNvCxnSpPr>
          <p:nvPr/>
        </p:nvCxnSpPr>
        <p:spPr>
          <a:xfrm flipV="1">
            <a:off x="7027384" y="3604883"/>
            <a:ext cx="2835947" cy="9690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7268711" y="2374117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1" y="2353605"/>
            <a:ext cx="2475606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1" y="2871996"/>
            <a:ext cx="2101680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 flipV="1">
            <a:off x="4253023" y="2871997"/>
            <a:ext cx="1045555" cy="18600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54675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4368798"/>
            <a:ext cx="1088095" cy="35350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5389046" y="2591748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1" name="Овал 5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5389046" y="4074381"/>
            <a:ext cx="343816" cy="456721"/>
            <a:chOff x="4427984" y="2613702"/>
            <a:chExt cx="343816" cy="45672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7" name="Группа 56"/>
          <p:cNvGrpSpPr/>
          <p:nvPr/>
        </p:nvGrpSpPr>
        <p:grpSpPr>
          <a:xfrm>
            <a:off x="7404839" y="2736496"/>
            <a:ext cx="873519" cy="311973"/>
            <a:chOff x="4774106" y="1600063"/>
            <a:chExt cx="873519" cy="311973"/>
          </a:xfrm>
        </p:grpSpPr>
        <p:sp>
          <p:nvSpPr>
            <p:cNvPr id="58" name="Куб 57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Куб 61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Куб 65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Куб 6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68" name="Прямая со стрелкой 67"/>
          <p:cNvCxnSpPr/>
          <p:nvPr/>
        </p:nvCxnSpPr>
        <p:spPr>
          <a:xfrm>
            <a:off x="5799164" y="2924914"/>
            <a:ext cx="804029" cy="70193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5799164" y="3784093"/>
            <a:ext cx="804029" cy="5063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754685" y="3430890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108" name="TextBox 107"/>
          <p:cNvSpPr txBox="1"/>
          <p:nvPr/>
        </p:nvSpPr>
        <p:spPr>
          <a:xfrm>
            <a:off x="3934549" y="3094995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4749330" y="4799757"/>
            <a:ext cx="1651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Браузеры </a:t>
            </a:r>
            <a:br>
              <a:rPr lang="ru-RU" dirty="0" smtClean="0"/>
            </a:br>
            <a:r>
              <a:rPr lang="ru-RU" dirty="0" smtClean="0"/>
              <a:t>у покупателя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7343264" y="5048647"/>
            <a:ext cx="2809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Сервера в дата-центре</a:t>
            </a:r>
            <a:endParaRPr lang="ru-RU" dirty="0"/>
          </a:p>
        </p:txBody>
      </p:sp>
      <p:grpSp>
        <p:nvGrpSpPr>
          <p:cNvPr id="121" name="Группа 120"/>
          <p:cNvGrpSpPr/>
          <p:nvPr/>
        </p:nvGrpSpPr>
        <p:grpSpPr>
          <a:xfrm>
            <a:off x="8017166" y="3810580"/>
            <a:ext cx="343816" cy="456721"/>
            <a:chOff x="4427984" y="2613702"/>
            <a:chExt cx="343816" cy="456721"/>
          </a:xfrm>
          <a:solidFill>
            <a:srgbClr val="FFCCFF"/>
          </a:solidFill>
        </p:grpSpPr>
        <p:sp>
          <p:nvSpPr>
            <p:cNvPr id="122" name="Скругленный прямоугольник 1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25" name="Цилиндр 124"/>
          <p:cNvSpPr/>
          <p:nvPr/>
        </p:nvSpPr>
        <p:spPr>
          <a:xfrm>
            <a:off x="8079588" y="4417807"/>
            <a:ext cx="608287" cy="315873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TextBox 125"/>
          <p:cNvSpPr txBox="1"/>
          <p:nvPr/>
        </p:nvSpPr>
        <p:spPr>
          <a:xfrm>
            <a:off x="8275245" y="3730586"/>
            <a:ext cx="160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каталог</a:t>
            </a:r>
            <a:endParaRPr lang="ru-RU" dirty="0"/>
          </a:p>
        </p:txBody>
      </p:sp>
      <p:sp>
        <p:nvSpPr>
          <p:cNvPr id="127" name="Цилиндр 126"/>
          <p:cNvSpPr/>
          <p:nvPr/>
        </p:nvSpPr>
        <p:spPr>
          <a:xfrm>
            <a:off x="9072545" y="4184132"/>
            <a:ext cx="1184329" cy="790465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TextBox 128"/>
          <p:cNvSpPr txBox="1"/>
          <p:nvPr/>
        </p:nvSpPr>
        <p:spPr>
          <a:xfrm>
            <a:off x="7795072" y="4635453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Товары</a:t>
            </a:r>
            <a:endParaRPr lang="ru-RU" dirty="0"/>
          </a:p>
        </p:txBody>
      </p:sp>
      <p:sp>
        <p:nvSpPr>
          <p:cNvPr id="130" name="TextBox 129"/>
          <p:cNvSpPr txBox="1"/>
          <p:nvPr/>
        </p:nvSpPr>
        <p:spPr>
          <a:xfrm>
            <a:off x="9051281" y="4331247"/>
            <a:ext cx="1255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Медиа </a:t>
            </a:r>
            <a:br>
              <a:rPr lang="ru-RU" dirty="0" smtClean="0"/>
            </a:br>
            <a:r>
              <a:rPr lang="ru-RU" dirty="0" smtClean="0"/>
              <a:t>к товарам</a:t>
            </a:r>
            <a:endParaRPr lang="ru-RU" dirty="0"/>
          </a:p>
        </p:txBody>
      </p:sp>
      <p:cxnSp>
        <p:nvCxnSpPr>
          <p:cNvPr id="132" name="Прямая со стрелкой 131"/>
          <p:cNvCxnSpPr>
            <a:endCxn id="122" idx="1"/>
          </p:cNvCxnSpPr>
          <p:nvPr/>
        </p:nvCxnSpPr>
        <p:spPr>
          <a:xfrm flipV="1">
            <a:off x="5799164" y="4122554"/>
            <a:ext cx="2218002" cy="246244"/>
          </a:xfrm>
          <a:prstGeom prst="straightConnector1">
            <a:avLst/>
          </a:prstGeom>
          <a:ln w="28575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stCxn id="122" idx="3"/>
          </p:cNvCxnSpPr>
          <p:nvPr/>
        </p:nvCxnSpPr>
        <p:spPr>
          <a:xfrm>
            <a:off x="8360982" y="4122554"/>
            <a:ext cx="711563" cy="263800"/>
          </a:xfrm>
          <a:prstGeom prst="straightConnector1">
            <a:avLst/>
          </a:prstGeom>
          <a:ln w="28575">
            <a:solidFill>
              <a:srgbClr val="FF66FF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/>
          <p:cNvCxnSpPr>
            <a:stCxn id="122" idx="3"/>
          </p:cNvCxnSpPr>
          <p:nvPr/>
        </p:nvCxnSpPr>
        <p:spPr>
          <a:xfrm>
            <a:off x="8360982" y="4122554"/>
            <a:ext cx="163893" cy="295253"/>
          </a:xfrm>
          <a:prstGeom prst="straightConnector1">
            <a:avLst/>
          </a:prstGeom>
          <a:ln w="28575">
            <a:solidFill>
              <a:srgbClr val="FF66FF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Номер слайда 13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20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59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/>
      <p:bldP spid="127" grpId="0" animBg="1"/>
      <p:bldP spid="129" grpId="0"/>
      <p:bldP spid="1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51782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база данных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04220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26858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266540" y="1996991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548842" y="162765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692727" y="2042209"/>
            <a:ext cx="1068477" cy="109738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5799304" y="3008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8301980" y="2682872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301980" y="336875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487963" y="26207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6251944" y="2308964"/>
            <a:ext cx="1906707" cy="92820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49786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flipV="1">
            <a:off x="4323907" y="3320783"/>
            <a:ext cx="1375144" cy="352629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6251944" y="2978636"/>
            <a:ext cx="1906707" cy="24619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6251944" y="3224834"/>
            <a:ext cx="1906707" cy="43462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424312" y="3905248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0" y="1890055"/>
            <a:ext cx="2547993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0" y="2408446"/>
            <a:ext cx="2612267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Цилиндр 7"/>
          <p:cNvSpPr/>
          <p:nvPr/>
        </p:nvSpPr>
        <p:spPr>
          <a:xfrm>
            <a:off x="9594752" y="2202292"/>
            <a:ext cx="1495646" cy="152134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9952713" y="2705541"/>
            <a:ext cx="715926" cy="373899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4756298" y="2594447"/>
            <a:ext cx="942753" cy="64272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08320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3465530"/>
            <a:ext cx="1687032" cy="79322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Куб 90"/>
          <p:cNvSpPr/>
          <p:nvPr/>
        </p:nvSpPr>
        <p:spPr>
          <a:xfrm>
            <a:off x="9952713" y="3172151"/>
            <a:ext cx="715926" cy="373899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2151339" y="2978636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Вася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107154" y="4567283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Это Петя</a:t>
            </a:r>
          </a:p>
        </p:txBody>
      </p:sp>
      <p:cxnSp>
        <p:nvCxnSpPr>
          <p:cNvPr id="110" name="Прямая со стрелкой 109"/>
          <p:cNvCxnSpPr/>
          <p:nvPr/>
        </p:nvCxnSpPr>
        <p:spPr>
          <a:xfrm>
            <a:off x="8710613" y="2978636"/>
            <a:ext cx="814387" cy="5269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Группа 110"/>
          <p:cNvGrpSpPr/>
          <p:nvPr/>
        </p:nvGrpSpPr>
        <p:grpSpPr>
          <a:xfrm>
            <a:off x="6558276" y="3559869"/>
            <a:ext cx="873519" cy="311973"/>
            <a:chOff x="4774106" y="1600063"/>
            <a:chExt cx="873519" cy="311973"/>
          </a:xfrm>
        </p:grpSpPr>
        <p:sp>
          <p:nvSpPr>
            <p:cNvPr id="113" name="Куб 112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4" name="Куб 11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Куб 11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7" name="Куб 11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118" name="Прямая со стрелкой 117"/>
          <p:cNvCxnSpPr/>
          <p:nvPr/>
        </p:nvCxnSpPr>
        <p:spPr>
          <a:xfrm>
            <a:off x="8645796" y="2266631"/>
            <a:ext cx="895873" cy="58346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 flipV="1">
            <a:off x="8710613" y="3198019"/>
            <a:ext cx="814387" cy="42862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8438448" y="3882423"/>
            <a:ext cx="245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Добавляем позицию в нужный заказ</a:t>
            </a:r>
            <a:endParaRPr lang="ru-RU" dirty="0"/>
          </a:p>
        </p:txBody>
      </p:sp>
      <p:sp>
        <p:nvSpPr>
          <p:cNvPr id="121" name="Скругленная прямоугольная выноска 120"/>
          <p:cNvSpPr/>
          <p:nvPr/>
        </p:nvSpPr>
        <p:spPr>
          <a:xfrm>
            <a:off x="3998868" y="4771515"/>
            <a:ext cx="3242428" cy="610049"/>
          </a:xfrm>
          <a:prstGeom prst="wedgeRoundRectCallout">
            <a:avLst>
              <a:gd name="adj1" fmla="val -63259"/>
              <a:gd name="adj2" fmla="val -5295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Идентификация – через авторизацию или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токены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…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604378" y="1717638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54" name="Номер слайда 5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21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63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12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51782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Шардирование</a:t>
            </a:r>
            <a:r>
              <a:rPr lang="ru-RU" dirty="0" smtClean="0"/>
              <a:t> покупателей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04220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47813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266540" y="1996991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548842" y="162765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692727" y="2042209"/>
            <a:ext cx="1068477" cy="109738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5799304" y="3008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8301980" y="2682872"/>
            <a:ext cx="343816" cy="456721"/>
            <a:chOff x="4427984" y="2613702"/>
            <a:chExt cx="343816" cy="45672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301980" y="3368753"/>
            <a:ext cx="343816" cy="456721"/>
            <a:chOff x="4427984" y="2613702"/>
            <a:chExt cx="343816" cy="456721"/>
          </a:xfrm>
          <a:solidFill>
            <a:srgbClr val="FF66FF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487963" y="26207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6251944" y="2308964"/>
            <a:ext cx="1906707" cy="92820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49786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flipV="1">
            <a:off x="4323907" y="3320783"/>
            <a:ext cx="1375144" cy="352629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6251944" y="2978636"/>
            <a:ext cx="1906707" cy="246197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6251944" y="3224834"/>
            <a:ext cx="1906707" cy="434624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424312" y="3905248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0" y="1890055"/>
            <a:ext cx="2547993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0" y="2408446"/>
            <a:ext cx="2612267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4756298" y="2594447"/>
            <a:ext cx="942753" cy="64272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08320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3465530"/>
            <a:ext cx="1687032" cy="79322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151339" y="2978636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Вася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107154" y="4567283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Это Петя</a:t>
            </a:r>
          </a:p>
        </p:txBody>
      </p:sp>
      <p:grpSp>
        <p:nvGrpSpPr>
          <p:cNvPr id="111" name="Группа 110"/>
          <p:cNvGrpSpPr/>
          <p:nvPr/>
        </p:nvGrpSpPr>
        <p:grpSpPr>
          <a:xfrm>
            <a:off x="6558276" y="3559869"/>
            <a:ext cx="873519" cy="311973"/>
            <a:chOff x="4774106" y="1600063"/>
            <a:chExt cx="873519" cy="311973"/>
          </a:xfrm>
        </p:grpSpPr>
        <p:sp>
          <p:nvSpPr>
            <p:cNvPr id="113" name="Куб 112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4" name="Куб 11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Куб 11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7" name="Куб 11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4604378" y="1717638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49" name="Цилиндр 48"/>
          <p:cNvSpPr/>
          <p:nvPr/>
        </p:nvSpPr>
        <p:spPr>
          <a:xfrm>
            <a:off x="8744127" y="2145477"/>
            <a:ext cx="513267" cy="418745"/>
          </a:xfrm>
          <a:prstGeom prst="ca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Цилиндр 49"/>
          <p:cNvSpPr/>
          <p:nvPr/>
        </p:nvSpPr>
        <p:spPr>
          <a:xfrm>
            <a:off x="8792292" y="2807673"/>
            <a:ext cx="513267" cy="41874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Цилиндр 50"/>
          <p:cNvSpPr/>
          <p:nvPr/>
        </p:nvSpPr>
        <p:spPr>
          <a:xfrm>
            <a:off x="8792293" y="3517825"/>
            <a:ext cx="513267" cy="418745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ая прямоугольная выноска 52"/>
          <p:cNvSpPr/>
          <p:nvPr/>
        </p:nvSpPr>
        <p:spPr>
          <a:xfrm>
            <a:off x="3335901" y="5428351"/>
            <a:ext cx="2388382" cy="351099"/>
          </a:xfrm>
          <a:prstGeom prst="wedgeRoundRectCallout">
            <a:avLst>
              <a:gd name="adj1" fmla="val -65329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мне нужно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 flipV="1">
            <a:off x="3079137" y="3584777"/>
            <a:ext cx="2717168" cy="176558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88213" y="5129195"/>
            <a:ext cx="1080000" cy="1080000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3377629" y="5895505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Коля</a:t>
            </a:r>
            <a:endParaRPr lang="ru-RU" dirty="0"/>
          </a:p>
        </p:txBody>
      </p:sp>
      <p:sp>
        <p:nvSpPr>
          <p:cNvPr id="62" name="Скругленная прямоугольная выноска 61"/>
          <p:cNvSpPr/>
          <p:nvPr/>
        </p:nvSpPr>
        <p:spPr>
          <a:xfrm>
            <a:off x="6698236" y="4481931"/>
            <a:ext cx="4263260" cy="868434"/>
          </a:xfrm>
          <a:prstGeom prst="wedgeRoundRectCallout">
            <a:avLst>
              <a:gd name="adj1" fmla="val -65088"/>
              <a:gd name="adj2" fmla="val -48874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Возможен вариант без диспетчера, когда просто сначала запрашивают сервер и дальше к нему обращаются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22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48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Ведение остатка на складе – проблема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054492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99050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774106" y="3616854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54492" y="228594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054492" y="297182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054492" y="36577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7054492" y="434358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1" name="Овал 7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7054492" y="502946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3" name="Скругленный прямоугольник 7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4" name="Овал 7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61716" y="3177590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5195777" y="1912037"/>
            <a:ext cx="1715386" cy="196000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601189"/>
            <a:ext cx="2857924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5195777" y="2633357"/>
            <a:ext cx="1715386" cy="123868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5230368" y="3354678"/>
            <a:ext cx="1680795" cy="51736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195777" y="3872038"/>
            <a:ext cx="1750828" cy="567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195777" y="3872038"/>
            <a:ext cx="1750828" cy="68578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5195777" y="3872038"/>
            <a:ext cx="1750828" cy="137345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940756" y="4839357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5036733" y="4576018"/>
            <a:ext cx="873519" cy="311973"/>
            <a:chOff x="4774106" y="1600063"/>
            <a:chExt cx="873519" cy="311973"/>
          </a:xfrm>
        </p:grpSpPr>
        <p:sp>
          <p:nvSpPr>
            <p:cNvPr id="101" name="Куб 100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4" name="Куб 10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5" name="Куб 10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Куб 105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10025373" y="3061360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88" name="Скругленный прямоугольник 8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9" name="Овал 8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441957" y="2412092"/>
            <a:ext cx="164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остатки на складе</a:t>
            </a:r>
            <a:endParaRPr lang="ru-RU" dirty="0"/>
          </a:p>
        </p:txBody>
      </p:sp>
      <p:cxnSp>
        <p:nvCxnSpPr>
          <p:cNvPr id="91" name="Прямая со стрелкой 90"/>
          <p:cNvCxnSpPr/>
          <p:nvPr/>
        </p:nvCxnSpPr>
        <p:spPr>
          <a:xfrm>
            <a:off x="7534842" y="1842081"/>
            <a:ext cx="2395967" cy="130979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8175759" y="1708075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 заказу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2788704" y="2505541"/>
            <a:ext cx="199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 или позиция заказа</a:t>
            </a:r>
            <a:endParaRPr lang="ru-RU" dirty="0"/>
          </a:p>
        </p:txBody>
      </p:sp>
      <p:cxnSp>
        <p:nvCxnSpPr>
          <p:cNvPr id="96" name="Прямая со стрелкой 95"/>
          <p:cNvCxnSpPr/>
          <p:nvPr/>
        </p:nvCxnSpPr>
        <p:spPr>
          <a:xfrm>
            <a:off x="7570564" y="2575691"/>
            <a:ext cx="2327816" cy="67700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>
            <a:off x="7534842" y="3228586"/>
            <a:ext cx="2363538" cy="9998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flipV="1">
            <a:off x="7478233" y="3428546"/>
            <a:ext cx="2420147" cy="50028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V="1">
            <a:off x="7478233" y="3518081"/>
            <a:ext cx="2420147" cy="105793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V="1">
            <a:off x="7478233" y="3601189"/>
            <a:ext cx="2452576" cy="164430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Скругленная прямоугольная выноска 109"/>
          <p:cNvSpPr/>
          <p:nvPr/>
        </p:nvSpPr>
        <p:spPr>
          <a:xfrm>
            <a:off x="8256495" y="4774158"/>
            <a:ext cx="3184138" cy="893584"/>
          </a:xfrm>
          <a:prstGeom prst="wedgeRoundRectCallout">
            <a:avLst>
              <a:gd name="adj1" fmla="val 12875"/>
              <a:gd name="adj2" fmla="val -14814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Как сделать, 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чтобы ведение остатков справлялось с нагрузкой?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8759186" y="4527976"/>
            <a:ext cx="19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?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8" name="Номер слайда 3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23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06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92" grpId="0"/>
      <p:bldP spid="110" grpId="0" animBg="1"/>
      <p:bldP spid="1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Ведение остатка на складе – варианты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Очень быстрый гномик: высокопроизводительная БД и железо под узкоспециализированную логику ведения остатков</a:t>
            </a:r>
          </a:p>
          <a:p>
            <a:r>
              <a:rPr lang="ru-RU" dirty="0" err="1" smtClean="0"/>
              <a:t>Шардирование</a:t>
            </a:r>
            <a:r>
              <a:rPr lang="ru-RU" dirty="0" smtClean="0"/>
              <a:t> по товарам с равномерным рассеиванием по заказам</a:t>
            </a:r>
          </a:p>
          <a:p>
            <a:r>
              <a:rPr lang="ru-RU" dirty="0" smtClean="0"/>
              <a:t>Много гномиков логики остатков и быстрая специализированная БД</a:t>
            </a:r>
          </a:p>
          <a:p>
            <a:r>
              <a:rPr lang="ru-RU" dirty="0" smtClean="0"/>
              <a:t>Очередь на резервирование для равномерной нагрузки</a:t>
            </a:r>
          </a:p>
          <a:p>
            <a:pPr marL="0" indent="0">
              <a:buNone/>
            </a:pPr>
            <a:r>
              <a:rPr lang="ru-RU" dirty="0" smtClean="0"/>
              <a:t>Вопросы:</a:t>
            </a:r>
          </a:p>
          <a:p>
            <a:r>
              <a:rPr lang="ru-RU" dirty="0" smtClean="0"/>
              <a:t>Что делать, если зарезервировали не весь заказ?</a:t>
            </a:r>
          </a:p>
          <a:p>
            <a:r>
              <a:rPr lang="ru-RU" dirty="0" smtClean="0"/>
              <a:t>Что делать, если резервирование идет долго?</a:t>
            </a:r>
          </a:p>
          <a:p>
            <a:r>
              <a:rPr lang="ru-RU" dirty="0" smtClean="0"/>
              <a:t>Вернее так: переводить ли заказ на оплату, если резерва долго нет?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24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57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Прямоугольник 315"/>
          <p:cNvSpPr/>
          <p:nvPr/>
        </p:nvSpPr>
        <p:spPr>
          <a:xfrm>
            <a:off x="10359794" y="5246014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" name="Прямоугольник 234"/>
          <p:cNvSpPr/>
          <p:nvPr/>
        </p:nvSpPr>
        <p:spPr>
          <a:xfrm>
            <a:off x="4454583" y="1602596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" name="Прямоугольник 214"/>
          <p:cNvSpPr/>
          <p:nvPr/>
        </p:nvSpPr>
        <p:spPr>
          <a:xfrm>
            <a:off x="6376918" y="4317985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" name="Прямоугольник 204"/>
          <p:cNvSpPr/>
          <p:nvPr/>
        </p:nvSpPr>
        <p:spPr>
          <a:xfrm>
            <a:off x="6301530" y="3104268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9" name="Прямоугольник 198"/>
          <p:cNvSpPr/>
          <p:nvPr/>
        </p:nvSpPr>
        <p:spPr>
          <a:xfrm>
            <a:off x="4010810" y="3576209"/>
            <a:ext cx="772626" cy="9716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8" name="Прямоугольник 197"/>
          <p:cNvSpPr/>
          <p:nvPr/>
        </p:nvSpPr>
        <p:spPr>
          <a:xfrm>
            <a:off x="4032734" y="5150325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7" name="Прямоугольник 196"/>
          <p:cNvSpPr/>
          <p:nvPr/>
        </p:nvSpPr>
        <p:spPr>
          <a:xfrm>
            <a:off x="666307" y="5076722"/>
            <a:ext cx="709748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6" name="Прямоугольник 195"/>
          <p:cNvSpPr/>
          <p:nvPr/>
        </p:nvSpPr>
        <p:spPr>
          <a:xfrm>
            <a:off x="762804" y="1485266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dirty="0" err="1" smtClean="0"/>
              <a:t>межсервисного</a:t>
            </a:r>
            <a:r>
              <a:rPr lang="ru-RU" dirty="0" smtClean="0"/>
              <a:t> взаимодействия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319999" y="226501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3326874" y="2265014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12" name="Прямая со стрелкой 11"/>
          <p:cNvCxnSpPr/>
          <p:nvPr/>
        </p:nvCxnSpPr>
        <p:spPr>
          <a:xfrm>
            <a:off x="1491907" y="3253097"/>
            <a:ext cx="2006876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2"/>
          </p:cNvCxnSpPr>
          <p:nvPr/>
        </p:nvCxnSpPr>
        <p:spPr>
          <a:xfrm flipH="1">
            <a:off x="1478972" y="2721735"/>
            <a:ext cx="12935" cy="260863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0" idx="2"/>
          </p:cNvCxnSpPr>
          <p:nvPr/>
        </p:nvCxnSpPr>
        <p:spPr>
          <a:xfrm>
            <a:off x="3498782" y="2721735"/>
            <a:ext cx="1" cy="227628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491907" y="2861435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497580" y="3258384"/>
            <a:ext cx="0" cy="583048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491907" y="3841432"/>
            <a:ext cx="2005673" cy="1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491907" y="3841432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4879" y="292082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Запрос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80437" y="3453914"/>
            <a:ext cx="861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Ответ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7428" y="3336050"/>
            <a:ext cx="90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Ждем</a:t>
            </a:r>
            <a:endParaRPr lang="ru-RU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4885885" y="2349332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4" name="Овал 3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7140840" y="2349332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38" name="Прямая со стрелкой 37"/>
          <p:cNvCxnSpPr/>
          <p:nvPr/>
        </p:nvCxnSpPr>
        <p:spPr>
          <a:xfrm flipV="1">
            <a:off x="5057793" y="3248103"/>
            <a:ext cx="1381934" cy="893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33" idx="2"/>
          </p:cNvCxnSpPr>
          <p:nvPr/>
        </p:nvCxnSpPr>
        <p:spPr>
          <a:xfrm>
            <a:off x="5057793" y="2806053"/>
            <a:ext cx="7512" cy="273124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36" idx="2"/>
          </p:cNvCxnSpPr>
          <p:nvPr/>
        </p:nvCxnSpPr>
        <p:spPr>
          <a:xfrm>
            <a:off x="7312748" y="2806053"/>
            <a:ext cx="2407" cy="227912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057793" y="2964803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311546" y="3022027"/>
            <a:ext cx="0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057793" y="3487560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Полилиния 108"/>
          <p:cNvSpPr/>
          <p:nvPr/>
        </p:nvSpPr>
        <p:spPr>
          <a:xfrm>
            <a:off x="1120887" y="2170111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TextBox 109"/>
          <p:cNvSpPr txBox="1"/>
          <p:nvPr/>
        </p:nvSpPr>
        <p:spPr>
          <a:xfrm>
            <a:off x="1930467" y="2453884"/>
            <a:ext cx="1377835" cy="369332"/>
          </a:xfrm>
          <a:prstGeom prst="accentCallout1">
            <a:avLst>
              <a:gd name="adj1" fmla="val 67190"/>
              <a:gd name="adj2" fmla="val 3497"/>
              <a:gd name="adj3" fmla="val 132952"/>
              <a:gd name="adj4" fmla="val -3198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1884084" y="3965086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4394"/>
              <a:gd name="adj4" fmla="val -2393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Завершаем обработку</a:t>
            </a:r>
            <a:endParaRPr lang="ru-RU" dirty="0"/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>
            <a:off x="1494270" y="4593245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Полилиния 115"/>
          <p:cNvSpPr/>
          <p:nvPr/>
        </p:nvSpPr>
        <p:spPr>
          <a:xfrm>
            <a:off x="762804" y="2172163"/>
            <a:ext cx="716167" cy="243925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TextBox 116"/>
          <p:cNvSpPr txBox="1"/>
          <p:nvPr/>
        </p:nvSpPr>
        <p:spPr>
          <a:xfrm>
            <a:off x="1884084" y="4684040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4394"/>
              <a:gd name="adj4" fmla="val -2393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 следующего</a:t>
            </a:r>
            <a:endParaRPr lang="ru-RU" dirty="0"/>
          </a:p>
        </p:txBody>
      </p:sp>
      <p:sp>
        <p:nvSpPr>
          <p:cNvPr id="123" name="Полилиния 122"/>
          <p:cNvSpPr/>
          <p:nvPr/>
        </p:nvSpPr>
        <p:spPr>
          <a:xfrm>
            <a:off x="4709136" y="2259255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/>
          <p:cNvSpPr/>
          <p:nvPr/>
        </p:nvSpPr>
        <p:spPr>
          <a:xfrm>
            <a:off x="4351053" y="2261308"/>
            <a:ext cx="716167" cy="1219626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TextBox 124"/>
          <p:cNvSpPr txBox="1"/>
          <p:nvPr/>
        </p:nvSpPr>
        <p:spPr>
          <a:xfrm>
            <a:off x="5503883" y="2535146"/>
            <a:ext cx="1377835" cy="369332"/>
          </a:xfrm>
          <a:prstGeom prst="accentCallout1">
            <a:avLst>
              <a:gd name="adj1" fmla="val 67190"/>
              <a:gd name="adj2" fmla="val 3497"/>
              <a:gd name="adj3" fmla="val 132952"/>
              <a:gd name="adj4" fmla="val -3198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1491069" y="1623440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Входящая очередь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244660" y="1696651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Входящая очередь</a:t>
            </a:r>
            <a:endParaRPr lang="ru-RU" dirty="0"/>
          </a:p>
        </p:txBody>
      </p:sp>
      <p:sp>
        <p:nvSpPr>
          <p:cNvPr id="141" name="Полилиния 140"/>
          <p:cNvSpPr/>
          <p:nvPr/>
        </p:nvSpPr>
        <p:spPr>
          <a:xfrm>
            <a:off x="4462768" y="3361667"/>
            <a:ext cx="568589" cy="303350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5001" h="826529">
                <a:moveTo>
                  <a:pt x="655001" y="20594"/>
                </a:moveTo>
                <a:cubicBezTo>
                  <a:pt x="71572" y="-98165"/>
                  <a:pt x="-27617" y="313411"/>
                  <a:pt x="5724" y="826529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Полилиния 141"/>
          <p:cNvSpPr/>
          <p:nvPr/>
        </p:nvSpPr>
        <p:spPr>
          <a:xfrm>
            <a:off x="4501311" y="3861668"/>
            <a:ext cx="545286" cy="303144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4" name="Прямая соединительная линия 143"/>
          <p:cNvCxnSpPr/>
          <p:nvPr/>
        </p:nvCxnSpPr>
        <p:spPr>
          <a:xfrm>
            <a:off x="5067221" y="4010798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/>
          <p:nvPr/>
        </p:nvCxnSpPr>
        <p:spPr>
          <a:xfrm>
            <a:off x="5102858" y="4057015"/>
            <a:ext cx="1244328" cy="39366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Загнутый угол 148"/>
          <p:cNvSpPr/>
          <p:nvPr/>
        </p:nvSpPr>
        <p:spPr>
          <a:xfrm>
            <a:off x="1041546" y="1764036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Загнутый угол 149"/>
          <p:cNvSpPr/>
          <p:nvPr/>
        </p:nvSpPr>
        <p:spPr>
          <a:xfrm>
            <a:off x="1021055" y="163439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Загнутый угол 150"/>
          <p:cNvSpPr/>
          <p:nvPr/>
        </p:nvSpPr>
        <p:spPr>
          <a:xfrm>
            <a:off x="1021054" y="152645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Загнутый угол 151"/>
          <p:cNvSpPr/>
          <p:nvPr/>
        </p:nvSpPr>
        <p:spPr>
          <a:xfrm>
            <a:off x="1080459" y="281732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Загнутый угол 152"/>
          <p:cNvSpPr/>
          <p:nvPr/>
        </p:nvSpPr>
        <p:spPr>
          <a:xfrm>
            <a:off x="1070120" y="450092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Загнутый угол 154"/>
          <p:cNvSpPr/>
          <p:nvPr/>
        </p:nvSpPr>
        <p:spPr>
          <a:xfrm>
            <a:off x="1063915" y="391154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Загнутый угол 155"/>
          <p:cNvSpPr/>
          <p:nvPr/>
        </p:nvSpPr>
        <p:spPr>
          <a:xfrm>
            <a:off x="4740014" y="1857211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Загнутый угол 156"/>
          <p:cNvSpPr/>
          <p:nvPr/>
        </p:nvSpPr>
        <p:spPr>
          <a:xfrm>
            <a:off x="4719523" y="172756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Загнутый угол 157"/>
          <p:cNvSpPr/>
          <p:nvPr/>
        </p:nvSpPr>
        <p:spPr>
          <a:xfrm>
            <a:off x="4719522" y="161963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TextBox 160"/>
          <p:cNvSpPr txBox="1"/>
          <p:nvPr/>
        </p:nvSpPr>
        <p:spPr>
          <a:xfrm>
            <a:off x="6042962" y="2782519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Входящие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5885230" y="4898457"/>
            <a:ext cx="1475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Исходящие</a:t>
            </a:r>
            <a:endParaRPr lang="ru-RU" dirty="0"/>
          </a:p>
        </p:txBody>
      </p:sp>
      <p:sp>
        <p:nvSpPr>
          <p:cNvPr id="165" name="Блок-схема: документ 164"/>
          <p:cNvSpPr/>
          <p:nvPr/>
        </p:nvSpPr>
        <p:spPr>
          <a:xfrm>
            <a:off x="2924103" y="2884064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Блок-схема: документ 167"/>
          <p:cNvSpPr/>
          <p:nvPr/>
        </p:nvSpPr>
        <p:spPr>
          <a:xfrm>
            <a:off x="6530372" y="3177869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Блок-схема: документ 166"/>
          <p:cNvSpPr/>
          <p:nvPr/>
        </p:nvSpPr>
        <p:spPr>
          <a:xfrm>
            <a:off x="6410129" y="3229450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Блок-схема: документ 165"/>
          <p:cNvSpPr/>
          <p:nvPr/>
        </p:nvSpPr>
        <p:spPr>
          <a:xfrm>
            <a:off x="6301531" y="3356465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6" name="Прямая со стрелкой 175"/>
          <p:cNvCxnSpPr/>
          <p:nvPr/>
        </p:nvCxnSpPr>
        <p:spPr>
          <a:xfrm flipV="1">
            <a:off x="5057793" y="3576210"/>
            <a:ext cx="1243738" cy="3030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Загнутый угол 180"/>
          <p:cNvSpPr/>
          <p:nvPr/>
        </p:nvSpPr>
        <p:spPr>
          <a:xfrm>
            <a:off x="4237427" y="357621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3" name="Загнутый угол 182"/>
          <p:cNvSpPr/>
          <p:nvPr/>
        </p:nvSpPr>
        <p:spPr>
          <a:xfrm>
            <a:off x="4261981" y="406305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" name="Загнутый угол 183"/>
          <p:cNvSpPr/>
          <p:nvPr/>
        </p:nvSpPr>
        <p:spPr>
          <a:xfrm>
            <a:off x="4647527" y="293004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TextBox 184"/>
          <p:cNvSpPr txBox="1"/>
          <p:nvPr/>
        </p:nvSpPr>
        <p:spPr>
          <a:xfrm>
            <a:off x="560773" y="5825445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Обработано</a:t>
            </a:r>
          </a:p>
        </p:txBody>
      </p:sp>
      <p:grpSp>
        <p:nvGrpSpPr>
          <p:cNvPr id="189" name="Группа 188"/>
          <p:cNvGrpSpPr/>
          <p:nvPr/>
        </p:nvGrpSpPr>
        <p:grpSpPr>
          <a:xfrm>
            <a:off x="845080" y="5183322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186" name="Загнутый угол 185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Крест 187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0" name="Полилиния 189"/>
          <p:cNvSpPr/>
          <p:nvPr/>
        </p:nvSpPr>
        <p:spPr>
          <a:xfrm>
            <a:off x="845079" y="4469873"/>
            <a:ext cx="626015" cy="725425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90606" h="1208351">
                <a:moveTo>
                  <a:pt x="990606" y="2594"/>
                </a:moveTo>
                <a:cubicBezTo>
                  <a:pt x="95557" y="-46354"/>
                  <a:pt x="-113359" y="606383"/>
                  <a:pt x="51655" y="1208351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TextBox 190"/>
          <p:cNvSpPr txBox="1"/>
          <p:nvPr/>
        </p:nvSpPr>
        <p:spPr>
          <a:xfrm>
            <a:off x="3853183" y="5835258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Обработано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192" name="Группа 191"/>
          <p:cNvGrpSpPr/>
          <p:nvPr/>
        </p:nvGrpSpPr>
        <p:grpSpPr>
          <a:xfrm>
            <a:off x="4281691" y="5261290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193" name="Загнутый угол 192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4" name="Крест 193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5" name="Полилиния 144"/>
          <p:cNvSpPr/>
          <p:nvPr/>
        </p:nvSpPr>
        <p:spPr>
          <a:xfrm>
            <a:off x="4518666" y="3949671"/>
            <a:ext cx="551044" cy="7632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292922 w 292922"/>
              <a:gd name="connsiteY0" fmla="*/ 8104 h 1620029"/>
              <a:gd name="connsiteX1" fmla="*/ 205441 w 292922"/>
              <a:gd name="connsiteY1" fmla="*/ 1620029 h 1620029"/>
              <a:gd name="connsiteX0" fmla="*/ 150306 w 901129"/>
              <a:gd name="connsiteY0" fmla="*/ 522397 h 522396"/>
              <a:gd name="connsiteX1" fmla="*/ 901129 w 901129"/>
              <a:gd name="connsiteY1" fmla="*/ 179639 h 522396"/>
              <a:gd name="connsiteX0" fmla="*/ 171925 w 707686"/>
              <a:gd name="connsiteY0" fmla="*/ 56187 h 487686"/>
              <a:gd name="connsiteX1" fmla="*/ 707686 w 707686"/>
              <a:gd name="connsiteY1" fmla="*/ 487686 h 487686"/>
              <a:gd name="connsiteX0" fmla="*/ 243305 w 779066"/>
              <a:gd name="connsiteY0" fmla="*/ 10160 h 547712"/>
              <a:gd name="connsiteX1" fmla="*/ 779066 w 779066"/>
              <a:gd name="connsiteY1" fmla="*/ 441659 h 547712"/>
              <a:gd name="connsiteX0" fmla="*/ 205858 w 947903"/>
              <a:gd name="connsiteY0" fmla="*/ 298334 h 298333"/>
              <a:gd name="connsiteX1" fmla="*/ 947903 w 947903"/>
              <a:gd name="connsiteY1" fmla="*/ 0 h 298333"/>
              <a:gd name="connsiteX0" fmla="*/ 172306 w 914351"/>
              <a:gd name="connsiteY0" fmla="*/ 298334 h 400485"/>
              <a:gd name="connsiteX1" fmla="*/ 914351 w 914351"/>
              <a:gd name="connsiteY1" fmla="*/ 0 h 400485"/>
              <a:gd name="connsiteX0" fmla="*/ 0 w 742045"/>
              <a:gd name="connsiteY0" fmla="*/ 298334 h 504845"/>
              <a:gd name="connsiteX1" fmla="*/ 742045 w 742045"/>
              <a:gd name="connsiteY1" fmla="*/ 0 h 504845"/>
              <a:gd name="connsiteX0" fmla="*/ 0 w 742045"/>
              <a:gd name="connsiteY0" fmla="*/ 298334 h 408032"/>
              <a:gd name="connsiteX1" fmla="*/ 742045 w 742045"/>
              <a:gd name="connsiteY1" fmla="*/ 0 h 408032"/>
              <a:gd name="connsiteX0" fmla="*/ 0 w 759601"/>
              <a:gd name="connsiteY0" fmla="*/ 336412 h 435030"/>
              <a:gd name="connsiteX1" fmla="*/ 759601 w 759601"/>
              <a:gd name="connsiteY1" fmla="*/ 0 h 435030"/>
              <a:gd name="connsiteX0" fmla="*/ 0 w 655362"/>
              <a:gd name="connsiteY0" fmla="*/ 0 h 279356"/>
              <a:gd name="connsiteX1" fmla="*/ 655362 w 655362"/>
              <a:gd name="connsiteY1" fmla="*/ 38423 h 279356"/>
              <a:gd name="connsiteX0" fmla="*/ 0 w 655362"/>
              <a:gd name="connsiteY0" fmla="*/ 0 h 259964"/>
              <a:gd name="connsiteX1" fmla="*/ 655362 w 655362"/>
              <a:gd name="connsiteY1" fmla="*/ 38423 h 259964"/>
              <a:gd name="connsiteX0" fmla="*/ 0 w 655362"/>
              <a:gd name="connsiteY0" fmla="*/ 0 h 98959"/>
              <a:gd name="connsiteX1" fmla="*/ 655362 w 655362"/>
              <a:gd name="connsiteY1" fmla="*/ 38423 h 98959"/>
              <a:gd name="connsiteX0" fmla="*/ 0 w 634789"/>
              <a:gd name="connsiteY0" fmla="*/ 0 h 127133"/>
              <a:gd name="connsiteX1" fmla="*/ 634789 w 634789"/>
              <a:gd name="connsiteY1" fmla="*/ 80073 h 12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4789" h="127133">
                <a:moveTo>
                  <a:pt x="0" y="0"/>
                </a:moveTo>
                <a:cubicBezTo>
                  <a:pt x="183278" y="110505"/>
                  <a:pt x="406961" y="177396"/>
                  <a:pt x="634789" y="80073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0" name="TextBox 199"/>
          <p:cNvSpPr txBox="1"/>
          <p:nvPr/>
        </p:nvSpPr>
        <p:spPr>
          <a:xfrm>
            <a:off x="5075199" y="3265998"/>
            <a:ext cx="135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очередь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02" name="Прямая соединительная линия 201"/>
          <p:cNvCxnSpPr/>
          <p:nvPr/>
        </p:nvCxnSpPr>
        <p:spPr>
          <a:xfrm>
            <a:off x="7312749" y="3577475"/>
            <a:ext cx="2406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 flipH="1">
            <a:off x="7311546" y="4151974"/>
            <a:ext cx="2406" cy="530834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Блок-схема: документ 206"/>
          <p:cNvSpPr/>
          <p:nvPr/>
        </p:nvSpPr>
        <p:spPr>
          <a:xfrm>
            <a:off x="7325510" y="3083032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8" name="Блок-схема: документ 207"/>
          <p:cNvSpPr/>
          <p:nvPr/>
        </p:nvSpPr>
        <p:spPr>
          <a:xfrm>
            <a:off x="7322280" y="3640116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9" name="Блок-схема: документ 208"/>
          <p:cNvSpPr/>
          <p:nvPr/>
        </p:nvSpPr>
        <p:spPr>
          <a:xfrm>
            <a:off x="7333337" y="4214216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4" name="Группа 213"/>
          <p:cNvGrpSpPr/>
          <p:nvPr/>
        </p:nvGrpSpPr>
        <p:grpSpPr>
          <a:xfrm>
            <a:off x="6666675" y="4461986"/>
            <a:ext cx="462747" cy="328613"/>
            <a:chOff x="5308750" y="49325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212" name="Блок-схема: документ 211"/>
            <p:cNvSpPr/>
            <p:nvPr/>
          </p:nvSpPr>
          <p:spPr>
            <a:xfrm>
              <a:off x="5308750" y="4932522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1" name="Крест 210"/>
            <p:cNvSpPr/>
            <p:nvPr/>
          </p:nvSpPr>
          <p:spPr>
            <a:xfrm>
              <a:off x="5434774" y="4982314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16" name="Прямая со стрелкой 215"/>
          <p:cNvCxnSpPr/>
          <p:nvPr/>
        </p:nvCxnSpPr>
        <p:spPr>
          <a:xfrm flipV="1">
            <a:off x="6940911" y="3013574"/>
            <a:ext cx="352425" cy="215876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4" name="Прямая со стрелкой 223"/>
          <p:cNvCxnSpPr/>
          <p:nvPr/>
        </p:nvCxnSpPr>
        <p:spPr>
          <a:xfrm>
            <a:off x="6843670" y="3520716"/>
            <a:ext cx="489667" cy="77746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13" name="Группа 212"/>
          <p:cNvGrpSpPr/>
          <p:nvPr/>
        </p:nvGrpSpPr>
        <p:grpSpPr>
          <a:xfrm>
            <a:off x="6410128" y="4414589"/>
            <a:ext cx="462747" cy="328613"/>
            <a:chOff x="6457566" y="41054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170" name="Блок-схема: документ 169"/>
            <p:cNvSpPr/>
            <p:nvPr/>
          </p:nvSpPr>
          <p:spPr>
            <a:xfrm>
              <a:off x="6457566" y="4105422"/>
              <a:ext cx="462747" cy="328613"/>
            </a:xfrm>
            <a:prstGeom prst="flowChartDocument">
              <a:avLst/>
            </a:prstGeom>
            <a:solidFill>
              <a:srgbClr val="FFD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Крест 171"/>
            <p:cNvSpPr/>
            <p:nvPr/>
          </p:nvSpPr>
          <p:spPr>
            <a:xfrm>
              <a:off x="6576807" y="4152819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3" name="TextBox 232"/>
          <p:cNvSpPr txBox="1"/>
          <p:nvPr/>
        </p:nvSpPr>
        <p:spPr>
          <a:xfrm>
            <a:off x="5088122" y="3873453"/>
            <a:ext cx="1409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Проверить состояние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5545248" y="5144587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-115467"/>
              <a:gd name="adj4" fmla="val -32230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Завершаем обработку</a:t>
            </a:r>
            <a:endParaRPr lang="ru-RU" dirty="0"/>
          </a:p>
        </p:txBody>
      </p:sp>
      <p:sp>
        <p:nvSpPr>
          <p:cNvPr id="236" name="Полилиния 235"/>
          <p:cNvSpPr/>
          <p:nvPr/>
        </p:nvSpPr>
        <p:spPr>
          <a:xfrm>
            <a:off x="4242354" y="4599347"/>
            <a:ext cx="815080" cy="72386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  <a:gd name="connsiteX0" fmla="*/ 972119 w 972119"/>
              <a:gd name="connsiteY0" fmla="*/ 0 h 1205757"/>
              <a:gd name="connsiteX1" fmla="*/ 33168 w 972119"/>
              <a:gd name="connsiteY1" fmla="*/ 1205757 h 1205757"/>
              <a:gd name="connsiteX0" fmla="*/ 938951 w 938951"/>
              <a:gd name="connsiteY0" fmla="*/ 0 h 1205757"/>
              <a:gd name="connsiteX1" fmla="*/ 0 w 938951"/>
              <a:gd name="connsiteY1" fmla="*/ 1205757 h 120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951" h="1205757">
                <a:moveTo>
                  <a:pt x="938951" y="0"/>
                </a:moveTo>
                <a:cubicBezTo>
                  <a:pt x="307244" y="403231"/>
                  <a:pt x="169650" y="524460"/>
                  <a:pt x="0" y="1205757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Полилиния 237"/>
          <p:cNvSpPr/>
          <p:nvPr/>
        </p:nvSpPr>
        <p:spPr>
          <a:xfrm>
            <a:off x="4512073" y="4448904"/>
            <a:ext cx="546282" cy="38168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292922 w 292922"/>
              <a:gd name="connsiteY0" fmla="*/ 8104 h 1620029"/>
              <a:gd name="connsiteX1" fmla="*/ 205441 w 292922"/>
              <a:gd name="connsiteY1" fmla="*/ 1620029 h 1620029"/>
              <a:gd name="connsiteX0" fmla="*/ 150306 w 901129"/>
              <a:gd name="connsiteY0" fmla="*/ 522397 h 522396"/>
              <a:gd name="connsiteX1" fmla="*/ 901129 w 901129"/>
              <a:gd name="connsiteY1" fmla="*/ 179639 h 522396"/>
              <a:gd name="connsiteX0" fmla="*/ 171925 w 707686"/>
              <a:gd name="connsiteY0" fmla="*/ 56187 h 487686"/>
              <a:gd name="connsiteX1" fmla="*/ 707686 w 707686"/>
              <a:gd name="connsiteY1" fmla="*/ 487686 h 487686"/>
              <a:gd name="connsiteX0" fmla="*/ 243305 w 779066"/>
              <a:gd name="connsiteY0" fmla="*/ 10160 h 547712"/>
              <a:gd name="connsiteX1" fmla="*/ 779066 w 779066"/>
              <a:gd name="connsiteY1" fmla="*/ 441659 h 547712"/>
              <a:gd name="connsiteX0" fmla="*/ 205858 w 947903"/>
              <a:gd name="connsiteY0" fmla="*/ 298334 h 298333"/>
              <a:gd name="connsiteX1" fmla="*/ 947903 w 947903"/>
              <a:gd name="connsiteY1" fmla="*/ 0 h 298333"/>
              <a:gd name="connsiteX0" fmla="*/ 172306 w 914351"/>
              <a:gd name="connsiteY0" fmla="*/ 298334 h 400485"/>
              <a:gd name="connsiteX1" fmla="*/ 914351 w 914351"/>
              <a:gd name="connsiteY1" fmla="*/ 0 h 400485"/>
              <a:gd name="connsiteX0" fmla="*/ 0 w 742045"/>
              <a:gd name="connsiteY0" fmla="*/ 298334 h 504845"/>
              <a:gd name="connsiteX1" fmla="*/ 742045 w 742045"/>
              <a:gd name="connsiteY1" fmla="*/ 0 h 504845"/>
              <a:gd name="connsiteX0" fmla="*/ 0 w 742045"/>
              <a:gd name="connsiteY0" fmla="*/ 298334 h 408032"/>
              <a:gd name="connsiteX1" fmla="*/ 742045 w 742045"/>
              <a:gd name="connsiteY1" fmla="*/ 0 h 408032"/>
              <a:gd name="connsiteX0" fmla="*/ 0 w 759601"/>
              <a:gd name="connsiteY0" fmla="*/ 336412 h 435030"/>
              <a:gd name="connsiteX1" fmla="*/ 759601 w 759601"/>
              <a:gd name="connsiteY1" fmla="*/ 0 h 435030"/>
              <a:gd name="connsiteX0" fmla="*/ 0 w 655362"/>
              <a:gd name="connsiteY0" fmla="*/ 0 h 279356"/>
              <a:gd name="connsiteX1" fmla="*/ 655362 w 655362"/>
              <a:gd name="connsiteY1" fmla="*/ 38423 h 279356"/>
              <a:gd name="connsiteX0" fmla="*/ 0 w 655362"/>
              <a:gd name="connsiteY0" fmla="*/ 0 h 259964"/>
              <a:gd name="connsiteX1" fmla="*/ 655362 w 655362"/>
              <a:gd name="connsiteY1" fmla="*/ 38423 h 259964"/>
              <a:gd name="connsiteX0" fmla="*/ 0 w 655362"/>
              <a:gd name="connsiteY0" fmla="*/ 0 h 98959"/>
              <a:gd name="connsiteX1" fmla="*/ 655362 w 655362"/>
              <a:gd name="connsiteY1" fmla="*/ 38423 h 98959"/>
              <a:gd name="connsiteX0" fmla="*/ 0 w 634789"/>
              <a:gd name="connsiteY0" fmla="*/ 0 h 127133"/>
              <a:gd name="connsiteX1" fmla="*/ 634789 w 634789"/>
              <a:gd name="connsiteY1" fmla="*/ 80073 h 127133"/>
              <a:gd name="connsiteX0" fmla="*/ 0 w 629303"/>
              <a:gd name="connsiteY0" fmla="*/ 0 h 189998"/>
              <a:gd name="connsiteX1" fmla="*/ 629303 w 629303"/>
              <a:gd name="connsiteY1" fmla="*/ 157894 h 189998"/>
              <a:gd name="connsiteX0" fmla="*/ 0 w 629303"/>
              <a:gd name="connsiteY0" fmla="*/ 0 h 157894"/>
              <a:gd name="connsiteX1" fmla="*/ 629303 w 629303"/>
              <a:gd name="connsiteY1" fmla="*/ 157894 h 157894"/>
              <a:gd name="connsiteX0" fmla="*/ 0 w 629303"/>
              <a:gd name="connsiteY0" fmla="*/ 0 h 157894"/>
              <a:gd name="connsiteX1" fmla="*/ 629303 w 629303"/>
              <a:gd name="connsiteY1" fmla="*/ 157894 h 157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9303" h="157894">
                <a:moveTo>
                  <a:pt x="0" y="0"/>
                </a:moveTo>
                <a:cubicBezTo>
                  <a:pt x="183278" y="110505"/>
                  <a:pt x="302722" y="115337"/>
                  <a:pt x="629303" y="157894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5067493" y="4758089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3803182" y="4447089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Отложено</a:t>
            </a:r>
          </a:p>
        </p:txBody>
      </p:sp>
      <p:cxnSp>
        <p:nvCxnSpPr>
          <p:cNvPr id="243" name="Прямая со стрелкой 242"/>
          <p:cNvCxnSpPr/>
          <p:nvPr/>
        </p:nvCxnSpPr>
        <p:spPr>
          <a:xfrm flipV="1">
            <a:off x="5102858" y="4688003"/>
            <a:ext cx="1226109" cy="126714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1279493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Синхронное</a:t>
            </a:r>
            <a:endParaRPr lang="ru-RU" sz="2400" dirty="0"/>
          </a:p>
        </p:txBody>
      </p:sp>
      <p:sp>
        <p:nvSpPr>
          <p:cNvPr id="247" name="TextBox 246"/>
          <p:cNvSpPr txBox="1"/>
          <p:nvPr/>
        </p:nvSpPr>
        <p:spPr>
          <a:xfrm>
            <a:off x="4792306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Асинхронное</a:t>
            </a:r>
            <a:endParaRPr lang="ru-RU" sz="2400" dirty="0"/>
          </a:p>
        </p:txBody>
      </p:sp>
      <p:sp>
        <p:nvSpPr>
          <p:cNvPr id="248" name="TextBox 247"/>
          <p:cNvSpPr txBox="1"/>
          <p:nvPr/>
        </p:nvSpPr>
        <p:spPr>
          <a:xfrm>
            <a:off x="8729897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Реактивное</a:t>
            </a:r>
            <a:endParaRPr lang="ru-RU" sz="2400" dirty="0"/>
          </a:p>
        </p:txBody>
      </p:sp>
      <p:cxnSp>
        <p:nvCxnSpPr>
          <p:cNvPr id="250" name="Прямая соединительная линия 249"/>
          <p:cNvCxnSpPr/>
          <p:nvPr/>
        </p:nvCxnSpPr>
        <p:spPr>
          <a:xfrm flipH="1">
            <a:off x="3789005" y="1219200"/>
            <a:ext cx="0" cy="52737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Прямая соединительная линия 250"/>
          <p:cNvCxnSpPr/>
          <p:nvPr/>
        </p:nvCxnSpPr>
        <p:spPr>
          <a:xfrm flipH="1">
            <a:off x="7939251" y="1186371"/>
            <a:ext cx="0" cy="52737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Прямоугольник 251"/>
          <p:cNvSpPr/>
          <p:nvPr/>
        </p:nvSpPr>
        <p:spPr>
          <a:xfrm>
            <a:off x="8526861" y="1642618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3" name="Прямоугольник 252"/>
          <p:cNvSpPr/>
          <p:nvPr/>
        </p:nvSpPr>
        <p:spPr>
          <a:xfrm>
            <a:off x="9365133" y="3907184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4" name="Прямоугольник 253"/>
          <p:cNvSpPr/>
          <p:nvPr/>
        </p:nvSpPr>
        <p:spPr>
          <a:xfrm>
            <a:off x="10373808" y="3144290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" name="Прямоугольник 255"/>
          <p:cNvSpPr/>
          <p:nvPr/>
        </p:nvSpPr>
        <p:spPr>
          <a:xfrm>
            <a:off x="8105012" y="5190347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7" name="Группа 256"/>
          <p:cNvGrpSpPr/>
          <p:nvPr/>
        </p:nvGrpSpPr>
        <p:grpSpPr>
          <a:xfrm>
            <a:off x="8958163" y="238935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258" name="Скругленный прямоугольник 25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59" name="Овал 25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260" name="Группа 259"/>
          <p:cNvGrpSpPr/>
          <p:nvPr/>
        </p:nvGrpSpPr>
        <p:grpSpPr>
          <a:xfrm>
            <a:off x="11213118" y="2389354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261" name="Скругленный прямоугольник 260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62" name="Овал 261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63" name="Прямая со стрелкой 262"/>
          <p:cNvCxnSpPr/>
          <p:nvPr/>
        </p:nvCxnSpPr>
        <p:spPr>
          <a:xfrm flipV="1">
            <a:off x="9130071" y="3288125"/>
            <a:ext cx="1381934" cy="893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единительная линия 263"/>
          <p:cNvCxnSpPr>
            <a:stCxn id="258" idx="2"/>
          </p:cNvCxnSpPr>
          <p:nvPr/>
        </p:nvCxnSpPr>
        <p:spPr>
          <a:xfrm>
            <a:off x="9130071" y="2846075"/>
            <a:ext cx="7512" cy="273124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Прямая соединительная линия 264"/>
          <p:cNvCxnSpPr>
            <a:stCxn id="261" idx="2"/>
          </p:cNvCxnSpPr>
          <p:nvPr/>
        </p:nvCxnSpPr>
        <p:spPr>
          <a:xfrm>
            <a:off x="11385026" y="2846075"/>
            <a:ext cx="2407" cy="227912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Прямая соединительная линия 265"/>
          <p:cNvCxnSpPr/>
          <p:nvPr/>
        </p:nvCxnSpPr>
        <p:spPr>
          <a:xfrm>
            <a:off x="9130071" y="3004825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Прямая соединительная линия 266"/>
          <p:cNvCxnSpPr/>
          <p:nvPr/>
        </p:nvCxnSpPr>
        <p:spPr>
          <a:xfrm flipH="1">
            <a:off x="11385027" y="3167504"/>
            <a:ext cx="2406" cy="30432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/>
          <p:cNvCxnSpPr/>
          <p:nvPr/>
        </p:nvCxnSpPr>
        <p:spPr>
          <a:xfrm>
            <a:off x="9130071" y="3527582"/>
            <a:ext cx="7512" cy="464597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Полилиния 268"/>
          <p:cNvSpPr/>
          <p:nvPr/>
        </p:nvSpPr>
        <p:spPr>
          <a:xfrm>
            <a:off x="8781414" y="2299277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Полилиния 269"/>
          <p:cNvSpPr/>
          <p:nvPr/>
        </p:nvSpPr>
        <p:spPr>
          <a:xfrm>
            <a:off x="8423331" y="2301330"/>
            <a:ext cx="716167" cy="1219626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2" name="TextBox 271"/>
          <p:cNvSpPr txBox="1"/>
          <p:nvPr/>
        </p:nvSpPr>
        <p:spPr>
          <a:xfrm>
            <a:off x="9316938" y="1736673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Входящая</a:t>
            </a:r>
            <a:r>
              <a:rPr lang="ru-RU" dirty="0" smtClean="0"/>
              <a:t> очередь</a:t>
            </a:r>
            <a:endParaRPr lang="ru-RU" dirty="0"/>
          </a:p>
        </p:txBody>
      </p:sp>
      <p:cxnSp>
        <p:nvCxnSpPr>
          <p:cNvPr id="275" name="Прямая соединительная линия 274"/>
          <p:cNvCxnSpPr/>
          <p:nvPr/>
        </p:nvCxnSpPr>
        <p:spPr>
          <a:xfrm>
            <a:off x="9139499" y="4123210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Загнутый угол 276"/>
          <p:cNvSpPr/>
          <p:nvPr/>
        </p:nvSpPr>
        <p:spPr>
          <a:xfrm>
            <a:off x="8812292" y="189723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8" name="Загнутый угол 277"/>
          <p:cNvSpPr/>
          <p:nvPr/>
        </p:nvSpPr>
        <p:spPr>
          <a:xfrm>
            <a:off x="8791801" y="176758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9" name="Загнутый угол 278"/>
          <p:cNvSpPr/>
          <p:nvPr/>
        </p:nvSpPr>
        <p:spPr>
          <a:xfrm>
            <a:off x="8791800" y="165965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0" name="TextBox 279"/>
          <p:cNvSpPr txBox="1"/>
          <p:nvPr/>
        </p:nvSpPr>
        <p:spPr>
          <a:xfrm>
            <a:off x="10115240" y="2822541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Входящие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2" name="Блок-схема: документ 281"/>
          <p:cNvSpPr/>
          <p:nvPr/>
        </p:nvSpPr>
        <p:spPr>
          <a:xfrm>
            <a:off x="10602650" y="3217891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3" name="Блок-схема: документ 282"/>
          <p:cNvSpPr/>
          <p:nvPr/>
        </p:nvSpPr>
        <p:spPr>
          <a:xfrm>
            <a:off x="10482407" y="3269472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4" name="Блок-схема: документ 283"/>
          <p:cNvSpPr/>
          <p:nvPr/>
        </p:nvSpPr>
        <p:spPr>
          <a:xfrm>
            <a:off x="10373809" y="3396487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5" name="Прямая со стрелкой 284"/>
          <p:cNvCxnSpPr/>
          <p:nvPr/>
        </p:nvCxnSpPr>
        <p:spPr>
          <a:xfrm flipV="1">
            <a:off x="9129712" y="3616232"/>
            <a:ext cx="1244097" cy="354497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Загнутый угол 287"/>
          <p:cNvSpPr/>
          <p:nvPr/>
        </p:nvSpPr>
        <p:spPr>
          <a:xfrm>
            <a:off x="8712717" y="297006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9" name="Группа 288"/>
          <p:cNvGrpSpPr/>
          <p:nvPr/>
        </p:nvGrpSpPr>
        <p:grpSpPr>
          <a:xfrm>
            <a:off x="8353969" y="5301312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290" name="Загнутый угол 289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1" name="Крест 290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3" name="TextBox 292"/>
          <p:cNvSpPr txBox="1"/>
          <p:nvPr/>
        </p:nvSpPr>
        <p:spPr>
          <a:xfrm>
            <a:off x="9147477" y="3306020"/>
            <a:ext cx="135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очередь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94" name="Прямая соединительная линия 293"/>
          <p:cNvCxnSpPr/>
          <p:nvPr/>
        </p:nvCxnSpPr>
        <p:spPr>
          <a:xfrm flipH="1">
            <a:off x="11384425" y="3562253"/>
            <a:ext cx="602" cy="31248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Прямая соединительная линия 294"/>
          <p:cNvCxnSpPr/>
          <p:nvPr/>
        </p:nvCxnSpPr>
        <p:spPr>
          <a:xfrm>
            <a:off x="11386230" y="3999592"/>
            <a:ext cx="1203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Блок-схема: документ 295"/>
          <p:cNvSpPr/>
          <p:nvPr/>
        </p:nvSpPr>
        <p:spPr>
          <a:xfrm>
            <a:off x="11397788" y="3167504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7" name="Блок-схема: документ 296"/>
          <p:cNvSpPr/>
          <p:nvPr/>
        </p:nvSpPr>
        <p:spPr>
          <a:xfrm>
            <a:off x="11394558" y="3711253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8" name="Блок-схема: документ 297"/>
          <p:cNvSpPr/>
          <p:nvPr/>
        </p:nvSpPr>
        <p:spPr>
          <a:xfrm>
            <a:off x="11405615" y="4372348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9" name="Группа 298"/>
          <p:cNvGrpSpPr/>
          <p:nvPr/>
        </p:nvGrpSpPr>
        <p:grpSpPr>
          <a:xfrm>
            <a:off x="9530960" y="4011825"/>
            <a:ext cx="462747" cy="328613"/>
            <a:chOff x="5308750" y="49325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300" name="Блок-схема: документ 299"/>
            <p:cNvSpPr/>
            <p:nvPr/>
          </p:nvSpPr>
          <p:spPr>
            <a:xfrm>
              <a:off x="5308750" y="4932522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1" name="Крест 300"/>
            <p:cNvSpPr/>
            <p:nvPr/>
          </p:nvSpPr>
          <p:spPr>
            <a:xfrm>
              <a:off x="5434774" y="4982314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02" name="Прямая со стрелкой 301"/>
          <p:cNvCxnSpPr/>
          <p:nvPr/>
        </p:nvCxnSpPr>
        <p:spPr>
          <a:xfrm flipV="1">
            <a:off x="11013189" y="3161534"/>
            <a:ext cx="371236" cy="107938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4" name="Прямая со стрелкой 303"/>
          <p:cNvCxnSpPr/>
          <p:nvPr/>
        </p:nvCxnSpPr>
        <p:spPr>
          <a:xfrm>
            <a:off x="10892429" y="3571904"/>
            <a:ext cx="502129" cy="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5" name="Прямая со стрелкой 304"/>
          <p:cNvCxnSpPr/>
          <p:nvPr/>
        </p:nvCxnSpPr>
        <p:spPr>
          <a:xfrm flipH="1">
            <a:off x="9993707" y="3840662"/>
            <a:ext cx="1411909" cy="260135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06" name="Группа 305"/>
          <p:cNvGrpSpPr/>
          <p:nvPr/>
        </p:nvGrpSpPr>
        <p:grpSpPr>
          <a:xfrm>
            <a:off x="10515779" y="5358023"/>
            <a:ext cx="462747" cy="328613"/>
            <a:chOff x="6457566" y="41054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307" name="Блок-схема: документ 306"/>
            <p:cNvSpPr/>
            <p:nvPr/>
          </p:nvSpPr>
          <p:spPr>
            <a:xfrm>
              <a:off x="6457566" y="4105422"/>
              <a:ext cx="462747" cy="328613"/>
            </a:xfrm>
            <a:prstGeom prst="flowChartDocument">
              <a:avLst/>
            </a:prstGeom>
            <a:solidFill>
              <a:srgbClr val="FFD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8" name="Крест 307"/>
            <p:cNvSpPr/>
            <p:nvPr/>
          </p:nvSpPr>
          <p:spPr>
            <a:xfrm>
              <a:off x="6576807" y="4152819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11" name="Полилиния 310"/>
          <p:cNvSpPr/>
          <p:nvPr/>
        </p:nvSpPr>
        <p:spPr>
          <a:xfrm>
            <a:off x="8314632" y="4719719"/>
            <a:ext cx="815080" cy="64351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  <a:gd name="connsiteX0" fmla="*/ 972119 w 972119"/>
              <a:gd name="connsiteY0" fmla="*/ 0 h 1205757"/>
              <a:gd name="connsiteX1" fmla="*/ 33168 w 972119"/>
              <a:gd name="connsiteY1" fmla="*/ 1205757 h 1205757"/>
              <a:gd name="connsiteX0" fmla="*/ 938951 w 938951"/>
              <a:gd name="connsiteY0" fmla="*/ 0 h 1205757"/>
              <a:gd name="connsiteX1" fmla="*/ 0 w 938951"/>
              <a:gd name="connsiteY1" fmla="*/ 1205757 h 120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951" h="1205757">
                <a:moveTo>
                  <a:pt x="938951" y="0"/>
                </a:moveTo>
                <a:cubicBezTo>
                  <a:pt x="307244" y="403231"/>
                  <a:pt x="169650" y="524460"/>
                  <a:pt x="0" y="1205757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5" name="TextBox 314"/>
          <p:cNvSpPr txBox="1"/>
          <p:nvPr/>
        </p:nvSpPr>
        <p:spPr>
          <a:xfrm>
            <a:off x="7986448" y="5885236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Обработано</a:t>
            </a:r>
          </a:p>
        </p:txBody>
      </p:sp>
      <p:cxnSp>
        <p:nvCxnSpPr>
          <p:cNvPr id="327" name="Прямая со стрелкой 326"/>
          <p:cNvCxnSpPr/>
          <p:nvPr/>
        </p:nvCxnSpPr>
        <p:spPr>
          <a:xfrm>
            <a:off x="6729424" y="3617384"/>
            <a:ext cx="563912" cy="53459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5" name="Прямая со стрелкой 334"/>
          <p:cNvCxnSpPr/>
          <p:nvPr/>
        </p:nvCxnSpPr>
        <p:spPr>
          <a:xfrm>
            <a:off x="10815346" y="3656836"/>
            <a:ext cx="582442" cy="38303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42" name="Полилиния 341"/>
          <p:cNvSpPr/>
          <p:nvPr/>
        </p:nvSpPr>
        <p:spPr>
          <a:xfrm>
            <a:off x="6666675" y="3468026"/>
            <a:ext cx="665408" cy="930114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3" name="Полилиния 342"/>
          <p:cNvSpPr/>
          <p:nvPr/>
        </p:nvSpPr>
        <p:spPr>
          <a:xfrm>
            <a:off x="6898047" y="3996929"/>
            <a:ext cx="395205" cy="465057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4" name="Полилиния 343"/>
          <p:cNvSpPr/>
          <p:nvPr/>
        </p:nvSpPr>
        <p:spPr>
          <a:xfrm>
            <a:off x="10791982" y="3474861"/>
            <a:ext cx="592443" cy="1826451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2" name="Прямая со стрелкой 351"/>
          <p:cNvCxnSpPr/>
          <p:nvPr/>
        </p:nvCxnSpPr>
        <p:spPr>
          <a:xfrm flipH="1">
            <a:off x="9139771" y="4100797"/>
            <a:ext cx="391189" cy="42539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60" name="Загнутый угол 359"/>
          <p:cNvSpPr/>
          <p:nvPr/>
        </p:nvSpPr>
        <p:spPr>
          <a:xfrm>
            <a:off x="8704746" y="346604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2" name="TextBox 361"/>
          <p:cNvSpPr txBox="1"/>
          <p:nvPr/>
        </p:nvSpPr>
        <p:spPr>
          <a:xfrm>
            <a:off x="9125287" y="4473895"/>
            <a:ext cx="1883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На завершение обработки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27" name="Загнутый угол 426"/>
          <p:cNvSpPr/>
          <p:nvPr/>
        </p:nvSpPr>
        <p:spPr>
          <a:xfrm>
            <a:off x="8707996" y="4174871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8" name="Номер слайда 42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25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38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" grpId="0" animBg="1"/>
      <p:bldP spid="235" grpId="0" animBg="1"/>
      <p:bldP spid="215" grpId="0" animBg="1"/>
      <p:bldP spid="205" grpId="0" animBg="1"/>
      <p:bldP spid="199" grpId="0" animBg="1"/>
      <p:bldP spid="198" grpId="0" animBg="1"/>
      <p:bldP spid="123" grpId="0" animBg="1"/>
      <p:bldP spid="124" grpId="0" animBg="1"/>
      <p:bldP spid="125" grpId="0" animBg="1"/>
      <p:bldP spid="135" grpId="0"/>
      <p:bldP spid="141" grpId="0" animBg="1"/>
      <p:bldP spid="142" grpId="0" animBg="1"/>
      <p:bldP spid="156" grpId="0" animBg="1"/>
      <p:bldP spid="157" grpId="0" animBg="1"/>
      <p:bldP spid="158" grpId="0" animBg="1"/>
      <p:bldP spid="161" grpId="0"/>
      <p:bldP spid="162" grpId="0"/>
      <p:bldP spid="168" grpId="0" animBg="1"/>
      <p:bldP spid="167" grpId="0" animBg="1"/>
      <p:bldP spid="166" grpId="0" animBg="1"/>
      <p:bldP spid="181" grpId="0" animBg="1"/>
      <p:bldP spid="183" grpId="0" animBg="1"/>
      <p:bldP spid="184" grpId="0" animBg="1"/>
      <p:bldP spid="191" grpId="0"/>
      <p:bldP spid="145" grpId="0" animBg="1"/>
      <p:bldP spid="200" grpId="0"/>
      <p:bldP spid="207" grpId="0" animBg="1"/>
      <p:bldP spid="208" grpId="0" animBg="1"/>
      <p:bldP spid="209" grpId="0" animBg="1"/>
      <p:bldP spid="233" grpId="0"/>
      <p:bldP spid="234" grpId="0" animBg="1"/>
      <p:bldP spid="236" grpId="0" animBg="1"/>
      <p:bldP spid="238" grpId="0" animBg="1"/>
      <p:bldP spid="182" grpId="0"/>
      <p:bldP spid="247" grpId="0"/>
      <p:bldP spid="248" grpId="0"/>
      <p:bldP spid="252" grpId="0" animBg="1"/>
      <p:bldP spid="253" grpId="0" animBg="1"/>
      <p:bldP spid="254" grpId="0" animBg="1"/>
      <p:bldP spid="256" grpId="0" animBg="1"/>
      <p:bldP spid="269" grpId="0" animBg="1"/>
      <p:bldP spid="270" grpId="0" animBg="1"/>
      <p:bldP spid="272" grpId="0"/>
      <p:bldP spid="277" grpId="0" animBg="1"/>
      <p:bldP spid="278" grpId="0" animBg="1"/>
      <p:bldP spid="279" grpId="0" animBg="1"/>
      <p:bldP spid="280" grpId="0"/>
      <p:bldP spid="282" grpId="0" animBg="1"/>
      <p:bldP spid="283" grpId="0" animBg="1"/>
      <p:bldP spid="284" grpId="0" animBg="1"/>
      <p:bldP spid="288" grpId="0" animBg="1"/>
      <p:bldP spid="293" grpId="0"/>
      <p:bldP spid="296" grpId="0" animBg="1"/>
      <p:bldP spid="297" grpId="0" animBg="1"/>
      <p:bldP spid="298" grpId="0" animBg="1"/>
      <p:bldP spid="311" grpId="0" animBg="1"/>
      <p:bldP spid="315" grpId="0"/>
      <p:bldP spid="342" grpId="0" animBg="1"/>
      <p:bldP spid="343" grpId="0" animBg="1"/>
      <p:bldP spid="344" grpId="0" animBg="1"/>
      <p:bldP spid="360" grpId="0" animBg="1"/>
      <p:bldP spid="362" grpId="0"/>
      <p:bldP spid="42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8" y="431999"/>
            <a:ext cx="10831815" cy="684000"/>
          </a:xfrm>
        </p:spPr>
        <p:txBody>
          <a:bodyPr/>
          <a:lstStyle/>
          <a:p>
            <a:r>
              <a:rPr lang="ru-RU" dirty="0" smtClean="0"/>
              <a:t>Устойчивость: гномики умирают, их отстреливают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3181350"/>
            <a:ext cx="10548000" cy="2974650"/>
          </a:xfrm>
        </p:spPr>
        <p:txBody>
          <a:bodyPr/>
          <a:lstStyle/>
          <a:p>
            <a:r>
              <a:rPr lang="ru-RU" dirty="0" smtClean="0"/>
              <a:t>Ситуация: идет обработка и резервирование заказа и в этот момент:</a:t>
            </a:r>
          </a:p>
          <a:p>
            <a:pPr lvl="1"/>
            <a:r>
              <a:rPr lang="ru-RU" dirty="0" err="1" smtClean="0"/>
              <a:t>Инстанс</a:t>
            </a:r>
            <a:r>
              <a:rPr lang="ru-RU" dirty="0" smtClean="0"/>
              <a:t>, ведущий резервирование, падает или его убивают…</a:t>
            </a:r>
          </a:p>
          <a:p>
            <a:pPr lvl="1"/>
            <a:r>
              <a:rPr lang="ru-RU" dirty="0" smtClean="0"/>
              <a:t>Покупатель долго не видит ответа в браузере – и открывает новый…</a:t>
            </a:r>
          </a:p>
          <a:p>
            <a:r>
              <a:rPr lang="ru-RU" dirty="0" smtClean="0"/>
              <a:t>Покупатель не обязательно авторизован – до этого могло не дойти …</a:t>
            </a:r>
          </a:p>
          <a:p>
            <a:r>
              <a:rPr lang="ru-RU" dirty="0" smtClean="0"/>
              <a:t>Покупатель может ехать в Сапсане или в месте с плохой связью …</a:t>
            </a:r>
          </a:p>
          <a:p>
            <a:r>
              <a:rPr lang="ru-RU" dirty="0" smtClean="0"/>
              <a:t>Ситуация может быть и при оплате – там чужой платежный шлюз…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4843" y="1626847"/>
            <a:ext cx="1080000" cy="1080000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7171346" y="12410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364934" y="252218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22" idx="3"/>
            <a:endCxn id="26" idx="1"/>
          </p:cNvCxnSpPr>
          <p:nvPr/>
        </p:nvCxnSpPr>
        <p:spPr>
          <a:xfrm>
            <a:off x="3955309" y="1662981"/>
            <a:ext cx="597353" cy="36182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5898910" y="1733391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7142551" y="213672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397694" y="22893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14" idx="3"/>
            <a:endCxn id="9" idx="1"/>
          </p:cNvCxnSpPr>
          <p:nvPr/>
        </p:nvCxnSpPr>
        <p:spPr>
          <a:xfrm flipV="1">
            <a:off x="6242726" y="1552980"/>
            <a:ext cx="928620" cy="49238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4" idx="3"/>
            <a:endCxn id="17" idx="1"/>
          </p:cNvCxnSpPr>
          <p:nvPr/>
        </p:nvCxnSpPr>
        <p:spPr>
          <a:xfrm>
            <a:off x="6242726" y="2045365"/>
            <a:ext cx="899825" cy="40333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ая прямоугольная выноска 21"/>
          <p:cNvSpPr/>
          <p:nvPr/>
        </p:nvSpPr>
        <p:spPr>
          <a:xfrm>
            <a:off x="1648092" y="1474693"/>
            <a:ext cx="2307217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648093" y="1993084"/>
            <a:ext cx="2016593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4" name="Прямая со стрелкой 23"/>
          <p:cNvCxnSpPr>
            <a:stCxn id="23" idx="3"/>
            <a:endCxn id="26" idx="1"/>
          </p:cNvCxnSpPr>
          <p:nvPr/>
        </p:nvCxnSpPr>
        <p:spPr>
          <a:xfrm flipV="1">
            <a:off x="3664686" y="2024810"/>
            <a:ext cx="887976" cy="15427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552662" y="1712836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8" name="Прямая со стрелкой 27"/>
          <p:cNvCxnSpPr>
            <a:stCxn id="26" idx="3"/>
            <a:endCxn id="14" idx="1"/>
          </p:cNvCxnSpPr>
          <p:nvPr/>
        </p:nvCxnSpPr>
        <p:spPr>
          <a:xfrm>
            <a:off x="4896478" y="2024810"/>
            <a:ext cx="1002432" cy="2055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223990" y="1365500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9035925" y="1549319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5" name="Овал 3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8608509" y="2054532"/>
            <a:ext cx="1641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остатки</a:t>
            </a:r>
            <a:endParaRPr lang="ru-RU" dirty="0"/>
          </a:p>
        </p:txBody>
      </p:sp>
      <p:cxnSp>
        <p:nvCxnSpPr>
          <p:cNvPr id="37" name="Прямая со стрелкой 36"/>
          <p:cNvCxnSpPr>
            <a:stCxn id="9" idx="3"/>
            <a:endCxn id="34" idx="1"/>
          </p:cNvCxnSpPr>
          <p:nvPr/>
        </p:nvCxnSpPr>
        <p:spPr>
          <a:xfrm>
            <a:off x="7515162" y="1552980"/>
            <a:ext cx="1520763" cy="30831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081175" y="1328395"/>
            <a:ext cx="122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Браузер</a:t>
            </a:r>
            <a:endParaRPr lang="ru-RU" dirty="0"/>
          </a:p>
        </p:txBody>
      </p:sp>
      <p:sp>
        <p:nvSpPr>
          <p:cNvPr id="42" name="Загнутый угол 41"/>
          <p:cNvSpPr/>
          <p:nvPr/>
        </p:nvSpPr>
        <p:spPr>
          <a:xfrm>
            <a:off x="5255745" y="162261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нутый угол 45"/>
          <p:cNvSpPr/>
          <p:nvPr/>
        </p:nvSpPr>
        <p:spPr>
          <a:xfrm>
            <a:off x="6444120" y="134554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Цилиндр 47"/>
          <p:cNvSpPr/>
          <p:nvPr/>
        </p:nvSpPr>
        <p:spPr>
          <a:xfrm>
            <a:off x="7486367" y="1771367"/>
            <a:ext cx="513267" cy="418745"/>
          </a:xfrm>
          <a:prstGeom prst="can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Цилиндр 48"/>
          <p:cNvSpPr/>
          <p:nvPr/>
        </p:nvSpPr>
        <p:spPr>
          <a:xfrm>
            <a:off x="9536620" y="1605370"/>
            <a:ext cx="513267" cy="41874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Блок-схема: документ 51"/>
          <p:cNvSpPr/>
          <p:nvPr/>
        </p:nvSpPr>
        <p:spPr>
          <a:xfrm>
            <a:off x="7898266" y="1266747"/>
            <a:ext cx="462747" cy="328613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документ 52"/>
          <p:cNvSpPr/>
          <p:nvPr/>
        </p:nvSpPr>
        <p:spPr>
          <a:xfrm>
            <a:off x="8367095" y="1393216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6093878" y="1108431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8087110" y="1070069"/>
            <a:ext cx="2169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позиции</a:t>
            </a:r>
            <a:endParaRPr lang="ru-RU" dirty="0"/>
          </a:p>
        </p:txBody>
      </p:sp>
      <p:sp>
        <p:nvSpPr>
          <p:cNvPr id="56" name="Скругленная прямоугольная выноска 55"/>
          <p:cNvSpPr/>
          <p:nvPr/>
        </p:nvSpPr>
        <p:spPr>
          <a:xfrm>
            <a:off x="1648093" y="2522181"/>
            <a:ext cx="2016593" cy="372003"/>
          </a:xfrm>
          <a:prstGeom prst="wedgeRoundRectCallout">
            <a:avLst>
              <a:gd name="adj1" fmla="val -69385"/>
              <a:gd name="adj2" fmla="val -5825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Где мой заказ??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57" name="Прямая со стрелкой 56"/>
          <p:cNvCxnSpPr>
            <a:stCxn id="56" idx="3"/>
            <a:endCxn id="59" idx="1"/>
          </p:cNvCxnSpPr>
          <p:nvPr/>
        </p:nvCxnSpPr>
        <p:spPr>
          <a:xfrm flipV="1">
            <a:off x="3664686" y="2635010"/>
            <a:ext cx="868468" cy="7317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Группа 57"/>
          <p:cNvGrpSpPr/>
          <p:nvPr/>
        </p:nvGrpSpPr>
        <p:grpSpPr>
          <a:xfrm>
            <a:off x="4533154" y="2323036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9" name="Скругленный прямоугольник 5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63" name="Прямая со стрелкой 62"/>
          <p:cNvCxnSpPr>
            <a:stCxn id="59" idx="3"/>
          </p:cNvCxnSpPr>
          <p:nvPr/>
        </p:nvCxnSpPr>
        <p:spPr>
          <a:xfrm flipV="1">
            <a:off x="4876970" y="2179086"/>
            <a:ext cx="970968" cy="45592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па 73"/>
          <p:cNvGrpSpPr/>
          <p:nvPr/>
        </p:nvGrpSpPr>
        <p:grpSpPr>
          <a:xfrm>
            <a:off x="7152076" y="1186399"/>
            <a:ext cx="372611" cy="592134"/>
            <a:chOff x="7929319" y="1186399"/>
            <a:chExt cx="372611" cy="592134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929319" y="1186399"/>
              <a:ext cx="372611" cy="58496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>
              <a:off x="7929319" y="1186399"/>
              <a:ext cx="372611" cy="59213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Номер слайда 7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26</a:t>
            </a:fld>
            <a:r>
              <a:rPr lang="ru-RU" smtClean="0"/>
              <a:t>/29</a:t>
            </a:r>
            <a:endParaRPr lang="ru-RU" dirty="0"/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343" y="1942943"/>
            <a:ext cx="1022148" cy="1025353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10412854" y="1339815"/>
            <a:ext cx="1367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Служба поддержки</a:t>
            </a:r>
            <a:endParaRPr lang="ru-RU" dirty="0"/>
          </a:p>
        </p:txBody>
      </p:sp>
      <p:sp>
        <p:nvSpPr>
          <p:cNvPr id="81" name="Скругленная прямоугольная выноска 80"/>
          <p:cNvSpPr/>
          <p:nvPr/>
        </p:nvSpPr>
        <p:spPr>
          <a:xfrm>
            <a:off x="8346423" y="2439873"/>
            <a:ext cx="2156099" cy="552184"/>
          </a:xfrm>
          <a:prstGeom prst="wedgeRoundRectCallout">
            <a:avLst>
              <a:gd name="adj1" fmla="val 69103"/>
              <a:gd name="adj2" fmla="val -606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Что гномики сделали неверно?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2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78" grpId="0"/>
      <p:bldP spid="8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5133682" y="3528191"/>
            <a:ext cx="6029618" cy="6034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133682" y="2806243"/>
            <a:ext cx="6029618" cy="6320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5133682" y="1439809"/>
            <a:ext cx="6029618" cy="12809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Надежность: </a:t>
            </a:r>
            <a:r>
              <a:rPr lang="ru-RU" dirty="0" err="1" smtClean="0"/>
              <a:t>ноды</a:t>
            </a:r>
            <a:r>
              <a:rPr lang="ru-RU" dirty="0" smtClean="0"/>
              <a:t> в разных </a:t>
            </a:r>
            <a:r>
              <a:rPr lang="ru-RU" dirty="0" err="1" smtClean="0"/>
              <a:t>датацентрах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4324350"/>
            <a:ext cx="10548000" cy="1831650"/>
          </a:xfrm>
        </p:spPr>
        <p:txBody>
          <a:bodyPr/>
          <a:lstStyle/>
          <a:p>
            <a:r>
              <a:rPr lang="ru-RU" dirty="0" smtClean="0"/>
              <a:t>Метафора: ЦОД – дома для гномиков, а </a:t>
            </a:r>
            <a:r>
              <a:rPr lang="ru-RU" dirty="0" err="1" smtClean="0"/>
              <a:t>ноды</a:t>
            </a:r>
            <a:r>
              <a:rPr lang="ru-RU" dirty="0" smtClean="0"/>
              <a:t> – комнаты</a:t>
            </a:r>
          </a:p>
          <a:p>
            <a:r>
              <a:rPr lang="ru-RU" dirty="0" smtClean="0"/>
              <a:t>Обращение в соседнее помещение – дольше или невозможно</a:t>
            </a:r>
          </a:p>
          <a:p>
            <a:r>
              <a:rPr lang="ru-RU" dirty="0" smtClean="0"/>
              <a:t>Надо 3 </a:t>
            </a:r>
            <a:r>
              <a:rPr lang="ru-RU" dirty="0" err="1" smtClean="0"/>
              <a:t>ноды</a:t>
            </a:r>
            <a:r>
              <a:rPr lang="ru-RU" dirty="0" smtClean="0"/>
              <a:t> или </a:t>
            </a:r>
            <a:r>
              <a:rPr lang="ru-RU" dirty="0" err="1" smtClean="0"/>
              <a:t>ЦОДа</a:t>
            </a:r>
            <a:r>
              <a:rPr lang="ru-RU" dirty="0" smtClean="0"/>
              <a:t> – чтобы отличить пропажу связи от падения, </a:t>
            </a:r>
            <a:br>
              <a:rPr lang="ru-RU" dirty="0" smtClean="0"/>
            </a:br>
            <a:r>
              <a:rPr lang="ru-RU" dirty="0" smtClean="0"/>
              <a:t>в метафоре: соседний дом сгорел или телефон не работает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24878" y="119607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7054492" y="149211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402200" y="112278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644502" y="1989587"/>
            <a:ext cx="3238648" cy="9060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4961774" y="2679568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054492" y="217799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054492" y="286387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054492" y="359641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278087" y="3157384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25" name="Прямая со стрелкой 24"/>
          <p:cNvCxnSpPr>
            <a:stCxn id="13" idx="3"/>
            <a:endCxn id="8" idx="1"/>
          </p:cNvCxnSpPr>
          <p:nvPr/>
        </p:nvCxnSpPr>
        <p:spPr>
          <a:xfrm flipV="1">
            <a:off x="5305590" y="1804087"/>
            <a:ext cx="1748902" cy="118745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7731" y="3278862"/>
            <a:ext cx="720000" cy="720000"/>
          </a:xfrm>
          <a:prstGeom prst="rect">
            <a:avLst/>
          </a:prstGeom>
        </p:spPr>
      </p:pic>
      <p:sp>
        <p:nvSpPr>
          <p:cNvPr id="28" name="Скругленная прямоугольная выноска 27"/>
          <p:cNvSpPr/>
          <p:nvPr/>
        </p:nvSpPr>
        <p:spPr>
          <a:xfrm>
            <a:off x="1968860" y="30793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1644502" y="2775518"/>
            <a:ext cx="3238648" cy="23137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7" idx="1"/>
          </p:cNvCxnSpPr>
          <p:nvPr/>
        </p:nvCxnSpPr>
        <p:spPr>
          <a:xfrm flipV="1">
            <a:off x="1727731" y="3154245"/>
            <a:ext cx="3155419" cy="48461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3" idx="3"/>
            <a:endCxn id="16" idx="1"/>
          </p:cNvCxnSpPr>
          <p:nvPr/>
        </p:nvCxnSpPr>
        <p:spPr>
          <a:xfrm flipV="1">
            <a:off x="5305590" y="2489968"/>
            <a:ext cx="1748902" cy="50157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3" idx="3"/>
            <a:endCxn id="19" idx="1"/>
          </p:cNvCxnSpPr>
          <p:nvPr/>
        </p:nvCxnSpPr>
        <p:spPr>
          <a:xfrm>
            <a:off x="5305590" y="2991542"/>
            <a:ext cx="1748902" cy="18430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3" idx="3"/>
            <a:endCxn id="22" idx="1"/>
          </p:cNvCxnSpPr>
          <p:nvPr/>
        </p:nvCxnSpPr>
        <p:spPr>
          <a:xfrm>
            <a:off x="5305590" y="2991542"/>
            <a:ext cx="1748902" cy="91684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ая прямоугольная выноска 33"/>
          <p:cNvSpPr/>
          <p:nvPr/>
        </p:nvSpPr>
        <p:spPr>
          <a:xfrm>
            <a:off x="1862869" y="15245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8544703" y="1773563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8175581" y="1092231"/>
            <a:ext cx="1830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остатки на складе</a:t>
            </a:r>
            <a:endParaRPr lang="ru-RU" dirty="0"/>
          </a:p>
        </p:txBody>
      </p:sp>
      <p:cxnSp>
        <p:nvCxnSpPr>
          <p:cNvPr id="39" name="Прямая со стрелкой 38"/>
          <p:cNvCxnSpPr>
            <a:stCxn id="8" idx="3"/>
            <a:endCxn id="36" idx="1"/>
          </p:cNvCxnSpPr>
          <p:nvPr/>
        </p:nvCxnSpPr>
        <p:spPr>
          <a:xfrm>
            <a:off x="7398308" y="1804087"/>
            <a:ext cx="1146395" cy="28145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6" idx="3"/>
            <a:endCxn id="36" idx="1"/>
          </p:cNvCxnSpPr>
          <p:nvPr/>
        </p:nvCxnSpPr>
        <p:spPr>
          <a:xfrm flipV="1">
            <a:off x="7398308" y="2085537"/>
            <a:ext cx="1146395" cy="40443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9" idx="3"/>
            <a:endCxn id="62" idx="1"/>
          </p:cNvCxnSpPr>
          <p:nvPr/>
        </p:nvCxnSpPr>
        <p:spPr>
          <a:xfrm flipV="1">
            <a:off x="7398308" y="3172202"/>
            <a:ext cx="1151202" cy="364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22" idx="3"/>
            <a:endCxn id="67" idx="1"/>
          </p:cNvCxnSpPr>
          <p:nvPr/>
        </p:nvCxnSpPr>
        <p:spPr>
          <a:xfrm>
            <a:off x="7398308" y="3908390"/>
            <a:ext cx="1135082" cy="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Группа 65"/>
          <p:cNvGrpSpPr/>
          <p:nvPr/>
        </p:nvGrpSpPr>
        <p:grpSpPr>
          <a:xfrm>
            <a:off x="8533390" y="3596416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1" name="Цилиндр 70"/>
          <p:cNvSpPr/>
          <p:nvPr/>
        </p:nvSpPr>
        <p:spPr>
          <a:xfrm>
            <a:off x="9399816" y="2287751"/>
            <a:ext cx="1160233" cy="1438275"/>
          </a:xfrm>
          <a:prstGeom prst="can">
            <a:avLst/>
          </a:prstGeom>
          <a:solidFill>
            <a:srgbClr val="BDECC9">
              <a:alpha val="69804"/>
            </a:srgb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БД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3" name="Прямая со стрелкой 72"/>
          <p:cNvCxnSpPr>
            <a:stCxn id="8" idx="3"/>
          </p:cNvCxnSpPr>
          <p:nvPr/>
        </p:nvCxnSpPr>
        <p:spPr>
          <a:xfrm>
            <a:off x="7398308" y="1804087"/>
            <a:ext cx="2001508" cy="87548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stCxn id="36" idx="2"/>
          </p:cNvCxnSpPr>
          <p:nvPr/>
        </p:nvCxnSpPr>
        <p:spPr>
          <a:xfrm>
            <a:off x="8716611" y="2230284"/>
            <a:ext cx="683205" cy="28446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V="1">
            <a:off x="7398308" y="2863875"/>
            <a:ext cx="2001508" cy="205765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Группа 60"/>
          <p:cNvGrpSpPr/>
          <p:nvPr/>
        </p:nvGrpSpPr>
        <p:grpSpPr>
          <a:xfrm>
            <a:off x="8549510" y="2860228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62" name="Скругленный прямоугольник 6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3" name="Овал 6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85" name="Прямая со стрелкой 84"/>
          <p:cNvCxnSpPr>
            <a:stCxn id="22" idx="3"/>
          </p:cNvCxnSpPr>
          <p:nvPr/>
        </p:nvCxnSpPr>
        <p:spPr>
          <a:xfrm flipV="1">
            <a:off x="7398308" y="3493239"/>
            <a:ext cx="2001508" cy="41515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67" idx="3"/>
          </p:cNvCxnSpPr>
          <p:nvPr/>
        </p:nvCxnSpPr>
        <p:spPr>
          <a:xfrm flipV="1">
            <a:off x="8877206" y="3596417"/>
            <a:ext cx="522610" cy="31197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stCxn id="62" idx="3"/>
          </p:cNvCxnSpPr>
          <p:nvPr/>
        </p:nvCxnSpPr>
        <p:spPr>
          <a:xfrm flipV="1">
            <a:off x="8893326" y="3136289"/>
            <a:ext cx="506490" cy="3591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Рисунок 9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2466593"/>
            <a:ext cx="720000" cy="720000"/>
          </a:xfrm>
          <a:prstGeom prst="rect">
            <a:avLst/>
          </a:prstGeom>
        </p:spPr>
      </p:pic>
      <p:pic>
        <p:nvPicPr>
          <p:cNvPr id="95" name="Рисунок 9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7731" y="1566006"/>
            <a:ext cx="720000" cy="720000"/>
          </a:xfrm>
          <a:prstGeom prst="rect">
            <a:avLst/>
          </a:prstGeom>
        </p:spPr>
      </p:pic>
      <p:sp>
        <p:nvSpPr>
          <p:cNvPr id="98" name="Загнутый угол 97"/>
          <p:cNvSpPr/>
          <p:nvPr/>
        </p:nvSpPr>
        <p:spPr>
          <a:xfrm>
            <a:off x="3571487" y="214268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Блок-схема: документ 99"/>
          <p:cNvSpPr/>
          <p:nvPr/>
        </p:nvSpPr>
        <p:spPr>
          <a:xfrm>
            <a:off x="7742535" y="1572544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ая прямоугольная выноска 105"/>
          <p:cNvSpPr/>
          <p:nvPr/>
        </p:nvSpPr>
        <p:spPr>
          <a:xfrm>
            <a:off x="1862869" y="2291043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7" name="Загнутый угол 106"/>
          <p:cNvSpPr/>
          <p:nvPr/>
        </p:nvSpPr>
        <p:spPr>
          <a:xfrm>
            <a:off x="6081906" y="1833614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Загнутый угол 107"/>
          <p:cNvSpPr/>
          <p:nvPr/>
        </p:nvSpPr>
        <p:spPr>
          <a:xfrm>
            <a:off x="6061415" y="171666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Загнутый угол 108"/>
          <p:cNvSpPr/>
          <p:nvPr/>
        </p:nvSpPr>
        <p:spPr>
          <a:xfrm>
            <a:off x="6061414" y="160873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Загнутый угол 109"/>
          <p:cNvSpPr/>
          <p:nvPr/>
        </p:nvSpPr>
        <p:spPr>
          <a:xfrm>
            <a:off x="6524965" y="278305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Загнутый угол 110"/>
          <p:cNvSpPr/>
          <p:nvPr/>
        </p:nvSpPr>
        <p:spPr>
          <a:xfrm>
            <a:off x="6524964" y="267511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Загнутый угол 111"/>
          <p:cNvSpPr/>
          <p:nvPr/>
        </p:nvSpPr>
        <p:spPr>
          <a:xfrm>
            <a:off x="5959861" y="363380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Загнутый угол 112"/>
          <p:cNvSpPr/>
          <p:nvPr/>
        </p:nvSpPr>
        <p:spPr>
          <a:xfrm>
            <a:off x="5959860" y="352586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TextBox 113"/>
          <p:cNvSpPr txBox="1"/>
          <p:nvPr/>
        </p:nvSpPr>
        <p:spPr>
          <a:xfrm>
            <a:off x="3860867" y="1123839"/>
            <a:ext cx="2336733" cy="646331"/>
          </a:xfrm>
          <a:prstGeom prst="callout3">
            <a:avLst>
              <a:gd name="adj1" fmla="val 368509"/>
              <a:gd name="adj2" fmla="val 91398"/>
              <a:gd name="adj3" fmla="val 98330"/>
              <a:gd name="adj4" fmla="val 54531"/>
              <a:gd name="adj5" fmla="val 100982"/>
              <a:gd name="adj6" fmla="val 69205"/>
              <a:gd name="adj7" fmla="val 122788"/>
              <a:gd name="adj8" fmla="val 85420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Отдельные очереди в каждом центре</a:t>
            </a:r>
            <a:endParaRPr lang="ru-RU" dirty="0"/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5305590" y="1770170"/>
            <a:ext cx="1000054" cy="1135532"/>
          </a:xfrm>
          <a:prstGeom prst="line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</p:cxnSp>
      <p:sp>
        <p:nvSpPr>
          <p:cNvPr id="117" name="TextBox 116"/>
          <p:cNvSpPr txBox="1"/>
          <p:nvPr/>
        </p:nvSpPr>
        <p:spPr>
          <a:xfrm>
            <a:off x="10172700" y="1513483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ЦОД-1</a:t>
            </a:r>
            <a:endParaRPr lang="ru-RU" dirty="0"/>
          </a:p>
        </p:txBody>
      </p:sp>
      <p:sp>
        <p:nvSpPr>
          <p:cNvPr id="118" name="TextBox 117"/>
          <p:cNvSpPr txBox="1"/>
          <p:nvPr/>
        </p:nvSpPr>
        <p:spPr>
          <a:xfrm>
            <a:off x="10172700" y="2885002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ЦОД-2</a:t>
            </a:r>
            <a:endParaRPr lang="ru-RU" dirty="0"/>
          </a:p>
        </p:txBody>
      </p:sp>
      <p:sp>
        <p:nvSpPr>
          <p:cNvPr id="119" name="TextBox 118"/>
          <p:cNvSpPr txBox="1"/>
          <p:nvPr/>
        </p:nvSpPr>
        <p:spPr>
          <a:xfrm>
            <a:off x="10204450" y="3730065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ЦОД-3</a:t>
            </a:r>
            <a:endParaRPr lang="ru-RU" dirty="0"/>
          </a:p>
        </p:txBody>
      </p:sp>
      <p:sp>
        <p:nvSpPr>
          <p:cNvPr id="120" name="Номер слайда 1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27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85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коммуникационного пространства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Каждый с каждым: по любому поводу гномик знает к кому обратиться напрямую. </a:t>
            </a:r>
          </a:p>
          <a:p>
            <a:r>
              <a:rPr lang="en-US" dirty="0" smtClean="0"/>
              <a:t>Messaging: </a:t>
            </a:r>
            <a:r>
              <a:rPr lang="ru-RU" dirty="0" smtClean="0"/>
              <a:t>гномики посылают письма через почту и на них реагируют</a:t>
            </a:r>
          </a:p>
          <a:p>
            <a:r>
              <a:rPr lang="en-US" dirty="0" err="1" smtClean="0"/>
              <a:t>Eventing</a:t>
            </a:r>
            <a:r>
              <a:rPr lang="en-US" dirty="0" smtClean="0"/>
              <a:t>: </a:t>
            </a:r>
            <a:r>
              <a:rPr lang="ru-RU" dirty="0" smtClean="0"/>
              <a:t>гномики кричат в пространство и кто-то откликается на услышанное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Это – логическая коммуникация. Может быть на разных физических</a:t>
            </a:r>
          </a:p>
          <a:p>
            <a:r>
              <a:rPr lang="ru-RU" dirty="0" smtClean="0"/>
              <a:t>Шина данных – часто </a:t>
            </a:r>
            <a:r>
              <a:rPr lang="en-US" dirty="0" err="1" smtClean="0"/>
              <a:t>eventing</a:t>
            </a:r>
            <a:r>
              <a:rPr lang="ru-RU" dirty="0"/>
              <a:t>,</a:t>
            </a:r>
            <a:r>
              <a:rPr lang="en-US" dirty="0" smtClean="0"/>
              <a:t> </a:t>
            </a:r>
            <a:r>
              <a:rPr lang="ru-RU" dirty="0" smtClean="0"/>
              <a:t>а не </a:t>
            </a:r>
            <a:r>
              <a:rPr lang="en-US" dirty="0" smtClean="0"/>
              <a:t>messaging</a:t>
            </a:r>
            <a:endParaRPr lang="ru-RU" dirty="0" smtClean="0"/>
          </a:p>
          <a:p>
            <a:r>
              <a:rPr lang="en-US" dirty="0" err="1" smtClean="0"/>
              <a:t>RabbitMQ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ApachMQ</a:t>
            </a:r>
            <a:endParaRPr lang="en-US" dirty="0" smtClean="0"/>
          </a:p>
          <a:p>
            <a:r>
              <a:rPr lang="en-US" dirty="0" smtClean="0"/>
              <a:t>Kafka – </a:t>
            </a:r>
            <a:r>
              <a:rPr lang="ru-RU" dirty="0" smtClean="0"/>
              <a:t>вечные очереди в памяти</a:t>
            </a:r>
            <a:endParaRPr lang="en-US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28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03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 в заключение…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Мир изменился и старые способы постановки </a:t>
            </a:r>
            <a:br>
              <a:rPr lang="ru-RU" dirty="0" smtClean="0">
                <a:solidFill>
                  <a:prstClr val="black"/>
                </a:solidFill>
              </a:rPr>
            </a:br>
            <a:r>
              <a:rPr lang="ru-RU" dirty="0" smtClean="0">
                <a:solidFill>
                  <a:prstClr val="black"/>
                </a:solidFill>
              </a:rPr>
              <a:t>не работают в новой архитектуре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Осваивайте внутреннее устройство современных приложений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Метафоры надо проверять и подбирать, гномики не всегда помогут</a:t>
            </a:r>
            <a:endParaRPr lang="ru-RU" dirty="0">
              <a:solidFill>
                <a:prstClr val="black"/>
              </a:solidFill>
            </a:endParaRPr>
          </a:p>
          <a:p>
            <a:pPr lvl="1"/>
            <a:endParaRPr lang="ru-RU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3200" dirty="0">
                <a:solidFill>
                  <a:prstClr val="black"/>
                </a:solidFill>
              </a:rPr>
              <a:t>Вопросы? Обращайтесь!</a:t>
            </a:r>
          </a:p>
          <a:p>
            <a:endParaRPr lang="ru-RU" dirty="0"/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2196799" y="4964181"/>
            <a:ext cx="3140368" cy="1274059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 3" panose="05040102010807070707" pitchFamily="18" charset="2"/>
              <a:buChar char="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ru-RU" dirty="0" smtClean="0"/>
              <a:t>Максим </a:t>
            </a:r>
            <a:r>
              <a:rPr lang="ru-RU" dirty="0" err="1" smtClean="0"/>
              <a:t>Цепков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hlinkClick r:id="rId2"/>
              </a:rPr>
              <a:t>http://mtsepkov.org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 smtClean="0">
                <a:hlinkClick r:id="rId3"/>
              </a:rPr>
              <a:t>maks</a:t>
            </a:r>
            <a:r>
              <a:rPr lang="en-US" dirty="0" smtClean="0">
                <a:hlinkClick r:id="rId3"/>
              </a:rPr>
              <a:t>.</a:t>
            </a:r>
            <a:r>
              <a:rPr lang="en-US" dirty="0" err="1" smtClean="0">
                <a:hlinkClick r:id="rId3"/>
              </a:rPr>
              <a:t>tsepkov</a:t>
            </a:r>
            <a:r>
              <a:rPr lang="ru-RU" dirty="0" smtClean="0">
                <a:hlinkClick r:id="rId3"/>
              </a:rPr>
              <a:t>@</a:t>
            </a:r>
            <a:r>
              <a:rPr lang="en-US" dirty="0" err="1" smtClean="0">
                <a:hlinkClick r:id="rId3"/>
              </a:rPr>
              <a:t>ya</a:t>
            </a:r>
            <a:r>
              <a:rPr lang="ru-RU" dirty="0" smtClean="0">
                <a:hlinkClick r:id="rId3"/>
              </a:rPr>
              <a:t>.</a:t>
            </a:r>
            <a:r>
              <a:rPr lang="ru-RU" dirty="0" err="1" smtClean="0">
                <a:hlinkClick r:id="rId3"/>
              </a:rPr>
              <a:t>ru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43" y="5017981"/>
            <a:ext cx="1055250" cy="116645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Выноска 1 (с границей) 7"/>
          <p:cNvSpPr/>
          <p:nvPr/>
        </p:nvSpPr>
        <p:spPr>
          <a:xfrm>
            <a:off x="5373920" y="5080189"/>
            <a:ext cx="6065874" cy="1034007"/>
          </a:xfrm>
          <a:prstGeom prst="accentCallout1">
            <a:avLst>
              <a:gd name="adj1" fmla="val 37003"/>
              <a:gd name="adj2" fmla="val -128"/>
              <a:gd name="adj3" fmla="val 45995"/>
              <a:gd name="adj4" fmla="val -8446"/>
            </a:avLst>
          </a:prstGeom>
          <a:solidFill>
            <a:srgbClr val="E6E6E6"/>
          </a:solidFill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72000" bIns="18000" anchor="ctr"/>
          <a:lstStyle/>
          <a:p>
            <a:pPr>
              <a:defRPr/>
            </a:pP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 сайте много материалов по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5"/>
              </a:rPr>
              <a:t>анализу и архитектуре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hlinkClick r:id="rId6"/>
              </a:rPr>
              <a:t>Agile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7"/>
              </a:rPr>
              <a:t>ведению проектов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8"/>
              </a:rPr>
              <a:t>управлению знаниями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b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мои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9"/>
              </a:rPr>
              <a:t>доклады, статьи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  <a:hlinkClick r:id="rId10"/>
              </a:rPr>
              <a:t>конспекты книг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35632" y="4898511"/>
            <a:ext cx="10520218" cy="0"/>
          </a:xfrm>
          <a:prstGeom prst="line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099" y="432301"/>
            <a:ext cx="2339368" cy="111672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29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6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Стрелка вправо 43"/>
          <p:cNvSpPr/>
          <p:nvPr/>
        </p:nvSpPr>
        <p:spPr>
          <a:xfrm>
            <a:off x="5913735" y="2890524"/>
            <a:ext cx="5140529" cy="37692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>
            <a:off x="3307568" y="2890524"/>
            <a:ext cx="2475199" cy="37692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>
            <a:off x="1291323" y="2890524"/>
            <a:ext cx="1890177" cy="37692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программирования и проектирования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034902" y="3522405"/>
            <a:ext cx="10412819" cy="0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34902" y="6118109"/>
            <a:ext cx="1027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* Мои статьи «</a:t>
            </a:r>
            <a:r>
              <a:rPr lang="ru-RU" i="1" dirty="0">
                <a:hlinkClick r:id="rId2" tooltip="Блог:Максима Цепкова/2020-07-21: История IT. Когда компьютеры были большими..."/>
              </a:rPr>
              <a:t>История IT. Когда компьютеры были большими</a:t>
            </a:r>
            <a:r>
              <a:rPr lang="ru-RU" i="1" dirty="0" smtClean="0">
                <a:hlinkClick r:id="rId2" tooltip="Блог:Максима Цепкова/2020-07-21: История IT. Когда компьютеры были большими..."/>
              </a:rPr>
              <a:t>...</a:t>
            </a:r>
            <a:r>
              <a:rPr lang="ru-RU" i="1" dirty="0" smtClean="0"/>
              <a:t>» и «</a:t>
            </a:r>
            <a:r>
              <a:rPr lang="ru-RU" i="1" dirty="0" smtClean="0">
                <a:hlinkClick r:id="rId3"/>
              </a:rPr>
              <a:t>История </a:t>
            </a:r>
            <a:r>
              <a:rPr lang="en-US" i="1" dirty="0">
                <a:hlinkClick r:id="rId3"/>
              </a:rPr>
              <a:t>IT. </a:t>
            </a:r>
            <a:r>
              <a:rPr lang="ru-RU" i="1" dirty="0" smtClean="0">
                <a:hlinkClick r:id="rId3"/>
              </a:rPr>
              <a:t>ООП</a:t>
            </a:r>
            <a:r>
              <a:rPr lang="ru-RU" i="1" dirty="0" smtClean="0"/>
              <a:t>»</a:t>
            </a:r>
            <a:endParaRPr lang="ru-RU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03636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196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9" name="Выноска 2 (без границы) 8"/>
          <p:cNvSpPr/>
          <p:nvPr/>
        </p:nvSpPr>
        <p:spPr>
          <a:xfrm>
            <a:off x="996592" y="5417180"/>
            <a:ext cx="1581841" cy="287079"/>
          </a:xfrm>
          <a:prstGeom prst="callout2">
            <a:avLst>
              <a:gd name="adj1" fmla="val 6009"/>
              <a:gd name="adj2" fmla="val 28200"/>
              <a:gd name="adj3" fmla="val -172361"/>
              <a:gd name="adj4" fmla="val 4606"/>
              <a:gd name="adj5" fmla="val -623915"/>
              <a:gd name="adj6" fmla="val 5590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Fortran 57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Выноска 2 (без границы) 14"/>
          <p:cNvSpPr/>
          <p:nvPr/>
        </p:nvSpPr>
        <p:spPr>
          <a:xfrm>
            <a:off x="8542436" y="4261042"/>
            <a:ext cx="1102468" cy="269358"/>
          </a:xfrm>
          <a:prstGeom prst="callout2">
            <a:avLst>
              <a:gd name="adj1" fmla="val -5692"/>
              <a:gd name="adj2" fmla="val 28161"/>
              <a:gd name="adj3" fmla="val -89881"/>
              <a:gd name="adj4" fmla="val 82862"/>
              <a:gd name="adj5" fmla="val -259500"/>
              <a:gd name="adj6" fmla="val 83385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en-US" dirty="0" smtClean="0">
                <a:solidFill>
                  <a:schemeClr val="tx1"/>
                </a:solidFill>
              </a:rPr>
              <a:t># 2002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Выноска 2 (без границы) 15"/>
          <p:cNvSpPr/>
          <p:nvPr/>
        </p:nvSpPr>
        <p:spPr>
          <a:xfrm>
            <a:off x="1805187" y="4294748"/>
            <a:ext cx="1436546" cy="269358"/>
          </a:xfrm>
          <a:prstGeom prst="callout2">
            <a:avLst>
              <a:gd name="adj1" fmla="val -2976"/>
              <a:gd name="adj2" fmla="val 30932"/>
              <a:gd name="adj3" fmla="val -98029"/>
              <a:gd name="adj4" fmla="val 8649"/>
              <a:gd name="adj5" fmla="val -257923"/>
              <a:gd name="adj6" fmla="val 8431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en-US" dirty="0" smtClean="0">
                <a:solidFill>
                  <a:schemeClr val="tx1"/>
                </a:solidFill>
              </a:rPr>
              <a:t>obol 60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Выноска 2 (без границы) 17"/>
          <p:cNvSpPr/>
          <p:nvPr/>
        </p:nvSpPr>
        <p:spPr>
          <a:xfrm>
            <a:off x="2181000" y="3803480"/>
            <a:ext cx="1051705" cy="378383"/>
          </a:xfrm>
          <a:prstGeom prst="callout2">
            <a:avLst>
              <a:gd name="adj1" fmla="val 13226"/>
              <a:gd name="adj2" fmla="val 30795"/>
              <a:gd name="adj3" fmla="val -12355"/>
              <a:gd name="adj4" fmla="val 14825"/>
              <a:gd name="adj5" fmla="val -60008"/>
              <a:gd name="adj6" fmla="val 14852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PL</a:t>
            </a:r>
            <a:r>
              <a:rPr lang="ru-RU" dirty="0" smtClean="0">
                <a:solidFill>
                  <a:schemeClr val="tx1"/>
                </a:solidFill>
              </a:rPr>
              <a:t>/</a:t>
            </a:r>
            <a:r>
              <a:rPr lang="en-US" dirty="0" smtClean="0">
                <a:solidFill>
                  <a:schemeClr val="tx1"/>
                </a:solidFill>
              </a:rPr>
              <a:t>I 64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Выноска 2 (без границы) 19"/>
          <p:cNvSpPr/>
          <p:nvPr/>
        </p:nvSpPr>
        <p:spPr>
          <a:xfrm>
            <a:off x="6289492" y="3963339"/>
            <a:ext cx="1591360" cy="269358"/>
          </a:xfrm>
          <a:prstGeom prst="callout2">
            <a:avLst>
              <a:gd name="adj1" fmla="val 16034"/>
              <a:gd name="adj2" fmla="val 2240"/>
              <a:gd name="adj3" fmla="val -54576"/>
              <a:gd name="adj4" fmla="val -28159"/>
              <a:gd name="adj5" fmla="val -142784"/>
              <a:gd name="adj6" fmla="val -30118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C++ 1979-85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Выноска 2 (без границы) 20"/>
          <p:cNvSpPr/>
          <p:nvPr/>
        </p:nvSpPr>
        <p:spPr>
          <a:xfrm>
            <a:off x="976650" y="2027190"/>
            <a:ext cx="2385798" cy="485286"/>
          </a:xfrm>
          <a:prstGeom prst="callout2">
            <a:avLst>
              <a:gd name="adj1" fmla="val 104699"/>
              <a:gd name="adj2" fmla="val 58652"/>
              <a:gd name="adj3" fmla="val 159728"/>
              <a:gd name="adj4" fmla="val 87980"/>
              <a:gd name="adj5" fmla="val 218476"/>
              <a:gd name="adj6" fmla="val 88449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Кнут «Искусство программирования» 1968-73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Выноска 2 (без границы) 21"/>
          <p:cNvSpPr/>
          <p:nvPr/>
        </p:nvSpPr>
        <p:spPr>
          <a:xfrm>
            <a:off x="1276693" y="1234206"/>
            <a:ext cx="2812503" cy="521441"/>
          </a:xfrm>
          <a:prstGeom prst="callout2">
            <a:avLst>
              <a:gd name="adj1" fmla="val 112231"/>
              <a:gd name="adj2" fmla="val 63662"/>
              <a:gd name="adj3" fmla="val 188825"/>
              <a:gd name="adj4" fmla="val 74963"/>
              <a:gd name="adj5" fmla="val 360828"/>
              <a:gd name="adj6" fmla="val 75563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Дейкстра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Структурное программирование 1968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Выноска 2 (без границы) 22"/>
          <p:cNvSpPr/>
          <p:nvPr/>
        </p:nvSpPr>
        <p:spPr>
          <a:xfrm>
            <a:off x="4238550" y="1323761"/>
            <a:ext cx="2500437" cy="899863"/>
          </a:xfrm>
          <a:prstGeom prst="callout2">
            <a:avLst>
              <a:gd name="adj1" fmla="val 93186"/>
              <a:gd name="adj2" fmla="val 41694"/>
              <a:gd name="adj3" fmla="val 138836"/>
              <a:gd name="adj4" fmla="val 20780"/>
              <a:gd name="adj5" fmla="val 200655"/>
              <a:gd name="adj6" fmla="val 17367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Вирт «Алгоритмы + структуры данных = программы 1976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Выноска 2 (без границы) 23"/>
          <p:cNvSpPr/>
          <p:nvPr/>
        </p:nvSpPr>
        <p:spPr>
          <a:xfrm>
            <a:off x="7330253" y="1208217"/>
            <a:ext cx="3409465" cy="577704"/>
          </a:xfrm>
          <a:prstGeom prst="callout2">
            <a:avLst>
              <a:gd name="adj1" fmla="val 45341"/>
              <a:gd name="adj2" fmla="val -1467"/>
              <a:gd name="adj3" fmla="val 221586"/>
              <a:gd name="adj4" fmla="val -37312"/>
              <a:gd name="adj5" fmla="val 331140"/>
              <a:gd name="adj6" fmla="val -39241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Объектно-ориентированное Программирование 1980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Выноска 2 (без границы) 24"/>
          <p:cNvSpPr/>
          <p:nvPr/>
        </p:nvSpPr>
        <p:spPr>
          <a:xfrm>
            <a:off x="4168394" y="3912505"/>
            <a:ext cx="1662224" cy="269358"/>
          </a:xfrm>
          <a:prstGeom prst="callout2">
            <a:avLst>
              <a:gd name="adj1" fmla="val 13319"/>
              <a:gd name="adj2" fmla="val 25994"/>
              <a:gd name="adj3" fmla="val -43713"/>
              <a:gd name="adj4" fmla="val -6985"/>
              <a:gd name="adj5" fmla="val -99332"/>
              <a:gd name="adj6" fmla="val -6619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Smalltalk1974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Выноска 2 (без границы) 25"/>
          <p:cNvSpPr/>
          <p:nvPr/>
        </p:nvSpPr>
        <p:spPr>
          <a:xfrm>
            <a:off x="7935367" y="1785924"/>
            <a:ext cx="3409465" cy="577704"/>
          </a:xfrm>
          <a:prstGeom prst="callout2">
            <a:avLst>
              <a:gd name="adj1" fmla="val 35211"/>
              <a:gd name="adj2" fmla="val -1896"/>
              <a:gd name="adj3" fmla="val 99790"/>
              <a:gd name="adj4" fmla="val -17739"/>
              <a:gd name="adj5" fmla="val 229055"/>
              <a:gd name="adj6" fmla="val -19550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Объектно-ориентированное Проектирование 1990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Выноска 2 (без границы) 26"/>
          <p:cNvSpPr/>
          <p:nvPr/>
        </p:nvSpPr>
        <p:spPr>
          <a:xfrm>
            <a:off x="9902429" y="2354604"/>
            <a:ext cx="1282995" cy="269358"/>
          </a:xfrm>
          <a:prstGeom prst="callout2">
            <a:avLst>
              <a:gd name="adj1" fmla="val 48371"/>
              <a:gd name="adj2" fmla="val -1045"/>
              <a:gd name="adj3" fmla="val 51002"/>
              <a:gd name="adj4" fmla="val -30236"/>
              <a:gd name="adj5" fmla="val 283164"/>
              <a:gd name="adj6" fmla="val -102454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UML 1997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31694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</a:t>
            </a:r>
            <a:r>
              <a:rPr lang="en-US" dirty="0" smtClean="0"/>
              <a:t>70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059752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</a:t>
            </a:r>
            <a:r>
              <a:rPr lang="en-US" dirty="0"/>
              <a:t>8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887810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</a:t>
            </a:r>
            <a:r>
              <a:rPr lang="en-US" dirty="0" smtClean="0"/>
              <a:t>90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0543927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2010</a:t>
            </a:r>
            <a:endParaRPr lang="ru-RU" dirty="0"/>
          </a:p>
        </p:txBody>
      </p:sp>
      <p:sp>
        <p:nvSpPr>
          <p:cNvPr id="33" name="Выноска 2 (без границы) 32"/>
          <p:cNvSpPr/>
          <p:nvPr/>
        </p:nvSpPr>
        <p:spPr>
          <a:xfrm>
            <a:off x="2831846" y="5465516"/>
            <a:ext cx="3306689" cy="288852"/>
          </a:xfrm>
          <a:prstGeom prst="callout2">
            <a:avLst>
              <a:gd name="adj1" fmla="val 50776"/>
              <a:gd name="adj2" fmla="val -305"/>
              <a:gd name="adj3" fmla="val 48561"/>
              <a:gd name="adj4" fmla="val -7213"/>
              <a:gd name="adj5" fmla="val -18082"/>
              <a:gd name="adj6" fmla="val -16174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Функциональная парадигма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Выноска 2 (без границы) 33"/>
          <p:cNvSpPr/>
          <p:nvPr/>
        </p:nvSpPr>
        <p:spPr>
          <a:xfrm>
            <a:off x="5875645" y="4578455"/>
            <a:ext cx="3409465" cy="288852"/>
          </a:xfrm>
          <a:prstGeom prst="callout2">
            <a:avLst>
              <a:gd name="adj1" fmla="val 50776"/>
              <a:gd name="adj2" fmla="val -305"/>
              <a:gd name="adj3" fmla="val 44604"/>
              <a:gd name="adj4" fmla="val -10007"/>
              <a:gd name="adj5" fmla="val 8298"/>
              <a:gd name="adj6" fmla="val -15713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Реляционная парадигма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Выноска 2 (без границы) 34"/>
          <p:cNvSpPr/>
          <p:nvPr/>
        </p:nvSpPr>
        <p:spPr>
          <a:xfrm>
            <a:off x="7838832" y="5194440"/>
            <a:ext cx="3602534" cy="288852"/>
          </a:xfrm>
          <a:prstGeom prst="callout2">
            <a:avLst>
              <a:gd name="adj1" fmla="val -3304"/>
              <a:gd name="adj2" fmla="val 35124"/>
              <a:gd name="adj3" fmla="val -78064"/>
              <a:gd name="adj4" fmla="val 39744"/>
              <a:gd name="adj5" fmla="val -180321"/>
              <a:gd name="adj6" fmla="val 46262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Мультипарадигмальные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языки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89881" y="2618840"/>
            <a:ext cx="179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Алгоритмика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07568" y="2607320"/>
            <a:ext cx="260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Процедурный подход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73369" y="2598101"/>
            <a:ext cx="260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Объектный подход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15868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r>
              <a:rPr lang="ru-RU" dirty="0" smtClean="0"/>
              <a:t>00</a:t>
            </a:r>
            <a:endParaRPr lang="ru-RU" dirty="0"/>
          </a:p>
        </p:txBody>
      </p:sp>
      <p:sp>
        <p:nvSpPr>
          <p:cNvPr id="10" name="Выноска 2 (без границы) 9"/>
          <p:cNvSpPr/>
          <p:nvPr/>
        </p:nvSpPr>
        <p:spPr>
          <a:xfrm>
            <a:off x="1546806" y="4623077"/>
            <a:ext cx="1108365" cy="269358"/>
          </a:xfrm>
          <a:prstGeom prst="callout2">
            <a:avLst>
              <a:gd name="adj1" fmla="val 5171"/>
              <a:gd name="adj2" fmla="val 41167"/>
              <a:gd name="adj3" fmla="val -54576"/>
              <a:gd name="adj4" fmla="val 18891"/>
              <a:gd name="adj5" fmla="val -389921"/>
              <a:gd name="adj6" fmla="val 18673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Algol-60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Выноска 2 (без границы) 10"/>
          <p:cNvSpPr/>
          <p:nvPr/>
        </p:nvSpPr>
        <p:spPr>
          <a:xfrm>
            <a:off x="2490876" y="4745741"/>
            <a:ext cx="1022624" cy="269358"/>
          </a:xfrm>
          <a:prstGeom prst="callout2">
            <a:avLst>
              <a:gd name="adj1" fmla="val 2455"/>
              <a:gd name="adj2" fmla="val 28865"/>
              <a:gd name="adj3" fmla="val -138766"/>
              <a:gd name="adj4" fmla="val 57728"/>
              <a:gd name="adj5" fmla="val -430659"/>
              <a:gd name="adj6" fmla="val 58488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Algol-68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носка 2 (без границы) 11"/>
          <p:cNvSpPr/>
          <p:nvPr/>
        </p:nvSpPr>
        <p:spPr>
          <a:xfrm>
            <a:off x="1546806" y="5129835"/>
            <a:ext cx="1550584" cy="269358"/>
          </a:xfrm>
          <a:prstGeom prst="callout2">
            <a:avLst>
              <a:gd name="adj1" fmla="val -13839"/>
              <a:gd name="adj2" fmla="val 14312"/>
              <a:gd name="adj3" fmla="val -115512"/>
              <a:gd name="adj4" fmla="val -4303"/>
              <a:gd name="adj5" fmla="val -580026"/>
              <a:gd name="adj6" fmla="val -4207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Lisp 58-63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Выноска 2 (без границы) 16"/>
          <p:cNvSpPr/>
          <p:nvPr/>
        </p:nvSpPr>
        <p:spPr>
          <a:xfrm>
            <a:off x="4020616" y="4759482"/>
            <a:ext cx="1591360" cy="269358"/>
          </a:xfrm>
          <a:prstGeom prst="callout2">
            <a:avLst>
              <a:gd name="adj1" fmla="val 7887"/>
              <a:gd name="adj2" fmla="val 22006"/>
              <a:gd name="adj3" fmla="val -256110"/>
              <a:gd name="adj4" fmla="val -28159"/>
              <a:gd name="adj5" fmla="val -433770"/>
              <a:gd name="adj6" fmla="val -27724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Pascal 1970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Выноска 2 (без границы) 18"/>
          <p:cNvSpPr/>
          <p:nvPr/>
        </p:nvSpPr>
        <p:spPr>
          <a:xfrm>
            <a:off x="3703801" y="5030434"/>
            <a:ext cx="1591360" cy="269358"/>
          </a:xfrm>
          <a:prstGeom prst="callout2">
            <a:avLst>
              <a:gd name="adj1" fmla="val 21466"/>
              <a:gd name="adj2" fmla="val 4078"/>
              <a:gd name="adj3" fmla="val -327344"/>
              <a:gd name="adj4" fmla="val -24558"/>
              <a:gd name="adj5" fmla="val -533179"/>
              <a:gd name="adj6" fmla="val -24363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 1969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Выноска 2 (без границы) 12"/>
          <p:cNvSpPr/>
          <p:nvPr/>
        </p:nvSpPr>
        <p:spPr>
          <a:xfrm>
            <a:off x="4228640" y="4310655"/>
            <a:ext cx="1662224" cy="269358"/>
          </a:xfrm>
          <a:prstGeom prst="callout2">
            <a:avLst>
              <a:gd name="adj1" fmla="val 7887"/>
              <a:gd name="adj2" fmla="val 15432"/>
              <a:gd name="adj3" fmla="val -79018"/>
              <a:gd name="adj4" fmla="val -10066"/>
              <a:gd name="adj5" fmla="val -155967"/>
              <a:gd name="adj6" fmla="val -10424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SQL1974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Выноска 2 (без границы) 35"/>
          <p:cNvSpPr/>
          <p:nvPr/>
        </p:nvSpPr>
        <p:spPr>
          <a:xfrm>
            <a:off x="6180420" y="4296927"/>
            <a:ext cx="2283098" cy="288852"/>
          </a:xfrm>
          <a:prstGeom prst="callout2">
            <a:avLst>
              <a:gd name="adj1" fmla="val 50776"/>
              <a:gd name="adj2" fmla="val -305"/>
              <a:gd name="adj3" fmla="val 44604"/>
              <a:gd name="adj4" fmla="val -19729"/>
              <a:gd name="adj5" fmla="val -31272"/>
              <a:gd name="adj6" fmla="val -32568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Акторная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модель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Выноска 2 (без границы) 13"/>
          <p:cNvSpPr/>
          <p:nvPr/>
        </p:nvSpPr>
        <p:spPr>
          <a:xfrm>
            <a:off x="9077375" y="4614602"/>
            <a:ext cx="1510658" cy="269358"/>
          </a:xfrm>
          <a:prstGeom prst="callout2">
            <a:avLst>
              <a:gd name="adj1" fmla="val -2976"/>
              <a:gd name="adj2" fmla="val 56201"/>
              <a:gd name="adj3" fmla="val -149629"/>
              <a:gd name="adj4" fmla="val 96669"/>
              <a:gd name="adj5" fmla="val -373648"/>
              <a:gd name="adj6" fmla="val 96828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en-US" dirty="0" smtClean="0">
                <a:solidFill>
                  <a:schemeClr val="tx1"/>
                </a:solidFill>
              </a:rPr>
              <a:t># 3</a:t>
            </a:r>
            <a:r>
              <a:rPr lang="ru-RU" dirty="0" smtClean="0">
                <a:solidFill>
                  <a:schemeClr val="tx1"/>
                </a:solidFill>
              </a:rPr>
              <a:t>.0</a:t>
            </a:r>
            <a:r>
              <a:rPr lang="en-US" dirty="0" smtClean="0">
                <a:solidFill>
                  <a:schemeClr val="tx1"/>
                </a:solidFill>
              </a:rPr>
              <a:t> 2008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" name="Выноска 2 (без границы) 49"/>
          <p:cNvSpPr/>
          <p:nvPr/>
        </p:nvSpPr>
        <p:spPr>
          <a:xfrm>
            <a:off x="10154061" y="2634588"/>
            <a:ext cx="1282995" cy="269358"/>
          </a:xfrm>
          <a:prstGeom prst="callout2">
            <a:avLst>
              <a:gd name="adj1" fmla="val 48371"/>
              <a:gd name="adj2" fmla="val -1045"/>
              <a:gd name="adj3" fmla="val 49040"/>
              <a:gd name="adj4" fmla="val -17053"/>
              <a:gd name="adj5" fmla="val 181126"/>
              <a:gd name="adj6" fmla="val -54254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DDD 2003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Выноска 2 (без границы) 50"/>
          <p:cNvSpPr/>
          <p:nvPr/>
        </p:nvSpPr>
        <p:spPr>
          <a:xfrm>
            <a:off x="7953642" y="3834937"/>
            <a:ext cx="1300372" cy="269358"/>
          </a:xfrm>
          <a:prstGeom prst="callout2">
            <a:avLst>
              <a:gd name="adj1" fmla="val -5692"/>
              <a:gd name="adj2" fmla="val 28161"/>
              <a:gd name="adj3" fmla="val -24091"/>
              <a:gd name="adj4" fmla="val 10584"/>
              <a:gd name="adj5" fmla="val -109500"/>
              <a:gd name="adj6" fmla="val 10465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Java 1995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Номер слайда 5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3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44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  <p:bldP spid="40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3" grpId="0" animBg="1"/>
      <p:bldP spid="34" grpId="0" animBg="1"/>
      <p:bldP spid="35" grpId="0" animBg="1"/>
      <p:bldP spid="41" grpId="0"/>
      <p:bldP spid="43" grpId="0"/>
      <p:bldP spid="45" grpId="0"/>
      <p:bldP spid="12" grpId="0" animBg="1"/>
      <p:bldP spid="17" grpId="0" animBg="1"/>
      <p:bldP spid="19" grpId="0" animBg="1"/>
      <p:bldP spid="13" grpId="0" animBg="1"/>
      <p:bldP spid="36" grpId="0" animBg="1"/>
      <p:bldP spid="14" grpId="0" animBg="1"/>
      <p:bldP spid="50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Процедурный и объектный подход – пример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3999" y="1296000"/>
            <a:ext cx="10704223" cy="4860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Задача – интернет-магазин: заказы, оплата, склад, отгрузка, </a:t>
            </a:r>
            <a:r>
              <a:rPr lang="ru-RU" dirty="0" smtClean="0"/>
              <a:t>доставка</a:t>
            </a:r>
          </a:p>
          <a:p>
            <a:r>
              <a:rPr lang="ru-RU" dirty="0" smtClean="0"/>
              <a:t>Процедурный подход</a:t>
            </a:r>
          </a:p>
          <a:p>
            <a:pPr lvl="1"/>
            <a:r>
              <a:rPr lang="ru-RU" dirty="0" smtClean="0"/>
              <a:t>Таблицы товаров, заказов, платежей, остатков на складе, курьеров, доставок</a:t>
            </a:r>
          </a:p>
          <a:p>
            <a:pPr lvl="1"/>
            <a:r>
              <a:rPr lang="ru-RU" dirty="0" smtClean="0"/>
              <a:t>Алгоритмы: фиксация оплаты, назначение даты доставки, планирование курьеров</a:t>
            </a:r>
          </a:p>
          <a:p>
            <a:pPr lvl="1"/>
            <a:r>
              <a:rPr lang="ru-RU" dirty="0" smtClean="0"/>
              <a:t>Интерфейсы: какие экраны, какие данные показываем, какие из них действия</a:t>
            </a:r>
          </a:p>
          <a:p>
            <a:r>
              <a:rPr lang="ru-RU" dirty="0" smtClean="0"/>
              <a:t>Объектный подход</a:t>
            </a:r>
          </a:p>
          <a:p>
            <a:pPr lvl="1"/>
            <a:r>
              <a:rPr lang="ru-RU" dirty="0" smtClean="0"/>
              <a:t>Объекты – товар, заказ, платеж, курьер. Доставка – отдельный объект в заказе?</a:t>
            </a:r>
          </a:p>
          <a:p>
            <a:pPr lvl="1"/>
            <a:r>
              <a:rPr lang="ru-RU" dirty="0" smtClean="0"/>
              <a:t>Алгоритмы – в методах, инкапсуляция внутренней логики объектов</a:t>
            </a:r>
          </a:p>
          <a:p>
            <a:pPr lvl="1"/>
            <a:r>
              <a:rPr lang="ru-RU" dirty="0" smtClean="0"/>
              <a:t>Интерфейсы: витрины каких объектов представляем, какие методы доступны</a:t>
            </a:r>
          </a:p>
          <a:p>
            <a:pPr marL="0" indent="0">
              <a:buNone/>
            </a:pPr>
            <a:r>
              <a:rPr lang="ru-RU" dirty="0" smtClean="0"/>
              <a:t>Если есть доставка самовывозом и курьером, то в процедурном подходе особенности – во всех алгоритмах, а во втором – делаем подтипы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4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1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Процедурный и объектный подход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Процедурный подход: проектируем структуру БД, интерфейсы и алгоритмы обработки. Иногда – процедуры </a:t>
            </a:r>
            <a:r>
              <a:rPr lang="en-US" dirty="0" smtClean="0"/>
              <a:t>API backend</a:t>
            </a:r>
            <a:r>
              <a:rPr lang="ru-RU" dirty="0" smtClean="0"/>
              <a:t> и </a:t>
            </a:r>
            <a:r>
              <a:rPr lang="en-US" dirty="0" smtClean="0"/>
              <a:t>API RPC</a:t>
            </a:r>
            <a:endParaRPr lang="ru-RU" dirty="0" smtClean="0"/>
          </a:p>
          <a:p>
            <a:r>
              <a:rPr lang="ru-RU" dirty="0" smtClean="0"/>
              <a:t>Объектный подход: типы и статусы объектов, методы бизнес-логики, </a:t>
            </a:r>
            <a:r>
              <a:rPr lang="en-US" b="1" dirty="0" smtClean="0"/>
              <a:t>naked object</a:t>
            </a:r>
            <a:r>
              <a:rPr lang="en-US" dirty="0" smtClean="0"/>
              <a:t> </a:t>
            </a:r>
            <a:r>
              <a:rPr lang="ru-RU" dirty="0" smtClean="0"/>
              <a:t>интерфейс</a:t>
            </a:r>
            <a:r>
              <a:rPr lang="ru-RU" dirty="0"/>
              <a:t>ы</a:t>
            </a:r>
            <a:r>
              <a:rPr lang="ru-RU" dirty="0" smtClean="0"/>
              <a:t> – витрины объектов и методы</a:t>
            </a:r>
            <a:r>
              <a:rPr lang="en-US" dirty="0" smtClean="0"/>
              <a:t>, REST API</a:t>
            </a:r>
            <a:endParaRPr lang="ru-RU" dirty="0" smtClean="0"/>
          </a:p>
          <a:p>
            <a:r>
              <a:rPr lang="ru-RU" dirty="0" smtClean="0"/>
              <a:t>Разница – где бизнес-логика, в методах объектов или отдельно</a:t>
            </a:r>
          </a:p>
          <a:p>
            <a:r>
              <a:rPr lang="ru-RU" dirty="0" smtClean="0"/>
              <a:t>В реализации может быть анемичная модель транспортных объектов и соответствующие тем же объектам контролеры для бизнес-логики</a:t>
            </a:r>
          </a:p>
          <a:p>
            <a:r>
              <a:rPr lang="en-US" b="1" dirty="0" smtClean="0"/>
              <a:t>DDD</a:t>
            </a:r>
            <a:r>
              <a:rPr lang="en-US" dirty="0" smtClean="0"/>
              <a:t> </a:t>
            </a:r>
            <a:r>
              <a:rPr lang="ru-RU" dirty="0" smtClean="0"/>
              <a:t>распространил объектный подход на модель предметной области: вместо словаря мы делаем онтологию понятий и связей, декомпозируя область на фрагменты и применяя методы инкапсуляции, наследования и другие – концепция </a:t>
            </a:r>
            <a:r>
              <a:rPr lang="en-US" b="1" dirty="0" smtClean="0"/>
              <a:t>bounded context</a:t>
            </a:r>
            <a:endParaRPr lang="ru-RU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5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29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же процедурный подход живет сейчас?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С++ появился в начале 1983, а </a:t>
            </a:r>
            <a:r>
              <a:rPr lang="en-US" dirty="0" smtClean="0"/>
              <a:t>UML </a:t>
            </a:r>
            <a:r>
              <a:rPr lang="ru-RU" dirty="0" smtClean="0"/>
              <a:t>– в 1997, 15 лет разницы</a:t>
            </a:r>
          </a:p>
          <a:p>
            <a:r>
              <a:rPr lang="ru-RU" dirty="0" smtClean="0"/>
              <a:t>Программисты оценили объекты и внутри приложений они есть</a:t>
            </a:r>
          </a:p>
          <a:p>
            <a:r>
              <a:rPr lang="ru-RU" dirty="0" smtClean="0"/>
              <a:t>Но </a:t>
            </a:r>
            <a:r>
              <a:rPr lang="en-US" dirty="0" smtClean="0"/>
              <a:t>ERP </a:t>
            </a:r>
            <a:r>
              <a:rPr lang="ru-RU" dirty="0" smtClean="0"/>
              <a:t>начала 90-х (</a:t>
            </a:r>
            <a:r>
              <a:rPr lang="en-US" dirty="0" smtClean="0"/>
              <a:t>SAP, 1C</a:t>
            </a:r>
            <a:r>
              <a:rPr lang="ru-RU" dirty="0" smtClean="0"/>
              <a:t>) проектировали в процедурном подходе</a:t>
            </a:r>
            <a:endParaRPr lang="en-US" dirty="0" smtClean="0"/>
          </a:p>
          <a:p>
            <a:r>
              <a:rPr lang="ru-RU" dirty="0" smtClean="0"/>
              <a:t>Появилась школа такого проектирования, по мотивам классики Вирта</a:t>
            </a:r>
          </a:p>
          <a:p>
            <a:r>
              <a:rPr lang="en-US" dirty="0" smtClean="0"/>
              <a:t>SAP, 1C </a:t>
            </a:r>
            <a:r>
              <a:rPr lang="ru-RU" dirty="0" smtClean="0"/>
              <a:t>и другие до сих пор популярны – подход воспроизводится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5731" y="4399234"/>
            <a:ext cx="9636828" cy="787077"/>
            <a:chOff x="2209173" y="5752198"/>
            <a:chExt cx="9806949" cy="787077"/>
          </a:xfrm>
        </p:grpSpPr>
        <p:sp>
          <p:nvSpPr>
            <p:cNvPr id="6" name="Скругленная прямоугольная выноска 5"/>
            <p:cNvSpPr/>
            <p:nvPr/>
          </p:nvSpPr>
          <p:spPr bwMode="auto">
            <a:xfrm>
              <a:off x="2209173" y="5752198"/>
              <a:ext cx="9806949" cy="787077"/>
            </a:xfrm>
            <a:prstGeom prst="wedgeRoundRectCallout">
              <a:avLst>
                <a:gd name="adj1" fmla="val -39542"/>
                <a:gd name="adj2" fmla="val -77030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 1990-е были текстовые терминалы и о </a:t>
              </a:r>
              <a:r>
                <a:rPr lang="en-US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usability 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никто не думал. </a:t>
              </a:r>
              <a:b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Поэтому с </a:t>
              </a:r>
              <a:r>
                <a:rPr lang="en-US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Usability 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и </a:t>
              </a:r>
              <a:r>
                <a:rPr lang="en-US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UX </a:t>
              </a:r>
              <a:r>
                <a:rPr lang="ru-RU" sz="20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во многих 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этих системах проблемы до сих пор.</a:t>
              </a:r>
              <a:endParaRPr lang="ru-RU" sz="2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3276" y="5799702"/>
              <a:ext cx="598670" cy="6617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6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56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Public web </a:t>
            </a:r>
            <a:r>
              <a:rPr lang="ru-RU" dirty="0" smtClean="0"/>
              <a:t>и </a:t>
            </a:r>
            <a:r>
              <a:rPr lang="ru-RU" dirty="0" err="1" smtClean="0"/>
              <a:t>мобилки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7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00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</a:t>
            </a:r>
            <a:r>
              <a:rPr lang="en-US" dirty="0" smtClean="0"/>
              <a:t>public web </a:t>
            </a:r>
            <a:r>
              <a:rPr lang="ru-RU" dirty="0" smtClean="0"/>
              <a:t>и мобильных устройств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Первые системы представляли контент, а гипертекст – не объектный</a:t>
            </a:r>
          </a:p>
          <a:p>
            <a:r>
              <a:rPr lang="ru-RU" dirty="0" smtClean="0"/>
              <a:t>Разделили контент и дизайн, добавили бизнес-логику – </a:t>
            </a:r>
            <a:r>
              <a:rPr lang="en-US" dirty="0" smtClean="0"/>
              <a:t>MVC </a:t>
            </a:r>
            <a:r>
              <a:rPr lang="ru-RU" dirty="0" smtClean="0"/>
              <a:t>и </a:t>
            </a:r>
            <a:r>
              <a:rPr lang="en-US" dirty="0" smtClean="0"/>
              <a:t>MVVM</a:t>
            </a:r>
          </a:p>
          <a:p>
            <a:r>
              <a:rPr lang="ru-RU" dirty="0" smtClean="0"/>
              <a:t>Революционное технический прогресс</a:t>
            </a:r>
          </a:p>
          <a:p>
            <a:pPr lvl="1"/>
            <a:r>
              <a:rPr lang="ru-RU" dirty="0" smtClean="0"/>
              <a:t>Высокая производительность и доступность интернета породила </a:t>
            </a:r>
            <a:br>
              <a:rPr lang="ru-RU" dirty="0" smtClean="0"/>
            </a:br>
            <a:r>
              <a:rPr lang="ru-RU" dirty="0" smtClean="0"/>
              <a:t>интернет-магазины и услуги, социальную жизнь в интернете</a:t>
            </a:r>
          </a:p>
          <a:p>
            <a:pPr lvl="1"/>
            <a:r>
              <a:rPr lang="ru-RU" dirty="0" smtClean="0"/>
              <a:t>Мобильные сети и смартфоны сделали интернет доступным постоянно, и возникла новая социальная и деловая среда, в которой сейчас живут все</a:t>
            </a:r>
          </a:p>
          <a:p>
            <a:r>
              <a:rPr lang="ru-RU" dirty="0" smtClean="0"/>
              <a:t>Изменения в приложениях</a:t>
            </a:r>
          </a:p>
          <a:p>
            <a:pPr lvl="1"/>
            <a:r>
              <a:rPr lang="ru-RU" dirty="0" smtClean="0"/>
              <a:t>Сложные интерактивные приложения в браузере</a:t>
            </a:r>
          </a:p>
          <a:p>
            <a:pPr lvl="1"/>
            <a:r>
              <a:rPr lang="ru-RU" dirty="0" smtClean="0"/>
              <a:t>Кластерный бек-энд и распределенные базы данных, </a:t>
            </a:r>
            <a:r>
              <a:rPr lang="en-US" dirty="0" smtClean="0"/>
              <a:t>NoSQL</a:t>
            </a:r>
            <a:r>
              <a:rPr lang="ru-RU" dirty="0" smtClean="0"/>
              <a:t>-хранение</a:t>
            </a:r>
          </a:p>
          <a:p>
            <a:pPr lvl="1"/>
            <a:r>
              <a:rPr lang="ru-RU" dirty="0" err="1" smtClean="0"/>
              <a:t>Мультипарадигмальные</a:t>
            </a:r>
            <a:r>
              <a:rPr lang="ru-RU" dirty="0" smtClean="0"/>
              <a:t> языки (</a:t>
            </a:r>
            <a:r>
              <a:rPr lang="en-US" dirty="0" smtClean="0"/>
              <a:t>C#</a:t>
            </a:r>
            <a:r>
              <a:rPr lang="ru-RU" dirty="0" smtClean="0"/>
              <a:t> 2008) и выход из объектной парадигмы </a:t>
            </a:r>
          </a:p>
          <a:p>
            <a:pPr lvl="1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8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78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поменялось в архитектуре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Сервисные и </a:t>
            </a:r>
            <a:r>
              <a:rPr lang="ru-RU" dirty="0" err="1" smtClean="0"/>
              <a:t>микросервисные</a:t>
            </a:r>
            <a:r>
              <a:rPr lang="ru-RU" dirty="0" smtClean="0"/>
              <a:t> архитектуры, </a:t>
            </a:r>
            <a:br>
              <a:rPr lang="ru-RU" dirty="0" smtClean="0"/>
            </a:br>
            <a:r>
              <a:rPr lang="ru-RU" dirty="0" smtClean="0"/>
              <a:t>каждый бизнес-запрос обрабатывает много сервисов</a:t>
            </a:r>
          </a:p>
          <a:p>
            <a:r>
              <a:rPr lang="ru-RU" dirty="0" err="1" smtClean="0"/>
              <a:t>Транзакционность</a:t>
            </a:r>
            <a:r>
              <a:rPr lang="ru-RU" dirty="0" smtClean="0"/>
              <a:t> и </a:t>
            </a:r>
            <a:r>
              <a:rPr lang="ru-RU" dirty="0" err="1" smtClean="0"/>
              <a:t>консистентность</a:t>
            </a:r>
            <a:r>
              <a:rPr lang="ru-RU" dirty="0" smtClean="0"/>
              <a:t> обеспечивается в приложении</a:t>
            </a:r>
          </a:p>
          <a:p>
            <a:r>
              <a:rPr lang="ru-RU" dirty="0" smtClean="0"/>
              <a:t>Поднимают много экземпляров сервиса, каждый может упасть </a:t>
            </a:r>
            <a:br>
              <a:rPr lang="ru-RU" dirty="0" smtClean="0"/>
            </a:br>
            <a:r>
              <a:rPr lang="ru-RU" dirty="0" smtClean="0"/>
              <a:t>по ошибкам или блокировкам, а система должна работать устойчиво</a:t>
            </a:r>
          </a:p>
          <a:p>
            <a:r>
              <a:rPr lang="ru-RU" dirty="0" smtClean="0"/>
              <a:t>Асинхронные сообщения и очереди для выравнивания производительности разных сервисов</a:t>
            </a:r>
          </a:p>
          <a:p>
            <a:r>
              <a:rPr lang="en-US" dirty="0" smtClean="0"/>
              <a:t>In-memory </a:t>
            </a:r>
            <a:r>
              <a:rPr lang="ru-RU" dirty="0" smtClean="0"/>
              <a:t>хранение в базах данных и очередях, сброс в хранилища</a:t>
            </a:r>
          </a:p>
          <a:p>
            <a:r>
              <a:rPr lang="ru-RU" dirty="0" smtClean="0"/>
              <a:t>Восстановление при сбоях узлов кластера и дата-центров – техника и базовый софт не обеспечивают межсистемную </a:t>
            </a:r>
            <a:r>
              <a:rPr lang="ru-RU" dirty="0" err="1" smtClean="0"/>
              <a:t>консистентность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9</a:t>
            </a:fld>
            <a:r>
              <a:rPr lang="ru-RU" smtClean="0"/>
              <a:t>/29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04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азработка ПО с помощью UML - 2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1" id="{C6982338-52A2-4D72-A143-ACB2EA44741C}" vid="{BF334022-C8A7-4E86-87D6-90A17569A35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60233</TotalTime>
  <Words>1474</Words>
  <Application>Microsoft Office PowerPoint</Application>
  <PresentationFormat>Произвольный</PresentationFormat>
  <Paragraphs>371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Разработка ПО с помощью UML - 2</vt:lpstr>
      <vt:lpstr>Модели предметной области  для разных парадигм программирования</vt:lpstr>
      <vt:lpstr>О чем будет рассказ</vt:lpstr>
      <vt:lpstr>История программирования и проектирования</vt:lpstr>
      <vt:lpstr>Процедурный и объектный подход – пример </vt:lpstr>
      <vt:lpstr>Процедурный и объектный подход</vt:lpstr>
      <vt:lpstr>Почему же процедурный подход живет сейчас?</vt:lpstr>
      <vt:lpstr>Public web и мобилки</vt:lpstr>
      <vt:lpstr>Развитие public web и мобильных устройств</vt:lpstr>
      <vt:lpstr>Что поменялось в архитектуре</vt:lpstr>
      <vt:lpstr>Проектировать надо иначе</vt:lpstr>
      <vt:lpstr>DDD – единая язык и единая модель приложения</vt:lpstr>
      <vt:lpstr>Зачем нужен единый язык?</vt:lpstr>
      <vt:lpstr>Итерационное развитие модели</vt:lpstr>
      <vt:lpstr>Проектировать надо иначе</vt:lpstr>
      <vt:lpstr>А можно не разбираться? Нельзя!</vt:lpstr>
      <vt:lpstr>Метафора гномиков –  маленьких человечков,  которые все делают</vt:lpstr>
      <vt:lpstr>Гномики для интернет-магазина</vt:lpstr>
      <vt:lpstr>Но у нас много покупателей…</vt:lpstr>
      <vt:lpstr>Делаем кластер сервисов приемки заказов</vt:lpstr>
      <vt:lpstr>Собираем заказ в браузере</vt:lpstr>
      <vt:lpstr>Общая база данных</vt:lpstr>
      <vt:lpstr>Шардирование покупателей</vt:lpstr>
      <vt:lpstr>Ведение остатка на складе – проблема </vt:lpstr>
      <vt:lpstr>Ведение остатка на складе – варианты </vt:lpstr>
      <vt:lpstr>Варианты межсервисного взаимодействия</vt:lpstr>
      <vt:lpstr>Устойчивость: гномики умирают, их отстреливают</vt:lpstr>
      <vt:lpstr>Надежность: ноды в разных датацентрах</vt:lpstr>
      <vt:lpstr>Варианты коммуникационного пространства</vt:lpstr>
      <vt:lpstr>И в заключение…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Цепков mtsepkov.org</dc:creator>
  <cp:lastModifiedBy>Any</cp:lastModifiedBy>
  <cp:revision>1078</cp:revision>
  <cp:lastPrinted>2013-10-08T13:48:55Z</cp:lastPrinted>
  <dcterms:created xsi:type="dcterms:W3CDTF">2016-02-17T14:46:50Z</dcterms:created>
  <dcterms:modified xsi:type="dcterms:W3CDTF">2020-10-08T20:12:50Z</dcterms:modified>
</cp:coreProperties>
</file>