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313" r:id="rId3"/>
    <p:sldId id="315" r:id="rId4"/>
    <p:sldId id="316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7" r:id="rId14"/>
    <p:sldId id="328" r:id="rId15"/>
    <p:sldId id="331" r:id="rId16"/>
    <p:sldId id="332" r:id="rId17"/>
    <p:sldId id="333" r:id="rId18"/>
    <p:sldId id="334" r:id="rId19"/>
    <p:sldId id="33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2679" autoAdjust="0"/>
  </p:normalViewPr>
  <p:slideViewPr>
    <p:cSldViewPr>
      <p:cViewPr varScale="1">
        <p:scale>
          <a:sx n="73" d="100"/>
          <a:sy n="73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30.03.2014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49142"/>
            <a:ext cx="8889776" cy="537053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310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2656"/>
            <a:ext cx="2193032" cy="102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mkumskov@luxoft.com" TargetMode="External"/><Relationship Id="rId2" Type="http://schemas.openxmlformats.org/officeDocument/2006/relationships/hyperlink" Target="mailto:mkumskov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1758057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МАСТЕР-КЛАСС</a:t>
            </a:r>
            <a:br>
              <a:rPr lang="ru-RU" sz="3200" dirty="0" smtClean="0"/>
            </a:br>
            <a:r>
              <a:rPr lang="ru-RU" sz="3200" dirty="0" smtClean="0"/>
              <a:t>«Синергия </a:t>
            </a:r>
            <a:r>
              <a:rPr lang="ru-RU" sz="3200" dirty="0"/>
              <a:t>UML</a:t>
            </a:r>
            <a:r>
              <a:rPr lang="ru-RU" sz="3200" dirty="0" smtClean="0"/>
              <a:t>: </a:t>
            </a:r>
            <a:r>
              <a:rPr lang="ru-RU" sz="3200" dirty="0"/>
              <a:t>Модель предметной области,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/>
              <a:t>Бизнес-системы,  Информационные системы: переход шаг за шагом»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/>
          </a:bodyPr>
          <a:lstStyle/>
          <a:p>
            <a:r>
              <a:rPr lang="ru-RU" dirty="0" smtClean="0"/>
              <a:t>Кумсков Михаил</a:t>
            </a:r>
          </a:p>
          <a:p>
            <a:r>
              <a:rPr lang="ru-RU" dirty="0" smtClean="0"/>
              <a:t>УЦ «</a:t>
            </a:r>
            <a:r>
              <a:rPr lang="ru-RU" dirty="0" err="1" smtClean="0"/>
              <a:t>Люксофт</a:t>
            </a:r>
            <a:r>
              <a:rPr lang="ru-RU" dirty="0" smtClean="0"/>
              <a:t>»</a:t>
            </a: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8640"/>
            <a:ext cx="38100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547664" y="686446"/>
            <a:ext cx="71494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/>
            <a:r>
              <a:rPr lang="ru-RU" sz="2400" b="1" dirty="0" smtClean="0"/>
              <a:t>ОТ ТРЕБОВАНИЙ К БИЗНЕСУ – к   ИС</a:t>
            </a:r>
          </a:p>
        </p:txBody>
      </p:sp>
      <p:sp>
        <p:nvSpPr>
          <p:cNvPr id="5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323528" y="1700808"/>
            <a:ext cx="5688632" cy="4782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/>
            <a:r>
              <a:rPr lang="ru-RU" sz="2400" dirty="0" smtClean="0"/>
              <a:t>Бизнес (система) – черный ящик!</a:t>
            </a:r>
          </a:p>
          <a:p>
            <a:pPr lvl="1" defTabSz="957263">
              <a:buNone/>
            </a:pPr>
            <a:r>
              <a:rPr lang="ru-RU" sz="1800" dirty="0" smtClean="0"/>
              <a:t>	</a:t>
            </a:r>
            <a:r>
              <a:rPr lang="ru-RU" sz="1800" i="1" dirty="0" smtClean="0"/>
              <a:t>(Колледж – наша бизнес система)</a:t>
            </a:r>
            <a:endParaRPr lang="ru-RU" sz="1800" i="1" dirty="0"/>
          </a:p>
          <a:p>
            <a:pPr defTabSz="957263"/>
            <a:endParaRPr lang="ru-RU" sz="2400" dirty="0" smtClean="0"/>
          </a:p>
          <a:p>
            <a:pPr lvl="1" defTabSz="957263">
              <a:buFont typeface="Arial" pitchFamily="34" charset="0"/>
              <a:buChar char="•"/>
            </a:pPr>
            <a:r>
              <a:rPr lang="ru-RU" b="1" dirty="0" smtClean="0"/>
              <a:t>Бизнес услуги = бизнес процессы (БП)</a:t>
            </a:r>
          </a:p>
          <a:p>
            <a:pPr lvl="1" defTabSz="957263">
              <a:buFont typeface="Arial" pitchFamily="34" charset="0"/>
              <a:buChar char="•"/>
            </a:pPr>
            <a:r>
              <a:rPr lang="ru-RU" b="1" dirty="0" smtClean="0"/>
              <a:t>Автоматизируемая работа БП = услуга ИС</a:t>
            </a:r>
          </a:p>
          <a:p>
            <a:pPr lvl="1" defTabSz="957263">
              <a:buFont typeface="Arial" pitchFamily="34" charset="0"/>
              <a:buChar char="•"/>
            </a:pPr>
            <a:r>
              <a:rPr lang="ru-RU" b="1" dirty="0" smtClean="0"/>
              <a:t>Ее исполнитель = пользователь ИС = первичный </a:t>
            </a:r>
            <a:r>
              <a:rPr lang="ru-RU" b="1" i="1" dirty="0" err="1" smtClean="0"/>
              <a:t>э</a:t>
            </a:r>
            <a:r>
              <a:rPr lang="ru-RU" b="1" dirty="0" err="1" smtClean="0"/>
              <a:t>ктор</a:t>
            </a:r>
            <a:r>
              <a:rPr lang="ru-RU" b="1" dirty="0" smtClean="0"/>
              <a:t> ИС</a:t>
            </a:r>
          </a:p>
          <a:p>
            <a:pPr lvl="1" defTabSz="957263">
              <a:buFont typeface="Arial" pitchFamily="34" charset="0"/>
              <a:buChar char="•"/>
            </a:pPr>
            <a:endParaRPr lang="ru-RU" b="1" dirty="0"/>
          </a:p>
          <a:p>
            <a:pPr lvl="1" defTabSz="957263">
              <a:buFont typeface="Arial" pitchFamily="34" charset="0"/>
              <a:buChar char="•"/>
            </a:pPr>
            <a:r>
              <a:rPr lang="ru-RU" sz="3600" b="1" i="1" dirty="0" smtClean="0">
                <a:solidFill>
                  <a:srgbClr val="FF0000"/>
                </a:solidFill>
              </a:rPr>
              <a:t>Упражнение </a:t>
            </a:r>
            <a:endParaRPr lang="uk-U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16842"/>
            <a:ext cx="3649663" cy="252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9701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95536" y="394792"/>
            <a:ext cx="56166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57263"/>
            <a:r>
              <a:rPr lang="ru-RU" sz="2000" b="1" dirty="0" smtClean="0"/>
              <a:t>ТЕХНИКА СПЕЦИФИКАЦИИ </a:t>
            </a:r>
            <a:br>
              <a:rPr lang="ru-RU" sz="2000" b="1" dirty="0" smtClean="0"/>
            </a:br>
            <a:r>
              <a:rPr lang="ru-RU" sz="2000" b="1" dirty="0" smtClean="0"/>
              <a:t>СЦЕНАРИЯ ИСПОЛЬЗОВАНИЯ</a:t>
            </a:r>
            <a:endParaRPr lang="uk-UA" sz="2800" b="1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483768" y="1220755"/>
            <a:ext cx="6048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/>
            <a:r>
              <a:rPr lang="ru-RU" dirty="0" smtClean="0"/>
              <a:t>Основной поток. Альтернативные потоки</a:t>
            </a:r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590087"/>
            <a:ext cx="6032021" cy="5061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770" y="4152220"/>
            <a:ext cx="2789237" cy="252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991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51520" y="322784"/>
            <a:ext cx="540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57263"/>
            <a:r>
              <a:rPr lang="ru-RU" sz="2000" b="1" dirty="0" smtClean="0"/>
              <a:t>ТЕХНИКА СПЕЦИФИКАЦИИ </a:t>
            </a:r>
            <a:br>
              <a:rPr lang="ru-RU" sz="2000" b="1" dirty="0" smtClean="0"/>
            </a:br>
            <a:r>
              <a:rPr lang="ru-RU" sz="2000" b="1" dirty="0" smtClean="0"/>
              <a:t>СЦЕНАРИЯ ИСПОЛЬЗОВАНИЯ</a:t>
            </a:r>
            <a:endParaRPr lang="uk-UA" sz="28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5917830" cy="4965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05064"/>
            <a:ext cx="26447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5293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512" y="280974"/>
            <a:ext cx="59766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ЭВРИСТИКИ ПРИ ИЗОБРАЖЕНИИ 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СЛОЖНЫХ БИЗНЕС ПРОЦЕССОВ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323528" y="1508787"/>
            <a:ext cx="4752528" cy="264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>
              <a:buFont typeface="Arial" pitchFamily="34" charset="0"/>
              <a:buChar char="•"/>
            </a:pPr>
            <a:r>
              <a:rPr lang="ru-RU" sz="2400" dirty="0" smtClean="0"/>
              <a:t>Детализация шагов «</a:t>
            </a:r>
            <a:r>
              <a:rPr lang="ru-RU" sz="2400" dirty="0" err="1" smtClean="0"/>
              <a:t>Бизнес-услуги</a:t>
            </a:r>
            <a:r>
              <a:rPr lang="ru-RU" sz="2400" dirty="0" smtClean="0"/>
              <a:t>» (процесса) – критерий</a:t>
            </a:r>
          </a:p>
          <a:p>
            <a:pPr defTabSz="957263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/>
              <a:t>Пример</a:t>
            </a:r>
          </a:p>
          <a:p>
            <a:pPr defTabSz="957263">
              <a:buFont typeface="Arial" pitchFamily="34" charset="0"/>
              <a:buChar char="•"/>
            </a:pPr>
            <a:r>
              <a:rPr lang="ru-RU" sz="2400" dirty="0" smtClean="0"/>
              <a:t>Визуализация на </a:t>
            </a:r>
            <a:r>
              <a:rPr lang="en-US" sz="2400" dirty="0" smtClean="0"/>
              <a:t>UML – </a:t>
            </a:r>
            <a:r>
              <a:rPr lang="ru-RU" sz="2400" dirty="0" smtClean="0"/>
              <a:t>каждый поток – на своей отдельной диаграмме</a:t>
            </a:r>
            <a:endParaRPr lang="uk-UA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428206"/>
            <a:ext cx="3711575" cy="328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57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6131024" cy="1143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200" dirty="0" smtClean="0">
                <a:solidFill>
                  <a:srgbClr val="0070C0"/>
                </a:solidFill>
              </a:rPr>
              <a:t>Проектирование Системы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6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395536" y="1796819"/>
            <a:ext cx="5832648" cy="3921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defTabSz="957263">
              <a:buClr>
                <a:srgbClr val="97C00E"/>
              </a:buClr>
              <a:buSzPct val="123000"/>
            </a:pPr>
            <a:r>
              <a:rPr lang="ru-RU" b="1" i="1" dirty="0" smtClean="0">
                <a:solidFill>
                  <a:srgbClr val="FF0000"/>
                </a:solidFill>
              </a:rPr>
              <a:t>Открываем черный ящик</a:t>
            </a:r>
            <a:r>
              <a:rPr lang="en-US" b="1" i="1" dirty="0" smtClean="0">
                <a:solidFill>
                  <a:srgbClr val="FF0000"/>
                </a:solidFill>
              </a:rPr>
              <a:t>:</a:t>
            </a:r>
            <a:endParaRPr lang="ru-RU" sz="2400" dirty="0"/>
          </a:p>
          <a:p>
            <a:pPr marL="800100" lvl="1" indent="-342900" defTabSz="957263">
              <a:buClr>
                <a:srgbClr val="97C00E"/>
              </a:buClr>
              <a:buSzPct val="123000"/>
              <a:buFont typeface="Arial" charset="0"/>
              <a:buChar char="•"/>
            </a:pPr>
            <a:r>
              <a:rPr lang="ru-RU" dirty="0" smtClean="0"/>
              <a:t>Определяем исполнителей – (список)</a:t>
            </a:r>
          </a:p>
          <a:p>
            <a:pPr marL="1257300" lvl="2" indent="-342900" defTabSz="957263">
              <a:buClr>
                <a:srgbClr val="97C00E"/>
              </a:buClr>
              <a:buSzPct val="123000"/>
              <a:buFont typeface="Arial" charset="0"/>
              <a:buChar char="•"/>
            </a:pPr>
            <a:r>
              <a:rPr lang="ru-RU" sz="2400" dirty="0" smtClean="0"/>
              <a:t>Для ИС – подсистемы и классы</a:t>
            </a:r>
          </a:p>
          <a:p>
            <a:pPr marL="1257300" lvl="2" indent="-342900" defTabSz="957263">
              <a:buClr>
                <a:srgbClr val="97C00E"/>
              </a:buClr>
              <a:buSzPct val="123000"/>
              <a:buFont typeface="Arial" charset="0"/>
              <a:buChar char="•"/>
            </a:pPr>
            <a:r>
              <a:rPr lang="ru-RU" sz="2400" dirty="0" smtClean="0"/>
              <a:t>Для Бизнеса – сотрудники и ИС</a:t>
            </a:r>
            <a:endParaRPr lang="uk-UA" sz="2400" dirty="0" smtClean="0"/>
          </a:p>
          <a:p>
            <a:pPr marL="800100" lvl="1" indent="-342900" defTabSz="957263">
              <a:buClr>
                <a:srgbClr val="97C00E"/>
              </a:buClr>
              <a:buSzPct val="123000"/>
              <a:buFont typeface="Arial" pitchFamily="34" charset="0"/>
              <a:buChar char="•"/>
            </a:pPr>
            <a:r>
              <a:rPr lang="uk-UA" dirty="0" err="1"/>
              <a:t>Назначаем</a:t>
            </a:r>
            <a:r>
              <a:rPr lang="uk-UA" dirty="0"/>
              <a:t> </a:t>
            </a:r>
            <a:r>
              <a:rPr lang="uk-UA" dirty="0" err="1"/>
              <a:t>“шаги-бусинки”</a:t>
            </a:r>
            <a:r>
              <a:rPr lang="uk-UA" dirty="0"/>
              <a:t> – на </a:t>
            </a:r>
            <a:r>
              <a:rPr lang="uk-UA" dirty="0" err="1" smtClean="0"/>
              <a:t>исполнителей</a:t>
            </a:r>
            <a:endParaRPr lang="uk-UA" dirty="0" smtClean="0"/>
          </a:p>
          <a:p>
            <a:pPr marL="800100" lvl="1" indent="-342900" defTabSz="957263">
              <a:buClr>
                <a:srgbClr val="97C00E"/>
              </a:buClr>
              <a:buSzPct val="123000"/>
              <a:buFont typeface="Arial" pitchFamily="34" charset="0"/>
              <a:buChar char="•"/>
            </a:pPr>
            <a:r>
              <a:rPr lang="uk-UA" dirty="0" err="1" smtClean="0"/>
              <a:t>Паттерн</a:t>
            </a:r>
            <a:r>
              <a:rPr lang="uk-UA" dirty="0" smtClean="0"/>
              <a:t>: </a:t>
            </a:r>
            <a:r>
              <a:rPr lang="en-US" dirty="0" smtClean="0"/>
              <a:t>“</a:t>
            </a:r>
            <a:r>
              <a:rPr lang="en-US" dirty="0" err="1" smtClean="0"/>
              <a:t>boudary</a:t>
            </a:r>
            <a:r>
              <a:rPr lang="en-US" dirty="0" smtClean="0"/>
              <a:t>”, “control”, “entity”</a:t>
            </a:r>
            <a:endParaRPr lang="uk-UA" dirty="0"/>
          </a:p>
          <a:p>
            <a:pPr marL="800100" lvl="1" indent="-342900" defTabSz="957263">
              <a:buClr>
                <a:srgbClr val="97C00E"/>
              </a:buClr>
              <a:buSzPct val="123000"/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368" y="3717032"/>
            <a:ext cx="2697163" cy="304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11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Модель предметной области</a:t>
            </a:r>
          </a:p>
        </p:txBody>
      </p:sp>
      <p:sp>
        <p:nvSpPr>
          <p:cNvPr id="6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395536" y="1796819"/>
            <a:ext cx="5616624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defTabSz="957263">
              <a:buClr>
                <a:srgbClr val="97C00E"/>
              </a:buClr>
              <a:buSzPct val="123000"/>
            </a:pPr>
            <a:r>
              <a:rPr lang="uk-UA" sz="2400" dirty="0" smtClean="0"/>
              <a:t>0. Я – </a:t>
            </a:r>
            <a:r>
              <a:rPr lang="uk-UA" sz="2400" dirty="0" err="1" smtClean="0"/>
              <a:t>инвестор</a:t>
            </a:r>
            <a:endParaRPr lang="uk-UA" sz="2400" dirty="0" smtClean="0"/>
          </a:p>
          <a:p>
            <a:pPr marL="0" indent="0" defTabSz="957263">
              <a:buClr>
                <a:srgbClr val="97C00E"/>
              </a:buClr>
              <a:buSzPct val="123000"/>
            </a:pPr>
            <a:r>
              <a:rPr lang="uk-UA" sz="2400" dirty="0" smtClean="0"/>
              <a:t>1. </a:t>
            </a:r>
            <a:r>
              <a:rPr lang="uk-UA" sz="2400" dirty="0" err="1" smtClean="0"/>
              <a:t>События</a:t>
            </a:r>
            <a:r>
              <a:rPr lang="uk-UA" sz="2400" dirty="0" smtClean="0"/>
              <a:t>, </a:t>
            </a:r>
            <a:r>
              <a:rPr lang="uk-UA" sz="2400" dirty="0" err="1" smtClean="0"/>
              <a:t>подлежащие</a:t>
            </a:r>
            <a:r>
              <a:rPr lang="uk-UA" sz="2400" dirty="0" smtClean="0"/>
              <a:t> </a:t>
            </a:r>
            <a:r>
              <a:rPr lang="uk-UA" sz="2400" dirty="0" err="1" smtClean="0"/>
              <a:t>регистрации</a:t>
            </a:r>
            <a:endParaRPr lang="uk-UA" sz="2400" dirty="0" smtClean="0"/>
          </a:p>
          <a:p>
            <a:pPr marL="0" indent="0" defTabSz="957263">
              <a:buClr>
                <a:srgbClr val="97C00E"/>
              </a:buClr>
              <a:buSzPct val="123000"/>
            </a:pPr>
            <a:r>
              <a:rPr lang="uk-UA" sz="2400" dirty="0" smtClean="0"/>
              <a:t>2. </a:t>
            </a:r>
            <a:r>
              <a:rPr lang="uk-UA" sz="2400" dirty="0" err="1" smtClean="0"/>
              <a:t>Справочники</a:t>
            </a:r>
            <a:r>
              <a:rPr lang="uk-UA" sz="2400" dirty="0" smtClean="0"/>
              <a:t> для </a:t>
            </a:r>
            <a:r>
              <a:rPr lang="uk-UA" sz="2400" dirty="0" err="1" smtClean="0"/>
              <a:t>поддержки</a:t>
            </a:r>
            <a:r>
              <a:rPr lang="uk-UA" sz="2400" dirty="0" smtClean="0"/>
              <a:t> </a:t>
            </a:r>
            <a:r>
              <a:rPr lang="uk-UA" sz="2400" dirty="0" err="1" smtClean="0"/>
              <a:t>событий</a:t>
            </a:r>
            <a:endParaRPr lang="uk-UA" sz="2400" dirty="0" smtClean="0"/>
          </a:p>
          <a:p>
            <a:pPr marL="0" indent="0" defTabSz="957263">
              <a:buClr>
                <a:srgbClr val="97C00E"/>
              </a:buClr>
              <a:buSzPct val="123000"/>
            </a:pPr>
            <a:r>
              <a:rPr lang="uk-UA" sz="2400" dirty="0" smtClean="0"/>
              <a:t>3. (Цикл): для </a:t>
            </a:r>
            <a:r>
              <a:rPr lang="uk-UA" sz="2400" dirty="0" err="1" smtClean="0"/>
              <a:t>каждого</a:t>
            </a:r>
            <a:r>
              <a:rPr lang="uk-UA" sz="2400" dirty="0" smtClean="0"/>
              <a:t> </a:t>
            </a:r>
            <a:r>
              <a:rPr lang="uk-UA" sz="2400" dirty="0" err="1" smtClean="0"/>
              <a:t>события</a:t>
            </a:r>
            <a:r>
              <a:rPr lang="uk-UA" sz="2400" dirty="0" smtClean="0"/>
              <a:t>:</a:t>
            </a:r>
          </a:p>
          <a:p>
            <a:pPr lvl="1" indent="-342900" defTabSz="957263">
              <a:buClr>
                <a:srgbClr val="97C00E"/>
              </a:buClr>
              <a:buSzPct val="123000"/>
            </a:pPr>
            <a:r>
              <a:rPr lang="uk-UA" sz="2000" dirty="0" err="1" smtClean="0"/>
              <a:t>Диаграмма</a:t>
            </a:r>
            <a:r>
              <a:rPr lang="uk-UA" sz="2000" dirty="0" smtClean="0"/>
              <a:t> </a:t>
            </a:r>
            <a:r>
              <a:rPr lang="uk-UA" sz="2000" dirty="0" err="1" smtClean="0"/>
              <a:t>классов</a:t>
            </a:r>
            <a:r>
              <a:rPr lang="uk-UA" sz="2000" dirty="0" smtClean="0"/>
              <a:t> – </a:t>
            </a:r>
            <a:r>
              <a:rPr lang="uk-UA" sz="2000" dirty="0" err="1" smtClean="0"/>
              <a:t>событие</a:t>
            </a:r>
            <a:r>
              <a:rPr lang="uk-UA" sz="2000" dirty="0" smtClean="0"/>
              <a:t> в </a:t>
            </a:r>
            <a:r>
              <a:rPr lang="uk-UA" sz="2000" dirty="0" err="1" smtClean="0"/>
              <a:t>центре</a:t>
            </a:r>
            <a:endParaRPr lang="uk-UA" sz="2000" dirty="0" smtClean="0"/>
          </a:p>
          <a:p>
            <a:pPr lvl="1" indent="-342900" defTabSz="957263">
              <a:buClr>
                <a:srgbClr val="97C00E"/>
              </a:buClr>
              <a:buSzPct val="123000"/>
            </a:pPr>
            <a:r>
              <a:rPr lang="uk-UA" sz="2000" dirty="0" err="1" smtClean="0"/>
              <a:t>Вокруг</a:t>
            </a:r>
            <a:r>
              <a:rPr lang="uk-UA" sz="2000" dirty="0" smtClean="0"/>
              <a:t> – «</a:t>
            </a:r>
            <a:r>
              <a:rPr lang="uk-UA" sz="2000" dirty="0" err="1" smtClean="0"/>
              <a:t>связанные</a:t>
            </a:r>
            <a:r>
              <a:rPr lang="uk-UA" sz="2000" dirty="0" smtClean="0"/>
              <a:t>» </a:t>
            </a:r>
            <a:r>
              <a:rPr lang="uk-UA" sz="2000" dirty="0" err="1" smtClean="0"/>
              <a:t>сушности</a:t>
            </a:r>
            <a:endParaRPr lang="uk-UA" sz="2000" dirty="0" smtClean="0"/>
          </a:p>
          <a:p>
            <a:pPr lvl="1" indent="-342900" defTabSz="957263">
              <a:buClr>
                <a:srgbClr val="97C00E"/>
              </a:buClr>
              <a:buSzPct val="123000"/>
            </a:pPr>
            <a:r>
              <a:rPr lang="uk-UA" sz="2000" dirty="0" err="1" smtClean="0"/>
              <a:t>Раставляем</a:t>
            </a:r>
            <a:r>
              <a:rPr lang="uk-UA" sz="2000" dirty="0" smtClean="0"/>
              <a:t> </a:t>
            </a:r>
            <a:r>
              <a:rPr lang="uk-UA" sz="2000" dirty="0" err="1" smtClean="0"/>
              <a:t>ассоциации</a:t>
            </a:r>
            <a:r>
              <a:rPr lang="uk-UA" sz="2000" dirty="0" smtClean="0"/>
              <a:t> и </a:t>
            </a:r>
            <a:r>
              <a:rPr lang="uk-UA" sz="2000" dirty="0" err="1" smtClean="0"/>
              <a:t>множественности</a:t>
            </a:r>
            <a:endParaRPr lang="uk-UA" sz="2000" dirty="0" smtClean="0"/>
          </a:p>
          <a:p>
            <a:pPr lvl="1" indent="-342900" defTabSz="957263">
              <a:buClr>
                <a:srgbClr val="97C00E"/>
              </a:buClr>
              <a:buSzPct val="123000"/>
            </a:pPr>
            <a:r>
              <a:rPr lang="uk-UA" sz="2000" dirty="0" err="1" smtClean="0"/>
              <a:t>Структурируем</a:t>
            </a:r>
            <a:r>
              <a:rPr lang="uk-UA" sz="2000" dirty="0" smtClean="0"/>
              <a:t> </a:t>
            </a:r>
            <a:r>
              <a:rPr lang="uk-UA" sz="2000" dirty="0" err="1" smtClean="0"/>
              <a:t>диаграмму</a:t>
            </a:r>
            <a:r>
              <a:rPr lang="uk-UA" sz="2000" dirty="0" smtClean="0"/>
              <a:t> (</a:t>
            </a:r>
            <a:r>
              <a:rPr lang="uk-UA" sz="2000" dirty="0" err="1" smtClean="0"/>
              <a:t>паттерны</a:t>
            </a:r>
            <a:r>
              <a:rPr lang="uk-UA" sz="2000" dirty="0" smtClean="0"/>
              <a:t>)</a:t>
            </a:r>
          </a:p>
          <a:p>
            <a:pPr marL="0" indent="0" defTabSz="957263">
              <a:buClr>
                <a:srgbClr val="97C00E"/>
              </a:buClr>
              <a:buSzPct val="123000"/>
            </a:pPr>
            <a:r>
              <a:rPr lang="uk-UA" sz="2400" dirty="0" smtClean="0"/>
              <a:t>4. В </a:t>
            </a:r>
            <a:r>
              <a:rPr lang="uk-UA" sz="2400" dirty="0" err="1" smtClean="0"/>
              <a:t>инструменте</a:t>
            </a:r>
            <a:r>
              <a:rPr lang="uk-UA" sz="2400" dirty="0" smtClean="0"/>
              <a:t> </a:t>
            </a:r>
            <a:r>
              <a:rPr lang="uk-UA" sz="2400" dirty="0" err="1" smtClean="0"/>
              <a:t>формируется</a:t>
            </a:r>
            <a:r>
              <a:rPr lang="uk-UA" sz="2400" dirty="0" smtClean="0"/>
              <a:t> «</a:t>
            </a:r>
            <a:r>
              <a:rPr lang="uk-UA" sz="2400" dirty="0" err="1" smtClean="0"/>
              <a:t>сетка</a:t>
            </a:r>
            <a:r>
              <a:rPr lang="uk-UA" sz="2400" dirty="0" smtClean="0"/>
              <a:t> </a:t>
            </a:r>
            <a:r>
              <a:rPr lang="uk-UA" sz="2400" dirty="0" err="1" smtClean="0"/>
              <a:t>классов</a:t>
            </a:r>
            <a:r>
              <a:rPr lang="uk-UA" sz="2400" dirty="0" smtClean="0"/>
              <a:t>»</a:t>
            </a:r>
          </a:p>
          <a:p>
            <a:pPr marL="0" indent="0" defTabSz="957263">
              <a:buClr>
                <a:srgbClr val="97C00E"/>
              </a:buClr>
              <a:buSzPct val="123000"/>
            </a:pPr>
            <a:endParaRPr lang="uk-UA" sz="2400" dirty="0"/>
          </a:p>
          <a:p>
            <a:pPr marL="800100" lvl="1" indent="-342900" defTabSz="957263">
              <a:buClr>
                <a:srgbClr val="97C00E"/>
              </a:buClr>
              <a:buSzPct val="123000"/>
              <a:buFont typeface="Arial" pitchFamily="34" charset="0"/>
              <a:buChar char="•"/>
            </a:pPr>
            <a:endParaRPr lang="ru-RU" sz="2000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429000"/>
            <a:ext cx="3216275" cy="321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185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Модель предметной области</a:t>
            </a:r>
          </a:p>
        </p:txBody>
      </p:sp>
      <p:sp>
        <p:nvSpPr>
          <p:cNvPr id="6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179512" y="1772816"/>
            <a:ext cx="5976664" cy="522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defTabSz="957263">
              <a:lnSpc>
                <a:spcPct val="150000"/>
              </a:lnSpc>
              <a:buClr>
                <a:srgbClr val="97C00E"/>
              </a:buClr>
              <a:buSzPct val="123000"/>
            </a:pPr>
            <a:r>
              <a:rPr lang="uk-UA" sz="2000" b="1" i="1" dirty="0" err="1" smtClean="0">
                <a:solidFill>
                  <a:schemeClr val="accent3">
                    <a:lumMod val="75000"/>
                  </a:schemeClr>
                </a:solidFill>
              </a:rPr>
              <a:t>Сущность</a:t>
            </a:r>
            <a:r>
              <a:rPr lang="uk-UA" sz="2000" b="1" i="1" dirty="0" smtClean="0">
                <a:solidFill>
                  <a:schemeClr val="accent3">
                    <a:lumMod val="75000"/>
                  </a:schemeClr>
                </a:solidFill>
              </a:rPr>
              <a:t> = </a:t>
            </a:r>
            <a:r>
              <a:rPr lang="uk-UA" sz="2000" b="1" i="1" dirty="0" err="1" smtClean="0">
                <a:solidFill>
                  <a:schemeClr val="accent3">
                    <a:lumMod val="75000"/>
                  </a:schemeClr>
                </a:solidFill>
              </a:rPr>
              <a:t>Класс</a:t>
            </a:r>
            <a:r>
              <a:rPr lang="uk-UA" sz="2000" b="1" i="1" dirty="0" smtClean="0">
                <a:solidFill>
                  <a:schemeClr val="accent3">
                    <a:lumMod val="75000"/>
                  </a:schemeClr>
                </a:solidFill>
              </a:rPr>
              <a:t> = Картотека БД (</a:t>
            </a:r>
            <a:r>
              <a:rPr lang="uk-UA" sz="2000" b="1" i="1" dirty="0" err="1" smtClean="0">
                <a:solidFill>
                  <a:schemeClr val="accent3">
                    <a:lumMod val="75000"/>
                  </a:schemeClr>
                </a:solidFill>
              </a:rPr>
              <a:t>таблица</a:t>
            </a:r>
            <a:r>
              <a:rPr lang="uk-UA" sz="2000" b="1" i="1" dirty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uk-UA" sz="20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 defTabSz="957263">
              <a:lnSpc>
                <a:spcPct val="150000"/>
              </a:lnSpc>
              <a:buClr>
                <a:srgbClr val="97C00E"/>
              </a:buClr>
              <a:buSzPct val="123000"/>
            </a:pPr>
            <a:r>
              <a:rPr lang="en-US" sz="2400" dirty="0" smtClean="0"/>
              <a:t>1. </a:t>
            </a:r>
            <a:r>
              <a:rPr lang="uk-UA" sz="2400" dirty="0" err="1" smtClean="0"/>
              <a:t>Если</a:t>
            </a:r>
            <a:r>
              <a:rPr lang="uk-UA" sz="2400" dirty="0" smtClean="0"/>
              <a:t> </a:t>
            </a:r>
            <a:r>
              <a:rPr lang="uk-UA" sz="2400" dirty="0" err="1" smtClean="0"/>
              <a:t>есть</a:t>
            </a:r>
            <a:r>
              <a:rPr lang="uk-UA" sz="2400" dirty="0" smtClean="0"/>
              <a:t> </a:t>
            </a:r>
            <a:r>
              <a:rPr lang="uk-UA" sz="2400" dirty="0" err="1" smtClean="0"/>
              <a:t>таблица</a:t>
            </a:r>
            <a:r>
              <a:rPr lang="uk-UA" sz="2400" dirty="0" smtClean="0"/>
              <a:t> – </a:t>
            </a:r>
            <a:r>
              <a:rPr lang="uk-UA" sz="2400" dirty="0" err="1" smtClean="0"/>
              <a:t>должно</a:t>
            </a:r>
            <a:r>
              <a:rPr lang="uk-UA" sz="2400" dirty="0" smtClean="0"/>
              <a:t> </a:t>
            </a:r>
            <a:r>
              <a:rPr lang="uk-UA" sz="2400" dirty="0" err="1" smtClean="0"/>
              <a:t>быть</a:t>
            </a:r>
            <a:r>
              <a:rPr lang="uk-UA" sz="2400" dirty="0" smtClean="0"/>
              <a:t> </a:t>
            </a:r>
            <a:r>
              <a:rPr lang="uk-UA" sz="2400" dirty="0" err="1" smtClean="0"/>
              <a:t>приложение</a:t>
            </a:r>
            <a:r>
              <a:rPr lang="uk-UA" sz="2400" dirty="0" smtClean="0"/>
              <a:t> для </a:t>
            </a:r>
            <a:r>
              <a:rPr lang="uk-UA" sz="2400" dirty="0" err="1" smtClean="0"/>
              <a:t>работы</a:t>
            </a:r>
            <a:r>
              <a:rPr lang="uk-UA" sz="2400" dirty="0" smtClean="0"/>
              <a:t> с </a:t>
            </a:r>
            <a:r>
              <a:rPr lang="uk-UA" sz="2400" dirty="0" err="1" smtClean="0"/>
              <a:t>ней</a:t>
            </a:r>
            <a:r>
              <a:rPr lang="uk-UA" sz="2400" dirty="0" smtClean="0"/>
              <a:t> (</a:t>
            </a:r>
            <a:r>
              <a:rPr lang="uk-UA" sz="2400" dirty="0" err="1" smtClean="0"/>
              <a:t>операции</a:t>
            </a:r>
            <a:r>
              <a:rPr lang="uk-UA" sz="2400" dirty="0" smtClean="0"/>
              <a:t> </a:t>
            </a:r>
            <a:r>
              <a:rPr lang="en-US" sz="2400" dirty="0" smtClean="0"/>
              <a:t>CRUD – Create, Read, </a:t>
            </a:r>
            <a:r>
              <a:rPr lang="en-US" sz="2400" dirty="0" err="1" smtClean="0"/>
              <a:t>Update,Delete</a:t>
            </a:r>
            <a:r>
              <a:rPr lang="en-US" sz="2400" dirty="0" smtClean="0"/>
              <a:t>) – </a:t>
            </a:r>
            <a:r>
              <a:rPr lang="ru-RU" sz="2400" dirty="0" smtClean="0"/>
              <a:t>сценарий использования</a:t>
            </a:r>
          </a:p>
          <a:p>
            <a:pPr marL="342900" indent="-342900" defTabSz="957263">
              <a:lnSpc>
                <a:spcPct val="150000"/>
              </a:lnSpc>
              <a:buClr>
                <a:srgbClr val="97C00E"/>
              </a:buClr>
              <a:buSzPct val="123000"/>
            </a:pPr>
            <a:r>
              <a:rPr lang="en-US" sz="2400" dirty="0" smtClean="0"/>
              <a:t>2. </a:t>
            </a:r>
            <a:r>
              <a:rPr lang="ru-RU" sz="2400" dirty="0" smtClean="0"/>
              <a:t>«Разносим» сценарии использования по новой и существующим системам</a:t>
            </a:r>
            <a:endParaRPr lang="uk-UA" sz="2400" dirty="0" smtClean="0"/>
          </a:p>
          <a:p>
            <a:pPr marL="0" indent="0" defTabSz="957263">
              <a:lnSpc>
                <a:spcPct val="150000"/>
              </a:lnSpc>
              <a:buClr>
                <a:srgbClr val="97C00E"/>
              </a:buClr>
              <a:buSzPct val="123000"/>
            </a:pPr>
            <a:endParaRPr lang="uk-UA" sz="2400" dirty="0"/>
          </a:p>
          <a:p>
            <a:pPr marL="800100" lvl="1" indent="-342900" defTabSz="957263">
              <a:lnSpc>
                <a:spcPct val="150000"/>
              </a:lnSpc>
              <a:buClr>
                <a:srgbClr val="97C00E"/>
              </a:buClr>
              <a:buSzPct val="123000"/>
              <a:buFont typeface="Arial" pitchFamily="34" charset="0"/>
              <a:buChar char="•"/>
            </a:pPr>
            <a:endParaRPr lang="ru-RU" sz="2000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861048"/>
            <a:ext cx="2879725" cy="287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642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А теперь – новая задача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Система-1 – бизнес система</a:t>
            </a:r>
          </a:p>
          <a:p>
            <a:pPr marL="514350" indent="-514350">
              <a:buAutoNum type="arabicPeriod"/>
            </a:pPr>
            <a:r>
              <a:rPr lang="ru-RU" dirty="0" smtClean="0"/>
              <a:t>Шаги Бизнес сценария использования – бизнес </a:t>
            </a:r>
            <a:r>
              <a:rPr lang="ru-RU" dirty="0" err="1" smtClean="0"/>
              <a:t>процес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Автоматизируемые шаги – сценарии использования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Система-2 – ИС система</a:t>
            </a:r>
          </a:p>
          <a:p>
            <a:pPr marL="514350" indent="-514350">
              <a:buAutoNum type="arabicPeriod"/>
            </a:pPr>
            <a:r>
              <a:rPr lang="ru-RU" dirty="0" smtClean="0"/>
              <a:t>Модель предметной области</a:t>
            </a:r>
          </a:p>
          <a:p>
            <a:pPr marL="514350" indent="-514350">
              <a:buAutoNum type="arabicPeriod"/>
            </a:pPr>
            <a:r>
              <a:rPr lang="ru-RU" dirty="0" smtClean="0"/>
              <a:t>Синергия трех моделей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573016"/>
            <a:ext cx="3068885" cy="3068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3893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Разбор полета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Почувствовать разницу…</a:t>
            </a:r>
          </a:p>
          <a:p>
            <a:endParaRPr lang="ru-RU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956" y="2492896"/>
            <a:ext cx="6210155" cy="4190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490540"/>
            <a:ext cx="2606675" cy="319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862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396015"/>
            <a:ext cx="5770984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57263">
              <a:lnSpc>
                <a:spcPct val="150000"/>
              </a:lnSpc>
            </a:pPr>
            <a:r>
              <a:rPr lang="ru-RU" sz="3500" b="1" dirty="0"/>
              <a:t>СПАСИБО ЗА ВНИМАНИЕ!</a:t>
            </a:r>
            <a:endParaRPr lang="uk-UA" sz="3500" b="1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23528" y="4485117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/>
            <a:r>
              <a:rPr lang="en-US" sz="2000" b="1" dirty="0"/>
              <a:t>Skype</a:t>
            </a:r>
            <a:r>
              <a:rPr lang="ru-RU" sz="2000" b="1" dirty="0"/>
              <a:t>:</a:t>
            </a:r>
            <a:r>
              <a:rPr lang="ru-RU" sz="2000" dirty="0"/>
              <a:t> </a:t>
            </a:r>
            <a:r>
              <a:rPr lang="en-US" sz="2000" dirty="0" err="1" smtClean="0"/>
              <a:t>kumskov</a:t>
            </a:r>
            <a:endParaRPr lang="ru-RU" sz="2000" dirty="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51520" y="3556074"/>
            <a:ext cx="45365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/>
            <a:r>
              <a:rPr lang="en-US" sz="2000" b="1" dirty="0"/>
              <a:t>E-mail</a:t>
            </a:r>
            <a:r>
              <a:rPr lang="ru-RU" sz="2000" b="1" dirty="0"/>
              <a:t>:</a:t>
            </a:r>
            <a:r>
              <a:rPr lang="ru-RU" sz="2000" dirty="0"/>
              <a:t> </a:t>
            </a:r>
            <a:r>
              <a:rPr lang="en-US" sz="2000" dirty="0" smtClean="0">
                <a:hlinkClick r:id="rId2"/>
              </a:rPr>
              <a:t>mkumskov@gmail.com</a:t>
            </a:r>
            <a:endParaRPr lang="ru-RU" sz="2000" dirty="0" smtClean="0"/>
          </a:p>
          <a:p>
            <a:pPr defTabSz="957263"/>
            <a:r>
              <a:rPr lang="ru-RU" sz="2000" dirty="0" smtClean="0"/>
              <a:t>              </a:t>
            </a:r>
            <a:r>
              <a:rPr lang="en-US" sz="2000" dirty="0" smtClean="0">
                <a:hlinkClick r:id="rId3"/>
              </a:rPr>
              <a:t>mkumskov@luxoft.com</a:t>
            </a:r>
            <a:endParaRPr lang="en-US" sz="2000" dirty="0" smtClean="0"/>
          </a:p>
          <a:p>
            <a:pPr defTabSz="957263"/>
            <a:endParaRPr lang="en-US" sz="2000" dirty="0" smtClean="0"/>
          </a:p>
          <a:p>
            <a:pPr defTabSz="957263"/>
            <a:r>
              <a:rPr lang="ru-RU" sz="2000" dirty="0"/>
              <a:t>	</a:t>
            </a:r>
            <a:endParaRPr lang="ru-RU" sz="2000" dirty="0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07505" y="5157192"/>
            <a:ext cx="75596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/>
            <a:r>
              <a:rPr lang="ru-RU" sz="2000" b="1" dirty="0"/>
              <a:t>Телефон</a:t>
            </a:r>
            <a:r>
              <a:rPr lang="ru-RU" sz="2000" dirty="0"/>
              <a:t>: +8 </a:t>
            </a:r>
            <a:r>
              <a:rPr lang="en-US" sz="2000" dirty="0" smtClean="0"/>
              <a:t> </a:t>
            </a:r>
            <a:r>
              <a:rPr lang="ru-RU" sz="2000" dirty="0" smtClean="0"/>
              <a:t>916</a:t>
            </a:r>
            <a:r>
              <a:rPr lang="en-US" sz="2000" dirty="0" smtClean="0"/>
              <a:t> -</a:t>
            </a:r>
            <a:r>
              <a:rPr lang="ru-RU" sz="2000" dirty="0" smtClean="0"/>
              <a:t> </a:t>
            </a:r>
            <a:r>
              <a:rPr lang="en-US" sz="2000" dirty="0" smtClean="0"/>
              <a:t>676 – 39 -16</a:t>
            </a:r>
            <a:endParaRPr lang="ru-RU" sz="2000" dirty="0"/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755576" y="1861244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/>
            <a:r>
              <a:rPr lang="ru-RU" sz="2800" b="1" dirty="0">
                <a:solidFill>
                  <a:srgbClr val="0070C0"/>
                </a:solidFill>
              </a:rPr>
              <a:t>Докладчик: </a:t>
            </a:r>
            <a:r>
              <a:rPr lang="ru-RU" sz="3200" b="1" dirty="0" smtClean="0">
                <a:solidFill>
                  <a:srgbClr val="0070C0"/>
                </a:solidFill>
              </a:rPr>
              <a:t>Михаил </a:t>
            </a:r>
            <a:r>
              <a:rPr lang="ru-RU" sz="3200" b="1" dirty="0" err="1" smtClean="0">
                <a:solidFill>
                  <a:srgbClr val="0070C0"/>
                </a:solidFill>
              </a:rPr>
              <a:t>Кумсков</a:t>
            </a:r>
            <a:endParaRPr lang="uk-UA" sz="3200" b="1" dirty="0">
              <a:solidFill>
                <a:srgbClr val="0070C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566653"/>
            <a:ext cx="4572000" cy="423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54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85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5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52670"/>
            <a:ext cx="6264696" cy="929217"/>
          </a:xfrm>
        </p:spPr>
        <p:txBody>
          <a:bodyPr/>
          <a:lstStyle/>
          <a:p>
            <a:r>
              <a:rPr lang="ru-RU" dirty="0" smtClean="0"/>
              <a:t>План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6552728" cy="43204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solidFill>
                  <a:srgbClr val="002060"/>
                </a:solidFill>
              </a:rPr>
              <a:t>1.    Системный подход в работе аналитике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solidFill>
                  <a:srgbClr val="002060"/>
                </a:solidFill>
              </a:rPr>
              <a:t>2.    Техника поиска требований к ИС. 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3</a:t>
            </a:r>
            <a:r>
              <a:rPr lang="ru-RU" sz="2400" dirty="0">
                <a:solidFill>
                  <a:srgbClr val="002060"/>
                </a:solidFill>
              </a:rPr>
              <a:t>.    Техника определения требований к </a:t>
            </a:r>
            <a:r>
              <a:rPr lang="ru-RU" sz="2400" dirty="0" smtClean="0">
                <a:solidFill>
                  <a:srgbClr val="002060"/>
                </a:solidFill>
              </a:rPr>
              <a:t>бизнесу </a:t>
            </a:r>
            <a:endParaRPr lang="ru-RU" sz="24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 startAt="4"/>
            </a:pPr>
            <a:r>
              <a:rPr lang="ru-RU" sz="2400" dirty="0" smtClean="0">
                <a:solidFill>
                  <a:srgbClr val="002060"/>
                </a:solidFill>
              </a:rPr>
              <a:t>Модель </a:t>
            </a:r>
            <a:r>
              <a:rPr lang="ru-RU" sz="2400" dirty="0">
                <a:solidFill>
                  <a:srgbClr val="002060"/>
                </a:solidFill>
              </a:rPr>
              <a:t>предметной </a:t>
            </a:r>
            <a:r>
              <a:rPr lang="ru-RU" sz="2400" dirty="0" smtClean="0">
                <a:solidFill>
                  <a:srgbClr val="002060"/>
                </a:solidFill>
              </a:rPr>
              <a:t>области</a:t>
            </a:r>
            <a:endParaRPr lang="en-US" sz="2400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 startAt="4"/>
            </a:pPr>
            <a:r>
              <a:rPr lang="ru-RU" sz="2400" dirty="0" smtClean="0">
                <a:solidFill>
                  <a:srgbClr val="002060"/>
                </a:solidFill>
              </a:rPr>
              <a:t>Решаем задачу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644" y="3933056"/>
            <a:ext cx="3406056" cy="2795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091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9"/>
            <a:ext cx="6768752" cy="929217"/>
          </a:xfrm>
        </p:spPr>
        <p:txBody>
          <a:bodyPr/>
          <a:lstStyle/>
          <a:p>
            <a:r>
              <a:rPr lang="ru-RU" dirty="0" smtClean="0"/>
              <a:t>Системный подход </a:t>
            </a:r>
            <a:endParaRPr lang="ru-RU" dirty="0"/>
          </a:p>
        </p:txBody>
      </p:sp>
      <p:sp>
        <p:nvSpPr>
          <p:cNvPr id="4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179512" y="1316766"/>
            <a:ext cx="6336704" cy="4838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2400" dirty="0" smtClean="0"/>
              <a:t>«Что есть система?» - определить «систему координат»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Троица:  "Система. Окружение системы. Услуги системы»</a:t>
            </a:r>
          </a:p>
          <a:p>
            <a:pPr lvl="1">
              <a:lnSpc>
                <a:spcPct val="150000"/>
              </a:lnSpc>
            </a:pPr>
            <a:r>
              <a:rPr lang="ru-RU" sz="1800" dirty="0" smtClean="0"/>
              <a:t>Сценарии предоставления услуг – поведение системы</a:t>
            </a:r>
          </a:p>
          <a:p>
            <a:pPr lvl="1">
              <a:lnSpc>
                <a:spcPct val="150000"/>
              </a:lnSpc>
            </a:pPr>
            <a:r>
              <a:rPr lang="ru-RU" sz="1800" dirty="0" smtClean="0"/>
              <a:t>Основа для верификации (тестирования)</a:t>
            </a:r>
            <a:endParaRPr lang="en-US" sz="1800" dirty="0" smtClean="0"/>
          </a:p>
          <a:p>
            <a:pPr>
              <a:lnSpc>
                <a:spcPct val="150000"/>
              </a:lnSpc>
            </a:pPr>
            <a:r>
              <a:rPr lang="ru-RU" sz="2400" dirty="0" smtClean="0"/>
              <a:t> Дизайн системы – </a:t>
            </a:r>
          </a:p>
          <a:p>
            <a:pPr lvl="1">
              <a:lnSpc>
                <a:spcPct val="150000"/>
              </a:lnSpc>
            </a:pPr>
            <a:r>
              <a:rPr lang="ru-RU" sz="1800" dirty="0" smtClean="0"/>
              <a:t>реализация процессов  «внутренними исполнителями»</a:t>
            </a:r>
            <a:endParaRPr lang="uk-UA" sz="1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818" y="4541463"/>
            <a:ext cx="2925763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247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4638"/>
            <a:ext cx="6120680" cy="929217"/>
          </a:xfrm>
        </p:spPr>
        <p:txBody>
          <a:bodyPr/>
          <a:lstStyle/>
          <a:p>
            <a:r>
              <a:rPr lang="ru-RU" dirty="0" smtClean="0"/>
              <a:t>ИС: </a:t>
            </a:r>
            <a:r>
              <a:rPr lang="ru-RU" dirty="0" smtClean="0"/>
              <a:t>Системный </a:t>
            </a:r>
            <a:r>
              <a:rPr lang="ru-RU" dirty="0" smtClean="0"/>
              <a:t>подход </a:t>
            </a:r>
            <a:endParaRPr lang="ru-RU" dirty="0"/>
          </a:p>
        </p:txBody>
      </p:sp>
      <p:sp>
        <p:nvSpPr>
          <p:cNvPr id="4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395536" y="1599398"/>
            <a:ext cx="6192688" cy="512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2400" i="1" dirty="0" smtClean="0"/>
              <a:t>«Что есть система?» </a:t>
            </a:r>
            <a:r>
              <a:rPr lang="ru-RU" sz="2400" i="1" dirty="0" smtClean="0"/>
              <a:t>основа анализа</a:t>
            </a:r>
            <a:endParaRPr lang="ru-RU" sz="2400" i="1" dirty="0" smtClean="0"/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</a:rPr>
              <a:t>Система</a:t>
            </a:r>
            <a:r>
              <a:rPr lang="ru-RU" sz="2000" b="1" dirty="0">
                <a:solidFill>
                  <a:srgbClr val="FF0000"/>
                </a:solidFill>
              </a:rPr>
              <a:t>. </a:t>
            </a:r>
            <a:r>
              <a:rPr lang="ru-RU" sz="2000" dirty="0" smtClean="0"/>
              <a:t>Определить границы системы (что «внутри» </a:t>
            </a:r>
            <a:r>
              <a:rPr lang="ru-RU" sz="2000" dirty="0" smtClean="0"/>
              <a:t>и </a:t>
            </a:r>
            <a:r>
              <a:rPr lang="ru-RU" sz="2000" dirty="0" smtClean="0"/>
              <a:t>что «вне»)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</a:rPr>
              <a:t>Окружение </a:t>
            </a:r>
            <a:r>
              <a:rPr lang="ru-RU" sz="2000" b="1" dirty="0">
                <a:solidFill>
                  <a:srgbClr val="FF0000"/>
                </a:solidFill>
              </a:rPr>
              <a:t>системы.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ru-RU" sz="1600" dirty="0" smtClean="0"/>
              <a:t>Актеры– </a:t>
            </a:r>
            <a:r>
              <a:rPr lang="ru-RU" sz="1600" dirty="0" smtClean="0"/>
              <a:t>«кто» и «что» взаимодействует с Системой. </a:t>
            </a:r>
          </a:p>
          <a:p>
            <a:pPr lvl="1">
              <a:lnSpc>
                <a:spcPct val="150000"/>
              </a:lnSpc>
            </a:pPr>
            <a:r>
              <a:rPr lang="ru-RU" sz="1600" b="1" dirty="0" smtClean="0"/>
              <a:t>Первичные</a:t>
            </a:r>
            <a:r>
              <a:rPr lang="ru-RU" sz="1600" dirty="0" smtClean="0"/>
              <a:t>: </a:t>
            </a:r>
            <a:r>
              <a:rPr lang="ru-RU" sz="1600" dirty="0" smtClean="0"/>
              <a:t>Актеры– </a:t>
            </a:r>
            <a:r>
              <a:rPr lang="ru-RU" sz="1600" dirty="0" smtClean="0"/>
              <a:t>пользователи. </a:t>
            </a:r>
            <a:endParaRPr lang="ru-RU" sz="1600" dirty="0" smtClean="0"/>
          </a:p>
          <a:p>
            <a:pPr lvl="1">
              <a:lnSpc>
                <a:spcPct val="150000"/>
              </a:lnSpc>
            </a:pPr>
            <a:r>
              <a:rPr lang="ru-RU" sz="1600" b="1" dirty="0" smtClean="0"/>
              <a:t>Вторичные</a:t>
            </a:r>
            <a:r>
              <a:rPr lang="ru-RU" sz="1600" dirty="0"/>
              <a:t>:</a:t>
            </a:r>
            <a:r>
              <a:rPr lang="ru-RU" sz="1600" dirty="0" smtClean="0"/>
              <a:t>– Другие системы</a:t>
            </a:r>
            <a:r>
              <a:rPr lang="ru-RU" sz="1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</a:rPr>
              <a:t>Услуги системы</a:t>
            </a:r>
          </a:p>
          <a:p>
            <a:pPr lvl="1"/>
            <a:r>
              <a:rPr lang="ru-RU" sz="2000" b="1" dirty="0" smtClean="0"/>
              <a:t>Услуги</a:t>
            </a:r>
            <a:r>
              <a:rPr lang="ru-RU" sz="2000" dirty="0" smtClean="0"/>
              <a:t> </a:t>
            </a:r>
            <a:r>
              <a:rPr lang="ru-RU" sz="1600" dirty="0" smtClean="0"/>
              <a:t>для пользователей</a:t>
            </a:r>
            <a:endParaRPr lang="en-US" sz="1600" dirty="0" smtClean="0"/>
          </a:p>
          <a:p>
            <a:pPr lvl="1">
              <a:buNone/>
            </a:pPr>
            <a:r>
              <a:rPr lang="ru-RU" sz="1600" dirty="0" smtClean="0"/>
              <a:t>			 </a:t>
            </a:r>
            <a:r>
              <a:rPr lang="ru-RU" sz="1600" dirty="0" smtClean="0"/>
              <a:t>– сценарии использования </a:t>
            </a:r>
            <a:r>
              <a:rPr lang="en-US" sz="1600" dirty="0" smtClean="0"/>
              <a:t>(Use Cases)</a:t>
            </a:r>
            <a:endParaRPr lang="ru-RU" sz="1600" dirty="0"/>
          </a:p>
          <a:p>
            <a:pPr>
              <a:lnSpc>
                <a:spcPct val="150000"/>
              </a:lnSpc>
            </a:pPr>
            <a:r>
              <a:rPr lang="ru-RU" sz="2000" dirty="0"/>
              <a:t>        </a:t>
            </a:r>
            <a:endParaRPr lang="uk-UA" sz="2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836906"/>
            <a:ext cx="2361753" cy="3805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00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6264696" cy="929217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Техника </a:t>
            </a:r>
            <a:r>
              <a:rPr lang="ru-RU" sz="2400" dirty="0" smtClean="0"/>
              <a:t>определения</a:t>
            </a:r>
            <a:r>
              <a:rPr lang="ru-RU" sz="2800" dirty="0" smtClean="0"/>
              <a:t> требований к ИС</a:t>
            </a:r>
            <a:endParaRPr lang="ru-RU" sz="2800" dirty="0"/>
          </a:p>
        </p:txBody>
      </p:sp>
      <p:sp>
        <p:nvSpPr>
          <p:cNvPr id="4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467544" y="1508787"/>
            <a:ext cx="8229600" cy="383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57263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Упражнение</a:t>
            </a:r>
          </a:p>
          <a:p>
            <a:pPr defTabSz="957263"/>
            <a:r>
              <a:rPr lang="ru-RU" sz="2400" dirty="0" smtClean="0"/>
              <a:t>Применяем 3 шага: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2000" dirty="0"/>
              <a:t>Система – </a:t>
            </a:r>
            <a:r>
              <a:rPr lang="ru-RU" sz="2000" dirty="0" smtClean="0"/>
              <a:t>ИС - границы определены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2000" dirty="0" smtClean="0"/>
              <a:t>Ищем: Окружение </a:t>
            </a:r>
            <a:r>
              <a:rPr lang="ru-RU" sz="2000" dirty="0"/>
              <a:t>системы – </a:t>
            </a:r>
            <a:r>
              <a:rPr lang="ru-RU" sz="2000" dirty="0" smtClean="0"/>
              <a:t>Актеров</a:t>
            </a:r>
            <a:endParaRPr lang="ru-RU" sz="2000" dirty="0"/>
          </a:p>
          <a:p>
            <a:pPr marL="800100" lvl="1" indent="-342900">
              <a:buFont typeface="+mj-lt"/>
              <a:buAutoNum type="arabicPeriod"/>
            </a:pPr>
            <a:r>
              <a:rPr lang="ru-RU" sz="2000" dirty="0" smtClean="0"/>
              <a:t>Ищем:  Услуги </a:t>
            </a:r>
            <a:r>
              <a:rPr lang="ru-RU" sz="2000" dirty="0"/>
              <a:t>системы – </a:t>
            </a:r>
            <a:endParaRPr lang="ru-RU" sz="2000" dirty="0" smtClean="0"/>
          </a:p>
          <a:p>
            <a:pPr marL="1714500" lvl="3" indent="-342900"/>
            <a:r>
              <a:rPr lang="ru-RU" sz="2000" dirty="0" smtClean="0"/>
              <a:t>для </a:t>
            </a:r>
            <a:r>
              <a:rPr lang="ru-RU" sz="2000" dirty="0"/>
              <a:t>каждого первичного </a:t>
            </a:r>
            <a:r>
              <a:rPr lang="ru-RU" sz="2000" dirty="0" smtClean="0"/>
              <a:t>актера</a:t>
            </a:r>
            <a:endParaRPr lang="ru-RU" sz="2000" dirty="0"/>
          </a:p>
          <a:p>
            <a:pPr defTabSz="957263"/>
            <a:endParaRPr lang="ru-RU" sz="2400" dirty="0" smtClean="0"/>
          </a:p>
          <a:p>
            <a:pPr defTabSz="957263"/>
            <a:endParaRPr lang="ru-RU" sz="2400" dirty="0"/>
          </a:p>
          <a:p>
            <a:pPr defTabSz="957263"/>
            <a:endParaRPr lang="uk-UA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77072"/>
            <a:ext cx="8289925" cy="253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5769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6736"/>
            <a:ext cx="4788024" cy="690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573016"/>
            <a:ext cx="3393862" cy="30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779912" y="188640"/>
            <a:ext cx="2592288" cy="151216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sz="2400" b="1" dirty="0" smtClean="0">
                <a:solidFill>
                  <a:srgbClr val="0070C0"/>
                </a:solidFill>
                <a:latin typeface="+mn-lt"/>
                <a:cs typeface="+mn-cs"/>
              </a:rPr>
              <a:t>UML </a:t>
            </a:r>
            <a:r>
              <a:rPr lang="ru-RU" sz="2400" b="1" dirty="0" smtClean="0">
                <a:solidFill>
                  <a:srgbClr val="0070C0"/>
                </a:solidFill>
                <a:latin typeface="+mn-lt"/>
                <a:cs typeface="+mn-cs"/>
              </a:rPr>
              <a:t>диаграмма сценариев использования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30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283" y="260648"/>
            <a:ext cx="5951909" cy="929217"/>
          </a:xfrm>
        </p:spPr>
        <p:txBody>
          <a:bodyPr/>
          <a:lstStyle/>
          <a:p>
            <a:r>
              <a:rPr lang="ru-RU" b="1" dirty="0" smtClean="0"/>
              <a:t>УСЛУГА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16765"/>
            <a:ext cx="5832648" cy="432048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УСЛУГА СИСТЕМЫ – ФОРМА ФУНКЦИОНАЛЬНЫХ ТРЕБОВАНИЙ</a:t>
            </a:r>
            <a:endParaRPr lang="uk-UA" sz="3600" b="1" dirty="0" smtClean="0">
              <a:solidFill>
                <a:srgbClr val="0070C0"/>
              </a:solidFill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5536" y="2756925"/>
            <a:ext cx="8352928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/>
            <a:r>
              <a:rPr lang="ru-RU" sz="2400" dirty="0" smtClean="0"/>
              <a:t>Метафора: «Услуга – ожерелье»</a:t>
            </a:r>
          </a:p>
          <a:p>
            <a:pPr defTabSz="957263"/>
            <a:r>
              <a:rPr lang="ru-RU" sz="2400" dirty="0" smtClean="0"/>
              <a:t>	</a:t>
            </a:r>
            <a:r>
              <a:rPr lang="ru-RU" sz="2000" i="1" dirty="0" smtClean="0"/>
              <a:t>бусинки – шаги услуги – функции Системы</a:t>
            </a:r>
          </a:p>
          <a:p>
            <a:pPr defTabSz="957263"/>
            <a:endParaRPr lang="ru-RU" sz="2000" i="1" dirty="0" smtClean="0"/>
          </a:p>
          <a:p>
            <a:pPr lvl="1" defTabSz="957263"/>
            <a:r>
              <a:rPr lang="ru-RU" sz="2000" i="1" dirty="0" smtClean="0"/>
              <a:t>Понятны заказчику</a:t>
            </a:r>
          </a:p>
          <a:p>
            <a:pPr lvl="1" defTabSz="957263"/>
            <a:r>
              <a:rPr lang="ru-RU" sz="2000" i="1" dirty="0" smtClean="0"/>
              <a:t>Понятны разработчику</a:t>
            </a:r>
          </a:p>
          <a:p>
            <a:pPr lvl="1" defTabSz="957263"/>
            <a:r>
              <a:rPr lang="ru-RU" sz="2000" i="1" dirty="0" smtClean="0"/>
              <a:t>Понятны </a:t>
            </a:r>
            <a:r>
              <a:rPr lang="ru-RU" sz="2000" i="1" dirty="0" err="1" smtClean="0"/>
              <a:t>тестировщику</a:t>
            </a:r>
            <a:endParaRPr lang="ru-RU" sz="2000" i="1" dirty="0" smtClean="0"/>
          </a:p>
          <a:p>
            <a:pPr lvl="1" defTabSz="957263"/>
            <a:r>
              <a:rPr lang="ru-RU" sz="2000" i="1" dirty="0" smtClean="0"/>
              <a:t>Понятны «тех.писателю»</a:t>
            </a:r>
          </a:p>
          <a:p>
            <a:pPr defTabSz="957263">
              <a:lnSpc>
                <a:spcPct val="150000"/>
              </a:lnSpc>
            </a:pPr>
            <a:endParaRPr lang="uk-UA" sz="2000" i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7380" y="3861048"/>
            <a:ext cx="3467215" cy="28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07479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5040560" cy="929217"/>
          </a:xfrm>
        </p:spPr>
        <p:txBody>
          <a:bodyPr/>
          <a:lstStyle/>
          <a:p>
            <a:r>
              <a:rPr lang="ru-RU" sz="2400" b="1" dirty="0" smtClean="0"/>
              <a:t>УСЛУГА – ФОРМА ФУНКЦИОНАЛЬНЫХ ТРЕБОВАНИЙ</a:t>
            </a:r>
            <a:endParaRPr lang="ru-RU" sz="2400" dirty="0"/>
          </a:p>
        </p:txBody>
      </p:sp>
      <p:sp>
        <p:nvSpPr>
          <p:cNvPr id="4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467544" y="1508787"/>
            <a:ext cx="5040560" cy="5870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/>
              <a:t>Используется в качестве основы для контракта с Заказчиком</a:t>
            </a:r>
          </a:p>
          <a:p>
            <a:pPr defTabSz="957263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/>
              <a:t>Обеспечивает участие заказчиков в процессе разработки с самого начала</a:t>
            </a:r>
          </a:p>
          <a:p>
            <a:pPr defTabSz="957263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/>
              <a:t>Обеспечивает понимание и фиксацию функциональных требований к системе</a:t>
            </a:r>
          </a:p>
          <a:p>
            <a:pPr defTabSz="957263">
              <a:lnSpc>
                <a:spcPct val="150000"/>
              </a:lnSpc>
              <a:buFont typeface="Wingdings" pitchFamily="2" charset="2"/>
              <a:buChar char="Ø"/>
            </a:pPr>
            <a:endParaRPr lang="ru-RU" sz="2400" dirty="0"/>
          </a:p>
          <a:p>
            <a:pPr defTabSz="957263">
              <a:lnSpc>
                <a:spcPct val="150000"/>
              </a:lnSpc>
              <a:buFont typeface="Wingdings" pitchFamily="2" charset="2"/>
              <a:buChar char="Ø"/>
            </a:pPr>
            <a:endParaRPr lang="uk-UA" sz="2400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149080"/>
            <a:ext cx="33528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3702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ТЕХНИКА ОПРЕДЕЛЕНИЯ ТРЕБОВАНИЙ К </a:t>
            </a:r>
            <a:r>
              <a:rPr lang="ru-RU" sz="3200" b="1" i="1" dirty="0" smtClean="0">
                <a:solidFill>
                  <a:srgbClr val="FF0000"/>
                </a:solidFill>
              </a:rPr>
              <a:t>БИЗНЕСУ</a:t>
            </a:r>
            <a:endParaRPr lang="ru-RU" sz="2400" dirty="0"/>
          </a:p>
        </p:txBody>
      </p:sp>
      <p:sp>
        <p:nvSpPr>
          <p:cNvPr id="4" name="Text Box 14"/>
          <p:cNvSpPr txBox="1">
            <a:spLocks noGrp="1" noChangeArrowheads="1"/>
          </p:cNvSpPr>
          <p:nvPr>
            <p:ph idx="1"/>
          </p:nvPr>
        </p:nvSpPr>
        <p:spPr bwMode="auto">
          <a:xfrm>
            <a:off x="251520" y="1484784"/>
            <a:ext cx="5544616" cy="494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/>
            <a:r>
              <a:rPr lang="ru-RU" dirty="0" smtClean="0"/>
              <a:t>Бизнес (система) – черный ящик!</a:t>
            </a:r>
          </a:p>
          <a:p>
            <a:pPr lvl="3" defTabSz="957263"/>
            <a:r>
              <a:rPr lang="ru-RU" sz="2800" b="1" i="1" dirty="0" smtClean="0"/>
              <a:t>Формулировка проблемы</a:t>
            </a:r>
            <a:endParaRPr lang="ru-RU" sz="2800" dirty="0" smtClean="0"/>
          </a:p>
          <a:p>
            <a:pPr defTabSz="957263"/>
            <a:r>
              <a:rPr lang="ru-RU" dirty="0" smtClean="0"/>
              <a:t>Упражнение</a:t>
            </a:r>
            <a:endParaRPr lang="ru-RU" dirty="0"/>
          </a:p>
          <a:p>
            <a:pPr defTabSz="957263"/>
            <a:r>
              <a:rPr lang="ru-RU" dirty="0" smtClean="0"/>
              <a:t>Применяем 3 шага: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Система – </a:t>
            </a:r>
            <a:r>
              <a:rPr lang="ru-RU" dirty="0" smtClean="0"/>
              <a:t>бизнес система - границы определены</a:t>
            </a:r>
            <a:endParaRPr lang="ru-RU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Окружение системы – </a:t>
            </a:r>
            <a:r>
              <a:rPr lang="ru-RU" i="1" dirty="0" smtClean="0"/>
              <a:t>Бизнес Актеры</a:t>
            </a:r>
            <a:endParaRPr lang="ru-RU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Услуги системы – для каждого первичного </a:t>
            </a:r>
            <a:r>
              <a:rPr lang="ru-RU" i="1" dirty="0" smtClean="0"/>
              <a:t>Бизнес Актера</a:t>
            </a:r>
            <a:endParaRPr lang="uk-UA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149080"/>
            <a:ext cx="3635375" cy="2708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0799401"/>
      </p:ext>
    </p:extLst>
  </p:cSld>
  <p:clrMapOvr>
    <a:masterClrMapping/>
  </p:clrMapOvr>
</p:sld>
</file>

<file path=ppt/theme/theme1.xml><?xml version="1.0" encoding="utf-8"?>
<a:theme xmlns:a="http://schemas.openxmlformats.org/drawingml/2006/main" name="bd2emzfm1430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bd2emzfm14300</Template>
  <TotalTime>85</TotalTime>
  <Words>523</Words>
  <Application>Microsoft Office PowerPoint</Application>
  <PresentationFormat>Экран (4:3)</PresentationFormat>
  <Paragraphs>112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bd2emzfm14300</vt:lpstr>
      <vt:lpstr>МАСТЕР-КЛАСС «Синергия UML: Модель предметной области,   Бизнес-системы,  Информационные системы: переход шаг за шагом»</vt:lpstr>
      <vt:lpstr>План </vt:lpstr>
      <vt:lpstr>Системный подход </vt:lpstr>
      <vt:lpstr>ИС: Системный подход </vt:lpstr>
      <vt:lpstr>Техника определения требований к ИС</vt:lpstr>
      <vt:lpstr>Презентация PowerPoint</vt:lpstr>
      <vt:lpstr>УСЛУГА Системы</vt:lpstr>
      <vt:lpstr>УСЛУГА – ФОРМА ФУНКЦИОНАЛЬНЫХ ТРЕБОВАНИЙ</vt:lpstr>
      <vt:lpstr>ТЕХНИКА ОПРЕДЕЛЕНИЯ ТРЕБОВАНИЙ К БИЗНЕСУ</vt:lpstr>
      <vt:lpstr>ОТ ТРЕБОВАНИЙ К БИЗНЕСУ – к   ИС</vt:lpstr>
      <vt:lpstr>ТЕХНИКА СПЕЦИФИКАЦИИ  СЦЕНАРИЯ ИСПОЛЬЗОВАНИЯ</vt:lpstr>
      <vt:lpstr>ТЕХНИКА СПЕЦИФИКАЦИИ  СЦЕНАРИЯ ИСПОЛЬЗОВАНИЯ</vt:lpstr>
      <vt:lpstr>ЭВРИСТИКИ ПРИ ИЗОБРАЖЕНИИ  СЛОЖНЫХ БИЗНЕС ПРОЦЕССОВ</vt:lpstr>
      <vt:lpstr>Проектирование Системы</vt:lpstr>
      <vt:lpstr>Модель предметной области</vt:lpstr>
      <vt:lpstr>Модель предметной области</vt:lpstr>
      <vt:lpstr>А теперь – новая задача</vt:lpstr>
      <vt:lpstr>Разбор полета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«Синергия UML: Модель предметной области,   Бизнес-системы,  Информационные системы: переход шаг за шагом»</dc:title>
  <dc:creator>ACERV5 I</dc:creator>
  <cp:lastModifiedBy>ACERV5 I</cp:lastModifiedBy>
  <cp:revision>20</cp:revision>
  <dcterms:created xsi:type="dcterms:W3CDTF">2014-03-28T09:48:13Z</dcterms:created>
  <dcterms:modified xsi:type="dcterms:W3CDTF">2014-03-30T16:53:25Z</dcterms:modified>
</cp:coreProperties>
</file>