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80.xml.rels" ContentType="application/vnd.openxmlformats-package.relationships+xml"/>
  <Override PartName="/ppt/slideLayouts/slideLayout1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notesMaster" Target="notesMasters/notesMaster1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40" Type="http://schemas.openxmlformats.org/officeDocument/2006/relationships/slide" Target="slides/slide23.xml"/><Relationship Id="rId41" Type="http://schemas.openxmlformats.org/officeDocument/2006/relationships/slide" Target="slides/slide24.xml"/><Relationship Id="rId42" Type="http://schemas.openxmlformats.org/officeDocument/2006/relationships/slide" Target="slides/slide25.xml"/><Relationship Id="rId43" Type="http://schemas.openxmlformats.org/officeDocument/2006/relationships/slide" Target="slides/slide26.xml"/><Relationship Id="rId44" Type="http://schemas.openxmlformats.org/officeDocument/2006/relationships/slide" Target="slides/slide27.xml"/><Relationship Id="rId45" Type="http://schemas.openxmlformats.org/officeDocument/2006/relationships/slide" Target="slides/slide28.xml"/><Relationship Id="rId46" Type="http://schemas.openxmlformats.org/officeDocument/2006/relationships/slide" Target="slides/slide2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1" lang="ru-RU" sz="3200" spc="-1" strike="noStrike">
                <a:latin typeface="Trebuchet MS"/>
              </a:rPr>
              <a:t>Для перемещения страницы щёлкните мышью</a:t>
            </a:r>
            <a:endParaRPr b="1" lang="ru-RU" sz="3200" spc="-1" strike="noStrike">
              <a:latin typeface="Trebuchet MS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61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62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62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35C53051-4ED6-4848-ADBA-A9D77B3BF907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8A10800-6941-46EC-BBAE-59F505D178AD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936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760" cy="4008600"/>
          </a:xfrm>
          <a:prstGeom prst="rect">
            <a:avLst/>
          </a:prstGeom>
        </p:spPr>
      </p:sp>
      <p:sp>
        <p:nvSpPr>
          <p:cNvPr id="937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TextShape 1"/>
          <p:cNvSpPr txBox="1"/>
          <p:nvPr/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81089D64-BDCC-48C8-9F68-B87813E47C90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939" name="PlaceHolder 2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</p:spPr>
      </p:sp>
      <p:sp>
        <p:nvSpPr>
          <p:cNvPr id="940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TextShape 1"/>
          <p:cNvSpPr txBox="1"/>
          <p:nvPr/>
        </p:nvSpPr>
        <p:spPr>
          <a:xfrm>
            <a:off x="4278960" y="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6634C6CA-DEA6-41D7-A9E9-D7215B400EFF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942" name="CustomShape 2"/>
          <p:cNvSpPr/>
          <p:nvPr/>
        </p:nvSpPr>
        <p:spPr>
          <a:xfrm>
            <a:off x="4278960" y="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89FB66B2-4B51-4F06-A60B-05EE73743E01}" type="slidenum">
              <a:rPr b="0" lang="ru-RU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  <p:sp>
        <p:nvSpPr>
          <p:cNvPr id="943" name="PlaceHolder 3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2600" cy="4008240"/>
          </a:xfrm>
          <a:prstGeom prst="rect">
            <a:avLst/>
          </a:prstGeom>
        </p:spPr>
      </p:sp>
      <p:sp>
        <p:nvSpPr>
          <p:cNvPr id="944" name="PlaceHolder 4"/>
          <p:cNvSpPr>
            <a:spLocks noGrp="1"/>
          </p:cNvSpPr>
          <p:nvPr>
            <p:ph type="body"/>
          </p:nvPr>
        </p:nvSpPr>
        <p:spPr>
          <a:xfrm>
            <a:off x="756000" y="507816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7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7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5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8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9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49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1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2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2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3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3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3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3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5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5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6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7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7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7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7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8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9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60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60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60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61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61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61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61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61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8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1" lang="ru-RU" sz="3200" spc="-1" strike="noStrike">
              <a:latin typeface="Trebuchet MS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latin typeface="Candar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  <a:ea typeface="Microsoft YaHei"/>
              </a:rPr>
              <a:t>Образец текста</a:t>
            </a:r>
            <a:endParaRPr b="0" lang="ru-RU" sz="1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9B6BAA79-5B35-45B6-A112-B2781EE6C3F9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1160" cy="1324080"/>
          </a:xfrm>
          <a:prstGeom prst="rect">
            <a:avLst/>
          </a:prstGeom>
        </p:spPr>
        <p:txBody>
          <a:bodyPr lIns="0" rIns="0" tIns="0" bIns="0" anchor="b" anchorCtr="1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ndara"/>
                <a:ea typeface="Microsoft YaHei"/>
              </a:rPr>
              <a:t>Образец заголовка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title"/>
          </p:nvPr>
        </p:nvSpPr>
        <p:spPr>
          <a:xfrm>
            <a:off x="4286160" y="816120"/>
            <a:ext cx="5102280" cy="4030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693720" y="1701720"/>
            <a:ext cx="3251160" cy="3151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000000"/>
                </a:solidFill>
                <a:latin typeface="Lucida Sans Unicode"/>
                <a:ea typeface="Microsoft YaHei"/>
              </a:rPr>
              <a:t>Образец текста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76" name="PlaceHolder 5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77" name="PlaceHolder 6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CA20E322-E182-4837-8EDC-AFB5D033A449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ndara"/>
                <a:ea typeface="Microsoft YaHei"/>
              </a:rPr>
              <a:t>Образец заголовка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vert="vert">
            <a:normAutofit/>
          </a:bodyPr>
          <a:p>
            <a:pPr marL="432000" indent="-32400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  <a:ea typeface="Microsoft YaHei"/>
              </a:rPr>
              <a:t>Образец текста</a:t>
            </a:r>
            <a:endParaRPr b="0" lang="ru-RU" sz="1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92376DC6-8D51-4CC6-AE2A-692074A73A44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7308720" y="225360"/>
            <a:ext cx="2266920" cy="4389480"/>
          </a:xfrm>
          <a:prstGeom prst="rect">
            <a:avLst/>
          </a:prstGeom>
        </p:spPr>
        <p:txBody>
          <a:bodyPr lIns="0" rIns="0" tIns="0" bIns="0" anchor="ctr" vert="vert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ndara"/>
                <a:ea typeface="Microsoft YaHei"/>
              </a:rPr>
              <a:t>Образец заголовка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503280" y="225360"/>
            <a:ext cx="6653160" cy="4389480"/>
          </a:xfrm>
          <a:prstGeom prst="rect">
            <a:avLst/>
          </a:prstGeom>
        </p:spPr>
        <p:txBody>
          <a:bodyPr lIns="0" rIns="0" tIns="0" bIns="0" vert="vert">
            <a:normAutofit/>
          </a:bodyPr>
          <a:p>
            <a:pPr marL="432000" indent="-32400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  <a:ea typeface="Microsoft YaHei"/>
              </a:rPr>
              <a:t>Образец текста</a:t>
            </a:r>
            <a:endParaRPr b="0" lang="ru-RU" sz="1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026DD693-9B33-4D9C-942F-1763D65F0C65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3600" spc="-1" strike="noStrike">
                <a:latin typeface="Trebuchet MS"/>
              </a:rPr>
              <a:t>Для правки текста заглавия щёлкните мышью</a:t>
            </a:r>
            <a:endParaRPr b="0" lang="ru-RU" sz="3600" spc="-1" strike="noStrike">
              <a:latin typeface="Trebuchet MS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Candara"/>
              </a:rPr>
              <a:t>Для правки структуры щёлкните мышью</a:t>
            </a:r>
            <a:endParaRPr b="0" lang="ru-RU" sz="2400" spc="-1" strike="noStrike">
              <a:latin typeface="Candara"/>
            </a:endParaRPr>
          </a:p>
          <a:p>
            <a:pPr lvl="1" marL="864000" indent="-324000">
              <a:spcBef>
                <a:spcPts val="84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latin typeface="Candara"/>
              </a:rPr>
              <a:t>Второй уровень структуры</a:t>
            </a:r>
            <a:endParaRPr b="0" lang="ru-RU" sz="2100" spc="-1" strike="noStrike">
              <a:latin typeface="Candara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ndara"/>
              </a:rPr>
              <a:t>Третий уровень структуры</a:t>
            </a:r>
            <a:endParaRPr b="0" lang="ru-RU" sz="1800" spc="-1" strike="noStrike">
              <a:latin typeface="Candara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500" spc="-1" strike="noStrike">
                <a:latin typeface="Candara"/>
              </a:rPr>
              <a:t>Четвёртый уровень структуры</a:t>
            </a:r>
            <a:endParaRPr b="0" lang="ru-RU" sz="1500" spc="-1" strike="noStrike">
              <a:latin typeface="Candara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latin typeface="Candara"/>
              </a:rPr>
              <a:t>Пятый уровень структуры</a:t>
            </a:r>
            <a:endParaRPr b="0" lang="ru-RU" sz="1500" spc="-1" strike="noStrike">
              <a:latin typeface="Candara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latin typeface="Candara"/>
              </a:rPr>
              <a:t>Шестой уровень структуры</a:t>
            </a:r>
            <a:endParaRPr b="0" lang="ru-RU" sz="1500" spc="-1" strike="noStrike">
              <a:latin typeface="Candara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latin typeface="Candara"/>
              </a:rPr>
              <a:t>Седьмой уровень структуры</a:t>
            </a:r>
            <a:endParaRPr b="0" lang="ru-RU" sz="1500" spc="-1" strike="noStrike"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236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700" spc="-1" strike="noStrike">
                <a:latin typeface="Trebuchet MS"/>
              </a:rPr>
              <a:t>Для правки текста заглавия щёлкните мышью</a:t>
            </a:r>
            <a:endParaRPr b="0" lang="ru-RU" sz="2700" spc="-1" strike="noStrike">
              <a:latin typeface="Trebuchet MS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9072360" cy="32889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Candara"/>
              </a:rPr>
              <a:t>Для правки структуры щёлкните мышью</a:t>
            </a:r>
            <a:endParaRPr b="0" lang="ru-RU" sz="2400" spc="-1" strike="noStrike">
              <a:latin typeface="Candara"/>
            </a:endParaRPr>
          </a:p>
          <a:p>
            <a:pPr lvl="1" marL="864000" indent="-324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00" spc="-1" strike="noStrike">
                <a:latin typeface="Candara"/>
              </a:rPr>
              <a:t>Второй уровень структуры</a:t>
            </a:r>
            <a:endParaRPr b="0" lang="ru-RU" sz="2100" spc="-1" strike="noStrike">
              <a:latin typeface="Candara"/>
            </a:endParaRPr>
          </a:p>
          <a:p>
            <a:pPr lvl="2" marL="1296000" indent="-288000">
              <a:spcAft>
                <a:spcPts val="63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ndara"/>
              </a:rPr>
              <a:t>Третий уровень структуры</a:t>
            </a:r>
            <a:endParaRPr b="0" lang="ru-RU" sz="1800" spc="-1" strike="noStrike">
              <a:latin typeface="Candara"/>
            </a:endParaRPr>
          </a:p>
          <a:p>
            <a:pPr lvl="3" marL="1728000" indent="-216000">
              <a:spcAft>
                <a:spcPts val="42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latin typeface="Candara"/>
              </a:rPr>
              <a:t>Четвёртый уровень структуры</a:t>
            </a:r>
            <a:endParaRPr b="0" lang="ru-RU" sz="1500" spc="-1" strike="noStrike">
              <a:latin typeface="Candara"/>
            </a:endParaRPr>
          </a:p>
          <a:p>
            <a:pPr lvl="4" marL="2160000" indent="-216000">
              <a:spcAft>
                <a:spcPts val="20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500" spc="-1" strike="noStrike">
                <a:latin typeface="Candara"/>
              </a:rPr>
              <a:t>Пятый уровень структуры</a:t>
            </a:r>
            <a:endParaRPr b="0" lang="ru-RU" sz="1500" spc="-1" strike="noStrike">
              <a:latin typeface="Candara"/>
            </a:endParaRPr>
          </a:p>
          <a:p>
            <a:pPr lvl="5" marL="2592000" indent="-216000">
              <a:spcAft>
                <a:spcPts val="20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latin typeface="Candara"/>
              </a:rPr>
              <a:t>Шестой уровень структуры</a:t>
            </a:r>
            <a:endParaRPr b="0" lang="ru-RU" sz="1500" spc="-1" strike="noStrike">
              <a:latin typeface="Candara"/>
            </a:endParaRPr>
          </a:p>
          <a:p>
            <a:pPr lvl="6" marL="3024000" indent="-216000">
              <a:spcAft>
                <a:spcPts val="20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latin typeface="Candara"/>
              </a:rPr>
              <a:t>Седьмой уровень структуры</a:t>
            </a:r>
            <a:endParaRPr b="0" lang="ru-RU" sz="1500" spc="-1" strike="noStrike">
              <a:latin typeface="Candara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37" name="PlaceHolder 4"/>
          <p:cNvSpPr>
            <a:spLocks noGrp="1"/>
          </p:cNvSpPr>
          <p:nvPr>
            <p:ph type="ftr"/>
          </p:nvPr>
        </p:nvSpPr>
        <p:spPr>
          <a:xfrm>
            <a:off x="3447000" y="5165280"/>
            <a:ext cx="319536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38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0FE5ABBB-0967-40F0-8E9A-446F07F67638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dt"/>
          </p:nvPr>
        </p:nvSpPr>
        <p:spPr>
          <a:xfrm>
            <a:off x="504000" y="516492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ftr"/>
          </p:nvPr>
        </p:nvSpPr>
        <p:spPr>
          <a:xfrm>
            <a:off x="3447000" y="5164920"/>
            <a:ext cx="3195000" cy="39096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 type="sldNum"/>
          </p:nvPr>
        </p:nvSpPr>
        <p:spPr>
          <a:xfrm>
            <a:off x="7227000" y="516492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7786BE6A-4058-463A-8E1C-9F530CDC4093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78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79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60360" y="928800"/>
            <a:ext cx="7559640" cy="1973160"/>
          </a:xfrm>
          <a:prstGeom prst="rect">
            <a:avLst/>
          </a:prstGeom>
        </p:spPr>
        <p:txBody>
          <a:bodyPr lIns="0" rIns="0" tIns="0" bIns="0" anchor="b" anchorCtr="1">
            <a:no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0000"/>
                </a:solidFill>
                <a:latin typeface="Candara"/>
                <a:ea typeface="Microsoft YaHei"/>
              </a:rPr>
              <a:t>Образец заголовка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F74D9D5D-CFE3-4C9E-8E89-A990DE457D52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ndara"/>
                <a:ea typeface="Microsoft YaHei"/>
              </a:rPr>
              <a:t>Образец заголовка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794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  <a:ea typeface="Microsoft YaHei"/>
              </a:rPr>
              <a:t>Образец текста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FCBF7CB1-33A5-4EE2-87F2-1CE4E8DB63B9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7240" y="1414440"/>
            <a:ext cx="8694720" cy="2357280"/>
          </a:xfrm>
          <a:prstGeom prst="rect">
            <a:avLst/>
          </a:prstGeom>
        </p:spPr>
        <p:txBody>
          <a:bodyPr lIns="0" rIns="0" tIns="0" bIns="0" anchor="b" anchorCtr="1">
            <a:no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0000"/>
                </a:solidFill>
                <a:latin typeface="Candara"/>
                <a:ea typeface="Microsoft YaHei"/>
              </a:rPr>
              <a:t>Образец заголовка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7240" y="3794040"/>
            <a:ext cx="8694720" cy="1241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898989"/>
                </a:solidFill>
                <a:latin typeface="Lucida Sans Unicode"/>
                <a:ea typeface="Microsoft YaHei"/>
              </a:rPr>
              <a:t>Образец текста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ECB7C0BA-BC4C-4D8B-B2F9-F6F2E446D3EA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ndara"/>
                <a:ea typeface="Microsoft YaHei"/>
              </a:rPr>
              <a:t>Образец заголовка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title"/>
          </p:nvPr>
        </p:nvSpPr>
        <p:spPr>
          <a:xfrm>
            <a:off x="503280" y="1327320"/>
            <a:ext cx="445932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794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  <a:ea typeface="Microsoft YaHei"/>
              </a:rPr>
              <a:t>Образец текста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title"/>
          </p:nvPr>
        </p:nvSpPr>
        <p:spPr>
          <a:xfrm>
            <a:off x="5114880" y="1327320"/>
            <a:ext cx="44607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794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  <a:ea typeface="Microsoft YaHei"/>
              </a:rPr>
              <a:t>Образец текста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DA808BD3-5797-4900-B331-35BB6E53F812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93720" y="301680"/>
            <a:ext cx="8694720" cy="109692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ndara"/>
                <a:ea typeface="Microsoft YaHei"/>
              </a:rPr>
              <a:t>Образец заголовка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93720" y="1390680"/>
            <a:ext cx="4265640" cy="68112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pPr marL="432000" indent="-32400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400" spc="-1" strike="noStrike">
                <a:solidFill>
                  <a:srgbClr val="000000"/>
                </a:solidFill>
                <a:latin typeface="Lucida Sans Unicode"/>
                <a:ea typeface="Microsoft YaHei"/>
              </a:rPr>
              <a:t>Образец текста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title"/>
          </p:nvPr>
        </p:nvSpPr>
        <p:spPr>
          <a:xfrm>
            <a:off x="693720" y="2071800"/>
            <a:ext cx="4265640" cy="304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794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  <a:ea typeface="Microsoft YaHei"/>
              </a:rPr>
              <a:t>Образец текста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5103720" y="1390680"/>
            <a:ext cx="4284720" cy="68112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pPr>
              <a:lnSpc>
                <a:spcPct val="100000"/>
              </a:lnSpc>
              <a:spcBef>
                <a:spcPts val="794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Lucida Sans Unicode"/>
                <a:ea typeface="Microsoft YaHei"/>
              </a:rPr>
              <a:t>Образец текста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title"/>
          </p:nvPr>
        </p:nvSpPr>
        <p:spPr>
          <a:xfrm>
            <a:off x="5103720" y="2071800"/>
            <a:ext cx="4284720" cy="304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794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  <a:ea typeface="Microsoft YaHei"/>
              </a:rPr>
              <a:t>Образец текста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12" name="PlaceHolder 8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9ACAD628-F6E4-4EF0-9980-0D8BACD635DA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ndara"/>
                <a:ea typeface="Microsoft YaHei"/>
              </a:rPr>
              <a:t>Образец заголовка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B4371B6C-AD61-428A-92AD-6E6611A4F734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5406DACA-3B15-40E8-9C06-B8762E819CE7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1" lang="ru-RU" sz="3200" spc="-1" strike="noStrike">
                <a:latin typeface="Trebuchet MS"/>
              </a:rPr>
              <a:t>Для правки текста заглавия щёлкните мышью</a:t>
            </a:r>
            <a:endParaRPr b="1" lang="ru-RU" sz="3200" spc="-1" strike="noStrike">
              <a:latin typeface="Trebuchet MS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97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Candara"/>
              </a:rPr>
              <a:t>Для правки структуры щёлкните мышью</a:t>
            </a:r>
            <a:endParaRPr b="0" lang="ru-RU" sz="2200" spc="-1" strike="noStrike">
              <a:latin typeface="Candar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Candara"/>
              </a:rPr>
              <a:t>Второй уровень структуры</a:t>
            </a:r>
            <a:endParaRPr b="0" lang="ru-RU" sz="2800" spc="-1" strike="noStrike">
              <a:latin typeface="Candar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Candara"/>
              </a:rPr>
              <a:t>Третий уровень структуры</a:t>
            </a:r>
            <a:endParaRPr b="0" lang="ru-RU" sz="2400" spc="-1" strike="noStrike">
              <a:latin typeface="Candar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Candara"/>
              </a:rPr>
              <a:t>Четвёртый уровень структуры</a:t>
            </a:r>
            <a:endParaRPr b="0" lang="ru-RU" sz="2000" spc="-1" strike="noStrike">
              <a:latin typeface="Candar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ndara"/>
              </a:rPr>
              <a:t>Пятый уровень структуры</a:t>
            </a:r>
            <a:endParaRPr b="0" lang="ru-RU" sz="2000" spc="-1" strike="noStrike">
              <a:latin typeface="Candar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ndara"/>
              </a:rPr>
              <a:t>Шестой уровень структуры</a:t>
            </a:r>
            <a:endParaRPr b="0" lang="ru-RU" sz="2000" spc="-1" strike="noStrike">
              <a:latin typeface="Candar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ndara"/>
              </a:rPr>
              <a:t>Седьмой уровень структуры</a:t>
            </a:r>
            <a:endParaRPr b="0" lang="ru-RU" sz="2000" spc="-1" strike="noStrike"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1160" cy="1324080"/>
          </a:xfrm>
          <a:prstGeom prst="rect">
            <a:avLst/>
          </a:prstGeom>
        </p:spPr>
        <p:txBody>
          <a:bodyPr lIns="0" rIns="0" tIns="0" bIns="0" anchor="b" anchorCtr="1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ndara"/>
                <a:ea typeface="Microsoft YaHei"/>
              </a:rPr>
              <a:t>Образец заголовка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title"/>
          </p:nvPr>
        </p:nvSpPr>
        <p:spPr>
          <a:xfrm>
            <a:off x="4286160" y="816120"/>
            <a:ext cx="5102280" cy="4030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794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Lucida Sans Unicode"/>
                <a:ea typeface="Microsoft YaHei"/>
              </a:rPr>
              <a:t>Образец текста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93720" y="1701720"/>
            <a:ext cx="3251160" cy="3151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000000"/>
                </a:solidFill>
                <a:latin typeface="Lucida Sans Unicode"/>
                <a:ea typeface="Microsoft YaHei"/>
              </a:rPr>
              <a:t>Образец текста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35" name="PlaceHolder 6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4A348EBB-0910-429F-A5D2-986A2005F0F2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85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69.xml"/><Relationship Id="rId5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8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8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4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4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4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extShape 1"/>
          <p:cNvSpPr txBox="1"/>
          <p:nvPr/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 anchorCtr="1">
            <a:normAutofit/>
          </a:bodyPr>
          <a:p>
            <a:pPr algn="ctr">
              <a:lnSpc>
                <a:spcPct val="100000"/>
              </a:lnSpc>
              <a:spcBef>
                <a:spcPts val="794"/>
              </a:spcBef>
            </a:pPr>
            <a:r>
              <a:rPr b="1" lang="ru-RU" sz="4000" spc="-1" strike="noStrike">
                <a:solidFill>
                  <a:srgbClr val="000000"/>
                </a:solidFill>
                <a:latin typeface="Candara"/>
                <a:ea typeface="Microsoft YaHei"/>
              </a:rPr>
              <a:t>Расшатываем скрепы: что не так с классификацией требований Вигерса?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4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Candara"/>
                <a:ea typeface="Microsoft YaHei"/>
              </a:rPr>
              <a:t>панельная дискуссия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4"/>
              </a:spcBef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623" name="" descr=""/>
          <p:cNvPicPr/>
          <p:nvPr/>
        </p:nvPicPr>
        <p:blipFill>
          <a:blip r:embed="rId1"/>
          <a:stretch/>
        </p:blipFill>
        <p:spPr>
          <a:xfrm>
            <a:off x="4032000" y="3240000"/>
            <a:ext cx="2016000" cy="2016000"/>
          </a:xfrm>
          <a:prstGeom prst="rect">
            <a:avLst/>
          </a:prstGeom>
          <a:ln>
            <a:noFill/>
          </a:ln>
        </p:spPr>
      </p:pic>
      <p:pic>
        <p:nvPicPr>
          <p:cNvPr id="624" name="" descr=""/>
          <p:cNvPicPr/>
          <p:nvPr/>
        </p:nvPicPr>
        <p:blipFill>
          <a:blip r:embed="rId2"/>
          <a:stretch/>
        </p:blipFill>
        <p:spPr>
          <a:xfrm>
            <a:off x="4176000" y="233280"/>
            <a:ext cx="1694880" cy="106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Line 1"/>
          <p:cNvSpPr/>
          <p:nvPr/>
        </p:nvSpPr>
        <p:spPr>
          <a:xfrm>
            <a:off x="300600" y="168588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0" name="Line 2"/>
          <p:cNvSpPr/>
          <p:nvPr/>
        </p:nvSpPr>
        <p:spPr>
          <a:xfrm>
            <a:off x="300600" y="357624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1" name="CustomShape 3"/>
          <p:cNvSpPr/>
          <p:nvPr/>
        </p:nvSpPr>
        <p:spPr>
          <a:xfrm>
            <a:off x="275040" y="5040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2" name="CustomShape 4"/>
          <p:cNvSpPr/>
          <p:nvPr/>
        </p:nvSpPr>
        <p:spPr>
          <a:xfrm>
            <a:off x="1027440" y="236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Пользовательские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3" name="CustomShape 5"/>
          <p:cNvSpPr/>
          <p:nvPr/>
        </p:nvSpPr>
        <p:spPr>
          <a:xfrm>
            <a:off x="1996200" y="425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Функциональные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4" name="CustomShape 6"/>
          <p:cNvSpPr/>
          <p:nvPr/>
        </p:nvSpPr>
        <p:spPr>
          <a:xfrm>
            <a:off x="179640" y="425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Системные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5" name="CustomShape 7"/>
          <p:cNvSpPr/>
          <p:nvPr/>
        </p:nvSpPr>
        <p:spPr>
          <a:xfrm>
            <a:off x="5145120" y="263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Атрибуты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качества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6" name="CustomShape 8"/>
          <p:cNvSpPr/>
          <p:nvPr/>
        </p:nvSpPr>
        <p:spPr>
          <a:xfrm>
            <a:off x="3691440" y="398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Внешние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Интерфейсы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7" name="CustomShape 9"/>
          <p:cNvSpPr/>
          <p:nvPr/>
        </p:nvSpPr>
        <p:spPr>
          <a:xfrm>
            <a:off x="5387040" y="4386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Ограничения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8" name="CustomShape 10"/>
          <p:cNvSpPr/>
          <p:nvPr/>
        </p:nvSpPr>
        <p:spPr>
          <a:xfrm>
            <a:off x="326880" y="1539000"/>
            <a:ext cx="2337120" cy="405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1" lang="ru-RU" sz="1200" spc="-1" strike="noStrike">
                <a:solidFill>
                  <a:srgbClr val="c9211e"/>
                </a:solidFill>
                <a:latin typeface="Arial"/>
              </a:rPr>
              <a:t>Документ концепции и границ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9" name="CustomShape 11"/>
          <p:cNvSpPr/>
          <p:nvPr/>
        </p:nvSpPr>
        <p:spPr>
          <a:xfrm>
            <a:off x="900000" y="3441600"/>
            <a:ext cx="2307240" cy="405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1" lang="ru-RU" sz="1100" spc="-1" strike="noStrike">
                <a:solidFill>
                  <a:srgbClr val="c9211e"/>
                </a:solidFill>
                <a:latin typeface="Arial"/>
              </a:rPr>
              <a:t>Документ пользовательских</a:t>
            </a:r>
            <a:endParaRPr b="0" lang="ru-RU" sz="11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ru-RU" sz="1100" spc="-1" strike="noStrike">
                <a:solidFill>
                  <a:srgbClr val="c9211e"/>
                </a:solidFill>
                <a:latin typeface="Arial"/>
              </a:rPr>
              <a:t>требований</a:t>
            </a:r>
            <a:endParaRPr b="0" lang="ru-RU" sz="1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0" name="Line 12"/>
          <p:cNvSpPr/>
          <p:nvPr/>
        </p:nvSpPr>
        <p:spPr>
          <a:xfrm>
            <a:off x="1008000" y="1179000"/>
            <a:ext cx="216000" cy="36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1" name="Line 13"/>
          <p:cNvSpPr/>
          <p:nvPr/>
        </p:nvSpPr>
        <p:spPr>
          <a:xfrm>
            <a:off x="1390320" y="1955880"/>
            <a:ext cx="193680" cy="4053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2" name="Line 14"/>
          <p:cNvSpPr/>
          <p:nvPr/>
        </p:nvSpPr>
        <p:spPr>
          <a:xfrm>
            <a:off x="1874880" y="3036600"/>
            <a:ext cx="213120" cy="405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3" name="Line 15"/>
          <p:cNvSpPr/>
          <p:nvPr/>
        </p:nvSpPr>
        <p:spPr>
          <a:xfrm flipH="1">
            <a:off x="2448000" y="1326600"/>
            <a:ext cx="1728000" cy="12654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4" name="Line 16"/>
          <p:cNvSpPr/>
          <p:nvPr/>
        </p:nvSpPr>
        <p:spPr>
          <a:xfrm>
            <a:off x="2310120" y="3846240"/>
            <a:ext cx="209880" cy="4053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5" name="Line 17"/>
          <p:cNvSpPr/>
          <p:nvPr/>
        </p:nvSpPr>
        <p:spPr>
          <a:xfrm>
            <a:off x="1632960" y="4656600"/>
            <a:ext cx="363240" cy="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6" name="Line 18"/>
          <p:cNvSpPr/>
          <p:nvPr/>
        </p:nvSpPr>
        <p:spPr>
          <a:xfrm flipH="1">
            <a:off x="3031200" y="1506600"/>
            <a:ext cx="1387080" cy="27450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7" name="Line 19"/>
          <p:cNvSpPr/>
          <p:nvPr/>
        </p:nvSpPr>
        <p:spPr>
          <a:xfrm>
            <a:off x="5023800" y="1326600"/>
            <a:ext cx="592200" cy="130464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8" name="Line 20"/>
          <p:cNvSpPr/>
          <p:nvPr/>
        </p:nvSpPr>
        <p:spPr>
          <a:xfrm flipH="1">
            <a:off x="3120120" y="3036600"/>
            <a:ext cx="2024640" cy="12765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9" name="Line 21"/>
          <p:cNvSpPr/>
          <p:nvPr/>
        </p:nvSpPr>
        <p:spPr>
          <a:xfrm flipH="1">
            <a:off x="5023440" y="3306600"/>
            <a:ext cx="605520" cy="189036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40" name="Line 22"/>
          <p:cNvSpPr/>
          <p:nvPr/>
        </p:nvSpPr>
        <p:spPr>
          <a:xfrm flipH="1">
            <a:off x="4296960" y="4656600"/>
            <a:ext cx="121320" cy="54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41" name="Line 23"/>
          <p:cNvSpPr/>
          <p:nvPr/>
        </p:nvSpPr>
        <p:spPr>
          <a:xfrm flipH="1">
            <a:off x="5145120" y="4926600"/>
            <a:ext cx="363240" cy="27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42" name="Line 24"/>
          <p:cNvSpPr/>
          <p:nvPr/>
        </p:nvSpPr>
        <p:spPr>
          <a:xfrm flipH="1" flipV="1">
            <a:off x="1728000" y="936000"/>
            <a:ext cx="2327040" cy="2106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43" name="CustomShape 25"/>
          <p:cNvSpPr/>
          <p:nvPr/>
        </p:nvSpPr>
        <p:spPr>
          <a:xfrm>
            <a:off x="3934080" y="83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Бизнес-правила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4" name="CustomShape 26"/>
          <p:cNvSpPr/>
          <p:nvPr/>
        </p:nvSpPr>
        <p:spPr>
          <a:xfrm>
            <a:off x="3016800" y="5178600"/>
            <a:ext cx="2058480" cy="405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1" lang="ru-RU" sz="1300" spc="-1" strike="noStrike">
                <a:solidFill>
                  <a:srgbClr val="c9211e"/>
                </a:solidFill>
                <a:latin typeface="Arial"/>
              </a:rPr>
              <a:t>Спецификация 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ru-RU" sz="1300" spc="-1" strike="noStrike">
                <a:solidFill>
                  <a:srgbClr val="c9211e"/>
                </a:solidFill>
                <a:latin typeface="Arial"/>
              </a:rPr>
              <a:t>требований к ПО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5" name="Line 27"/>
          <p:cNvSpPr/>
          <p:nvPr/>
        </p:nvSpPr>
        <p:spPr>
          <a:xfrm>
            <a:off x="2944800" y="4890600"/>
            <a:ext cx="216000" cy="30024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46" name="TextShape 28"/>
          <p:cNvSpPr txBox="1"/>
          <p:nvPr/>
        </p:nvSpPr>
        <p:spPr>
          <a:xfrm>
            <a:off x="6863760" y="673200"/>
            <a:ext cx="2856600" cy="1755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400" spc="-1" strike="noStrike">
                <a:latin typeface="Open Sans"/>
                <a:ea typeface="Open Sans"/>
              </a:rPr>
              <a:t>Требования каждого уровня можно свести в один документ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Line 1"/>
          <p:cNvSpPr/>
          <p:nvPr/>
        </p:nvSpPr>
        <p:spPr>
          <a:xfrm>
            <a:off x="300600" y="168588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8" name="Line 2"/>
          <p:cNvSpPr/>
          <p:nvPr/>
        </p:nvSpPr>
        <p:spPr>
          <a:xfrm>
            <a:off x="300600" y="357624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9" name="CustomShape 3"/>
          <p:cNvSpPr/>
          <p:nvPr/>
        </p:nvSpPr>
        <p:spPr>
          <a:xfrm>
            <a:off x="275040" y="5040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0" name="CustomShape 4"/>
          <p:cNvSpPr/>
          <p:nvPr/>
        </p:nvSpPr>
        <p:spPr>
          <a:xfrm>
            <a:off x="1027440" y="236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Пользовательские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1" name="CustomShape 5"/>
          <p:cNvSpPr/>
          <p:nvPr/>
        </p:nvSpPr>
        <p:spPr>
          <a:xfrm>
            <a:off x="1996200" y="425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1" lang="ru-RU" sz="1300" spc="-1" strike="noStrike">
                <a:solidFill>
                  <a:srgbClr val="c9211e"/>
                </a:solidFill>
                <a:latin typeface="Arial"/>
              </a:rPr>
              <a:t>Функциональные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300" spc="-1" strike="noStrike">
                <a:latin typeface="Arial"/>
              </a:rPr>
              <a:t> </a:t>
            </a:r>
            <a:r>
              <a:rPr b="1" lang="ru-RU" sz="1300" spc="-1" strike="noStrike">
                <a:solidFill>
                  <a:srgbClr val="c9211e"/>
                </a:solidFill>
                <a:latin typeface="Arial"/>
              </a:rPr>
              <a:t>требования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2" name="CustomShape 6"/>
          <p:cNvSpPr/>
          <p:nvPr/>
        </p:nvSpPr>
        <p:spPr>
          <a:xfrm>
            <a:off x="179640" y="425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Системные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3" name="CustomShape 7"/>
          <p:cNvSpPr/>
          <p:nvPr/>
        </p:nvSpPr>
        <p:spPr>
          <a:xfrm>
            <a:off x="5145120" y="263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Атрибуты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качества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4" name="CustomShape 8"/>
          <p:cNvSpPr/>
          <p:nvPr/>
        </p:nvSpPr>
        <p:spPr>
          <a:xfrm>
            <a:off x="3691440" y="398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Внешние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Интерфейсы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5" name="CustomShape 9"/>
          <p:cNvSpPr/>
          <p:nvPr/>
        </p:nvSpPr>
        <p:spPr>
          <a:xfrm>
            <a:off x="5387040" y="4386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Ограничения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6" name="CustomShape 10"/>
          <p:cNvSpPr/>
          <p:nvPr/>
        </p:nvSpPr>
        <p:spPr>
          <a:xfrm>
            <a:off x="326880" y="1539000"/>
            <a:ext cx="233712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Документ концепции и границ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7" name="CustomShape 11"/>
          <p:cNvSpPr/>
          <p:nvPr/>
        </p:nvSpPr>
        <p:spPr>
          <a:xfrm>
            <a:off x="900000" y="3441600"/>
            <a:ext cx="230724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Документ пользовательских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требований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8" name="Line 12"/>
          <p:cNvSpPr/>
          <p:nvPr/>
        </p:nvSpPr>
        <p:spPr>
          <a:xfrm>
            <a:off x="1008000" y="1179000"/>
            <a:ext cx="216000" cy="36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59" name="Line 13"/>
          <p:cNvSpPr/>
          <p:nvPr/>
        </p:nvSpPr>
        <p:spPr>
          <a:xfrm>
            <a:off x="1390320" y="1955880"/>
            <a:ext cx="193680" cy="4053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0" name="Line 14"/>
          <p:cNvSpPr/>
          <p:nvPr/>
        </p:nvSpPr>
        <p:spPr>
          <a:xfrm>
            <a:off x="1874880" y="3036600"/>
            <a:ext cx="213120" cy="405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1" name="Line 15"/>
          <p:cNvSpPr/>
          <p:nvPr/>
        </p:nvSpPr>
        <p:spPr>
          <a:xfrm flipH="1">
            <a:off x="2448000" y="1326600"/>
            <a:ext cx="1728000" cy="12654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2" name="Line 16"/>
          <p:cNvSpPr/>
          <p:nvPr/>
        </p:nvSpPr>
        <p:spPr>
          <a:xfrm>
            <a:off x="2310120" y="3846240"/>
            <a:ext cx="209880" cy="4053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3" name="Line 17"/>
          <p:cNvSpPr/>
          <p:nvPr/>
        </p:nvSpPr>
        <p:spPr>
          <a:xfrm>
            <a:off x="1632960" y="4656600"/>
            <a:ext cx="363240" cy="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4" name="Line 18"/>
          <p:cNvSpPr/>
          <p:nvPr/>
        </p:nvSpPr>
        <p:spPr>
          <a:xfrm flipH="1">
            <a:off x="3031200" y="1506600"/>
            <a:ext cx="1387080" cy="27450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5" name="Line 19"/>
          <p:cNvSpPr/>
          <p:nvPr/>
        </p:nvSpPr>
        <p:spPr>
          <a:xfrm>
            <a:off x="5023800" y="1326600"/>
            <a:ext cx="592200" cy="130464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6" name="Line 20"/>
          <p:cNvSpPr/>
          <p:nvPr/>
        </p:nvSpPr>
        <p:spPr>
          <a:xfrm flipH="1">
            <a:off x="3120120" y="3036600"/>
            <a:ext cx="2024640" cy="12765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7" name="Line 21"/>
          <p:cNvSpPr/>
          <p:nvPr/>
        </p:nvSpPr>
        <p:spPr>
          <a:xfrm flipH="1">
            <a:off x="5023440" y="3306600"/>
            <a:ext cx="605520" cy="189036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8" name="Line 22"/>
          <p:cNvSpPr/>
          <p:nvPr/>
        </p:nvSpPr>
        <p:spPr>
          <a:xfrm flipH="1">
            <a:off x="4296960" y="4656600"/>
            <a:ext cx="121320" cy="54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9" name="Line 23"/>
          <p:cNvSpPr/>
          <p:nvPr/>
        </p:nvSpPr>
        <p:spPr>
          <a:xfrm flipH="1">
            <a:off x="5145120" y="4926600"/>
            <a:ext cx="363240" cy="27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0" name="Line 24"/>
          <p:cNvSpPr/>
          <p:nvPr/>
        </p:nvSpPr>
        <p:spPr>
          <a:xfrm flipH="1" flipV="1">
            <a:off x="1728000" y="936000"/>
            <a:ext cx="2327040" cy="2106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1" name="CustomShape 25"/>
          <p:cNvSpPr/>
          <p:nvPr/>
        </p:nvSpPr>
        <p:spPr>
          <a:xfrm>
            <a:off x="3934080" y="83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Бизнес-правила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2" name="CustomShape 26"/>
          <p:cNvSpPr/>
          <p:nvPr/>
        </p:nvSpPr>
        <p:spPr>
          <a:xfrm>
            <a:off x="3016800" y="5178600"/>
            <a:ext cx="205848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300" spc="-1" strike="noStrike">
                <a:latin typeface="Arial"/>
              </a:rPr>
              <a:t>Спецификация 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300" spc="-1" strike="noStrike">
                <a:latin typeface="Arial"/>
              </a:rPr>
              <a:t>требований к ПО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3" name="Line 27"/>
          <p:cNvSpPr/>
          <p:nvPr/>
        </p:nvSpPr>
        <p:spPr>
          <a:xfrm>
            <a:off x="2944800" y="4890600"/>
            <a:ext cx="216000" cy="30024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4" name="TextShape 28"/>
          <p:cNvSpPr txBox="1"/>
          <p:nvPr/>
        </p:nvSpPr>
        <p:spPr>
          <a:xfrm>
            <a:off x="6863760" y="673200"/>
            <a:ext cx="2856600" cy="133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400" spc="-1" strike="noStrike">
                <a:latin typeface="Open Sans"/>
                <a:ea typeface="Open Sans"/>
              </a:rPr>
              <a:t>Функциональные требования — основная цель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Line 1"/>
          <p:cNvSpPr/>
          <p:nvPr/>
        </p:nvSpPr>
        <p:spPr>
          <a:xfrm>
            <a:off x="300600" y="168588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76" name="Line 2"/>
          <p:cNvSpPr/>
          <p:nvPr/>
        </p:nvSpPr>
        <p:spPr>
          <a:xfrm>
            <a:off x="300600" y="357624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77" name="CustomShape 3"/>
          <p:cNvSpPr/>
          <p:nvPr/>
        </p:nvSpPr>
        <p:spPr>
          <a:xfrm>
            <a:off x="275040" y="5040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8" name="CustomShape 4"/>
          <p:cNvSpPr/>
          <p:nvPr/>
        </p:nvSpPr>
        <p:spPr>
          <a:xfrm>
            <a:off x="1027440" y="236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Пользовательские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9" name="CustomShape 5"/>
          <p:cNvSpPr/>
          <p:nvPr/>
        </p:nvSpPr>
        <p:spPr>
          <a:xfrm>
            <a:off x="1996200" y="425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Функциональные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0" name="CustomShape 6"/>
          <p:cNvSpPr/>
          <p:nvPr/>
        </p:nvSpPr>
        <p:spPr>
          <a:xfrm>
            <a:off x="179640" y="425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Системные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1" name="CustomShape 7"/>
          <p:cNvSpPr/>
          <p:nvPr/>
        </p:nvSpPr>
        <p:spPr>
          <a:xfrm>
            <a:off x="5145120" y="263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1" lang="ru-RU" sz="1400" spc="-1" strike="noStrike">
                <a:solidFill>
                  <a:srgbClr val="c9211e"/>
                </a:solidFill>
                <a:latin typeface="Arial"/>
              </a:rPr>
              <a:t>Атрибуты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ru-RU" sz="1400" spc="-1" strike="noStrike">
                <a:solidFill>
                  <a:srgbClr val="c9211e"/>
                </a:solidFill>
                <a:latin typeface="Arial"/>
              </a:rPr>
              <a:t>качества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2" name="CustomShape 8"/>
          <p:cNvSpPr/>
          <p:nvPr/>
        </p:nvSpPr>
        <p:spPr>
          <a:xfrm>
            <a:off x="3691440" y="398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Внешние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Интерфейсы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3" name="CustomShape 9"/>
          <p:cNvSpPr/>
          <p:nvPr/>
        </p:nvSpPr>
        <p:spPr>
          <a:xfrm>
            <a:off x="5387040" y="4386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Ограничения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4" name="CustomShape 10"/>
          <p:cNvSpPr/>
          <p:nvPr/>
        </p:nvSpPr>
        <p:spPr>
          <a:xfrm>
            <a:off x="326880" y="1539000"/>
            <a:ext cx="233712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Документ концепции и границ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5" name="CustomShape 11"/>
          <p:cNvSpPr/>
          <p:nvPr/>
        </p:nvSpPr>
        <p:spPr>
          <a:xfrm>
            <a:off x="900000" y="3441600"/>
            <a:ext cx="230724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Документ пользовательских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требований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6" name="Line 12"/>
          <p:cNvSpPr/>
          <p:nvPr/>
        </p:nvSpPr>
        <p:spPr>
          <a:xfrm>
            <a:off x="1008000" y="1179000"/>
            <a:ext cx="216000" cy="36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87" name="Line 13"/>
          <p:cNvSpPr/>
          <p:nvPr/>
        </p:nvSpPr>
        <p:spPr>
          <a:xfrm>
            <a:off x="1390320" y="1955880"/>
            <a:ext cx="193680" cy="4053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88" name="Line 14"/>
          <p:cNvSpPr/>
          <p:nvPr/>
        </p:nvSpPr>
        <p:spPr>
          <a:xfrm>
            <a:off x="1874880" y="3036600"/>
            <a:ext cx="213120" cy="405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89" name="Line 15"/>
          <p:cNvSpPr/>
          <p:nvPr/>
        </p:nvSpPr>
        <p:spPr>
          <a:xfrm flipH="1">
            <a:off x="2448000" y="1326600"/>
            <a:ext cx="1728000" cy="12654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90" name="Line 16"/>
          <p:cNvSpPr/>
          <p:nvPr/>
        </p:nvSpPr>
        <p:spPr>
          <a:xfrm>
            <a:off x="2310120" y="3846240"/>
            <a:ext cx="209880" cy="4053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91" name="Line 17"/>
          <p:cNvSpPr/>
          <p:nvPr/>
        </p:nvSpPr>
        <p:spPr>
          <a:xfrm>
            <a:off x="1632960" y="4656600"/>
            <a:ext cx="363240" cy="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92" name="Line 18"/>
          <p:cNvSpPr/>
          <p:nvPr/>
        </p:nvSpPr>
        <p:spPr>
          <a:xfrm flipH="1">
            <a:off x="3031200" y="1506600"/>
            <a:ext cx="1387080" cy="27450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93" name="Line 19"/>
          <p:cNvSpPr/>
          <p:nvPr/>
        </p:nvSpPr>
        <p:spPr>
          <a:xfrm>
            <a:off x="5023800" y="1326600"/>
            <a:ext cx="592200" cy="130464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94" name="Line 20"/>
          <p:cNvSpPr/>
          <p:nvPr/>
        </p:nvSpPr>
        <p:spPr>
          <a:xfrm flipH="1">
            <a:off x="3120120" y="3036600"/>
            <a:ext cx="2024640" cy="12765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95" name="Line 21"/>
          <p:cNvSpPr/>
          <p:nvPr/>
        </p:nvSpPr>
        <p:spPr>
          <a:xfrm flipH="1">
            <a:off x="5023440" y="3306600"/>
            <a:ext cx="605520" cy="189036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96" name="Line 22"/>
          <p:cNvSpPr/>
          <p:nvPr/>
        </p:nvSpPr>
        <p:spPr>
          <a:xfrm flipH="1">
            <a:off x="4296960" y="4656600"/>
            <a:ext cx="121320" cy="54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97" name="Line 23"/>
          <p:cNvSpPr/>
          <p:nvPr/>
        </p:nvSpPr>
        <p:spPr>
          <a:xfrm flipH="1">
            <a:off x="5145120" y="4926600"/>
            <a:ext cx="363240" cy="27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98" name="Line 24"/>
          <p:cNvSpPr/>
          <p:nvPr/>
        </p:nvSpPr>
        <p:spPr>
          <a:xfrm flipH="1" flipV="1">
            <a:off x="1728000" y="936000"/>
            <a:ext cx="2327040" cy="2106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99" name="CustomShape 25"/>
          <p:cNvSpPr/>
          <p:nvPr/>
        </p:nvSpPr>
        <p:spPr>
          <a:xfrm>
            <a:off x="3934080" y="83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Бизнес-правила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0" name="CustomShape 26"/>
          <p:cNvSpPr/>
          <p:nvPr/>
        </p:nvSpPr>
        <p:spPr>
          <a:xfrm>
            <a:off x="3016800" y="5178600"/>
            <a:ext cx="205848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300" spc="-1" strike="noStrike">
                <a:latin typeface="Arial"/>
              </a:rPr>
              <a:t>Спецификация 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300" spc="-1" strike="noStrike">
                <a:latin typeface="Arial"/>
              </a:rPr>
              <a:t>требований к ПО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1" name="Line 27"/>
          <p:cNvSpPr/>
          <p:nvPr/>
        </p:nvSpPr>
        <p:spPr>
          <a:xfrm>
            <a:off x="2944800" y="4890600"/>
            <a:ext cx="216000" cy="30024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02" name="TextShape 28"/>
          <p:cNvSpPr txBox="1"/>
          <p:nvPr/>
        </p:nvSpPr>
        <p:spPr>
          <a:xfrm>
            <a:off x="6863760" y="673200"/>
            <a:ext cx="3144240" cy="258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400" spc="-1" strike="noStrike">
                <a:latin typeface="Open Sans"/>
                <a:ea typeface="Open Sans"/>
              </a:rPr>
              <a:t>Атрибуты качества вторичны </a:t>
            </a:r>
            <a:endParaRPr b="0" lang="ru-RU" sz="2400" spc="-1" strike="noStrike">
              <a:latin typeface="Arial"/>
            </a:endParaRPr>
          </a:p>
          <a:p>
            <a:r>
              <a:rPr b="1" lang="ru-RU" sz="2400" spc="-1" strike="noStrike">
                <a:latin typeface="Open Sans"/>
                <a:ea typeface="Open Sans"/>
              </a:rPr>
              <a:t>и не связаны с бизнес-требованиями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Line 1"/>
          <p:cNvSpPr/>
          <p:nvPr/>
        </p:nvSpPr>
        <p:spPr>
          <a:xfrm>
            <a:off x="300600" y="168588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4" name="Line 2"/>
          <p:cNvSpPr/>
          <p:nvPr/>
        </p:nvSpPr>
        <p:spPr>
          <a:xfrm>
            <a:off x="300600" y="357624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5" name="CustomShape 3"/>
          <p:cNvSpPr/>
          <p:nvPr/>
        </p:nvSpPr>
        <p:spPr>
          <a:xfrm>
            <a:off x="275040" y="5040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6" name="CustomShape 4"/>
          <p:cNvSpPr/>
          <p:nvPr/>
        </p:nvSpPr>
        <p:spPr>
          <a:xfrm>
            <a:off x="1027440" y="236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Пользовательские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7" name="CustomShape 5"/>
          <p:cNvSpPr/>
          <p:nvPr/>
        </p:nvSpPr>
        <p:spPr>
          <a:xfrm>
            <a:off x="1996200" y="425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Функциональные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8" name="CustomShape 6"/>
          <p:cNvSpPr/>
          <p:nvPr/>
        </p:nvSpPr>
        <p:spPr>
          <a:xfrm>
            <a:off x="179640" y="425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Системные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9" name="CustomShape 7"/>
          <p:cNvSpPr/>
          <p:nvPr/>
        </p:nvSpPr>
        <p:spPr>
          <a:xfrm>
            <a:off x="5145120" y="263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Атрибуты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качества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0" name="CustomShape 8"/>
          <p:cNvSpPr/>
          <p:nvPr/>
        </p:nvSpPr>
        <p:spPr>
          <a:xfrm>
            <a:off x="3691440" y="398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Внешние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Интерфейсы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1" name="CustomShape 9"/>
          <p:cNvSpPr/>
          <p:nvPr/>
        </p:nvSpPr>
        <p:spPr>
          <a:xfrm>
            <a:off x="5387040" y="4386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1" lang="ru-RU" sz="1400" spc="-1" strike="noStrike">
                <a:solidFill>
                  <a:srgbClr val="c9211e"/>
                </a:solidFill>
                <a:latin typeface="Arial"/>
              </a:rPr>
              <a:t>Ограничения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2" name="CustomShape 10"/>
          <p:cNvSpPr/>
          <p:nvPr/>
        </p:nvSpPr>
        <p:spPr>
          <a:xfrm>
            <a:off x="326880" y="1539000"/>
            <a:ext cx="233712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Документ концепции и границ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3" name="CustomShape 11"/>
          <p:cNvSpPr/>
          <p:nvPr/>
        </p:nvSpPr>
        <p:spPr>
          <a:xfrm>
            <a:off x="900000" y="3441600"/>
            <a:ext cx="230724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Документ пользовательских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требований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4" name="Line 12"/>
          <p:cNvSpPr/>
          <p:nvPr/>
        </p:nvSpPr>
        <p:spPr>
          <a:xfrm>
            <a:off x="1008000" y="1179000"/>
            <a:ext cx="216000" cy="36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15" name="Line 13"/>
          <p:cNvSpPr/>
          <p:nvPr/>
        </p:nvSpPr>
        <p:spPr>
          <a:xfrm>
            <a:off x="1390320" y="1955880"/>
            <a:ext cx="193680" cy="4053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16" name="Line 14"/>
          <p:cNvSpPr/>
          <p:nvPr/>
        </p:nvSpPr>
        <p:spPr>
          <a:xfrm>
            <a:off x="1874880" y="3036600"/>
            <a:ext cx="213120" cy="405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17" name="Line 15"/>
          <p:cNvSpPr/>
          <p:nvPr/>
        </p:nvSpPr>
        <p:spPr>
          <a:xfrm flipH="1">
            <a:off x="2448000" y="1326600"/>
            <a:ext cx="1728000" cy="12654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18" name="Line 16"/>
          <p:cNvSpPr/>
          <p:nvPr/>
        </p:nvSpPr>
        <p:spPr>
          <a:xfrm>
            <a:off x="2310120" y="3846240"/>
            <a:ext cx="209880" cy="4053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19" name="Line 17"/>
          <p:cNvSpPr/>
          <p:nvPr/>
        </p:nvSpPr>
        <p:spPr>
          <a:xfrm>
            <a:off x="1632960" y="4656600"/>
            <a:ext cx="363240" cy="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20" name="Line 18"/>
          <p:cNvSpPr/>
          <p:nvPr/>
        </p:nvSpPr>
        <p:spPr>
          <a:xfrm flipH="1">
            <a:off x="3031200" y="1506600"/>
            <a:ext cx="1387080" cy="27450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21" name="Line 19"/>
          <p:cNvSpPr/>
          <p:nvPr/>
        </p:nvSpPr>
        <p:spPr>
          <a:xfrm>
            <a:off x="5023800" y="1326600"/>
            <a:ext cx="592200" cy="130464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22" name="Line 20"/>
          <p:cNvSpPr/>
          <p:nvPr/>
        </p:nvSpPr>
        <p:spPr>
          <a:xfrm flipH="1">
            <a:off x="3120120" y="3036600"/>
            <a:ext cx="2024640" cy="12765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23" name="Line 21"/>
          <p:cNvSpPr/>
          <p:nvPr/>
        </p:nvSpPr>
        <p:spPr>
          <a:xfrm flipH="1">
            <a:off x="5023440" y="3306600"/>
            <a:ext cx="605520" cy="189036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24" name="Line 22"/>
          <p:cNvSpPr/>
          <p:nvPr/>
        </p:nvSpPr>
        <p:spPr>
          <a:xfrm flipH="1">
            <a:off x="4296960" y="4656600"/>
            <a:ext cx="121320" cy="54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25" name="Line 23"/>
          <p:cNvSpPr/>
          <p:nvPr/>
        </p:nvSpPr>
        <p:spPr>
          <a:xfrm flipH="1">
            <a:off x="5145120" y="4926600"/>
            <a:ext cx="363240" cy="27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26" name="Line 24"/>
          <p:cNvSpPr/>
          <p:nvPr/>
        </p:nvSpPr>
        <p:spPr>
          <a:xfrm flipH="1" flipV="1">
            <a:off x="1728000" y="936000"/>
            <a:ext cx="2327040" cy="2106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27" name="CustomShape 25"/>
          <p:cNvSpPr/>
          <p:nvPr/>
        </p:nvSpPr>
        <p:spPr>
          <a:xfrm>
            <a:off x="3934080" y="83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Бизнес-правила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8" name="CustomShape 26"/>
          <p:cNvSpPr/>
          <p:nvPr/>
        </p:nvSpPr>
        <p:spPr>
          <a:xfrm>
            <a:off x="3016800" y="5178600"/>
            <a:ext cx="205848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300" spc="-1" strike="noStrike">
                <a:latin typeface="Arial"/>
              </a:rPr>
              <a:t>Спецификация 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300" spc="-1" strike="noStrike">
                <a:latin typeface="Arial"/>
              </a:rPr>
              <a:t>требований к ПО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9" name="Line 27"/>
          <p:cNvSpPr/>
          <p:nvPr/>
        </p:nvSpPr>
        <p:spPr>
          <a:xfrm>
            <a:off x="2944800" y="4890600"/>
            <a:ext cx="216000" cy="30024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30" name="TextShape 28"/>
          <p:cNvSpPr txBox="1"/>
          <p:nvPr/>
        </p:nvSpPr>
        <p:spPr>
          <a:xfrm>
            <a:off x="6863760" y="673200"/>
            <a:ext cx="2856600" cy="133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400" spc="-1" strike="noStrike">
                <a:latin typeface="Open Sans"/>
                <a:ea typeface="Open Sans"/>
              </a:rPr>
              <a:t>Ограничения не важны для бизнеса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Line 1"/>
          <p:cNvSpPr/>
          <p:nvPr/>
        </p:nvSpPr>
        <p:spPr>
          <a:xfrm>
            <a:off x="300600" y="168588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2" name="Line 2"/>
          <p:cNvSpPr/>
          <p:nvPr/>
        </p:nvSpPr>
        <p:spPr>
          <a:xfrm>
            <a:off x="300600" y="357624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3" name="CustomShape 3"/>
          <p:cNvSpPr/>
          <p:nvPr/>
        </p:nvSpPr>
        <p:spPr>
          <a:xfrm>
            <a:off x="275040" y="5040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4" name="CustomShape 4"/>
          <p:cNvSpPr/>
          <p:nvPr/>
        </p:nvSpPr>
        <p:spPr>
          <a:xfrm>
            <a:off x="1027440" y="236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Пользовательские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5" name="CustomShape 5"/>
          <p:cNvSpPr/>
          <p:nvPr/>
        </p:nvSpPr>
        <p:spPr>
          <a:xfrm>
            <a:off x="1996200" y="425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Функциональные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6" name="CustomShape 6"/>
          <p:cNvSpPr/>
          <p:nvPr/>
        </p:nvSpPr>
        <p:spPr>
          <a:xfrm>
            <a:off x="179640" y="425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1" lang="ru-RU" sz="1400" spc="-1" strike="noStrike">
                <a:solidFill>
                  <a:srgbClr val="c9211e"/>
                </a:solidFill>
                <a:latin typeface="Arial"/>
              </a:rPr>
              <a:t>Системные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ru-RU" sz="1400" spc="-1" strike="noStrike">
                <a:solidFill>
                  <a:srgbClr val="c9211e"/>
                </a:solidFill>
                <a:latin typeface="Arial"/>
              </a:rPr>
              <a:t> </a:t>
            </a:r>
            <a:r>
              <a:rPr b="1" lang="ru-RU" sz="1400" spc="-1" strike="noStrike">
                <a:solidFill>
                  <a:srgbClr val="c9211e"/>
                </a:solidFill>
                <a:latin typeface="Arial"/>
              </a:rPr>
              <a:t>требования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7" name="CustomShape 7"/>
          <p:cNvSpPr/>
          <p:nvPr/>
        </p:nvSpPr>
        <p:spPr>
          <a:xfrm>
            <a:off x="5145120" y="263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Атрибуты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качества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8" name="CustomShape 8"/>
          <p:cNvSpPr/>
          <p:nvPr/>
        </p:nvSpPr>
        <p:spPr>
          <a:xfrm>
            <a:off x="3691440" y="398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Внешние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Интерфейсы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9" name="CustomShape 9"/>
          <p:cNvSpPr/>
          <p:nvPr/>
        </p:nvSpPr>
        <p:spPr>
          <a:xfrm>
            <a:off x="5387040" y="4386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Ограничения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0" name="CustomShape 10"/>
          <p:cNvSpPr/>
          <p:nvPr/>
        </p:nvSpPr>
        <p:spPr>
          <a:xfrm>
            <a:off x="326880" y="1539000"/>
            <a:ext cx="233712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Документ концепции и границ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1" name="CustomShape 11"/>
          <p:cNvSpPr/>
          <p:nvPr/>
        </p:nvSpPr>
        <p:spPr>
          <a:xfrm>
            <a:off x="900000" y="3441600"/>
            <a:ext cx="230724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Документ пользовательских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требований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2" name="Line 12"/>
          <p:cNvSpPr/>
          <p:nvPr/>
        </p:nvSpPr>
        <p:spPr>
          <a:xfrm>
            <a:off x="1008000" y="1179000"/>
            <a:ext cx="216000" cy="36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43" name="Line 13"/>
          <p:cNvSpPr/>
          <p:nvPr/>
        </p:nvSpPr>
        <p:spPr>
          <a:xfrm>
            <a:off x="1390320" y="1955880"/>
            <a:ext cx="193680" cy="4053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44" name="Line 14"/>
          <p:cNvSpPr/>
          <p:nvPr/>
        </p:nvSpPr>
        <p:spPr>
          <a:xfrm>
            <a:off x="1874880" y="3036600"/>
            <a:ext cx="213120" cy="405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45" name="Line 15"/>
          <p:cNvSpPr/>
          <p:nvPr/>
        </p:nvSpPr>
        <p:spPr>
          <a:xfrm flipH="1">
            <a:off x="2448000" y="1326600"/>
            <a:ext cx="1728000" cy="12654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46" name="Line 16"/>
          <p:cNvSpPr/>
          <p:nvPr/>
        </p:nvSpPr>
        <p:spPr>
          <a:xfrm>
            <a:off x="2310120" y="3846240"/>
            <a:ext cx="209880" cy="4053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47" name="Line 17"/>
          <p:cNvSpPr/>
          <p:nvPr/>
        </p:nvSpPr>
        <p:spPr>
          <a:xfrm>
            <a:off x="1632960" y="4656600"/>
            <a:ext cx="363240" cy="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48" name="Line 18"/>
          <p:cNvSpPr/>
          <p:nvPr/>
        </p:nvSpPr>
        <p:spPr>
          <a:xfrm flipH="1">
            <a:off x="3031200" y="1506600"/>
            <a:ext cx="1387080" cy="27450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49" name="Line 19"/>
          <p:cNvSpPr/>
          <p:nvPr/>
        </p:nvSpPr>
        <p:spPr>
          <a:xfrm>
            <a:off x="5023800" y="1326600"/>
            <a:ext cx="592200" cy="130464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50" name="Line 20"/>
          <p:cNvSpPr/>
          <p:nvPr/>
        </p:nvSpPr>
        <p:spPr>
          <a:xfrm flipH="1">
            <a:off x="3120120" y="3036600"/>
            <a:ext cx="2024640" cy="12765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51" name="Line 21"/>
          <p:cNvSpPr/>
          <p:nvPr/>
        </p:nvSpPr>
        <p:spPr>
          <a:xfrm flipH="1">
            <a:off x="5023440" y="3306600"/>
            <a:ext cx="605520" cy="189036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52" name="Line 22"/>
          <p:cNvSpPr/>
          <p:nvPr/>
        </p:nvSpPr>
        <p:spPr>
          <a:xfrm flipH="1">
            <a:off x="4296960" y="4656600"/>
            <a:ext cx="121320" cy="54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53" name="Line 23"/>
          <p:cNvSpPr/>
          <p:nvPr/>
        </p:nvSpPr>
        <p:spPr>
          <a:xfrm flipH="1">
            <a:off x="5145120" y="4926600"/>
            <a:ext cx="363240" cy="27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54" name="Line 24"/>
          <p:cNvSpPr/>
          <p:nvPr/>
        </p:nvSpPr>
        <p:spPr>
          <a:xfrm flipH="1" flipV="1">
            <a:off x="1728000" y="936000"/>
            <a:ext cx="2327040" cy="2106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55" name="CustomShape 25"/>
          <p:cNvSpPr/>
          <p:nvPr/>
        </p:nvSpPr>
        <p:spPr>
          <a:xfrm>
            <a:off x="3934080" y="83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Бизнес-правила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6" name="CustomShape 26"/>
          <p:cNvSpPr/>
          <p:nvPr/>
        </p:nvSpPr>
        <p:spPr>
          <a:xfrm>
            <a:off x="3016800" y="5178600"/>
            <a:ext cx="205848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300" spc="-1" strike="noStrike">
                <a:latin typeface="Arial"/>
              </a:rPr>
              <a:t>Спецификация 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300" spc="-1" strike="noStrike">
                <a:latin typeface="Arial"/>
              </a:rPr>
              <a:t>требований к ПО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7" name="Line 27"/>
          <p:cNvSpPr/>
          <p:nvPr/>
        </p:nvSpPr>
        <p:spPr>
          <a:xfrm>
            <a:off x="2944800" y="4890600"/>
            <a:ext cx="216000" cy="30024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58" name="TextShape 28"/>
          <p:cNvSpPr txBox="1"/>
          <p:nvPr/>
        </p:nvSpPr>
        <p:spPr>
          <a:xfrm>
            <a:off x="6863760" y="673200"/>
            <a:ext cx="2856600" cy="1271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400" spc="-1" strike="noStrike">
                <a:latin typeface="Open Sans"/>
                <a:ea typeface="Open Sans"/>
              </a:rPr>
              <a:t>ЧТО ЭТО???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TextShape 1"/>
          <p:cNvSpPr txBox="1"/>
          <p:nvPr/>
        </p:nvSpPr>
        <p:spPr>
          <a:xfrm>
            <a:off x="504000" y="225720"/>
            <a:ext cx="9072360" cy="946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r>
              <a:rPr b="0" lang="ru-RU" sz="2700" spc="-1" strike="noStrike">
                <a:latin typeface="Trebuchet MS"/>
              </a:rPr>
              <a:t>Что я вижу на картинке</a:t>
            </a:r>
            <a:endParaRPr b="0" lang="ru-RU" sz="2700" spc="-1" strike="noStrike">
              <a:latin typeface="Trebuchet MS"/>
            </a:endParaRPr>
          </a:p>
        </p:txBody>
      </p:sp>
      <p:sp>
        <p:nvSpPr>
          <p:cNvPr id="860" name="TextShape 2"/>
          <p:cNvSpPr txBox="1"/>
          <p:nvPr/>
        </p:nvSpPr>
        <p:spPr>
          <a:xfrm>
            <a:off x="504000" y="1326240"/>
            <a:ext cx="9072360" cy="3288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Candara"/>
              </a:rPr>
              <a:t>Требования разрабатываются сверху вниз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Candara"/>
              </a:rPr>
              <a:t>Уровни требований самодостаточны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Candara"/>
              </a:rPr>
              <a:t>Требования каждого уровня можно свести в один документ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Candara"/>
              </a:rPr>
              <a:t>Функциональные требования — основная цель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Candara"/>
              </a:rPr>
              <a:t>Атрибуты качества вторичны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Candara"/>
              </a:rPr>
              <a:t>Ограничения не важны для бизнеса</a:t>
            </a:r>
            <a:endParaRPr b="0" lang="ru-RU" sz="2400" spc="-1" strike="noStrike"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TextShape 1"/>
          <p:cNvSpPr txBox="1"/>
          <p:nvPr/>
        </p:nvSpPr>
        <p:spPr>
          <a:xfrm>
            <a:off x="504000" y="225720"/>
            <a:ext cx="9072360" cy="946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r>
              <a:rPr b="0" lang="ru-RU" sz="2700" spc="-1" strike="noStrike">
                <a:latin typeface="Trebuchet MS"/>
              </a:rPr>
              <a:t>Что я вижу на картинке</a:t>
            </a:r>
            <a:endParaRPr b="0" lang="ru-RU" sz="2700" spc="-1" strike="noStrike">
              <a:latin typeface="Trebuchet MS"/>
            </a:endParaRPr>
          </a:p>
        </p:txBody>
      </p:sp>
      <p:sp>
        <p:nvSpPr>
          <p:cNvPr id="862" name="TextShape 2"/>
          <p:cNvSpPr txBox="1"/>
          <p:nvPr/>
        </p:nvSpPr>
        <p:spPr>
          <a:xfrm>
            <a:off x="504000" y="1326240"/>
            <a:ext cx="9072360" cy="3288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400" spc="-1" strike="noStrike">
                <a:latin typeface="Candara"/>
              </a:rPr>
              <a:t>Требования разрабатываются сверху вниз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Уровни требований самодостаточны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Требования каждого уровня можно свести в один документ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Функциональные требования — основная цель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Атрибуты качества вторичны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Ограничения не важны для бизнеса</a:t>
            </a:r>
            <a:endParaRPr b="0" lang="ru-RU" sz="2400" spc="-1" strike="noStrike"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TextShape 1"/>
          <p:cNvSpPr txBox="1"/>
          <p:nvPr/>
        </p:nvSpPr>
        <p:spPr>
          <a:xfrm>
            <a:off x="504000" y="225720"/>
            <a:ext cx="9072360" cy="946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r>
              <a:rPr b="0" lang="ru-RU" sz="2700" spc="-1" strike="noStrike">
                <a:latin typeface="Trebuchet MS"/>
              </a:rPr>
              <a:t>История о поломанной концепции</a:t>
            </a:r>
            <a:endParaRPr b="0" lang="ru-RU" sz="2700" spc="-1" strike="noStrike">
              <a:latin typeface="Trebuchet MS"/>
            </a:endParaRPr>
          </a:p>
        </p:txBody>
      </p:sp>
      <p:pic>
        <p:nvPicPr>
          <p:cNvPr id="864" name="" descr=""/>
          <p:cNvPicPr/>
          <p:nvPr/>
        </p:nvPicPr>
        <p:blipFill>
          <a:blip r:embed="rId1"/>
          <a:stretch/>
        </p:blipFill>
        <p:spPr>
          <a:xfrm>
            <a:off x="360" y="1135440"/>
            <a:ext cx="10080360" cy="404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TextShape 1"/>
          <p:cNvSpPr txBox="1"/>
          <p:nvPr/>
        </p:nvSpPr>
        <p:spPr>
          <a:xfrm>
            <a:off x="504000" y="225720"/>
            <a:ext cx="9072360" cy="946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r>
              <a:rPr b="0" lang="ru-RU" sz="2700" spc="-1" strike="noStrike">
                <a:latin typeface="Trebuchet MS"/>
              </a:rPr>
              <a:t>Что я вижу на картинке</a:t>
            </a:r>
            <a:endParaRPr b="0" lang="ru-RU" sz="2700" spc="-1" strike="noStrike">
              <a:latin typeface="Trebuchet MS"/>
            </a:endParaRPr>
          </a:p>
        </p:txBody>
      </p:sp>
      <p:sp>
        <p:nvSpPr>
          <p:cNvPr id="866" name="TextShape 2"/>
          <p:cNvSpPr txBox="1"/>
          <p:nvPr/>
        </p:nvSpPr>
        <p:spPr>
          <a:xfrm>
            <a:off x="504000" y="1326240"/>
            <a:ext cx="9072360" cy="3288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Требования разрабатываются сверху вниз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400" spc="-1" strike="noStrike">
                <a:latin typeface="Candara"/>
              </a:rPr>
              <a:t>Уровни требований самодостаточны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400" spc="-1" strike="noStrike">
                <a:latin typeface="Candara"/>
              </a:rPr>
              <a:t>Требования каждого уровня можно свести в один документ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Функциональные требования — основная цель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Атрибуты качества вторичны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Ограничения не важны для бизнеса</a:t>
            </a:r>
            <a:endParaRPr b="0" lang="ru-RU" sz="2400" spc="-1" strike="noStrike"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CustomShape 1"/>
          <p:cNvSpPr/>
          <p:nvPr/>
        </p:nvSpPr>
        <p:spPr>
          <a:xfrm>
            <a:off x="2376000" y="291600"/>
            <a:ext cx="2734560" cy="273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close/>
              </a:path>
            </a:pathLst>
          </a:cu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ndara"/>
                <a:ea typeface="Microsoft YaHei"/>
              </a:rPr>
              <a:t>Бизнес-</a:t>
            </a:r>
            <a:endParaRPr b="0" lang="ru-RU" sz="1600" spc="-1" strike="noStrike">
              <a:latin typeface="Candara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ndara"/>
                <a:ea typeface="Microsoft YaHei"/>
              </a:rPr>
              <a:t>требования</a:t>
            </a:r>
            <a:endParaRPr b="0" lang="ru-RU" sz="1600" spc="-1" strike="noStrike">
              <a:latin typeface="Candara"/>
            </a:endParaRPr>
          </a:p>
        </p:txBody>
      </p:sp>
      <p:sp>
        <p:nvSpPr>
          <p:cNvPr id="868" name="CustomShape 2"/>
          <p:cNvSpPr/>
          <p:nvPr/>
        </p:nvSpPr>
        <p:spPr>
          <a:xfrm>
            <a:off x="4104000" y="1227600"/>
            <a:ext cx="2734560" cy="273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close/>
              </a:path>
            </a:pathLst>
          </a:custGeom>
          <a:solidFill>
            <a:srgbClr val="77bc65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marL="360000" algn="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ndara"/>
                <a:ea typeface="Microsoft YaHei"/>
              </a:rPr>
              <a:t>Пользовательские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Candara"/>
                <a:ea typeface="Microsoft YaHei"/>
              </a:rPr>
              <a:t>требования</a:t>
            </a:r>
            <a:endParaRPr b="0" lang="ru-RU" sz="1600" spc="-1" strike="noStrike">
              <a:latin typeface="Candara"/>
            </a:endParaRPr>
          </a:p>
        </p:txBody>
      </p:sp>
      <p:sp>
        <p:nvSpPr>
          <p:cNvPr id="869" name="CustomShape 3"/>
          <p:cNvSpPr/>
          <p:nvPr/>
        </p:nvSpPr>
        <p:spPr>
          <a:xfrm>
            <a:off x="2448000" y="1947600"/>
            <a:ext cx="2734560" cy="273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close/>
              </a:path>
            </a:pathLst>
          </a:custGeom>
          <a:solidFill>
            <a:srgbClr val="ff6d6d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b" anchorCtr="1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ndara"/>
                <a:ea typeface="Microsoft YaHei"/>
              </a:rPr>
              <a:t>Требования</a:t>
            </a:r>
            <a:endParaRPr b="0" lang="ru-RU" sz="1600" spc="-1" strike="noStrike">
              <a:latin typeface="Candara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ndara"/>
                <a:ea typeface="Microsoft YaHei"/>
              </a:rPr>
              <a:t>уровня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Candara"/>
                <a:ea typeface="Microsoft YaHei"/>
              </a:rPr>
              <a:t>реализации</a:t>
            </a:r>
            <a:endParaRPr b="0" lang="ru-RU" sz="1600" spc="-1" strike="noStrike">
              <a:latin typeface="Candara"/>
            </a:endParaRPr>
          </a:p>
        </p:txBody>
      </p:sp>
      <p:grpSp>
        <p:nvGrpSpPr>
          <p:cNvPr id="870" name="Group 4"/>
          <p:cNvGrpSpPr/>
          <p:nvPr/>
        </p:nvGrpSpPr>
        <p:grpSpPr>
          <a:xfrm>
            <a:off x="6869880" y="1884240"/>
            <a:ext cx="1554120" cy="1283760"/>
            <a:chOff x="6869880" y="1884240"/>
            <a:chExt cx="1554120" cy="1283760"/>
          </a:xfrm>
        </p:grpSpPr>
        <p:pic>
          <p:nvPicPr>
            <p:cNvPr id="871" name="Рисунок 9_1" descr="Мужчина"/>
            <p:cNvPicPr/>
            <p:nvPr/>
          </p:nvPicPr>
          <p:blipFill>
            <a:blip r:embed="rId1"/>
            <a:stretch/>
          </p:blipFill>
          <p:spPr>
            <a:xfrm>
              <a:off x="7189560" y="1884240"/>
              <a:ext cx="914400" cy="91440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872" name="TextShape 5"/>
            <p:cNvSpPr txBox="1"/>
            <p:nvPr/>
          </p:nvSpPr>
          <p:spPr>
            <a:xfrm>
              <a:off x="6869880" y="2798640"/>
              <a:ext cx="1554120" cy="36936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548235"/>
                  </a:solidFill>
                  <a:latin typeface="Calibri"/>
                </a:rPr>
                <a:t>Пользователи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873" name="Group 6"/>
          <p:cNvGrpSpPr/>
          <p:nvPr/>
        </p:nvGrpSpPr>
        <p:grpSpPr>
          <a:xfrm>
            <a:off x="1911960" y="4320000"/>
            <a:ext cx="1544040" cy="1324800"/>
            <a:chOff x="1911960" y="4320000"/>
            <a:chExt cx="1544040" cy="1324800"/>
          </a:xfrm>
        </p:grpSpPr>
        <p:pic>
          <p:nvPicPr>
            <p:cNvPr id="874" name="Рисунок 10_1" descr="Мужчина"/>
            <p:cNvPicPr/>
            <p:nvPr/>
          </p:nvPicPr>
          <p:blipFill>
            <a:blip r:embed="rId2"/>
            <a:stretch/>
          </p:blipFill>
          <p:spPr>
            <a:xfrm>
              <a:off x="2226600" y="4320000"/>
              <a:ext cx="914400" cy="91440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875" name="TextShape 7"/>
            <p:cNvSpPr txBox="1"/>
            <p:nvPr/>
          </p:nvSpPr>
          <p:spPr>
            <a:xfrm>
              <a:off x="1911960" y="5275440"/>
              <a:ext cx="1544040" cy="36936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ff0000"/>
                  </a:solidFill>
                  <a:latin typeface="Calibri"/>
                </a:rPr>
                <a:t>Разработчики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876" name="Group 8"/>
          <p:cNvGrpSpPr/>
          <p:nvPr/>
        </p:nvGrpSpPr>
        <p:grpSpPr>
          <a:xfrm>
            <a:off x="1264680" y="84240"/>
            <a:ext cx="1183320" cy="1283760"/>
            <a:chOff x="1264680" y="84240"/>
            <a:chExt cx="1183320" cy="1283760"/>
          </a:xfrm>
        </p:grpSpPr>
        <p:pic>
          <p:nvPicPr>
            <p:cNvPr id="877" name="Рисунок 8_1" descr="Мужчина"/>
            <p:cNvPicPr/>
            <p:nvPr/>
          </p:nvPicPr>
          <p:blipFill>
            <a:blip r:embed="rId3"/>
            <a:stretch/>
          </p:blipFill>
          <p:spPr>
            <a:xfrm>
              <a:off x="1439640" y="84240"/>
              <a:ext cx="914400" cy="91440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878" name="TextShape 9"/>
            <p:cNvSpPr txBox="1"/>
            <p:nvPr/>
          </p:nvSpPr>
          <p:spPr>
            <a:xfrm>
              <a:off x="1264680" y="998640"/>
              <a:ext cx="1183320" cy="36936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70c0"/>
                  </a:solidFill>
                  <a:latin typeface="Calibri"/>
                </a:rPr>
                <a:t>Заказчики</a:t>
              </a:r>
              <a:endParaRPr b="0" lang="ru-RU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" descr=""/>
          <p:cNvPicPr/>
          <p:nvPr/>
        </p:nvPicPr>
        <p:blipFill>
          <a:blip r:embed="rId1"/>
          <a:stretch/>
        </p:blipFill>
        <p:spPr>
          <a:xfrm>
            <a:off x="3361680" y="222480"/>
            <a:ext cx="3631680" cy="5188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CustomShape 1"/>
          <p:cNvSpPr/>
          <p:nvPr/>
        </p:nvSpPr>
        <p:spPr>
          <a:xfrm>
            <a:off x="5907600" y="1189080"/>
            <a:ext cx="1866960" cy="190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close/>
              </a:path>
            </a:pathLst>
          </a:cu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Candara"/>
                <a:ea typeface="Microsoft YaHei"/>
              </a:rPr>
              <a:t>Бизнес-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Candara"/>
                <a:ea typeface="Microsoft YaHei"/>
              </a:rPr>
              <a:t>требования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880" name="CustomShape 2"/>
          <p:cNvSpPr/>
          <p:nvPr/>
        </p:nvSpPr>
        <p:spPr>
          <a:xfrm>
            <a:off x="6945840" y="1428840"/>
            <a:ext cx="1866960" cy="190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close/>
              </a:path>
            </a:pathLst>
          </a:custGeom>
          <a:solidFill>
            <a:srgbClr val="77bc65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marL="360000" algn="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Candara"/>
                <a:ea typeface="Microsoft YaHei"/>
              </a:rPr>
              <a:t>Пользовательские</a:t>
            </a:r>
            <a:br/>
            <a:r>
              <a:rPr b="0" lang="ru-RU" sz="1000" spc="-1" strike="noStrike">
                <a:solidFill>
                  <a:srgbClr val="000000"/>
                </a:solidFill>
                <a:latin typeface="Candara"/>
                <a:ea typeface="Microsoft YaHei"/>
              </a:rPr>
              <a:t>требования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881" name="CustomShape 3"/>
          <p:cNvSpPr/>
          <p:nvPr/>
        </p:nvSpPr>
        <p:spPr>
          <a:xfrm>
            <a:off x="5938560" y="1882080"/>
            <a:ext cx="1866960" cy="190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close/>
              </a:path>
            </a:pathLst>
          </a:custGeom>
          <a:solidFill>
            <a:srgbClr val="ff6d6d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b" anchorCtr="1">
            <a:no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Candara"/>
                <a:ea typeface="Microsoft YaHei"/>
              </a:rPr>
              <a:t>Требования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Candara"/>
                <a:ea typeface="Microsoft YaHei"/>
              </a:rPr>
              <a:t>к реализации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882" name="CustomShape 4"/>
          <p:cNvSpPr/>
          <p:nvPr/>
        </p:nvSpPr>
        <p:spPr>
          <a:xfrm>
            <a:off x="1267560" y="1416240"/>
            <a:ext cx="1866960" cy="190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close/>
              </a:path>
            </a:pathLst>
          </a:cu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3" name="CustomShape 5"/>
          <p:cNvSpPr/>
          <p:nvPr/>
        </p:nvSpPr>
        <p:spPr>
          <a:xfrm>
            <a:off x="1477080" y="1421640"/>
            <a:ext cx="1866960" cy="190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close/>
              </a:path>
            </a:pathLst>
          </a:custGeom>
          <a:solidFill>
            <a:srgbClr val="77bc65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4" name="CustomShape 6"/>
          <p:cNvSpPr/>
          <p:nvPr/>
        </p:nvSpPr>
        <p:spPr>
          <a:xfrm>
            <a:off x="1372320" y="1564920"/>
            <a:ext cx="1866960" cy="190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close/>
              </a:path>
            </a:pathLst>
          </a:custGeom>
          <a:solidFill>
            <a:srgbClr val="ff6d6d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5" name="CustomShape 7"/>
          <p:cNvSpPr/>
          <p:nvPr/>
        </p:nvSpPr>
        <p:spPr>
          <a:xfrm>
            <a:off x="803880" y="1176480"/>
            <a:ext cx="880560" cy="4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Бизнес-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требования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886" name="CustomShape 8"/>
          <p:cNvSpPr/>
          <p:nvPr/>
        </p:nvSpPr>
        <p:spPr>
          <a:xfrm>
            <a:off x="3350520" y="1389960"/>
            <a:ext cx="1273680" cy="4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Пользовательские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требования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887" name="CustomShape 9"/>
          <p:cNvSpPr/>
          <p:nvPr/>
        </p:nvSpPr>
        <p:spPr>
          <a:xfrm>
            <a:off x="1675440" y="3597120"/>
            <a:ext cx="991800" cy="4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Требования </a:t>
            </a:r>
            <a:br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к реализации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888" name="CustomShape 10"/>
          <p:cNvSpPr/>
          <p:nvPr/>
        </p:nvSpPr>
        <p:spPr>
          <a:xfrm>
            <a:off x="1076040" y="4564080"/>
            <a:ext cx="3133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Согласованные требования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Wingdings"/>
              </a:rPr>
              <a:t>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цельный продукт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89" name="CustomShape 11"/>
          <p:cNvSpPr/>
          <p:nvPr/>
        </p:nvSpPr>
        <p:spPr>
          <a:xfrm>
            <a:off x="5563800" y="4564080"/>
            <a:ext cx="3430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Рассогласованные требования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Wingdings"/>
              </a:rPr>
              <a:t>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проблемный продукт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TextShape 1"/>
          <p:cNvSpPr txBox="1"/>
          <p:nvPr/>
        </p:nvSpPr>
        <p:spPr>
          <a:xfrm>
            <a:off x="504000" y="225720"/>
            <a:ext cx="9072360" cy="946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r>
              <a:rPr b="0" lang="ru-RU" sz="2700" spc="-1" strike="noStrike">
                <a:latin typeface="Trebuchet MS"/>
              </a:rPr>
              <a:t>История программиста без контекста</a:t>
            </a:r>
            <a:endParaRPr b="0" lang="ru-RU" sz="2700" spc="-1" strike="noStrike">
              <a:latin typeface="Trebuchet MS"/>
            </a:endParaRPr>
          </a:p>
        </p:txBody>
      </p:sp>
      <p:pic>
        <p:nvPicPr>
          <p:cNvPr id="891" name="" descr=""/>
          <p:cNvPicPr/>
          <p:nvPr/>
        </p:nvPicPr>
        <p:blipFill>
          <a:blip r:embed="rId1"/>
          <a:stretch/>
        </p:blipFill>
        <p:spPr>
          <a:xfrm>
            <a:off x="2448000" y="1172160"/>
            <a:ext cx="3960000" cy="39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TextShape 1"/>
          <p:cNvSpPr txBox="1"/>
          <p:nvPr/>
        </p:nvSpPr>
        <p:spPr>
          <a:xfrm>
            <a:off x="504000" y="225720"/>
            <a:ext cx="9072360" cy="946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r>
              <a:rPr b="0" lang="ru-RU" sz="2700" spc="-1" strike="noStrike">
                <a:latin typeface="Trebuchet MS"/>
              </a:rPr>
              <a:t>Что я вижу на картинке</a:t>
            </a:r>
            <a:endParaRPr b="0" lang="ru-RU" sz="2700" spc="-1" strike="noStrike">
              <a:latin typeface="Trebuchet MS"/>
            </a:endParaRPr>
          </a:p>
        </p:txBody>
      </p:sp>
      <p:sp>
        <p:nvSpPr>
          <p:cNvPr id="893" name="TextShape 2"/>
          <p:cNvSpPr txBox="1"/>
          <p:nvPr/>
        </p:nvSpPr>
        <p:spPr>
          <a:xfrm>
            <a:off x="504000" y="1326240"/>
            <a:ext cx="9072360" cy="3288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Требования разрабатываются сверху вниз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Уровни требований самодостаточны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Требования каждого уровня можно свести в один документ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400" spc="-1" strike="noStrike">
                <a:latin typeface="Candara"/>
              </a:rPr>
              <a:t>Функциональные требования — основная цель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400" spc="-1" strike="noStrike">
                <a:latin typeface="Candara"/>
              </a:rPr>
              <a:t>Атрибуты качества вторичны и связаны с бизнес-требованиями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Ограничения не важны для бизнеса</a:t>
            </a:r>
            <a:endParaRPr b="0" lang="ru-RU" sz="2400" spc="-1" strike="noStrike"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TextShape 1"/>
          <p:cNvSpPr txBox="1"/>
          <p:nvPr/>
        </p:nvSpPr>
        <p:spPr>
          <a:xfrm>
            <a:off x="504000" y="225720"/>
            <a:ext cx="9072360" cy="946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r>
              <a:rPr b="0" lang="ru-RU" sz="2700" spc="-1" strike="noStrike">
                <a:latin typeface="Trebuchet MS"/>
              </a:rPr>
              <a:t>Грустная история Google+</a:t>
            </a:r>
            <a:endParaRPr b="0" lang="ru-RU" sz="2700" spc="-1" strike="noStrike">
              <a:latin typeface="Trebuchet MS"/>
            </a:endParaRPr>
          </a:p>
        </p:txBody>
      </p:sp>
      <p:pic>
        <p:nvPicPr>
          <p:cNvPr id="895" name="" descr=""/>
          <p:cNvPicPr/>
          <p:nvPr/>
        </p:nvPicPr>
        <p:blipFill>
          <a:blip r:embed="rId1"/>
          <a:stretch/>
        </p:blipFill>
        <p:spPr>
          <a:xfrm>
            <a:off x="1417320" y="1080000"/>
            <a:ext cx="7150680" cy="4022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TextShape 1"/>
          <p:cNvSpPr txBox="1"/>
          <p:nvPr/>
        </p:nvSpPr>
        <p:spPr>
          <a:xfrm>
            <a:off x="504000" y="225720"/>
            <a:ext cx="9072360" cy="946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r>
              <a:rPr b="0" lang="ru-RU" sz="2700" spc="-1" strike="noStrike">
                <a:latin typeface="Trebuchet MS"/>
              </a:rPr>
              <a:t>Что я вижу на картинке</a:t>
            </a:r>
            <a:endParaRPr b="0" lang="ru-RU" sz="2700" spc="-1" strike="noStrike">
              <a:latin typeface="Trebuchet MS"/>
            </a:endParaRPr>
          </a:p>
        </p:txBody>
      </p:sp>
      <p:sp>
        <p:nvSpPr>
          <p:cNvPr id="897" name="TextShape 2"/>
          <p:cNvSpPr txBox="1"/>
          <p:nvPr/>
        </p:nvSpPr>
        <p:spPr>
          <a:xfrm>
            <a:off x="504000" y="1326240"/>
            <a:ext cx="9072360" cy="3288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Требования разрабатываются сверху вниз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Уровни требований самодостаточны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Требования каждого уровня можно свести в один документ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Функциональные требования — основная цель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b2b2b2"/>
                </a:solidFill>
                <a:latin typeface="Candara"/>
              </a:rPr>
              <a:t>Атрибуты качества вторичны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400" spc="-1" strike="noStrike">
                <a:latin typeface="Candara"/>
              </a:rPr>
              <a:t>Ограничения не важны для бизнеса</a:t>
            </a:r>
            <a:endParaRPr b="0" lang="ru-RU" sz="2400" spc="-1" strike="noStrike"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TextShape 1"/>
          <p:cNvSpPr txBox="1"/>
          <p:nvPr/>
        </p:nvSpPr>
        <p:spPr>
          <a:xfrm>
            <a:off x="504000" y="225720"/>
            <a:ext cx="9072360" cy="946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r>
              <a:rPr b="0" lang="ru-RU" sz="2700" spc="-1" strike="noStrike">
                <a:latin typeface="Trebuchet MS"/>
              </a:rPr>
              <a:t>Две истории про Oracle</a:t>
            </a:r>
            <a:endParaRPr b="0" lang="ru-RU" sz="2700" spc="-1" strike="noStrike">
              <a:latin typeface="Trebuchet MS"/>
            </a:endParaRPr>
          </a:p>
        </p:txBody>
      </p:sp>
      <p:pic>
        <p:nvPicPr>
          <p:cNvPr id="899" name="" descr=""/>
          <p:cNvPicPr/>
          <p:nvPr/>
        </p:nvPicPr>
        <p:blipFill>
          <a:blip r:embed="rId1"/>
          <a:stretch/>
        </p:blipFill>
        <p:spPr>
          <a:xfrm>
            <a:off x="1584000" y="953280"/>
            <a:ext cx="6670080" cy="4446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TextShape 1"/>
          <p:cNvSpPr txBox="1"/>
          <p:nvPr/>
        </p:nvSpPr>
        <p:spPr>
          <a:xfrm>
            <a:off x="504000" y="225720"/>
            <a:ext cx="9072360" cy="946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r>
              <a:rPr b="0" lang="ru-RU" sz="2700" spc="-1" strike="noStrike">
                <a:latin typeface="Trebuchet MS"/>
              </a:rPr>
              <a:t>Анти-тезисы</a:t>
            </a:r>
            <a:endParaRPr b="0" lang="ru-RU" sz="2700" spc="-1" strike="noStrike">
              <a:latin typeface="Trebuchet MS"/>
            </a:endParaRPr>
          </a:p>
        </p:txBody>
      </p:sp>
      <p:sp>
        <p:nvSpPr>
          <p:cNvPr id="901" name="TextShape 2"/>
          <p:cNvSpPr txBox="1"/>
          <p:nvPr/>
        </p:nvSpPr>
        <p:spPr>
          <a:xfrm>
            <a:off x="504000" y="1326240"/>
            <a:ext cx="4032000" cy="4073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ndara"/>
              </a:rPr>
              <a:t>Требования разрабатываются сверху вниз</a:t>
            </a:r>
            <a:endParaRPr b="0" lang="ru-RU" sz="18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ndara"/>
              </a:rPr>
              <a:t>Уровни требований самодостаточны</a:t>
            </a:r>
            <a:endParaRPr b="0" lang="ru-RU" sz="18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ndara"/>
              </a:rPr>
              <a:t>Требования каждого уровня можно свести в один документ</a:t>
            </a:r>
            <a:endParaRPr b="0" lang="ru-RU" sz="18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ndara"/>
              </a:rPr>
              <a:t>Функциональные требования — основная цель</a:t>
            </a:r>
            <a:endParaRPr b="0" lang="ru-RU" sz="18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ndara"/>
              </a:rPr>
              <a:t>Атрибуты качества вторичны</a:t>
            </a:r>
            <a:br/>
            <a:r>
              <a:rPr b="0" lang="ru-RU" sz="1800" spc="-1" strike="noStrike">
                <a:latin typeface="Candara"/>
              </a:rPr>
              <a:t> </a:t>
            </a:r>
            <a:endParaRPr b="0" lang="ru-RU" sz="18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ndara"/>
              </a:rPr>
              <a:t>Ограничения не важны для бизнеса</a:t>
            </a:r>
            <a:endParaRPr b="0" lang="ru-RU" sz="1800" spc="-1" strike="noStrike">
              <a:latin typeface="Candara"/>
            </a:endParaRPr>
          </a:p>
        </p:txBody>
      </p:sp>
      <p:sp>
        <p:nvSpPr>
          <p:cNvPr id="902" name="TextShape 3"/>
          <p:cNvSpPr txBox="1"/>
          <p:nvPr/>
        </p:nvSpPr>
        <p:spPr>
          <a:xfrm>
            <a:off x="5040000" y="1326240"/>
            <a:ext cx="4032000" cy="4073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ndara"/>
              </a:rPr>
              <a:t>Все уровни требований важны и влияют друг на друга</a:t>
            </a:r>
            <a:endParaRPr b="0" lang="ru-RU" sz="18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ndara"/>
              </a:rPr>
              <a:t>Уровни требований отражают разные интересы</a:t>
            </a:r>
            <a:endParaRPr b="0" lang="ru-RU" sz="18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ndara"/>
              </a:rPr>
              <a:t>В эпоху баз данных документы скорее вредны</a:t>
            </a:r>
            <a:endParaRPr b="0" lang="ru-RU" sz="18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ndara"/>
              </a:rPr>
              <a:t>Наступает пост-функциональная эпоха</a:t>
            </a:r>
            <a:endParaRPr b="0" lang="ru-RU" sz="18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ndara"/>
              </a:rPr>
              <a:t>Атрибуты качества становятся конкурентными преимуществами</a:t>
            </a:r>
            <a:endParaRPr b="0" lang="ru-RU" sz="18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ndara"/>
              </a:rPr>
              <a:t>Ограничения определяют нишу</a:t>
            </a:r>
            <a:endParaRPr b="0" lang="ru-RU" sz="1800" spc="-1" strike="noStrike"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Line 1"/>
          <p:cNvSpPr/>
          <p:nvPr/>
        </p:nvSpPr>
        <p:spPr>
          <a:xfrm>
            <a:off x="300600" y="168588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4" name="Line 2"/>
          <p:cNvSpPr/>
          <p:nvPr/>
        </p:nvSpPr>
        <p:spPr>
          <a:xfrm>
            <a:off x="300600" y="357624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5" name="CustomShape 3"/>
          <p:cNvSpPr/>
          <p:nvPr/>
        </p:nvSpPr>
        <p:spPr>
          <a:xfrm>
            <a:off x="275040" y="5040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6" name="CustomShape 4"/>
          <p:cNvSpPr/>
          <p:nvPr/>
        </p:nvSpPr>
        <p:spPr>
          <a:xfrm>
            <a:off x="1027440" y="236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Пользовательские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7" name="CustomShape 5"/>
          <p:cNvSpPr/>
          <p:nvPr/>
        </p:nvSpPr>
        <p:spPr>
          <a:xfrm>
            <a:off x="1996200" y="425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Функциональные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8" name="CustomShape 6"/>
          <p:cNvSpPr/>
          <p:nvPr/>
        </p:nvSpPr>
        <p:spPr>
          <a:xfrm>
            <a:off x="179640" y="425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Системные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9" name="CustomShape 7"/>
          <p:cNvSpPr/>
          <p:nvPr/>
        </p:nvSpPr>
        <p:spPr>
          <a:xfrm>
            <a:off x="5145120" y="263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Атрибуты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качества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0" name="CustomShape 8"/>
          <p:cNvSpPr/>
          <p:nvPr/>
        </p:nvSpPr>
        <p:spPr>
          <a:xfrm>
            <a:off x="3691440" y="398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Внешние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Интерфейсы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1" name="CustomShape 9"/>
          <p:cNvSpPr/>
          <p:nvPr/>
        </p:nvSpPr>
        <p:spPr>
          <a:xfrm>
            <a:off x="5387040" y="4386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Ограничения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2" name="CustomShape 10"/>
          <p:cNvSpPr/>
          <p:nvPr/>
        </p:nvSpPr>
        <p:spPr>
          <a:xfrm>
            <a:off x="326880" y="1539000"/>
            <a:ext cx="233712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Документ концепции и границ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3" name="CustomShape 11"/>
          <p:cNvSpPr/>
          <p:nvPr/>
        </p:nvSpPr>
        <p:spPr>
          <a:xfrm>
            <a:off x="900000" y="3441600"/>
            <a:ext cx="230724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Документ пользовательских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требований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4" name="Line 12"/>
          <p:cNvSpPr/>
          <p:nvPr/>
        </p:nvSpPr>
        <p:spPr>
          <a:xfrm>
            <a:off x="1008000" y="1179000"/>
            <a:ext cx="216000" cy="36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15" name="Line 13"/>
          <p:cNvSpPr/>
          <p:nvPr/>
        </p:nvSpPr>
        <p:spPr>
          <a:xfrm>
            <a:off x="1390320" y="1955880"/>
            <a:ext cx="193680" cy="4053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16" name="Line 14"/>
          <p:cNvSpPr/>
          <p:nvPr/>
        </p:nvSpPr>
        <p:spPr>
          <a:xfrm>
            <a:off x="1874880" y="3036600"/>
            <a:ext cx="213120" cy="405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17" name="Line 15"/>
          <p:cNvSpPr/>
          <p:nvPr/>
        </p:nvSpPr>
        <p:spPr>
          <a:xfrm flipH="1">
            <a:off x="2448000" y="1326600"/>
            <a:ext cx="1728000" cy="12654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18" name="Line 16"/>
          <p:cNvSpPr/>
          <p:nvPr/>
        </p:nvSpPr>
        <p:spPr>
          <a:xfrm>
            <a:off x="2310120" y="3846240"/>
            <a:ext cx="209880" cy="4053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19" name="Line 17"/>
          <p:cNvSpPr/>
          <p:nvPr/>
        </p:nvSpPr>
        <p:spPr>
          <a:xfrm>
            <a:off x="1632960" y="4656600"/>
            <a:ext cx="363240" cy="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20" name="Line 18"/>
          <p:cNvSpPr/>
          <p:nvPr/>
        </p:nvSpPr>
        <p:spPr>
          <a:xfrm flipH="1">
            <a:off x="3031200" y="1506600"/>
            <a:ext cx="1387080" cy="27450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21" name="Line 19"/>
          <p:cNvSpPr/>
          <p:nvPr/>
        </p:nvSpPr>
        <p:spPr>
          <a:xfrm>
            <a:off x="5023800" y="1326600"/>
            <a:ext cx="592200" cy="130464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22" name="Line 20"/>
          <p:cNvSpPr/>
          <p:nvPr/>
        </p:nvSpPr>
        <p:spPr>
          <a:xfrm flipH="1">
            <a:off x="3120120" y="3036600"/>
            <a:ext cx="2024640" cy="12765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23" name="Line 21"/>
          <p:cNvSpPr/>
          <p:nvPr/>
        </p:nvSpPr>
        <p:spPr>
          <a:xfrm flipH="1">
            <a:off x="5023440" y="3306600"/>
            <a:ext cx="605520" cy="189036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24" name="Line 22"/>
          <p:cNvSpPr/>
          <p:nvPr/>
        </p:nvSpPr>
        <p:spPr>
          <a:xfrm flipH="1">
            <a:off x="4296960" y="4656600"/>
            <a:ext cx="121320" cy="54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25" name="Line 23"/>
          <p:cNvSpPr/>
          <p:nvPr/>
        </p:nvSpPr>
        <p:spPr>
          <a:xfrm flipH="1">
            <a:off x="5145120" y="4926600"/>
            <a:ext cx="363240" cy="27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26" name="Line 24"/>
          <p:cNvSpPr/>
          <p:nvPr/>
        </p:nvSpPr>
        <p:spPr>
          <a:xfrm flipH="1" flipV="1">
            <a:off x="1728000" y="936000"/>
            <a:ext cx="2327040" cy="2106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27" name="CustomShape 25"/>
          <p:cNvSpPr/>
          <p:nvPr/>
        </p:nvSpPr>
        <p:spPr>
          <a:xfrm>
            <a:off x="3934080" y="83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Бизнес-правила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8" name="TextShape 26"/>
          <p:cNvSpPr txBox="1"/>
          <p:nvPr/>
        </p:nvSpPr>
        <p:spPr>
          <a:xfrm>
            <a:off x="7560360" y="900000"/>
            <a:ext cx="2109960" cy="31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1" strike="noStrike">
                <a:latin typeface="Candara"/>
              </a:rPr>
              <a:t>Бизнес-требования</a:t>
            </a:r>
            <a:endParaRPr b="0" lang="ru-RU" sz="1800" spc="-1" strike="noStrike">
              <a:latin typeface="Candara"/>
            </a:endParaRPr>
          </a:p>
        </p:txBody>
      </p:sp>
      <p:sp>
        <p:nvSpPr>
          <p:cNvPr id="929" name="TextShape 27"/>
          <p:cNvSpPr txBox="1"/>
          <p:nvPr/>
        </p:nvSpPr>
        <p:spPr>
          <a:xfrm>
            <a:off x="7560360" y="2512440"/>
            <a:ext cx="2020320" cy="54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1" strike="noStrike">
                <a:latin typeface="Candara"/>
              </a:rPr>
              <a:t>Пользовательские</a:t>
            </a:r>
            <a:br/>
            <a:r>
              <a:rPr b="0" lang="ru-RU" sz="1800" spc="-1" strike="noStrike">
                <a:latin typeface="Candara"/>
              </a:rPr>
              <a:t>требования</a:t>
            </a:r>
            <a:endParaRPr b="0" lang="ru-RU" sz="1800" spc="-1" strike="noStrike">
              <a:latin typeface="Candara"/>
            </a:endParaRPr>
          </a:p>
        </p:txBody>
      </p:sp>
      <p:sp>
        <p:nvSpPr>
          <p:cNvPr id="930" name="TextShape 28"/>
          <p:cNvSpPr txBox="1"/>
          <p:nvPr/>
        </p:nvSpPr>
        <p:spPr>
          <a:xfrm>
            <a:off x="7560360" y="4140360"/>
            <a:ext cx="1878480" cy="54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1" strike="noStrike">
                <a:latin typeface="Candara"/>
              </a:rPr>
              <a:t>Функциональные</a:t>
            </a:r>
            <a:endParaRPr b="0" lang="ru-RU" sz="1800" spc="-1" strike="noStrike">
              <a:latin typeface="Candara"/>
            </a:endParaRPr>
          </a:p>
          <a:p>
            <a:r>
              <a:rPr b="0" lang="ru-RU" sz="1800" spc="-1" strike="noStrike">
                <a:latin typeface="Candara"/>
              </a:rPr>
              <a:t>требования</a:t>
            </a:r>
            <a:endParaRPr b="0" lang="ru-RU" sz="1800" spc="-1" strike="noStrike">
              <a:latin typeface="Candara"/>
            </a:endParaRPr>
          </a:p>
        </p:txBody>
      </p:sp>
      <p:sp>
        <p:nvSpPr>
          <p:cNvPr id="931" name="CustomShape 29"/>
          <p:cNvSpPr/>
          <p:nvPr/>
        </p:nvSpPr>
        <p:spPr>
          <a:xfrm>
            <a:off x="3016800" y="5178600"/>
            <a:ext cx="205848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300" spc="-1" strike="noStrike">
                <a:latin typeface="Arial"/>
              </a:rPr>
              <a:t>Спецификация 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300" spc="-1" strike="noStrike">
                <a:latin typeface="Arial"/>
              </a:rPr>
              <a:t>требований к ПО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2" name="Line 30"/>
          <p:cNvSpPr/>
          <p:nvPr/>
        </p:nvSpPr>
        <p:spPr>
          <a:xfrm>
            <a:off x="2944800" y="4890600"/>
            <a:ext cx="216000" cy="30024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33" name="TextShape 31"/>
          <p:cNvSpPr txBox="1"/>
          <p:nvPr/>
        </p:nvSpPr>
        <p:spPr>
          <a:xfrm>
            <a:off x="504360" y="226080"/>
            <a:ext cx="9072360" cy="946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r>
              <a:rPr b="0" lang="ru-RU" sz="2700" spc="-1" strike="noStrike">
                <a:latin typeface="Trebuchet MS"/>
              </a:rPr>
              <a:t>Что же делать c этой картинкой?</a:t>
            </a:r>
            <a:endParaRPr b="0" lang="ru-RU" sz="2700" spc="-1" strike="noStrike"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" descr=""/>
          <p:cNvPicPr/>
          <p:nvPr/>
        </p:nvPicPr>
        <p:blipFill>
          <a:blip r:embed="rId1"/>
          <a:stretch/>
        </p:blipFill>
        <p:spPr>
          <a:xfrm>
            <a:off x="2235240" y="22320"/>
            <a:ext cx="5670360" cy="567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" descr=""/>
          <p:cNvPicPr/>
          <p:nvPr/>
        </p:nvPicPr>
        <p:blipFill>
          <a:blip r:embed="rId1"/>
          <a:stretch/>
        </p:blipFill>
        <p:spPr>
          <a:xfrm>
            <a:off x="1440000" y="144000"/>
            <a:ext cx="7591680" cy="540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" descr=""/>
          <p:cNvPicPr/>
          <p:nvPr/>
        </p:nvPicPr>
        <p:blipFill>
          <a:blip r:embed="rId1"/>
          <a:stretch/>
        </p:blipFill>
        <p:spPr>
          <a:xfrm>
            <a:off x="740160" y="22320"/>
            <a:ext cx="8660880" cy="567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" descr=""/>
          <p:cNvPicPr/>
          <p:nvPr/>
        </p:nvPicPr>
        <p:blipFill>
          <a:blip r:embed="rId1"/>
          <a:stretch/>
        </p:blipFill>
        <p:spPr>
          <a:xfrm>
            <a:off x="144000" y="1296000"/>
            <a:ext cx="4757400" cy="3384000"/>
          </a:xfrm>
          <a:prstGeom prst="rect">
            <a:avLst/>
          </a:prstGeom>
          <a:ln>
            <a:noFill/>
          </a:ln>
        </p:spPr>
      </p:pic>
      <p:pic>
        <p:nvPicPr>
          <p:cNvPr id="629" name="" descr=""/>
          <p:cNvPicPr/>
          <p:nvPr/>
        </p:nvPicPr>
        <p:blipFill>
          <a:blip r:embed="rId2"/>
          <a:stretch/>
        </p:blipFill>
        <p:spPr>
          <a:xfrm>
            <a:off x="4721400" y="1246320"/>
            <a:ext cx="5574600" cy="3649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extShape 1"/>
          <p:cNvSpPr txBox="1"/>
          <p:nvPr/>
        </p:nvSpPr>
        <p:spPr>
          <a:xfrm>
            <a:off x="504000" y="225720"/>
            <a:ext cx="9072360" cy="946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r>
              <a:rPr b="0" lang="ru-RU" sz="2700" spc="-1" strike="noStrike">
                <a:latin typeface="Trebuchet MS"/>
              </a:rPr>
              <a:t>Почему этот визуальный образ так важен?</a:t>
            </a:r>
            <a:endParaRPr b="0" lang="ru-RU" sz="2700" spc="-1" strike="noStrike">
              <a:latin typeface="Trebuchet MS"/>
            </a:endParaRPr>
          </a:p>
        </p:txBody>
      </p:sp>
      <p:sp>
        <p:nvSpPr>
          <p:cNvPr id="631" name="TextShape 2"/>
          <p:cNvSpPr txBox="1"/>
          <p:nvPr/>
        </p:nvSpPr>
        <p:spPr>
          <a:xfrm>
            <a:off x="504000" y="1326240"/>
            <a:ext cx="9072360" cy="3288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Candara"/>
              </a:rPr>
              <a:t>Отражает сложившиеся стереотипы и практики</a:t>
            </a:r>
            <a:endParaRPr b="0" lang="ru-RU" sz="2400" spc="-1" strike="noStrike">
              <a:latin typeface="Candara"/>
            </a:endParaRPr>
          </a:p>
          <a:p>
            <a:pPr marL="432000" indent="-324000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Candara"/>
              </a:rPr>
              <a:t>Воспроизводит эти стереотипы и практики</a:t>
            </a:r>
            <a:endParaRPr b="0" lang="ru-RU" sz="2400" spc="-1" strike="noStrike"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Line 1"/>
          <p:cNvSpPr/>
          <p:nvPr/>
        </p:nvSpPr>
        <p:spPr>
          <a:xfrm>
            <a:off x="300600" y="168588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Line 2"/>
          <p:cNvSpPr/>
          <p:nvPr/>
        </p:nvSpPr>
        <p:spPr>
          <a:xfrm>
            <a:off x="300600" y="357624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CustomShape 3"/>
          <p:cNvSpPr/>
          <p:nvPr/>
        </p:nvSpPr>
        <p:spPr>
          <a:xfrm>
            <a:off x="275040" y="5040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5" name="CustomShape 4"/>
          <p:cNvSpPr/>
          <p:nvPr/>
        </p:nvSpPr>
        <p:spPr>
          <a:xfrm>
            <a:off x="1027440" y="236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Пользовательские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6" name="CustomShape 5"/>
          <p:cNvSpPr/>
          <p:nvPr/>
        </p:nvSpPr>
        <p:spPr>
          <a:xfrm>
            <a:off x="1996200" y="425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Функциональные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7" name="CustomShape 6"/>
          <p:cNvSpPr/>
          <p:nvPr/>
        </p:nvSpPr>
        <p:spPr>
          <a:xfrm>
            <a:off x="179640" y="425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Системные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8" name="CustomShape 7"/>
          <p:cNvSpPr/>
          <p:nvPr/>
        </p:nvSpPr>
        <p:spPr>
          <a:xfrm>
            <a:off x="5145120" y="263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Атрибуты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качества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9" name="CustomShape 8"/>
          <p:cNvSpPr/>
          <p:nvPr/>
        </p:nvSpPr>
        <p:spPr>
          <a:xfrm>
            <a:off x="3691440" y="398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Внешние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Интерфейсы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0" name="CustomShape 9"/>
          <p:cNvSpPr/>
          <p:nvPr/>
        </p:nvSpPr>
        <p:spPr>
          <a:xfrm>
            <a:off x="5387040" y="4386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Ограничения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1" name="CustomShape 10"/>
          <p:cNvSpPr/>
          <p:nvPr/>
        </p:nvSpPr>
        <p:spPr>
          <a:xfrm>
            <a:off x="326880" y="1539000"/>
            <a:ext cx="233712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Документ концепции и границ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2" name="CustomShape 11"/>
          <p:cNvSpPr/>
          <p:nvPr/>
        </p:nvSpPr>
        <p:spPr>
          <a:xfrm>
            <a:off x="900000" y="3441600"/>
            <a:ext cx="230724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Документ пользовательских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требований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3" name="Line 12"/>
          <p:cNvSpPr/>
          <p:nvPr/>
        </p:nvSpPr>
        <p:spPr>
          <a:xfrm>
            <a:off x="1008000" y="1179000"/>
            <a:ext cx="216000" cy="36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Line 13"/>
          <p:cNvSpPr/>
          <p:nvPr/>
        </p:nvSpPr>
        <p:spPr>
          <a:xfrm>
            <a:off x="1390320" y="1955880"/>
            <a:ext cx="193680" cy="4053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Line 14"/>
          <p:cNvSpPr/>
          <p:nvPr/>
        </p:nvSpPr>
        <p:spPr>
          <a:xfrm>
            <a:off x="1874880" y="3036600"/>
            <a:ext cx="213120" cy="405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Line 15"/>
          <p:cNvSpPr/>
          <p:nvPr/>
        </p:nvSpPr>
        <p:spPr>
          <a:xfrm flipH="1">
            <a:off x="2448000" y="1326600"/>
            <a:ext cx="1728000" cy="12654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Line 16"/>
          <p:cNvSpPr/>
          <p:nvPr/>
        </p:nvSpPr>
        <p:spPr>
          <a:xfrm>
            <a:off x="2310120" y="3846240"/>
            <a:ext cx="209880" cy="4053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Line 17"/>
          <p:cNvSpPr/>
          <p:nvPr/>
        </p:nvSpPr>
        <p:spPr>
          <a:xfrm>
            <a:off x="1632960" y="4656600"/>
            <a:ext cx="363240" cy="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Line 18"/>
          <p:cNvSpPr/>
          <p:nvPr/>
        </p:nvSpPr>
        <p:spPr>
          <a:xfrm flipH="1">
            <a:off x="3031200" y="1506600"/>
            <a:ext cx="1387080" cy="27450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Line 19"/>
          <p:cNvSpPr/>
          <p:nvPr/>
        </p:nvSpPr>
        <p:spPr>
          <a:xfrm>
            <a:off x="5023800" y="1326600"/>
            <a:ext cx="592200" cy="130464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1" name="Line 20"/>
          <p:cNvSpPr/>
          <p:nvPr/>
        </p:nvSpPr>
        <p:spPr>
          <a:xfrm flipH="1">
            <a:off x="3120120" y="3036600"/>
            <a:ext cx="2024640" cy="12765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2" name="Line 21"/>
          <p:cNvSpPr/>
          <p:nvPr/>
        </p:nvSpPr>
        <p:spPr>
          <a:xfrm flipH="1">
            <a:off x="5023440" y="3306600"/>
            <a:ext cx="605520" cy="189036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Line 22"/>
          <p:cNvSpPr/>
          <p:nvPr/>
        </p:nvSpPr>
        <p:spPr>
          <a:xfrm flipH="1">
            <a:off x="4296960" y="4656600"/>
            <a:ext cx="121320" cy="54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4" name="Line 23"/>
          <p:cNvSpPr/>
          <p:nvPr/>
        </p:nvSpPr>
        <p:spPr>
          <a:xfrm flipH="1">
            <a:off x="5145120" y="4926600"/>
            <a:ext cx="363240" cy="27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Line 24"/>
          <p:cNvSpPr/>
          <p:nvPr/>
        </p:nvSpPr>
        <p:spPr>
          <a:xfrm flipH="1" flipV="1">
            <a:off x="1728000" y="936000"/>
            <a:ext cx="2327040" cy="2106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CustomShape 25"/>
          <p:cNvSpPr/>
          <p:nvPr/>
        </p:nvSpPr>
        <p:spPr>
          <a:xfrm>
            <a:off x="3934080" y="83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Бизнес-правила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7" name="TextShape 26"/>
          <p:cNvSpPr txBox="1"/>
          <p:nvPr/>
        </p:nvSpPr>
        <p:spPr>
          <a:xfrm>
            <a:off x="7560360" y="900000"/>
            <a:ext cx="2109960" cy="31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1" strike="noStrike">
                <a:latin typeface="Candara"/>
              </a:rPr>
              <a:t>Бизнес-требования</a:t>
            </a:r>
            <a:endParaRPr b="0" lang="ru-RU" sz="1800" spc="-1" strike="noStrike">
              <a:latin typeface="Candara"/>
            </a:endParaRPr>
          </a:p>
        </p:txBody>
      </p:sp>
      <p:sp>
        <p:nvSpPr>
          <p:cNvPr id="658" name="TextShape 27"/>
          <p:cNvSpPr txBox="1"/>
          <p:nvPr/>
        </p:nvSpPr>
        <p:spPr>
          <a:xfrm>
            <a:off x="7560360" y="2512440"/>
            <a:ext cx="2020320" cy="54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1" strike="noStrike">
                <a:latin typeface="Candara"/>
              </a:rPr>
              <a:t>Пользовательские</a:t>
            </a:r>
            <a:br/>
            <a:r>
              <a:rPr b="0" lang="ru-RU" sz="1800" spc="-1" strike="noStrike">
                <a:latin typeface="Candara"/>
              </a:rPr>
              <a:t>требования</a:t>
            </a:r>
            <a:endParaRPr b="0" lang="ru-RU" sz="1800" spc="-1" strike="noStrike">
              <a:latin typeface="Candara"/>
            </a:endParaRPr>
          </a:p>
        </p:txBody>
      </p:sp>
      <p:sp>
        <p:nvSpPr>
          <p:cNvPr id="659" name="TextShape 28"/>
          <p:cNvSpPr txBox="1"/>
          <p:nvPr/>
        </p:nvSpPr>
        <p:spPr>
          <a:xfrm>
            <a:off x="7560360" y="4140360"/>
            <a:ext cx="1878480" cy="54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1" strike="noStrike">
                <a:latin typeface="Candara"/>
              </a:rPr>
              <a:t>Функциональные</a:t>
            </a:r>
            <a:endParaRPr b="0" lang="ru-RU" sz="1800" spc="-1" strike="noStrike">
              <a:latin typeface="Candara"/>
            </a:endParaRPr>
          </a:p>
          <a:p>
            <a:r>
              <a:rPr b="0" lang="ru-RU" sz="1800" spc="-1" strike="noStrike">
                <a:latin typeface="Candara"/>
              </a:rPr>
              <a:t>требования</a:t>
            </a:r>
            <a:endParaRPr b="0" lang="ru-RU" sz="1800" spc="-1" strike="noStrike">
              <a:latin typeface="Candara"/>
            </a:endParaRPr>
          </a:p>
        </p:txBody>
      </p:sp>
      <p:sp>
        <p:nvSpPr>
          <p:cNvPr id="660" name="CustomShape 29"/>
          <p:cNvSpPr/>
          <p:nvPr/>
        </p:nvSpPr>
        <p:spPr>
          <a:xfrm>
            <a:off x="3016800" y="5178600"/>
            <a:ext cx="205848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300" spc="-1" strike="noStrike">
                <a:latin typeface="Arial"/>
              </a:rPr>
              <a:t>Спецификация 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300" spc="-1" strike="noStrike">
                <a:latin typeface="Arial"/>
              </a:rPr>
              <a:t>требований к ПО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1" name="Line 30"/>
          <p:cNvSpPr/>
          <p:nvPr/>
        </p:nvSpPr>
        <p:spPr>
          <a:xfrm>
            <a:off x="2944800" y="4890600"/>
            <a:ext cx="216000" cy="30024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62" name="TextShape 31"/>
          <p:cNvSpPr txBox="1"/>
          <p:nvPr/>
        </p:nvSpPr>
        <p:spPr>
          <a:xfrm>
            <a:off x="504360" y="226080"/>
            <a:ext cx="9072360" cy="946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spAutoFit/>
          </a:bodyPr>
          <a:p>
            <a:r>
              <a:rPr b="0" lang="ru-RU" sz="2700" spc="-1" strike="noStrike">
                <a:latin typeface="Trebuchet MS"/>
              </a:rPr>
              <a:t>Что вы здесь видите?</a:t>
            </a:r>
            <a:endParaRPr b="0" lang="ru-RU" sz="2700" spc="-1" strike="noStrike"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Line 1"/>
          <p:cNvSpPr/>
          <p:nvPr/>
        </p:nvSpPr>
        <p:spPr>
          <a:xfrm>
            <a:off x="300600" y="168588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Line 2"/>
          <p:cNvSpPr/>
          <p:nvPr/>
        </p:nvSpPr>
        <p:spPr>
          <a:xfrm>
            <a:off x="300600" y="357624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5" name="CustomShape 3"/>
          <p:cNvSpPr/>
          <p:nvPr/>
        </p:nvSpPr>
        <p:spPr>
          <a:xfrm>
            <a:off x="275040" y="5040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1" lang="ru-RU" sz="1100" spc="-1" strike="noStrike">
                <a:latin typeface="Arial"/>
              </a:rPr>
              <a:t>Бизнес-требования</a:t>
            </a:r>
            <a:endParaRPr b="0" lang="ru-RU" sz="1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6" name="CustomShape 4"/>
          <p:cNvSpPr/>
          <p:nvPr/>
        </p:nvSpPr>
        <p:spPr>
          <a:xfrm>
            <a:off x="1027440" y="236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1" lang="ru-RU" sz="1100" spc="-1" strike="noStrike">
                <a:latin typeface="Arial"/>
              </a:rPr>
              <a:t>Пользовательские</a:t>
            </a:r>
            <a:endParaRPr b="0" lang="ru-RU" sz="11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ru-RU" sz="1100" spc="-1" strike="noStrike">
                <a:latin typeface="Arial"/>
              </a:rPr>
              <a:t> </a:t>
            </a:r>
            <a:r>
              <a:rPr b="1" lang="ru-RU" sz="1100" spc="-1" strike="noStrike">
                <a:latin typeface="Arial"/>
              </a:rPr>
              <a:t>требования</a:t>
            </a:r>
            <a:endParaRPr b="0" lang="ru-RU" sz="1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7" name="CustomShape 5"/>
          <p:cNvSpPr/>
          <p:nvPr/>
        </p:nvSpPr>
        <p:spPr>
          <a:xfrm>
            <a:off x="1996200" y="425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1" lang="ru-RU" sz="1100" spc="-1" strike="noStrike">
                <a:latin typeface="Arial"/>
              </a:rPr>
              <a:t>Функциональные</a:t>
            </a:r>
            <a:endParaRPr b="0" lang="ru-RU" sz="11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ru-RU" sz="1100" spc="-1" strike="noStrike">
                <a:latin typeface="Arial"/>
              </a:rPr>
              <a:t> </a:t>
            </a:r>
            <a:r>
              <a:rPr b="1" lang="ru-RU" sz="1100" spc="-1" strike="noStrike">
                <a:latin typeface="Arial"/>
              </a:rPr>
              <a:t>требования</a:t>
            </a:r>
            <a:endParaRPr b="0" lang="ru-RU" sz="1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8" name="CustomShape 6"/>
          <p:cNvSpPr/>
          <p:nvPr/>
        </p:nvSpPr>
        <p:spPr>
          <a:xfrm>
            <a:off x="179640" y="425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Системные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9" name="CustomShape 7"/>
          <p:cNvSpPr/>
          <p:nvPr/>
        </p:nvSpPr>
        <p:spPr>
          <a:xfrm>
            <a:off x="5145120" y="263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Атрибуты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качества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0" name="CustomShape 8"/>
          <p:cNvSpPr/>
          <p:nvPr/>
        </p:nvSpPr>
        <p:spPr>
          <a:xfrm>
            <a:off x="3691440" y="398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Внешние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Интерфейсы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1" name="CustomShape 9"/>
          <p:cNvSpPr/>
          <p:nvPr/>
        </p:nvSpPr>
        <p:spPr>
          <a:xfrm>
            <a:off x="5387040" y="4386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Ограничения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2" name="CustomShape 10"/>
          <p:cNvSpPr/>
          <p:nvPr/>
        </p:nvSpPr>
        <p:spPr>
          <a:xfrm>
            <a:off x="326880" y="1539000"/>
            <a:ext cx="233712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Документ концепции и границ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3" name="CustomShape 11"/>
          <p:cNvSpPr/>
          <p:nvPr/>
        </p:nvSpPr>
        <p:spPr>
          <a:xfrm>
            <a:off x="900000" y="3441600"/>
            <a:ext cx="230724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Документ пользовательских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требований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4" name="CustomShape 12"/>
          <p:cNvSpPr/>
          <p:nvPr/>
        </p:nvSpPr>
        <p:spPr>
          <a:xfrm>
            <a:off x="3024000" y="5184000"/>
            <a:ext cx="2058480" cy="405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99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300" spc="-1" strike="noStrike">
                <a:latin typeface="Arial"/>
              </a:rPr>
              <a:t>Спецификация 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300" spc="-1" strike="noStrike">
                <a:latin typeface="Arial"/>
              </a:rPr>
              <a:t>требований к ПО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5" name="Line 13"/>
          <p:cNvSpPr/>
          <p:nvPr/>
        </p:nvSpPr>
        <p:spPr>
          <a:xfrm>
            <a:off x="1008000" y="1179000"/>
            <a:ext cx="216000" cy="360000"/>
          </a:xfrm>
          <a:prstGeom prst="line">
            <a:avLst/>
          </a:prstGeom>
          <a:ln w="3600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6" name="Line 14"/>
          <p:cNvSpPr/>
          <p:nvPr/>
        </p:nvSpPr>
        <p:spPr>
          <a:xfrm>
            <a:off x="1390320" y="1955880"/>
            <a:ext cx="193680" cy="405360"/>
          </a:xfrm>
          <a:prstGeom prst="line">
            <a:avLst/>
          </a:prstGeom>
          <a:ln w="36000">
            <a:solidFill>
              <a:srgbClr val="ff000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7" name="Line 15"/>
          <p:cNvSpPr/>
          <p:nvPr/>
        </p:nvSpPr>
        <p:spPr>
          <a:xfrm>
            <a:off x="1874880" y="3036600"/>
            <a:ext cx="213120" cy="405000"/>
          </a:xfrm>
          <a:prstGeom prst="line">
            <a:avLst/>
          </a:prstGeom>
          <a:ln w="3600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8" name="Line 16"/>
          <p:cNvSpPr/>
          <p:nvPr/>
        </p:nvSpPr>
        <p:spPr>
          <a:xfrm flipH="1">
            <a:off x="2448000" y="1326600"/>
            <a:ext cx="1728000" cy="12654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Line 17"/>
          <p:cNvSpPr/>
          <p:nvPr/>
        </p:nvSpPr>
        <p:spPr>
          <a:xfrm>
            <a:off x="2310120" y="3846240"/>
            <a:ext cx="209880" cy="405360"/>
          </a:xfrm>
          <a:prstGeom prst="line">
            <a:avLst/>
          </a:prstGeom>
          <a:ln w="36000">
            <a:solidFill>
              <a:srgbClr val="ff000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0" name="Line 18"/>
          <p:cNvSpPr/>
          <p:nvPr/>
        </p:nvSpPr>
        <p:spPr>
          <a:xfrm>
            <a:off x="1632960" y="4656600"/>
            <a:ext cx="363240" cy="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1" name="Line 19"/>
          <p:cNvSpPr/>
          <p:nvPr/>
        </p:nvSpPr>
        <p:spPr>
          <a:xfrm flipH="1">
            <a:off x="3031200" y="1506600"/>
            <a:ext cx="1387080" cy="27450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2" name="Line 20"/>
          <p:cNvSpPr/>
          <p:nvPr/>
        </p:nvSpPr>
        <p:spPr>
          <a:xfrm>
            <a:off x="5023800" y="1326600"/>
            <a:ext cx="592200" cy="130464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3" name="Line 21"/>
          <p:cNvSpPr/>
          <p:nvPr/>
        </p:nvSpPr>
        <p:spPr>
          <a:xfrm flipH="1">
            <a:off x="3120120" y="3036600"/>
            <a:ext cx="2024640" cy="12765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4" name="Line 22"/>
          <p:cNvSpPr/>
          <p:nvPr/>
        </p:nvSpPr>
        <p:spPr>
          <a:xfrm>
            <a:off x="2952000" y="4896000"/>
            <a:ext cx="216000" cy="300240"/>
          </a:xfrm>
          <a:prstGeom prst="line">
            <a:avLst/>
          </a:prstGeom>
          <a:ln w="3600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5" name="Line 23"/>
          <p:cNvSpPr/>
          <p:nvPr/>
        </p:nvSpPr>
        <p:spPr>
          <a:xfrm flipH="1">
            <a:off x="5023440" y="3306600"/>
            <a:ext cx="605520" cy="189036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6" name="Line 24"/>
          <p:cNvSpPr/>
          <p:nvPr/>
        </p:nvSpPr>
        <p:spPr>
          <a:xfrm flipH="1">
            <a:off x="4296960" y="4656600"/>
            <a:ext cx="121320" cy="54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7" name="Line 25"/>
          <p:cNvSpPr/>
          <p:nvPr/>
        </p:nvSpPr>
        <p:spPr>
          <a:xfrm flipH="1">
            <a:off x="5145120" y="4926600"/>
            <a:ext cx="363240" cy="27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8" name="Line 26"/>
          <p:cNvSpPr/>
          <p:nvPr/>
        </p:nvSpPr>
        <p:spPr>
          <a:xfrm flipH="1" flipV="1">
            <a:off x="1728000" y="936000"/>
            <a:ext cx="2327040" cy="2106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9" name="CustomShape 27"/>
          <p:cNvSpPr/>
          <p:nvPr/>
        </p:nvSpPr>
        <p:spPr>
          <a:xfrm>
            <a:off x="3934080" y="83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Бизнес-правила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0" name="TextShape 28"/>
          <p:cNvSpPr txBox="1"/>
          <p:nvPr/>
        </p:nvSpPr>
        <p:spPr>
          <a:xfrm>
            <a:off x="6863400" y="672840"/>
            <a:ext cx="2856600" cy="133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400" spc="-1" strike="noStrike">
                <a:latin typeface="Open Sans"/>
                <a:ea typeface="Open Sans"/>
              </a:rPr>
              <a:t>Требования разрабатываются сверху вниз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Line 1"/>
          <p:cNvSpPr/>
          <p:nvPr/>
        </p:nvSpPr>
        <p:spPr>
          <a:xfrm>
            <a:off x="300600" y="168588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2" name="Line 2"/>
          <p:cNvSpPr/>
          <p:nvPr/>
        </p:nvSpPr>
        <p:spPr>
          <a:xfrm>
            <a:off x="300600" y="3576240"/>
            <a:ext cx="6297480" cy="0"/>
          </a:xfrm>
          <a:prstGeom prst="line">
            <a:avLst/>
          </a:prstGeom>
          <a:ln w="360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3" name="CustomShape 3"/>
          <p:cNvSpPr/>
          <p:nvPr/>
        </p:nvSpPr>
        <p:spPr>
          <a:xfrm>
            <a:off x="275040" y="5040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4" name="CustomShape 4"/>
          <p:cNvSpPr/>
          <p:nvPr/>
        </p:nvSpPr>
        <p:spPr>
          <a:xfrm>
            <a:off x="1027440" y="236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Пользовательские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5" name="CustomShape 5"/>
          <p:cNvSpPr/>
          <p:nvPr/>
        </p:nvSpPr>
        <p:spPr>
          <a:xfrm>
            <a:off x="1996200" y="425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Функциональные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6" name="CustomShape 6"/>
          <p:cNvSpPr/>
          <p:nvPr/>
        </p:nvSpPr>
        <p:spPr>
          <a:xfrm>
            <a:off x="179640" y="425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Системные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 </a:t>
            </a:r>
            <a:r>
              <a:rPr b="0" lang="ru-RU" sz="1200" spc="-1" strike="noStrike">
                <a:latin typeface="Arial"/>
              </a:rPr>
              <a:t>требования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7" name="CustomShape 7"/>
          <p:cNvSpPr/>
          <p:nvPr/>
        </p:nvSpPr>
        <p:spPr>
          <a:xfrm>
            <a:off x="5145120" y="263124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Атрибуты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качества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8" name="CustomShape 8"/>
          <p:cNvSpPr/>
          <p:nvPr/>
        </p:nvSpPr>
        <p:spPr>
          <a:xfrm>
            <a:off x="3691440" y="3981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Внешние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ru-RU" sz="1200" spc="-1" strike="noStrike">
                <a:latin typeface="Arial"/>
              </a:rPr>
              <a:t>Интерфейсы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9" name="CustomShape 9"/>
          <p:cNvSpPr/>
          <p:nvPr/>
        </p:nvSpPr>
        <p:spPr>
          <a:xfrm>
            <a:off x="5387040" y="4386600"/>
            <a:ext cx="145332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Ограничения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0" name="CustomShape 10"/>
          <p:cNvSpPr/>
          <p:nvPr/>
        </p:nvSpPr>
        <p:spPr>
          <a:xfrm>
            <a:off x="326880" y="1539000"/>
            <a:ext cx="2337120" cy="405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1" lang="ru-RU" sz="1200" spc="-1" strike="noStrike">
                <a:solidFill>
                  <a:srgbClr val="c9211e"/>
                </a:solidFill>
                <a:latin typeface="Arial"/>
              </a:rPr>
              <a:t>Документ концепции и границ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1" name="CustomShape 11"/>
          <p:cNvSpPr/>
          <p:nvPr/>
        </p:nvSpPr>
        <p:spPr>
          <a:xfrm>
            <a:off x="900000" y="3441600"/>
            <a:ext cx="2307240" cy="405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1" lang="ru-RU" sz="1100" spc="-1" strike="noStrike">
                <a:solidFill>
                  <a:srgbClr val="c9211e"/>
                </a:solidFill>
                <a:latin typeface="Arial"/>
              </a:rPr>
              <a:t>Документ пользовательских</a:t>
            </a:r>
            <a:endParaRPr b="0" lang="ru-RU" sz="11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ru-RU" sz="1100" spc="-1" strike="noStrike">
                <a:solidFill>
                  <a:srgbClr val="c9211e"/>
                </a:solidFill>
                <a:latin typeface="Arial"/>
              </a:rPr>
              <a:t>требований</a:t>
            </a:r>
            <a:endParaRPr b="0" lang="ru-RU" sz="1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2" name="Line 12"/>
          <p:cNvSpPr/>
          <p:nvPr/>
        </p:nvSpPr>
        <p:spPr>
          <a:xfrm>
            <a:off x="1008000" y="1179000"/>
            <a:ext cx="216000" cy="36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3" name="Line 13"/>
          <p:cNvSpPr/>
          <p:nvPr/>
        </p:nvSpPr>
        <p:spPr>
          <a:xfrm>
            <a:off x="1390320" y="1955880"/>
            <a:ext cx="193680" cy="405360"/>
          </a:xfrm>
          <a:prstGeom prst="line">
            <a:avLst/>
          </a:prstGeom>
          <a:ln w="36000">
            <a:solidFill>
              <a:srgbClr val="ff000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4" name="Line 14"/>
          <p:cNvSpPr/>
          <p:nvPr/>
        </p:nvSpPr>
        <p:spPr>
          <a:xfrm>
            <a:off x="1874880" y="3036600"/>
            <a:ext cx="213120" cy="405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5" name="Line 15"/>
          <p:cNvSpPr/>
          <p:nvPr/>
        </p:nvSpPr>
        <p:spPr>
          <a:xfrm flipH="1">
            <a:off x="2448000" y="1326600"/>
            <a:ext cx="1728000" cy="12654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6" name="Line 16"/>
          <p:cNvSpPr/>
          <p:nvPr/>
        </p:nvSpPr>
        <p:spPr>
          <a:xfrm>
            <a:off x="2310120" y="3846240"/>
            <a:ext cx="209880" cy="405360"/>
          </a:xfrm>
          <a:prstGeom prst="line">
            <a:avLst/>
          </a:prstGeom>
          <a:ln w="36000">
            <a:solidFill>
              <a:srgbClr val="ff000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7" name="Line 17"/>
          <p:cNvSpPr/>
          <p:nvPr/>
        </p:nvSpPr>
        <p:spPr>
          <a:xfrm>
            <a:off x="1632960" y="4656600"/>
            <a:ext cx="363240" cy="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8" name="Line 18"/>
          <p:cNvSpPr/>
          <p:nvPr/>
        </p:nvSpPr>
        <p:spPr>
          <a:xfrm flipH="1">
            <a:off x="3031200" y="1506600"/>
            <a:ext cx="1387080" cy="27450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9" name="Line 19"/>
          <p:cNvSpPr/>
          <p:nvPr/>
        </p:nvSpPr>
        <p:spPr>
          <a:xfrm>
            <a:off x="5023800" y="1326600"/>
            <a:ext cx="592200" cy="130464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0" name="Line 20"/>
          <p:cNvSpPr/>
          <p:nvPr/>
        </p:nvSpPr>
        <p:spPr>
          <a:xfrm flipH="1">
            <a:off x="3120120" y="3036600"/>
            <a:ext cx="2024640" cy="127656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1" name="Line 21"/>
          <p:cNvSpPr/>
          <p:nvPr/>
        </p:nvSpPr>
        <p:spPr>
          <a:xfrm flipH="1">
            <a:off x="5023440" y="3306600"/>
            <a:ext cx="605520" cy="189036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2" name="Line 22"/>
          <p:cNvSpPr/>
          <p:nvPr/>
        </p:nvSpPr>
        <p:spPr>
          <a:xfrm flipH="1">
            <a:off x="4296960" y="4656600"/>
            <a:ext cx="121320" cy="54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3" name="Line 23"/>
          <p:cNvSpPr/>
          <p:nvPr/>
        </p:nvSpPr>
        <p:spPr>
          <a:xfrm flipH="1">
            <a:off x="5145120" y="4926600"/>
            <a:ext cx="363240" cy="27000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4" name="Line 24"/>
          <p:cNvSpPr/>
          <p:nvPr/>
        </p:nvSpPr>
        <p:spPr>
          <a:xfrm flipH="1" flipV="1">
            <a:off x="1728000" y="936000"/>
            <a:ext cx="2327040" cy="210600"/>
          </a:xfrm>
          <a:prstGeom prst="line">
            <a:avLst/>
          </a:prstGeom>
          <a:ln w="36000">
            <a:solidFill>
              <a:srgbClr val="000080"/>
            </a:solidFill>
            <a:custDash>
              <a:ds d="1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5" name="CustomShape 25"/>
          <p:cNvSpPr/>
          <p:nvPr/>
        </p:nvSpPr>
        <p:spPr>
          <a:xfrm>
            <a:off x="3934080" y="831600"/>
            <a:ext cx="1452960" cy="675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path path="rect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200" spc="-1" strike="noStrike">
                <a:latin typeface="Arial"/>
              </a:rPr>
              <a:t>Бизнес-правила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6" name="CustomShape 26"/>
          <p:cNvSpPr/>
          <p:nvPr/>
        </p:nvSpPr>
        <p:spPr>
          <a:xfrm>
            <a:off x="3016800" y="5178600"/>
            <a:ext cx="2058480" cy="405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1" lang="ru-RU" sz="1300" spc="-1" strike="noStrike">
                <a:solidFill>
                  <a:srgbClr val="c9211e"/>
                </a:solidFill>
                <a:latin typeface="Arial"/>
              </a:rPr>
              <a:t>Спецификация 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ru-RU" sz="1300" spc="-1" strike="noStrike">
                <a:solidFill>
                  <a:srgbClr val="c9211e"/>
                </a:solidFill>
                <a:latin typeface="Arial"/>
              </a:rPr>
              <a:t>требований к ПО</a:t>
            </a:r>
            <a:endParaRPr b="0" lang="ru-RU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7" name="Line 27"/>
          <p:cNvSpPr/>
          <p:nvPr/>
        </p:nvSpPr>
        <p:spPr>
          <a:xfrm>
            <a:off x="2944800" y="4890600"/>
            <a:ext cx="216000" cy="300240"/>
          </a:xfrm>
          <a:prstGeom prst="line">
            <a:avLst/>
          </a:prstGeom>
          <a:ln w="36000">
            <a:solidFill>
              <a:srgbClr val="0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TextShape 28"/>
          <p:cNvSpPr txBox="1"/>
          <p:nvPr/>
        </p:nvSpPr>
        <p:spPr>
          <a:xfrm>
            <a:off x="6863760" y="673200"/>
            <a:ext cx="2856600" cy="133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400" spc="-1" strike="noStrike">
                <a:latin typeface="Open Sans"/>
                <a:ea typeface="Open Sans"/>
              </a:rPr>
              <a:t>Уровни требований самодостаточны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Application>LibreOffice/6.1.6.3$Windows_X86_64 LibreOffice_project/5896ab1714085361c45cf540f76f60673dd96a72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2020-03-13T20:07:15Z</dcterms:created>
  <dc:creator/>
  <dc:description/>
  <dc:language>ru-RU</dc:language>
  <cp:lastModifiedBy/>
  <dcterms:modified xsi:type="dcterms:W3CDTF">2020-10-09T21:46:45Z</dcterms:modified>
  <cp:revision>29</cp:revision>
  <dc:subject/>
  <dc:title>Презентация PowerPoint</dc:title>
</cp:coreProperties>
</file>