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344" r:id="rId7"/>
    <p:sldId id="352" r:id="rId8"/>
    <p:sldId id="351" r:id="rId9"/>
    <p:sldId id="345" r:id="rId10"/>
    <p:sldId id="355" r:id="rId11"/>
    <p:sldId id="327" r:id="rId12"/>
    <p:sldId id="346" r:id="rId13"/>
    <p:sldId id="334" r:id="rId14"/>
    <p:sldId id="336" r:id="rId15"/>
    <p:sldId id="330" r:id="rId16"/>
    <p:sldId id="337" r:id="rId17"/>
    <p:sldId id="338" r:id="rId18"/>
    <p:sldId id="340" r:id="rId19"/>
    <p:sldId id="339" r:id="rId20"/>
    <p:sldId id="306" r:id="rId21"/>
    <p:sldId id="347" r:id="rId22"/>
    <p:sldId id="356" r:id="rId23"/>
    <p:sldId id="357" r:id="rId24"/>
    <p:sldId id="353" r:id="rId25"/>
    <p:sldId id="358" r:id="rId26"/>
    <p:sldId id="341" r:id="rId27"/>
    <p:sldId id="348" r:id="rId28"/>
    <p:sldId id="350" r:id="rId29"/>
    <p:sldId id="359" r:id="rId30"/>
    <p:sldId id="349" r:id="rId31"/>
    <p:sldId id="303" r:id="rId32"/>
    <p:sldId id="36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8D"/>
    <a:srgbClr val="FF6600"/>
    <a:srgbClr val="FDB932"/>
    <a:srgbClr val="E2F0D9"/>
    <a:srgbClr val="D4222F"/>
    <a:srgbClr val="920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878363" y="0"/>
            <a:ext cx="4435275" cy="1171074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99" y="471046"/>
            <a:ext cx="3837203" cy="4486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flipV="1">
            <a:off x="0" y="2229851"/>
            <a:ext cx="12192000" cy="274319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973051"/>
            <a:ext cx="12192000" cy="312821"/>
          </a:xfrm>
          <a:prstGeom prst="rect">
            <a:avLst/>
          </a:prstGeom>
          <a:solidFill>
            <a:srgbClr val="FD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iosLightC" panose="00000500000000000000" pitchFamily="50" charset="0"/>
              </a:rPr>
              <a:t>http://academy.scout-gps.ru/</a:t>
            </a:r>
            <a:endParaRPr lang="ru-RU" sz="1400" dirty="0">
              <a:latin typeface="HeliosLightC" panose="00000500000000000000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10248"/>
            <a:ext cx="9144000" cy="67853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1568D"/>
                </a:solidFill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81734"/>
            <a:ext cx="9144000" cy="4491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568D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3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5053260"/>
            <a:ext cx="12192000" cy="1804740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693159" y="5053260"/>
            <a:ext cx="6805679" cy="264695"/>
          </a:xfrm>
          <a:prstGeom prst="rect">
            <a:avLst/>
          </a:prstGeom>
          <a:solidFill>
            <a:srgbClr val="FD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iosLightC" panose="00000500000000000000" pitchFamily="50" charset="0"/>
              </a:rPr>
              <a:t>http://academy.scout-gps.ru/</a:t>
            </a:r>
            <a:endParaRPr lang="ru-RU" sz="1400" dirty="0">
              <a:latin typeface="HeliosLightC" panose="00000500000000000000" pitchFamily="50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878363" y="0"/>
            <a:ext cx="4435275" cy="1171074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99" y="471046"/>
            <a:ext cx="3837203" cy="44861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363578" y="2401834"/>
            <a:ext cx="9144000" cy="67853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1568D"/>
                </a:solidFill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578" y="3373320"/>
            <a:ext cx="9144000" cy="4491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42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878363" y="0"/>
            <a:ext cx="4435275" cy="117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878363" y="6248398"/>
            <a:ext cx="4435275" cy="401053"/>
          </a:xfrm>
          <a:prstGeom prst="rect">
            <a:avLst/>
          </a:prstGeom>
          <a:noFill/>
          <a:ln>
            <a:solidFill>
              <a:srgbClr val="FDB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DB932"/>
                </a:solidFill>
                <a:latin typeface="HeliosLightC" panose="00000500000000000000" pitchFamily="50" charset="0"/>
              </a:rPr>
              <a:t>http://academy.scout-gps.ru/</a:t>
            </a:r>
            <a:endParaRPr lang="ru-RU" sz="1600" dirty="0">
              <a:solidFill>
                <a:srgbClr val="FDB932"/>
              </a:solidFill>
              <a:latin typeface="HeliosLightC" panose="00000500000000000000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93" y="473100"/>
            <a:ext cx="3682415" cy="430521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363578" y="2401834"/>
            <a:ext cx="9144000" cy="67853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578" y="3373320"/>
            <a:ext cx="9144000" cy="4491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DB932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6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flipV="1">
            <a:off x="0" y="-1"/>
            <a:ext cx="12192000" cy="6857999"/>
          </a:xfrm>
          <a:prstGeom prst="rect">
            <a:avLst/>
          </a:prstGeom>
          <a:solidFill>
            <a:srgbClr val="01568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545179"/>
            <a:ext cx="12192000" cy="312821"/>
          </a:xfrm>
          <a:prstGeom prst="rect">
            <a:avLst/>
          </a:prstGeom>
          <a:solidFill>
            <a:srgbClr val="FD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iosLightC" panose="00000500000000000000" pitchFamily="50" charset="0"/>
              </a:rPr>
              <a:t>http://academy.scout-gps.ru/</a:t>
            </a:r>
            <a:endParaRPr lang="ru-RU" sz="1400" dirty="0">
              <a:latin typeface="HeliosLightC" panose="00000500000000000000" pitchFamily="50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878363" y="0"/>
            <a:ext cx="4435275" cy="1171074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99" y="471046"/>
            <a:ext cx="3837203" cy="448617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363578" y="2401834"/>
            <a:ext cx="9144000" cy="67853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578" y="3373320"/>
            <a:ext cx="9144000" cy="4491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DB932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9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1999" cy="465221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3" y="131240"/>
            <a:ext cx="1734116" cy="202740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239062" y="710331"/>
            <a:ext cx="11696263" cy="4491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568D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"/>
          </p:nvPr>
        </p:nvSpPr>
        <p:spPr>
          <a:xfrm>
            <a:off x="239062" y="1404622"/>
            <a:ext cx="11696263" cy="5164620"/>
          </a:xfrm>
        </p:spPr>
        <p:txBody>
          <a:bodyPr/>
          <a:lstStyle>
            <a:lvl1pPr marL="0" indent="0">
              <a:buNone/>
              <a:defRPr sz="1600">
                <a:latin typeface="HelveticaNeueCyr" panose="02000503040000020004" pitchFamily="50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74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flipV="1">
            <a:off x="0" y="465221"/>
            <a:ext cx="12191999" cy="585537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1" y="128195"/>
            <a:ext cx="1897354" cy="221825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34788" y="566588"/>
            <a:ext cx="11888770" cy="3798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DB932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239062" y="1267326"/>
            <a:ext cx="11696263" cy="5301916"/>
          </a:xfrm>
        </p:spPr>
        <p:txBody>
          <a:bodyPr/>
          <a:lstStyle>
            <a:lvl1pPr marL="0" indent="0">
              <a:buNone/>
              <a:defRPr sz="1600">
                <a:latin typeface="HelveticaNeueCyr" panose="02000503040000020004" pitchFamily="50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568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1" y="128195"/>
            <a:ext cx="1897354" cy="221825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239062" y="710331"/>
            <a:ext cx="11696263" cy="4491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568D"/>
                </a:solidFill>
                <a:latin typeface="HelveticaNeueCyr" panose="02000503040000020004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239062" y="1404622"/>
            <a:ext cx="11696263" cy="5164620"/>
          </a:xfrm>
        </p:spPr>
        <p:txBody>
          <a:bodyPr/>
          <a:lstStyle>
            <a:lvl1pPr marL="0" indent="0">
              <a:buNone/>
              <a:defRPr sz="1600">
                <a:latin typeface="HelveticaNeueCyr" panose="02000503040000020004" pitchFamily="50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908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1"/>
            <a:ext cx="12192000" cy="5032083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878363" y="0"/>
            <a:ext cx="4435275" cy="117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93" y="473100"/>
            <a:ext cx="3682415" cy="4305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26789" y="2516040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DB932"/>
                </a:solidFill>
                <a:latin typeface="HeliosLightC" panose="00000500000000000000" pitchFamily="50" charset="0"/>
              </a:rPr>
              <a:t>Спасибо за внимание!</a:t>
            </a:r>
            <a:endParaRPr lang="ru-RU" sz="3200" dirty="0">
              <a:solidFill>
                <a:srgbClr val="FDB932"/>
              </a:solidFill>
              <a:latin typeface="HeliosLightC" panose="00000500000000000000" pitchFamily="50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59094" y="5202596"/>
            <a:ext cx="2634054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1568D"/>
                </a:solidFill>
                <a:latin typeface="HeliosLightC" panose="00000500000000000000" pitchFamily="50" charset="0"/>
              </a:rPr>
              <a:t>+7 (812) 607-77-42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1568D"/>
                </a:solidFill>
                <a:latin typeface="HeliosLightC" panose="00000500000000000000" pitchFamily="50" charset="0"/>
              </a:rPr>
              <a:t>+7 (981) 163-09-63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1568D"/>
                </a:solidFill>
                <a:latin typeface="HeliosLightC" panose="00000500000000000000" pitchFamily="50" charset="0"/>
              </a:rPr>
              <a:t>academy@scout-gps.ru</a:t>
            </a:r>
            <a:endParaRPr lang="ru-RU" dirty="0">
              <a:solidFill>
                <a:srgbClr val="01568D"/>
              </a:solidFill>
              <a:latin typeface="HeliosLight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1"/>
            <a:ext cx="12192000" cy="5032083"/>
          </a:xfrm>
          <a:prstGeom prst="rect">
            <a:avLst/>
          </a:prstGeom>
          <a:solidFill>
            <a:srgbClr val="015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878363" y="0"/>
            <a:ext cx="4435275" cy="117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93" y="473100"/>
            <a:ext cx="3682415" cy="4305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26789" y="2516040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DB932"/>
                </a:solidFill>
                <a:latin typeface="HeliosLightC" panose="00000500000000000000" pitchFamily="50" charset="0"/>
              </a:rPr>
              <a:t>Спасибо за внимание!</a:t>
            </a:r>
            <a:endParaRPr lang="ru-RU" sz="3200" dirty="0">
              <a:solidFill>
                <a:srgbClr val="FDB932"/>
              </a:solidFill>
              <a:latin typeface="HeliosLightC" panose="00000500000000000000" pitchFamily="50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59094" y="5202596"/>
            <a:ext cx="2634054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1568D"/>
                </a:solidFill>
                <a:latin typeface="HeliosLightC" panose="00000500000000000000" pitchFamily="50" charset="0"/>
              </a:rPr>
              <a:t>+7 (812) 607-77-42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1568D"/>
                </a:solidFill>
                <a:latin typeface="HeliosLightC" panose="00000500000000000000" pitchFamily="50" charset="0"/>
              </a:rPr>
              <a:t>+7 (981) 163-09-63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1568D"/>
                </a:solidFill>
                <a:latin typeface="HeliosLightC" panose="00000500000000000000" pitchFamily="50" charset="0"/>
              </a:rPr>
              <a:t>academy@scout-gps.ru</a:t>
            </a:r>
            <a:endParaRPr lang="ru-RU" dirty="0">
              <a:solidFill>
                <a:srgbClr val="01568D"/>
              </a:solidFill>
              <a:latin typeface="HeliosLight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82CA-7B63-49CA-AACA-48D1FE06952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1B75D-3EC1-4ED6-B698-B5DBF1624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5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270" y="3440026"/>
            <a:ext cx="9770772" cy="67853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Фасилитация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встреч: </a:t>
            </a:r>
            <a:b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 и результативно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328" y="4389120"/>
            <a:ext cx="211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Ирина Шилова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7139" y="2834823"/>
            <a:ext cx="6787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422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применяют фасилитацию</a:t>
            </a:r>
          </a:p>
        </p:txBody>
      </p:sp>
    </p:spTree>
    <p:extLst>
      <p:ext uri="{BB962C8B-B14F-4D97-AF65-F5344CB8AC3E}">
        <p14:creationId xmlns:p14="http://schemas.microsoft.com/office/powerpoint/2010/main" val="685734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455792"/>
            <a:ext cx="9709003" cy="6312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761" y="1237845"/>
            <a:ext cx="605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422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281520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me-management.by/wp-content/uploads/2015/11/zachem_nugjnij_standartij_w_uprawlenii_proektami_s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48" y="1452350"/>
            <a:ext cx="9560461" cy="47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450760" y="671176"/>
            <a:ext cx="741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422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611413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ota.ru/upload/wallpapers/source/2011/05/16/09/02/25647/mota_ru_1051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60" y="515155"/>
            <a:ext cx="8457127" cy="63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328" y="824248"/>
            <a:ext cx="598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422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605473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1521" y="684051"/>
            <a:ext cx="8796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D422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В КОМАНДЕ/РАБОЧЕЙ ГРУППЕ</a:t>
            </a:r>
          </a:p>
        </p:txBody>
      </p:sp>
      <p:pic>
        <p:nvPicPr>
          <p:cNvPr id="4098" name="Picture 2" descr="https://ourmind.ru/wp-content/uploads/2016/07/company-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889"/>
            <a:ext cx="11933682" cy="41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9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64" y="1567532"/>
            <a:ext cx="7515113" cy="46787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35567"/>
            <a:ext cx="6787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422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29512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74904" y="662565"/>
            <a:ext cx="71506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самом сердце философии фасилитации лежит 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осознанная трансформация</a:t>
            </a:r>
            <a:r>
              <a:rPr lang="ru-RU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то, в чем нуждается современное общество, именно поэтому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фасилитация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 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навык в 21 веке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такой же главный, каким был менеджмент в 19 веке и бухгалтерское дело в 20 веке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5" y="831644"/>
            <a:ext cx="3158871" cy="37053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8544" y="4980355"/>
            <a:ext cx="4892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Билл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Степлз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сертифицированный</a:t>
            </a:r>
          </a:p>
          <a:p>
            <a:pPr algn="r"/>
            <a:endParaRPr lang="ru-RU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профессиональный фасилитатор (CPF)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40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52" y="500437"/>
            <a:ext cx="7964424" cy="611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«…для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сложных проблем и задач практически никогда нельзя найти единственного эксперта, обладающего всем нужным знанием.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Поэтому первая задача фасилитации — достать и интегрировать нужное знание из разных голов.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во-вторых, планы и решения чаще всего не внедряются не потому, что они плохи по содержанию, а потому, что люди ответственные за внедрение не были правильно вовлечены в разработку этих решений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 их вовлечь — вторая задача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фасилитации…»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5552" y="3648455"/>
            <a:ext cx="3852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Майкл </a:t>
            </a:r>
            <a:r>
              <a:rPr lang="ru-RU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Вилкинсон</a:t>
            </a:r>
            <a:endParaRPr lang="ru-RU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сертифицированный 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фасилитатор CMF,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CPF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основатель 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endParaRPr lang="ru-RU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2" y="656844"/>
            <a:ext cx="3029209" cy="26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91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608" y="1097280"/>
            <a:ext cx="44165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Фасилитация совещаний 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41604" y="3108960"/>
            <a:ext cx="2513076" cy="169257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66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«Игрища» со</a:t>
            </a:r>
          </a:p>
          <a:p>
            <a:pPr algn="ctr"/>
            <a:r>
              <a:rPr lang="ru-RU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6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стикерами</a:t>
            </a:r>
            <a:r>
              <a:rPr lang="ru-RU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8721852" y="3090672"/>
            <a:ext cx="2513076" cy="169257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Реальный инструмент достижения цели</a:t>
            </a:r>
            <a:endParaRPr lang="ru-RU" sz="1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4680" y="4176170"/>
            <a:ext cx="556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_______________________________________________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9240" y="3292861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?   ?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85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57984" y="1929384"/>
            <a:ext cx="7388352" cy="2926080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мешает достигать 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целей в </a:t>
            </a:r>
            <a:endParaRPr lang="en-US" sz="2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совещаниях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531372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8429" y="1679327"/>
            <a:ext cx="66712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Бизнес-тренер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фасилитатор, психолог, коуч-консультант</a:t>
            </a: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Руководитель учебного центра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«СКАУТ-Академия»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Тренерский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опыт с 1995 г.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В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бизнесе с 2006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г.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в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IT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с 2010 г. 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9418" y="5268176"/>
            <a:ext cx="2989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Ирина Шилова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020" y="694956"/>
            <a:ext cx="7443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Коротко о себе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https://pp.userapi.com/c637326/v637326052/63991/5GJ-agaPp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3" y="1679327"/>
            <a:ext cx="4504510" cy="30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76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578608" y="1307592"/>
            <a:ext cx="7552944" cy="4325112"/>
          </a:xfrm>
          <a:prstGeom prst="cloud">
            <a:avLst/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КОНСЕНСУС</a:t>
            </a:r>
            <a:r>
              <a:rPr lang="ru-RU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могу с этим жить и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поддерживать»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25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453896" y="704088"/>
            <a:ext cx="8997696" cy="576986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достижения </a:t>
            </a:r>
          </a:p>
          <a:p>
            <a:pPr algn="ctr"/>
            <a:endParaRPr lang="ru-RU" sz="4000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dirty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консенсуса?</a:t>
            </a:r>
          </a:p>
          <a:p>
            <a:pPr algn="ctr"/>
            <a:endParaRPr lang="ru-RU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должны делать участники, ведущий и др.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2346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ÐµÐ¾ÑÐ¸Ñ Ð¼Ð½Ð¾Ð¶ÐµÑÑÐ²ÐµÐ½Ð½Ð¾Ð³Ð¾ Ð¸Ð½ÑÐµÐ»Ð»ÐµÐº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298448"/>
            <a:ext cx="8453120" cy="5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7796" y="685800"/>
            <a:ext cx="103967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Теория множественного интеллекта  </a:t>
            </a:r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Говарда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Гарднера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/>
          <p:cNvSpPr/>
          <p:nvPr/>
        </p:nvSpPr>
        <p:spPr>
          <a:xfrm>
            <a:off x="4605798" y="1223818"/>
            <a:ext cx="2842727" cy="197284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РАЗМОРОЗКА</a:t>
            </a:r>
            <a:endParaRPr lang="ru-RU" sz="1600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US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Пространство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 rot="21335252">
            <a:off x="529027" y="1328636"/>
            <a:ext cx="2797076" cy="18758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</a:t>
            </a:r>
          </a:p>
          <a:p>
            <a:endParaRPr lang="ru-RU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 rot="327426">
            <a:off x="8480235" y="1384970"/>
            <a:ext cx="2797076" cy="18758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РАСКРУТКА </a:t>
            </a:r>
            <a:endParaRPr lang="ru-RU" sz="1600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Проблематизация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идей 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>
            <a:off x="4285230" y="3795344"/>
            <a:ext cx="3483864" cy="262374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algn="ctr"/>
            <a:r>
              <a:rPr lang="ru-RU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СШИВКА </a:t>
            </a:r>
            <a:endParaRPr lang="en-US" sz="1600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</a:t>
            </a:r>
            <a:endParaRPr lang="en-US" sz="1600" b="1" dirty="0" smtClean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и голосование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US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рисков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  <a:endParaRPr lang="en-US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ответственности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лако 14"/>
          <p:cNvSpPr/>
          <p:nvPr/>
        </p:nvSpPr>
        <p:spPr>
          <a:xfrm rot="498818">
            <a:off x="373353" y="4150059"/>
            <a:ext cx="3122741" cy="20540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РЕТРОСПЕКТИВА </a:t>
            </a:r>
            <a:endParaRPr lang="en-US" sz="1600" b="1" dirty="0" smtClean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ИЗМЕНЕНИЙ</a:t>
            </a:r>
            <a:endParaRPr lang="ru-RU" sz="1600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8602251" y="4222061"/>
            <a:ext cx="2757920" cy="215117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РАЗВ</a:t>
            </a:r>
          </a:p>
          <a:p>
            <a:pPr algn="ctr"/>
            <a:endParaRPr lang="ru-RU" b="1" dirty="0" smtClean="0">
              <a:solidFill>
                <a:srgbClr val="01568D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труктурирование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Фокусировка на главном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1268" y="610801"/>
            <a:ext cx="9982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1568D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подготовки и проведения «прорывного» совещания</a:t>
            </a:r>
            <a:endParaRPr lang="ru-RU" b="1" dirty="0">
              <a:solidFill>
                <a:srgbClr val="01568D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656948" y="1811180"/>
            <a:ext cx="729301" cy="53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06084">
            <a:off x="7654659" y="1894078"/>
            <a:ext cx="729301" cy="53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9616560" y="3484505"/>
            <a:ext cx="729301" cy="53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7859087" y="4626677"/>
            <a:ext cx="729301" cy="53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3505419" y="4758154"/>
            <a:ext cx="729301" cy="53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65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0"/>
            <a:ext cx="8334375" cy="6762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768" y="1220831"/>
            <a:ext cx="3794760" cy="4124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Пять «П» (5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P)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Поставленная цель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Приглашенные люди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paricipants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probable</a:t>
            </a:r>
            <a:r>
              <a:rPr lang="ru-RU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issues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4805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³ÑÑÐ¿Ð¿Ð¾Ð²Ð°Ñ Ð´Ð¸Ð½Ð°Ð¼Ð¸ÐºÐ° Ð² Ð¿ÑÐ¾ÑÐµÑÑ ÑÐ°ÑÐ¸Ð»Ð¸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9" y="610550"/>
            <a:ext cx="7918577" cy="5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 rot="702786">
            <a:off x="8432316" y="338237"/>
            <a:ext cx="3565722" cy="227659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делать с 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групповой 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динамикой?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47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09" y="25908"/>
            <a:ext cx="7126991" cy="6720840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11073384" y="576072"/>
            <a:ext cx="594360" cy="493776"/>
          </a:xfrm>
          <a:prstGeom prst="leftArrow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11087100" y="1143000"/>
            <a:ext cx="594360" cy="493776"/>
          </a:xfrm>
          <a:prstGeom prst="leftArrow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11073384" y="2228088"/>
            <a:ext cx="594360" cy="493776"/>
          </a:xfrm>
          <a:prstGeom prst="leftArrow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11087100" y="3386328"/>
            <a:ext cx="594360" cy="493776"/>
          </a:xfrm>
          <a:prstGeom prst="leftArrow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1073384" y="4471416"/>
            <a:ext cx="594360" cy="493776"/>
          </a:xfrm>
          <a:prstGeom prst="leftArrow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11073384" y="6126099"/>
            <a:ext cx="594360" cy="493776"/>
          </a:xfrm>
          <a:prstGeom prst="leftArrow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2017" y="2248888"/>
            <a:ext cx="352853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надо ли?? </a:t>
            </a:r>
            <a:endParaRPr lang="ru-RU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917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8" y="0"/>
            <a:ext cx="9525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217676" y="905256"/>
            <a:ext cx="3090672" cy="169257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66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</a:t>
            </a:r>
            <a:endParaRPr lang="en-US" sz="1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СОВЕЩАНИЯ</a:t>
            </a:r>
            <a:endParaRPr lang="ru-RU" sz="1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950976" y="3942142"/>
            <a:ext cx="3357372" cy="224456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ТЕХНИКИ СБОРА</a:t>
            </a:r>
            <a:endParaRPr lang="en-US" sz="1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ИДЕЙ И ОЦЕНКИ </a:t>
            </a:r>
            <a:endParaRPr lang="en-US" sz="1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6922008" y="4138758"/>
            <a:ext cx="3703320" cy="185132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ОСОЗНАННОЕ </a:t>
            </a:r>
            <a:endParaRPr lang="en-US" sz="16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</a:t>
            </a:r>
            <a:endParaRPr lang="en-US" sz="16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ОТВЕТСТВЕННОСТИ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7251192" y="1078992"/>
            <a:ext cx="3044952" cy="177300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  <a:endParaRPr lang="en-US" sz="1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ГРУППОВОЙ </a:t>
            </a:r>
            <a:endParaRPr lang="en-US" sz="1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7056" y="3008376"/>
            <a:ext cx="30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успеем? </a:t>
            </a:r>
            <a:endParaRPr lang="ru-RU" sz="2800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60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 rot="702786">
            <a:off x="8519239" y="151731"/>
            <a:ext cx="3227832" cy="19659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РАБОТАЕМ? </a:t>
            </a:r>
            <a:endParaRPr lang="ru-RU" b="1" dirty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ÐÐ°ÑÑÐ¸Ð½ÐºÐ¸ Ð¿Ð¾ Ð·Ð°Ð¿ÑÐ¾ÑÑ ÐÐÐÐ Ð¾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397">
            <a:off x="534434" y="4752742"/>
            <a:ext cx="1375950" cy="1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669" y="5236012"/>
            <a:ext cx="255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микрофон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41" y="3922520"/>
            <a:ext cx="2509357" cy="13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2144" y="703907"/>
            <a:ext cx="25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83" y="1747899"/>
            <a:ext cx="2101126" cy="1171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749" y="1859697"/>
            <a:ext cx="2513198" cy="13943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64706" y="1031545"/>
            <a:ext cx="36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идеи важны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983" y="3487108"/>
            <a:ext cx="2194315" cy="15311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58882" y="5236012"/>
            <a:ext cx="3748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Ответственность 50/50 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08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04140" y="2770644"/>
            <a:ext cx="7443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Коротко о вас…  </a:t>
            </a:r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ru-RU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72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8372" y="1476489"/>
            <a:ext cx="4243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Познакомиться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971604"/>
            <a:ext cx="2905760" cy="2179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6912" y="3841599"/>
            <a:ext cx="5482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15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 запроса от группы на МК </a:t>
            </a:r>
            <a:endParaRPr lang="ru-RU" sz="3200" b="1" dirty="0" smtClean="0">
              <a:solidFill>
                <a:srgbClr val="015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8" descr="ÐÐ°ÑÑÐ¸Ð½ÐºÐ¸ Ð¿Ð¾ Ð·Ð°Ð¿ÑÐ¾ÑÑ ÐºÐ°ÑÑÐ¾ÑÐº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92" y="3583930"/>
            <a:ext cx="4648200" cy="2752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6552" y="3944106"/>
            <a:ext cx="384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запрос = одна карточка!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Пишем маркером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63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8" y="632536"/>
            <a:ext cx="8860665" cy="60429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152864" y="632536"/>
            <a:ext cx="7667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D422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ФАСИЛИТАЦИЯ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32920" y="3157649"/>
            <a:ext cx="4254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широком смысле </a:t>
            </a:r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en-US" sz="24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24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искусство </a:t>
            </a:r>
            <a:endParaRPr lang="en-US" sz="2400" b="1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наука о принятии решений в группах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67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712" y="827638"/>
            <a:ext cx="8820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1B25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Фасилитация необходима там</a:t>
            </a:r>
            <a:r>
              <a:rPr lang="ru-RU" sz="2400" dirty="0">
                <a:solidFill>
                  <a:srgbClr val="1B25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где люди стремятся достигнуть общей цели в командной работе, проектной группе, в ходе совещания.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8952" y="4390750"/>
            <a:ext cx="7101840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Никогда не принимайте молчание за согласие…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8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493" y="695459"/>
            <a:ext cx="96849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Взаимодействие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					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     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Выгода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Партнёрство                  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Колаборация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Совместная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Объединение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результат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Кооперация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Сотворчество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Соучастие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Соавторство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58968" y="1205609"/>
            <a:ext cx="9684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Сотрудничество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52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Отчет (презентация)" ma:contentTypeID="0x010100E6A0E0E891D1B2409AC908AFE8BD855E00B010690991F1C64E870535007F57FED3" ma:contentTypeVersion="2" ma:contentTypeDescription="Шаблон отчета в виде презентации" ma:contentTypeScope="" ma:versionID="fdc70c567718e2d3fdcd6de0761fe0c6">
  <xsd:schema xmlns:xsd="http://www.w3.org/2001/XMLSchema" xmlns:xs="http://www.w3.org/2001/XMLSchema" xmlns:p="http://schemas.microsoft.com/office/2006/metadata/properties" xmlns:ns2="34af1d7b-c2c1-4bf6-b323-13a3ece22644" targetNamespace="http://schemas.microsoft.com/office/2006/metadata/properties" ma:root="true" ma:fieldsID="f426287e5c3d7f105a84973b23a37cdc" ns2:_="">
    <xsd:import namespace="34af1d7b-c2c1-4bf6-b323-13a3ece22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f1d7b-c2c1-4bf6-b323-13a3ece226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4af1d7b-c2c1-4bf6-b323-13a3ece22644">5P7KAYQSDHCU-158-436</_dlc_DocId>
    <_dlc_DocIdUrl xmlns="34af1d7b-c2c1-4bf6-b323-13a3ece22644">
      <Url>http://intranet/management/_layouts/15/DocIdRedir.aspx?ID=5P7KAYQSDHCU-158-436</Url>
      <Description>5P7KAYQSDHCU-158-436</Description>
    </_dlc_DocIdUrl>
  </documentManagement>
</p:properties>
</file>

<file path=customXml/itemProps1.xml><?xml version="1.0" encoding="utf-8"?>
<ds:datastoreItem xmlns:ds="http://schemas.openxmlformats.org/officeDocument/2006/customXml" ds:itemID="{A13767C4-AC19-4E6F-B926-4325D50A24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120EB8-0A69-4514-93E3-8EBC55F2793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E85F4B8-AA0D-48E3-AFBE-80B0CE5E7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f1d7b-c2c1-4bf6-b323-13a3ece2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30A429-72E4-443B-B950-FF8E327E7C0C}">
  <ds:schemaRefs>
    <ds:schemaRef ds:uri="http://purl.org/dc/terms/"/>
    <ds:schemaRef ds:uri="34af1d7b-c2c1-4bf6-b323-13a3ece2264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21408</TotalTime>
  <Words>381</Words>
  <Application>Microsoft Office PowerPoint</Application>
  <PresentationFormat>Широкоэкранный</PresentationFormat>
  <Paragraphs>159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HeliosLightC</vt:lpstr>
      <vt:lpstr>HelveticaNeueCyr</vt:lpstr>
      <vt:lpstr>Tahoma</vt:lpstr>
      <vt:lpstr>Times New Roman</vt:lpstr>
      <vt:lpstr>Wingdings</vt:lpstr>
      <vt:lpstr>Тема Office</vt:lpstr>
      <vt:lpstr>Фасилитация рабочих встреч:   творчески и результативно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 "СКАУТ"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Шадчнева Екатерина Олеговна</dc:creator>
  <cp:lastModifiedBy>Шилова Ирина Владимировна</cp:lastModifiedBy>
  <cp:revision>191</cp:revision>
  <dcterms:created xsi:type="dcterms:W3CDTF">2017-09-29T12:35:15Z</dcterms:created>
  <dcterms:modified xsi:type="dcterms:W3CDTF">2019-05-23T21:37:32Z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0x010100E6A0E0E891D1B2409AC908AFE8BD855E00B010690991F1C64E870535007F57FED3</vt:lpwstr>
  </property>
  <property fmtid="{D5CDD505-2E9C-101B-9397-08002B2CF9AE}" pid="3" name="_dlc_DocIdItemGuid">
    <vt:lpwstr>166477c3-14df-4059-bfe0-81f043a69a3d</vt:lpwstr>
  </property>
</Properties>
</file>