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322" r:id="rId3"/>
    <p:sldId id="317" r:id="rId4"/>
    <p:sldId id="316" r:id="rId5"/>
    <p:sldId id="343" r:id="rId6"/>
    <p:sldId id="358" r:id="rId7"/>
    <p:sldId id="313" r:id="rId8"/>
    <p:sldId id="360" r:id="rId9"/>
    <p:sldId id="345" r:id="rId10"/>
    <p:sldId id="359" r:id="rId11"/>
    <p:sldId id="348" r:id="rId12"/>
    <p:sldId id="372" r:id="rId13"/>
    <p:sldId id="373" r:id="rId14"/>
    <p:sldId id="378" r:id="rId15"/>
    <p:sldId id="371" r:id="rId16"/>
    <p:sldId id="364" r:id="rId17"/>
    <p:sldId id="349" r:id="rId18"/>
    <p:sldId id="365" r:id="rId19"/>
    <p:sldId id="353" r:id="rId20"/>
    <p:sldId id="354" r:id="rId21"/>
    <p:sldId id="355" r:id="rId22"/>
    <p:sldId id="352" r:id="rId23"/>
    <p:sldId id="351" r:id="rId24"/>
    <p:sldId id="375" r:id="rId25"/>
    <p:sldId id="376" r:id="rId26"/>
    <p:sldId id="366" r:id="rId27"/>
    <p:sldId id="356" r:id="rId28"/>
    <p:sldId id="368" r:id="rId29"/>
    <p:sldId id="342" r:id="rId30"/>
    <p:sldId id="370" r:id="rId31"/>
    <p:sldId id="377" r:id="rId32"/>
    <p:sldId id="31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4" autoAdjust="0"/>
    <p:restoredTop sz="87743" autoAdjust="0"/>
  </p:normalViewPr>
  <p:slideViewPr>
    <p:cSldViewPr>
      <p:cViewPr varScale="1">
        <p:scale>
          <a:sx n="87" d="100"/>
          <a:sy n="87" d="100"/>
        </p:scale>
        <p:origin x="134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87AC0-9A7C-4EBF-9BC1-1380BE4D543B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66B0E-41D4-4FE0-96A9-D8B5BF098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0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24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17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98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98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51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09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67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65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81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65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12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948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36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7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8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9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125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UX </a:t>
            </a:r>
            <a:r>
              <a:rPr lang="ru-RU" dirty="0" smtClean="0"/>
              <a:t>начинается с </a:t>
            </a:r>
            <a:r>
              <a:rPr lang="ru-RU" b="1" dirty="0" smtClean="0"/>
              <a:t>полезности</a:t>
            </a:r>
            <a:r>
              <a:rPr lang="ru-RU" dirty="0" smtClean="0"/>
              <a:t> продукта – «</a:t>
            </a:r>
            <a:r>
              <a:rPr lang="ru-RU" i="1" dirty="0" smtClean="0"/>
              <a:t>это продукт поможет решить мне мою задачу</a:t>
            </a:r>
            <a:r>
              <a:rPr lang="ru-RU" dirty="0" smtClean="0"/>
              <a:t>»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b="1" dirty="0" smtClean="0"/>
              <a:t>Usability (</a:t>
            </a:r>
            <a:r>
              <a:rPr lang="ru-RU" b="1" dirty="0" smtClean="0"/>
              <a:t>удобство) </a:t>
            </a:r>
            <a:r>
              <a:rPr lang="ru-RU" dirty="0" smtClean="0"/>
              <a:t>– «</a:t>
            </a:r>
            <a:r>
              <a:rPr lang="ru-RU" i="1" dirty="0" smtClean="0"/>
              <a:t>я должен смочь решить свою задачу легко</a:t>
            </a:r>
            <a:r>
              <a:rPr lang="ru-RU" dirty="0" smtClean="0"/>
              <a:t>»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b="1" dirty="0" smtClean="0"/>
              <a:t>Это должно выглядеть привлекательно </a:t>
            </a:r>
            <a:r>
              <a:rPr lang="ru-RU" dirty="0" smtClean="0"/>
              <a:t>– «</a:t>
            </a:r>
            <a:r>
              <a:rPr lang="ru-RU" i="1" dirty="0" smtClean="0"/>
              <a:t>мне было приятно пользоваться продуктом</a:t>
            </a:r>
            <a:r>
              <a:rPr lang="ru-RU" dirty="0" smtClean="0"/>
              <a:t>»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dirty="0" smtClean="0"/>
              <a:t>Это позволяет сформировать </a:t>
            </a:r>
            <a:r>
              <a:rPr lang="ru-RU" b="1" dirty="0" smtClean="0"/>
              <a:t>положительный опыт (</a:t>
            </a:r>
            <a:r>
              <a:rPr lang="en-GB" b="1" dirty="0" smtClean="0"/>
              <a:t>UX)</a:t>
            </a:r>
            <a:r>
              <a:rPr lang="ru-RU" dirty="0" smtClean="0"/>
              <a:t>– «</a:t>
            </a:r>
            <a:r>
              <a:rPr lang="ru-RU" i="1" dirty="0" smtClean="0"/>
              <a:t>это было здорово! Мне нравится этот бренд и продукт. Я приду сюда еще</a:t>
            </a:r>
            <a:r>
              <a:rPr lang="ru-RU" dirty="0" smtClean="0"/>
              <a:t>»</a:t>
            </a:r>
            <a:endParaRPr lang="en-US" dirty="0" smtClean="0"/>
          </a:p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4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97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3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7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00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1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8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8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6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9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41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rita.lutikova@it-band.b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1.png"/><Relationship Id="rId4" Type="http://schemas.openxmlformats.org/officeDocument/2006/relationships/hyperlink" Target="mailto:https://www.linkedin.com/in/rita-lutikova-7513985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en-GB" sz="4800" b="1" dirty="0" smtClean="0">
                <a:solidFill>
                  <a:schemeClr val="accent5">
                    <a:lumMod val="50000"/>
                  </a:schemeClr>
                </a:solidFill>
              </a:rPr>
              <a:t>X,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 UI</a:t>
            </a:r>
            <a:r>
              <a:rPr lang="en-GB" sz="4800" b="1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800" b="1" dirty="0" err="1" smtClean="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ru-RU" sz="4800" b="1" dirty="0" err="1" smtClean="0">
                <a:solidFill>
                  <a:schemeClr val="accent5">
                    <a:lumMod val="50000"/>
                  </a:schemeClr>
                </a:solidFill>
              </a:rPr>
              <a:t>sability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</a:rPr>
              <a:t>: как не запутаться в модных понятиях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47592"/>
            <a:ext cx="6400800" cy="12016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Маргарита Лютикова</a:t>
            </a:r>
            <a:endParaRPr lang="ru-RU" dirty="0"/>
          </a:p>
          <a:p>
            <a:pPr algn="ctr"/>
            <a:r>
              <a:rPr lang="en-GB" dirty="0" smtClean="0"/>
              <a:t>IT Band, it-band.by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65" y="230694"/>
            <a:ext cx="3094869" cy="1705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idx="1"/>
          </p:nvPr>
        </p:nvSpPr>
        <p:spPr>
          <a:xfrm>
            <a:off x="827584" y="2636912"/>
            <a:ext cx="7543800" cy="208823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Ошибка 2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Если </a:t>
            </a:r>
            <a:r>
              <a:rPr lang="ru-RU" sz="3600" b="1" dirty="0" smtClean="0"/>
              <a:t>хороший </a:t>
            </a:r>
            <a:r>
              <a:rPr lang="ru-RU" sz="3600" b="1" dirty="0" err="1"/>
              <a:t>Usability</a:t>
            </a:r>
            <a:r>
              <a:rPr lang="ru-RU" sz="3600" b="1" dirty="0"/>
              <a:t> – значит </a:t>
            </a:r>
            <a:r>
              <a:rPr lang="ru-RU" sz="3600" b="1" dirty="0" smtClean="0"/>
              <a:t>хороший </a:t>
            </a:r>
            <a:r>
              <a:rPr lang="ru-RU" sz="3600" b="1" dirty="0"/>
              <a:t>UX</a:t>
            </a:r>
            <a:endParaRPr lang="en-US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sp>
        <p:nvSpPr>
          <p:cNvPr id="6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3496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>
                <a:solidFill>
                  <a:schemeClr val="accent5">
                    <a:lumMod val="50000"/>
                  </a:schemeClr>
                </a:solidFill>
              </a:rPr>
              <a:t>Usability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лишь часть хорошего </a:t>
            </a:r>
            <a:r>
              <a:rPr lang="en" dirty="0" smtClean="0">
                <a:solidFill>
                  <a:schemeClr val="accent5">
                    <a:lumMod val="50000"/>
                  </a:schemeClr>
                </a:solidFill>
              </a:rPr>
              <a:t>UX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09CBD2-5A6D-474D-98A0-2782EAE42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1492695"/>
            <a:ext cx="4663351" cy="4651300"/>
          </a:xfrm>
          <a:prstGeom prst="rect">
            <a:avLst/>
          </a:prstGeom>
        </p:spPr>
      </p:pic>
      <p:sp>
        <p:nvSpPr>
          <p:cNvPr id="12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11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8" y="930555"/>
            <a:ext cx="9144878" cy="5510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58157"/>
            <a:ext cx="8614930" cy="539362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solidFill>
                  <a:schemeClr val="accent5">
                    <a:lumMod val="50000"/>
                  </a:schemeClr>
                </a:solidFill>
              </a:rPr>
              <a:t>Usability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8" y="1138278"/>
            <a:ext cx="8967552" cy="5291413"/>
          </a:xfrm>
          <a:prstGeom prst="rect">
            <a:avLst/>
          </a:prstGeom>
        </p:spPr>
      </p:pic>
      <p:sp>
        <p:nvSpPr>
          <p:cNvPr id="14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12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solidFill>
                  <a:schemeClr val="accent5">
                    <a:lumMod val="50000"/>
                  </a:schemeClr>
                </a:solidFill>
              </a:rPr>
              <a:t>UX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что может огорчить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11" y="1196752"/>
            <a:ext cx="7840297" cy="49687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" y="1113448"/>
            <a:ext cx="7981895" cy="50688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30869"/>
            <a:ext cx="8173895" cy="5190173"/>
          </a:xfrm>
          <a:prstGeom prst="rect">
            <a:avLst/>
          </a:prstGeom>
        </p:spPr>
      </p:pic>
      <p:sp>
        <p:nvSpPr>
          <p:cNvPr id="17" name="Номер слайда 15"/>
          <p:cNvSpPr txBox="1">
            <a:spLocks noGrp="1"/>
          </p:cNvSpPr>
          <p:nvPr>
            <p:ph type="sldNum" sz="quarter" idx="12"/>
          </p:nvPr>
        </p:nvSpPr>
        <p:spPr>
          <a:xfrm>
            <a:off x="8022998" y="6404485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13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39651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solidFill>
                  <a:schemeClr val="accent5">
                    <a:lumMod val="50000"/>
                  </a:schemeClr>
                </a:solidFill>
              </a:rPr>
              <a:t>UX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что еще может огорчить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79" y="1196752"/>
            <a:ext cx="7414331" cy="5098791"/>
          </a:xfrm>
          <a:prstGeom prst="rect">
            <a:avLst/>
          </a:prstGeom>
        </p:spPr>
      </p:pic>
      <p:sp>
        <p:nvSpPr>
          <p:cNvPr id="17" name="Номер слайда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solidFill>
                  <a:schemeClr val="accent5">
                    <a:lumMod val="50000"/>
                  </a:schemeClr>
                </a:solidFill>
              </a:rPr>
              <a:t>UX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что может порадовать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94" y="1266429"/>
            <a:ext cx="8347606" cy="507077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66" y="1388294"/>
            <a:ext cx="7131868" cy="483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63" y="1159868"/>
            <a:ext cx="8397552" cy="5070773"/>
          </a:xfrm>
          <a:prstGeom prst="rect">
            <a:avLst/>
          </a:prstGeom>
        </p:spPr>
      </p:pic>
      <p:sp>
        <p:nvSpPr>
          <p:cNvPr id="12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5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idx="1"/>
          </p:nvPr>
        </p:nvSpPr>
        <p:spPr>
          <a:xfrm>
            <a:off x="865954" y="2852936"/>
            <a:ext cx="7543800" cy="208823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Ошибка 3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en-GB" sz="3600" b="1" dirty="0" smtClean="0"/>
              <a:t>UX – </a:t>
            </a:r>
            <a:r>
              <a:rPr lang="ru-RU" sz="3600" b="1" dirty="0" smtClean="0"/>
              <a:t>это только хорошо</a:t>
            </a:r>
            <a:endParaRPr lang="en-US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sp>
        <p:nvSpPr>
          <p:cNvPr id="5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6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355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9" name="Straight Connector 10"/>
          <p:cNvCxnSpPr/>
          <p:nvPr/>
        </p:nvCxnSpPr>
        <p:spPr>
          <a:xfrm rot="5400000">
            <a:off x="2519772" y="3825044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7" name="Shape 217" descr="IMG_20170525_194932576.jpg"/>
          <p:cNvPicPr preferRelativeResize="0"/>
          <p:nvPr/>
        </p:nvPicPr>
        <p:blipFill rotWithShape="1">
          <a:blip r:embed="rId4">
            <a:alphaModFix/>
          </a:blip>
          <a:srcRect b="2381"/>
          <a:stretch/>
        </p:blipFill>
        <p:spPr>
          <a:xfrm>
            <a:off x="0" y="1772816"/>
            <a:ext cx="449999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18"/>
          <p:cNvPicPr preferRelativeResize="0"/>
          <p:nvPr/>
        </p:nvPicPr>
        <p:blipFill rotWithShape="1">
          <a:blip r:embed="rId5">
            <a:alphaModFix/>
          </a:blip>
          <a:srcRect l="203" t="6818" r="-203" b="1"/>
          <a:stretch/>
        </p:blipFill>
        <p:spPr>
          <a:xfrm>
            <a:off x="4635779" y="1757681"/>
            <a:ext cx="4490863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215"/>
          <p:cNvSpPr txBox="1">
            <a:spLocks/>
          </p:cNvSpPr>
          <p:nvPr/>
        </p:nvSpPr>
        <p:spPr>
          <a:xfrm>
            <a:off x="311700" y="5119000"/>
            <a:ext cx="3999900" cy="5589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8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Отрицательный опыт пользователя</a:t>
            </a:r>
            <a:r>
              <a:rPr lang="en" sz="1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" sz="1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" sz="1800" b="1" dirty="0" smtClean="0">
                <a:solidFill>
                  <a:schemeClr val="accent3">
                    <a:lumMod val="75000"/>
                  </a:schemeClr>
                </a:solidFill>
              </a:rPr>
              <a:t>(bad UX)</a:t>
            </a:r>
            <a:endParaRPr lang="en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0398" y="5087817"/>
            <a:ext cx="4356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Положительный опыт пользователя </a:t>
            </a:r>
            <a:br>
              <a:rPr lang="en" b="1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(good UX)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7355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solidFill>
                  <a:schemeClr val="accent5">
                    <a:lumMod val="50000"/>
                  </a:schemeClr>
                </a:solidFill>
              </a:rPr>
              <a:t>UX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может быть не только хорошим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7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4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idx="1"/>
          </p:nvPr>
        </p:nvSpPr>
        <p:spPr>
          <a:xfrm>
            <a:off x="850457" y="2492896"/>
            <a:ext cx="7543800" cy="208823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Ошибка 4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en-GB" sz="3600" b="1" dirty="0" smtClean="0"/>
              <a:t>UX </a:t>
            </a:r>
            <a:r>
              <a:rPr lang="ru-RU" sz="3600" b="1" dirty="0" smtClean="0"/>
              <a:t>дизайн</a:t>
            </a:r>
            <a:r>
              <a:rPr lang="en-GB" sz="3600" b="1" dirty="0" smtClean="0"/>
              <a:t> </a:t>
            </a:r>
            <a:r>
              <a:rPr lang="ru-RU" sz="3600" b="1" dirty="0" smtClean="0"/>
              <a:t>и </a:t>
            </a:r>
            <a:r>
              <a:rPr lang="en-GB" sz="3600" b="1" dirty="0" err="1" smtClean="0"/>
              <a:t>ui</a:t>
            </a:r>
            <a:r>
              <a:rPr lang="en-GB" sz="3600" b="1" dirty="0" smtClean="0"/>
              <a:t> </a:t>
            </a:r>
            <a:r>
              <a:rPr lang="ru-RU" sz="3600" b="1" dirty="0" smtClean="0"/>
              <a:t>дизайн</a:t>
            </a:r>
            <a:r>
              <a:rPr lang="en-US" sz="3600" b="1" dirty="0" smtClean="0"/>
              <a:t> </a:t>
            </a:r>
            <a:r>
              <a:rPr lang="en-GB" sz="3600" b="1" dirty="0" smtClean="0"/>
              <a:t>– </a:t>
            </a:r>
            <a:r>
              <a:rPr lang="ru-RU" sz="3600" b="1" dirty="0" smtClean="0"/>
              <a:t>это одно и то же</a:t>
            </a:r>
            <a:endParaRPr lang="en-US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sp>
        <p:nvSpPr>
          <p:cNvPr id="5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18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355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UI </a:t>
            </a: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дизайн</a:t>
            </a:r>
            <a:endParaRPr lang="ru-RU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cxnSp>
        <p:nvCxnSpPr>
          <p:cNvPr id="9" name="Straight Connector 10"/>
          <p:cNvCxnSpPr/>
          <p:nvPr/>
        </p:nvCxnSpPr>
        <p:spPr>
          <a:xfrm rot="5400000">
            <a:off x="2591780" y="3825969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3741"/>
            <a:ext cx="4509331" cy="27505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4524330"/>
            <a:ext cx="4167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buNone/>
            </a:pPr>
            <a:r>
              <a:rPr lang="en-GB" i="1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UI-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дизайн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Интерфейс для управления </a:t>
            </a:r>
            <a:endParaRPr lang="en" i="1" dirty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9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60852" y="1678895"/>
            <a:ext cx="4367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" u="sng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UID (User Interface Design / Designer)</a:t>
            </a:r>
            <a:r>
              <a:rPr lang="en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- процесс создания UI.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Его цель - выбрать правильные элементы интерфейса (текст, кнопки, цвета) для решения задачи пользователя и расположить всё в понятном виде.</a:t>
            </a:r>
          </a:p>
          <a:p>
            <a:pPr>
              <a:buNone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32393" y="4435446"/>
            <a:ext cx="4167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как выглядит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ru-RU" i="1" dirty="0" smtClean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None/>
            </a:pPr>
            <a:r>
              <a:rPr lang="en" i="1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i="1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How it looks” </a:t>
            </a:r>
          </a:p>
        </p:txBody>
      </p:sp>
    </p:spTree>
    <p:extLst>
      <p:ext uri="{BB962C8B-B14F-4D97-AF65-F5344CB8AC3E}">
        <p14:creationId xmlns:p14="http://schemas.microsoft.com/office/powerpoint/2010/main" val="3153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Кому будет полезно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09CBD2-5A6D-474D-98A0-2782EAE42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8289" y="1196752"/>
            <a:ext cx="8147248" cy="4065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spc="-15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spc="-15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Всем не экспертам в области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UX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UI design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и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Usability</a:t>
            </a:r>
            <a:r>
              <a:rPr lang="ru-RU" sz="3600" spc="-15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spc="-15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n-GB" sz="3600" spc="-15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сем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тем, кто слышит, говорит и использует данные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понятия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3600" spc="-15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355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UX </a:t>
            </a: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дизайн</a:t>
            </a:r>
            <a:r>
              <a:rPr lang="en-GB" b="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9" name="Straight Connector 10"/>
          <p:cNvCxnSpPr/>
          <p:nvPr/>
        </p:nvCxnSpPr>
        <p:spPr>
          <a:xfrm rot="5400000">
            <a:off x="2519772" y="3825044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sp>
        <p:nvSpPr>
          <p:cNvPr id="12" name="Shape 260"/>
          <p:cNvSpPr txBox="1">
            <a:spLocks/>
          </p:cNvSpPr>
          <p:nvPr/>
        </p:nvSpPr>
        <p:spPr>
          <a:xfrm>
            <a:off x="4716016" y="1693649"/>
            <a:ext cx="3999900" cy="30999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" sz="1800" u="sng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UXD, UED, XD </a:t>
            </a:r>
            <a:r>
              <a:rPr lang="ru-RU" sz="1800" u="sng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или просто </a:t>
            </a:r>
            <a:r>
              <a:rPr lang="en" sz="1800" u="sng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UX (User</a:t>
            </a:r>
            <a:endParaRPr lang="ru-RU" sz="1800" u="sng" dirty="0" smtClean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Font typeface="Arial" pitchFamily="34" charset="0"/>
              <a:buNone/>
            </a:pPr>
            <a:r>
              <a:rPr lang="en" sz="1800" u="sng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Experience Design) </a:t>
            </a: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-  процесс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Font typeface="Arial" pitchFamily="34" charset="0"/>
              <a:buNone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повышения удовлетворенности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Font typeface="Arial" pitchFamily="34" charset="0"/>
              <a:buNone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пользователям путем улучшения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Font typeface="Arial" pitchFamily="34" charset="0"/>
              <a:buNone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юзабилити, доступности 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Font typeface="Arial" pitchFamily="34" charset="0"/>
              <a:buNone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удовлетворенности пользователя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Font typeface="Arial" pitchFamily="34" charset="0"/>
              <a:buNone/>
            </a:pPr>
            <a:r>
              <a:rPr lang="en" sz="18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от использования продукта.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48331" y="4676943"/>
            <a:ext cx="4167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buFont typeface="Arial" pitchFamily="34" charset="0"/>
              <a:buNone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что вы чувствуете</a:t>
            </a:r>
          </a:p>
          <a:p>
            <a:pPr algn="ctr">
              <a:buFont typeface="Arial" pitchFamily="34" charset="0"/>
              <a:buNone/>
            </a:pPr>
            <a:r>
              <a:rPr lang="en" i="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i="1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How it feels”</a:t>
            </a:r>
          </a:p>
        </p:txBody>
      </p:sp>
      <p:sp>
        <p:nvSpPr>
          <p:cNvPr id="15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20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5" r="12347"/>
          <a:stretch/>
        </p:blipFill>
        <p:spPr>
          <a:xfrm>
            <a:off x="44878" y="1735949"/>
            <a:ext cx="4399387" cy="27613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6731" y="4676943"/>
            <a:ext cx="4167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buNone/>
            </a:pPr>
            <a:r>
              <a:rPr lang="en-GB" i="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GB" i="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дизайн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Довольный пользователь</a:t>
            </a:r>
            <a:endParaRPr lang="en" i="1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3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1115" y="361509"/>
            <a:ext cx="7355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</a:t>
            </a:r>
            <a:r>
              <a:rPr lang="ru-RU" b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-дизайн как этап </a:t>
            </a:r>
            <a:r>
              <a:rPr lang="en-GB" b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UX</a:t>
            </a:r>
            <a:r>
              <a:rPr lang="ru-RU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b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дизайна</a:t>
            </a:r>
            <a:endParaRPr lang="ru-RU" b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6" name="Shape 2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807" y="1504509"/>
            <a:ext cx="8712968" cy="47556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21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1164" y="260648"/>
            <a:ext cx="7355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на кетчупе</a:t>
            </a:r>
            <a:endParaRPr lang="ru-RU" b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6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1720" y="1700808"/>
            <a:ext cx="4634049" cy="41630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2792" y="329606"/>
            <a:ext cx="7355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И еще раз о понятиях</a:t>
            </a:r>
            <a:endParaRPr lang="ru-RU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5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560" y="1916832"/>
            <a:ext cx="7977625" cy="31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idx="1"/>
          </p:nvPr>
        </p:nvSpPr>
        <p:spPr>
          <a:xfrm>
            <a:off x="850457" y="2492896"/>
            <a:ext cx="7543800" cy="208823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Ошибка 5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плохой </a:t>
            </a:r>
            <a:r>
              <a:rPr lang="en-GB" sz="3600" b="1" dirty="0" err="1" smtClean="0"/>
              <a:t>ui</a:t>
            </a:r>
            <a:r>
              <a:rPr lang="en-GB" sz="3600" b="1" dirty="0" smtClean="0"/>
              <a:t> – </a:t>
            </a:r>
            <a:r>
              <a:rPr lang="ru-RU" sz="3600" b="1" dirty="0" smtClean="0"/>
              <a:t>плохой </a:t>
            </a:r>
            <a:r>
              <a:rPr lang="en-GB" sz="3600" b="1" dirty="0" smtClean="0"/>
              <a:t>UX</a:t>
            </a:r>
            <a:endParaRPr lang="en-US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sp>
        <p:nvSpPr>
          <p:cNvPr id="5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24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5"/>
          </a:xfrm>
        </p:spPr>
        <p:txBody>
          <a:bodyPr/>
          <a:lstStyle/>
          <a:p>
            <a:pPr algn="ctr"/>
            <a:r>
              <a:rPr lang="ru-RU" b="1" dirty="0" smtClean="0"/>
              <a:t>Плохой </a:t>
            </a:r>
            <a:r>
              <a:rPr lang="en-GB" b="1" dirty="0" smtClean="0"/>
              <a:t>UI – </a:t>
            </a:r>
            <a:r>
              <a:rPr lang="ru-RU" b="1" dirty="0" smtClean="0"/>
              <a:t>плохой </a:t>
            </a:r>
            <a:r>
              <a:rPr lang="en-GB" b="1" dirty="0" smtClean="0"/>
              <a:t>UX?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805"/>
          <a:stretch/>
        </p:blipFill>
        <p:spPr>
          <a:xfrm>
            <a:off x="0" y="1412776"/>
            <a:ext cx="9144000" cy="48794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1412776"/>
            <a:ext cx="7616904" cy="4536504"/>
          </a:xfrm>
          <a:prstGeom prst="rect">
            <a:avLst/>
          </a:prstGeom>
        </p:spPr>
      </p:pic>
      <p:sp>
        <p:nvSpPr>
          <p:cNvPr id="6" name="Номер слайда 15"/>
          <p:cNvSpPr txBox="1">
            <a:spLocks/>
          </p:cNvSpPr>
          <p:nvPr/>
        </p:nvSpPr>
        <p:spPr>
          <a:xfrm>
            <a:off x="8028384" y="6435979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idx="1"/>
          </p:nvPr>
        </p:nvSpPr>
        <p:spPr>
          <a:xfrm>
            <a:off x="827584" y="2636912"/>
            <a:ext cx="7543800" cy="208823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Ошибка </a:t>
            </a:r>
            <a:r>
              <a:rPr lang="en-GB" sz="5400" b="1" dirty="0" smtClean="0"/>
              <a:t>6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en-GB" sz="3600" b="1" dirty="0" smtClean="0"/>
              <a:t>UX </a:t>
            </a:r>
            <a:r>
              <a:rPr lang="ru-RU" sz="3600" b="1" dirty="0" smtClean="0"/>
              <a:t>и </a:t>
            </a:r>
            <a:r>
              <a:rPr lang="en-GB" sz="3600" b="1" dirty="0" smtClean="0"/>
              <a:t>UI </a:t>
            </a:r>
            <a:r>
              <a:rPr lang="ru-RU" sz="3600" b="1" dirty="0" smtClean="0"/>
              <a:t>дизайном всегда занимается один человек</a:t>
            </a:r>
            <a:endParaRPr lang="en-US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sp>
        <p:nvSpPr>
          <p:cNvPr id="5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6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58260" y="274638"/>
            <a:ext cx="7355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Артефакты дизайнеров</a:t>
            </a:r>
            <a:endParaRPr lang="ru-RU" b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5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7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6973" y="260648"/>
            <a:ext cx="7355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Кто может выполнять?</a:t>
            </a:r>
            <a:endParaRPr lang="ru-RU" b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cxnSp>
        <p:nvCxnSpPr>
          <p:cNvPr id="6" name="Straight Connector 10"/>
          <p:cNvCxnSpPr/>
          <p:nvPr/>
        </p:nvCxnSpPr>
        <p:spPr>
          <a:xfrm rot="5400000">
            <a:off x="2548887" y="3778369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57200" y="1726141"/>
            <a:ext cx="388351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UX-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дизайн</a:t>
            </a:r>
          </a:p>
          <a:p>
            <a:pPr algn="ctr">
              <a:buNone/>
            </a:pPr>
            <a:endParaRPr lang="ru-RU" sz="2800" dirty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Функциональный аналитик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(Functional analyst)</a:t>
            </a:r>
            <a:b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Специалист по контенту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(Content specialist)</a:t>
            </a:r>
            <a:b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Информационный архитектор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(Information Architect)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lang="ru-RU" u="sng" dirty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260"/>
          <p:cNvSpPr txBox="1">
            <a:spLocks/>
          </p:cNvSpPr>
          <p:nvPr/>
        </p:nvSpPr>
        <p:spPr>
          <a:xfrm>
            <a:off x="4788024" y="1657326"/>
            <a:ext cx="3999900" cy="4363961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UI-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дизайн</a:t>
            </a:r>
          </a:p>
          <a:p>
            <a:pPr>
              <a:buFont typeface="Arial" pitchFamily="34" charset="0"/>
              <a:buNone/>
            </a:pPr>
            <a:endParaRPr lang="ru-RU" sz="1800" u="sng" dirty="0" smtClean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Дизайнер графического интерфейса</a:t>
            </a:r>
            <a:endParaRPr lang="en-GB" sz="2000" dirty="0" smtClean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Дизайнер бренда (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Brand designer)</a:t>
            </a:r>
          </a:p>
          <a:p>
            <a:endParaRPr lang="en-GB" sz="2000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Веб-дизайнер (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Web designer)</a:t>
            </a:r>
          </a:p>
          <a:p>
            <a:endParaRPr lang="en-GB" sz="2000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Front-end developer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36327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pc="-150" dirty="0" smtClean="0">
                <a:solidFill>
                  <a:schemeClr val="accent4">
                    <a:lumMod val="75000"/>
                  </a:schemeClr>
                </a:solidFill>
              </a:rPr>
              <a:t>Usability </a:t>
            </a:r>
            <a:r>
              <a:rPr lang="ru-RU" spc="-150" dirty="0" smtClean="0">
                <a:solidFill>
                  <a:schemeClr val="accent4">
                    <a:lumMod val="75000"/>
                  </a:schemeClr>
                </a:solidFill>
              </a:rPr>
              <a:t>и </a:t>
            </a:r>
            <a:r>
              <a:rPr lang="en-GB" spc="-150" dirty="0" smtClean="0">
                <a:solidFill>
                  <a:schemeClr val="accent4">
                    <a:lumMod val="75000"/>
                  </a:schemeClr>
                </a:solidFill>
              </a:rPr>
              <a:t>UX </a:t>
            </a:r>
            <a:r>
              <a:rPr lang="ru-RU" spc="-150" dirty="0" smtClean="0">
                <a:solidFill>
                  <a:schemeClr val="accent4">
                    <a:lumMod val="75000"/>
                  </a:schemeClr>
                </a:solidFill>
              </a:rPr>
              <a:t>не одно и то же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Хороший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Usability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еще не значит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хороший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UX</a:t>
            </a:r>
            <a:r>
              <a:rPr lang="ru-RU" spc="-15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UX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как понятие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это опыт, может быть положительным и отрицательным</a:t>
            </a:r>
            <a:endParaRPr lang="ru-RU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UI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-дизайн лишь часть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UX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-дизайна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UI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UX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дизайн могут выполнять разные роли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sp>
        <p:nvSpPr>
          <p:cNvPr id="9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9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Коротко о себе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09CBD2-5A6D-474D-98A0-2782EAE42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157192"/>
            <a:ext cx="4907705" cy="111261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39552" y="1410325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2600" spc="-150" dirty="0" smtClean="0">
                <a:solidFill>
                  <a:schemeClr val="accent3">
                    <a:lumMod val="75000"/>
                  </a:schemeClr>
                </a:solidFill>
              </a:rPr>
              <a:t> Старший Бизнес-аналитик в компании </a:t>
            </a:r>
            <a:r>
              <a:rPr lang="en-GB" sz="2600" spc="-150" dirty="0" smtClean="0">
                <a:solidFill>
                  <a:schemeClr val="accent3">
                    <a:lumMod val="75000"/>
                  </a:schemeClr>
                </a:solidFill>
              </a:rPr>
              <a:t>IT Band</a:t>
            </a:r>
            <a:r>
              <a:rPr lang="ru-RU" sz="2600" spc="-15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600" spc="-15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GB" sz="2600" spc="-15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600" spc="-15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600" spc="-150" dirty="0" smtClean="0">
                <a:solidFill>
                  <a:schemeClr val="accent5">
                    <a:lumMod val="75000"/>
                  </a:schemeClr>
                </a:solidFill>
              </a:rPr>
              <a:t>5+ </a:t>
            </a:r>
            <a:r>
              <a:rPr lang="ru-RU" sz="2600" spc="-150" dirty="0" smtClean="0">
                <a:solidFill>
                  <a:schemeClr val="accent5">
                    <a:lumMod val="75000"/>
                  </a:schemeClr>
                </a:solidFill>
              </a:rPr>
              <a:t>лет опыта в бизнес-анализе</a:t>
            </a:r>
            <a:r>
              <a:rPr lang="ru-RU" sz="2600" spc="-15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600" spc="-15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600" spc="-15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600" spc="-15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600" spc="-150" dirty="0" smtClean="0">
                <a:solidFill>
                  <a:schemeClr val="accent3">
                    <a:lumMod val="75000"/>
                  </a:schemeClr>
                </a:solidFill>
              </a:rPr>
              <a:t>Проекты </a:t>
            </a:r>
            <a:r>
              <a:rPr lang="en-GB" sz="2600" spc="-150" dirty="0" smtClean="0">
                <a:solidFill>
                  <a:schemeClr val="accent3">
                    <a:lumMod val="75000"/>
                  </a:schemeClr>
                </a:solidFill>
              </a:rPr>
              <a:t>B2C, B2B2C – </a:t>
            </a:r>
            <a:r>
              <a:rPr lang="ru-RU" sz="2600" spc="-150" dirty="0" smtClean="0">
                <a:solidFill>
                  <a:schemeClr val="accent3">
                    <a:lumMod val="75000"/>
                  </a:schemeClr>
                </a:solidFill>
              </a:rPr>
              <a:t>веб-приложения в сфере страхования, образования, развлечений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34132"/>
            <a:ext cx="2802491" cy="3722408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048681" y="6471650"/>
            <a:ext cx="984019" cy="365125"/>
          </a:xfrm>
        </p:spPr>
        <p:txBody>
          <a:bodyPr/>
          <a:lstStyle/>
          <a:p>
            <a:fld id="{82464181-07E1-4CA6-BDAF-86CD0CF8B73E}" type="slidenum">
              <a:rPr lang="ru-RU" sz="2800" b="1" smtClean="0">
                <a:solidFill>
                  <a:schemeClr val="accent5">
                    <a:lumMod val="75000"/>
                  </a:schemeClr>
                </a:solidFill>
              </a:rPr>
              <a:pPr/>
              <a:t>3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понимание </a:t>
            </a:r>
            <a:r>
              <a:rPr lang="en-US" dirty="0" smtClean="0"/>
              <a:t>UX </a:t>
            </a:r>
            <a:r>
              <a:rPr lang="ru-RU" dirty="0" smtClean="0"/>
              <a:t>и </a:t>
            </a:r>
          </a:p>
          <a:p>
            <a:r>
              <a:rPr lang="en-US" dirty="0" smtClean="0"/>
              <a:t>Usability </a:t>
            </a:r>
            <a:r>
              <a:rPr lang="ru-RU" dirty="0" smtClean="0"/>
              <a:t>понятий меняют мышление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Все мысли – о пользователе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Вопросы: зачем это пользователю? Сделает ли это его счастливым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Пользовательское тестирование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Команда говорит на одном языке о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UX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sp>
        <p:nvSpPr>
          <p:cNvPr id="9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30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почитать по теме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sp>
        <p:nvSpPr>
          <p:cNvPr id="9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31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690062"/>
            <a:ext cx="54241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Стив Круг – </a:t>
            </a:r>
            <a:r>
              <a:rPr lang="ru-RU" sz="2800" dirty="0" smtClean="0"/>
              <a:t>«Не </a:t>
            </a:r>
            <a:r>
              <a:rPr lang="ru-RU" sz="2800" dirty="0"/>
              <a:t>заставляйте</a:t>
            </a:r>
            <a:r>
              <a:rPr lang="en-GB" sz="2800" dirty="0"/>
              <a:t> </a:t>
            </a:r>
            <a:r>
              <a:rPr lang="ru-RU" sz="2800" dirty="0"/>
              <a:t>меня </a:t>
            </a:r>
            <a:r>
              <a:rPr lang="ru-RU" sz="2800" dirty="0" smtClean="0"/>
              <a:t>думать»</a:t>
            </a:r>
            <a:endParaRPr lang="en-US" sz="2800" dirty="0"/>
          </a:p>
          <a:p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Steve Krug </a:t>
            </a:r>
            <a:r>
              <a:rPr lang="ru-RU" sz="2800" dirty="0" smtClean="0"/>
              <a:t>«</a:t>
            </a:r>
            <a:r>
              <a:rPr lang="en-US" sz="2800" dirty="0" smtClean="0"/>
              <a:t>Don't </a:t>
            </a:r>
            <a:r>
              <a:rPr lang="en-US" sz="2800" dirty="0"/>
              <a:t>make me </a:t>
            </a:r>
            <a:r>
              <a:rPr lang="en-US" sz="2800" dirty="0" smtClean="0"/>
              <a:t>think</a:t>
            </a:r>
            <a:r>
              <a:rPr lang="ru-RU" sz="2800" dirty="0" smtClean="0"/>
              <a:t>»</a:t>
            </a:r>
            <a:r>
              <a:rPr lang="en-US" sz="2800" dirty="0" smtClean="0"/>
              <a:t>, Revisited (3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edition,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2050" name="Picture 2" descr="Картинки по запросу don't make me th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91" y="1714769"/>
            <a:ext cx="2847590" cy="36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Спасибо за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внимание!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509120"/>
            <a:ext cx="8229600" cy="1617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Маргарита Лютикова</a:t>
            </a:r>
            <a:endParaRPr lang="ru-RU" sz="3600" dirty="0"/>
          </a:p>
          <a:p>
            <a:r>
              <a:rPr lang="en-GB" sz="3600" dirty="0" smtClean="0"/>
              <a:t>IT Band</a:t>
            </a:r>
            <a:endParaRPr lang="en-US" sz="3600" dirty="0"/>
          </a:p>
          <a:p>
            <a:r>
              <a:rPr lang="en-US" sz="3600" dirty="0" smtClean="0">
                <a:hlinkClick r:id="rId3"/>
              </a:rPr>
              <a:t>rita.lutikova@it-band.by</a:t>
            </a:r>
            <a:endParaRPr lang="en-US" sz="3600" dirty="0" smtClean="0"/>
          </a:p>
          <a:p>
            <a:r>
              <a:rPr lang="en-US" sz="3600" dirty="0" smtClean="0"/>
              <a:t>Linked-in</a:t>
            </a:r>
            <a:r>
              <a:rPr lang="en-GB" sz="3600" dirty="0"/>
              <a:t>: </a:t>
            </a:r>
            <a:r>
              <a:rPr lang="en-GB" sz="3600" dirty="0" smtClean="0">
                <a:hlinkClick r:id="rId4"/>
              </a:rPr>
              <a:t>rita-lutikova-75139856</a:t>
            </a:r>
            <a:endParaRPr lang="en-US"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1026" name="Picture 2" descr="Картинки по запросу вопрос зелены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95" y="1340768"/>
            <a:ext cx="2472209" cy="271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253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5" y="3320453"/>
            <a:ext cx="2539682" cy="25396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Опыт нашей команды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09CBD2-5A6D-474D-98A0-2782EAE42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sp>
        <p:nvSpPr>
          <p:cNvPr id="6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2555776" y="1425596"/>
            <a:ext cx="2515011" cy="1308364"/>
          </a:xfrm>
          <a:prstGeom prst="wedgeEllipseCallout">
            <a:avLst>
              <a:gd name="adj1" fmla="val -76284"/>
              <a:gd name="adj2" fmla="val 113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Надо улучшать </a:t>
            </a:r>
            <a:r>
              <a:rPr lang="en-US" sz="2800" dirty="0" smtClean="0">
                <a:solidFill>
                  <a:schemeClr val="tx1"/>
                </a:solidFill>
              </a:rPr>
              <a:t>UX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253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42" y="780771"/>
            <a:ext cx="2539682" cy="253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253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45" y="1934017"/>
            <a:ext cx="2539682" cy="25396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Овальная выноска 13"/>
          <p:cNvSpPr/>
          <p:nvPr/>
        </p:nvSpPr>
        <p:spPr>
          <a:xfrm>
            <a:off x="3964437" y="2682076"/>
            <a:ext cx="3091075" cy="1308364"/>
          </a:xfrm>
          <a:prstGeom prst="wedgeEllipseCallout">
            <a:avLst>
              <a:gd name="adj1" fmla="val 69688"/>
              <a:gd name="adj2" fmla="val -182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Я не могу быть всегда рядом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253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225" y="3320453"/>
            <a:ext cx="2539682" cy="253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253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" y="3504279"/>
            <a:ext cx="2539682" cy="25396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Овальная выноска 17"/>
          <p:cNvSpPr/>
          <p:nvPr/>
        </p:nvSpPr>
        <p:spPr>
          <a:xfrm>
            <a:off x="2647239" y="4271554"/>
            <a:ext cx="3091075" cy="1308364"/>
          </a:xfrm>
          <a:prstGeom prst="wedgeEllipseCallout">
            <a:avLst>
              <a:gd name="adj1" fmla="val -56708"/>
              <a:gd name="adj2" fmla="val -302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Мы и так знаем, что такое </a:t>
            </a:r>
            <a:r>
              <a:rPr lang="en-US" sz="2800" dirty="0" smtClean="0">
                <a:solidFill>
                  <a:schemeClr val="tx1"/>
                </a:solidFill>
              </a:rPr>
              <a:t>UX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970" y="3137608"/>
            <a:ext cx="105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Заказчик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85654" y="5875142"/>
            <a:ext cx="105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Команда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401" y="4404788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UX/UI Designer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8" grpId="0" animBg="1"/>
      <p:bldP spid="2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Что мы узнаем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09CBD2-5A6D-474D-98A0-2782EAE42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417638"/>
            <a:ext cx="79312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6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ошибок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понимания и использования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понятий</a:t>
            </a:r>
          </a:p>
          <a:p>
            <a:endParaRPr lang="en-GB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понятия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UI/UX/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</a:rPr>
              <a:t>Usability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простыми словами;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сходства и различия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понятий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артефакты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UX и UI дизайнеров; чем они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отличаются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ак нам это помогает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2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2852936"/>
            <a:ext cx="7543800" cy="854968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Ошибка 1</a:t>
            </a:r>
            <a:br>
              <a:rPr lang="ru-RU" sz="5400" b="1" dirty="0" smtClean="0"/>
            </a:br>
            <a:r>
              <a:rPr lang="en-GB" sz="3600" b="1" dirty="0" smtClean="0"/>
              <a:t>UX </a:t>
            </a:r>
            <a:r>
              <a:rPr lang="ru-RU" sz="3600" b="1" dirty="0" smtClean="0"/>
              <a:t>и</a:t>
            </a:r>
            <a:r>
              <a:rPr lang="en-GB" sz="3600" b="1" dirty="0" smtClean="0"/>
              <a:t> Usability</a:t>
            </a:r>
            <a:r>
              <a:rPr lang="ru-RU" sz="3600" b="1" dirty="0" smtClean="0"/>
              <a:t> – одно и то же</a:t>
            </a:r>
            <a:endParaRPr lang="en-US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09CBD2-5A6D-474D-98A0-2782EAE42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sp>
        <p:nvSpPr>
          <p:cNvPr id="7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solidFill>
                  <a:schemeClr val="accent5">
                    <a:lumMod val="50000"/>
                  </a:schemeClr>
                </a:solidFill>
              </a:rPr>
              <a:t>Usability </a:t>
            </a:r>
            <a:r>
              <a:rPr lang="en" dirty="0">
                <a:solidFill>
                  <a:schemeClr val="accent5">
                    <a:lumMod val="50000"/>
                  </a:schemeClr>
                </a:solidFill>
              </a:rPr>
              <a:t>≠ UX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1628801"/>
            <a:ext cx="3610744" cy="2736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100" b="1" dirty="0" err="1">
                <a:solidFill>
                  <a:schemeClr val="accent3">
                    <a:lumMod val="75000"/>
                  </a:schemeClr>
                </a:solidFill>
              </a:rPr>
              <a:t>Usability</a:t>
            </a:r>
            <a:r>
              <a:rPr lang="ru-RU" sz="21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100" b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sz="2100" b="1" dirty="0" err="1">
                <a:solidFill>
                  <a:schemeClr val="accent3">
                    <a:lumMod val="75000"/>
                  </a:schemeClr>
                </a:solidFill>
              </a:rPr>
              <a:t>юзабилити</a:t>
            </a:r>
            <a:r>
              <a:rPr lang="ru-RU" sz="2100" b="1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ru-RU" sz="2100" b="1" dirty="0" smtClean="0">
                <a:solidFill>
                  <a:schemeClr val="accent3">
                    <a:lumMod val="75000"/>
                  </a:schemeClr>
                </a:solidFill>
              </a:rPr>
              <a:t>- это </a:t>
            </a:r>
            <a:r>
              <a:rPr lang="ru-RU" sz="2100" b="1" dirty="0">
                <a:solidFill>
                  <a:schemeClr val="accent3">
                    <a:lumMod val="75000"/>
                  </a:schemeClr>
                </a:solidFill>
              </a:rPr>
              <a:t>удобство и легкость взаимодействия пользователя с </a:t>
            </a:r>
            <a:r>
              <a:rPr lang="ru-RU" sz="2100" b="1" dirty="0" smtClean="0">
                <a:solidFill>
                  <a:schemeClr val="accent3">
                    <a:lumMod val="75000"/>
                  </a:schemeClr>
                </a:solidFill>
              </a:rPr>
              <a:t>продуктом</a:t>
            </a:r>
          </a:p>
          <a:p>
            <a:pPr algn="r"/>
            <a:endParaRPr lang="ru-RU" sz="21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ru-RU" sz="2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ru-RU" sz="2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4860032" y="1340769"/>
            <a:ext cx="3826768" cy="3240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</a:rPr>
              <a:t>UX</a:t>
            </a:r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</a:rPr>
              <a:t>User experience- 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</a:rPr>
              <a:t>опыт взаимодействия пользователя. Восприятие и совокупность эмоций, возникающих в результате использования продукта</a:t>
            </a:r>
          </a:p>
          <a:p>
            <a:pPr>
              <a:buNone/>
            </a:pPr>
            <a:endParaRPr lang="ru-RU" sz="21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Connector 10"/>
          <p:cNvCxnSpPr/>
          <p:nvPr/>
        </p:nvCxnSpPr>
        <p:spPr>
          <a:xfrm rot="5400000">
            <a:off x="2557872" y="3825044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472335" y="3579676"/>
            <a:ext cx="3610744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1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endParaRPr lang="ru-RU" sz="21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US" sz="2100" b="1" dirty="0">
                <a:solidFill>
                  <a:schemeClr val="accent3">
                    <a:lumMod val="75000"/>
                  </a:schemeClr>
                </a:solidFill>
              </a:rPr>
              <a:t>(ISO) effectiveness, efficiency and satisfaction with which specified users achieve specified goals in particular </a:t>
            </a:r>
            <a:r>
              <a:rPr lang="en-US" sz="2100" b="1" dirty="0" smtClean="0">
                <a:solidFill>
                  <a:schemeClr val="accent3">
                    <a:lumMod val="75000"/>
                  </a:schemeClr>
                </a:solidFill>
              </a:rPr>
              <a:t>environment</a:t>
            </a:r>
            <a:r>
              <a:rPr lang="en-GB" sz="2100" b="1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endParaRPr lang="ru-RU" sz="21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4852773" y="3579676"/>
            <a:ext cx="3826768" cy="22182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sz="21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ISO) all aspects of the user’s experience when interacting with the product, service, environment or facility</a:t>
            </a:r>
          </a:p>
        </p:txBody>
      </p:sp>
      <p:sp>
        <p:nvSpPr>
          <p:cNvPr id="11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>
                <a:solidFill>
                  <a:schemeClr val="accent5">
                    <a:lumMod val="50000"/>
                  </a:schemeClr>
                </a:solidFill>
              </a:rPr>
              <a:t>Usability </a:t>
            </a:r>
            <a:r>
              <a:rPr lang="en" dirty="0">
                <a:solidFill>
                  <a:schemeClr val="accent5">
                    <a:lumMod val="50000"/>
                  </a:schemeClr>
                </a:solidFill>
              </a:rPr>
              <a:t>≠ UX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395536" y="3068960"/>
            <a:ext cx="3610744" cy="2654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200" b="1" u="sng" dirty="0">
                <a:solidFill>
                  <a:schemeClr val="accent3">
                    <a:lumMod val="75000"/>
                  </a:schemeClr>
                </a:solidFill>
              </a:rPr>
              <a:t>Цель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: сделать задачу легко, интуитивно и быстро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2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200" b="1" u="sng" dirty="0">
                <a:solidFill>
                  <a:schemeClr val="accent3">
                    <a:lumMod val="75000"/>
                  </a:schemeClr>
                </a:solidFill>
              </a:rPr>
              <a:t>Задача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: уменьшать шаги и убирать барьеры</a:t>
            </a:r>
            <a:endParaRPr lang="en-GB" sz="22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endParaRPr lang="ru-RU" sz="2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Достиг ли пользователь цели максимально удобным способом?</a:t>
            </a:r>
          </a:p>
          <a:p>
            <a:pPr algn="r"/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ru-RU" sz="2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4860032" y="2060848"/>
            <a:ext cx="3826768" cy="3240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1" u="sng" dirty="0">
                <a:solidFill>
                  <a:schemeClr val="accent5">
                    <a:lumMod val="75000"/>
                  </a:schemeClr>
                </a:solidFill>
              </a:rPr>
              <a:t>Цель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</a:rPr>
              <a:t>: сделать пользователя счастливым до, во время и после использования продукта</a:t>
            </a:r>
            <a:endParaRPr lang="en-GB" sz="21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1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100" b="1" u="sng" dirty="0">
                <a:solidFill>
                  <a:schemeClr val="accent5">
                    <a:lumMod val="75000"/>
                  </a:schemeClr>
                </a:solidFill>
              </a:rPr>
              <a:t>Задача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</a:rPr>
              <a:t>: создать эмоциональную связь</a:t>
            </a:r>
          </a:p>
          <a:p>
            <a:endParaRPr lang="ru-RU" sz="21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</a:rPr>
              <a:t>Был ли опыт пользователя максимально положительным?</a:t>
            </a:r>
          </a:p>
          <a:p>
            <a:pPr>
              <a:buNone/>
            </a:pPr>
            <a:endParaRPr lang="ru-RU" sz="21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Connector 10"/>
          <p:cNvCxnSpPr/>
          <p:nvPr/>
        </p:nvCxnSpPr>
        <p:spPr>
          <a:xfrm rot="5400000">
            <a:off x="2557872" y="3825044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sp>
        <p:nvSpPr>
          <p:cNvPr id="11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>
                <a:solidFill>
                  <a:schemeClr val="accent5">
                    <a:lumMod val="50000"/>
                  </a:schemeClr>
                </a:solidFill>
              </a:rPr>
              <a:t>Usability ≠ UX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9" name="Straight Connector 10"/>
          <p:cNvCxnSpPr/>
          <p:nvPr/>
        </p:nvCxnSpPr>
        <p:spPr>
          <a:xfrm rot="5400000">
            <a:off x="2530697" y="3825044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7" name="Shape 189"/>
          <p:cNvPicPr preferRelativeResize="0"/>
          <p:nvPr/>
        </p:nvPicPr>
        <p:blipFill rotWithShape="1">
          <a:blip r:embed="rId4">
            <a:alphaModFix/>
          </a:blip>
          <a:srcRect b="6626"/>
          <a:stretch/>
        </p:blipFill>
        <p:spPr>
          <a:xfrm>
            <a:off x="1" y="1777008"/>
            <a:ext cx="4500120" cy="29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/>
          <a:stretch/>
        </p:blipFill>
        <p:spPr>
          <a:xfrm>
            <a:off x="4665731" y="1772816"/>
            <a:ext cx="4478269" cy="2982392"/>
          </a:xfrm>
          <a:prstGeom prst="rect">
            <a:avLst/>
          </a:prstGeom>
        </p:spPr>
      </p:pic>
      <p:sp>
        <p:nvSpPr>
          <p:cNvPr id="11" name="Shape 190"/>
          <p:cNvSpPr txBox="1">
            <a:spLocks/>
          </p:cNvSpPr>
          <p:nvPr/>
        </p:nvSpPr>
        <p:spPr>
          <a:xfrm>
            <a:off x="311700" y="5019174"/>
            <a:ext cx="3828252" cy="114612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GB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</a:pPr>
            <a:endParaRPr lang="en-GB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Удобная дорога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Usability</a:t>
            </a:r>
            <a:endParaRPr lang="en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90"/>
          <p:cNvSpPr txBox="1">
            <a:spLocks/>
          </p:cNvSpPr>
          <p:nvPr/>
        </p:nvSpPr>
        <p:spPr>
          <a:xfrm>
            <a:off x="4990739" y="5008993"/>
            <a:ext cx="3828252" cy="115630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GB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Удобная и незабываемая</a:t>
            </a:r>
            <a:endParaRPr lang="en-GB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15000"/>
              </a:lnSpc>
            </a:pP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User Experience</a:t>
            </a:r>
            <a:endParaRPr lang="en" sz="2400" dirty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Номер слайда 15"/>
          <p:cNvSpPr txBox="1">
            <a:spLocks/>
          </p:cNvSpPr>
          <p:nvPr/>
        </p:nvSpPr>
        <p:spPr>
          <a:xfrm>
            <a:off x="8048681" y="645333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9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6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5">
      <a:dk1>
        <a:sysClr val="windowText" lastClr="000000"/>
      </a:dk1>
      <a:lt1>
        <a:sysClr val="window" lastClr="FFFFFF"/>
      </a:lt1>
      <a:dk2>
        <a:srgbClr val="21697E"/>
      </a:dk2>
      <a:lt2>
        <a:srgbClr val="E2DFCC"/>
      </a:lt2>
      <a:accent1>
        <a:srgbClr val="21697E"/>
      </a:accent1>
      <a:accent2>
        <a:srgbClr val="A9DB66"/>
      </a:accent2>
      <a:accent3>
        <a:srgbClr val="37A76F"/>
      </a:accent3>
      <a:accent4>
        <a:srgbClr val="44C1A3"/>
      </a:accent4>
      <a:accent5>
        <a:srgbClr val="2D8DA8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6826</TotalTime>
  <Words>641</Words>
  <Application>Microsoft Office PowerPoint</Application>
  <PresentationFormat>Экран (4:3)</PresentationFormat>
  <Paragraphs>196</Paragraphs>
  <Slides>32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Ретро</vt:lpstr>
      <vt:lpstr>UX, UI, Usability: как не запутаться в модных понятиях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Плохой UI – плохой UX?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рита лютикова</dc:creator>
  <cp:lastModifiedBy>рита лютикова</cp:lastModifiedBy>
  <cp:revision>76</cp:revision>
  <dcterms:created xsi:type="dcterms:W3CDTF">2017-07-25T09:47:20Z</dcterms:created>
  <dcterms:modified xsi:type="dcterms:W3CDTF">2017-09-07T15:19:06Z</dcterms:modified>
</cp:coreProperties>
</file>