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514" r:id="rId4"/>
    <p:sldId id="513" r:id="rId5"/>
    <p:sldId id="506" r:id="rId6"/>
    <p:sldId id="508" r:id="rId7"/>
    <p:sldId id="509" r:id="rId8"/>
    <p:sldId id="531" r:id="rId9"/>
    <p:sldId id="532" r:id="rId10"/>
    <p:sldId id="533" r:id="rId11"/>
    <p:sldId id="510" r:id="rId12"/>
    <p:sldId id="515" r:id="rId13"/>
    <p:sldId id="516" r:id="rId14"/>
    <p:sldId id="518" r:id="rId15"/>
    <p:sldId id="519" r:id="rId16"/>
    <p:sldId id="517" r:id="rId17"/>
    <p:sldId id="522" r:id="rId18"/>
    <p:sldId id="523" r:id="rId19"/>
    <p:sldId id="257" r:id="rId20"/>
    <p:sldId id="525" r:id="rId21"/>
    <p:sldId id="526" r:id="rId22"/>
    <p:sldId id="527" r:id="rId23"/>
    <p:sldId id="528" r:id="rId24"/>
    <p:sldId id="529" r:id="rId25"/>
    <p:sldId id="263" r:id="rId26"/>
    <p:sldId id="536" r:id="rId27"/>
    <p:sldId id="535" r:id="rId28"/>
    <p:sldId id="530" r:id="rId29"/>
    <p:sldId id="26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547"/>
    <a:srgbClr val="1A9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0543-1D91-4BA4-9A6D-ACB4607E1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9A24FF-EEEB-4922-9F7D-10E8A72B9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0D52E-A3AF-4438-A95A-9CF0F5D8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C0E8F-A8D2-41E3-95A7-C6825EFB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CEC6D-6971-4D8E-9F58-F920AFD6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5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55291-17AF-4496-B331-03A1408C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49118-E77C-4B92-B39F-720B30D5B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2C0E3-D23B-4FF5-88A0-F6083DA16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B81C1-BEC6-49C8-88AF-071FAF8FC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EC5A0-1E89-43D5-9FAA-CB1AE967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7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A4FBEA-42F5-43ED-AE07-50CD4F4E5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1EF72-93AC-4CE7-8340-208992DD2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12EB6-57E6-4FA9-A29E-4006C388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B4D7A-809D-462B-A072-17E0AEF2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DF248-4561-4B8F-90C9-4BEDCEF3D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6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F40E7-7149-4CAC-92E5-9291789D0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C845B-FDF0-48D4-9F74-B040D0D6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73420-2F10-43A1-9769-11453E17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EC0DF-B24D-441A-A0FF-6E730C158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4F917-EF39-41F4-A70A-A13A9C87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1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8B78-A73C-4267-8AF1-A4DC58098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9FDB1-AD30-4E40-8652-B6EC02C1A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C94DA-369A-4D23-A604-1744AC8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0A468-A7FC-4C1B-8289-4AA53DEF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CCFB2-2EBB-4649-B22B-CF7A0E39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8A60C-9130-49C8-9EB2-DF18F1A47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8D3AC-3ED8-4F4C-8493-F414BE5D2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CFD4F2-D725-42AD-865E-B07CAA833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577C4-B094-41A4-9C74-26D08B17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DE76F-41D3-472A-8487-F8478D95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DA02A-EAED-4986-98C3-1B04C30B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1608F-E578-4381-B773-828D61159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851FF-4596-49A8-B826-6C1E332D0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F63BF-F071-4E3B-892C-100A15E95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DD489-1256-4A35-99C3-A22E945DF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40FB73-0A21-4D00-94B0-C54830CD0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3B2AB-DF6B-4E5B-8547-85C5AA8C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828399-E184-4BD7-8EDD-9EB712F1C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B0F3B9-271A-4044-BD0F-049B19D8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2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FA4F1-3CC8-41A0-85C0-9C02FE545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BE9A91-F65E-43D8-9CAE-6F505C7F2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8D493E-308E-49A4-96C6-67AB5C7FF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BBACD7-CB2D-4352-88C9-586CE92E7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45653-4060-435E-B8EA-038FE3A4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71103C-255A-47E0-9BE9-59D8FCF3C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3C485-2E5D-4BCA-8EE5-B8FF1970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0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8EB8-2F7A-48FE-A167-4DFD6E193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5FC65-5117-456E-8225-07C0F37E5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327CE-35EC-4007-B138-6AF51DAD7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2B868-A16B-4485-A5C9-7CF89BA3F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1F79D-5543-4F91-8B39-00E8DCBB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3535A-8741-4F2F-8054-DBF1ED53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4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74327-47CC-4292-BF3F-335D4AF71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2AFD92-E605-461E-961D-350FED2B8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776BB-4949-4CCC-B325-60A2357B9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77809-23F3-401E-8C89-FD34BF482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250D3-7190-451B-9C55-2B1D35B93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D3D31-1220-4EC7-A489-DA3DF8D1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0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7C97A-F324-4332-B9A3-67DC51A5A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956B84-8017-47D9-B900-79DB3BC87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74960-10C8-4B08-BA7C-2DFB34A7C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C51D-98D0-4CA4-A4FD-8F47F0C4DBE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402D6-874D-4052-90E7-77B66BDFC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A16A9-A95B-44FE-B3BC-74ACD53B6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3189B-05A6-46FD-85DD-9439B7B76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7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6CDB8D6-9DE4-479D-B407-2C93C5E1EA70}"/>
              </a:ext>
            </a:extLst>
          </p:cNvPr>
          <p:cNvSpPr/>
          <p:nvPr/>
        </p:nvSpPr>
        <p:spPr>
          <a:xfrm rot="16200000">
            <a:off x="-1210343" y="2802202"/>
            <a:ext cx="6861704" cy="1257300"/>
          </a:xfrm>
          <a:prstGeom prst="rect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2C3CE1-F4FB-4697-B781-CC33E39CFAEF}"/>
              </a:ext>
            </a:extLst>
          </p:cNvPr>
          <p:cNvSpPr/>
          <p:nvPr/>
        </p:nvSpPr>
        <p:spPr>
          <a:xfrm>
            <a:off x="0" y="1388507"/>
            <a:ext cx="121920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CF3466-4253-4742-8723-C80C4ABAF8C3}"/>
              </a:ext>
            </a:extLst>
          </p:cNvPr>
          <p:cNvSpPr/>
          <p:nvPr/>
        </p:nvSpPr>
        <p:spPr>
          <a:xfrm rot="16200000">
            <a:off x="1638847" y="1385570"/>
            <a:ext cx="1163321" cy="1257300"/>
          </a:xfrm>
          <a:prstGeom prst="rect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3581271" y="1598721"/>
            <a:ext cx="6114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latin typeface="Trebuchet MS" panose="020B0603020202020204" pitchFamily="34" charset="0"/>
              </a:rPr>
              <a:t>Волшебные матрицы</a:t>
            </a:r>
            <a:endParaRPr lang="en-US" sz="4800" dirty="0">
              <a:latin typeface="Trebuchet MS" panose="020B0603020202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D38539-3335-4D91-B063-6FF19208ECD4}"/>
              </a:ext>
            </a:extLst>
          </p:cNvPr>
          <p:cNvGrpSpPr/>
          <p:nvPr/>
        </p:nvGrpSpPr>
        <p:grpSpPr>
          <a:xfrm>
            <a:off x="8557670" y="3049061"/>
            <a:ext cx="2432721" cy="2906604"/>
            <a:chOff x="6149750" y="1237278"/>
            <a:chExt cx="3787550" cy="452534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85F8BE2-7BD1-499B-A708-364F7CEDB4D2}"/>
                </a:ext>
              </a:extLst>
            </p:cNvPr>
            <p:cNvGrpSpPr/>
            <p:nvPr/>
          </p:nvGrpSpPr>
          <p:grpSpPr>
            <a:xfrm>
              <a:off x="6149750" y="1975075"/>
              <a:ext cx="3787550" cy="3787550"/>
              <a:chOff x="6149750" y="1975075"/>
              <a:chExt cx="3787550" cy="3787550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51BB9DC-6BBE-4509-BC4A-E7161B10C83B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8FDFD59A-5EDC-460D-97DA-B03EFF87E695}"/>
                  </a:ext>
                </a:extLst>
              </p:cNvPr>
              <p:cNvCxnSpPr>
                <a:stCxn id="25" idx="0"/>
                <a:endCxn id="25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6FA87AA2-B568-4090-9C25-8CB2266743C6}"/>
                  </a:ext>
                </a:extLst>
              </p:cNvPr>
              <p:cNvCxnSpPr>
                <a:stCxn id="25" idx="1"/>
                <a:endCxn id="25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0607A29-FE55-48F1-BF55-2F2E67CF6505}"/>
                </a:ext>
              </a:extLst>
            </p:cNvPr>
            <p:cNvSpPr/>
            <p:nvPr/>
          </p:nvSpPr>
          <p:spPr>
            <a:xfrm>
              <a:off x="7515225" y="1394050"/>
              <a:ext cx="438150" cy="4476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CD4C93F-DF94-4509-9F44-28D6C9D514D3}"/>
                </a:ext>
              </a:extLst>
            </p:cNvPr>
            <p:cNvSpPr/>
            <p:nvPr/>
          </p:nvSpPr>
          <p:spPr>
            <a:xfrm>
              <a:off x="8043525" y="1394050"/>
              <a:ext cx="438150" cy="4476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739F917-CA9D-4D66-9BB1-87B4C7A937EB}"/>
                </a:ext>
              </a:extLst>
            </p:cNvPr>
            <p:cNvSpPr/>
            <p:nvPr/>
          </p:nvSpPr>
          <p:spPr>
            <a:xfrm>
              <a:off x="8072100" y="1617887"/>
              <a:ext cx="190500" cy="1905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22B3A94-343C-41FB-8AF2-7A356FDEF7CC}"/>
                </a:ext>
              </a:extLst>
            </p:cNvPr>
            <p:cNvSpPr/>
            <p:nvPr/>
          </p:nvSpPr>
          <p:spPr>
            <a:xfrm>
              <a:off x="7543800" y="1617887"/>
              <a:ext cx="190500" cy="1905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FFC0D59-991A-447A-BCEA-D8BA733CEEFE}"/>
                </a:ext>
              </a:extLst>
            </p:cNvPr>
            <p:cNvSpPr/>
            <p:nvPr/>
          </p:nvSpPr>
          <p:spPr>
            <a:xfrm rot="4565292" flipH="1">
              <a:off x="7615932" y="1037804"/>
              <a:ext cx="46237" cy="445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AD81C54-6E30-448C-8570-368B37BE58A2}"/>
                </a:ext>
              </a:extLst>
            </p:cNvPr>
            <p:cNvSpPr/>
            <p:nvPr/>
          </p:nvSpPr>
          <p:spPr>
            <a:xfrm rot="6370112" flipH="1">
              <a:off x="8328480" y="1104781"/>
              <a:ext cx="46237" cy="445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7A969852-B51C-47E9-BFE6-5F966F5B6EA6}"/>
              </a:ext>
            </a:extLst>
          </p:cNvPr>
          <p:cNvSpPr/>
          <p:nvPr/>
        </p:nvSpPr>
        <p:spPr>
          <a:xfrm>
            <a:off x="4605564" y="3763866"/>
            <a:ext cx="2195701" cy="896656"/>
          </a:xfrm>
          <a:prstGeom prst="cloudCallout">
            <a:avLst>
              <a:gd name="adj1" fmla="val 161942"/>
              <a:gd name="adj2" fmla="val -91828"/>
            </a:avLst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B16ED9-4C51-451D-B444-108E8FAA2DC8}"/>
              </a:ext>
            </a:extLst>
          </p:cNvPr>
          <p:cNvSpPr txBox="1"/>
          <p:nvPr/>
        </p:nvSpPr>
        <p:spPr>
          <a:xfrm>
            <a:off x="5142203" y="3988500"/>
            <a:ext cx="112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rebuchet MS" panose="020B0603020202020204" pitchFamily="34" charset="0"/>
              </a:rPr>
              <a:t>Привет!</a:t>
            </a:r>
            <a:endParaRPr 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29" name="Picture 28" descr="Картинки по запросу &quot;epam logo png&quot;">
            <a:extLst>
              <a:ext uri="{FF2B5EF4-FFF2-40B4-BE49-F238E27FC236}">
                <a16:creationId xmlns:a16="http://schemas.microsoft.com/office/drawing/2014/main" id="{05B66748-F866-4241-B9BA-FF00B7203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90150" y="377043"/>
            <a:ext cx="1260711" cy="66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D7D731FB-7FE3-4D5E-AE9E-62E3EE3C2F52}"/>
              </a:ext>
            </a:extLst>
          </p:cNvPr>
          <p:cNvSpPr txBox="1"/>
          <p:nvPr/>
        </p:nvSpPr>
        <p:spPr>
          <a:xfrm rot="16200000">
            <a:off x="159686" y="4446916"/>
            <a:ext cx="41216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rebuchet MS" panose="020B0603020202020204" pitchFamily="34" charset="0"/>
              </a:rPr>
              <a:t>Константин Семенов</a:t>
            </a:r>
            <a:endParaRPr lang="en-US" sz="3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70EFEAB-FC2B-4AA7-8924-709C35E41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136" y="1673451"/>
            <a:ext cx="1568906" cy="772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441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177556" y="230493"/>
            <a:ext cx="5024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Заинтересованные лица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493681-21A2-4EAC-85A9-CF30ECED027A}"/>
              </a:ext>
            </a:extLst>
          </p:cNvPr>
          <p:cNvGrpSpPr/>
          <p:nvPr/>
        </p:nvGrpSpPr>
        <p:grpSpPr>
          <a:xfrm>
            <a:off x="5672900" y="313639"/>
            <a:ext cx="6023800" cy="5940047"/>
            <a:chOff x="3751626" y="951893"/>
            <a:chExt cx="5144724" cy="507319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8F0D91C-362D-4EB2-B1F7-181F17B1CA3A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B9FBDAE-E591-4B7B-B45A-D4B74DBCE001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515C87E-27E2-496F-8615-EE579DDE834C}"/>
                  </a:ext>
                </a:extLst>
              </p:cNvPr>
              <p:cNvCxnSpPr>
                <a:stCxn id="9" idx="0"/>
                <a:endCxn id="9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A7DCF48-8FD8-4850-9C3D-1B765CB9AFE3}"/>
                  </a:ext>
                </a:extLst>
              </p:cNvPr>
              <p:cNvCxnSpPr>
                <a:stCxn id="9" idx="1"/>
                <a:endCxn id="9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9E2AFF1D-8719-4804-BC4F-B6CEFE4B49C6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2353CD2-55F1-409C-830E-4E801E7688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241000C-5E23-454B-9624-FA0A4F3A542F}"/>
              </a:ext>
            </a:extLst>
          </p:cNvPr>
          <p:cNvSpPr txBox="1"/>
          <p:nvPr/>
        </p:nvSpPr>
        <p:spPr>
          <a:xfrm>
            <a:off x="6870797" y="6332465"/>
            <a:ext cx="3090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Заинтересованность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DB1594-4AAB-4B67-897C-3E3E10ED1063}"/>
              </a:ext>
            </a:extLst>
          </p:cNvPr>
          <p:cNvSpPr txBox="1"/>
          <p:nvPr/>
        </p:nvSpPr>
        <p:spPr>
          <a:xfrm rot="16200000">
            <a:off x="3957148" y="3400630"/>
            <a:ext cx="262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Уровень влияния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B25582-3EB2-4F1A-B2C3-9B53F5080425}"/>
              </a:ext>
            </a:extLst>
          </p:cNvPr>
          <p:cNvSpPr txBox="1"/>
          <p:nvPr/>
        </p:nvSpPr>
        <p:spPr>
          <a:xfrm>
            <a:off x="8771727" y="1851034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Управлять ожиданиями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8661B4-F22D-4A9B-AA8C-E36192C40E8C}"/>
              </a:ext>
            </a:extLst>
          </p:cNvPr>
          <p:cNvSpPr txBox="1"/>
          <p:nvPr/>
        </p:nvSpPr>
        <p:spPr>
          <a:xfrm>
            <a:off x="6096000" y="1851034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Выказывать уважение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F8CAF5-DF10-4A14-94FE-EACA9FE1AEA1}"/>
              </a:ext>
            </a:extLst>
          </p:cNvPr>
          <p:cNvSpPr txBox="1"/>
          <p:nvPr/>
        </p:nvSpPr>
        <p:spPr>
          <a:xfrm>
            <a:off x="5971588" y="4711269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Приглядывать в полглаза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E22500-BB2E-4A1C-9C44-A7F9128A0A74}"/>
              </a:ext>
            </a:extLst>
          </p:cNvPr>
          <p:cNvSpPr txBox="1"/>
          <p:nvPr/>
        </p:nvSpPr>
        <p:spPr>
          <a:xfrm>
            <a:off x="8840987" y="4557381"/>
            <a:ext cx="23799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Плотно работать вместе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EFFE152C-19DE-42B0-8026-9368235C2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589" y="300062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617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318304" y="224957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464547"/>
                </a:solidFill>
                <a:latin typeface="Trebuchet MS" panose="020B0603020202020204" pitchFamily="34" charset="0"/>
              </a:rPr>
              <a:t>План коммуникаций</a:t>
            </a:r>
            <a:endParaRPr lang="en-US" sz="40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AAFA6E-E2C4-4D1C-A76B-510DD76476B8}"/>
              </a:ext>
            </a:extLst>
          </p:cNvPr>
          <p:cNvSpPr txBox="1"/>
          <p:nvPr/>
        </p:nvSpPr>
        <p:spPr>
          <a:xfrm>
            <a:off x="1000125" y="1449348"/>
            <a:ext cx="2876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Выказывать уважение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1F543C-9C89-4E2F-BCF6-4F06532C2DBE}"/>
              </a:ext>
            </a:extLst>
          </p:cNvPr>
          <p:cNvSpPr txBox="1"/>
          <p:nvPr/>
        </p:nvSpPr>
        <p:spPr>
          <a:xfrm>
            <a:off x="1000125" y="5491854"/>
            <a:ext cx="2876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Приглядывать в полглаза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2C7D57-000C-45DD-99B2-44B45008BC06}"/>
              </a:ext>
            </a:extLst>
          </p:cNvPr>
          <p:cNvSpPr txBox="1"/>
          <p:nvPr/>
        </p:nvSpPr>
        <p:spPr>
          <a:xfrm>
            <a:off x="1000126" y="279685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Управлять ожиданиями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E3FD66-C2BE-4AF5-9E6C-53BCF5D250CF}"/>
              </a:ext>
            </a:extLst>
          </p:cNvPr>
          <p:cNvSpPr txBox="1"/>
          <p:nvPr/>
        </p:nvSpPr>
        <p:spPr>
          <a:xfrm>
            <a:off x="1000124" y="4144352"/>
            <a:ext cx="3057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Плотно работать вместе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C1D952C-E7CF-4AAE-AADF-3D2B19BC41B6}"/>
              </a:ext>
            </a:extLst>
          </p:cNvPr>
          <p:cNvCxnSpPr/>
          <p:nvPr/>
        </p:nvCxnSpPr>
        <p:spPr>
          <a:xfrm>
            <a:off x="457200" y="2514600"/>
            <a:ext cx="11277600" cy="0"/>
          </a:xfrm>
          <a:prstGeom prst="line">
            <a:avLst/>
          </a:prstGeom>
          <a:ln w="9525">
            <a:solidFill>
              <a:srgbClr val="4645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321708-54C9-404B-9546-7E8349776E33}"/>
              </a:ext>
            </a:extLst>
          </p:cNvPr>
          <p:cNvCxnSpPr/>
          <p:nvPr/>
        </p:nvCxnSpPr>
        <p:spPr>
          <a:xfrm>
            <a:off x="457200" y="3886200"/>
            <a:ext cx="11277600" cy="0"/>
          </a:xfrm>
          <a:prstGeom prst="line">
            <a:avLst/>
          </a:prstGeom>
          <a:ln w="9525">
            <a:solidFill>
              <a:srgbClr val="4645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73C420C-000E-4E70-9CEE-5B9D143FC915}"/>
              </a:ext>
            </a:extLst>
          </p:cNvPr>
          <p:cNvCxnSpPr/>
          <p:nvPr/>
        </p:nvCxnSpPr>
        <p:spPr>
          <a:xfrm>
            <a:off x="457200" y="5286375"/>
            <a:ext cx="11277600" cy="0"/>
          </a:xfrm>
          <a:prstGeom prst="line">
            <a:avLst/>
          </a:prstGeom>
          <a:ln w="9525">
            <a:solidFill>
              <a:srgbClr val="4645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3A6EA4D-B6B3-4D81-A70B-7B289E63DAF8}"/>
              </a:ext>
            </a:extLst>
          </p:cNvPr>
          <p:cNvSpPr txBox="1"/>
          <p:nvPr/>
        </p:nvSpPr>
        <p:spPr>
          <a:xfrm>
            <a:off x="5762625" y="1571624"/>
            <a:ext cx="287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Kick-off </a:t>
            </a:r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встречи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CFEB1A-F81C-4460-804E-53E42D55F70D}"/>
              </a:ext>
            </a:extLst>
          </p:cNvPr>
          <p:cNvSpPr txBox="1"/>
          <p:nvPr/>
        </p:nvSpPr>
        <p:spPr>
          <a:xfrm>
            <a:off x="8524875" y="1369779"/>
            <a:ext cx="2876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Отчетность по результатам релиза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6099EB-9030-4667-A0C2-6981BE9740AB}"/>
              </a:ext>
            </a:extLst>
          </p:cNvPr>
          <p:cNvSpPr txBox="1"/>
          <p:nvPr/>
        </p:nvSpPr>
        <p:spPr>
          <a:xfrm>
            <a:off x="5448300" y="2671912"/>
            <a:ext cx="287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Приглашение на демо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478706-CCCD-452D-9065-49580731F4B7}"/>
              </a:ext>
            </a:extLst>
          </p:cNvPr>
          <p:cNvSpPr txBox="1"/>
          <p:nvPr/>
        </p:nvSpPr>
        <p:spPr>
          <a:xfrm>
            <a:off x="8734425" y="2657357"/>
            <a:ext cx="3067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Еженедельные созвоны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2784DB-3FEA-4FAB-9EE7-025523950E57}"/>
              </a:ext>
            </a:extLst>
          </p:cNvPr>
          <p:cNvSpPr txBox="1"/>
          <p:nvPr/>
        </p:nvSpPr>
        <p:spPr>
          <a:xfrm>
            <a:off x="7591425" y="3338881"/>
            <a:ext cx="3714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Обсуждение планов работ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BE0285-4DE3-4092-8E31-777322B7EEAF}"/>
              </a:ext>
            </a:extLst>
          </p:cNvPr>
          <p:cNvSpPr txBox="1"/>
          <p:nvPr/>
        </p:nvSpPr>
        <p:spPr>
          <a:xfrm>
            <a:off x="5648325" y="4144352"/>
            <a:ext cx="287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Ежедневные встречи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FF7F78-300D-4D97-A841-A99A188E1588}"/>
              </a:ext>
            </a:extLst>
          </p:cNvPr>
          <p:cNvSpPr txBox="1"/>
          <p:nvPr/>
        </p:nvSpPr>
        <p:spPr>
          <a:xfrm>
            <a:off x="6791325" y="4739055"/>
            <a:ext cx="287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Воркшопы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1E44FB-973D-4EBF-A784-2E58AC5C2CC9}"/>
              </a:ext>
            </a:extLst>
          </p:cNvPr>
          <p:cNvSpPr txBox="1"/>
          <p:nvPr/>
        </p:nvSpPr>
        <p:spPr>
          <a:xfrm>
            <a:off x="9029700" y="4314824"/>
            <a:ext cx="287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Передача знаний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7D1513-A410-4BDD-9490-84D1631BB1E5}"/>
              </a:ext>
            </a:extLst>
          </p:cNvPr>
          <p:cNvSpPr txBox="1"/>
          <p:nvPr/>
        </p:nvSpPr>
        <p:spPr>
          <a:xfrm>
            <a:off x="6886575" y="5761165"/>
            <a:ext cx="4086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Включение в общую рассылку об успехах проекта раз в месяц 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801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5379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>
                <a:solidFill>
                  <a:prstClr val="white"/>
                </a:solidFill>
                <a:latin typeface="Trebuchet MS" panose="020B0603020202020204" pitchFamily="34" charset="0"/>
              </a:rPr>
              <a:t>Работа с потребностями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 rot="20908872">
              <a:off x="1613435" y="5833409"/>
              <a:ext cx="1019906" cy="11336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19474" y="4155372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5616608">
              <a:off x="2083309" y="372022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2087197" y="1653105"/>
            <a:ext cx="3497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А что, требований никто не знает?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6096000" y="3186381"/>
            <a:ext cx="2908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А это точно нужно?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7333518" y="5212304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Как это записать?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B2E878E7-8B2C-4160-BF99-0526DBDE792B}"/>
              </a:ext>
            </a:extLst>
          </p:cNvPr>
          <p:cNvSpPr/>
          <p:nvPr/>
        </p:nvSpPr>
        <p:spPr>
          <a:xfrm>
            <a:off x="1422023" y="1372443"/>
            <a:ext cx="4588252" cy="1515708"/>
          </a:xfrm>
          <a:prstGeom prst="cloudCallout">
            <a:avLst>
              <a:gd name="adj1" fmla="val -23498"/>
              <a:gd name="adj2" fmla="val 82360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0B11DFF2-6A6B-4679-8104-F5578B6694A2}"/>
              </a:ext>
            </a:extLst>
          </p:cNvPr>
          <p:cNvSpPr/>
          <p:nvPr/>
        </p:nvSpPr>
        <p:spPr>
          <a:xfrm>
            <a:off x="5429607" y="2713365"/>
            <a:ext cx="4029814" cy="1596141"/>
          </a:xfrm>
          <a:prstGeom prst="cloudCallout">
            <a:avLst>
              <a:gd name="adj1" fmla="val -115836"/>
              <a:gd name="adj2" fmla="val 24629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41A8B877-05AC-4D78-AF56-CA3226C56C1B}"/>
              </a:ext>
            </a:extLst>
          </p:cNvPr>
          <p:cNvSpPr/>
          <p:nvPr/>
        </p:nvSpPr>
        <p:spPr>
          <a:xfrm>
            <a:off x="7048499" y="4826522"/>
            <a:ext cx="3343275" cy="1347249"/>
          </a:xfrm>
          <a:prstGeom prst="cloudCallout">
            <a:avLst>
              <a:gd name="adj1" fmla="val -175199"/>
              <a:gd name="adj2" fmla="val -87078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809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7225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Поиск ценности в потоках шлака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5162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Каждый пользователь считает свою проблему важной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Непонятно, что считать требованием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555204"/>
            <a:ext cx="605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Отношения между требованиями неясны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596F4A97-777A-4B6E-8CAB-1F41146EA770}"/>
              </a:ext>
            </a:extLst>
          </p:cNvPr>
          <p:cNvSpPr/>
          <p:nvPr/>
        </p:nvSpPr>
        <p:spPr>
          <a:xfrm>
            <a:off x="778694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F1111370-E105-4F47-85ED-6F58F84F8FD8}"/>
              </a:ext>
            </a:extLst>
          </p:cNvPr>
          <p:cNvSpPr/>
          <p:nvPr/>
        </p:nvSpPr>
        <p:spPr>
          <a:xfrm>
            <a:off x="1607572" y="1563423"/>
            <a:ext cx="1208585" cy="52945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35C85F3C-F724-4E7C-98F2-3B25173A707C}"/>
              </a:ext>
            </a:extLst>
          </p:cNvPr>
          <p:cNvSpPr/>
          <p:nvPr/>
        </p:nvSpPr>
        <p:spPr>
          <a:xfrm>
            <a:off x="1193133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DF2723EA-1D11-464F-B8E4-9BFCBB946556}"/>
              </a:ext>
            </a:extLst>
          </p:cNvPr>
          <p:cNvSpPr/>
          <p:nvPr/>
        </p:nvSpPr>
        <p:spPr>
          <a:xfrm>
            <a:off x="1647589" y="1914041"/>
            <a:ext cx="1128550" cy="4943959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D212F28-DE71-4812-8668-E118BAFE8E21}"/>
              </a:ext>
            </a:extLst>
          </p:cNvPr>
          <p:cNvSpPr/>
          <p:nvPr/>
        </p:nvSpPr>
        <p:spPr>
          <a:xfrm>
            <a:off x="1224976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E0FA0C9-EA16-4C28-8BBF-37967BF63817}"/>
              </a:ext>
            </a:extLst>
          </p:cNvPr>
          <p:cNvSpPr/>
          <p:nvPr/>
        </p:nvSpPr>
        <p:spPr>
          <a:xfrm>
            <a:off x="805087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90ABC400-73BE-4D62-B1B5-53465A247697}"/>
              </a:ext>
            </a:extLst>
          </p:cNvPr>
          <p:cNvSpPr/>
          <p:nvPr/>
        </p:nvSpPr>
        <p:spPr>
          <a:xfrm>
            <a:off x="1682966" y="2235280"/>
            <a:ext cx="1057795" cy="4633995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1A83720-7426-4BD0-BB94-689E263567F0}"/>
              </a:ext>
            </a:extLst>
          </p:cNvPr>
          <p:cNvSpPr/>
          <p:nvPr/>
        </p:nvSpPr>
        <p:spPr>
          <a:xfrm flipH="1">
            <a:off x="1248853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A7FB2E0-99BA-479C-972C-F1F05A206F29}"/>
              </a:ext>
            </a:extLst>
          </p:cNvPr>
          <p:cNvSpPr/>
          <p:nvPr/>
        </p:nvSpPr>
        <p:spPr>
          <a:xfrm flipH="1">
            <a:off x="829626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C4EF7CEF-E8FF-4A6B-A797-61FE1FDC2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463" y="57860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054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1073955" y="230493"/>
            <a:ext cx="30027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Требования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06A673-A049-4EA9-B2A6-CB759FDF4FB1}"/>
              </a:ext>
            </a:extLst>
          </p:cNvPr>
          <p:cNvSpPr txBox="1"/>
          <p:nvPr/>
        </p:nvSpPr>
        <p:spPr>
          <a:xfrm>
            <a:off x="8416253" y="1165578"/>
            <a:ext cx="2501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Цели компании, оправдывающие всю работу на проекте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768D89-BABB-4AAB-BAC9-E1FD6A5776C2}"/>
              </a:ext>
            </a:extLst>
          </p:cNvPr>
          <p:cNvSpPr txBox="1"/>
          <p:nvPr/>
        </p:nvSpPr>
        <p:spPr>
          <a:xfrm>
            <a:off x="8484584" y="3941077"/>
            <a:ext cx="23644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Пожелания заинтересованных лиц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493681-21A2-4EAC-85A9-CF30ECED027A}"/>
              </a:ext>
            </a:extLst>
          </p:cNvPr>
          <p:cNvGrpSpPr/>
          <p:nvPr/>
        </p:nvGrpSpPr>
        <p:grpSpPr>
          <a:xfrm>
            <a:off x="5672900" y="313639"/>
            <a:ext cx="6023800" cy="5940047"/>
            <a:chOff x="3751626" y="951893"/>
            <a:chExt cx="5144724" cy="507319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8F0D91C-362D-4EB2-B1F7-181F17B1CA3A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B9FBDAE-E591-4B7B-B45A-D4B74DBCE001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515C87E-27E2-496F-8615-EE579DDE834C}"/>
                  </a:ext>
                </a:extLst>
              </p:cNvPr>
              <p:cNvCxnSpPr>
                <a:stCxn id="9" idx="0"/>
                <a:endCxn id="9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A7DCF48-8FD8-4850-9C3D-1B765CB9AFE3}"/>
                  </a:ext>
                </a:extLst>
              </p:cNvPr>
              <p:cNvCxnSpPr>
                <a:stCxn id="9" idx="1"/>
                <a:endCxn id="9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9E2AFF1D-8719-4804-BC4F-B6CEFE4B49C6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2353CD2-55F1-409C-830E-4E801E7688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241000C-5E23-454B-9624-FA0A4F3A542F}"/>
              </a:ext>
            </a:extLst>
          </p:cNvPr>
          <p:cNvSpPr txBox="1"/>
          <p:nvPr/>
        </p:nvSpPr>
        <p:spPr>
          <a:xfrm>
            <a:off x="6015586" y="6351451"/>
            <a:ext cx="4540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Добавляют ценность решению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DB1594-4AAB-4B67-897C-3E3E10ED1063}"/>
              </a:ext>
            </a:extLst>
          </p:cNvPr>
          <p:cNvSpPr txBox="1"/>
          <p:nvPr/>
        </p:nvSpPr>
        <p:spPr>
          <a:xfrm rot="16200000">
            <a:off x="3183697" y="3400630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Обязательны к выполнению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05FD3A-BAF2-4813-B961-1AD06B51D928}"/>
              </a:ext>
            </a:extLst>
          </p:cNvPr>
          <p:cNvSpPr txBox="1"/>
          <p:nvPr/>
        </p:nvSpPr>
        <p:spPr>
          <a:xfrm>
            <a:off x="5794031" y="1153406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Требования регулятора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00434E-D6A0-4EFC-8ABC-D09D708A9D1B}"/>
              </a:ext>
            </a:extLst>
          </p:cNvPr>
          <p:cNvSpPr txBox="1"/>
          <p:nvPr/>
        </p:nvSpPr>
        <p:spPr>
          <a:xfrm>
            <a:off x="5794031" y="1966409"/>
            <a:ext cx="237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Законодательные нормы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17C72E-623A-4698-B187-1F3673E9C265}"/>
              </a:ext>
            </a:extLst>
          </p:cNvPr>
          <p:cNvSpPr txBox="1"/>
          <p:nvPr/>
        </p:nvSpPr>
        <p:spPr>
          <a:xfrm>
            <a:off x="5794031" y="2740690"/>
            <a:ext cx="237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Бизнес-правила клиента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976602-C3FB-4683-A97D-A99B82936396}"/>
              </a:ext>
            </a:extLst>
          </p:cNvPr>
          <p:cNvSpPr txBox="1"/>
          <p:nvPr/>
        </p:nvSpPr>
        <p:spPr>
          <a:xfrm>
            <a:off x="8416253" y="2398520"/>
            <a:ext cx="2501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Показатели, которых надо достичь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70D91EB-7AB6-4D82-909B-9B4EB75D0AF9}"/>
              </a:ext>
            </a:extLst>
          </p:cNvPr>
          <p:cNvSpPr txBox="1"/>
          <p:nvPr/>
        </p:nvSpPr>
        <p:spPr>
          <a:xfrm>
            <a:off x="8484584" y="4970097"/>
            <a:ext cx="23644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Особенности </a:t>
            </a:r>
            <a:r>
              <a:rPr lang="en-US" i="1" dirty="0">
                <a:solidFill>
                  <a:schemeClr val="bg1"/>
                </a:solidFill>
                <a:latin typeface="Trebuchet MS" panose="020B0603020202020204" pitchFamily="34" charset="0"/>
              </a:rPr>
              <a:t>IT</a:t>
            </a:r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-ландшафта компании клиента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B4EDB31-4537-480D-B2A3-6C9D81794A62}"/>
              </a:ext>
            </a:extLst>
          </p:cNvPr>
          <p:cNvSpPr txBox="1"/>
          <p:nvPr/>
        </p:nvSpPr>
        <p:spPr>
          <a:xfrm>
            <a:off x="5876176" y="4387353"/>
            <a:ext cx="22156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Это не</a:t>
            </a:r>
          </a:p>
          <a:p>
            <a:pPr algn="ctr"/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 требование</a:t>
            </a:r>
            <a:endParaRPr lang="en-US" sz="2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Picture 2" descr="Text, icon&#10;&#10;Description automatically generated">
            <a:extLst>
              <a:ext uri="{FF2B5EF4-FFF2-40B4-BE49-F238E27FC236}">
                <a16:creationId xmlns:a16="http://schemas.microsoft.com/office/drawing/2014/main" id="{D04FA041-21EE-4EAB-A884-F7794CFA2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422" y="2868575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878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318304" y="224957"/>
            <a:ext cx="67120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464547"/>
                </a:solidFill>
                <a:latin typeface="Trebuchet MS" panose="020B0603020202020204" pitchFamily="34" charset="0"/>
              </a:rPr>
              <a:t>Что делать с требованиями</a:t>
            </a:r>
            <a:endParaRPr lang="en-US" sz="40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D14F1E-E9C0-45C8-B3F7-135DC9809157}"/>
              </a:ext>
            </a:extLst>
          </p:cNvPr>
          <p:cNvSpPr txBox="1"/>
          <p:nvPr/>
        </p:nvSpPr>
        <p:spPr>
          <a:xfrm>
            <a:off x="572720" y="2946618"/>
            <a:ext cx="4454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Цели компании, оправдывающие всю работу на проекте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8B4C26-66A6-4352-9E6A-C1BA2D1CD669}"/>
              </a:ext>
            </a:extLst>
          </p:cNvPr>
          <p:cNvSpPr txBox="1"/>
          <p:nvPr/>
        </p:nvSpPr>
        <p:spPr>
          <a:xfrm>
            <a:off x="572720" y="4600765"/>
            <a:ext cx="403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Пожелания заинтересованных лиц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7483DB-E181-451C-AAFC-0E9296545868}"/>
              </a:ext>
            </a:extLst>
          </p:cNvPr>
          <p:cNvSpPr txBox="1"/>
          <p:nvPr/>
        </p:nvSpPr>
        <p:spPr>
          <a:xfrm>
            <a:off x="572720" y="1299407"/>
            <a:ext cx="3101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Требования регулятора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C805AB-639F-456E-AC51-75850F84A8FC}"/>
              </a:ext>
            </a:extLst>
          </p:cNvPr>
          <p:cNvSpPr txBox="1"/>
          <p:nvPr/>
        </p:nvSpPr>
        <p:spPr>
          <a:xfrm>
            <a:off x="572721" y="1866026"/>
            <a:ext cx="3389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Законодательные нормы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D4A7DA-FA13-478F-AB33-7EA02B7FE4A2}"/>
              </a:ext>
            </a:extLst>
          </p:cNvPr>
          <p:cNvSpPr txBox="1"/>
          <p:nvPr/>
        </p:nvSpPr>
        <p:spPr>
          <a:xfrm>
            <a:off x="572720" y="2432645"/>
            <a:ext cx="3551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Бизнес-правила клиента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A75AF9-ED2A-4FD3-92A6-4533932261D1}"/>
              </a:ext>
            </a:extLst>
          </p:cNvPr>
          <p:cNvSpPr txBox="1"/>
          <p:nvPr/>
        </p:nvSpPr>
        <p:spPr>
          <a:xfrm>
            <a:off x="572720" y="3706812"/>
            <a:ext cx="5136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Показатели, которых надо достичь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2146B1-F372-460A-A651-768DF48BB9C7}"/>
              </a:ext>
            </a:extLst>
          </p:cNvPr>
          <p:cNvSpPr txBox="1"/>
          <p:nvPr/>
        </p:nvSpPr>
        <p:spPr>
          <a:xfrm>
            <a:off x="572720" y="5558593"/>
            <a:ext cx="3846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Особенности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IT</a:t>
            </a:r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-ландшафта компании клиента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EDA3CD-C1DE-4805-B949-A408F7094F6A}"/>
              </a:ext>
            </a:extLst>
          </p:cNvPr>
          <p:cNvCxnSpPr/>
          <p:nvPr/>
        </p:nvCxnSpPr>
        <p:spPr>
          <a:xfrm>
            <a:off x="572720" y="4363720"/>
            <a:ext cx="11277600" cy="0"/>
          </a:xfrm>
          <a:prstGeom prst="line">
            <a:avLst/>
          </a:prstGeom>
          <a:ln w="9525">
            <a:solidFill>
              <a:srgbClr val="4645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8C1D643-FDD3-4924-9D5A-B0131B1CCAEA}"/>
              </a:ext>
            </a:extLst>
          </p:cNvPr>
          <p:cNvCxnSpPr/>
          <p:nvPr/>
        </p:nvCxnSpPr>
        <p:spPr>
          <a:xfrm>
            <a:off x="457200" y="5359400"/>
            <a:ext cx="11277600" cy="0"/>
          </a:xfrm>
          <a:prstGeom prst="line">
            <a:avLst/>
          </a:prstGeom>
          <a:ln w="9525">
            <a:solidFill>
              <a:srgbClr val="4645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ight Brace 1">
            <a:extLst>
              <a:ext uri="{FF2B5EF4-FFF2-40B4-BE49-F238E27FC236}">
                <a16:creationId xmlns:a16="http://schemas.microsoft.com/office/drawing/2014/main" id="{64C127F7-9085-48A0-94C3-EFA555099D0A}"/>
              </a:ext>
            </a:extLst>
          </p:cNvPr>
          <p:cNvSpPr/>
          <p:nvPr/>
        </p:nvSpPr>
        <p:spPr>
          <a:xfrm>
            <a:off x="5027396" y="1299406"/>
            <a:ext cx="629920" cy="2776737"/>
          </a:xfrm>
          <a:prstGeom prst="rightBrace">
            <a:avLst>
              <a:gd name="adj1" fmla="val 100311"/>
              <a:gd name="adj2" fmla="val 50000"/>
            </a:avLst>
          </a:prstGeom>
          <a:ln>
            <a:solidFill>
              <a:srgbClr val="464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Brace 32">
            <a:extLst>
              <a:ext uri="{FF2B5EF4-FFF2-40B4-BE49-F238E27FC236}">
                <a16:creationId xmlns:a16="http://schemas.microsoft.com/office/drawing/2014/main" id="{84A03F30-C04B-412B-A994-038F9268638C}"/>
              </a:ext>
            </a:extLst>
          </p:cNvPr>
          <p:cNvSpPr/>
          <p:nvPr/>
        </p:nvSpPr>
        <p:spPr>
          <a:xfrm>
            <a:off x="5027396" y="4442706"/>
            <a:ext cx="552367" cy="836553"/>
          </a:xfrm>
          <a:prstGeom prst="rightBrace">
            <a:avLst>
              <a:gd name="adj1" fmla="val 100311"/>
              <a:gd name="adj2" fmla="val 50000"/>
            </a:avLst>
          </a:prstGeom>
          <a:ln>
            <a:solidFill>
              <a:srgbClr val="464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Brace 33">
            <a:extLst>
              <a:ext uri="{FF2B5EF4-FFF2-40B4-BE49-F238E27FC236}">
                <a16:creationId xmlns:a16="http://schemas.microsoft.com/office/drawing/2014/main" id="{58F839FD-5583-4FC9-8852-277154237A47}"/>
              </a:ext>
            </a:extLst>
          </p:cNvPr>
          <p:cNvSpPr/>
          <p:nvPr/>
        </p:nvSpPr>
        <p:spPr>
          <a:xfrm>
            <a:off x="5027396" y="5485904"/>
            <a:ext cx="629920" cy="789034"/>
          </a:xfrm>
          <a:prstGeom prst="rightBrace">
            <a:avLst>
              <a:gd name="adj1" fmla="val 100311"/>
              <a:gd name="adj2" fmla="val 50000"/>
            </a:avLst>
          </a:prstGeom>
          <a:ln>
            <a:solidFill>
              <a:srgbClr val="464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C40966C-B97A-4C63-8CCB-BB0CA8459A5E}"/>
              </a:ext>
            </a:extLst>
          </p:cNvPr>
          <p:cNvSpPr txBox="1"/>
          <p:nvPr/>
        </p:nvSpPr>
        <p:spPr>
          <a:xfrm>
            <a:off x="7298640" y="2217280"/>
            <a:ext cx="3101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Бизнес-требования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5466A8D-85BB-4A42-AAA8-27482028A7EB}"/>
              </a:ext>
            </a:extLst>
          </p:cNvPr>
          <p:cNvSpPr txBox="1"/>
          <p:nvPr/>
        </p:nvSpPr>
        <p:spPr>
          <a:xfrm>
            <a:off x="7532320" y="4507039"/>
            <a:ext cx="31016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Пользовательские требования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2FF540-02D2-46EC-B6E2-B13F424F5821}"/>
              </a:ext>
            </a:extLst>
          </p:cNvPr>
          <p:cNvSpPr txBox="1"/>
          <p:nvPr/>
        </p:nvSpPr>
        <p:spPr>
          <a:xfrm>
            <a:off x="7532320" y="5680366"/>
            <a:ext cx="3101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rgbClr val="464547"/>
                </a:solidFill>
                <a:latin typeface="Trebuchet MS" panose="020B0603020202020204" pitchFamily="34" charset="0"/>
              </a:rPr>
              <a:t>Требования к решению</a:t>
            </a:r>
            <a:endParaRPr lang="en-US" sz="2000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6CE8D7-BA87-4673-86F0-47E7360BD533}"/>
              </a:ext>
            </a:extLst>
          </p:cNvPr>
          <p:cNvCxnSpPr/>
          <p:nvPr/>
        </p:nvCxnSpPr>
        <p:spPr>
          <a:xfrm flipV="1">
            <a:off x="8442960" y="5214925"/>
            <a:ext cx="0" cy="465441"/>
          </a:xfrm>
          <a:prstGeom prst="straightConnector1">
            <a:avLst/>
          </a:prstGeom>
          <a:ln w="19050">
            <a:solidFill>
              <a:srgbClr val="464547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D6D1C80-EAAA-4114-B337-75E26CC72132}"/>
              </a:ext>
            </a:extLst>
          </p:cNvPr>
          <p:cNvCxnSpPr>
            <a:cxnSpLocks/>
          </p:cNvCxnSpPr>
          <p:nvPr/>
        </p:nvCxnSpPr>
        <p:spPr>
          <a:xfrm flipV="1">
            <a:off x="8442960" y="2832755"/>
            <a:ext cx="0" cy="1674286"/>
          </a:xfrm>
          <a:prstGeom prst="straightConnector1">
            <a:avLst/>
          </a:prstGeom>
          <a:ln w="19050">
            <a:solidFill>
              <a:srgbClr val="464547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71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318304" y="224957"/>
            <a:ext cx="75921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464547"/>
                </a:solidFill>
                <a:latin typeface="Trebuchet MS" panose="020B0603020202020204" pitchFamily="34" charset="0"/>
              </a:rPr>
              <a:t>Почему важно их трассировать</a:t>
            </a:r>
            <a:endParaRPr lang="en-US" sz="40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40" name="Google Shape;299;p33">
            <a:extLst>
              <a:ext uri="{FF2B5EF4-FFF2-40B4-BE49-F238E27FC236}">
                <a16:creationId xmlns:a16="http://schemas.microsoft.com/office/drawing/2014/main" id="{9F25A314-C0C3-4AC1-8082-39316C586930}"/>
              </a:ext>
            </a:extLst>
          </p:cNvPr>
          <p:cNvSpPr/>
          <p:nvPr/>
        </p:nvSpPr>
        <p:spPr>
          <a:xfrm>
            <a:off x="1752175" y="1124845"/>
            <a:ext cx="2789343" cy="947144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4645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Trebuchet MS" panose="020B0603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1" name="Google Shape;300;p33">
            <a:extLst>
              <a:ext uri="{FF2B5EF4-FFF2-40B4-BE49-F238E27FC236}">
                <a16:creationId xmlns:a16="http://schemas.microsoft.com/office/drawing/2014/main" id="{33ACB6B5-EC7E-4DED-A99E-17BFD2FB6D8F}"/>
              </a:ext>
            </a:extLst>
          </p:cNvPr>
          <p:cNvSpPr txBox="1"/>
          <p:nvPr/>
        </p:nvSpPr>
        <p:spPr>
          <a:xfrm>
            <a:off x="2235019" y="1400118"/>
            <a:ext cx="18003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Бизнес-цели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Google Shape;301;p33">
            <a:extLst>
              <a:ext uri="{FF2B5EF4-FFF2-40B4-BE49-F238E27FC236}">
                <a16:creationId xmlns:a16="http://schemas.microsoft.com/office/drawing/2014/main" id="{35D79F6B-C233-4E81-971D-6019D5074E2D}"/>
              </a:ext>
            </a:extLst>
          </p:cNvPr>
          <p:cNvSpPr/>
          <p:nvPr/>
        </p:nvSpPr>
        <p:spPr>
          <a:xfrm>
            <a:off x="1752175" y="3840609"/>
            <a:ext cx="2789343" cy="947144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4645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Trebuchet MS" panose="020B0603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3" name="Google Shape;302;p33">
            <a:extLst>
              <a:ext uri="{FF2B5EF4-FFF2-40B4-BE49-F238E27FC236}">
                <a16:creationId xmlns:a16="http://schemas.microsoft.com/office/drawing/2014/main" id="{894CD435-838C-4795-A8D2-9323A175CEFD}"/>
              </a:ext>
            </a:extLst>
          </p:cNvPr>
          <p:cNvSpPr txBox="1"/>
          <p:nvPr/>
        </p:nvSpPr>
        <p:spPr>
          <a:xfrm>
            <a:off x="1905493" y="3968036"/>
            <a:ext cx="248270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Пользовательские требования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44" name="Google Shape;303;p33">
            <a:extLst>
              <a:ext uri="{FF2B5EF4-FFF2-40B4-BE49-F238E27FC236}">
                <a16:creationId xmlns:a16="http://schemas.microsoft.com/office/drawing/2014/main" id="{A06CB8CE-13FB-4446-BC6E-5C739EC76FBF}"/>
              </a:ext>
            </a:extLst>
          </p:cNvPr>
          <p:cNvSpPr/>
          <p:nvPr/>
        </p:nvSpPr>
        <p:spPr>
          <a:xfrm>
            <a:off x="1752176" y="5317016"/>
            <a:ext cx="2789342" cy="839333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4645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Trebuchet MS" panose="020B0603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5" name="Google Shape;304;p33">
            <a:extLst>
              <a:ext uri="{FF2B5EF4-FFF2-40B4-BE49-F238E27FC236}">
                <a16:creationId xmlns:a16="http://schemas.microsoft.com/office/drawing/2014/main" id="{9B143950-B7B7-4AAE-885A-58BA3BB1C18D}"/>
              </a:ext>
            </a:extLst>
          </p:cNvPr>
          <p:cNvSpPr txBox="1"/>
          <p:nvPr/>
        </p:nvSpPr>
        <p:spPr>
          <a:xfrm>
            <a:off x="1752175" y="5368907"/>
            <a:ext cx="291431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Требования к решению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cxnSp>
        <p:nvCxnSpPr>
          <p:cNvPr id="46" name="Google Shape;305;p33">
            <a:extLst>
              <a:ext uri="{FF2B5EF4-FFF2-40B4-BE49-F238E27FC236}">
                <a16:creationId xmlns:a16="http://schemas.microsoft.com/office/drawing/2014/main" id="{A5ED6A84-6354-46BE-84F5-E8EA11D93EEE}"/>
              </a:ext>
            </a:extLst>
          </p:cNvPr>
          <p:cNvCxnSpPr>
            <a:cxnSpLocks/>
            <a:stCxn id="44" idx="0"/>
            <a:endCxn id="42" idx="2"/>
          </p:cNvCxnSpPr>
          <p:nvPr/>
        </p:nvCxnSpPr>
        <p:spPr>
          <a:xfrm flipV="1">
            <a:off x="3146847" y="4787753"/>
            <a:ext cx="0" cy="529263"/>
          </a:xfrm>
          <a:prstGeom prst="straightConnector1">
            <a:avLst/>
          </a:prstGeom>
          <a:noFill/>
          <a:ln w="28575" cap="flat" cmpd="sng">
            <a:solidFill>
              <a:srgbClr val="464547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7" name="Google Shape;306;p33">
            <a:extLst>
              <a:ext uri="{FF2B5EF4-FFF2-40B4-BE49-F238E27FC236}">
                <a16:creationId xmlns:a16="http://schemas.microsoft.com/office/drawing/2014/main" id="{D20A7228-F020-46C5-BC18-A858061A31CC}"/>
              </a:ext>
            </a:extLst>
          </p:cNvPr>
          <p:cNvSpPr/>
          <p:nvPr/>
        </p:nvSpPr>
        <p:spPr>
          <a:xfrm>
            <a:off x="1752175" y="2561414"/>
            <a:ext cx="2789343" cy="947144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4645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Trebuchet MS" panose="020B0603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8" name="Google Shape;307;p33">
            <a:extLst>
              <a:ext uri="{FF2B5EF4-FFF2-40B4-BE49-F238E27FC236}">
                <a16:creationId xmlns:a16="http://schemas.microsoft.com/office/drawing/2014/main" id="{C07C2230-45C0-4D9A-80A3-9E6ABA6070C0}"/>
              </a:ext>
            </a:extLst>
          </p:cNvPr>
          <p:cNvSpPr txBox="1"/>
          <p:nvPr/>
        </p:nvSpPr>
        <p:spPr>
          <a:xfrm>
            <a:off x="2384545" y="2719288"/>
            <a:ext cx="23769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Бизнес-требования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cxnSp>
        <p:nvCxnSpPr>
          <p:cNvPr id="49" name="Google Shape;308;p33">
            <a:extLst>
              <a:ext uri="{FF2B5EF4-FFF2-40B4-BE49-F238E27FC236}">
                <a16:creationId xmlns:a16="http://schemas.microsoft.com/office/drawing/2014/main" id="{3FE93AD8-B339-4593-B210-94F6323ACB68}"/>
              </a:ext>
            </a:extLst>
          </p:cNvPr>
          <p:cNvCxnSpPr>
            <a:cxnSpLocks/>
            <a:stCxn id="42" idx="0"/>
          </p:cNvCxnSpPr>
          <p:nvPr/>
        </p:nvCxnSpPr>
        <p:spPr>
          <a:xfrm flipV="1">
            <a:off x="3146847" y="3479027"/>
            <a:ext cx="0" cy="361582"/>
          </a:xfrm>
          <a:prstGeom prst="straightConnector1">
            <a:avLst/>
          </a:prstGeom>
          <a:noFill/>
          <a:ln w="28575" cap="flat" cmpd="sng">
            <a:solidFill>
              <a:srgbClr val="464547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50" name="Google Shape;309;p33">
            <a:extLst>
              <a:ext uri="{FF2B5EF4-FFF2-40B4-BE49-F238E27FC236}">
                <a16:creationId xmlns:a16="http://schemas.microsoft.com/office/drawing/2014/main" id="{DDE534BF-B0A7-499F-ADBD-7AAC43144B64}"/>
              </a:ext>
            </a:extLst>
          </p:cNvPr>
          <p:cNvCxnSpPr/>
          <p:nvPr/>
        </p:nvCxnSpPr>
        <p:spPr>
          <a:xfrm rot="10800000">
            <a:off x="3113645" y="2107339"/>
            <a:ext cx="0" cy="444221"/>
          </a:xfrm>
          <a:prstGeom prst="straightConnector1">
            <a:avLst/>
          </a:prstGeom>
          <a:noFill/>
          <a:ln w="28575" cap="flat" cmpd="sng">
            <a:solidFill>
              <a:srgbClr val="464547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51" name="Google Shape;310;p33">
            <a:extLst>
              <a:ext uri="{FF2B5EF4-FFF2-40B4-BE49-F238E27FC236}">
                <a16:creationId xmlns:a16="http://schemas.microsoft.com/office/drawing/2014/main" id="{F7B7704D-643F-464D-9190-E9E456C7549D}"/>
              </a:ext>
            </a:extLst>
          </p:cNvPr>
          <p:cNvSpPr txBox="1"/>
          <p:nvPr/>
        </p:nvSpPr>
        <p:spPr>
          <a:xfrm>
            <a:off x="5128592" y="4545610"/>
            <a:ext cx="50889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Сможет ли пользователь получить ожидаемую выгоду, если мы сделаем такое решение?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52" name="Google Shape;311;p33">
            <a:extLst>
              <a:ext uri="{FF2B5EF4-FFF2-40B4-BE49-F238E27FC236}">
                <a16:creationId xmlns:a16="http://schemas.microsoft.com/office/drawing/2014/main" id="{C107E126-4435-46C7-8861-CAA5FBFD4A69}"/>
              </a:ext>
            </a:extLst>
          </p:cNvPr>
          <p:cNvSpPr txBox="1"/>
          <p:nvPr/>
        </p:nvSpPr>
        <p:spPr>
          <a:xfrm>
            <a:off x="5128592" y="3592527"/>
            <a:ext cx="50889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Это соответствует нашей потребности</a:t>
            </a: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?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53" name="Google Shape;312;p33">
            <a:extLst>
              <a:ext uri="{FF2B5EF4-FFF2-40B4-BE49-F238E27FC236}">
                <a16:creationId xmlns:a16="http://schemas.microsoft.com/office/drawing/2014/main" id="{DB7376DE-27FB-4AC9-8D37-C44D0653876F}"/>
              </a:ext>
            </a:extLst>
          </p:cNvPr>
          <p:cNvSpPr txBox="1"/>
          <p:nvPr/>
        </p:nvSpPr>
        <p:spPr>
          <a:xfrm>
            <a:off x="5365997" y="1970003"/>
            <a:ext cx="50889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0" u="none" strike="noStrike" cap="none" dirty="0">
                <a:solidFill>
                  <a:srgbClr val="000000"/>
                </a:solidFill>
                <a:latin typeface="Trebuchet MS" panose="020B0603020202020204" pitchFamily="34" charset="0"/>
                <a:ea typeface="Montserrat"/>
                <a:cs typeface="Montserrat"/>
                <a:sym typeface="Montserrat"/>
              </a:rPr>
              <a:t>Приблизимся ли мы к выполнению бизнес-цели?</a:t>
            </a:r>
            <a:endParaRPr sz="2000" i="0" u="none" strike="noStrike" cap="none" dirty="0">
              <a:solidFill>
                <a:srgbClr val="000000"/>
              </a:solidFill>
              <a:latin typeface="Trebuchet MS" panose="020B0603020202020204" pitchFamily="34" charset="0"/>
              <a:ea typeface="Montserrat"/>
              <a:cs typeface="Montserrat"/>
              <a:sym typeface="Montserrat"/>
            </a:endParaRPr>
          </a:p>
        </p:txBody>
      </p:sp>
      <p:cxnSp>
        <p:nvCxnSpPr>
          <p:cNvPr id="54" name="Google Shape;313;p33">
            <a:extLst>
              <a:ext uri="{FF2B5EF4-FFF2-40B4-BE49-F238E27FC236}">
                <a16:creationId xmlns:a16="http://schemas.microsoft.com/office/drawing/2014/main" id="{01B68778-A82D-4AF7-B791-46AD0DDC109B}"/>
              </a:ext>
            </a:extLst>
          </p:cNvPr>
          <p:cNvCxnSpPr/>
          <p:nvPr/>
        </p:nvCxnSpPr>
        <p:spPr>
          <a:xfrm rot="10800000">
            <a:off x="3307890" y="2323926"/>
            <a:ext cx="1987827" cy="0"/>
          </a:xfrm>
          <a:prstGeom prst="straightConnector1">
            <a:avLst/>
          </a:prstGeom>
          <a:noFill/>
          <a:ln w="19050" cap="flat" cmpd="sng">
            <a:solidFill>
              <a:srgbClr val="5597D3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55" name="Google Shape;314;p33">
            <a:extLst>
              <a:ext uri="{FF2B5EF4-FFF2-40B4-BE49-F238E27FC236}">
                <a16:creationId xmlns:a16="http://schemas.microsoft.com/office/drawing/2014/main" id="{3D9FC966-BE52-431A-99AB-6A1B43D5B02F}"/>
              </a:ext>
            </a:extLst>
          </p:cNvPr>
          <p:cNvCxnSpPr/>
          <p:nvPr/>
        </p:nvCxnSpPr>
        <p:spPr>
          <a:xfrm rot="10800000">
            <a:off x="3135170" y="3761804"/>
            <a:ext cx="1987827" cy="0"/>
          </a:xfrm>
          <a:prstGeom prst="straightConnector1">
            <a:avLst/>
          </a:prstGeom>
          <a:noFill/>
          <a:ln w="19050" cap="flat" cmpd="sng">
            <a:solidFill>
              <a:srgbClr val="5597D3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56" name="Google Shape;315;p33">
            <a:extLst>
              <a:ext uri="{FF2B5EF4-FFF2-40B4-BE49-F238E27FC236}">
                <a16:creationId xmlns:a16="http://schemas.microsoft.com/office/drawing/2014/main" id="{27AB5278-27F0-4C9D-91A9-0E25AB4DAE78}"/>
              </a:ext>
            </a:extLst>
          </p:cNvPr>
          <p:cNvCxnSpPr/>
          <p:nvPr/>
        </p:nvCxnSpPr>
        <p:spPr>
          <a:xfrm rot="10800000">
            <a:off x="3143806" y="5098829"/>
            <a:ext cx="1987827" cy="0"/>
          </a:xfrm>
          <a:prstGeom prst="straightConnector1">
            <a:avLst/>
          </a:prstGeom>
          <a:noFill/>
          <a:ln w="19050" cap="flat" cmpd="sng">
            <a:solidFill>
              <a:srgbClr val="5597D3"/>
            </a:solidFill>
            <a:prstDash val="dot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11711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7026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Пришло время разделить риски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 rot="1014450">
              <a:off x="1613435" y="5833409"/>
              <a:ext cx="1019906" cy="11336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19474" y="4155372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4553938">
              <a:off x="2083309" y="372022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2048436" y="1836474"/>
            <a:ext cx="3497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А за что отвечаю я?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6198560" y="2911270"/>
            <a:ext cx="3088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Как разделить ответственность с клиентом?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7638318" y="5084647"/>
            <a:ext cx="2308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Что делать-то с ними?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B2E878E7-8B2C-4160-BF99-0526DBDE792B}"/>
              </a:ext>
            </a:extLst>
          </p:cNvPr>
          <p:cNvSpPr/>
          <p:nvPr/>
        </p:nvSpPr>
        <p:spPr>
          <a:xfrm>
            <a:off x="1422023" y="1372443"/>
            <a:ext cx="4588252" cy="1515708"/>
          </a:xfrm>
          <a:prstGeom prst="cloudCallout">
            <a:avLst>
              <a:gd name="adj1" fmla="val -23498"/>
              <a:gd name="adj2" fmla="val 82360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0B11DFF2-6A6B-4679-8104-F5578B6694A2}"/>
              </a:ext>
            </a:extLst>
          </p:cNvPr>
          <p:cNvSpPr/>
          <p:nvPr/>
        </p:nvSpPr>
        <p:spPr>
          <a:xfrm>
            <a:off x="5429607" y="2713365"/>
            <a:ext cx="4029814" cy="1596141"/>
          </a:xfrm>
          <a:prstGeom prst="cloudCallout">
            <a:avLst>
              <a:gd name="adj1" fmla="val -115836"/>
              <a:gd name="adj2" fmla="val 24629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41A8B877-05AC-4D78-AF56-CA3226C56C1B}"/>
              </a:ext>
            </a:extLst>
          </p:cNvPr>
          <p:cNvSpPr/>
          <p:nvPr/>
        </p:nvSpPr>
        <p:spPr>
          <a:xfrm>
            <a:off x="7048499" y="4826522"/>
            <a:ext cx="3343275" cy="1347249"/>
          </a:xfrm>
          <a:prstGeom prst="cloudCallout">
            <a:avLst>
              <a:gd name="adj1" fmla="val -175199"/>
              <a:gd name="adj2" fmla="val -87078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834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6955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Проблемы управления рисками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5162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Неявные зоны ответственности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Степень влияния рисков непонятна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555204"/>
            <a:ext cx="5267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План управления делать не из чего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2BD1A335-604A-45AD-AD2D-BE4E0A67E9C7}"/>
              </a:ext>
            </a:extLst>
          </p:cNvPr>
          <p:cNvSpPr/>
          <p:nvPr/>
        </p:nvSpPr>
        <p:spPr>
          <a:xfrm>
            <a:off x="778694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C591DCE8-66EC-4280-ADFB-A5078AA42B13}"/>
              </a:ext>
            </a:extLst>
          </p:cNvPr>
          <p:cNvSpPr/>
          <p:nvPr/>
        </p:nvSpPr>
        <p:spPr>
          <a:xfrm>
            <a:off x="1607572" y="1563423"/>
            <a:ext cx="1208585" cy="52945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E157F094-5539-4E5F-99F4-EAC0986A5AD7}"/>
              </a:ext>
            </a:extLst>
          </p:cNvPr>
          <p:cNvSpPr/>
          <p:nvPr/>
        </p:nvSpPr>
        <p:spPr>
          <a:xfrm>
            <a:off x="1193133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AA32748-EBF2-4350-80A8-7A82E9ECEBC5}"/>
              </a:ext>
            </a:extLst>
          </p:cNvPr>
          <p:cNvSpPr/>
          <p:nvPr/>
        </p:nvSpPr>
        <p:spPr>
          <a:xfrm>
            <a:off x="1647589" y="1914041"/>
            <a:ext cx="1128550" cy="4943959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E10DF0F-0D47-458E-A06C-6A06126DF666}"/>
              </a:ext>
            </a:extLst>
          </p:cNvPr>
          <p:cNvSpPr/>
          <p:nvPr/>
        </p:nvSpPr>
        <p:spPr>
          <a:xfrm>
            <a:off x="1224976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1306DDAF-DFF2-4ED5-9E5C-571C41DC239C}"/>
              </a:ext>
            </a:extLst>
          </p:cNvPr>
          <p:cNvSpPr/>
          <p:nvPr/>
        </p:nvSpPr>
        <p:spPr>
          <a:xfrm>
            <a:off x="805087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BD3B726-72C8-4911-96BC-7C164DB9AB2B}"/>
              </a:ext>
            </a:extLst>
          </p:cNvPr>
          <p:cNvSpPr/>
          <p:nvPr/>
        </p:nvSpPr>
        <p:spPr>
          <a:xfrm>
            <a:off x="1682966" y="2235280"/>
            <a:ext cx="1057795" cy="4633995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35217D71-AA7E-41F6-9962-FA5200507349}"/>
              </a:ext>
            </a:extLst>
          </p:cNvPr>
          <p:cNvSpPr/>
          <p:nvPr/>
        </p:nvSpPr>
        <p:spPr>
          <a:xfrm flipH="1">
            <a:off x="1248853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0C328F02-0A97-4218-98F8-22D4DC640ACD}"/>
              </a:ext>
            </a:extLst>
          </p:cNvPr>
          <p:cNvSpPr/>
          <p:nvPr/>
        </p:nvSpPr>
        <p:spPr>
          <a:xfrm flipH="1">
            <a:off x="829626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ext, logo&#10;&#10;Description automatically generated">
            <a:extLst>
              <a:ext uri="{FF2B5EF4-FFF2-40B4-BE49-F238E27FC236}">
                <a16:creationId xmlns:a16="http://schemas.microsoft.com/office/drawing/2014/main" id="{55550FE9-1BDF-421C-9BBD-C1D7D270F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518" y="57860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393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775504" y="244007"/>
            <a:ext cx="85956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Посмотрим что может пойти не так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234D08-4BA8-4CD8-AF51-9F0997995E7D}"/>
              </a:ext>
            </a:extLst>
          </p:cNvPr>
          <p:cNvSpPr txBox="1"/>
          <p:nvPr/>
        </p:nvSpPr>
        <p:spPr>
          <a:xfrm>
            <a:off x="998219" y="1478379"/>
            <a:ext cx="24180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Заинтересованные лица заказчика не понимают, как планировать решение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6CD426-8AC2-4FC1-B022-2C8B0A8D644E}"/>
              </a:ext>
            </a:extLst>
          </p:cNvPr>
          <p:cNvSpPr txBox="1"/>
          <p:nvPr/>
        </p:nvSpPr>
        <p:spPr>
          <a:xfrm>
            <a:off x="2687418" y="2865203"/>
            <a:ext cx="2327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Аналитик ни разу не проводил воркшопы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06A673-A049-4EA9-B2A6-CB759FDF4FB1}"/>
              </a:ext>
            </a:extLst>
          </p:cNvPr>
          <p:cNvSpPr txBox="1"/>
          <p:nvPr/>
        </p:nvSpPr>
        <p:spPr>
          <a:xfrm>
            <a:off x="9371127" y="1356482"/>
            <a:ext cx="2632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Заинтересованные лица поменяли видение, не сообщив команде заранее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768D89-BABB-4AAB-BAC9-E1FD6A5776C2}"/>
              </a:ext>
            </a:extLst>
          </p:cNvPr>
          <p:cNvSpPr txBox="1"/>
          <p:nvPr/>
        </p:nvSpPr>
        <p:spPr>
          <a:xfrm>
            <a:off x="7297256" y="4955588"/>
            <a:ext cx="2349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Аналитик перегружен управлением изменениями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1965E4-C4DE-491F-95F6-0DE06A51DFD7}"/>
              </a:ext>
            </a:extLst>
          </p:cNvPr>
          <p:cNvSpPr txBox="1"/>
          <p:nvPr/>
        </p:nvSpPr>
        <p:spPr>
          <a:xfrm>
            <a:off x="1843776" y="5094088"/>
            <a:ext cx="2327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Забыли проработать некоторые эпики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BB568B-EB40-4E1A-A89A-6BEA725B4550}"/>
              </a:ext>
            </a:extLst>
          </p:cNvPr>
          <p:cNvSpPr txBox="1"/>
          <p:nvPr/>
        </p:nvSpPr>
        <p:spPr>
          <a:xfrm>
            <a:off x="6450276" y="2556811"/>
            <a:ext cx="221861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Архитектура не соответствует бизнес-цели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D22ADF-3FA0-466D-840F-CD5169642DE3}"/>
              </a:ext>
            </a:extLst>
          </p:cNvPr>
          <p:cNvSpPr txBox="1"/>
          <p:nvPr/>
        </p:nvSpPr>
        <p:spPr>
          <a:xfrm>
            <a:off x="4235974" y="1268464"/>
            <a:ext cx="241806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Смена руководства с другими бизнес-целями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BC08F9-D1FA-4BF6-B806-0199F28F042D}"/>
              </a:ext>
            </a:extLst>
          </p:cNvPr>
          <p:cNvSpPr txBox="1"/>
          <p:nvPr/>
        </p:nvSpPr>
        <p:spPr>
          <a:xfrm>
            <a:off x="9423497" y="3169281"/>
            <a:ext cx="2218619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Требования попадают в работу с опозданием из-за постоянной смены приоритетов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49A257-02DD-4855-86D6-AA6ABE5A19F4}"/>
              </a:ext>
            </a:extLst>
          </p:cNvPr>
          <p:cNvSpPr txBox="1"/>
          <p:nvPr/>
        </p:nvSpPr>
        <p:spPr>
          <a:xfrm>
            <a:off x="4170889" y="4184943"/>
            <a:ext cx="221861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Новый БА поехал в командировку на третий день работы</a:t>
            </a:r>
          </a:p>
        </p:txBody>
      </p:sp>
    </p:spTree>
    <p:extLst>
      <p:ext uri="{BB962C8B-B14F-4D97-AF65-F5344CB8AC3E}">
        <p14:creationId xmlns:p14="http://schemas.microsoft.com/office/powerpoint/2010/main" val="380480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5585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Как правильно начинать?</a:t>
            </a:r>
          </a:p>
        </p:txBody>
      </p:sp>
      <p:pic>
        <p:nvPicPr>
          <p:cNvPr id="18" name="Picture 17" descr="A picture containing tree, bird, branch, sitting&#10;&#10;Description automatically generated">
            <a:extLst>
              <a:ext uri="{FF2B5EF4-FFF2-40B4-BE49-F238E27FC236}">
                <a16:creationId xmlns:a16="http://schemas.microsoft.com/office/drawing/2014/main" id="{7C82BD3D-F6ED-4CF4-B9E5-82DDD35EA4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b="5000"/>
          <a:stretch/>
        </p:blipFill>
        <p:spPr>
          <a:xfrm>
            <a:off x="-1" y="-27004"/>
            <a:ext cx="12240007" cy="6885004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F48F565-2E8C-4411-97DE-53C170711B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6DD36A1B-D7F0-4603-82C2-47321EE3A589}"/>
              </a:ext>
            </a:extLst>
          </p:cNvPr>
          <p:cNvSpPr/>
          <p:nvPr/>
        </p:nvSpPr>
        <p:spPr>
          <a:xfrm>
            <a:off x="2505185" y="-27004"/>
            <a:ext cx="9708455" cy="6885004"/>
          </a:xfrm>
          <a:prstGeom prst="triangle">
            <a:avLst>
              <a:gd name="adj" fmla="val 100000"/>
            </a:avLst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>
              <a:off x="1647262" y="5855593"/>
              <a:ext cx="1019907" cy="2912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81273" y="4144549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8556364">
              <a:off x="2083309" y="372022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9015643" y="2401501"/>
            <a:ext cx="2988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С чего начинать?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7446181" y="3864759"/>
            <a:ext cx="3871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Кто разжует цель проекта?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947113" y="5525318"/>
            <a:ext cx="4148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Как выжить на проекте одному?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33C0AE-10FD-4D85-93B3-BEA576470128}"/>
              </a:ext>
            </a:extLst>
          </p:cNvPr>
          <p:cNvSpPr txBox="1"/>
          <p:nvPr/>
        </p:nvSpPr>
        <p:spPr>
          <a:xfrm>
            <a:off x="284111" y="390229"/>
            <a:ext cx="5628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Один на один с проектом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8A1D77F-9FAE-44A7-A3C1-70B8951597A0}"/>
              </a:ext>
            </a:extLst>
          </p:cNvPr>
          <p:cNvGrpSpPr/>
          <p:nvPr/>
        </p:nvGrpSpPr>
        <p:grpSpPr>
          <a:xfrm>
            <a:off x="1540294" y="4487141"/>
            <a:ext cx="171205" cy="237655"/>
            <a:chOff x="9734307" y="-933784"/>
            <a:chExt cx="266220" cy="36955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7705795-1308-42D3-8C1D-AC335295844F}"/>
                </a:ext>
              </a:extLst>
            </p:cNvPr>
            <p:cNvSpPr/>
            <p:nvPr/>
          </p:nvSpPr>
          <p:spPr>
            <a:xfrm>
              <a:off x="9734309" y="-830452"/>
              <a:ext cx="266218" cy="266218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56685CCA-99B6-4147-A9FA-F26C70EF524F}"/>
                </a:ext>
              </a:extLst>
            </p:cNvPr>
            <p:cNvSpPr/>
            <p:nvPr/>
          </p:nvSpPr>
          <p:spPr>
            <a:xfrm flipH="1">
              <a:off x="9734307" y="-933784"/>
              <a:ext cx="266219" cy="207571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9B107BF-A714-4EDB-BA13-6E574DE1B281}"/>
              </a:ext>
            </a:extLst>
          </p:cNvPr>
          <p:cNvGrpSpPr/>
          <p:nvPr/>
        </p:nvGrpSpPr>
        <p:grpSpPr>
          <a:xfrm>
            <a:off x="1250818" y="4752414"/>
            <a:ext cx="171205" cy="237655"/>
            <a:chOff x="9734307" y="-933784"/>
            <a:chExt cx="266220" cy="36955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79C181F-9313-4708-A6CF-807B5DEA2C66}"/>
                </a:ext>
              </a:extLst>
            </p:cNvPr>
            <p:cNvSpPr/>
            <p:nvPr/>
          </p:nvSpPr>
          <p:spPr>
            <a:xfrm>
              <a:off x="9734309" y="-830452"/>
              <a:ext cx="266218" cy="266218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CBC38651-34AA-4AF9-821A-A1CBF3F9AB80}"/>
                </a:ext>
              </a:extLst>
            </p:cNvPr>
            <p:cNvSpPr/>
            <p:nvPr/>
          </p:nvSpPr>
          <p:spPr>
            <a:xfrm flipH="1">
              <a:off x="9734307" y="-933784"/>
              <a:ext cx="266219" cy="207571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8098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7225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Поиск ценности в потоках шлака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5162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Каждый пользователь считает свою проблему важной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Непонятно что считать требованием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555204"/>
            <a:ext cx="605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Отношения между требованиями неясны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07327-990F-4B8E-8660-C4241D2D283C}"/>
              </a:ext>
            </a:extLst>
          </p:cNvPr>
          <p:cNvSpPr txBox="1"/>
          <p:nvPr/>
        </p:nvSpPr>
        <p:spPr>
          <a:xfrm>
            <a:off x="189205" y="276691"/>
            <a:ext cx="52036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464547"/>
                </a:solidFill>
                <a:latin typeface="Trebuchet MS" panose="020B0603020202020204" pitchFamily="34" charset="0"/>
              </a:rPr>
              <a:t>Смотрим наши риски</a:t>
            </a:r>
            <a:endParaRPr lang="en-US" sz="40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6B0A77-EB6F-4A8D-BC5B-98259CFB25D5}"/>
              </a:ext>
            </a:extLst>
          </p:cNvPr>
          <p:cNvSpPr txBox="1"/>
          <p:nvPr/>
        </p:nvSpPr>
        <p:spPr>
          <a:xfrm>
            <a:off x="5502214" y="6303882"/>
            <a:ext cx="3836307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Вероятность наступления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759527-036F-4CC1-BBB1-5617B933DAA7}"/>
              </a:ext>
            </a:extLst>
          </p:cNvPr>
          <p:cNvSpPr txBox="1"/>
          <p:nvPr/>
        </p:nvSpPr>
        <p:spPr>
          <a:xfrm rot="16200000">
            <a:off x="3004459" y="3738389"/>
            <a:ext cx="328006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Тяжесть последствий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80D3FBD-4375-40EB-A4F8-832BD8A8C7B8}"/>
              </a:ext>
            </a:extLst>
          </p:cNvPr>
          <p:cNvGrpSpPr/>
          <p:nvPr/>
        </p:nvGrpSpPr>
        <p:grpSpPr>
          <a:xfrm>
            <a:off x="5102543" y="1036544"/>
            <a:ext cx="5324534" cy="5250503"/>
            <a:chOff x="3751626" y="951893"/>
            <a:chExt cx="5144724" cy="5073193"/>
          </a:xfrm>
          <a:noFill/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5EDDF04-5875-4E13-9A9B-88A852D03167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  <a:grpFill/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78A432B-5FC0-404D-9B61-1E2AC31AFC8E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64547"/>
                  </a:solidFill>
                </a:endParaRP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224AA82-AE46-40FD-9C91-3C83C7EA512C}"/>
                  </a:ext>
                </a:extLst>
              </p:cNvPr>
              <p:cNvCxnSpPr>
                <a:stCxn id="28" idx="0"/>
                <a:endCxn id="28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E35A5D4-07AA-4DD7-8D43-5ED0BFEFEC77}"/>
                  </a:ext>
                </a:extLst>
              </p:cNvPr>
              <p:cNvCxnSpPr>
                <a:stCxn id="28" idx="1"/>
                <a:endCxn id="28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27487C8-F258-4DDC-B5D6-C7C41905A7A2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E7E9223-124C-4DBE-B84A-DFC024C1BD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982DE8C-351C-46ED-8F95-8D8BC8B8CEB1}"/>
              </a:ext>
            </a:extLst>
          </p:cNvPr>
          <p:cNvSpPr txBox="1"/>
          <p:nvPr/>
        </p:nvSpPr>
        <p:spPr>
          <a:xfrm>
            <a:off x="7569176" y="2348645"/>
            <a:ext cx="221861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Архитектура не соответствует бизнес-цели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0DAA34-0B29-43DC-8FFA-F916EBE6E47F}"/>
              </a:ext>
            </a:extLst>
          </p:cNvPr>
          <p:cNvSpPr txBox="1"/>
          <p:nvPr/>
        </p:nvSpPr>
        <p:spPr>
          <a:xfrm>
            <a:off x="5309917" y="2323396"/>
            <a:ext cx="221861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Смена руководства с другими бизнес-целями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8FEFB16-BB42-468F-8ED7-F6386A827886}"/>
              </a:ext>
            </a:extLst>
          </p:cNvPr>
          <p:cNvSpPr txBox="1"/>
          <p:nvPr/>
        </p:nvSpPr>
        <p:spPr>
          <a:xfrm>
            <a:off x="7640248" y="4117695"/>
            <a:ext cx="2218619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Требования попадают в работу с опозданием из-за постоянной смены приоритетов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EF5F79-BB67-4609-AE65-BFAEDE5704D1}"/>
              </a:ext>
            </a:extLst>
          </p:cNvPr>
          <p:cNvSpPr txBox="1"/>
          <p:nvPr/>
        </p:nvSpPr>
        <p:spPr>
          <a:xfrm>
            <a:off x="5322423" y="4585707"/>
            <a:ext cx="221861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Новый БА поехал в командировку на третий день работы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1841E6CD-C02A-4AC4-8E2B-F91FE6345EF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065" y="288661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2809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7225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Поиск ценности в потоках шлака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5162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Каждый пользователь считает свою проблему важной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Непонятно что считать требованием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555204"/>
            <a:ext cx="605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Отношения между требованиями неясны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07327-990F-4B8E-8660-C4241D2D283C}"/>
              </a:ext>
            </a:extLst>
          </p:cNvPr>
          <p:cNvSpPr txBox="1"/>
          <p:nvPr/>
        </p:nvSpPr>
        <p:spPr>
          <a:xfrm>
            <a:off x="189205" y="276691"/>
            <a:ext cx="59763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464547"/>
                </a:solidFill>
                <a:latin typeface="Trebuchet MS" panose="020B0603020202020204" pitchFamily="34" charset="0"/>
              </a:rPr>
              <a:t>Оцениваем последствия</a:t>
            </a:r>
            <a:endParaRPr lang="en-US" sz="40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6B0A77-EB6F-4A8D-BC5B-98259CFB25D5}"/>
              </a:ext>
            </a:extLst>
          </p:cNvPr>
          <p:cNvSpPr txBox="1"/>
          <p:nvPr/>
        </p:nvSpPr>
        <p:spPr>
          <a:xfrm>
            <a:off x="5502214" y="6303882"/>
            <a:ext cx="3836307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Вероятность наступления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759527-036F-4CC1-BBB1-5617B933DAA7}"/>
              </a:ext>
            </a:extLst>
          </p:cNvPr>
          <p:cNvSpPr txBox="1"/>
          <p:nvPr/>
        </p:nvSpPr>
        <p:spPr>
          <a:xfrm rot="16200000">
            <a:off x="3004459" y="3738389"/>
            <a:ext cx="328006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Тяжесть последствий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80D3FBD-4375-40EB-A4F8-832BD8A8C7B8}"/>
              </a:ext>
            </a:extLst>
          </p:cNvPr>
          <p:cNvGrpSpPr/>
          <p:nvPr/>
        </p:nvGrpSpPr>
        <p:grpSpPr>
          <a:xfrm>
            <a:off x="5102543" y="1036544"/>
            <a:ext cx="5324534" cy="5250503"/>
            <a:chOff x="3751626" y="951893"/>
            <a:chExt cx="5144724" cy="5073193"/>
          </a:xfrm>
          <a:noFill/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5EDDF04-5875-4E13-9A9B-88A852D03167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  <a:grpFill/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78A432B-5FC0-404D-9B61-1E2AC31AFC8E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64547"/>
                  </a:solidFill>
                </a:endParaRP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224AA82-AE46-40FD-9C91-3C83C7EA512C}"/>
                  </a:ext>
                </a:extLst>
              </p:cNvPr>
              <p:cNvCxnSpPr>
                <a:stCxn id="28" idx="0"/>
                <a:endCxn id="28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E35A5D4-07AA-4DD7-8D43-5ED0BFEFEC77}"/>
                  </a:ext>
                </a:extLst>
              </p:cNvPr>
              <p:cNvCxnSpPr>
                <a:stCxn id="28" idx="1"/>
                <a:endCxn id="28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27487C8-F258-4DDC-B5D6-C7C41905A7A2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E7E9223-124C-4DBE-B84A-DFC024C1BD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982DE8C-351C-46ED-8F95-8D8BC8B8CEB1}"/>
              </a:ext>
            </a:extLst>
          </p:cNvPr>
          <p:cNvSpPr txBox="1"/>
          <p:nvPr/>
        </p:nvSpPr>
        <p:spPr>
          <a:xfrm>
            <a:off x="7682786" y="2462251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Избежание или</a:t>
            </a:r>
          </a:p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Смягчение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0DAA34-0B29-43DC-8FFA-F916EBE6E47F}"/>
              </a:ext>
            </a:extLst>
          </p:cNvPr>
          <p:cNvSpPr txBox="1"/>
          <p:nvPr/>
        </p:nvSpPr>
        <p:spPr>
          <a:xfrm>
            <a:off x="5397721" y="2455029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Смягчение или Принятие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8FEFB16-BB42-468F-8ED7-F6386A827886}"/>
              </a:ext>
            </a:extLst>
          </p:cNvPr>
          <p:cNvSpPr txBox="1"/>
          <p:nvPr/>
        </p:nvSpPr>
        <p:spPr>
          <a:xfrm>
            <a:off x="7746793" y="4773784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Смягчение или Принятие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EF5F79-BB67-4609-AE65-BFAEDE5704D1}"/>
              </a:ext>
            </a:extLst>
          </p:cNvPr>
          <p:cNvSpPr txBox="1"/>
          <p:nvPr/>
        </p:nvSpPr>
        <p:spPr>
          <a:xfrm>
            <a:off x="5528174" y="4866118"/>
            <a:ext cx="22186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Принятие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B12E4560-A5EA-47A6-B4B5-BE9F4B80FA9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372" y="288661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00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6756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Несёмся вперед на всех парах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>
              <a:off x="1613435" y="5732717"/>
              <a:ext cx="1019906" cy="21405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19474" y="4155372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6614265">
              <a:off x="2083309" y="372022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2441928" y="1685979"/>
            <a:ext cx="3497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prstClr val="white"/>
                </a:solidFill>
                <a:latin typeface="Trebuchet MS" panose="020B0603020202020204" pitchFamily="34" charset="0"/>
              </a:rPr>
              <a:t>Откуда берется столько задач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6239200" y="3095936"/>
            <a:ext cx="3088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За что хвататься в первую очередь?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7524320" y="5084647"/>
            <a:ext cx="2501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Стоит ли это делать вообще?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B2E878E7-8B2C-4160-BF99-0526DBDE792B}"/>
              </a:ext>
            </a:extLst>
          </p:cNvPr>
          <p:cNvSpPr/>
          <p:nvPr/>
        </p:nvSpPr>
        <p:spPr>
          <a:xfrm>
            <a:off x="1422023" y="1372443"/>
            <a:ext cx="4588252" cy="1515708"/>
          </a:xfrm>
          <a:prstGeom prst="cloudCallout">
            <a:avLst>
              <a:gd name="adj1" fmla="val -23498"/>
              <a:gd name="adj2" fmla="val 82360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0B11DFF2-6A6B-4679-8104-F5578B6694A2}"/>
              </a:ext>
            </a:extLst>
          </p:cNvPr>
          <p:cNvSpPr/>
          <p:nvPr/>
        </p:nvSpPr>
        <p:spPr>
          <a:xfrm>
            <a:off x="5429607" y="2713365"/>
            <a:ext cx="4029814" cy="1596141"/>
          </a:xfrm>
          <a:prstGeom prst="cloudCallout">
            <a:avLst>
              <a:gd name="adj1" fmla="val -115836"/>
              <a:gd name="adj2" fmla="val 24629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41A8B877-05AC-4D78-AF56-CA3226C56C1B}"/>
              </a:ext>
            </a:extLst>
          </p:cNvPr>
          <p:cNvSpPr/>
          <p:nvPr/>
        </p:nvSpPr>
        <p:spPr>
          <a:xfrm>
            <a:off x="7048499" y="4826522"/>
            <a:ext cx="3343275" cy="1347249"/>
          </a:xfrm>
          <a:prstGeom prst="cloudCallout">
            <a:avLst>
              <a:gd name="adj1" fmla="val -175199"/>
              <a:gd name="adj2" fmla="val -87078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483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891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Проблемы рабочего процесса аналитика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5416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Обработка входящих потребностей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265601" y="37034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Выявление ценности каждого отдельного изменения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406168"/>
            <a:ext cx="5109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Многозадачность одного человека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0D91357C-54A8-4195-B0B1-06E89E27E65B}"/>
              </a:ext>
            </a:extLst>
          </p:cNvPr>
          <p:cNvSpPr/>
          <p:nvPr/>
        </p:nvSpPr>
        <p:spPr>
          <a:xfrm>
            <a:off x="778694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48CD146F-C1CC-43D2-B377-B60C423F8640}"/>
              </a:ext>
            </a:extLst>
          </p:cNvPr>
          <p:cNvSpPr/>
          <p:nvPr/>
        </p:nvSpPr>
        <p:spPr>
          <a:xfrm>
            <a:off x="1607572" y="1563423"/>
            <a:ext cx="1208585" cy="52945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3435D434-32C1-469F-B0A1-64662F2D5C06}"/>
              </a:ext>
            </a:extLst>
          </p:cNvPr>
          <p:cNvSpPr/>
          <p:nvPr/>
        </p:nvSpPr>
        <p:spPr>
          <a:xfrm>
            <a:off x="1193133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0329BF31-FC5F-4F94-BA25-CD7D16946948}"/>
              </a:ext>
            </a:extLst>
          </p:cNvPr>
          <p:cNvSpPr/>
          <p:nvPr/>
        </p:nvSpPr>
        <p:spPr>
          <a:xfrm>
            <a:off x="1647589" y="1914041"/>
            <a:ext cx="1128550" cy="4943959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9497C3-A744-4DD4-803A-1BCBDB9AC553}"/>
              </a:ext>
            </a:extLst>
          </p:cNvPr>
          <p:cNvSpPr/>
          <p:nvPr/>
        </p:nvSpPr>
        <p:spPr>
          <a:xfrm>
            <a:off x="1224976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9ADFD38-E28F-479A-898E-0F31DC5181A8}"/>
              </a:ext>
            </a:extLst>
          </p:cNvPr>
          <p:cNvSpPr/>
          <p:nvPr/>
        </p:nvSpPr>
        <p:spPr>
          <a:xfrm>
            <a:off x="805087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C8703051-BBDA-44F4-920A-AAFEFC01A745}"/>
              </a:ext>
            </a:extLst>
          </p:cNvPr>
          <p:cNvSpPr/>
          <p:nvPr/>
        </p:nvSpPr>
        <p:spPr>
          <a:xfrm>
            <a:off x="1682966" y="2235280"/>
            <a:ext cx="1057795" cy="4633995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024D49F-5E1E-42BE-B963-24D7CFD59B01}"/>
              </a:ext>
            </a:extLst>
          </p:cNvPr>
          <p:cNvSpPr/>
          <p:nvPr/>
        </p:nvSpPr>
        <p:spPr>
          <a:xfrm flipH="1">
            <a:off x="1248853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D9CE19DD-EAEA-4A05-8FF5-B20D8C1369E1}"/>
              </a:ext>
            </a:extLst>
          </p:cNvPr>
          <p:cNvSpPr/>
          <p:nvPr/>
        </p:nvSpPr>
        <p:spPr>
          <a:xfrm flipH="1">
            <a:off x="829626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5707A5E1-6D4C-42D2-97CA-1EB8DEF06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947" y="57745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672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775504" y="244007"/>
            <a:ext cx="102932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Выстраиваем максимально ценный бэклог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DEA897-14DB-40BE-93B6-5D4CB2023940}"/>
              </a:ext>
            </a:extLst>
          </p:cNvPr>
          <p:cNvSpPr txBox="1"/>
          <p:nvPr/>
        </p:nvSpPr>
        <p:spPr>
          <a:xfrm>
            <a:off x="6096000" y="2390070"/>
            <a:ext cx="1843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Делаем в первую очередь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EA26C3-2FDC-4096-85E5-8970C875C1C5}"/>
              </a:ext>
            </a:extLst>
          </p:cNvPr>
          <p:cNvSpPr txBox="1"/>
          <p:nvPr/>
        </p:nvSpPr>
        <p:spPr>
          <a:xfrm>
            <a:off x="5806963" y="4547518"/>
            <a:ext cx="1967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dirty="0">
                <a:solidFill>
                  <a:prstClr val="white"/>
                </a:solidFill>
                <a:latin typeface="Trebuchet MS" panose="020B0603020202020204" pitchFamily="34" charset="0"/>
              </a:rPr>
              <a:t>Докидываем команде, если остался ресурс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54227D5-1892-4974-B23D-B54605AA5A25}"/>
              </a:ext>
            </a:extLst>
          </p:cNvPr>
          <p:cNvGrpSpPr/>
          <p:nvPr/>
        </p:nvGrpSpPr>
        <p:grpSpPr>
          <a:xfrm>
            <a:off x="5672900" y="1310640"/>
            <a:ext cx="5012742" cy="4943046"/>
            <a:chOff x="3751626" y="951893"/>
            <a:chExt cx="5144724" cy="5073193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1E9E382-2499-4379-993C-3969BDDB79D9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CDB1A14-686F-4707-B324-52C0CAACE77A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BD3D0CD-4E20-4112-8C50-BFD4A560DDE9}"/>
                  </a:ext>
                </a:extLst>
              </p:cNvPr>
              <p:cNvCxnSpPr>
                <a:stCxn id="28" idx="0"/>
                <a:endCxn id="28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66770A5-2815-42B8-A18C-A6A58D28EEEF}"/>
                  </a:ext>
                </a:extLst>
              </p:cNvPr>
              <p:cNvCxnSpPr>
                <a:stCxn id="28" idx="1"/>
                <a:endCxn id="28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2B4C80DD-5C00-41D6-A05E-3932823CEE86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C33D2A4-0868-4DCB-B89E-7B97FFB896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C706E82B-38C6-4A69-8F5D-575038C3C77E}"/>
              </a:ext>
            </a:extLst>
          </p:cNvPr>
          <p:cNvSpPr txBox="1"/>
          <p:nvPr/>
        </p:nvSpPr>
        <p:spPr>
          <a:xfrm>
            <a:off x="6007125" y="6340193"/>
            <a:ext cx="353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Стоимость реализации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08C69F-E19C-4A9F-BABC-8AC1340989A8}"/>
              </a:ext>
            </a:extLst>
          </p:cNvPr>
          <p:cNvSpPr txBox="1"/>
          <p:nvPr/>
        </p:nvSpPr>
        <p:spPr>
          <a:xfrm rot="16200000">
            <a:off x="3449025" y="3644334"/>
            <a:ext cx="347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Добляемая ценность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741DDF6-CCCE-47D2-BC8C-FEB327EE9FC3}"/>
              </a:ext>
            </a:extLst>
          </p:cNvPr>
          <p:cNvSpPr txBox="1"/>
          <p:nvPr/>
        </p:nvSpPr>
        <p:spPr>
          <a:xfrm>
            <a:off x="8073236" y="2356306"/>
            <a:ext cx="1980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Дозированно добавляем в бэклог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63D5D5-8D5F-4999-8488-951BB56F1C4B}"/>
              </a:ext>
            </a:extLst>
          </p:cNvPr>
          <p:cNvSpPr txBox="1"/>
          <p:nvPr/>
        </p:nvSpPr>
        <p:spPr>
          <a:xfrm>
            <a:off x="7854999" y="4387503"/>
            <a:ext cx="2182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Кладем на дно бэклога, куда-то под технический долг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  <a:sym typeface="Wingdings" panose="05000000000000000000" pitchFamily="2" charset="2"/>
              </a:rPr>
              <a:t>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58FBBB95-D012-4853-932C-56A6386DC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82" y="2960766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881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FA150E-3A0A-4CEF-ADA4-A3CEBD814ECA}"/>
              </a:ext>
            </a:extLst>
          </p:cNvPr>
          <p:cNvSpPr txBox="1"/>
          <p:nvPr/>
        </p:nvSpPr>
        <p:spPr>
          <a:xfrm>
            <a:off x="775504" y="244007"/>
            <a:ext cx="8170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latin typeface="Trebuchet MS" panose="020B0603020202020204" pitchFamily="34" charset="0"/>
              </a:rPr>
              <a:t>Планируем дела как Эйзенхауэр</a:t>
            </a:r>
            <a:endParaRPr lang="en-US" sz="4000" dirty="0">
              <a:latin typeface="Trebuchet MS" panose="020B06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B0C93C-B402-463A-9959-CB69F582E099}"/>
              </a:ext>
            </a:extLst>
          </p:cNvPr>
          <p:cNvSpPr txBox="1"/>
          <p:nvPr/>
        </p:nvSpPr>
        <p:spPr>
          <a:xfrm>
            <a:off x="2763519" y="4678482"/>
            <a:ext cx="221861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Перевести тикеты в нужный статус 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A61064-2334-40C2-BDFF-58C92EECD600}"/>
              </a:ext>
            </a:extLst>
          </p:cNvPr>
          <p:cNvSpPr txBox="1"/>
          <p:nvPr/>
        </p:nvSpPr>
        <p:spPr>
          <a:xfrm>
            <a:off x="1145407" y="1784271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Сделать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CJM</a:t>
            </a:r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 по новой фиче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0AEA88A-485D-40A2-AC6F-A57307FF7878}"/>
              </a:ext>
            </a:extLst>
          </p:cNvPr>
          <p:cNvSpPr txBox="1"/>
          <p:nvPr/>
        </p:nvSpPr>
        <p:spPr>
          <a:xfrm>
            <a:off x="7910005" y="1968937"/>
            <a:ext cx="182818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Обновить статью в базе знаний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C45DD6-D82E-4402-B9D4-0387056830EC}"/>
              </a:ext>
            </a:extLst>
          </p:cNvPr>
          <p:cNvSpPr txBox="1"/>
          <p:nvPr/>
        </p:nvSpPr>
        <p:spPr>
          <a:xfrm>
            <a:off x="8058362" y="4969685"/>
            <a:ext cx="274023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Подготовить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User Story </a:t>
            </a:r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к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Backlog Refinement</a:t>
            </a:r>
            <a:endParaRPr lang="ru-RU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856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FA150E-3A0A-4CEF-ADA4-A3CEBD814ECA}"/>
              </a:ext>
            </a:extLst>
          </p:cNvPr>
          <p:cNvSpPr txBox="1"/>
          <p:nvPr/>
        </p:nvSpPr>
        <p:spPr>
          <a:xfrm>
            <a:off x="775504" y="244007"/>
            <a:ext cx="8170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latin typeface="Trebuchet MS" panose="020B0603020202020204" pitchFamily="34" charset="0"/>
              </a:rPr>
              <a:t>Планируем дела, как Эйзенхауэр</a:t>
            </a:r>
            <a:endParaRPr lang="en-US" sz="4000" dirty="0"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DCB4E1-DB50-4618-AB8D-05C1035635D8}"/>
              </a:ext>
            </a:extLst>
          </p:cNvPr>
          <p:cNvSpPr txBox="1"/>
          <p:nvPr/>
        </p:nvSpPr>
        <p:spPr>
          <a:xfrm>
            <a:off x="4265601" y="2139153"/>
            <a:ext cx="5162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Каждый пользователь считает свою проблему важной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5176FA-A9CD-4931-B618-49BC3624750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Непонятно что считать требованием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C468EF-DA53-45FF-9704-E1FF5547529D}"/>
              </a:ext>
            </a:extLst>
          </p:cNvPr>
          <p:cNvSpPr txBox="1"/>
          <p:nvPr/>
        </p:nvSpPr>
        <p:spPr>
          <a:xfrm>
            <a:off x="4265601" y="5555204"/>
            <a:ext cx="605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Отношения между требованиями неясны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BE4BB4-A968-4680-A293-2C85F762FFF4}"/>
              </a:ext>
            </a:extLst>
          </p:cNvPr>
          <p:cNvSpPr txBox="1"/>
          <p:nvPr/>
        </p:nvSpPr>
        <p:spPr>
          <a:xfrm>
            <a:off x="6656377" y="6343311"/>
            <a:ext cx="152798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Важность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C3928B-B9BC-4741-AEC3-E6F9047E1C33}"/>
              </a:ext>
            </a:extLst>
          </p:cNvPr>
          <p:cNvSpPr txBox="1"/>
          <p:nvPr/>
        </p:nvSpPr>
        <p:spPr>
          <a:xfrm rot="16200000">
            <a:off x="3819588" y="3738389"/>
            <a:ext cx="1649811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Срочность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5FADACA-5DA8-425C-8593-22EE50E1ADD5}"/>
              </a:ext>
            </a:extLst>
          </p:cNvPr>
          <p:cNvGrpSpPr/>
          <p:nvPr/>
        </p:nvGrpSpPr>
        <p:grpSpPr>
          <a:xfrm>
            <a:off x="5102543" y="1036544"/>
            <a:ext cx="5324534" cy="5250503"/>
            <a:chOff x="3751626" y="951893"/>
            <a:chExt cx="5144724" cy="5073193"/>
          </a:xfrm>
          <a:noFill/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534A834-E921-4CD2-8F1A-5923199153A1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  <a:grpFill/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7D56ED1-B6A3-4D84-85B7-B2C333414A6E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64547"/>
                  </a:solidFill>
                </a:endParaRP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3DB71DC-2484-4E7C-B06E-65E2E689D87E}"/>
                  </a:ext>
                </a:extLst>
              </p:cNvPr>
              <p:cNvCxnSpPr>
                <a:stCxn id="29" idx="0"/>
                <a:endCxn id="29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CF4B50A-9EFD-4B06-A89E-EED9EFF155D8}"/>
                  </a:ext>
                </a:extLst>
              </p:cNvPr>
              <p:cNvCxnSpPr>
                <a:stCxn id="29" idx="1"/>
                <a:endCxn id="29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E5BFFC-D055-48E4-84C7-89B014C74F70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E4AEE08-306B-4C45-A977-CBB5BEC528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29C489A-C5E7-40C0-AB4A-54802C8DD5E1}"/>
              </a:ext>
            </a:extLst>
          </p:cNvPr>
          <p:cNvSpPr txBox="1"/>
          <p:nvPr/>
        </p:nvSpPr>
        <p:spPr>
          <a:xfrm>
            <a:off x="5212084" y="2348645"/>
            <a:ext cx="221861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Перевести тикеты в нужный статус 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0BE4465-F2E6-434E-BBDC-21A8761F66C6}"/>
              </a:ext>
            </a:extLst>
          </p:cNvPr>
          <p:cNvSpPr txBox="1"/>
          <p:nvPr/>
        </p:nvSpPr>
        <p:spPr>
          <a:xfrm>
            <a:off x="7579462" y="4810937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Сделать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CJM</a:t>
            </a:r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 по новой фиче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73A9150-656B-4A0B-BBE7-455BFD02E79E}"/>
              </a:ext>
            </a:extLst>
          </p:cNvPr>
          <p:cNvSpPr txBox="1"/>
          <p:nvPr/>
        </p:nvSpPr>
        <p:spPr>
          <a:xfrm>
            <a:off x="5347362" y="4713001"/>
            <a:ext cx="182818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Обновить статью в базе знаний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AE67EF-C028-45F1-82A3-34A2B925C2D4}"/>
              </a:ext>
            </a:extLst>
          </p:cNvPr>
          <p:cNvSpPr txBox="1"/>
          <p:nvPr/>
        </p:nvSpPr>
        <p:spPr>
          <a:xfrm>
            <a:off x="7521392" y="2348645"/>
            <a:ext cx="274023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Подготовить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User Story </a:t>
            </a:r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к </a:t>
            </a:r>
            <a:r>
              <a:rPr lang="en-US" i="1" dirty="0">
                <a:solidFill>
                  <a:srgbClr val="464547"/>
                </a:solidFill>
                <a:latin typeface="Trebuchet MS" panose="020B0603020202020204" pitchFamily="34" charset="0"/>
              </a:rPr>
              <a:t>Backlog Refinement</a:t>
            </a:r>
            <a:endParaRPr lang="ru-RU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FC44924F-EF78-4C1B-B2D9-50C00CEA7A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6" y="281031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06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FA150E-3A0A-4CEF-ADA4-A3CEBD814ECA}"/>
              </a:ext>
            </a:extLst>
          </p:cNvPr>
          <p:cNvSpPr txBox="1"/>
          <p:nvPr/>
        </p:nvSpPr>
        <p:spPr>
          <a:xfrm>
            <a:off x="775504" y="244007"/>
            <a:ext cx="8170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latin typeface="Trebuchet MS" panose="020B0603020202020204" pitchFamily="34" charset="0"/>
              </a:rPr>
              <a:t>Планируем дела, как Эйзенхауэр</a:t>
            </a:r>
            <a:endParaRPr lang="en-US" sz="4000" dirty="0"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DCB4E1-DB50-4618-AB8D-05C1035635D8}"/>
              </a:ext>
            </a:extLst>
          </p:cNvPr>
          <p:cNvSpPr txBox="1"/>
          <p:nvPr/>
        </p:nvSpPr>
        <p:spPr>
          <a:xfrm>
            <a:off x="4265601" y="2139153"/>
            <a:ext cx="5162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Каждый пользователь считает свою проблему важной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5176FA-A9CD-4931-B618-49BC3624750E}"/>
              </a:ext>
            </a:extLst>
          </p:cNvPr>
          <p:cNvSpPr txBox="1"/>
          <p:nvPr/>
        </p:nvSpPr>
        <p:spPr>
          <a:xfrm>
            <a:off x="4265601" y="3801011"/>
            <a:ext cx="5030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Непонятно что считать требованием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C468EF-DA53-45FF-9704-E1FF5547529D}"/>
              </a:ext>
            </a:extLst>
          </p:cNvPr>
          <p:cNvSpPr txBox="1"/>
          <p:nvPr/>
        </p:nvSpPr>
        <p:spPr>
          <a:xfrm>
            <a:off x="4265601" y="5555204"/>
            <a:ext cx="605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Отношения между требованиями неясны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BE4BB4-A968-4680-A293-2C85F762FFF4}"/>
              </a:ext>
            </a:extLst>
          </p:cNvPr>
          <p:cNvSpPr txBox="1"/>
          <p:nvPr/>
        </p:nvSpPr>
        <p:spPr>
          <a:xfrm>
            <a:off x="6656377" y="6343311"/>
            <a:ext cx="152798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Важность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C3928B-B9BC-4741-AEC3-E6F9047E1C33}"/>
              </a:ext>
            </a:extLst>
          </p:cNvPr>
          <p:cNvSpPr txBox="1"/>
          <p:nvPr/>
        </p:nvSpPr>
        <p:spPr>
          <a:xfrm rot="16200000">
            <a:off x="3819588" y="3738389"/>
            <a:ext cx="1649811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464547"/>
                </a:solidFill>
                <a:latin typeface="Trebuchet MS" panose="020B0603020202020204" pitchFamily="34" charset="0"/>
              </a:rPr>
              <a:t>Срочность</a:t>
            </a:r>
            <a:endParaRPr lang="en-US" sz="2400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5FADACA-5DA8-425C-8593-22EE50E1ADD5}"/>
              </a:ext>
            </a:extLst>
          </p:cNvPr>
          <p:cNvGrpSpPr/>
          <p:nvPr/>
        </p:nvGrpSpPr>
        <p:grpSpPr>
          <a:xfrm>
            <a:off x="5102543" y="1036544"/>
            <a:ext cx="5324534" cy="5250503"/>
            <a:chOff x="3751626" y="951893"/>
            <a:chExt cx="5144724" cy="5073193"/>
          </a:xfrm>
          <a:noFill/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534A834-E921-4CD2-8F1A-5923199153A1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  <a:grpFill/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7D56ED1-B6A3-4D84-85B7-B2C333414A6E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464547"/>
                  </a:solidFill>
                </a:endParaRP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3DB71DC-2484-4E7C-B06E-65E2E689D87E}"/>
                  </a:ext>
                </a:extLst>
              </p:cNvPr>
              <p:cNvCxnSpPr>
                <a:stCxn id="29" idx="0"/>
                <a:endCxn id="29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CF4B50A-9EFD-4B06-A89E-EED9EFF155D8}"/>
                  </a:ext>
                </a:extLst>
              </p:cNvPr>
              <p:cNvCxnSpPr>
                <a:stCxn id="29" idx="1"/>
                <a:endCxn id="29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grpFill/>
              <a:ln w="57150">
                <a:solidFill>
                  <a:srgbClr val="4645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E5BFFC-D055-48E4-84C7-89B014C74F70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E4AEE08-306B-4C45-A977-CBB5BEC528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grpFill/>
            <a:ln w="57150">
              <a:solidFill>
                <a:srgbClr val="464547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EF7194C-A2E2-45E7-81F7-40C3A0576E21}"/>
              </a:ext>
            </a:extLst>
          </p:cNvPr>
          <p:cNvSpPr txBox="1"/>
          <p:nvPr/>
        </p:nvSpPr>
        <p:spPr>
          <a:xfrm>
            <a:off x="7682786" y="2462251"/>
            <a:ext cx="22186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Делаем сразу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B0C93C-B402-463A-9959-CB69F582E099}"/>
              </a:ext>
            </a:extLst>
          </p:cNvPr>
          <p:cNvSpPr txBox="1"/>
          <p:nvPr/>
        </p:nvSpPr>
        <p:spPr>
          <a:xfrm>
            <a:off x="5332958" y="2410658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Стараемся делегировать</a:t>
            </a:r>
            <a:endParaRPr lang="en-US" i="1" dirty="0">
              <a:solidFill>
                <a:srgbClr val="464547"/>
              </a:solidFill>
              <a:latin typeface="Trebuchet MS" panose="020B06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A61064-2334-40C2-BDFF-58C92EECD600}"/>
              </a:ext>
            </a:extLst>
          </p:cNvPr>
          <p:cNvSpPr txBox="1"/>
          <p:nvPr/>
        </p:nvSpPr>
        <p:spPr>
          <a:xfrm>
            <a:off x="7519574" y="4566984"/>
            <a:ext cx="221861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Занимаем ими время, когда нет срочных и важных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0AEA88A-485D-40A2-AC6F-A57307FF7878}"/>
              </a:ext>
            </a:extLst>
          </p:cNvPr>
          <p:cNvSpPr txBox="1"/>
          <p:nvPr/>
        </p:nvSpPr>
        <p:spPr>
          <a:xfrm>
            <a:off x="5383145" y="4599429"/>
            <a:ext cx="182818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464547"/>
                </a:solidFill>
                <a:latin typeface="Trebuchet MS" panose="020B0603020202020204" pitchFamily="34" charset="0"/>
              </a:rPr>
              <a:t>Делегируем или игнорируем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AA4F514-78C2-4CE7-9B03-D8A1312C926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14" y="288661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1212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91262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>
                <a:solidFill>
                  <a:prstClr val="white"/>
                </a:solidFill>
                <a:latin typeface="Trebuchet MS" panose="020B0603020202020204" pitchFamily="34" charset="0"/>
              </a:rPr>
              <a:t>Упрощай непонятное до уровня сложного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8526CB1-F7D0-47B0-B5AD-03476D1044CD}"/>
              </a:ext>
            </a:extLst>
          </p:cNvPr>
          <p:cNvSpPr/>
          <p:nvPr/>
        </p:nvSpPr>
        <p:spPr>
          <a:xfrm>
            <a:off x="-2419351" y="5376863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ED3A0382-E621-4E46-947A-88DF27E4DEE1}"/>
              </a:ext>
            </a:extLst>
          </p:cNvPr>
          <p:cNvSpPr/>
          <p:nvPr/>
        </p:nvSpPr>
        <p:spPr>
          <a:xfrm flipH="1">
            <a:off x="6296024" y="5310188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3F586D2-CEB6-4EC9-8DBC-785B301A4420}"/>
              </a:ext>
            </a:extLst>
          </p:cNvPr>
          <p:cNvCxnSpPr>
            <a:cxnSpLocks/>
          </p:cNvCxnSpPr>
          <p:nvPr/>
        </p:nvCxnSpPr>
        <p:spPr>
          <a:xfrm flipH="1">
            <a:off x="8593455" y="5310188"/>
            <a:ext cx="36766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2D36BA8-786D-4979-99BD-302DC0E4B211}"/>
              </a:ext>
            </a:extLst>
          </p:cNvPr>
          <p:cNvGrpSpPr/>
          <p:nvPr/>
        </p:nvGrpSpPr>
        <p:grpSpPr>
          <a:xfrm rot="382507">
            <a:off x="343322" y="4338002"/>
            <a:ext cx="598170" cy="1099820"/>
            <a:chOff x="1737360" y="2954020"/>
            <a:chExt cx="598170" cy="109982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AE3FC6A-845A-4B60-9CF1-926C23EA39A5}"/>
                </a:ext>
              </a:extLst>
            </p:cNvPr>
            <p:cNvCxnSpPr/>
            <p:nvPr/>
          </p:nvCxnSpPr>
          <p:spPr>
            <a:xfrm flipV="1">
              <a:off x="1737360" y="3627120"/>
              <a:ext cx="243840" cy="4064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BEEDFC8-7898-4A6C-948F-32AD9EAF8B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1200" y="3627120"/>
              <a:ext cx="152400" cy="4267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28DE61A-D29E-414A-8395-DB878E68E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67230" y="3159760"/>
              <a:ext cx="90170" cy="4775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E059465-4A7C-4C19-811B-92A421177575}"/>
                </a:ext>
              </a:extLst>
            </p:cNvPr>
            <p:cNvCxnSpPr>
              <a:cxnSpLocks/>
            </p:cNvCxnSpPr>
            <p:nvPr/>
          </p:nvCxnSpPr>
          <p:spPr>
            <a:xfrm>
              <a:off x="2052320" y="3299460"/>
              <a:ext cx="283210" cy="1981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2B25894-8B1E-48C5-AF77-D24DEF417501}"/>
                </a:ext>
              </a:extLst>
            </p:cNvPr>
            <p:cNvCxnSpPr>
              <a:cxnSpLocks/>
            </p:cNvCxnSpPr>
            <p:nvPr/>
          </p:nvCxnSpPr>
          <p:spPr>
            <a:xfrm>
              <a:off x="1838325" y="3190240"/>
              <a:ext cx="190500" cy="1092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21F408-B177-414D-BEF5-D1A4368FF5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5310" y="2970174"/>
              <a:ext cx="121920" cy="230226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A2BBEE1-DE8E-415D-B8C7-360A974A1AA1}"/>
                </a:ext>
              </a:extLst>
            </p:cNvPr>
            <p:cNvSpPr/>
            <p:nvPr/>
          </p:nvSpPr>
          <p:spPr>
            <a:xfrm>
              <a:off x="1957070" y="2954020"/>
              <a:ext cx="213360" cy="213360"/>
            </a:xfrm>
            <a:prstGeom prst="ellipse">
              <a:avLst/>
            </a:prstGeom>
            <a:solidFill>
              <a:srgbClr val="1A9CB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9A51281-EA5E-4870-9AF3-76AD8A93F87A}"/>
              </a:ext>
            </a:extLst>
          </p:cNvPr>
          <p:cNvSpPr/>
          <p:nvPr/>
        </p:nvSpPr>
        <p:spPr>
          <a:xfrm>
            <a:off x="222123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98A3E33-58ED-43DD-9957-1BB6916E9246}"/>
              </a:ext>
            </a:extLst>
          </p:cNvPr>
          <p:cNvSpPr/>
          <p:nvPr/>
        </p:nvSpPr>
        <p:spPr>
          <a:xfrm>
            <a:off x="243312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7A5B8AE-A3BE-4877-A950-CDBBABD9D1D1}"/>
              </a:ext>
            </a:extLst>
          </p:cNvPr>
          <p:cNvSpPr/>
          <p:nvPr/>
        </p:nvSpPr>
        <p:spPr>
          <a:xfrm>
            <a:off x="264502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E5EA55F4-0E7F-496E-A3B4-140558923D4A}"/>
              </a:ext>
            </a:extLst>
          </p:cNvPr>
          <p:cNvSpPr/>
          <p:nvPr/>
        </p:nvSpPr>
        <p:spPr>
          <a:xfrm>
            <a:off x="285692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16CF0FB-50BF-4312-B27D-67D47715043F}"/>
              </a:ext>
            </a:extLst>
          </p:cNvPr>
          <p:cNvSpPr/>
          <p:nvPr/>
        </p:nvSpPr>
        <p:spPr>
          <a:xfrm>
            <a:off x="306882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003386C-B37E-44EE-B309-FF4A40B17B05}"/>
              </a:ext>
            </a:extLst>
          </p:cNvPr>
          <p:cNvSpPr/>
          <p:nvPr/>
        </p:nvSpPr>
        <p:spPr>
          <a:xfrm>
            <a:off x="328072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BDAB28A6-BB90-4C08-8F0E-C267A5F98F56}"/>
              </a:ext>
            </a:extLst>
          </p:cNvPr>
          <p:cNvSpPr/>
          <p:nvPr/>
        </p:nvSpPr>
        <p:spPr>
          <a:xfrm>
            <a:off x="349261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ED0C742-BB22-4DBB-AA90-5311D82D06A3}"/>
              </a:ext>
            </a:extLst>
          </p:cNvPr>
          <p:cNvSpPr/>
          <p:nvPr/>
        </p:nvSpPr>
        <p:spPr>
          <a:xfrm>
            <a:off x="370451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8707B6ED-E36B-41AF-9ADA-B105142DB4F0}"/>
              </a:ext>
            </a:extLst>
          </p:cNvPr>
          <p:cNvSpPr/>
          <p:nvPr/>
        </p:nvSpPr>
        <p:spPr>
          <a:xfrm>
            <a:off x="391641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D3536D84-6A3D-4B9D-8F87-6C13D302888E}"/>
              </a:ext>
            </a:extLst>
          </p:cNvPr>
          <p:cNvSpPr/>
          <p:nvPr/>
        </p:nvSpPr>
        <p:spPr>
          <a:xfrm>
            <a:off x="412831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30B5A0FF-657C-4E8E-9E94-09D2C02732F0}"/>
              </a:ext>
            </a:extLst>
          </p:cNvPr>
          <p:cNvSpPr/>
          <p:nvPr/>
        </p:nvSpPr>
        <p:spPr>
          <a:xfrm>
            <a:off x="434021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477F3E3E-DEE2-497A-A746-35BF52AB2D15}"/>
              </a:ext>
            </a:extLst>
          </p:cNvPr>
          <p:cNvSpPr/>
          <p:nvPr/>
        </p:nvSpPr>
        <p:spPr>
          <a:xfrm>
            <a:off x="455210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0857057F-A29C-4004-B5F5-DC86FB5F3B1B}"/>
              </a:ext>
            </a:extLst>
          </p:cNvPr>
          <p:cNvSpPr/>
          <p:nvPr/>
        </p:nvSpPr>
        <p:spPr>
          <a:xfrm>
            <a:off x="476400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3CAEF38C-C7C6-4F23-8A58-8E672751BF55}"/>
              </a:ext>
            </a:extLst>
          </p:cNvPr>
          <p:cNvSpPr/>
          <p:nvPr/>
        </p:nvSpPr>
        <p:spPr>
          <a:xfrm>
            <a:off x="497590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C49508D6-3BCC-47FB-AE32-27CB96C36AB9}"/>
              </a:ext>
            </a:extLst>
          </p:cNvPr>
          <p:cNvSpPr/>
          <p:nvPr/>
        </p:nvSpPr>
        <p:spPr>
          <a:xfrm>
            <a:off x="518780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2BB7953D-EF5F-4142-9EF8-E80858691CB8}"/>
              </a:ext>
            </a:extLst>
          </p:cNvPr>
          <p:cNvSpPr/>
          <p:nvPr/>
        </p:nvSpPr>
        <p:spPr>
          <a:xfrm>
            <a:off x="539970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5D27474A-9407-4AD9-AFF8-213BA24177FF}"/>
              </a:ext>
            </a:extLst>
          </p:cNvPr>
          <p:cNvSpPr/>
          <p:nvPr/>
        </p:nvSpPr>
        <p:spPr>
          <a:xfrm>
            <a:off x="561457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FB9686DF-36D9-4B55-81CC-737A58E6BF7C}"/>
              </a:ext>
            </a:extLst>
          </p:cNvPr>
          <p:cNvSpPr/>
          <p:nvPr/>
        </p:nvSpPr>
        <p:spPr>
          <a:xfrm>
            <a:off x="582647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8268C66C-97B1-41A3-9E4B-423D2D103099}"/>
              </a:ext>
            </a:extLst>
          </p:cNvPr>
          <p:cNvSpPr/>
          <p:nvPr/>
        </p:nvSpPr>
        <p:spPr>
          <a:xfrm>
            <a:off x="603836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3045CC1A-9BBB-4972-A757-F77446CC6DA2}"/>
              </a:ext>
            </a:extLst>
          </p:cNvPr>
          <p:cNvSpPr/>
          <p:nvPr/>
        </p:nvSpPr>
        <p:spPr>
          <a:xfrm>
            <a:off x="231942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1CE6ECDB-C112-41F8-990C-5237089075AB}"/>
              </a:ext>
            </a:extLst>
          </p:cNvPr>
          <p:cNvSpPr/>
          <p:nvPr/>
        </p:nvSpPr>
        <p:spPr>
          <a:xfrm>
            <a:off x="253132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E386E61A-9F88-4F5A-856F-0ABDDFD3F298}"/>
              </a:ext>
            </a:extLst>
          </p:cNvPr>
          <p:cNvSpPr/>
          <p:nvPr/>
        </p:nvSpPr>
        <p:spPr>
          <a:xfrm>
            <a:off x="274321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F3B97BA-B96E-4278-8055-33A22FB7DFA3}"/>
              </a:ext>
            </a:extLst>
          </p:cNvPr>
          <p:cNvSpPr/>
          <p:nvPr/>
        </p:nvSpPr>
        <p:spPr>
          <a:xfrm>
            <a:off x="295511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02A5897A-4D8F-4F0C-8EA7-4574A768D02B}"/>
              </a:ext>
            </a:extLst>
          </p:cNvPr>
          <p:cNvSpPr/>
          <p:nvPr/>
        </p:nvSpPr>
        <p:spPr>
          <a:xfrm>
            <a:off x="316701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6119F7F2-3BC6-44CB-BDAD-9BE8AFC3E768}"/>
              </a:ext>
            </a:extLst>
          </p:cNvPr>
          <p:cNvSpPr/>
          <p:nvPr/>
        </p:nvSpPr>
        <p:spPr>
          <a:xfrm>
            <a:off x="337891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86BB00B9-4D4A-4575-A787-B7775A52013E}"/>
              </a:ext>
            </a:extLst>
          </p:cNvPr>
          <p:cNvSpPr/>
          <p:nvPr/>
        </p:nvSpPr>
        <p:spPr>
          <a:xfrm>
            <a:off x="359081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CE0AF02-1006-458E-B4FF-399A734E8C7A}"/>
              </a:ext>
            </a:extLst>
          </p:cNvPr>
          <p:cNvSpPr/>
          <p:nvPr/>
        </p:nvSpPr>
        <p:spPr>
          <a:xfrm>
            <a:off x="380270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950630EA-1C20-4283-807F-3BB7073ADE22}"/>
              </a:ext>
            </a:extLst>
          </p:cNvPr>
          <p:cNvSpPr/>
          <p:nvPr/>
        </p:nvSpPr>
        <p:spPr>
          <a:xfrm>
            <a:off x="401460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0CA810CF-9CA0-4C80-995B-4DC6ECD5E04B}"/>
              </a:ext>
            </a:extLst>
          </p:cNvPr>
          <p:cNvSpPr/>
          <p:nvPr/>
        </p:nvSpPr>
        <p:spPr>
          <a:xfrm>
            <a:off x="422650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BD9D1833-50B5-41B2-9F31-AFB372434779}"/>
              </a:ext>
            </a:extLst>
          </p:cNvPr>
          <p:cNvSpPr/>
          <p:nvPr/>
        </p:nvSpPr>
        <p:spPr>
          <a:xfrm>
            <a:off x="443840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F6D3D1EE-CD0B-477B-BF24-DCF8167B8DF5}"/>
              </a:ext>
            </a:extLst>
          </p:cNvPr>
          <p:cNvSpPr/>
          <p:nvPr/>
        </p:nvSpPr>
        <p:spPr>
          <a:xfrm>
            <a:off x="465030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BD7C431B-C920-47F1-8BAE-8CA69F6D336E}"/>
              </a:ext>
            </a:extLst>
          </p:cNvPr>
          <p:cNvSpPr/>
          <p:nvPr/>
        </p:nvSpPr>
        <p:spPr>
          <a:xfrm>
            <a:off x="486219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092C0111-E535-4483-BD97-6531332636A5}"/>
              </a:ext>
            </a:extLst>
          </p:cNvPr>
          <p:cNvSpPr/>
          <p:nvPr/>
        </p:nvSpPr>
        <p:spPr>
          <a:xfrm>
            <a:off x="507409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ECAD799-E3D5-4CEA-8F70-9B3540E3A770}"/>
              </a:ext>
            </a:extLst>
          </p:cNvPr>
          <p:cNvSpPr/>
          <p:nvPr/>
        </p:nvSpPr>
        <p:spPr>
          <a:xfrm>
            <a:off x="528599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Isosceles Triangle 60">
            <a:extLst>
              <a:ext uri="{FF2B5EF4-FFF2-40B4-BE49-F238E27FC236}">
                <a16:creationId xmlns:a16="http://schemas.microsoft.com/office/drawing/2014/main" id="{E8243F9E-F75E-41A9-8C25-C35A46558D47}"/>
              </a:ext>
            </a:extLst>
          </p:cNvPr>
          <p:cNvSpPr/>
          <p:nvPr/>
        </p:nvSpPr>
        <p:spPr>
          <a:xfrm>
            <a:off x="549789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68B336B5-17B9-4C5E-9E6F-98978B6B7133}"/>
              </a:ext>
            </a:extLst>
          </p:cNvPr>
          <p:cNvSpPr/>
          <p:nvPr/>
        </p:nvSpPr>
        <p:spPr>
          <a:xfrm>
            <a:off x="571276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Isosceles Triangle 62">
            <a:extLst>
              <a:ext uri="{FF2B5EF4-FFF2-40B4-BE49-F238E27FC236}">
                <a16:creationId xmlns:a16="http://schemas.microsoft.com/office/drawing/2014/main" id="{5BF6602A-BE5A-4612-91CB-15CF3EDFDE86}"/>
              </a:ext>
            </a:extLst>
          </p:cNvPr>
          <p:cNvSpPr/>
          <p:nvPr/>
        </p:nvSpPr>
        <p:spPr>
          <a:xfrm>
            <a:off x="592466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D695083-DF00-4757-9FD3-47630E6850FF}"/>
              </a:ext>
            </a:extLst>
          </p:cNvPr>
          <p:cNvSpPr txBox="1"/>
          <p:nvPr/>
        </p:nvSpPr>
        <p:spPr>
          <a:xfrm>
            <a:off x="836624" y="2545179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Архип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9A99884-1CBA-403F-A839-6CE69ADE209B}"/>
              </a:ext>
            </a:extLst>
          </p:cNvPr>
          <p:cNvSpPr txBox="1"/>
          <p:nvPr/>
        </p:nvSpPr>
        <p:spPr>
          <a:xfrm>
            <a:off x="4675412" y="3070903"/>
            <a:ext cx="3042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Методология работы аналитика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E499FBA-3FEF-4890-8D49-72FF50A55CE1}"/>
              </a:ext>
            </a:extLst>
          </p:cNvPr>
          <p:cNvSpPr txBox="1"/>
          <p:nvPr/>
        </p:nvSpPr>
        <p:spPr>
          <a:xfrm>
            <a:off x="8447129" y="3006844"/>
            <a:ext cx="3042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Вещи, понятные Архипу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66690C9-BC3B-4814-BD98-3DA89CA5E22C}"/>
              </a:ext>
            </a:extLst>
          </p:cNvPr>
          <p:cNvSpPr txBox="1"/>
          <p:nvPr/>
        </p:nvSpPr>
        <p:spPr>
          <a:xfrm>
            <a:off x="7597892" y="5731301"/>
            <a:ext cx="4574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SCRUM,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Пользовательские истории,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НФТ,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UAT…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188BAA1-8B68-47AF-85D6-04E29E8A48E9}"/>
              </a:ext>
            </a:extLst>
          </p:cNvPr>
          <p:cNvCxnSpPr/>
          <p:nvPr/>
        </p:nvCxnSpPr>
        <p:spPr>
          <a:xfrm flipH="1">
            <a:off x="962347" y="3220720"/>
            <a:ext cx="317813" cy="8839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D5129E4-7405-4842-B623-91F099926CBB}"/>
              </a:ext>
            </a:extLst>
          </p:cNvPr>
          <p:cNvCxnSpPr>
            <a:cxnSpLocks/>
          </p:cNvCxnSpPr>
          <p:nvPr/>
        </p:nvCxnSpPr>
        <p:spPr>
          <a:xfrm flipH="1">
            <a:off x="4715400" y="4084471"/>
            <a:ext cx="1605599" cy="119877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FDF0834-AFE7-423A-80D3-F907DD8138F8}"/>
              </a:ext>
            </a:extLst>
          </p:cNvPr>
          <p:cNvCxnSpPr>
            <a:cxnSpLocks/>
          </p:cNvCxnSpPr>
          <p:nvPr/>
        </p:nvCxnSpPr>
        <p:spPr>
          <a:xfrm flipH="1">
            <a:off x="9769786" y="3890629"/>
            <a:ext cx="1" cy="113213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>
            <a:extLst>
              <a:ext uri="{FF2B5EF4-FFF2-40B4-BE49-F238E27FC236}">
                <a16:creationId xmlns:a16="http://schemas.microsoft.com/office/drawing/2014/main" id="{1D652F26-E256-48A5-B1A5-2EC0171FB1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61" y="5740092"/>
            <a:ext cx="977341" cy="977341"/>
          </a:xfrm>
          <a:prstGeom prst="rect">
            <a:avLst/>
          </a:prstGeom>
        </p:spPr>
      </p:pic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BA6C02B-6863-4608-8CDE-B8DC26A7B02E}"/>
              </a:ext>
            </a:extLst>
          </p:cNvPr>
          <p:cNvCxnSpPr>
            <a:cxnSpLocks/>
          </p:cNvCxnSpPr>
          <p:nvPr/>
        </p:nvCxnSpPr>
        <p:spPr>
          <a:xfrm>
            <a:off x="1147120" y="5557520"/>
            <a:ext cx="6015680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435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9EE93A3-8244-4B76-82CB-E21274DEC587}"/>
              </a:ext>
            </a:extLst>
          </p:cNvPr>
          <p:cNvSpPr/>
          <p:nvPr/>
        </p:nvSpPr>
        <p:spPr>
          <a:xfrm>
            <a:off x="-5288" y="6168922"/>
            <a:ext cx="12197288" cy="687403"/>
          </a:xfrm>
          <a:prstGeom prst="rect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061485-051C-44B1-9E9F-2A6C0BFFEE99}"/>
              </a:ext>
            </a:extLst>
          </p:cNvPr>
          <p:cNvGrpSpPr/>
          <p:nvPr/>
        </p:nvGrpSpPr>
        <p:grpSpPr>
          <a:xfrm>
            <a:off x="2052630" y="3728630"/>
            <a:ext cx="1750647" cy="3139397"/>
            <a:chOff x="2727569" y="3718603"/>
            <a:chExt cx="1750647" cy="313939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7478BE3-9C57-46EB-AEA7-55383264BB21}"/>
                </a:ext>
              </a:extLst>
            </p:cNvPr>
            <p:cNvGrpSpPr/>
            <p:nvPr/>
          </p:nvGrpSpPr>
          <p:grpSpPr>
            <a:xfrm flipH="1">
              <a:off x="2727569" y="3718603"/>
              <a:ext cx="1750647" cy="3139397"/>
              <a:chOff x="1150986" y="3429000"/>
              <a:chExt cx="1750647" cy="313939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BA28447-DA05-48FF-81ED-62FF6541A890}"/>
                  </a:ext>
                </a:extLst>
              </p:cNvPr>
              <p:cNvSpPr/>
              <p:nvPr/>
            </p:nvSpPr>
            <p:spPr>
              <a:xfrm>
                <a:off x="1647264" y="4200335"/>
                <a:ext cx="1254369" cy="236806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76B60BA7-3DA2-4EE3-B0D7-1E77D1857DC1}"/>
                  </a:ext>
                </a:extLst>
              </p:cNvPr>
              <p:cNvSpPr/>
              <p:nvPr/>
            </p:nvSpPr>
            <p:spPr>
              <a:xfrm>
                <a:off x="1647263" y="3429000"/>
                <a:ext cx="1254369" cy="159614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4BF22AD8-6C00-4641-B93A-72DFBE75B700}"/>
                  </a:ext>
                </a:extLst>
              </p:cNvPr>
              <p:cNvSpPr/>
              <p:nvPr/>
            </p:nvSpPr>
            <p:spPr>
              <a:xfrm>
                <a:off x="1150986" y="4638280"/>
                <a:ext cx="504091" cy="656492"/>
              </a:xfrm>
              <a:prstGeom prst="triangle">
                <a:avLst>
                  <a:gd name="adj" fmla="val 100000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D89CB58-A343-4422-B636-FA06F2EE6469}"/>
                  </a:ext>
                </a:extLst>
              </p:cNvPr>
              <p:cNvSpPr/>
              <p:nvPr/>
            </p:nvSpPr>
            <p:spPr>
              <a:xfrm>
                <a:off x="1881724" y="4053515"/>
                <a:ext cx="347110" cy="34711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C6C1734-4198-4CC4-AD0C-7DE36D82B04C}"/>
                  </a:ext>
                </a:extLst>
              </p:cNvPr>
              <p:cNvSpPr/>
              <p:nvPr/>
            </p:nvSpPr>
            <p:spPr>
              <a:xfrm>
                <a:off x="1981273" y="4144549"/>
                <a:ext cx="165041" cy="1650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A6B2390-10A7-4EFA-9181-D36F9375B3E1}"/>
                  </a:ext>
                </a:extLst>
              </p:cNvPr>
              <p:cNvSpPr/>
              <p:nvPr/>
            </p:nvSpPr>
            <p:spPr>
              <a:xfrm rot="18556364">
                <a:off x="2083309" y="3720223"/>
                <a:ext cx="46237" cy="44518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7315F98F-DE69-4CCA-8ABD-E3D49811A0CB}"/>
                </a:ext>
              </a:extLst>
            </p:cNvPr>
            <p:cNvSpPr/>
            <p:nvPr/>
          </p:nvSpPr>
          <p:spPr>
            <a:xfrm rot="10538955">
              <a:off x="3292884" y="5120881"/>
              <a:ext cx="833688" cy="1234831"/>
            </a:xfrm>
            <a:prstGeom prst="arc">
              <a:avLst>
                <a:gd name="adj1" fmla="val 14797016"/>
                <a:gd name="adj2" fmla="val 18127996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66CE5EE-99E6-4054-9A4B-7628AEC17CF3}"/>
              </a:ext>
            </a:extLst>
          </p:cNvPr>
          <p:cNvSpPr txBox="1"/>
          <p:nvPr/>
        </p:nvSpPr>
        <p:spPr>
          <a:xfrm>
            <a:off x="318304" y="348782"/>
            <a:ext cx="98635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Начинай с людей – заканчивай задачами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59A6DE7E-E7E9-43D9-9115-579B2CF9542C}"/>
              </a:ext>
            </a:extLst>
          </p:cNvPr>
          <p:cNvSpPr/>
          <p:nvPr/>
        </p:nvSpPr>
        <p:spPr>
          <a:xfrm>
            <a:off x="850373" y="1969601"/>
            <a:ext cx="10132587" cy="3823504"/>
          </a:xfrm>
          <a:custGeom>
            <a:avLst/>
            <a:gdLst>
              <a:gd name="connsiteX0" fmla="*/ 53867 w 10132587"/>
              <a:gd name="connsiteY0" fmla="*/ 3659039 h 3823504"/>
              <a:gd name="connsiteX1" fmla="*/ 64027 w 10132587"/>
              <a:gd name="connsiteY1" fmla="*/ 3496479 h 3823504"/>
              <a:gd name="connsiteX2" fmla="*/ 693947 w 10132587"/>
              <a:gd name="connsiteY2" fmla="*/ 712639 h 3823504"/>
              <a:gd name="connsiteX3" fmla="*/ 4585227 w 10132587"/>
              <a:gd name="connsiteY3" fmla="*/ 194479 h 3823504"/>
              <a:gd name="connsiteX4" fmla="*/ 5834907 w 10132587"/>
              <a:gd name="connsiteY4" fmla="*/ 3465999 h 3823504"/>
              <a:gd name="connsiteX5" fmla="*/ 8628907 w 10132587"/>
              <a:gd name="connsiteY5" fmla="*/ 2846239 h 3823504"/>
              <a:gd name="connsiteX6" fmla="*/ 10132587 w 10132587"/>
              <a:gd name="connsiteY6" fmla="*/ 438319 h 3823504"/>
              <a:gd name="connsiteX7" fmla="*/ 10132587 w 10132587"/>
              <a:gd name="connsiteY7" fmla="*/ 438319 h 382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32587" h="3823504">
                <a:moveTo>
                  <a:pt x="53867" y="3659039"/>
                </a:moveTo>
                <a:cubicBezTo>
                  <a:pt x="5607" y="3823292"/>
                  <a:pt x="-42653" y="3987546"/>
                  <a:pt x="64027" y="3496479"/>
                </a:cubicBezTo>
                <a:cubicBezTo>
                  <a:pt x="170707" y="3005412"/>
                  <a:pt x="-59586" y="1262972"/>
                  <a:pt x="693947" y="712639"/>
                </a:cubicBezTo>
                <a:cubicBezTo>
                  <a:pt x="1447480" y="162306"/>
                  <a:pt x="3728400" y="-264414"/>
                  <a:pt x="4585227" y="194479"/>
                </a:cubicBezTo>
                <a:cubicBezTo>
                  <a:pt x="5442054" y="653372"/>
                  <a:pt x="5160960" y="3024039"/>
                  <a:pt x="5834907" y="3465999"/>
                </a:cubicBezTo>
                <a:cubicBezTo>
                  <a:pt x="6508854" y="3907959"/>
                  <a:pt x="7912627" y="3350852"/>
                  <a:pt x="8628907" y="2846239"/>
                </a:cubicBezTo>
                <a:cubicBezTo>
                  <a:pt x="9345187" y="2341626"/>
                  <a:pt x="10132587" y="438319"/>
                  <a:pt x="10132587" y="438319"/>
                </a:cubicBezTo>
                <a:lnTo>
                  <a:pt x="10132587" y="438319"/>
                </a:lnTo>
              </a:path>
            </a:pathLst>
          </a:custGeom>
          <a:noFill/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7C713DF-950A-4AC0-86E7-0549AB5C90CF}"/>
              </a:ext>
            </a:extLst>
          </p:cNvPr>
          <p:cNvSpPr/>
          <p:nvPr/>
        </p:nvSpPr>
        <p:spPr>
          <a:xfrm>
            <a:off x="753433" y="5627401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E47CB41-B75A-4F2E-882D-298AC8C8E1D7}"/>
              </a:ext>
            </a:extLst>
          </p:cNvPr>
          <p:cNvSpPr/>
          <p:nvPr/>
        </p:nvSpPr>
        <p:spPr>
          <a:xfrm>
            <a:off x="1291913" y="2745828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6816EE-4A5D-4864-92AF-2A2331C26AB1}"/>
              </a:ext>
            </a:extLst>
          </p:cNvPr>
          <p:cNvSpPr/>
          <p:nvPr/>
        </p:nvSpPr>
        <p:spPr>
          <a:xfrm>
            <a:off x="4512633" y="1871120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F3B682-C32B-4C80-BF0C-7989A5291EAC}"/>
              </a:ext>
            </a:extLst>
          </p:cNvPr>
          <p:cNvSpPr/>
          <p:nvPr/>
        </p:nvSpPr>
        <p:spPr>
          <a:xfrm>
            <a:off x="6315017" y="4954698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FFC5CC2-EABF-4AD9-9CB4-344DB607C30A}"/>
              </a:ext>
            </a:extLst>
          </p:cNvPr>
          <p:cNvSpPr/>
          <p:nvPr/>
        </p:nvSpPr>
        <p:spPr>
          <a:xfrm>
            <a:off x="9176084" y="4840970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1664968-F68B-4238-B059-0714AAB83BB9}"/>
              </a:ext>
            </a:extLst>
          </p:cNvPr>
          <p:cNvSpPr/>
          <p:nvPr/>
        </p:nvSpPr>
        <p:spPr>
          <a:xfrm>
            <a:off x="10858588" y="2331719"/>
            <a:ext cx="193879" cy="1938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4CCBAE8-FE70-4CF3-AD6A-3447101BDC19}"/>
              </a:ext>
            </a:extLst>
          </p:cNvPr>
          <p:cNvSpPr txBox="1"/>
          <p:nvPr/>
        </p:nvSpPr>
        <p:spPr>
          <a:xfrm>
            <a:off x="-20929" y="5799590"/>
            <a:ext cx="22186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Стартуй смело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092B7B-B735-4E08-8C98-7015B84809C0}"/>
              </a:ext>
            </a:extLst>
          </p:cNvPr>
          <p:cNvSpPr txBox="1"/>
          <p:nvPr/>
        </p:nvSpPr>
        <p:spPr>
          <a:xfrm>
            <a:off x="376482" y="1712667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Выяви стейкхолдеров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4DFF4E-E099-460D-A20A-8BDEBD7FD442}"/>
              </a:ext>
            </a:extLst>
          </p:cNvPr>
          <p:cNvSpPr txBox="1"/>
          <p:nvPr/>
        </p:nvSpPr>
        <p:spPr>
          <a:xfrm>
            <a:off x="3803277" y="2179778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Пойми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бизнес-цели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FEAD0B-45A6-41F9-90A5-CC6D7585504D}"/>
              </a:ext>
            </a:extLst>
          </p:cNvPr>
          <p:cNvSpPr txBox="1"/>
          <p:nvPr/>
        </p:nvSpPr>
        <p:spPr>
          <a:xfrm>
            <a:off x="4509256" y="4699992"/>
            <a:ext cx="221861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Разберись с рисками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7B4384-03E6-4AC8-9E11-2A56F3531CB4}"/>
              </a:ext>
            </a:extLst>
          </p:cNvPr>
          <p:cNvSpPr txBox="1"/>
          <p:nvPr/>
        </p:nvSpPr>
        <p:spPr>
          <a:xfrm>
            <a:off x="7683986" y="4203533"/>
            <a:ext cx="234286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Настрой рабочий процесс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1901EA-B3E2-42E7-810C-093B7027D352}"/>
              </a:ext>
            </a:extLst>
          </p:cNvPr>
          <p:cNvSpPr txBox="1"/>
          <p:nvPr/>
        </p:nvSpPr>
        <p:spPr>
          <a:xfrm>
            <a:off x="8876538" y="2196481"/>
            <a:ext cx="19610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latin typeface="Trebuchet MS" panose="020B0603020202020204" pitchFamily="34" charset="0"/>
              </a:rPr>
              <a:t>Успевай важное</a:t>
            </a:r>
            <a:endParaRPr lang="en-US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26" name="Picture 25" descr="Картинки по запросу &quot;epam logo png&quot;">
            <a:extLst>
              <a:ext uri="{FF2B5EF4-FFF2-40B4-BE49-F238E27FC236}">
                <a16:creationId xmlns:a16="http://schemas.microsoft.com/office/drawing/2014/main" id="{915A46C2-70E3-4558-91C1-8297E6C5A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550" y="6181440"/>
            <a:ext cx="1260711" cy="66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F147D63-1EC3-4DF6-B22D-600C916BB762}"/>
              </a:ext>
            </a:extLst>
          </p:cNvPr>
          <p:cNvSpPr txBox="1"/>
          <p:nvPr/>
        </p:nvSpPr>
        <p:spPr>
          <a:xfrm>
            <a:off x="3573530" y="6207464"/>
            <a:ext cx="41216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rebuchet MS" panose="020B0603020202020204" pitchFamily="34" charset="0"/>
              </a:rPr>
              <a:t>Константин Семенов</a:t>
            </a:r>
            <a:endParaRPr lang="en-US" sz="3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E4054BB-5004-431C-BA61-0D67E8A03D19}"/>
              </a:ext>
            </a:extLst>
          </p:cNvPr>
          <p:cNvGrpSpPr/>
          <p:nvPr/>
        </p:nvGrpSpPr>
        <p:grpSpPr>
          <a:xfrm>
            <a:off x="8744657" y="201005"/>
            <a:ext cx="3070861" cy="1614944"/>
            <a:chOff x="5463402" y="3049061"/>
            <a:chExt cx="5526989" cy="290660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D9DD651-5C57-4B28-832A-51D1DDEADED9}"/>
                </a:ext>
              </a:extLst>
            </p:cNvPr>
            <p:cNvGrpSpPr/>
            <p:nvPr/>
          </p:nvGrpSpPr>
          <p:grpSpPr>
            <a:xfrm>
              <a:off x="8557670" y="3049061"/>
              <a:ext cx="2432721" cy="2906604"/>
              <a:chOff x="6149750" y="1237278"/>
              <a:chExt cx="3787550" cy="4525347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30E696E-BF3C-4575-9C32-193DF1F18C7E}"/>
                  </a:ext>
                </a:extLst>
              </p:cNvPr>
              <p:cNvGrpSpPr/>
              <p:nvPr/>
            </p:nvGrpSpPr>
            <p:grpSpPr>
              <a:xfrm>
                <a:off x="6149750" y="1975075"/>
                <a:ext cx="3787550" cy="3787550"/>
                <a:chOff x="6149750" y="1975075"/>
                <a:chExt cx="3787550" cy="3787550"/>
              </a:xfrm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7FCD811D-6F57-4530-8201-DFADC3E8559D}"/>
                    </a:ext>
                  </a:extLst>
                </p:cNvPr>
                <p:cNvSpPr/>
                <p:nvPr/>
              </p:nvSpPr>
              <p:spPr>
                <a:xfrm>
                  <a:off x="6149750" y="1975075"/>
                  <a:ext cx="3787550" cy="3787550"/>
                </a:xfrm>
                <a:prstGeom prst="rect">
                  <a:avLst/>
                </a:prstGeom>
                <a:noFill/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A925C26-9A77-4ED5-BFDA-61E7C124CB37}"/>
                    </a:ext>
                  </a:extLst>
                </p:cNvPr>
                <p:cNvCxnSpPr>
                  <a:stCxn id="36" idx="0"/>
                  <a:endCxn id="36" idx="2"/>
                </p:cNvCxnSpPr>
                <p:nvPr/>
              </p:nvCxnSpPr>
              <p:spPr>
                <a:xfrm>
                  <a:off x="8043525" y="1975075"/>
                  <a:ext cx="0" cy="378755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DD369801-BF9D-4249-802B-96D2E3C720CA}"/>
                    </a:ext>
                  </a:extLst>
                </p:cNvPr>
                <p:cNvCxnSpPr>
                  <a:stCxn id="36" idx="1"/>
                  <a:endCxn id="36" idx="3"/>
                </p:cNvCxnSpPr>
                <p:nvPr/>
              </p:nvCxnSpPr>
              <p:spPr>
                <a:xfrm>
                  <a:off x="6149750" y="3868850"/>
                  <a:ext cx="378755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2F9871B-DB28-49C0-81FC-8292F3EFB3B9}"/>
                  </a:ext>
                </a:extLst>
              </p:cNvPr>
              <p:cNvSpPr/>
              <p:nvPr/>
            </p:nvSpPr>
            <p:spPr>
              <a:xfrm>
                <a:off x="7515225" y="1394050"/>
                <a:ext cx="438150" cy="44767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9449902F-FB64-4921-9012-F8C994E8179F}"/>
                  </a:ext>
                </a:extLst>
              </p:cNvPr>
              <p:cNvSpPr/>
              <p:nvPr/>
            </p:nvSpPr>
            <p:spPr>
              <a:xfrm>
                <a:off x="8043525" y="1394050"/>
                <a:ext cx="438150" cy="44767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1C38D4BF-98CD-4C05-8AE6-E90782BAAA8C}"/>
                  </a:ext>
                </a:extLst>
              </p:cNvPr>
              <p:cNvSpPr/>
              <p:nvPr/>
            </p:nvSpPr>
            <p:spPr>
              <a:xfrm>
                <a:off x="8072100" y="1617887"/>
                <a:ext cx="190500" cy="1905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0D45ACAA-D33F-4A85-AA70-DFFC6DB571B2}"/>
                  </a:ext>
                </a:extLst>
              </p:cNvPr>
              <p:cNvSpPr/>
              <p:nvPr/>
            </p:nvSpPr>
            <p:spPr>
              <a:xfrm>
                <a:off x="7543800" y="1617887"/>
                <a:ext cx="190500" cy="1905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3E8899D-8FD1-46DF-A658-4EF2B94C953B}"/>
                  </a:ext>
                </a:extLst>
              </p:cNvPr>
              <p:cNvSpPr/>
              <p:nvPr/>
            </p:nvSpPr>
            <p:spPr>
              <a:xfrm rot="4565292" flipH="1">
                <a:off x="7615932" y="1037804"/>
                <a:ext cx="46237" cy="4451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205D619-F0E2-4426-9014-7E809DA21D9F}"/>
                  </a:ext>
                </a:extLst>
              </p:cNvPr>
              <p:cNvSpPr/>
              <p:nvPr/>
            </p:nvSpPr>
            <p:spPr>
              <a:xfrm rot="6370112" flipH="1">
                <a:off x="8328480" y="1104781"/>
                <a:ext cx="46237" cy="4451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Thought Bubble: Cloud 38">
              <a:extLst>
                <a:ext uri="{FF2B5EF4-FFF2-40B4-BE49-F238E27FC236}">
                  <a16:creationId xmlns:a16="http://schemas.microsoft.com/office/drawing/2014/main" id="{D3CFE680-3A22-406F-8FBD-4ED9ED580A5F}"/>
                </a:ext>
              </a:extLst>
            </p:cNvPr>
            <p:cNvSpPr/>
            <p:nvPr/>
          </p:nvSpPr>
          <p:spPr>
            <a:xfrm>
              <a:off x="5463402" y="4663008"/>
              <a:ext cx="2195701" cy="896656"/>
            </a:xfrm>
            <a:prstGeom prst="cloudCallout">
              <a:avLst>
                <a:gd name="adj1" fmla="val 123630"/>
                <a:gd name="adj2" fmla="val -155040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E7091F2-8B4F-42EA-AB5D-63ABF175C973}"/>
                </a:ext>
              </a:extLst>
            </p:cNvPr>
            <p:cNvSpPr txBox="1"/>
            <p:nvPr/>
          </p:nvSpPr>
          <p:spPr>
            <a:xfrm>
              <a:off x="5843694" y="4691997"/>
              <a:ext cx="8451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Пока!</a:t>
              </a:r>
              <a:endParaRPr lang="en-US" sz="20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3D8BF86C-7AA0-43E9-BCCB-87AE45717B56}"/>
              </a:ext>
            </a:extLst>
          </p:cNvPr>
          <p:cNvSpPr/>
          <p:nvPr/>
        </p:nvSpPr>
        <p:spPr>
          <a:xfrm>
            <a:off x="299191" y="6186900"/>
            <a:ext cx="1256273" cy="659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00B9D3F7-9401-41A0-A9F0-38B6D12EC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65" y="6225328"/>
            <a:ext cx="1182806" cy="58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42F53FC4-B78E-4F3F-AA4B-CBC8FE89DA18}"/>
              </a:ext>
            </a:extLst>
          </p:cNvPr>
          <p:cNvSpPr txBox="1"/>
          <p:nvPr/>
        </p:nvSpPr>
        <p:spPr>
          <a:xfrm>
            <a:off x="8168761" y="6207464"/>
            <a:ext cx="16882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rebuchet MS" panose="020B0603020202020204" pitchFamily="34" charset="0"/>
              </a:rPr>
              <a:t>@davvol</a:t>
            </a:r>
          </a:p>
        </p:txBody>
      </p:sp>
    </p:spTree>
    <p:extLst>
      <p:ext uri="{BB962C8B-B14F-4D97-AF65-F5344CB8AC3E}">
        <p14:creationId xmlns:p14="http://schemas.microsoft.com/office/powerpoint/2010/main" val="3156907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10394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Когда на старте проекта есть старший товарищ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8526CB1-F7D0-47B0-B5AD-03476D1044CD}"/>
              </a:ext>
            </a:extLst>
          </p:cNvPr>
          <p:cNvSpPr/>
          <p:nvPr/>
        </p:nvSpPr>
        <p:spPr>
          <a:xfrm>
            <a:off x="-2419351" y="5376863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ED3A0382-E621-4E46-947A-88DF27E4DEE1}"/>
              </a:ext>
            </a:extLst>
          </p:cNvPr>
          <p:cNvSpPr/>
          <p:nvPr/>
        </p:nvSpPr>
        <p:spPr>
          <a:xfrm flipH="1">
            <a:off x="6296024" y="5310188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3F586D2-CEB6-4EC9-8DBC-785B301A4420}"/>
              </a:ext>
            </a:extLst>
          </p:cNvPr>
          <p:cNvCxnSpPr>
            <a:cxnSpLocks/>
          </p:cNvCxnSpPr>
          <p:nvPr/>
        </p:nvCxnSpPr>
        <p:spPr>
          <a:xfrm flipH="1">
            <a:off x="8593455" y="5310188"/>
            <a:ext cx="36766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2D36BA8-786D-4979-99BD-302DC0E4B211}"/>
              </a:ext>
            </a:extLst>
          </p:cNvPr>
          <p:cNvGrpSpPr/>
          <p:nvPr/>
        </p:nvGrpSpPr>
        <p:grpSpPr>
          <a:xfrm rot="382507">
            <a:off x="343322" y="4338002"/>
            <a:ext cx="598170" cy="1099820"/>
            <a:chOff x="1737360" y="2954020"/>
            <a:chExt cx="598170" cy="109982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AE3FC6A-845A-4B60-9CF1-926C23EA39A5}"/>
                </a:ext>
              </a:extLst>
            </p:cNvPr>
            <p:cNvCxnSpPr/>
            <p:nvPr/>
          </p:nvCxnSpPr>
          <p:spPr>
            <a:xfrm flipV="1">
              <a:off x="1737360" y="3627120"/>
              <a:ext cx="243840" cy="4064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BEEDFC8-7898-4A6C-948F-32AD9EAF8B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1200" y="3627120"/>
              <a:ext cx="152400" cy="4267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28DE61A-D29E-414A-8395-DB878E68E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67230" y="3159760"/>
              <a:ext cx="90170" cy="4775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E059465-4A7C-4C19-811B-92A421177575}"/>
                </a:ext>
              </a:extLst>
            </p:cNvPr>
            <p:cNvCxnSpPr>
              <a:cxnSpLocks/>
            </p:cNvCxnSpPr>
            <p:nvPr/>
          </p:nvCxnSpPr>
          <p:spPr>
            <a:xfrm>
              <a:off x="2052320" y="3299460"/>
              <a:ext cx="283210" cy="1981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2B25894-8B1E-48C5-AF77-D24DEF417501}"/>
                </a:ext>
              </a:extLst>
            </p:cNvPr>
            <p:cNvCxnSpPr>
              <a:cxnSpLocks/>
            </p:cNvCxnSpPr>
            <p:nvPr/>
          </p:nvCxnSpPr>
          <p:spPr>
            <a:xfrm>
              <a:off x="1838325" y="3190240"/>
              <a:ext cx="190500" cy="1092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21F408-B177-414D-BEF5-D1A4368FF5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5310" y="2970174"/>
              <a:ext cx="121920" cy="230226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A2BBEE1-DE8E-415D-B8C7-360A974A1AA1}"/>
                </a:ext>
              </a:extLst>
            </p:cNvPr>
            <p:cNvSpPr/>
            <p:nvPr/>
          </p:nvSpPr>
          <p:spPr>
            <a:xfrm>
              <a:off x="1957070" y="2954020"/>
              <a:ext cx="213360" cy="213360"/>
            </a:xfrm>
            <a:prstGeom prst="ellipse">
              <a:avLst/>
            </a:prstGeom>
            <a:solidFill>
              <a:srgbClr val="46454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9A51281-EA5E-4870-9AF3-76AD8A93F87A}"/>
              </a:ext>
            </a:extLst>
          </p:cNvPr>
          <p:cNvSpPr/>
          <p:nvPr/>
        </p:nvSpPr>
        <p:spPr>
          <a:xfrm>
            <a:off x="222123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98A3E33-58ED-43DD-9957-1BB6916E9246}"/>
              </a:ext>
            </a:extLst>
          </p:cNvPr>
          <p:cNvSpPr/>
          <p:nvPr/>
        </p:nvSpPr>
        <p:spPr>
          <a:xfrm>
            <a:off x="243312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7A5B8AE-A3BE-4877-A950-CDBBABD9D1D1}"/>
              </a:ext>
            </a:extLst>
          </p:cNvPr>
          <p:cNvSpPr/>
          <p:nvPr/>
        </p:nvSpPr>
        <p:spPr>
          <a:xfrm>
            <a:off x="264502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E5EA55F4-0E7F-496E-A3B4-140558923D4A}"/>
              </a:ext>
            </a:extLst>
          </p:cNvPr>
          <p:cNvSpPr/>
          <p:nvPr/>
        </p:nvSpPr>
        <p:spPr>
          <a:xfrm>
            <a:off x="285692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16CF0FB-50BF-4312-B27D-67D47715043F}"/>
              </a:ext>
            </a:extLst>
          </p:cNvPr>
          <p:cNvSpPr/>
          <p:nvPr/>
        </p:nvSpPr>
        <p:spPr>
          <a:xfrm>
            <a:off x="306882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003386C-B37E-44EE-B309-FF4A40B17B05}"/>
              </a:ext>
            </a:extLst>
          </p:cNvPr>
          <p:cNvSpPr/>
          <p:nvPr/>
        </p:nvSpPr>
        <p:spPr>
          <a:xfrm>
            <a:off x="328072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BDAB28A6-BB90-4C08-8F0E-C267A5F98F56}"/>
              </a:ext>
            </a:extLst>
          </p:cNvPr>
          <p:cNvSpPr/>
          <p:nvPr/>
        </p:nvSpPr>
        <p:spPr>
          <a:xfrm>
            <a:off x="349261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ED0C742-BB22-4DBB-AA90-5311D82D06A3}"/>
              </a:ext>
            </a:extLst>
          </p:cNvPr>
          <p:cNvSpPr/>
          <p:nvPr/>
        </p:nvSpPr>
        <p:spPr>
          <a:xfrm>
            <a:off x="370451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8707B6ED-E36B-41AF-9ADA-B105142DB4F0}"/>
              </a:ext>
            </a:extLst>
          </p:cNvPr>
          <p:cNvSpPr/>
          <p:nvPr/>
        </p:nvSpPr>
        <p:spPr>
          <a:xfrm>
            <a:off x="391641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D3536D84-6A3D-4B9D-8F87-6C13D302888E}"/>
              </a:ext>
            </a:extLst>
          </p:cNvPr>
          <p:cNvSpPr/>
          <p:nvPr/>
        </p:nvSpPr>
        <p:spPr>
          <a:xfrm>
            <a:off x="412831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30B5A0FF-657C-4E8E-9E94-09D2C02732F0}"/>
              </a:ext>
            </a:extLst>
          </p:cNvPr>
          <p:cNvSpPr/>
          <p:nvPr/>
        </p:nvSpPr>
        <p:spPr>
          <a:xfrm>
            <a:off x="434021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477F3E3E-DEE2-497A-A746-35BF52AB2D15}"/>
              </a:ext>
            </a:extLst>
          </p:cNvPr>
          <p:cNvSpPr/>
          <p:nvPr/>
        </p:nvSpPr>
        <p:spPr>
          <a:xfrm>
            <a:off x="455210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0857057F-A29C-4004-B5F5-DC86FB5F3B1B}"/>
              </a:ext>
            </a:extLst>
          </p:cNvPr>
          <p:cNvSpPr/>
          <p:nvPr/>
        </p:nvSpPr>
        <p:spPr>
          <a:xfrm>
            <a:off x="476400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3CAEF38C-C7C6-4F23-8A58-8E672751BF55}"/>
              </a:ext>
            </a:extLst>
          </p:cNvPr>
          <p:cNvSpPr/>
          <p:nvPr/>
        </p:nvSpPr>
        <p:spPr>
          <a:xfrm>
            <a:off x="497590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C49508D6-3BCC-47FB-AE32-27CB96C36AB9}"/>
              </a:ext>
            </a:extLst>
          </p:cNvPr>
          <p:cNvSpPr/>
          <p:nvPr/>
        </p:nvSpPr>
        <p:spPr>
          <a:xfrm>
            <a:off x="518780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2BB7953D-EF5F-4142-9EF8-E80858691CB8}"/>
              </a:ext>
            </a:extLst>
          </p:cNvPr>
          <p:cNvSpPr/>
          <p:nvPr/>
        </p:nvSpPr>
        <p:spPr>
          <a:xfrm>
            <a:off x="539970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5D27474A-9407-4AD9-AFF8-213BA24177FF}"/>
              </a:ext>
            </a:extLst>
          </p:cNvPr>
          <p:cNvSpPr/>
          <p:nvPr/>
        </p:nvSpPr>
        <p:spPr>
          <a:xfrm>
            <a:off x="561457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FB9686DF-36D9-4B55-81CC-737A58E6BF7C}"/>
              </a:ext>
            </a:extLst>
          </p:cNvPr>
          <p:cNvSpPr/>
          <p:nvPr/>
        </p:nvSpPr>
        <p:spPr>
          <a:xfrm>
            <a:off x="582647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8268C66C-97B1-41A3-9E4B-423D2D103099}"/>
              </a:ext>
            </a:extLst>
          </p:cNvPr>
          <p:cNvSpPr/>
          <p:nvPr/>
        </p:nvSpPr>
        <p:spPr>
          <a:xfrm>
            <a:off x="603836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3045CC1A-9BBB-4972-A757-F77446CC6DA2}"/>
              </a:ext>
            </a:extLst>
          </p:cNvPr>
          <p:cNvSpPr/>
          <p:nvPr/>
        </p:nvSpPr>
        <p:spPr>
          <a:xfrm>
            <a:off x="231942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1CE6ECDB-C112-41F8-990C-5237089075AB}"/>
              </a:ext>
            </a:extLst>
          </p:cNvPr>
          <p:cNvSpPr/>
          <p:nvPr/>
        </p:nvSpPr>
        <p:spPr>
          <a:xfrm>
            <a:off x="253132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E386E61A-9F88-4F5A-856F-0ABDDFD3F298}"/>
              </a:ext>
            </a:extLst>
          </p:cNvPr>
          <p:cNvSpPr/>
          <p:nvPr/>
        </p:nvSpPr>
        <p:spPr>
          <a:xfrm>
            <a:off x="274321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F3B97BA-B96E-4278-8055-33A22FB7DFA3}"/>
              </a:ext>
            </a:extLst>
          </p:cNvPr>
          <p:cNvSpPr/>
          <p:nvPr/>
        </p:nvSpPr>
        <p:spPr>
          <a:xfrm>
            <a:off x="295511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02A5897A-4D8F-4F0C-8EA7-4574A768D02B}"/>
              </a:ext>
            </a:extLst>
          </p:cNvPr>
          <p:cNvSpPr/>
          <p:nvPr/>
        </p:nvSpPr>
        <p:spPr>
          <a:xfrm>
            <a:off x="316701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6119F7F2-3BC6-44CB-BDAD-9BE8AFC3E768}"/>
              </a:ext>
            </a:extLst>
          </p:cNvPr>
          <p:cNvSpPr/>
          <p:nvPr/>
        </p:nvSpPr>
        <p:spPr>
          <a:xfrm>
            <a:off x="337891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86BB00B9-4D4A-4575-A787-B7775A52013E}"/>
              </a:ext>
            </a:extLst>
          </p:cNvPr>
          <p:cNvSpPr/>
          <p:nvPr/>
        </p:nvSpPr>
        <p:spPr>
          <a:xfrm>
            <a:off x="359081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CE0AF02-1006-458E-B4FF-399A734E8C7A}"/>
              </a:ext>
            </a:extLst>
          </p:cNvPr>
          <p:cNvSpPr/>
          <p:nvPr/>
        </p:nvSpPr>
        <p:spPr>
          <a:xfrm>
            <a:off x="380270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950630EA-1C20-4283-807F-3BB7073ADE22}"/>
              </a:ext>
            </a:extLst>
          </p:cNvPr>
          <p:cNvSpPr/>
          <p:nvPr/>
        </p:nvSpPr>
        <p:spPr>
          <a:xfrm>
            <a:off x="401460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0CA810CF-9CA0-4C80-995B-4DC6ECD5E04B}"/>
              </a:ext>
            </a:extLst>
          </p:cNvPr>
          <p:cNvSpPr/>
          <p:nvPr/>
        </p:nvSpPr>
        <p:spPr>
          <a:xfrm>
            <a:off x="422650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BD9D1833-50B5-41B2-9F31-AFB372434779}"/>
              </a:ext>
            </a:extLst>
          </p:cNvPr>
          <p:cNvSpPr/>
          <p:nvPr/>
        </p:nvSpPr>
        <p:spPr>
          <a:xfrm>
            <a:off x="443840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F6D3D1EE-CD0B-477B-BF24-DCF8167B8DF5}"/>
              </a:ext>
            </a:extLst>
          </p:cNvPr>
          <p:cNvSpPr/>
          <p:nvPr/>
        </p:nvSpPr>
        <p:spPr>
          <a:xfrm>
            <a:off x="465030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BD7C431B-C920-47F1-8BAE-8CA69F6D336E}"/>
              </a:ext>
            </a:extLst>
          </p:cNvPr>
          <p:cNvSpPr/>
          <p:nvPr/>
        </p:nvSpPr>
        <p:spPr>
          <a:xfrm>
            <a:off x="486219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092C0111-E535-4483-BD97-6531332636A5}"/>
              </a:ext>
            </a:extLst>
          </p:cNvPr>
          <p:cNvSpPr/>
          <p:nvPr/>
        </p:nvSpPr>
        <p:spPr>
          <a:xfrm>
            <a:off x="507409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ECAD799-E3D5-4CEA-8F70-9B3540E3A770}"/>
              </a:ext>
            </a:extLst>
          </p:cNvPr>
          <p:cNvSpPr/>
          <p:nvPr/>
        </p:nvSpPr>
        <p:spPr>
          <a:xfrm>
            <a:off x="528599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Isosceles Triangle 60">
            <a:extLst>
              <a:ext uri="{FF2B5EF4-FFF2-40B4-BE49-F238E27FC236}">
                <a16:creationId xmlns:a16="http://schemas.microsoft.com/office/drawing/2014/main" id="{E8243F9E-F75E-41A9-8C25-C35A46558D47}"/>
              </a:ext>
            </a:extLst>
          </p:cNvPr>
          <p:cNvSpPr/>
          <p:nvPr/>
        </p:nvSpPr>
        <p:spPr>
          <a:xfrm>
            <a:off x="549789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68B336B5-17B9-4C5E-9E6F-98978B6B7133}"/>
              </a:ext>
            </a:extLst>
          </p:cNvPr>
          <p:cNvSpPr/>
          <p:nvPr/>
        </p:nvSpPr>
        <p:spPr>
          <a:xfrm>
            <a:off x="571276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>
            <a:extLst>
              <a:ext uri="{FF2B5EF4-FFF2-40B4-BE49-F238E27FC236}">
                <a16:creationId xmlns:a16="http://schemas.microsoft.com/office/drawing/2014/main" id="{5BF6602A-BE5A-4612-91CB-15CF3EDFDE86}"/>
              </a:ext>
            </a:extLst>
          </p:cNvPr>
          <p:cNvSpPr/>
          <p:nvPr/>
        </p:nvSpPr>
        <p:spPr>
          <a:xfrm>
            <a:off x="592466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D695083-DF00-4757-9FD3-47630E6850FF}"/>
              </a:ext>
            </a:extLst>
          </p:cNvPr>
          <p:cNvSpPr txBox="1"/>
          <p:nvPr/>
        </p:nvSpPr>
        <p:spPr>
          <a:xfrm>
            <a:off x="836624" y="2545179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Архип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E499FBA-3FEF-4890-8D49-72FF50A55CE1}"/>
              </a:ext>
            </a:extLst>
          </p:cNvPr>
          <p:cNvSpPr txBox="1"/>
          <p:nvPr/>
        </p:nvSpPr>
        <p:spPr>
          <a:xfrm>
            <a:off x="8447129" y="3006844"/>
            <a:ext cx="3042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Вещи, понятные Архипу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66690C9-BC3B-4814-BD98-3DA89CA5E22C}"/>
              </a:ext>
            </a:extLst>
          </p:cNvPr>
          <p:cNvSpPr txBox="1"/>
          <p:nvPr/>
        </p:nvSpPr>
        <p:spPr>
          <a:xfrm>
            <a:off x="7597892" y="5731301"/>
            <a:ext cx="4574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SCRUM,</a:t>
            </a:r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 Пользовательские истории,</a:t>
            </a:r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НФТ, </a:t>
            </a:r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UAT…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188BAA1-8B68-47AF-85D6-04E29E8A48E9}"/>
              </a:ext>
            </a:extLst>
          </p:cNvPr>
          <p:cNvCxnSpPr/>
          <p:nvPr/>
        </p:nvCxnSpPr>
        <p:spPr>
          <a:xfrm flipH="1">
            <a:off x="962347" y="3220720"/>
            <a:ext cx="317813" cy="8839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FDF0834-AFE7-423A-80D3-F907DD8138F8}"/>
              </a:ext>
            </a:extLst>
          </p:cNvPr>
          <p:cNvCxnSpPr>
            <a:cxnSpLocks/>
          </p:cNvCxnSpPr>
          <p:nvPr/>
        </p:nvCxnSpPr>
        <p:spPr>
          <a:xfrm flipH="1">
            <a:off x="9769786" y="3890629"/>
            <a:ext cx="1" cy="113213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>
            <a:extLst>
              <a:ext uri="{FF2B5EF4-FFF2-40B4-BE49-F238E27FC236}">
                <a16:creationId xmlns:a16="http://schemas.microsoft.com/office/drawing/2014/main" id="{1D652F26-E256-48A5-B1A5-2EC0171FB1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61" y="5740092"/>
            <a:ext cx="977341" cy="97734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713E5F5-D49B-4937-A5E0-554F5B2B7E98}"/>
              </a:ext>
            </a:extLst>
          </p:cNvPr>
          <p:cNvCxnSpPr>
            <a:cxnSpLocks/>
          </p:cNvCxnSpPr>
          <p:nvPr/>
        </p:nvCxnSpPr>
        <p:spPr>
          <a:xfrm>
            <a:off x="1147120" y="5557520"/>
            <a:ext cx="6015680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38A686-C7C1-43EE-AC9A-F8840D35BAC5}"/>
              </a:ext>
            </a:extLst>
          </p:cNvPr>
          <p:cNvGrpSpPr/>
          <p:nvPr/>
        </p:nvGrpSpPr>
        <p:grpSpPr>
          <a:xfrm rot="21222507">
            <a:off x="2700676" y="3611685"/>
            <a:ext cx="1249586" cy="1915878"/>
            <a:chOff x="1642439" y="2954020"/>
            <a:chExt cx="759594" cy="1164618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D228592-0BAC-4E2C-8D87-2E81F850A5DA}"/>
                </a:ext>
              </a:extLst>
            </p:cNvPr>
            <p:cNvCxnSpPr/>
            <p:nvPr/>
          </p:nvCxnSpPr>
          <p:spPr>
            <a:xfrm flipV="1">
              <a:off x="1729578" y="3637963"/>
              <a:ext cx="243840" cy="4064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BCD9797-E49A-40A1-B515-A95775E95D52}"/>
                </a:ext>
              </a:extLst>
            </p:cNvPr>
            <p:cNvCxnSpPr>
              <a:cxnSpLocks/>
            </p:cNvCxnSpPr>
            <p:nvPr/>
          </p:nvCxnSpPr>
          <p:spPr>
            <a:xfrm rot="377493" flipH="1" flipV="1">
              <a:off x="1942308" y="3637744"/>
              <a:ext cx="220812" cy="48089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EE70905C-1F9A-4258-BC9B-3A9053A1D6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67230" y="3159760"/>
              <a:ext cx="90170" cy="4775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BFB320DE-D1D4-433B-BC5D-239DB9F408CB}"/>
                </a:ext>
              </a:extLst>
            </p:cNvPr>
            <p:cNvCxnSpPr>
              <a:cxnSpLocks/>
            </p:cNvCxnSpPr>
            <p:nvPr/>
          </p:nvCxnSpPr>
          <p:spPr>
            <a:xfrm rot="377493">
              <a:off x="2046756" y="3318680"/>
              <a:ext cx="355277" cy="82029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81E1EFE-53AD-498F-8322-26EC0F27AD28}"/>
                </a:ext>
              </a:extLst>
            </p:cNvPr>
            <p:cNvCxnSpPr>
              <a:cxnSpLocks/>
            </p:cNvCxnSpPr>
            <p:nvPr/>
          </p:nvCxnSpPr>
          <p:spPr>
            <a:xfrm rot="377493" flipV="1">
              <a:off x="1809764" y="3287420"/>
              <a:ext cx="218496" cy="22322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4CC62BEB-2806-4584-954D-BC308C410CE1}"/>
                </a:ext>
              </a:extLst>
            </p:cNvPr>
            <p:cNvCxnSpPr>
              <a:cxnSpLocks/>
            </p:cNvCxnSpPr>
            <p:nvPr/>
          </p:nvCxnSpPr>
          <p:spPr>
            <a:xfrm rot="377493" flipH="1" flipV="1">
              <a:off x="1642439" y="3123943"/>
              <a:ext cx="170575" cy="17507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08999832-76C6-459B-8E59-5BE2794FAE94}"/>
                </a:ext>
              </a:extLst>
            </p:cNvPr>
            <p:cNvSpPr/>
            <p:nvPr/>
          </p:nvSpPr>
          <p:spPr>
            <a:xfrm>
              <a:off x="1957070" y="2954020"/>
              <a:ext cx="213360" cy="213360"/>
            </a:xfrm>
            <a:prstGeom prst="ellipse">
              <a:avLst/>
            </a:prstGeom>
            <a:solidFill>
              <a:srgbClr val="46454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531BDC53-E93D-4CEE-BBAC-43077AB44A56}"/>
              </a:ext>
            </a:extLst>
          </p:cNvPr>
          <p:cNvSpPr txBox="1"/>
          <p:nvPr/>
        </p:nvSpPr>
        <p:spPr>
          <a:xfrm>
            <a:off x="4968147" y="2039130"/>
            <a:ext cx="3891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Мостик, по которому проведет сеньор-помидор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27E4C555-7524-41A1-901F-FDF30F08D439}"/>
              </a:ext>
            </a:extLst>
          </p:cNvPr>
          <p:cNvCxnSpPr>
            <a:cxnSpLocks/>
          </p:cNvCxnSpPr>
          <p:nvPr/>
        </p:nvCxnSpPr>
        <p:spPr>
          <a:xfrm flipH="1">
            <a:off x="5519504" y="2924169"/>
            <a:ext cx="1" cy="240764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hought Bubble: Cloud 81">
            <a:extLst>
              <a:ext uri="{FF2B5EF4-FFF2-40B4-BE49-F238E27FC236}">
                <a16:creationId xmlns:a16="http://schemas.microsoft.com/office/drawing/2014/main" id="{79CD8DE5-6B7C-40D7-8204-C807D293048D}"/>
              </a:ext>
            </a:extLst>
          </p:cNvPr>
          <p:cNvSpPr/>
          <p:nvPr/>
        </p:nvSpPr>
        <p:spPr>
          <a:xfrm>
            <a:off x="1576263" y="1261710"/>
            <a:ext cx="3285936" cy="1253239"/>
          </a:xfrm>
          <a:prstGeom prst="cloudCallout">
            <a:avLst>
              <a:gd name="adj1" fmla="val 1341"/>
              <a:gd name="adj2" fmla="val 123913"/>
            </a:avLst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F3CE3D1-5BCE-407B-ABFF-78F75E076726}"/>
              </a:ext>
            </a:extLst>
          </p:cNvPr>
          <p:cNvSpPr txBox="1"/>
          <p:nvPr/>
        </p:nvSpPr>
        <p:spPr>
          <a:xfrm>
            <a:off x="1909581" y="1484128"/>
            <a:ext cx="25288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rebuchet MS" panose="020B0603020202020204" pitchFamily="34" charset="0"/>
              </a:rPr>
              <a:t>Типовой проект, не парься, затащим!</a:t>
            </a:r>
            <a:endParaRPr 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818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8089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Но не всегда старший товарищ есть!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8526CB1-F7D0-47B0-B5AD-03476D1044CD}"/>
              </a:ext>
            </a:extLst>
          </p:cNvPr>
          <p:cNvSpPr/>
          <p:nvPr/>
        </p:nvSpPr>
        <p:spPr>
          <a:xfrm>
            <a:off x="-2419351" y="5376863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ED3A0382-E621-4E46-947A-88DF27E4DEE1}"/>
              </a:ext>
            </a:extLst>
          </p:cNvPr>
          <p:cNvSpPr/>
          <p:nvPr/>
        </p:nvSpPr>
        <p:spPr>
          <a:xfrm flipH="1">
            <a:off x="6296024" y="5310188"/>
            <a:ext cx="4610101" cy="3095624"/>
          </a:xfrm>
          <a:prstGeom prst="arc">
            <a:avLst>
              <a:gd name="adj1" fmla="val 16200000"/>
              <a:gd name="adj2" fmla="val 35644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3F586D2-CEB6-4EC9-8DBC-785B301A4420}"/>
              </a:ext>
            </a:extLst>
          </p:cNvPr>
          <p:cNvCxnSpPr>
            <a:cxnSpLocks/>
          </p:cNvCxnSpPr>
          <p:nvPr/>
        </p:nvCxnSpPr>
        <p:spPr>
          <a:xfrm flipH="1">
            <a:off x="8593455" y="5310188"/>
            <a:ext cx="36766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2D36BA8-786D-4979-99BD-302DC0E4B211}"/>
              </a:ext>
            </a:extLst>
          </p:cNvPr>
          <p:cNvGrpSpPr/>
          <p:nvPr/>
        </p:nvGrpSpPr>
        <p:grpSpPr>
          <a:xfrm rot="382507">
            <a:off x="343322" y="4338002"/>
            <a:ext cx="598170" cy="1099820"/>
            <a:chOff x="1737360" y="2954020"/>
            <a:chExt cx="598170" cy="109982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AE3FC6A-845A-4B60-9CF1-926C23EA39A5}"/>
                </a:ext>
              </a:extLst>
            </p:cNvPr>
            <p:cNvCxnSpPr/>
            <p:nvPr/>
          </p:nvCxnSpPr>
          <p:spPr>
            <a:xfrm flipV="1">
              <a:off x="1737360" y="3627120"/>
              <a:ext cx="243840" cy="4064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BEEDFC8-7898-4A6C-948F-32AD9EAF8B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1200" y="3627120"/>
              <a:ext cx="152400" cy="4267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28DE61A-D29E-414A-8395-DB878E68E4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67230" y="3159760"/>
              <a:ext cx="90170" cy="4775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E059465-4A7C-4C19-811B-92A421177575}"/>
                </a:ext>
              </a:extLst>
            </p:cNvPr>
            <p:cNvCxnSpPr>
              <a:cxnSpLocks/>
            </p:cNvCxnSpPr>
            <p:nvPr/>
          </p:nvCxnSpPr>
          <p:spPr>
            <a:xfrm>
              <a:off x="2052320" y="3299460"/>
              <a:ext cx="283210" cy="1981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2B25894-8B1E-48C5-AF77-D24DEF417501}"/>
                </a:ext>
              </a:extLst>
            </p:cNvPr>
            <p:cNvCxnSpPr>
              <a:cxnSpLocks/>
            </p:cNvCxnSpPr>
            <p:nvPr/>
          </p:nvCxnSpPr>
          <p:spPr>
            <a:xfrm>
              <a:off x="1838325" y="3190240"/>
              <a:ext cx="190500" cy="10922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21F408-B177-414D-BEF5-D1A4368FF5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5310" y="2970174"/>
              <a:ext cx="121920" cy="230226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A2BBEE1-DE8E-415D-B8C7-360A974A1AA1}"/>
                </a:ext>
              </a:extLst>
            </p:cNvPr>
            <p:cNvSpPr/>
            <p:nvPr/>
          </p:nvSpPr>
          <p:spPr>
            <a:xfrm>
              <a:off x="1957070" y="2954020"/>
              <a:ext cx="213360" cy="213360"/>
            </a:xfrm>
            <a:prstGeom prst="ellipse">
              <a:avLst/>
            </a:prstGeom>
            <a:solidFill>
              <a:srgbClr val="46454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9A51281-EA5E-4870-9AF3-76AD8A93F87A}"/>
              </a:ext>
            </a:extLst>
          </p:cNvPr>
          <p:cNvSpPr/>
          <p:nvPr/>
        </p:nvSpPr>
        <p:spPr>
          <a:xfrm>
            <a:off x="222123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398A3E33-58ED-43DD-9957-1BB6916E9246}"/>
              </a:ext>
            </a:extLst>
          </p:cNvPr>
          <p:cNvSpPr/>
          <p:nvPr/>
        </p:nvSpPr>
        <p:spPr>
          <a:xfrm>
            <a:off x="243312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7A5B8AE-A3BE-4877-A950-CDBBABD9D1D1}"/>
              </a:ext>
            </a:extLst>
          </p:cNvPr>
          <p:cNvSpPr/>
          <p:nvPr/>
        </p:nvSpPr>
        <p:spPr>
          <a:xfrm>
            <a:off x="264502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E5EA55F4-0E7F-496E-A3B4-140558923D4A}"/>
              </a:ext>
            </a:extLst>
          </p:cNvPr>
          <p:cNvSpPr/>
          <p:nvPr/>
        </p:nvSpPr>
        <p:spPr>
          <a:xfrm>
            <a:off x="285692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16CF0FB-50BF-4312-B27D-67D47715043F}"/>
              </a:ext>
            </a:extLst>
          </p:cNvPr>
          <p:cNvSpPr/>
          <p:nvPr/>
        </p:nvSpPr>
        <p:spPr>
          <a:xfrm>
            <a:off x="306882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003386C-B37E-44EE-B309-FF4A40B17B05}"/>
              </a:ext>
            </a:extLst>
          </p:cNvPr>
          <p:cNvSpPr/>
          <p:nvPr/>
        </p:nvSpPr>
        <p:spPr>
          <a:xfrm>
            <a:off x="328072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BDAB28A6-BB90-4C08-8F0E-C267A5F98F56}"/>
              </a:ext>
            </a:extLst>
          </p:cNvPr>
          <p:cNvSpPr/>
          <p:nvPr/>
        </p:nvSpPr>
        <p:spPr>
          <a:xfrm>
            <a:off x="349261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ED0C742-BB22-4DBB-AA90-5311D82D06A3}"/>
              </a:ext>
            </a:extLst>
          </p:cNvPr>
          <p:cNvSpPr/>
          <p:nvPr/>
        </p:nvSpPr>
        <p:spPr>
          <a:xfrm>
            <a:off x="370451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8707B6ED-E36B-41AF-9ADA-B105142DB4F0}"/>
              </a:ext>
            </a:extLst>
          </p:cNvPr>
          <p:cNvSpPr/>
          <p:nvPr/>
        </p:nvSpPr>
        <p:spPr>
          <a:xfrm>
            <a:off x="391641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D3536D84-6A3D-4B9D-8F87-6C13D302888E}"/>
              </a:ext>
            </a:extLst>
          </p:cNvPr>
          <p:cNvSpPr/>
          <p:nvPr/>
        </p:nvSpPr>
        <p:spPr>
          <a:xfrm>
            <a:off x="412831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30B5A0FF-657C-4E8E-9E94-09D2C02732F0}"/>
              </a:ext>
            </a:extLst>
          </p:cNvPr>
          <p:cNvSpPr/>
          <p:nvPr/>
        </p:nvSpPr>
        <p:spPr>
          <a:xfrm>
            <a:off x="434021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477F3E3E-DEE2-497A-A746-35BF52AB2D15}"/>
              </a:ext>
            </a:extLst>
          </p:cNvPr>
          <p:cNvSpPr/>
          <p:nvPr/>
        </p:nvSpPr>
        <p:spPr>
          <a:xfrm>
            <a:off x="4552108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0857057F-A29C-4004-B5F5-DC86FB5F3B1B}"/>
              </a:ext>
            </a:extLst>
          </p:cNvPr>
          <p:cNvSpPr/>
          <p:nvPr/>
        </p:nvSpPr>
        <p:spPr>
          <a:xfrm>
            <a:off x="476400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3CAEF38C-C7C6-4F23-8A58-8E672751BF55}"/>
              </a:ext>
            </a:extLst>
          </p:cNvPr>
          <p:cNvSpPr/>
          <p:nvPr/>
        </p:nvSpPr>
        <p:spPr>
          <a:xfrm>
            <a:off x="497590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C49508D6-3BCC-47FB-AE32-27CB96C36AB9}"/>
              </a:ext>
            </a:extLst>
          </p:cNvPr>
          <p:cNvSpPr/>
          <p:nvPr/>
        </p:nvSpPr>
        <p:spPr>
          <a:xfrm>
            <a:off x="5187802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2BB7953D-EF5F-4142-9EF8-E80858691CB8}"/>
              </a:ext>
            </a:extLst>
          </p:cNvPr>
          <p:cNvSpPr/>
          <p:nvPr/>
        </p:nvSpPr>
        <p:spPr>
          <a:xfrm>
            <a:off x="5399700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5D27474A-9407-4AD9-AFF8-213BA24177FF}"/>
              </a:ext>
            </a:extLst>
          </p:cNvPr>
          <p:cNvSpPr/>
          <p:nvPr/>
        </p:nvSpPr>
        <p:spPr>
          <a:xfrm>
            <a:off x="561457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FB9686DF-36D9-4B55-81CC-737A58E6BF7C}"/>
              </a:ext>
            </a:extLst>
          </p:cNvPr>
          <p:cNvSpPr/>
          <p:nvPr/>
        </p:nvSpPr>
        <p:spPr>
          <a:xfrm>
            <a:off x="582647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8268C66C-97B1-41A3-9E4B-423D2D103099}"/>
              </a:ext>
            </a:extLst>
          </p:cNvPr>
          <p:cNvSpPr/>
          <p:nvPr/>
        </p:nvSpPr>
        <p:spPr>
          <a:xfrm>
            <a:off x="603836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3045CC1A-9BBB-4972-A757-F77446CC6DA2}"/>
              </a:ext>
            </a:extLst>
          </p:cNvPr>
          <p:cNvSpPr/>
          <p:nvPr/>
        </p:nvSpPr>
        <p:spPr>
          <a:xfrm>
            <a:off x="231942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1CE6ECDB-C112-41F8-990C-5237089075AB}"/>
              </a:ext>
            </a:extLst>
          </p:cNvPr>
          <p:cNvSpPr/>
          <p:nvPr/>
        </p:nvSpPr>
        <p:spPr>
          <a:xfrm>
            <a:off x="253132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E386E61A-9F88-4F5A-856F-0ABDDFD3F298}"/>
              </a:ext>
            </a:extLst>
          </p:cNvPr>
          <p:cNvSpPr/>
          <p:nvPr/>
        </p:nvSpPr>
        <p:spPr>
          <a:xfrm>
            <a:off x="274321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F3B97BA-B96E-4278-8055-33A22FB7DFA3}"/>
              </a:ext>
            </a:extLst>
          </p:cNvPr>
          <p:cNvSpPr/>
          <p:nvPr/>
        </p:nvSpPr>
        <p:spPr>
          <a:xfrm>
            <a:off x="295511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02A5897A-4D8F-4F0C-8EA7-4574A768D02B}"/>
              </a:ext>
            </a:extLst>
          </p:cNvPr>
          <p:cNvSpPr/>
          <p:nvPr/>
        </p:nvSpPr>
        <p:spPr>
          <a:xfrm>
            <a:off x="316701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6119F7F2-3BC6-44CB-BDAD-9BE8AFC3E768}"/>
              </a:ext>
            </a:extLst>
          </p:cNvPr>
          <p:cNvSpPr/>
          <p:nvPr/>
        </p:nvSpPr>
        <p:spPr>
          <a:xfrm>
            <a:off x="337891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86BB00B9-4D4A-4575-A787-B7775A52013E}"/>
              </a:ext>
            </a:extLst>
          </p:cNvPr>
          <p:cNvSpPr/>
          <p:nvPr/>
        </p:nvSpPr>
        <p:spPr>
          <a:xfrm>
            <a:off x="359081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CE0AF02-1006-458E-B4FF-399A734E8C7A}"/>
              </a:ext>
            </a:extLst>
          </p:cNvPr>
          <p:cNvSpPr/>
          <p:nvPr/>
        </p:nvSpPr>
        <p:spPr>
          <a:xfrm>
            <a:off x="380270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950630EA-1C20-4283-807F-3BB7073ADE22}"/>
              </a:ext>
            </a:extLst>
          </p:cNvPr>
          <p:cNvSpPr/>
          <p:nvPr/>
        </p:nvSpPr>
        <p:spPr>
          <a:xfrm>
            <a:off x="401460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0CA810CF-9CA0-4C80-995B-4DC6ECD5E04B}"/>
              </a:ext>
            </a:extLst>
          </p:cNvPr>
          <p:cNvSpPr/>
          <p:nvPr/>
        </p:nvSpPr>
        <p:spPr>
          <a:xfrm>
            <a:off x="422650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BD9D1833-50B5-41B2-9F31-AFB372434779}"/>
              </a:ext>
            </a:extLst>
          </p:cNvPr>
          <p:cNvSpPr/>
          <p:nvPr/>
        </p:nvSpPr>
        <p:spPr>
          <a:xfrm>
            <a:off x="443840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F6D3D1EE-CD0B-477B-BF24-DCF8167B8DF5}"/>
              </a:ext>
            </a:extLst>
          </p:cNvPr>
          <p:cNvSpPr/>
          <p:nvPr/>
        </p:nvSpPr>
        <p:spPr>
          <a:xfrm>
            <a:off x="4650301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BD7C431B-C920-47F1-8BAE-8CA69F6D336E}"/>
              </a:ext>
            </a:extLst>
          </p:cNvPr>
          <p:cNvSpPr/>
          <p:nvPr/>
        </p:nvSpPr>
        <p:spPr>
          <a:xfrm>
            <a:off x="4862199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092C0111-E535-4483-BD97-6531332636A5}"/>
              </a:ext>
            </a:extLst>
          </p:cNvPr>
          <p:cNvSpPr/>
          <p:nvPr/>
        </p:nvSpPr>
        <p:spPr>
          <a:xfrm>
            <a:off x="5074097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ECAD799-E3D5-4CEA-8F70-9B3540E3A770}"/>
              </a:ext>
            </a:extLst>
          </p:cNvPr>
          <p:cNvSpPr/>
          <p:nvPr/>
        </p:nvSpPr>
        <p:spPr>
          <a:xfrm>
            <a:off x="5285995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Isosceles Triangle 60">
            <a:extLst>
              <a:ext uri="{FF2B5EF4-FFF2-40B4-BE49-F238E27FC236}">
                <a16:creationId xmlns:a16="http://schemas.microsoft.com/office/drawing/2014/main" id="{E8243F9E-F75E-41A9-8C25-C35A46558D47}"/>
              </a:ext>
            </a:extLst>
          </p:cNvPr>
          <p:cNvSpPr/>
          <p:nvPr/>
        </p:nvSpPr>
        <p:spPr>
          <a:xfrm>
            <a:off x="5497893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id="{68B336B5-17B9-4C5E-9E6F-98978B6B7133}"/>
              </a:ext>
            </a:extLst>
          </p:cNvPr>
          <p:cNvSpPr/>
          <p:nvPr/>
        </p:nvSpPr>
        <p:spPr>
          <a:xfrm>
            <a:off x="5712766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>
            <a:extLst>
              <a:ext uri="{FF2B5EF4-FFF2-40B4-BE49-F238E27FC236}">
                <a16:creationId xmlns:a16="http://schemas.microsoft.com/office/drawing/2014/main" id="{5BF6602A-BE5A-4612-91CB-15CF3EDFDE86}"/>
              </a:ext>
            </a:extLst>
          </p:cNvPr>
          <p:cNvSpPr/>
          <p:nvPr/>
        </p:nvSpPr>
        <p:spPr>
          <a:xfrm>
            <a:off x="5924664" y="6238240"/>
            <a:ext cx="211898" cy="928284"/>
          </a:xfrm>
          <a:prstGeom prst="triangle">
            <a:avLst/>
          </a:prstGeom>
          <a:solidFill>
            <a:srgbClr val="46454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D695083-DF00-4757-9FD3-47630E6850FF}"/>
              </a:ext>
            </a:extLst>
          </p:cNvPr>
          <p:cNvSpPr txBox="1"/>
          <p:nvPr/>
        </p:nvSpPr>
        <p:spPr>
          <a:xfrm>
            <a:off x="836624" y="2545179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Архип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9A99884-1CBA-403F-A839-6CE69ADE209B}"/>
              </a:ext>
            </a:extLst>
          </p:cNvPr>
          <p:cNvSpPr txBox="1"/>
          <p:nvPr/>
        </p:nvSpPr>
        <p:spPr>
          <a:xfrm>
            <a:off x="4580225" y="3788015"/>
            <a:ext cx="3042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Отравленные колья неопределенности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66690C9-BC3B-4814-BD98-3DA89CA5E22C}"/>
              </a:ext>
            </a:extLst>
          </p:cNvPr>
          <p:cNvSpPr txBox="1"/>
          <p:nvPr/>
        </p:nvSpPr>
        <p:spPr>
          <a:xfrm>
            <a:off x="7597892" y="5731301"/>
            <a:ext cx="4574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SCRUM,</a:t>
            </a:r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 Пользовательские истории,</a:t>
            </a:r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НФТ, </a:t>
            </a:r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UAT…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188BAA1-8B68-47AF-85D6-04E29E8A48E9}"/>
              </a:ext>
            </a:extLst>
          </p:cNvPr>
          <p:cNvCxnSpPr/>
          <p:nvPr/>
        </p:nvCxnSpPr>
        <p:spPr>
          <a:xfrm flipH="1">
            <a:off x="962347" y="3220720"/>
            <a:ext cx="317813" cy="8839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D5129E4-7405-4842-B623-91F099926CBB}"/>
              </a:ext>
            </a:extLst>
          </p:cNvPr>
          <p:cNvCxnSpPr>
            <a:cxnSpLocks/>
          </p:cNvCxnSpPr>
          <p:nvPr/>
        </p:nvCxnSpPr>
        <p:spPr>
          <a:xfrm flipH="1">
            <a:off x="4303255" y="4683861"/>
            <a:ext cx="1605599" cy="119877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FDF0834-AFE7-423A-80D3-F907DD8138F8}"/>
              </a:ext>
            </a:extLst>
          </p:cNvPr>
          <p:cNvCxnSpPr>
            <a:cxnSpLocks/>
          </p:cNvCxnSpPr>
          <p:nvPr/>
        </p:nvCxnSpPr>
        <p:spPr>
          <a:xfrm flipH="1">
            <a:off x="9769786" y="3890629"/>
            <a:ext cx="1" cy="113213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>
            <a:extLst>
              <a:ext uri="{FF2B5EF4-FFF2-40B4-BE49-F238E27FC236}">
                <a16:creationId xmlns:a16="http://schemas.microsoft.com/office/drawing/2014/main" id="{1D652F26-E256-48A5-B1A5-2EC0171FB1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61" y="5740092"/>
            <a:ext cx="977341" cy="977341"/>
          </a:xfrm>
          <a:prstGeom prst="rect">
            <a:avLst/>
          </a:prstGeom>
        </p:spPr>
      </p:pic>
      <p:sp>
        <p:nvSpPr>
          <p:cNvPr id="64" name="Thought Bubble: Cloud 63">
            <a:extLst>
              <a:ext uri="{FF2B5EF4-FFF2-40B4-BE49-F238E27FC236}">
                <a16:creationId xmlns:a16="http://schemas.microsoft.com/office/drawing/2014/main" id="{C2098D7D-CBC7-4DF9-9B69-F3A9810CC72D}"/>
              </a:ext>
            </a:extLst>
          </p:cNvPr>
          <p:cNvSpPr/>
          <p:nvPr/>
        </p:nvSpPr>
        <p:spPr>
          <a:xfrm>
            <a:off x="2965222" y="1725162"/>
            <a:ext cx="3285936" cy="1253239"/>
          </a:xfrm>
          <a:prstGeom prst="cloudCallout">
            <a:avLst>
              <a:gd name="adj1" fmla="val -108115"/>
              <a:gd name="adj2" fmla="val 162827"/>
            </a:avLst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E11F80F-38CD-4D24-86EF-C0C40A93B870}"/>
              </a:ext>
            </a:extLst>
          </p:cNvPr>
          <p:cNvSpPr txBox="1"/>
          <p:nvPr/>
        </p:nvSpPr>
        <p:spPr>
          <a:xfrm>
            <a:off x="3280720" y="1916572"/>
            <a:ext cx="2482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rebuchet MS" panose="020B0603020202020204" pitchFamily="34" charset="0"/>
              </a:rPr>
              <a:t>Как продолжать, не умея начинать?</a:t>
            </a:r>
            <a:endParaRPr 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23CD3CB-99DE-4A37-865D-6920A87334A9}"/>
              </a:ext>
            </a:extLst>
          </p:cNvPr>
          <p:cNvSpPr txBox="1"/>
          <p:nvPr/>
        </p:nvSpPr>
        <p:spPr>
          <a:xfrm>
            <a:off x="8447129" y="3006844"/>
            <a:ext cx="3042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Вещи, понятные Архипу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5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6817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Начинай с понимания проблем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>
              <a:off x="1647263" y="6066107"/>
              <a:ext cx="841730" cy="8076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41387" y="4128608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7034708">
              <a:off x="2083309" y="366307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rapezoid 6">
            <a:extLst>
              <a:ext uri="{FF2B5EF4-FFF2-40B4-BE49-F238E27FC236}">
                <a16:creationId xmlns:a16="http://schemas.microsoft.com/office/drawing/2014/main" id="{9D31123E-91C9-468E-B081-6C0BCCF88A78}"/>
              </a:ext>
            </a:extLst>
          </p:cNvPr>
          <p:cNvSpPr/>
          <p:nvPr/>
        </p:nvSpPr>
        <p:spPr>
          <a:xfrm rot="16200000">
            <a:off x="1796560" y="5958081"/>
            <a:ext cx="414726" cy="876018"/>
          </a:xfrm>
          <a:prstGeom prst="trapezoi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hought Bubble: Cloud 24">
            <a:extLst>
              <a:ext uri="{FF2B5EF4-FFF2-40B4-BE49-F238E27FC236}">
                <a16:creationId xmlns:a16="http://schemas.microsoft.com/office/drawing/2014/main" id="{5281D039-FF4D-4E62-BC6A-0E0B33F6D7CE}"/>
              </a:ext>
            </a:extLst>
          </p:cNvPr>
          <p:cNvSpPr/>
          <p:nvPr/>
        </p:nvSpPr>
        <p:spPr>
          <a:xfrm>
            <a:off x="3114726" y="2781678"/>
            <a:ext cx="4025733" cy="2006308"/>
          </a:xfrm>
          <a:prstGeom prst="cloudCallout">
            <a:avLst>
              <a:gd name="adj1" fmla="val 76454"/>
              <a:gd name="adj2" fmla="val -63732"/>
            </a:avLst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7FF808-02D8-48E3-95D5-5637E0801EBC}"/>
              </a:ext>
            </a:extLst>
          </p:cNvPr>
          <p:cNvSpPr txBox="1"/>
          <p:nvPr/>
        </p:nvSpPr>
        <p:spPr>
          <a:xfrm>
            <a:off x="3967611" y="3056883"/>
            <a:ext cx="24826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rebuchet MS" panose="020B0603020202020204" pitchFamily="34" charset="0"/>
              </a:rPr>
              <a:t>Возьми понятный инструмент и применяй там, где не все понятно</a:t>
            </a:r>
            <a:endParaRPr 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29" name="Picture 28" descr="Shape&#10;&#10;Description automatically generated with low confidence">
            <a:extLst>
              <a:ext uri="{FF2B5EF4-FFF2-40B4-BE49-F238E27FC236}">
                <a16:creationId xmlns:a16="http://schemas.microsoft.com/office/drawing/2014/main" id="{F35398FE-DC48-4DEE-AE94-E16DB7524E1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alphaModFix amt="3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967" y="191722"/>
            <a:ext cx="4168126" cy="4168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81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6891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Классификация стейкхолдеров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7693CF-7504-45D5-A893-34DF2FDBD7A2}"/>
              </a:ext>
            </a:extLst>
          </p:cNvPr>
          <p:cNvGrpSpPr/>
          <p:nvPr/>
        </p:nvGrpSpPr>
        <p:grpSpPr>
          <a:xfrm flipH="1">
            <a:off x="1187559" y="3718603"/>
            <a:ext cx="1758462" cy="3139397"/>
            <a:chOff x="1143171" y="3429000"/>
            <a:chExt cx="1758462" cy="313939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491B9C9-83D7-429B-8983-FAFD621EA2D4}"/>
                </a:ext>
              </a:extLst>
            </p:cNvPr>
            <p:cNvSpPr/>
            <p:nvPr/>
          </p:nvSpPr>
          <p:spPr>
            <a:xfrm>
              <a:off x="1647264" y="4200335"/>
              <a:ext cx="1254369" cy="2368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F00FC3-9231-4F08-A9B0-D2248AFD2382}"/>
                </a:ext>
              </a:extLst>
            </p:cNvPr>
            <p:cNvSpPr/>
            <p:nvPr/>
          </p:nvSpPr>
          <p:spPr>
            <a:xfrm>
              <a:off x="1647263" y="3429000"/>
              <a:ext cx="1254369" cy="15961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D88294F-4102-4BFC-AEE1-A31F22DADE1E}"/>
                </a:ext>
              </a:extLst>
            </p:cNvPr>
            <p:cNvSpPr/>
            <p:nvPr/>
          </p:nvSpPr>
          <p:spPr>
            <a:xfrm>
              <a:off x="1143171" y="4638280"/>
              <a:ext cx="504091" cy="656492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845309-203B-4C62-9E81-CC59822981D5}"/>
                </a:ext>
              </a:extLst>
            </p:cNvPr>
            <p:cNvSpPr/>
            <p:nvPr/>
          </p:nvSpPr>
          <p:spPr>
            <a:xfrm>
              <a:off x="1647263" y="5855594"/>
              <a:ext cx="1019907" cy="1133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4BFB19-A8D3-4160-9F60-C5DDA561522E}"/>
                </a:ext>
              </a:extLst>
            </p:cNvPr>
            <p:cNvSpPr/>
            <p:nvPr/>
          </p:nvSpPr>
          <p:spPr>
            <a:xfrm>
              <a:off x="1881724" y="4053515"/>
              <a:ext cx="347110" cy="34711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9A0AD62-946B-48C0-8C13-7F3E7AD79F71}"/>
                </a:ext>
              </a:extLst>
            </p:cNvPr>
            <p:cNvSpPr/>
            <p:nvPr/>
          </p:nvSpPr>
          <p:spPr>
            <a:xfrm>
              <a:off x="1919474" y="4155372"/>
              <a:ext cx="165041" cy="165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CADF4ED-03E3-438A-A90C-74B3859467A2}"/>
                </a:ext>
              </a:extLst>
            </p:cNvPr>
            <p:cNvSpPr/>
            <p:nvPr/>
          </p:nvSpPr>
          <p:spPr>
            <a:xfrm rot="17230220">
              <a:off x="2083309" y="3720223"/>
              <a:ext cx="46237" cy="44518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1931975" y="1713682"/>
            <a:ext cx="3422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Кто важен на проекте?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6096000" y="3186381"/>
            <a:ext cx="3387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Кого держать в курсе?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7461534" y="5242530"/>
            <a:ext cx="21259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Кто поможет?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B2E878E7-8B2C-4160-BF99-0526DBDE792B}"/>
              </a:ext>
            </a:extLst>
          </p:cNvPr>
          <p:cNvSpPr/>
          <p:nvPr/>
        </p:nvSpPr>
        <p:spPr>
          <a:xfrm>
            <a:off x="1422023" y="1372443"/>
            <a:ext cx="4588252" cy="1515708"/>
          </a:xfrm>
          <a:prstGeom prst="cloudCallout">
            <a:avLst>
              <a:gd name="adj1" fmla="val -23498"/>
              <a:gd name="adj2" fmla="val 82360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0B11DFF2-6A6B-4679-8104-F5578B6694A2}"/>
              </a:ext>
            </a:extLst>
          </p:cNvPr>
          <p:cNvSpPr/>
          <p:nvPr/>
        </p:nvSpPr>
        <p:spPr>
          <a:xfrm>
            <a:off x="5429607" y="2713365"/>
            <a:ext cx="5169092" cy="1596141"/>
          </a:xfrm>
          <a:prstGeom prst="cloudCallout">
            <a:avLst>
              <a:gd name="adj1" fmla="val -99700"/>
              <a:gd name="adj2" fmla="val 18264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41A8B877-05AC-4D78-AF56-CA3226C56C1B}"/>
              </a:ext>
            </a:extLst>
          </p:cNvPr>
          <p:cNvSpPr/>
          <p:nvPr/>
        </p:nvSpPr>
        <p:spPr>
          <a:xfrm>
            <a:off x="7048499" y="4826522"/>
            <a:ext cx="3343275" cy="1347249"/>
          </a:xfrm>
          <a:prstGeom prst="cloudCallout">
            <a:avLst>
              <a:gd name="adj1" fmla="val -175199"/>
              <a:gd name="adj2" fmla="val -87078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5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0D2E7-C2F6-4A5A-89B2-A55B5AB56C64}"/>
              </a:ext>
            </a:extLst>
          </p:cNvPr>
          <p:cNvSpPr txBox="1"/>
          <p:nvPr/>
        </p:nvSpPr>
        <p:spPr>
          <a:xfrm>
            <a:off x="284111" y="390229"/>
            <a:ext cx="6891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Классификация стейкхолдеров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167A6E-32BF-4202-A615-935071C16268}"/>
              </a:ext>
            </a:extLst>
          </p:cNvPr>
          <p:cNvSpPr txBox="1"/>
          <p:nvPr/>
        </p:nvSpPr>
        <p:spPr>
          <a:xfrm>
            <a:off x="4265601" y="2139153"/>
            <a:ext cx="634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Неопределенность источников требований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614EE-39B7-40A4-A792-C206D682F02E}"/>
              </a:ext>
            </a:extLst>
          </p:cNvPr>
          <p:cNvSpPr txBox="1"/>
          <p:nvPr/>
        </p:nvSpPr>
        <p:spPr>
          <a:xfrm>
            <a:off x="4300375" y="3795518"/>
            <a:ext cx="5679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Неявные лица принимающие решения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A81B38-0B15-4A70-A19C-0CD3AD3504C9}"/>
              </a:ext>
            </a:extLst>
          </p:cNvPr>
          <p:cNvSpPr txBox="1"/>
          <p:nvPr/>
        </p:nvSpPr>
        <p:spPr>
          <a:xfrm>
            <a:off x="4265601" y="5555204"/>
            <a:ext cx="4254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Перегруженность общением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2E0D1D4-A2DF-4ABF-87FF-D385BF6C2CE9}"/>
              </a:ext>
            </a:extLst>
          </p:cNvPr>
          <p:cNvSpPr/>
          <p:nvPr/>
        </p:nvSpPr>
        <p:spPr>
          <a:xfrm>
            <a:off x="778694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162C39A9-501B-492B-A151-7A83125D2743}"/>
              </a:ext>
            </a:extLst>
          </p:cNvPr>
          <p:cNvSpPr/>
          <p:nvPr/>
        </p:nvSpPr>
        <p:spPr>
          <a:xfrm>
            <a:off x="1607572" y="1563423"/>
            <a:ext cx="1208585" cy="52945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7B553A35-C157-4438-B361-710C91001326}"/>
              </a:ext>
            </a:extLst>
          </p:cNvPr>
          <p:cNvSpPr/>
          <p:nvPr/>
        </p:nvSpPr>
        <p:spPr>
          <a:xfrm>
            <a:off x="1193133" y="3226846"/>
            <a:ext cx="828878" cy="363115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AC4790AB-5146-4F20-B700-185032800922}"/>
              </a:ext>
            </a:extLst>
          </p:cNvPr>
          <p:cNvSpPr/>
          <p:nvPr/>
        </p:nvSpPr>
        <p:spPr>
          <a:xfrm>
            <a:off x="1647589" y="1914041"/>
            <a:ext cx="1128550" cy="4943959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85BE19A-4783-41B8-AB6E-2EC330995DE7}"/>
              </a:ext>
            </a:extLst>
          </p:cNvPr>
          <p:cNvSpPr/>
          <p:nvPr/>
        </p:nvSpPr>
        <p:spPr>
          <a:xfrm>
            <a:off x="1224976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12C35357-1F48-488C-ACFF-8B70D69BC853}"/>
              </a:ext>
            </a:extLst>
          </p:cNvPr>
          <p:cNvSpPr/>
          <p:nvPr/>
        </p:nvSpPr>
        <p:spPr>
          <a:xfrm>
            <a:off x="805087" y="3429000"/>
            <a:ext cx="782733" cy="3429000"/>
          </a:xfrm>
          <a:prstGeom prst="triangle">
            <a:avLst/>
          </a:prstGeom>
          <a:solidFill>
            <a:srgbClr val="1A9C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5AD91B56-098A-4E24-93BE-17CB71045A3F}"/>
              </a:ext>
            </a:extLst>
          </p:cNvPr>
          <p:cNvSpPr/>
          <p:nvPr/>
        </p:nvSpPr>
        <p:spPr>
          <a:xfrm>
            <a:off x="1682966" y="2235280"/>
            <a:ext cx="1057795" cy="4633995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C06F35C6-B76A-410C-85FE-682978FB1AB6}"/>
              </a:ext>
            </a:extLst>
          </p:cNvPr>
          <p:cNvSpPr/>
          <p:nvPr/>
        </p:nvSpPr>
        <p:spPr>
          <a:xfrm flipH="1">
            <a:off x="1248853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A8156587-08B2-45BB-82A3-9CCA8F5F9BCD}"/>
              </a:ext>
            </a:extLst>
          </p:cNvPr>
          <p:cNvSpPr/>
          <p:nvPr/>
        </p:nvSpPr>
        <p:spPr>
          <a:xfrm flipH="1">
            <a:off x="829626" y="3682959"/>
            <a:ext cx="727013" cy="3184902"/>
          </a:xfrm>
          <a:prstGeom prst="triangle">
            <a:avLst/>
          </a:prstGeom>
          <a:solidFill>
            <a:srgbClr val="4645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778C4EF2-C61D-4D4A-86C9-A17CAACC7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463" y="57860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1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177556" y="230493"/>
            <a:ext cx="5024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Заинтересованные лица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DA06AF9-2078-45CD-A6E1-83F10770B69F}"/>
              </a:ext>
            </a:extLst>
          </p:cNvPr>
          <p:cNvSpPr txBox="1"/>
          <p:nvPr/>
        </p:nvSpPr>
        <p:spPr>
          <a:xfrm>
            <a:off x="8093348" y="2286851"/>
            <a:ext cx="2379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Спонсор проекта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20820D3-BE5A-4609-B815-440094DCFC6B}"/>
              </a:ext>
            </a:extLst>
          </p:cNvPr>
          <p:cNvSpPr txBox="1"/>
          <p:nvPr/>
        </p:nvSpPr>
        <p:spPr>
          <a:xfrm>
            <a:off x="8093348" y="3732952"/>
            <a:ext cx="2379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Владелец БП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3DA6B2-1510-426F-B44D-4862CD57BAF8}"/>
              </a:ext>
            </a:extLst>
          </p:cNvPr>
          <p:cNvSpPr txBox="1"/>
          <p:nvPr/>
        </p:nvSpPr>
        <p:spPr>
          <a:xfrm>
            <a:off x="5980462" y="5524518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Директор по безопасности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0A5A21-88D7-4710-A489-F0AB67A02C92}"/>
              </a:ext>
            </a:extLst>
          </p:cNvPr>
          <p:cNvSpPr txBox="1"/>
          <p:nvPr/>
        </p:nvSpPr>
        <p:spPr>
          <a:xfrm>
            <a:off x="4169417" y="3310428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Эксперт бизнес-домена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5F520E4-033B-4AC3-8BC4-5928D9803B3A}"/>
              </a:ext>
            </a:extLst>
          </p:cNvPr>
          <p:cNvSpPr txBox="1"/>
          <p:nvPr/>
        </p:nvSpPr>
        <p:spPr>
          <a:xfrm>
            <a:off x="1345945" y="5005094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Администратор легаси системы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D6DEC7-1638-4E9E-816C-AEAEEFBFFAF7}"/>
              </a:ext>
            </a:extLst>
          </p:cNvPr>
          <p:cNvSpPr txBox="1"/>
          <p:nvPr/>
        </p:nvSpPr>
        <p:spPr>
          <a:xfrm>
            <a:off x="2535926" y="1565029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Исполнитель бизнес-процесса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10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C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FE6087-9B64-4937-9742-54C540587ED5}"/>
              </a:ext>
            </a:extLst>
          </p:cNvPr>
          <p:cNvSpPr txBox="1"/>
          <p:nvPr/>
        </p:nvSpPr>
        <p:spPr>
          <a:xfrm>
            <a:off x="177556" y="230493"/>
            <a:ext cx="5024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Заинтересованные лица</a:t>
            </a:r>
            <a:endParaRPr lang="en-US" sz="4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493681-21A2-4EAC-85A9-CF30ECED027A}"/>
              </a:ext>
            </a:extLst>
          </p:cNvPr>
          <p:cNvGrpSpPr/>
          <p:nvPr/>
        </p:nvGrpSpPr>
        <p:grpSpPr>
          <a:xfrm>
            <a:off x="5672900" y="313639"/>
            <a:ext cx="6023800" cy="5940047"/>
            <a:chOff x="3751626" y="951893"/>
            <a:chExt cx="5144724" cy="507319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8F0D91C-362D-4EB2-B1F7-181F17B1CA3A}"/>
                </a:ext>
              </a:extLst>
            </p:cNvPr>
            <p:cNvGrpSpPr/>
            <p:nvPr/>
          </p:nvGrpSpPr>
          <p:grpSpPr>
            <a:xfrm>
              <a:off x="3751626" y="1545982"/>
              <a:ext cx="4479104" cy="4479104"/>
              <a:chOff x="6149750" y="1975075"/>
              <a:chExt cx="3787550" cy="378755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B9FBDAE-E591-4B7B-B45A-D4B74DBCE001}"/>
                  </a:ext>
                </a:extLst>
              </p:cNvPr>
              <p:cNvSpPr/>
              <p:nvPr/>
            </p:nvSpPr>
            <p:spPr>
              <a:xfrm>
                <a:off x="6149750" y="1975075"/>
                <a:ext cx="3787550" cy="3787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515C87E-27E2-496F-8615-EE579DDE834C}"/>
                  </a:ext>
                </a:extLst>
              </p:cNvPr>
              <p:cNvCxnSpPr>
                <a:stCxn id="9" idx="0"/>
                <a:endCxn id="9" idx="2"/>
              </p:cNvCxnSpPr>
              <p:nvPr/>
            </p:nvCxnSpPr>
            <p:spPr>
              <a:xfrm>
                <a:off x="8043525" y="1975075"/>
                <a:ext cx="0" cy="378755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A7DCF48-8FD8-4850-9C3D-1B765CB9AFE3}"/>
                  </a:ext>
                </a:extLst>
              </p:cNvPr>
              <p:cNvCxnSpPr>
                <a:stCxn id="9" idx="1"/>
                <a:endCxn id="9" idx="3"/>
              </p:cNvCxnSpPr>
              <p:nvPr/>
            </p:nvCxnSpPr>
            <p:spPr>
              <a:xfrm>
                <a:off x="6149750" y="3868850"/>
                <a:ext cx="378755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9E2AFF1D-8719-4804-BC4F-B6CEFE4B49C6}"/>
                </a:ext>
              </a:extLst>
            </p:cNvPr>
            <p:cNvCxnSpPr/>
            <p:nvPr/>
          </p:nvCxnSpPr>
          <p:spPr>
            <a:xfrm>
              <a:off x="8230730" y="6025086"/>
              <a:ext cx="665620" cy="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2353CD2-55F1-409C-830E-4E801E7688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51626" y="951893"/>
              <a:ext cx="0" cy="570800"/>
            </a:xfrm>
            <a:prstGeom prst="straightConnector1">
              <a:avLst/>
            </a:prstGeom>
            <a:noFill/>
            <a:ln w="5715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241000C-5E23-454B-9624-FA0A4F3A542F}"/>
              </a:ext>
            </a:extLst>
          </p:cNvPr>
          <p:cNvSpPr txBox="1"/>
          <p:nvPr/>
        </p:nvSpPr>
        <p:spPr>
          <a:xfrm>
            <a:off x="6870797" y="6332465"/>
            <a:ext cx="3090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Заинтересованность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DB1594-4AAB-4B67-897C-3E3E10ED1063}"/>
              </a:ext>
            </a:extLst>
          </p:cNvPr>
          <p:cNvSpPr txBox="1"/>
          <p:nvPr/>
        </p:nvSpPr>
        <p:spPr>
          <a:xfrm rot="16200000">
            <a:off x="3957148" y="3400630"/>
            <a:ext cx="262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Уровень влияния</a:t>
            </a:r>
            <a:endParaRPr lang="en-U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B25582-3EB2-4F1A-B2C3-9B53F5080425}"/>
              </a:ext>
            </a:extLst>
          </p:cNvPr>
          <p:cNvSpPr txBox="1"/>
          <p:nvPr/>
        </p:nvSpPr>
        <p:spPr>
          <a:xfrm>
            <a:off x="8416252" y="1310784"/>
            <a:ext cx="2379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Спонсор проекта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1B6A6-59E1-45EF-9E0A-41CE3B5799DF}"/>
              </a:ext>
            </a:extLst>
          </p:cNvPr>
          <p:cNvSpPr txBox="1"/>
          <p:nvPr/>
        </p:nvSpPr>
        <p:spPr>
          <a:xfrm>
            <a:off x="8771727" y="2471123"/>
            <a:ext cx="2379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Владелец БП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8661B4-F22D-4A9B-AA8C-E36192C40E8C}"/>
              </a:ext>
            </a:extLst>
          </p:cNvPr>
          <p:cNvSpPr txBox="1"/>
          <p:nvPr/>
        </p:nvSpPr>
        <p:spPr>
          <a:xfrm>
            <a:off x="5975726" y="1675496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Директор по безопасности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D1EF74-EF42-4D85-86B0-5781450A7AE7}"/>
              </a:ext>
            </a:extLst>
          </p:cNvPr>
          <p:cNvSpPr txBox="1"/>
          <p:nvPr/>
        </p:nvSpPr>
        <p:spPr>
          <a:xfrm>
            <a:off x="8567666" y="4119314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Эксперт бизнес-домена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F8CAF5-DF10-4A14-94FE-EACA9FE1AEA1}"/>
              </a:ext>
            </a:extLst>
          </p:cNvPr>
          <p:cNvSpPr txBox="1"/>
          <p:nvPr/>
        </p:nvSpPr>
        <p:spPr>
          <a:xfrm>
            <a:off x="5884879" y="4602148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Администратор легаси системы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E22500-BB2E-4A1C-9C44-A7F9128A0A74}"/>
              </a:ext>
            </a:extLst>
          </p:cNvPr>
          <p:cNvSpPr txBox="1"/>
          <p:nvPr/>
        </p:nvSpPr>
        <p:spPr>
          <a:xfrm>
            <a:off x="8654556" y="5005094"/>
            <a:ext cx="2379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Исполнитель бизнес-процесса</a:t>
            </a:r>
            <a:endParaRPr lang="en-US" sz="20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D70804B3-942B-4FE3-BF70-E2659822B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779" y="2829252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95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10949</TotalTime>
  <Words>793</Words>
  <Application>Microsoft Office PowerPoint</Application>
  <PresentationFormat>Widescreen</PresentationFormat>
  <Paragraphs>203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Konstantin Semenov</dc:creator>
  <cp:lastModifiedBy>Konstantin Semenov</cp:lastModifiedBy>
  <cp:revision>79</cp:revision>
  <dcterms:created xsi:type="dcterms:W3CDTF">2021-03-05T12:54:12Z</dcterms:created>
  <dcterms:modified xsi:type="dcterms:W3CDTF">2021-05-20T14:42:24Z</dcterms:modified>
</cp:coreProperties>
</file>