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86" r:id="rId3"/>
    <p:sldId id="264" r:id="rId4"/>
    <p:sldId id="259" r:id="rId5"/>
    <p:sldId id="274" r:id="rId6"/>
    <p:sldId id="260" r:id="rId7"/>
    <p:sldId id="267" r:id="rId8"/>
    <p:sldId id="269" r:id="rId9"/>
    <p:sldId id="270" r:id="rId10"/>
    <p:sldId id="271" r:id="rId11"/>
    <p:sldId id="272" r:id="rId12"/>
    <p:sldId id="291" r:id="rId13"/>
    <p:sldId id="287" r:id="rId14"/>
    <p:sldId id="261" r:id="rId15"/>
    <p:sldId id="275" r:id="rId16"/>
    <p:sldId id="284" r:id="rId17"/>
    <p:sldId id="277" r:id="rId18"/>
    <p:sldId id="258" r:id="rId19"/>
    <p:sldId id="265" r:id="rId20"/>
    <p:sldId id="263" r:id="rId21"/>
    <p:sldId id="278" r:id="rId22"/>
    <p:sldId id="279" r:id="rId23"/>
    <p:sldId id="280" r:id="rId24"/>
    <p:sldId id="281" r:id="rId25"/>
    <p:sldId id="292" r:id="rId26"/>
    <p:sldId id="266" r:id="rId27"/>
    <p:sldId id="294" r:id="rId28"/>
    <p:sldId id="288" r:id="rId29"/>
    <p:sldId id="282" r:id="rId30"/>
    <p:sldId id="285" r:id="rId31"/>
    <p:sldId id="289" r:id="rId32"/>
    <p:sldId id="293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66"/>
    <a:srgbClr val="CC66FF"/>
    <a:srgbClr val="F3F8FE"/>
    <a:srgbClr val="65D7FF"/>
    <a:srgbClr val="13C1FF"/>
    <a:srgbClr val="01AAF7"/>
    <a:srgbClr val="00A7FB"/>
    <a:srgbClr val="02B6FF"/>
    <a:srgbClr val="15C4FF"/>
    <a:srgbClr val="FFFF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B982F8-072E-47AC-91DC-C736DF3F11A2}" v="887" dt="2020-01-14T19:23:57.823"/>
    <p1510:client id="{4BAB4696-596E-49FB-B7B6-6118D5972E6D}" v="751" dt="2020-01-22T20:36:33.8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36" autoAdjust="0"/>
    <p:restoredTop sz="77326" autoAdjust="0"/>
  </p:normalViewPr>
  <p:slideViewPr>
    <p:cSldViewPr snapToGrid="0">
      <p:cViewPr varScale="1">
        <p:scale>
          <a:sx n="83" d="100"/>
          <a:sy n="83" d="100"/>
        </p:scale>
        <p:origin x="3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60063825\Desktop\Analytics%20one%20love\&#1053;&#1077;&#1087;&#1088;&#1077;&#1088;&#1099;&#1074;&#1085;&#1086;&#1077;%20&#1088;&#1072;&#1079;&#1074;&#1080;&#1090;&#1080;&#1077;\&#1057;&#1090;&#1072;&#1090;&#1080;&#1089;&#1090;&#1080;&#1082;&#1072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60063825\Desktop\Analytics%20one%20love\&#1053;&#1077;&#1087;&#1088;&#1077;&#1088;&#1099;&#1074;&#1085;&#1086;&#1077;%20&#1088;&#1072;&#1079;&#1074;&#1080;&#1090;&#1080;&#1077;\&#1057;&#1090;&#1072;&#1090;&#1080;&#1089;&#1090;&#1080;&#1082;&#1072;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Kaleschatova\Desktop\&#1051;&#1080;&#1089;&#1090;%20Microsoft%20Excel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Kaleschatova\Desktop\&#1051;&#1080;&#1089;&#1090;%20Microsoft%20Excel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60063825\Desktop\Analytics%20one%20love\&#1053;&#1077;&#1087;&#1088;&#1077;&#1088;&#1099;&#1074;&#1085;&#1086;&#1077;%20&#1088;&#1072;&#1079;&#1074;&#1080;&#1090;&#1080;&#1077;\&#1057;&#1090;&#1072;&#1090;&#1080;&#1089;&#1090;&#1080;&#1082;&#1072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60063825\Desktop\Analytics%20one%20love\&#1053;&#1077;&#1087;&#1088;&#1077;&#1088;&#1099;&#1074;&#1085;&#1086;&#1077;%20&#1088;&#1072;&#1079;&#1074;&#1080;&#1090;&#1080;&#1077;\&#1057;&#1090;&#1072;&#1090;&#1080;&#1089;&#1090;&#1080;&#1082;&#1072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60063825\Desktop\Analytics%20one%20love\&#1053;&#1077;&#1087;&#1088;&#1077;&#1088;&#1099;&#1074;&#1085;&#1086;&#1077;%20&#1088;&#1072;&#1079;&#1074;&#1080;&#1090;&#1080;&#1077;\&#1057;&#1090;&#1072;&#1090;&#1080;&#1089;&#1090;&#1080;&#1082;&#1072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60063825\Desktop\Analytics%20one%20love\&#1053;&#1077;&#1087;&#1088;&#1077;&#1088;&#1099;&#1074;&#1085;&#1086;&#1077;%20&#1088;&#1072;&#1079;&#1074;&#1080;&#1090;&#1080;&#1077;\&#1057;&#1090;&#1072;&#1090;&#1080;&#1089;&#1090;&#1080;&#1082;&#1072;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60063825\Desktop\Analytics%20one%20love\&#1053;&#1077;&#1087;&#1088;&#1077;&#1088;&#1099;&#1074;&#1085;&#1086;&#1077;%20&#1088;&#1072;&#1079;&#1074;&#1080;&#1090;&#1080;&#1077;\&#1057;&#1090;&#1072;&#1090;&#1080;&#1089;&#1090;&#1080;&#1082;&#1072;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60063825\Desktop\Analytics%20one%20love\&#1053;&#1077;&#1087;&#1088;&#1077;&#1088;&#1099;&#1074;&#1085;&#1086;&#1077;%20&#1088;&#1072;&#1079;&#1074;&#1080;&#1090;&#1080;&#1077;\&#1057;&#1090;&#1072;&#1090;&#1080;&#1089;&#1090;&#1080;&#1082;&#1072;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60063825\Desktop\Analytics%20one%20love\&#1053;&#1077;&#1087;&#1088;&#1077;&#1088;&#1099;&#1074;&#1085;&#1086;&#1077;%20&#1088;&#1072;&#1079;&#1074;&#1080;&#1090;&#1080;&#1077;\&#1057;&#1090;&#1072;&#1090;&#1080;&#1089;&#1090;&#1080;&#1082;&#1072;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60063825\Desktop\Analytics%20one%20love\&#1053;&#1077;&#1087;&#1088;&#1077;&#1088;&#1099;&#1074;&#1085;&#1086;&#1077;%20&#1088;&#1072;&#1079;&#1074;&#1080;&#1090;&#1080;&#1077;\&#1057;&#1090;&#1072;&#1090;&#1080;&#1089;&#1090;&#1080;&#1082;&#1072;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/>
              <a:t>Средняя ЗП (*Москва)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Feuil1!$C$2</c:f>
              <c:strCache>
                <c:ptCount val="1"/>
                <c:pt idx="0">
                  <c:v>junior</c:v>
                </c:pt>
              </c:strCache>
            </c:strRef>
          </c:tx>
          <c:spPr>
            <a:solidFill>
              <a:srgbClr val="BAF428">
                <a:alpha val="54000"/>
              </a:srgbClr>
            </a:solidFill>
            <a:ln>
              <a:noFill/>
            </a:ln>
            <a:effectLst/>
          </c:spPr>
          <c:invertIfNegative val="0"/>
          <c:cat>
            <c:strRef>
              <c:f>Feuil1!$B$3:$B$10</c:f>
              <c:strCache>
                <c:ptCount val="8"/>
                <c:pt idx="0">
                  <c:v>Аналитики</c:v>
                </c:pt>
                <c:pt idx="1">
                  <c:v>Системные аналитики</c:v>
                </c:pt>
                <c:pt idx="2">
                  <c:v>Бизнес-аналитики</c:v>
                </c:pt>
                <c:pt idx="3">
                  <c:v>Продуктовые аналитики</c:v>
                </c:pt>
                <c:pt idx="4">
                  <c:v>Маркетинговые аналитики</c:v>
                </c:pt>
                <c:pt idx="5">
                  <c:v>Web-аналитики</c:v>
                </c:pt>
                <c:pt idx="6">
                  <c:v>Data scientists</c:v>
                </c:pt>
                <c:pt idx="7">
                  <c:v>Другие аналитики</c:v>
                </c:pt>
              </c:strCache>
            </c:strRef>
          </c:cat>
          <c:val>
            <c:numRef>
              <c:f>Feuil1!$C$3:$C$10</c:f>
              <c:numCache>
                <c:formatCode>General</c:formatCode>
                <c:ptCount val="8"/>
                <c:pt idx="0">
                  <c:v>70000</c:v>
                </c:pt>
                <c:pt idx="1">
                  <c:v>90000</c:v>
                </c:pt>
                <c:pt idx="2">
                  <c:v>70000</c:v>
                </c:pt>
                <c:pt idx="3">
                  <c:v>100000</c:v>
                </c:pt>
                <c:pt idx="4">
                  <c:v>60000</c:v>
                </c:pt>
                <c:pt idx="5">
                  <c:v>60000</c:v>
                </c:pt>
                <c:pt idx="6">
                  <c:v>110000</c:v>
                </c:pt>
                <c:pt idx="7">
                  <c:v>70000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C4-4F12-B24C-D205C242BE6E}"/>
            </c:ext>
          </c:extLst>
        </c:ser>
        <c:ser>
          <c:idx val="1"/>
          <c:order val="1"/>
          <c:tx>
            <c:strRef>
              <c:f>Feuil1!$D$2</c:f>
              <c:strCache>
                <c:ptCount val="1"/>
                <c:pt idx="0">
                  <c:v>middle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strRef>
              <c:f>Feuil1!$B$3:$B$10</c:f>
              <c:strCache>
                <c:ptCount val="8"/>
                <c:pt idx="0">
                  <c:v>Аналитики</c:v>
                </c:pt>
                <c:pt idx="1">
                  <c:v>Системные аналитики</c:v>
                </c:pt>
                <c:pt idx="2">
                  <c:v>Бизнес-аналитики</c:v>
                </c:pt>
                <c:pt idx="3">
                  <c:v>Продуктовые аналитики</c:v>
                </c:pt>
                <c:pt idx="4">
                  <c:v>Маркетинговые аналитики</c:v>
                </c:pt>
                <c:pt idx="5">
                  <c:v>Web-аналитики</c:v>
                </c:pt>
                <c:pt idx="6">
                  <c:v>Data scientists</c:v>
                </c:pt>
                <c:pt idx="7">
                  <c:v>Другие аналитики</c:v>
                </c:pt>
              </c:strCache>
            </c:strRef>
          </c:cat>
          <c:val>
            <c:numRef>
              <c:f>Feuil1!$D$3:$D$10</c:f>
              <c:numCache>
                <c:formatCode>General</c:formatCode>
                <c:ptCount val="8"/>
                <c:pt idx="0">
                  <c:v>120000</c:v>
                </c:pt>
                <c:pt idx="1">
                  <c:v>160000</c:v>
                </c:pt>
                <c:pt idx="2">
                  <c:v>130000</c:v>
                </c:pt>
                <c:pt idx="3">
                  <c:v>130000</c:v>
                </c:pt>
                <c:pt idx="4">
                  <c:v>100000</c:v>
                </c:pt>
                <c:pt idx="5">
                  <c:v>90000</c:v>
                </c:pt>
                <c:pt idx="6">
                  <c:v>170000</c:v>
                </c:pt>
                <c:pt idx="7">
                  <c:v>100000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C4-4F12-B24C-D205C242BE6E}"/>
            </c:ext>
          </c:extLst>
        </c:ser>
        <c:ser>
          <c:idx val="2"/>
          <c:order val="2"/>
          <c:tx>
            <c:strRef>
              <c:f>Feuil1!$E$2</c:f>
              <c:strCache>
                <c:ptCount val="1"/>
                <c:pt idx="0">
                  <c:v>senior</c:v>
                </c:pt>
              </c:strCache>
            </c:strRef>
          </c:tx>
          <c:spPr>
            <a:solidFill>
              <a:srgbClr val="9966FF"/>
            </a:solidFill>
            <a:ln>
              <a:noFill/>
            </a:ln>
            <a:effectLst/>
          </c:spPr>
          <c:invertIfNegative val="0"/>
          <c:cat>
            <c:strRef>
              <c:f>Feuil1!$B$3:$B$10</c:f>
              <c:strCache>
                <c:ptCount val="8"/>
                <c:pt idx="0">
                  <c:v>Аналитики</c:v>
                </c:pt>
                <c:pt idx="1">
                  <c:v>Системные аналитики</c:v>
                </c:pt>
                <c:pt idx="2">
                  <c:v>Бизнес-аналитики</c:v>
                </c:pt>
                <c:pt idx="3">
                  <c:v>Продуктовые аналитики</c:v>
                </c:pt>
                <c:pt idx="4">
                  <c:v>Маркетинговые аналитики</c:v>
                </c:pt>
                <c:pt idx="5">
                  <c:v>Web-аналитики</c:v>
                </c:pt>
                <c:pt idx="6">
                  <c:v>Data scientists</c:v>
                </c:pt>
                <c:pt idx="7">
                  <c:v>Другие аналитики</c:v>
                </c:pt>
              </c:strCache>
            </c:strRef>
          </c:cat>
          <c:val>
            <c:numRef>
              <c:f>Feuil1!$E$3:$E$10</c:f>
              <c:numCache>
                <c:formatCode>General</c:formatCode>
                <c:ptCount val="8"/>
                <c:pt idx="0">
                  <c:v>180000</c:v>
                </c:pt>
                <c:pt idx="1">
                  <c:v>200000</c:v>
                </c:pt>
                <c:pt idx="2">
                  <c:v>180000</c:v>
                </c:pt>
                <c:pt idx="3">
                  <c:v>150000</c:v>
                </c:pt>
                <c:pt idx="4">
                  <c:v>140000</c:v>
                </c:pt>
                <c:pt idx="5">
                  <c:v>150000</c:v>
                </c:pt>
                <c:pt idx="6">
                  <c:v>230000</c:v>
                </c:pt>
                <c:pt idx="7">
                  <c:v>150000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CC4-4F12-B24C-D205C242BE6E}"/>
            </c:ext>
          </c:extLst>
        </c:ser>
        <c:ser>
          <c:idx val="3"/>
          <c:order val="3"/>
          <c:tx>
            <c:strRef>
              <c:f>Feuil1!$F$2</c:f>
              <c:strCache>
                <c:ptCount val="1"/>
                <c:pt idx="0">
                  <c:v>lead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Feuil1!$B$3:$B$10</c:f>
              <c:strCache>
                <c:ptCount val="8"/>
                <c:pt idx="0">
                  <c:v>Аналитики</c:v>
                </c:pt>
                <c:pt idx="1">
                  <c:v>Системные аналитики</c:v>
                </c:pt>
                <c:pt idx="2">
                  <c:v>Бизнес-аналитики</c:v>
                </c:pt>
                <c:pt idx="3">
                  <c:v>Продуктовые аналитики</c:v>
                </c:pt>
                <c:pt idx="4">
                  <c:v>Маркетинговые аналитики</c:v>
                </c:pt>
                <c:pt idx="5">
                  <c:v>Web-аналитики</c:v>
                </c:pt>
                <c:pt idx="6">
                  <c:v>Data scientists</c:v>
                </c:pt>
                <c:pt idx="7">
                  <c:v>Другие аналитики</c:v>
                </c:pt>
              </c:strCache>
            </c:strRef>
          </c:cat>
          <c:val>
            <c:numRef>
              <c:f>Feuil1!$F$3:$F$10</c:f>
              <c:numCache>
                <c:formatCode>General</c:formatCode>
                <c:ptCount val="8"/>
                <c:pt idx="0">
                  <c:v>200000</c:v>
                </c:pt>
                <c:pt idx="1">
                  <c:v>250000</c:v>
                </c:pt>
                <c:pt idx="2">
                  <c:v>200000</c:v>
                </c:pt>
                <c:pt idx="3">
                  <c:v>200000</c:v>
                </c:pt>
                <c:pt idx="4">
                  <c:v>180000</c:v>
                </c:pt>
                <c:pt idx="5">
                  <c:v>170000</c:v>
                </c:pt>
                <c:pt idx="6">
                  <c:v>300000</c:v>
                </c:pt>
                <c:pt idx="7">
                  <c:v>170000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CC4-4F12-B24C-D205C242BE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23127880"/>
        <c:axId val="223132800"/>
      </c:barChart>
      <c:catAx>
        <c:axId val="2231278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3132800"/>
        <c:crosses val="autoZero"/>
        <c:auto val="1"/>
        <c:lblAlgn val="ctr"/>
        <c:lblOffset val="100"/>
        <c:noMultiLvlLbl val="0"/>
      </c:catAx>
      <c:valAx>
        <c:axId val="2231328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3127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400" dirty="0"/>
              <a:t>Маркетинг и реклама</a:t>
            </a:r>
          </a:p>
        </c:rich>
      </c:tx>
      <c:layout>
        <c:manualLayout>
          <c:xMode val="edge"/>
          <c:yMode val="edge"/>
          <c:x val="0.24797439747180761"/>
          <c:y val="2.764582689548771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Feuil1!$I$40</c:f>
              <c:strCache>
                <c:ptCount val="1"/>
                <c:pt idx="0">
                  <c:v>Маркетинг и реклама</c:v>
                </c:pt>
              </c:strCache>
            </c:strRef>
          </c:tx>
          <c:spPr>
            <a:ln w="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BAF428"/>
              </a:solidFill>
              <a:ln w="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AC7-4740-B652-228A7EF0ECBA}"/>
              </c:ext>
            </c:extLst>
          </c:dPt>
          <c:dPt>
            <c:idx val="1"/>
            <c:bubble3D val="0"/>
            <c:spPr>
              <a:solidFill>
                <a:srgbClr val="9966FF"/>
              </a:solidFill>
              <a:ln w="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AC7-4740-B652-228A7EF0ECBA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 w="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AC7-4740-B652-228A7EF0ECBA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  <a:ln w="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AC7-4740-B652-228A7EF0ECBA}"/>
              </c:ext>
            </c:extLst>
          </c:dPt>
          <c:dPt>
            <c:idx val="4"/>
            <c:bubble3D val="0"/>
            <c:spPr>
              <a:solidFill>
                <a:srgbClr val="FFFF00"/>
              </a:solidFill>
              <a:ln w="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AC7-4740-B652-228A7EF0ECBA}"/>
              </c:ext>
            </c:extLst>
          </c:dPt>
          <c:dPt>
            <c:idx val="5"/>
            <c:bubble3D val="0"/>
            <c:spPr>
              <a:solidFill>
                <a:srgbClr val="F59293"/>
              </a:solidFill>
              <a:ln w="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AC7-4740-B652-228A7EF0ECBA}"/>
              </c:ext>
            </c:extLst>
          </c:dPt>
          <c:dPt>
            <c:idx val="6"/>
            <c:bubble3D val="0"/>
            <c:spPr>
              <a:solidFill>
                <a:srgbClr val="00B0F0"/>
              </a:solidFill>
              <a:ln w="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5AC7-4740-B652-228A7EF0ECBA}"/>
              </c:ext>
            </c:extLst>
          </c:dPt>
          <c:dPt>
            <c:idx val="7"/>
            <c:bubble3D val="0"/>
            <c:spPr>
              <a:solidFill>
                <a:srgbClr val="FFC000"/>
              </a:solidFill>
              <a:ln w="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5AC7-4740-B652-228A7EF0ECBA}"/>
              </c:ext>
            </c:extLst>
          </c:dPt>
          <c:dLbls>
            <c:dLbl>
              <c:idx val="3"/>
              <c:layout>
                <c:manualLayout>
                  <c:x val="-6.4030890587645384E-2"/>
                  <c:y val="-9.713484508132204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5AC7-4740-B652-228A7EF0ECBA}"/>
                </c:ext>
              </c:extLst>
            </c:dLbl>
            <c:dLbl>
              <c:idx val="4"/>
              <c:layout>
                <c:manualLayout>
                  <c:x val="5.3833342159488137E-2"/>
                  <c:y val="-2.004810779629276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5AC7-4740-B652-228A7EF0ECBA}"/>
                </c:ext>
              </c:extLst>
            </c:dLbl>
            <c:dLbl>
              <c:idx val="5"/>
              <c:layout>
                <c:manualLayout>
                  <c:x val="0.15773817617291247"/>
                  <c:y val="2.177488992465971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5AC7-4740-B652-228A7EF0ECBA}"/>
                </c:ext>
              </c:extLst>
            </c:dLbl>
            <c:dLbl>
              <c:idx val="6"/>
              <c:layout>
                <c:manualLayout>
                  <c:x val="2.4615430122378216E-2"/>
                  <c:y val="3.885779601198394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5AC7-4740-B652-228A7EF0EC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Feuil1!$B$41:$B$48</c:f>
              <c:strCache>
                <c:ptCount val="8"/>
                <c:pt idx="0">
                  <c:v>Аналитики</c:v>
                </c:pt>
                <c:pt idx="1">
                  <c:v>Системные аналитики</c:v>
                </c:pt>
                <c:pt idx="2">
                  <c:v>Бизнес-аналитики</c:v>
                </c:pt>
                <c:pt idx="3">
                  <c:v>Продуктовые аналитики</c:v>
                </c:pt>
                <c:pt idx="4">
                  <c:v>Маркетинговые аналитики</c:v>
                </c:pt>
                <c:pt idx="5">
                  <c:v>Web-аналитики</c:v>
                </c:pt>
                <c:pt idx="6">
                  <c:v>Data scientists</c:v>
                </c:pt>
                <c:pt idx="7">
                  <c:v>Другие аналитики</c:v>
                </c:pt>
              </c:strCache>
            </c:strRef>
          </c:cat>
          <c:val>
            <c:numRef>
              <c:f>Feuil1!$I$41:$I$48</c:f>
              <c:numCache>
                <c:formatCode>0%</c:formatCode>
                <c:ptCount val="8"/>
                <c:pt idx="0">
                  <c:v>0.01</c:v>
                </c:pt>
                <c:pt idx="1">
                  <c:v>0.01</c:v>
                </c:pt>
                <c:pt idx="2">
                  <c:v>0.01</c:v>
                </c:pt>
                <c:pt idx="3">
                  <c:v>0.01</c:v>
                </c:pt>
                <c:pt idx="4">
                  <c:v>0.8</c:v>
                </c:pt>
                <c:pt idx="5">
                  <c:v>0.12</c:v>
                </c:pt>
                <c:pt idx="6">
                  <c:v>0.03</c:v>
                </c:pt>
                <c:pt idx="7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5AC7-4740-B652-228A7EF0ECBA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225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b="1">
                <a:solidFill>
                  <a:schemeClr val="tx1"/>
                </a:solidFill>
              </a:rPr>
              <a:t>Телеком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spPr>
            <a:ln w="3175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CCFF66"/>
              </a:solidFill>
              <a:ln w="31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ECE-4E94-90CD-4863F2C23BDE}"/>
              </c:ext>
            </c:extLst>
          </c:dPt>
          <c:dPt>
            <c:idx val="1"/>
            <c:bubble3D val="0"/>
            <c:spPr>
              <a:solidFill>
                <a:srgbClr val="9933FF"/>
              </a:solidFill>
              <a:ln w="31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ECE-4E94-90CD-4863F2C23BD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31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ECE-4E94-90CD-4863F2C23BDE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  <a:ln w="31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ECE-4E94-90CD-4863F2C23BDE}"/>
              </c:ext>
            </c:extLst>
          </c:dPt>
          <c:dPt>
            <c:idx val="4"/>
            <c:bubble3D val="0"/>
            <c:spPr>
              <a:solidFill>
                <a:srgbClr val="FFFF00"/>
              </a:solidFill>
              <a:ln w="31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ECE-4E94-90CD-4863F2C23BDE}"/>
              </c:ext>
            </c:extLst>
          </c:dPt>
          <c:dPt>
            <c:idx val="5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31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ECE-4E94-90CD-4863F2C23BDE}"/>
              </c:ext>
            </c:extLst>
          </c:dPt>
          <c:dPt>
            <c:idx val="6"/>
            <c:bubble3D val="0"/>
            <c:spPr>
              <a:solidFill>
                <a:srgbClr val="00B0F0"/>
              </a:solidFill>
              <a:ln w="31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ECE-4E94-90CD-4863F2C23BDE}"/>
              </c:ext>
            </c:extLst>
          </c:dPt>
          <c:dPt>
            <c:idx val="7"/>
            <c:bubble3D val="0"/>
            <c:spPr>
              <a:solidFill>
                <a:srgbClr val="FFC000"/>
              </a:solidFill>
              <a:ln w="31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ECE-4E94-90CD-4863F2C23BDE}"/>
              </c:ext>
            </c:extLst>
          </c:dPt>
          <c:dLbls>
            <c:dLbl>
              <c:idx val="0"/>
              <c:layout>
                <c:manualLayout>
                  <c:x val="5.0582731351805854E-2"/>
                  <c:y val="-1.3345789403443215E-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ECE-4E94-90CD-4863F2C23BDE}"/>
                </c:ext>
              </c:extLst>
            </c:dLbl>
            <c:dLbl>
              <c:idx val="1"/>
              <c:layout>
                <c:manualLayout>
                  <c:x val="8.2282981566424163E-3"/>
                  <c:y val="-7.3005978419364249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ECE-4E94-90CD-4863F2C23BDE}"/>
                </c:ext>
              </c:extLst>
            </c:dLbl>
            <c:dLbl>
              <c:idx val="2"/>
              <c:layout>
                <c:manualLayout>
                  <c:x val="4.0853375573426151E-2"/>
                  <c:y val="-2.595508894721493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3ECE-4E94-90CD-4863F2C23BDE}"/>
                </c:ext>
              </c:extLst>
            </c:dLbl>
            <c:dLbl>
              <c:idx val="3"/>
              <c:layout>
                <c:manualLayout>
                  <c:x val="1.4267047493449617E-3"/>
                  <c:y val="1.700182392455163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3ECE-4E94-90CD-4863F2C23BDE}"/>
                </c:ext>
              </c:extLst>
            </c:dLbl>
            <c:dLbl>
              <c:idx val="4"/>
              <c:layout>
                <c:manualLayout>
                  <c:x val="-3.2041284918214917E-2"/>
                  <c:y val="-1.146143190434524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3ECE-4E94-90CD-4863F2C23BDE}"/>
                </c:ext>
              </c:extLst>
            </c:dLbl>
            <c:dLbl>
              <c:idx val="5"/>
              <c:layout>
                <c:manualLayout>
                  <c:x val="-2.5052625245292415E-3"/>
                  <c:y val="-2.752720316740068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3ECE-4E94-90CD-4863F2C23BDE}"/>
                </c:ext>
              </c:extLst>
            </c:dLbl>
            <c:dLbl>
              <c:idx val="6"/>
              <c:layout>
                <c:manualLayout>
                  <c:x val="-6.5195203726189218E-3"/>
                  <c:y val="-2.369422572178477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3ECE-4E94-90CD-4863F2C23BDE}"/>
                </c:ext>
              </c:extLst>
            </c:dLbl>
            <c:dLbl>
              <c:idx val="7"/>
              <c:layout>
                <c:manualLayout>
                  <c:x val="5.832896275773344E-3"/>
                  <c:y val="-2.363770630366119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3ECE-4E94-90CD-4863F2C23B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Лист3!$A$3:$A$10</c:f>
              <c:strCache>
                <c:ptCount val="8"/>
                <c:pt idx="0">
                  <c:v>Аналитики</c:v>
                </c:pt>
                <c:pt idx="1">
                  <c:v>Системные аналитики</c:v>
                </c:pt>
                <c:pt idx="2">
                  <c:v>Бизнес-аналитики</c:v>
                </c:pt>
                <c:pt idx="3">
                  <c:v>Продуктовые аналитики</c:v>
                </c:pt>
                <c:pt idx="4">
                  <c:v>Маркетиговые аналитики</c:v>
                </c:pt>
                <c:pt idx="5">
                  <c:v>Web-аналитики</c:v>
                </c:pt>
                <c:pt idx="6">
                  <c:v>data scientist</c:v>
                </c:pt>
                <c:pt idx="7">
                  <c:v>Другие аналитики</c:v>
                </c:pt>
              </c:strCache>
            </c:strRef>
          </c:cat>
          <c:val>
            <c:numRef>
              <c:f>Лист3!$B$3:$B$10</c:f>
              <c:numCache>
                <c:formatCode>0%</c:formatCode>
                <c:ptCount val="8"/>
                <c:pt idx="0">
                  <c:v>0.05</c:v>
                </c:pt>
                <c:pt idx="1">
                  <c:v>0.25</c:v>
                </c:pt>
                <c:pt idx="2">
                  <c:v>0.08</c:v>
                </c:pt>
                <c:pt idx="3">
                  <c:v>0.25</c:v>
                </c:pt>
                <c:pt idx="4">
                  <c:v>0.2</c:v>
                </c:pt>
                <c:pt idx="5">
                  <c:v>0.05</c:v>
                </c:pt>
                <c:pt idx="6">
                  <c:v>0.1</c:v>
                </c:pt>
                <c:pt idx="7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3ECE-4E94-90CD-4863F2C23B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baseline="0" dirty="0" err="1">
                <a:solidFill>
                  <a:schemeClr val="tx1"/>
                </a:solidFill>
                <a:effectLst/>
              </a:rPr>
              <a:t>eCommerce</a:t>
            </a:r>
            <a:endParaRPr lang="ru-RU" sz="1400" dirty="0">
              <a:solidFill>
                <a:schemeClr val="tx1"/>
              </a:solidFill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spPr>
            <a:ln w="3175"/>
          </c:spPr>
          <c:dPt>
            <c:idx val="0"/>
            <c:bubble3D val="0"/>
            <c:spPr>
              <a:solidFill>
                <a:srgbClr val="CCFF66"/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44E-43B4-A6B8-B67D3368EE49}"/>
              </c:ext>
            </c:extLst>
          </c:dPt>
          <c:dPt>
            <c:idx val="1"/>
            <c:bubble3D val="0"/>
            <c:spPr>
              <a:solidFill>
                <a:srgbClr val="9933FF"/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44E-43B4-A6B8-B67D3368EE4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44E-43B4-A6B8-B67D3368EE49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44E-43B4-A6B8-B67D3368EE49}"/>
              </c:ext>
            </c:extLst>
          </c:dPt>
          <c:dPt>
            <c:idx val="4"/>
            <c:bubble3D val="0"/>
            <c:spPr>
              <a:solidFill>
                <a:srgbClr val="FFFF00"/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44E-43B4-A6B8-B67D3368EE49}"/>
              </c:ext>
            </c:extLst>
          </c:dPt>
          <c:dPt>
            <c:idx val="5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44E-43B4-A6B8-B67D3368EE49}"/>
              </c:ext>
            </c:extLst>
          </c:dPt>
          <c:dPt>
            <c:idx val="6"/>
            <c:bubble3D val="0"/>
            <c:spPr>
              <a:solidFill>
                <a:srgbClr val="00B0F0"/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644E-43B4-A6B8-B67D3368EE49}"/>
              </c:ext>
            </c:extLst>
          </c:dPt>
          <c:dPt>
            <c:idx val="7"/>
            <c:bubble3D val="0"/>
            <c:spPr>
              <a:solidFill>
                <a:srgbClr val="FFC000"/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644E-43B4-A6B8-B67D3368EE49}"/>
              </c:ext>
            </c:extLst>
          </c:dPt>
          <c:dLbls>
            <c:dLbl>
              <c:idx val="0"/>
              <c:layout>
                <c:manualLayout>
                  <c:x val="3.9480602010837682E-2"/>
                  <c:y val="-5.382316048645882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44E-43B4-A6B8-B67D3368EE49}"/>
                </c:ext>
              </c:extLst>
            </c:dLbl>
            <c:dLbl>
              <c:idx val="1"/>
              <c:layout>
                <c:manualLayout>
                  <c:x val="8.5025813122640223E-3"/>
                  <c:y val="-4.4489387411937283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644E-43B4-A6B8-B67D3368EE49}"/>
                </c:ext>
              </c:extLst>
            </c:dLbl>
            <c:dLbl>
              <c:idx val="2"/>
              <c:layout>
                <c:manualLayout>
                  <c:x val="2.8385812703535677E-2"/>
                  <c:y val="-2.182668853337697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644E-43B4-A6B8-B67D3368EE49}"/>
                </c:ext>
              </c:extLst>
            </c:dLbl>
            <c:dLbl>
              <c:idx val="3"/>
              <c:layout>
                <c:manualLayout>
                  <c:x val="6.121587873213049E-2"/>
                  <c:y val="-2.5679154645312234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644E-43B4-A6B8-B67D3368EE49}"/>
                </c:ext>
              </c:extLst>
            </c:dLbl>
            <c:dLbl>
              <c:idx val="4"/>
              <c:layout>
                <c:manualLayout>
                  <c:x val="-3.1543720996935955E-2"/>
                  <c:y val="-1.26949060288797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644E-43B4-A6B8-B67D3368EE49}"/>
                </c:ext>
              </c:extLst>
            </c:dLbl>
            <c:dLbl>
              <c:idx val="5"/>
              <c:layout>
                <c:manualLayout>
                  <c:x val="-7.9889600905614835E-3"/>
                  <c:y val="-7.7434717078683395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644E-43B4-A6B8-B67D3368EE49}"/>
                </c:ext>
              </c:extLst>
            </c:dLbl>
            <c:dLbl>
              <c:idx val="6"/>
              <c:layout>
                <c:manualLayout>
                  <c:x val="-1.5326343748151412E-2"/>
                  <c:y val="3.1878082417575904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644E-43B4-A6B8-B67D3368EE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Лист4!$A$1:$A$8</c:f>
              <c:strCache>
                <c:ptCount val="8"/>
                <c:pt idx="0">
                  <c:v>Аналитики</c:v>
                </c:pt>
                <c:pt idx="1">
                  <c:v>Системные аналитики</c:v>
                </c:pt>
                <c:pt idx="2">
                  <c:v>Бизнес-аналитики</c:v>
                </c:pt>
                <c:pt idx="3">
                  <c:v>Продуктовые аналитики</c:v>
                </c:pt>
                <c:pt idx="4">
                  <c:v>Маркетиговые аналитики</c:v>
                </c:pt>
                <c:pt idx="5">
                  <c:v>Web-аналитики</c:v>
                </c:pt>
                <c:pt idx="6">
                  <c:v>data scientist</c:v>
                </c:pt>
                <c:pt idx="7">
                  <c:v>Другие аналитики</c:v>
                </c:pt>
              </c:strCache>
            </c:strRef>
          </c:cat>
          <c:val>
            <c:numRef>
              <c:f>Лист4!$B$1:$B$8</c:f>
              <c:numCache>
                <c:formatCode>0%</c:formatCode>
                <c:ptCount val="8"/>
                <c:pt idx="0">
                  <c:v>0.01</c:v>
                </c:pt>
                <c:pt idx="1">
                  <c:v>0.1</c:v>
                </c:pt>
                <c:pt idx="2">
                  <c:v>0.2</c:v>
                </c:pt>
                <c:pt idx="3">
                  <c:v>0.35</c:v>
                </c:pt>
                <c:pt idx="4">
                  <c:v>0.2</c:v>
                </c:pt>
                <c:pt idx="5">
                  <c:v>0.05</c:v>
                </c:pt>
                <c:pt idx="6">
                  <c:v>0.08</c:v>
                </c:pt>
                <c:pt idx="7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644E-43B4-A6B8-B67D3368EE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400" b="1" dirty="0">
                <a:solidFill>
                  <a:schemeClr val="tx1"/>
                </a:solidFill>
              </a:rPr>
              <a:t>Кого чаще ищут </a:t>
            </a:r>
          </a:p>
          <a:p>
            <a:pPr>
              <a:defRPr sz="1400" b="1">
                <a:solidFill>
                  <a:schemeClr val="tx1"/>
                </a:solidFill>
              </a:defRPr>
            </a:pPr>
            <a:r>
              <a:rPr lang="ru-RU" sz="1400" b="1" dirty="0">
                <a:solidFill>
                  <a:schemeClr val="tx1"/>
                </a:solidFill>
              </a:rPr>
              <a:t>(*Москва)</a:t>
            </a:r>
          </a:p>
        </c:rich>
      </c:tx>
      <c:layout>
        <c:manualLayout>
          <c:xMode val="edge"/>
          <c:yMode val="edge"/>
          <c:x val="0.36627190144138022"/>
          <c:y val="0.5007392688223658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doughnut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chemeClr val="bg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8FD-4BB3-A828-92008711AF92}"/>
              </c:ext>
            </c:extLst>
          </c:dPt>
          <c:dPt>
            <c:idx val="1"/>
            <c:bubble3D val="0"/>
            <c:spPr>
              <a:solidFill>
                <a:srgbClr val="2D82F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8FD-4BB3-A828-92008711AF92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8FD-4BB3-A828-92008711AF92}"/>
              </c:ext>
            </c:extLst>
          </c:dPt>
          <c:dPt>
            <c:idx val="3"/>
            <c:bubble3D val="0"/>
            <c:spPr>
              <a:solidFill>
                <a:srgbClr val="9966F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8FD-4BB3-A828-92008711AF92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8FD-4BB3-A828-92008711AF92}"/>
              </c:ext>
            </c:extLst>
          </c:dPt>
          <c:dPt>
            <c:idx val="5"/>
            <c:bubble3D val="0"/>
            <c:spPr>
              <a:solidFill>
                <a:srgbClr val="FA4848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8FD-4BB3-A828-92008711AF92}"/>
              </c:ext>
            </c:extLst>
          </c:dPt>
          <c:dPt>
            <c:idx val="6"/>
            <c:bubble3D val="0"/>
            <c:spPr>
              <a:solidFill>
                <a:srgbClr val="F5929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A8FD-4BB3-A828-92008711AF92}"/>
              </c:ext>
            </c:extLst>
          </c:dPt>
          <c:dPt>
            <c:idx val="7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A8FD-4BB3-A828-92008711AF92}"/>
              </c:ext>
            </c:extLst>
          </c:dPt>
          <c:dLbls>
            <c:dLbl>
              <c:idx val="0"/>
              <c:layout>
                <c:manualLayout>
                  <c:x val="1.7139740820870879E-2"/>
                  <c:y val="-3.974363670196923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A8FD-4BB3-A828-92008711AF92}"/>
                </c:ext>
              </c:extLst>
            </c:dLbl>
            <c:dLbl>
              <c:idx val="1"/>
              <c:layout>
                <c:manualLayout>
                  <c:x val="0.1750204034499058"/>
                  <c:y val="9.8757406262498681E-2"/>
                </c:manualLayout>
              </c:layout>
              <c:tx>
                <c:rich>
                  <a:bodyPr/>
                  <a:lstStyle/>
                  <a:p>
                    <a:r>
                      <a:rPr lang="ru-RU" sz="800" b="0" i="0" u="none" strike="noStrike" kern="1200" baseline="0" dirty="0" smtClean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Продуктовые аналитики</a:t>
                    </a:r>
                    <a:r>
                      <a:rPr lang="ru-RU" baseline="0" dirty="0"/>
                      <a:t>
</a:t>
                    </a:r>
                    <a:fld id="{55CB155D-D485-4F84-962B-FB049EEE419B}" type="PERCENTAGE">
                      <a:rPr lang="en-US" baseline="0"/>
                      <a:pPr/>
                      <a:t>[ПРОЦЕНТ]</a:t>
                    </a:fld>
                    <a:endParaRPr lang="ru-RU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8FD-4BB3-A828-92008711AF92}"/>
                </c:ext>
              </c:extLst>
            </c:dLbl>
            <c:dLbl>
              <c:idx val="2"/>
              <c:layout>
                <c:manualLayout>
                  <c:x val="-0.18133309282584567"/>
                  <c:y val="0.1061996060791401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A8FD-4BB3-A828-92008711AF92}"/>
                </c:ext>
              </c:extLst>
            </c:dLbl>
            <c:dLbl>
              <c:idx val="3"/>
              <c:layout>
                <c:manualLayout>
                  <c:x val="-6.6540639057334275E-3"/>
                  <c:y val="1.3321563439903424E-2"/>
                </c:manualLayout>
              </c:layout>
              <c:tx>
                <c:rich>
                  <a:bodyPr/>
                  <a:lstStyle/>
                  <a:p>
                    <a:r>
                      <a:rPr lang="ru-RU" baseline="0" dirty="0" smtClean="0"/>
                      <a:t>Системные аналитики</a:t>
                    </a:r>
                    <a:r>
                      <a:rPr lang="ru-RU" baseline="0" dirty="0"/>
                      <a:t>
</a:t>
                    </a:r>
                    <a:fld id="{AEC9A12B-4FCA-4A66-8E8B-F360951EEC2A}" type="PERCENTAGE">
                      <a:rPr lang="en-US" baseline="0"/>
                      <a:pPr/>
                      <a:t>[ПРОЦЕНТ]</a:t>
                    </a:fld>
                    <a:endParaRPr lang="ru-RU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A8FD-4BB3-A828-92008711AF92}"/>
                </c:ext>
              </c:extLst>
            </c:dLbl>
            <c:dLbl>
              <c:idx val="4"/>
              <c:layout>
                <c:manualLayout>
                  <c:x val="-0.15811654048766308"/>
                  <c:y val="-0.1327104132052359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797156308021817"/>
                      <c:h val="0.1127316392515393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A8FD-4BB3-A828-92008711AF92}"/>
                </c:ext>
              </c:extLst>
            </c:dLbl>
            <c:dLbl>
              <c:idx val="5"/>
              <c:layout>
                <c:manualLayout>
                  <c:x val="1.8702056107221896E-2"/>
                  <c:y val="-0.1808214911971516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A8FD-4BB3-A828-92008711AF92}"/>
                </c:ext>
              </c:extLst>
            </c:dLbl>
            <c:dLbl>
              <c:idx val="6"/>
              <c:layout>
                <c:manualLayout>
                  <c:x val="0.16785743862475797"/>
                  <c:y val="-0.1865020722166156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A8FD-4BB3-A828-92008711AF92}"/>
                </c:ext>
              </c:extLst>
            </c:dLbl>
            <c:dLbl>
              <c:idx val="7"/>
              <c:layout>
                <c:manualLayout>
                  <c:x val="0.149779971472047"/>
                  <c:y val="-0.122417505679568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A8FD-4BB3-A828-92008711AF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Feuil1!$B$52:$B$59</c:f>
              <c:strCache>
                <c:ptCount val="8"/>
                <c:pt idx="0">
                  <c:v>Аналитики</c:v>
                </c:pt>
                <c:pt idx="1">
                  <c:v>Системные аналитики</c:v>
                </c:pt>
                <c:pt idx="2">
                  <c:v>Бизнес-аналитики</c:v>
                </c:pt>
                <c:pt idx="3">
                  <c:v>Продуктовые аналитики</c:v>
                </c:pt>
                <c:pt idx="4">
                  <c:v>Маркетинговые аналитики</c:v>
                </c:pt>
                <c:pt idx="5">
                  <c:v>Web-аналитики</c:v>
                </c:pt>
                <c:pt idx="6">
                  <c:v>Data scientists</c:v>
                </c:pt>
                <c:pt idx="7">
                  <c:v>Другие аналитики</c:v>
                </c:pt>
              </c:strCache>
            </c:strRef>
          </c:cat>
          <c:val>
            <c:numRef>
              <c:f>Feuil1!$C$52:$C$59</c:f>
              <c:numCache>
                <c:formatCode>General</c:formatCode>
                <c:ptCount val="8"/>
                <c:pt idx="0">
                  <c:v>1000</c:v>
                </c:pt>
                <c:pt idx="1">
                  <c:v>1000</c:v>
                </c:pt>
                <c:pt idx="2">
                  <c:v>1500</c:v>
                </c:pt>
                <c:pt idx="3">
                  <c:v>2250</c:v>
                </c:pt>
                <c:pt idx="4">
                  <c:v>130</c:v>
                </c:pt>
                <c:pt idx="5">
                  <c:v>700</c:v>
                </c:pt>
                <c:pt idx="6">
                  <c:v>300</c:v>
                </c:pt>
                <c:pt idx="7">
                  <c:v>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A8FD-4BB3-A828-92008711AF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58"/>
        <c:holeSize val="48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b="1">
                <a:solidFill>
                  <a:schemeClr val="tx1"/>
                </a:solidFill>
              </a:rPr>
              <a:t>Средняя ЗП по регионам</a:t>
            </a:r>
          </a:p>
        </c:rich>
      </c:tx>
      <c:layout>
        <c:manualLayout>
          <c:xMode val="edge"/>
          <c:yMode val="edge"/>
          <c:x val="0.72042402100236413"/>
          <c:y val="1.92108676143151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Feuil1!$C$15</c:f>
              <c:strCache>
                <c:ptCount val="1"/>
                <c:pt idx="0">
                  <c:v>Москва</c:v>
                </c:pt>
              </c:strCache>
            </c:strRef>
          </c:tx>
          <c:spPr>
            <a:solidFill>
              <a:srgbClr val="9966FF"/>
            </a:solidFill>
            <a:ln>
              <a:noFill/>
            </a:ln>
            <a:effectLst/>
          </c:spPr>
          <c:invertIfNegative val="0"/>
          <c:cat>
            <c:strRef>
              <c:f>Feuil1!$B$16:$B$23</c:f>
              <c:strCache>
                <c:ptCount val="8"/>
                <c:pt idx="0">
                  <c:v>Аналитики</c:v>
                </c:pt>
                <c:pt idx="1">
                  <c:v>Системные аналитики</c:v>
                </c:pt>
                <c:pt idx="2">
                  <c:v>Бизнес-аналитики</c:v>
                </c:pt>
                <c:pt idx="3">
                  <c:v>Продуктовые аналитики</c:v>
                </c:pt>
                <c:pt idx="4">
                  <c:v>Маркетинговые аналитики</c:v>
                </c:pt>
                <c:pt idx="5">
                  <c:v>Web-аналитики</c:v>
                </c:pt>
                <c:pt idx="6">
                  <c:v>Data scientists</c:v>
                </c:pt>
                <c:pt idx="7">
                  <c:v>Другие аналитики</c:v>
                </c:pt>
              </c:strCache>
            </c:strRef>
          </c:cat>
          <c:val>
            <c:numRef>
              <c:f>Feuil1!$C$16:$C$23</c:f>
              <c:numCache>
                <c:formatCode>General</c:formatCode>
                <c:ptCount val="8"/>
                <c:pt idx="0">
                  <c:v>150000</c:v>
                </c:pt>
                <c:pt idx="1">
                  <c:v>180000</c:v>
                </c:pt>
                <c:pt idx="2">
                  <c:v>155000</c:v>
                </c:pt>
                <c:pt idx="3">
                  <c:v>140000</c:v>
                </c:pt>
                <c:pt idx="4">
                  <c:v>120000</c:v>
                </c:pt>
                <c:pt idx="5">
                  <c:v>120000</c:v>
                </c:pt>
                <c:pt idx="6">
                  <c:v>200000</c:v>
                </c:pt>
                <c:pt idx="7">
                  <c:v>125000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F7-45CD-B567-05E5A1AF14D2}"/>
            </c:ext>
          </c:extLst>
        </c:ser>
        <c:ser>
          <c:idx val="1"/>
          <c:order val="1"/>
          <c:tx>
            <c:strRef>
              <c:f>Feuil1!$D$15</c:f>
              <c:strCache>
                <c:ptCount val="1"/>
                <c:pt idx="0">
                  <c:v>Санкт-Петербург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strRef>
              <c:f>Feuil1!$B$16:$B$23</c:f>
              <c:strCache>
                <c:ptCount val="8"/>
                <c:pt idx="0">
                  <c:v>Аналитики</c:v>
                </c:pt>
                <c:pt idx="1">
                  <c:v>Системные аналитики</c:v>
                </c:pt>
                <c:pt idx="2">
                  <c:v>Бизнес-аналитики</c:v>
                </c:pt>
                <c:pt idx="3">
                  <c:v>Продуктовые аналитики</c:v>
                </c:pt>
                <c:pt idx="4">
                  <c:v>Маркетинговые аналитики</c:v>
                </c:pt>
                <c:pt idx="5">
                  <c:v>Web-аналитики</c:v>
                </c:pt>
                <c:pt idx="6">
                  <c:v>Data scientists</c:v>
                </c:pt>
                <c:pt idx="7">
                  <c:v>Другие аналитики</c:v>
                </c:pt>
              </c:strCache>
            </c:strRef>
          </c:cat>
          <c:val>
            <c:numRef>
              <c:f>Feuil1!$D$16:$D$23</c:f>
              <c:numCache>
                <c:formatCode>General</c:formatCode>
                <c:ptCount val="8"/>
                <c:pt idx="0">
                  <c:v>90000</c:v>
                </c:pt>
                <c:pt idx="1">
                  <c:v>130000</c:v>
                </c:pt>
                <c:pt idx="2">
                  <c:v>80000</c:v>
                </c:pt>
                <c:pt idx="3">
                  <c:v>120000</c:v>
                </c:pt>
                <c:pt idx="4">
                  <c:v>70000</c:v>
                </c:pt>
                <c:pt idx="5">
                  <c:v>80000</c:v>
                </c:pt>
                <c:pt idx="6">
                  <c:v>17000</c:v>
                </c:pt>
                <c:pt idx="7">
                  <c:v>70000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9F7-45CD-B567-05E5A1AF14D2}"/>
            </c:ext>
          </c:extLst>
        </c:ser>
        <c:ser>
          <c:idx val="2"/>
          <c:order val="2"/>
          <c:tx>
            <c:strRef>
              <c:f>Feuil1!$E$15</c:f>
              <c:strCache>
                <c:ptCount val="1"/>
                <c:pt idx="0">
                  <c:v>Казань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Feuil1!$B$16:$B$23</c:f>
              <c:strCache>
                <c:ptCount val="8"/>
                <c:pt idx="0">
                  <c:v>Аналитики</c:v>
                </c:pt>
                <c:pt idx="1">
                  <c:v>Системные аналитики</c:v>
                </c:pt>
                <c:pt idx="2">
                  <c:v>Бизнес-аналитики</c:v>
                </c:pt>
                <c:pt idx="3">
                  <c:v>Продуктовые аналитики</c:v>
                </c:pt>
                <c:pt idx="4">
                  <c:v>Маркетинговые аналитики</c:v>
                </c:pt>
                <c:pt idx="5">
                  <c:v>Web-аналитики</c:v>
                </c:pt>
                <c:pt idx="6">
                  <c:v>Data scientists</c:v>
                </c:pt>
                <c:pt idx="7">
                  <c:v>Другие аналитики</c:v>
                </c:pt>
              </c:strCache>
            </c:strRef>
          </c:cat>
          <c:val>
            <c:numRef>
              <c:f>Feuil1!$E$16:$E$23</c:f>
              <c:numCache>
                <c:formatCode>General</c:formatCode>
                <c:ptCount val="8"/>
                <c:pt idx="0">
                  <c:v>50000</c:v>
                </c:pt>
                <c:pt idx="1">
                  <c:v>60000</c:v>
                </c:pt>
                <c:pt idx="2">
                  <c:v>70000</c:v>
                </c:pt>
                <c:pt idx="3">
                  <c:v>50000</c:v>
                </c:pt>
                <c:pt idx="4">
                  <c:v>35000</c:v>
                </c:pt>
                <c:pt idx="5">
                  <c:v>50000</c:v>
                </c:pt>
                <c:pt idx="6">
                  <c:v>100000</c:v>
                </c:pt>
                <c:pt idx="7">
                  <c:v>20000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9F7-45CD-B567-05E5A1AF14D2}"/>
            </c:ext>
          </c:extLst>
        </c:ser>
        <c:ser>
          <c:idx val="3"/>
          <c:order val="3"/>
          <c:tx>
            <c:strRef>
              <c:f>Feuil1!$F$15</c:f>
              <c:strCache>
                <c:ptCount val="1"/>
                <c:pt idx="0">
                  <c:v>Новосибирск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Feuil1!$B$16:$B$23</c:f>
              <c:strCache>
                <c:ptCount val="8"/>
                <c:pt idx="0">
                  <c:v>Аналитики</c:v>
                </c:pt>
                <c:pt idx="1">
                  <c:v>Системные аналитики</c:v>
                </c:pt>
                <c:pt idx="2">
                  <c:v>Бизнес-аналитики</c:v>
                </c:pt>
                <c:pt idx="3">
                  <c:v>Продуктовые аналитики</c:v>
                </c:pt>
                <c:pt idx="4">
                  <c:v>Маркетинговые аналитики</c:v>
                </c:pt>
                <c:pt idx="5">
                  <c:v>Web-аналитики</c:v>
                </c:pt>
                <c:pt idx="6">
                  <c:v>Data scientists</c:v>
                </c:pt>
                <c:pt idx="7">
                  <c:v>Другие аналитики</c:v>
                </c:pt>
              </c:strCache>
            </c:strRef>
          </c:cat>
          <c:val>
            <c:numRef>
              <c:f>Feuil1!$F$16:$F$23</c:f>
              <c:numCache>
                <c:formatCode>General</c:formatCode>
                <c:ptCount val="8"/>
                <c:pt idx="0">
                  <c:v>40000</c:v>
                </c:pt>
                <c:pt idx="1">
                  <c:v>85000</c:v>
                </c:pt>
                <c:pt idx="2">
                  <c:v>75000</c:v>
                </c:pt>
                <c:pt idx="3">
                  <c:v>60000</c:v>
                </c:pt>
                <c:pt idx="4">
                  <c:v>45000</c:v>
                </c:pt>
                <c:pt idx="5">
                  <c:v>45000</c:v>
                </c:pt>
                <c:pt idx="6">
                  <c:v>80000</c:v>
                </c:pt>
                <c:pt idx="7">
                  <c:v>30000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9F7-45CD-B567-05E5A1AF14D2}"/>
            </c:ext>
          </c:extLst>
        </c:ser>
        <c:ser>
          <c:idx val="4"/>
          <c:order val="4"/>
          <c:tx>
            <c:strRef>
              <c:f>Feuil1!$G$15</c:f>
              <c:strCache>
                <c:ptCount val="1"/>
                <c:pt idx="0">
                  <c:v>Омск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Feuil1!$B$16:$B$23</c:f>
              <c:strCache>
                <c:ptCount val="8"/>
                <c:pt idx="0">
                  <c:v>Аналитики</c:v>
                </c:pt>
                <c:pt idx="1">
                  <c:v>Системные аналитики</c:v>
                </c:pt>
                <c:pt idx="2">
                  <c:v>Бизнес-аналитики</c:v>
                </c:pt>
                <c:pt idx="3">
                  <c:v>Продуктовые аналитики</c:v>
                </c:pt>
                <c:pt idx="4">
                  <c:v>Маркетинговые аналитики</c:v>
                </c:pt>
                <c:pt idx="5">
                  <c:v>Web-аналитики</c:v>
                </c:pt>
                <c:pt idx="6">
                  <c:v>Data scientists</c:v>
                </c:pt>
                <c:pt idx="7">
                  <c:v>Другие аналитики</c:v>
                </c:pt>
              </c:strCache>
            </c:strRef>
          </c:cat>
          <c:val>
            <c:numRef>
              <c:f>Feuil1!$G$16:$G$23</c:f>
              <c:numCache>
                <c:formatCode>General</c:formatCode>
                <c:ptCount val="8"/>
                <c:pt idx="0">
                  <c:v>35000</c:v>
                </c:pt>
                <c:pt idx="1">
                  <c:v>50000</c:v>
                </c:pt>
                <c:pt idx="2">
                  <c:v>45000</c:v>
                </c:pt>
                <c:pt idx="3">
                  <c:v>0</c:v>
                </c:pt>
                <c:pt idx="4">
                  <c:v>25000</c:v>
                </c:pt>
                <c:pt idx="5">
                  <c:v>30000</c:v>
                </c:pt>
                <c:pt idx="6">
                  <c:v>0</c:v>
                </c:pt>
                <c:pt idx="7">
                  <c:v>22000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9F7-45CD-B567-05E5A1AF14D2}"/>
            </c:ext>
          </c:extLst>
        </c:ser>
        <c:ser>
          <c:idx val="5"/>
          <c:order val="5"/>
          <c:tx>
            <c:strRef>
              <c:f>Feuil1!$H$15</c:f>
              <c:strCache>
                <c:ptCount val="1"/>
                <c:pt idx="0">
                  <c:v>Самара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Feuil1!$B$16:$B$23</c:f>
              <c:strCache>
                <c:ptCount val="8"/>
                <c:pt idx="0">
                  <c:v>Аналитики</c:v>
                </c:pt>
                <c:pt idx="1">
                  <c:v>Системные аналитики</c:v>
                </c:pt>
                <c:pt idx="2">
                  <c:v>Бизнес-аналитики</c:v>
                </c:pt>
                <c:pt idx="3">
                  <c:v>Продуктовые аналитики</c:v>
                </c:pt>
                <c:pt idx="4">
                  <c:v>Маркетинговые аналитики</c:v>
                </c:pt>
                <c:pt idx="5">
                  <c:v>Web-аналитики</c:v>
                </c:pt>
                <c:pt idx="6">
                  <c:v>Data scientists</c:v>
                </c:pt>
                <c:pt idx="7">
                  <c:v>Другие аналитики</c:v>
                </c:pt>
              </c:strCache>
            </c:strRef>
          </c:cat>
          <c:val>
            <c:numRef>
              <c:f>Feuil1!$H$16:$H$23</c:f>
              <c:numCache>
                <c:formatCode>General</c:formatCode>
                <c:ptCount val="8"/>
                <c:pt idx="0">
                  <c:v>35000</c:v>
                </c:pt>
                <c:pt idx="1">
                  <c:v>60000</c:v>
                </c:pt>
                <c:pt idx="2">
                  <c:v>50000</c:v>
                </c:pt>
                <c:pt idx="3">
                  <c:v>70000</c:v>
                </c:pt>
                <c:pt idx="4">
                  <c:v>45000</c:v>
                </c:pt>
                <c:pt idx="5">
                  <c:v>50000</c:v>
                </c:pt>
                <c:pt idx="6">
                  <c:v>0</c:v>
                </c:pt>
                <c:pt idx="7">
                  <c:v>25000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9F7-45CD-B567-05E5A1AF14D2}"/>
            </c:ext>
          </c:extLst>
        </c:ser>
        <c:ser>
          <c:idx val="6"/>
          <c:order val="6"/>
          <c:tx>
            <c:strRef>
              <c:f>Feuil1!$I$15</c:f>
              <c:strCache>
                <c:ptCount val="1"/>
                <c:pt idx="0">
                  <c:v>Екатеринбург</c:v>
                </c:pt>
              </c:strCache>
            </c:strRef>
          </c:tx>
          <c:spPr>
            <a:solidFill>
              <a:srgbClr val="F59293"/>
            </a:solidFill>
            <a:ln>
              <a:noFill/>
            </a:ln>
            <a:effectLst/>
          </c:spPr>
          <c:invertIfNegative val="0"/>
          <c:cat>
            <c:strRef>
              <c:f>Feuil1!$B$16:$B$23</c:f>
              <c:strCache>
                <c:ptCount val="8"/>
                <c:pt idx="0">
                  <c:v>Аналитики</c:v>
                </c:pt>
                <c:pt idx="1">
                  <c:v>Системные аналитики</c:v>
                </c:pt>
                <c:pt idx="2">
                  <c:v>Бизнес-аналитики</c:v>
                </c:pt>
                <c:pt idx="3">
                  <c:v>Продуктовые аналитики</c:v>
                </c:pt>
                <c:pt idx="4">
                  <c:v>Маркетинговые аналитики</c:v>
                </c:pt>
                <c:pt idx="5">
                  <c:v>Web-аналитики</c:v>
                </c:pt>
                <c:pt idx="6">
                  <c:v>Data scientists</c:v>
                </c:pt>
                <c:pt idx="7">
                  <c:v>Другие аналитики</c:v>
                </c:pt>
              </c:strCache>
            </c:strRef>
          </c:cat>
          <c:val>
            <c:numRef>
              <c:f>Feuil1!$I$16:$I$23</c:f>
              <c:numCache>
                <c:formatCode>General</c:formatCode>
                <c:ptCount val="8"/>
                <c:pt idx="0">
                  <c:v>40000</c:v>
                </c:pt>
                <c:pt idx="1">
                  <c:v>80000</c:v>
                </c:pt>
                <c:pt idx="2">
                  <c:v>60000</c:v>
                </c:pt>
                <c:pt idx="3">
                  <c:v>50000</c:v>
                </c:pt>
                <c:pt idx="4">
                  <c:v>50000</c:v>
                </c:pt>
                <c:pt idx="5">
                  <c:v>50000</c:v>
                </c:pt>
                <c:pt idx="6">
                  <c:v>80000</c:v>
                </c:pt>
                <c:pt idx="7">
                  <c:v>30000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9F7-45CD-B567-05E5A1AF14D2}"/>
            </c:ext>
          </c:extLst>
        </c:ser>
        <c:ser>
          <c:idx val="7"/>
          <c:order val="7"/>
          <c:tx>
            <c:strRef>
              <c:f>Feuil1!$J$15</c:f>
              <c:strCache>
                <c:ptCount val="1"/>
                <c:pt idx="0">
                  <c:v>Калининград</c:v>
                </c:pt>
              </c:strCache>
            </c:strRef>
          </c:tx>
          <c:spPr>
            <a:solidFill>
              <a:srgbClr val="BAF428"/>
            </a:solidFill>
            <a:ln>
              <a:noFill/>
            </a:ln>
            <a:effectLst/>
          </c:spPr>
          <c:invertIfNegative val="0"/>
          <c:cat>
            <c:strRef>
              <c:f>Feuil1!$B$16:$B$23</c:f>
              <c:strCache>
                <c:ptCount val="8"/>
                <c:pt idx="0">
                  <c:v>Аналитики</c:v>
                </c:pt>
                <c:pt idx="1">
                  <c:v>Системные аналитики</c:v>
                </c:pt>
                <c:pt idx="2">
                  <c:v>Бизнес-аналитики</c:v>
                </c:pt>
                <c:pt idx="3">
                  <c:v>Продуктовые аналитики</c:v>
                </c:pt>
                <c:pt idx="4">
                  <c:v>Маркетинговые аналитики</c:v>
                </c:pt>
                <c:pt idx="5">
                  <c:v>Web-аналитики</c:v>
                </c:pt>
                <c:pt idx="6">
                  <c:v>Data scientists</c:v>
                </c:pt>
                <c:pt idx="7">
                  <c:v>Другие аналитики</c:v>
                </c:pt>
              </c:strCache>
            </c:strRef>
          </c:cat>
          <c:val>
            <c:numRef>
              <c:f>Feuil1!$J$16:$J$23</c:f>
              <c:numCache>
                <c:formatCode>General</c:formatCode>
                <c:ptCount val="8"/>
                <c:pt idx="0">
                  <c:v>35000</c:v>
                </c:pt>
                <c:pt idx="1">
                  <c:v>75000</c:v>
                </c:pt>
                <c:pt idx="2">
                  <c:v>60000</c:v>
                </c:pt>
                <c:pt idx="3">
                  <c:v>0</c:v>
                </c:pt>
                <c:pt idx="4">
                  <c:v>50000</c:v>
                </c:pt>
                <c:pt idx="5">
                  <c:v>50000</c:v>
                </c:pt>
                <c:pt idx="6">
                  <c:v>0</c:v>
                </c:pt>
                <c:pt idx="7">
                  <c:v>25000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9F7-45CD-B567-05E5A1AF14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59341648"/>
        <c:axId val="459336072"/>
      </c:barChart>
      <c:catAx>
        <c:axId val="4593416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59336072"/>
        <c:crosses val="autoZero"/>
        <c:auto val="1"/>
        <c:lblAlgn val="ctr"/>
        <c:lblOffset val="100"/>
        <c:noMultiLvlLbl val="0"/>
      </c:catAx>
      <c:valAx>
        <c:axId val="4593360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59341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Feuil1!$C$40</c:f>
              <c:strCache>
                <c:ptCount val="1"/>
                <c:pt idx="0">
                  <c:v>DIY</c:v>
                </c:pt>
              </c:strCache>
            </c:strRef>
          </c:tx>
          <c:spPr>
            <a:ln w="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BAF428"/>
              </a:solidFill>
              <a:ln w="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2E6-4D26-80E0-6EF55D6D68D4}"/>
              </c:ext>
            </c:extLst>
          </c:dPt>
          <c:dPt>
            <c:idx val="1"/>
            <c:bubble3D val="0"/>
            <c:spPr>
              <a:solidFill>
                <a:srgbClr val="9966FF"/>
              </a:solidFill>
              <a:ln w="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2E6-4D26-80E0-6EF55D6D68D4}"/>
              </c:ext>
            </c:extLst>
          </c:dPt>
          <c:dPt>
            <c:idx val="2"/>
            <c:bubble3D val="0"/>
            <c:spPr>
              <a:solidFill>
                <a:srgbClr val="BAF428"/>
              </a:solidFill>
              <a:ln w="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2E6-4D26-80E0-6EF55D6D68D4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  <a:ln w="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2E6-4D26-80E0-6EF55D6D68D4}"/>
              </c:ext>
            </c:extLst>
          </c:dPt>
          <c:dPt>
            <c:idx val="4"/>
            <c:bubble3D val="0"/>
            <c:spPr>
              <a:solidFill>
                <a:srgbClr val="FFFF00"/>
              </a:solidFill>
              <a:ln w="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2E6-4D26-80E0-6EF55D6D68D4}"/>
              </c:ext>
            </c:extLst>
          </c:dPt>
          <c:dPt>
            <c:idx val="5"/>
            <c:bubble3D val="0"/>
            <c:spPr>
              <a:solidFill>
                <a:srgbClr val="F59293"/>
              </a:solidFill>
              <a:ln w="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2E6-4D26-80E0-6EF55D6D68D4}"/>
              </c:ext>
            </c:extLst>
          </c:dPt>
          <c:dPt>
            <c:idx val="6"/>
            <c:bubble3D val="0"/>
            <c:spPr>
              <a:solidFill>
                <a:srgbClr val="00B0F0"/>
              </a:solidFill>
              <a:ln w="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72E6-4D26-80E0-6EF55D6D68D4}"/>
              </c:ext>
            </c:extLst>
          </c:dPt>
          <c:dPt>
            <c:idx val="7"/>
            <c:bubble3D val="0"/>
            <c:spPr>
              <a:solidFill>
                <a:srgbClr val="FFC000"/>
              </a:solidFill>
              <a:ln w="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72E6-4D26-80E0-6EF55D6D68D4}"/>
              </c:ext>
            </c:extLst>
          </c:dPt>
          <c:dLbls>
            <c:dLbl>
              <c:idx val="1"/>
              <c:layout>
                <c:manualLayout>
                  <c:x val="-1.3219013026926973E-2"/>
                  <c:y val="6.9310055835519226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2E6-4D26-80E0-6EF55D6D68D4}"/>
                </c:ext>
              </c:extLst>
            </c:dLbl>
            <c:dLbl>
              <c:idx val="3"/>
              <c:layout>
                <c:manualLayout>
                  <c:x val="3.2652473425938936E-3"/>
                  <c:y val="-1.016968338104204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72E6-4D26-80E0-6EF55D6D68D4}"/>
                </c:ext>
              </c:extLst>
            </c:dLbl>
            <c:dLbl>
              <c:idx val="4"/>
              <c:layout>
                <c:manualLayout>
                  <c:x val="-4.8720870721126887E-2"/>
                  <c:y val="-3.374206819987581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72E6-4D26-80E0-6EF55D6D68D4}"/>
                </c:ext>
              </c:extLst>
            </c:dLbl>
            <c:dLbl>
              <c:idx val="5"/>
              <c:layout>
                <c:manualLayout>
                  <c:x val="-3.1488315519561515E-2"/>
                  <c:y val="-3.335502900617129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72E6-4D26-80E0-6EF55D6D68D4}"/>
                </c:ext>
              </c:extLst>
            </c:dLbl>
            <c:dLbl>
              <c:idx val="6"/>
              <c:layout>
                <c:manualLayout>
                  <c:x val="-3.2879699802481212E-2"/>
                  <c:y val="-2.710014475875355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72E6-4D26-80E0-6EF55D6D68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Feuil1!$B$41:$B$48</c:f>
              <c:strCache>
                <c:ptCount val="8"/>
                <c:pt idx="0">
                  <c:v>Аналитики</c:v>
                </c:pt>
                <c:pt idx="1">
                  <c:v>Системные аналитики</c:v>
                </c:pt>
                <c:pt idx="2">
                  <c:v>Бизнес-аналитики</c:v>
                </c:pt>
                <c:pt idx="3">
                  <c:v>Продуктовые аналитики</c:v>
                </c:pt>
                <c:pt idx="4">
                  <c:v>Маркетинговые аналитики</c:v>
                </c:pt>
                <c:pt idx="5">
                  <c:v>Web-аналитики</c:v>
                </c:pt>
                <c:pt idx="6">
                  <c:v>Data scientists</c:v>
                </c:pt>
                <c:pt idx="7">
                  <c:v>Другие аналитики</c:v>
                </c:pt>
              </c:strCache>
            </c:strRef>
          </c:cat>
          <c:val>
            <c:numRef>
              <c:f>Feuil1!$C$41:$C$48</c:f>
              <c:numCache>
                <c:formatCode>0%</c:formatCode>
                <c:ptCount val="8"/>
                <c:pt idx="0">
                  <c:v>0.02</c:v>
                </c:pt>
                <c:pt idx="1">
                  <c:v>7.0000000000000007E-2</c:v>
                </c:pt>
                <c:pt idx="2">
                  <c:v>0.05</c:v>
                </c:pt>
                <c:pt idx="3">
                  <c:v>0.2</c:v>
                </c:pt>
                <c:pt idx="4">
                  <c:v>0.4</c:v>
                </c:pt>
                <c:pt idx="5">
                  <c:v>0.15</c:v>
                </c:pt>
                <c:pt idx="6">
                  <c:v>0.1</c:v>
                </c:pt>
                <c:pt idx="7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72E6-4D26-80E0-6EF55D6D68D4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Feuil1!$D$40</c:f>
              <c:strCache>
                <c:ptCount val="1"/>
                <c:pt idx="0">
                  <c:v>Банкинг и финансы</c:v>
                </c:pt>
              </c:strCache>
            </c:strRef>
          </c:tx>
          <c:spPr>
            <a:ln w="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BAF428"/>
              </a:solidFill>
              <a:ln w="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5F9-4B44-BA6B-67909868343A}"/>
              </c:ext>
            </c:extLst>
          </c:dPt>
          <c:dPt>
            <c:idx val="1"/>
            <c:bubble3D val="0"/>
            <c:spPr>
              <a:solidFill>
                <a:srgbClr val="9966FF"/>
              </a:solidFill>
              <a:ln w="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5F9-4B44-BA6B-67909868343A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 w="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5F9-4B44-BA6B-67909868343A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  <a:ln w="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5F9-4B44-BA6B-67909868343A}"/>
              </c:ext>
            </c:extLst>
          </c:dPt>
          <c:dPt>
            <c:idx val="4"/>
            <c:bubble3D val="0"/>
            <c:spPr>
              <a:solidFill>
                <a:srgbClr val="FFFF00"/>
              </a:solidFill>
              <a:ln w="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5F9-4B44-BA6B-67909868343A}"/>
              </c:ext>
            </c:extLst>
          </c:dPt>
          <c:dPt>
            <c:idx val="5"/>
            <c:bubble3D val="0"/>
            <c:spPr>
              <a:solidFill>
                <a:srgbClr val="F59293"/>
              </a:solidFill>
              <a:ln w="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5F9-4B44-BA6B-67909868343A}"/>
              </c:ext>
            </c:extLst>
          </c:dPt>
          <c:dPt>
            <c:idx val="6"/>
            <c:bubble3D val="0"/>
            <c:spPr>
              <a:solidFill>
                <a:srgbClr val="00B0F0"/>
              </a:solidFill>
              <a:ln w="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D5F9-4B44-BA6B-67909868343A}"/>
              </c:ext>
            </c:extLst>
          </c:dPt>
          <c:dPt>
            <c:idx val="7"/>
            <c:bubble3D val="0"/>
            <c:spPr>
              <a:solidFill>
                <a:srgbClr val="FFC000"/>
              </a:solidFill>
              <a:ln w="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D5F9-4B44-BA6B-67909868343A}"/>
              </c:ext>
            </c:extLst>
          </c:dPt>
          <c:dLbls>
            <c:dLbl>
              <c:idx val="1"/>
              <c:layout>
                <c:manualLayout>
                  <c:x val="-3.6554558260283427E-3"/>
                  <c:y val="-5.010359085908777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5F9-4B44-BA6B-67909868343A}"/>
                </c:ext>
              </c:extLst>
            </c:dLbl>
            <c:dLbl>
              <c:idx val="2"/>
              <c:layout>
                <c:manualLayout>
                  <c:x val="-4.7121662693438857E-2"/>
                  <c:y val="5.113306265575485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D5F9-4B44-BA6B-67909868343A}"/>
                </c:ext>
              </c:extLst>
            </c:dLbl>
            <c:dLbl>
              <c:idx val="4"/>
              <c:layout>
                <c:manualLayout>
                  <c:x val="-2.9528649710491177E-2"/>
                  <c:y val="7.803055691558788E-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D5F9-4B44-BA6B-67909868343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Feuil1!$B$41:$B$48</c:f>
              <c:strCache>
                <c:ptCount val="8"/>
                <c:pt idx="0">
                  <c:v>Аналитики</c:v>
                </c:pt>
                <c:pt idx="1">
                  <c:v>Системные аналитики</c:v>
                </c:pt>
                <c:pt idx="2">
                  <c:v>Бизнес-аналитики</c:v>
                </c:pt>
                <c:pt idx="3">
                  <c:v>Продуктовые аналитики</c:v>
                </c:pt>
                <c:pt idx="4">
                  <c:v>Маркетинговые аналитики</c:v>
                </c:pt>
                <c:pt idx="5">
                  <c:v>Web-аналитики</c:v>
                </c:pt>
                <c:pt idx="6">
                  <c:v>Data scientists</c:v>
                </c:pt>
                <c:pt idx="7">
                  <c:v>Другие аналитики</c:v>
                </c:pt>
              </c:strCache>
            </c:strRef>
          </c:cat>
          <c:val>
            <c:numRef>
              <c:f>Feuil1!$D$41:$D$48</c:f>
              <c:numCache>
                <c:formatCode>0%</c:formatCode>
                <c:ptCount val="8"/>
                <c:pt idx="0">
                  <c:v>0.01</c:v>
                </c:pt>
                <c:pt idx="1">
                  <c:v>0.5</c:v>
                </c:pt>
                <c:pt idx="2">
                  <c:v>0.3</c:v>
                </c:pt>
                <c:pt idx="3">
                  <c:v>0.03</c:v>
                </c:pt>
                <c:pt idx="4">
                  <c:v>0.1</c:v>
                </c:pt>
                <c:pt idx="5">
                  <c:v>0.01</c:v>
                </c:pt>
                <c:pt idx="6">
                  <c:v>0.04</c:v>
                </c:pt>
                <c:pt idx="7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D5F9-4B44-BA6B-67909868343A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Feuil1!$E$40</c:f>
              <c:strCache>
                <c:ptCount val="1"/>
                <c:pt idx="0">
                  <c:v>Производство</c:v>
                </c:pt>
              </c:strCache>
            </c:strRef>
          </c:tx>
          <c:spPr>
            <a:ln w="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BAF428"/>
              </a:solidFill>
              <a:ln w="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4D2-465A-A6AA-9CAB3FD6E26E}"/>
              </c:ext>
            </c:extLst>
          </c:dPt>
          <c:dPt>
            <c:idx val="1"/>
            <c:bubble3D val="0"/>
            <c:spPr>
              <a:solidFill>
                <a:srgbClr val="9966FF"/>
              </a:solidFill>
              <a:ln w="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4D2-465A-A6AA-9CAB3FD6E26E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 w="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4D2-465A-A6AA-9CAB3FD6E26E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  <a:ln w="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4D2-465A-A6AA-9CAB3FD6E26E}"/>
              </c:ext>
            </c:extLst>
          </c:dPt>
          <c:dPt>
            <c:idx val="4"/>
            <c:bubble3D val="0"/>
            <c:spPr>
              <a:solidFill>
                <a:srgbClr val="FFFF00"/>
              </a:solidFill>
              <a:ln w="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4D2-465A-A6AA-9CAB3FD6E26E}"/>
              </c:ext>
            </c:extLst>
          </c:dPt>
          <c:dPt>
            <c:idx val="5"/>
            <c:bubble3D val="0"/>
            <c:spPr>
              <a:solidFill>
                <a:srgbClr val="F59293"/>
              </a:solidFill>
              <a:ln w="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4D2-465A-A6AA-9CAB3FD6E26E}"/>
              </c:ext>
            </c:extLst>
          </c:dPt>
          <c:dPt>
            <c:idx val="6"/>
            <c:bubble3D val="0"/>
            <c:spPr>
              <a:solidFill>
                <a:srgbClr val="00B0F0"/>
              </a:solidFill>
              <a:ln w="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D4D2-465A-A6AA-9CAB3FD6E26E}"/>
              </c:ext>
            </c:extLst>
          </c:dPt>
          <c:dPt>
            <c:idx val="7"/>
            <c:bubble3D val="0"/>
            <c:spPr>
              <a:solidFill>
                <a:srgbClr val="FFC000"/>
              </a:solidFill>
              <a:ln w="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D4D2-465A-A6AA-9CAB3FD6E26E}"/>
              </c:ext>
            </c:extLst>
          </c:dPt>
          <c:dLbls>
            <c:dLbl>
              <c:idx val="0"/>
              <c:layout>
                <c:manualLayout>
                  <c:x val="4.40289535915242E-2"/>
                  <c:y val="-2.462247368874748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4D2-465A-A6AA-9CAB3FD6E26E}"/>
                </c:ext>
              </c:extLst>
            </c:dLbl>
            <c:dLbl>
              <c:idx val="1"/>
              <c:layout>
                <c:manualLayout>
                  <c:x val="2.3428121074672938E-2"/>
                  <c:y val="3.263971063935015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4D2-465A-A6AA-9CAB3FD6E26E}"/>
                </c:ext>
              </c:extLst>
            </c:dLbl>
            <c:dLbl>
              <c:idx val="2"/>
              <c:layout>
                <c:manualLayout>
                  <c:x val="-6.8490770452981159E-2"/>
                  <c:y val="-3.162661748789469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D4D2-465A-A6AA-9CAB3FD6E26E}"/>
                </c:ext>
              </c:extLst>
            </c:dLbl>
            <c:dLbl>
              <c:idx val="5"/>
              <c:layout>
                <c:manualLayout>
                  <c:x val="-7.8289397752153961E-2"/>
                  <c:y val="-0.1068697903197578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D4D2-465A-A6AA-9CAB3FD6E26E}"/>
                </c:ext>
              </c:extLst>
            </c:dLbl>
            <c:dLbl>
              <c:idx val="6"/>
              <c:layout>
                <c:manualLayout>
                  <c:x val="8.9915526750985707E-3"/>
                  <c:y val="-1.5141976711483087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D4D2-465A-A6AA-9CAB3FD6E26E}"/>
                </c:ext>
              </c:extLst>
            </c:dLbl>
            <c:dLbl>
              <c:idx val="7"/>
              <c:layout>
                <c:manualLayout>
                  <c:x val="-2.5127337615547096E-2"/>
                  <c:y val="-4.298541107579315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D4D2-465A-A6AA-9CAB3FD6E2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Feuil1!$B$41:$B$48</c:f>
              <c:strCache>
                <c:ptCount val="8"/>
                <c:pt idx="0">
                  <c:v>Аналитики</c:v>
                </c:pt>
                <c:pt idx="1">
                  <c:v>Системные аналитики</c:v>
                </c:pt>
                <c:pt idx="2">
                  <c:v>Бизнес-аналитики</c:v>
                </c:pt>
                <c:pt idx="3">
                  <c:v>Продуктовые аналитики</c:v>
                </c:pt>
                <c:pt idx="4">
                  <c:v>Маркетинговые аналитики</c:v>
                </c:pt>
                <c:pt idx="5">
                  <c:v>Web-аналитики</c:v>
                </c:pt>
                <c:pt idx="6">
                  <c:v>Data scientists</c:v>
                </c:pt>
                <c:pt idx="7">
                  <c:v>Другие аналитики</c:v>
                </c:pt>
              </c:strCache>
            </c:strRef>
          </c:cat>
          <c:val>
            <c:numRef>
              <c:f>Feuil1!$E$41:$E$48</c:f>
              <c:numCache>
                <c:formatCode>0%</c:formatCode>
                <c:ptCount val="8"/>
                <c:pt idx="0">
                  <c:v>0.02</c:v>
                </c:pt>
                <c:pt idx="1">
                  <c:v>0.4</c:v>
                </c:pt>
                <c:pt idx="2">
                  <c:v>0.4</c:v>
                </c:pt>
                <c:pt idx="3">
                  <c:v>0.01</c:v>
                </c:pt>
                <c:pt idx="4">
                  <c:v>0.01</c:v>
                </c:pt>
                <c:pt idx="5">
                  <c:v>0.01</c:v>
                </c:pt>
                <c:pt idx="6">
                  <c:v>0.1</c:v>
                </c:pt>
                <c:pt idx="7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D4D2-465A-A6AA-9CAB3FD6E26E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Feuil1!$F$40</c:f>
              <c:strCache>
                <c:ptCount val="1"/>
                <c:pt idx="0">
                  <c:v>Медицина</c:v>
                </c:pt>
              </c:strCache>
            </c:strRef>
          </c:tx>
          <c:spPr>
            <a:ln w="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BAF428"/>
              </a:solidFill>
              <a:ln w="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FE6-42B1-B68A-697E73C55F69}"/>
              </c:ext>
            </c:extLst>
          </c:dPt>
          <c:dPt>
            <c:idx val="1"/>
            <c:bubble3D val="0"/>
            <c:spPr>
              <a:solidFill>
                <a:srgbClr val="9966FF"/>
              </a:solidFill>
              <a:ln w="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FE6-42B1-B68A-697E73C55F69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 w="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FE6-42B1-B68A-697E73C55F69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  <a:ln w="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FE6-42B1-B68A-697E73C55F69}"/>
              </c:ext>
            </c:extLst>
          </c:dPt>
          <c:dPt>
            <c:idx val="4"/>
            <c:bubble3D val="0"/>
            <c:spPr>
              <a:solidFill>
                <a:srgbClr val="FFFF00"/>
              </a:solidFill>
              <a:ln w="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FE6-42B1-B68A-697E73C55F69}"/>
              </c:ext>
            </c:extLst>
          </c:dPt>
          <c:dPt>
            <c:idx val="5"/>
            <c:bubble3D val="0"/>
            <c:spPr>
              <a:solidFill>
                <a:srgbClr val="F59293"/>
              </a:solidFill>
              <a:ln w="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FE6-42B1-B68A-697E73C55F69}"/>
              </c:ext>
            </c:extLst>
          </c:dPt>
          <c:dPt>
            <c:idx val="6"/>
            <c:bubble3D val="0"/>
            <c:spPr>
              <a:solidFill>
                <a:srgbClr val="00B0F0"/>
              </a:solidFill>
              <a:ln w="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8FE6-42B1-B68A-697E73C55F69}"/>
              </c:ext>
            </c:extLst>
          </c:dPt>
          <c:dPt>
            <c:idx val="7"/>
            <c:bubble3D val="0"/>
            <c:spPr>
              <a:solidFill>
                <a:srgbClr val="FFC000"/>
              </a:solidFill>
              <a:ln w="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8FE6-42B1-B68A-697E73C55F69}"/>
              </c:ext>
            </c:extLst>
          </c:dPt>
          <c:dLbls>
            <c:dLbl>
              <c:idx val="0"/>
              <c:layout>
                <c:manualLayout>
                  <c:x val="8.1139853900958972E-2"/>
                  <c:y val="-2.477934461850440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FE6-42B1-B68A-697E73C55F69}"/>
                </c:ext>
              </c:extLst>
            </c:dLbl>
            <c:dLbl>
              <c:idx val="1"/>
              <c:layout>
                <c:manualLayout>
                  <c:x val="-9.4334218194900236E-3"/>
                  <c:y val="9.028658391620800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8FE6-42B1-B68A-697E73C55F69}"/>
                </c:ext>
              </c:extLst>
            </c:dLbl>
            <c:dLbl>
              <c:idx val="2"/>
              <c:layout>
                <c:manualLayout>
                  <c:x val="-2.719032723590421E-2"/>
                  <c:y val="1.8431674393596005E-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8FE6-42B1-B68A-697E73C55F69}"/>
                </c:ext>
              </c:extLst>
            </c:dLbl>
            <c:dLbl>
              <c:idx val="3"/>
              <c:layout>
                <c:manualLayout>
                  <c:x val="-5.6639073363757293E-2"/>
                  <c:y val="4.452794879123705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8FE6-42B1-B68A-697E73C55F69}"/>
                </c:ext>
              </c:extLst>
            </c:dLbl>
            <c:dLbl>
              <c:idx val="4"/>
              <c:layout>
                <c:manualLayout>
                  <c:x val="-1.595846851271648E-2"/>
                  <c:y val="-9.9798167441267644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8FE6-42B1-B68A-697E73C55F69}"/>
                </c:ext>
              </c:extLst>
            </c:dLbl>
            <c:dLbl>
              <c:idx val="5"/>
              <c:layout>
                <c:manualLayout>
                  <c:x val="-4.1828453677033688E-2"/>
                  <c:y val="-7.796560107674560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8FE6-42B1-B68A-697E73C55F69}"/>
                </c:ext>
              </c:extLst>
            </c:dLbl>
            <c:dLbl>
              <c:idx val="6"/>
              <c:layout>
                <c:manualLayout>
                  <c:x val="2.1112836277583123E-2"/>
                  <c:y val="-0.1340154452088903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8FE6-42B1-B68A-697E73C55F69}"/>
                </c:ext>
              </c:extLst>
            </c:dLbl>
            <c:dLbl>
              <c:idx val="7"/>
              <c:layout>
                <c:manualLayout>
                  <c:x val="5.3233016260279035E-2"/>
                  <c:y val="-2.167000128601953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8FE6-42B1-B68A-697E73C55F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Feuil1!$B$41:$B$48</c:f>
              <c:strCache>
                <c:ptCount val="8"/>
                <c:pt idx="0">
                  <c:v>Аналитики</c:v>
                </c:pt>
                <c:pt idx="1">
                  <c:v>Системные аналитики</c:v>
                </c:pt>
                <c:pt idx="2">
                  <c:v>Бизнес-аналитики</c:v>
                </c:pt>
                <c:pt idx="3">
                  <c:v>Продуктовые аналитики</c:v>
                </c:pt>
                <c:pt idx="4">
                  <c:v>Маркетинговые аналитики</c:v>
                </c:pt>
                <c:pt idx="5">
                  <c:v>Web-аналитики</c:v>
                </c:pt>
                <c:pt idx="6">
                  <c:v>Data scientists</c:v>
                </c:pt>
                <c:pt idx="7">
                  <c:v>Другие аналитики</c:v>
                </c:pt>
              </c:strCache>
            </c:strRef>
          </c:cat>
          <c:val>
            <c:numRef>
              <c:f>Feuil1!$F$41:$F$48</c:f>
              <c:numCache>
                <c:formatCode>0%</c:formatCode>
                <c:ptCount val="8"/>
                <c:pt idx="0">
                  <c:v>0.01</c:v>
                </c:pt>
                <c:pt idx="1">
                  <c:v>0.6</c:v>
                </c:pt>
                <c:pt idx="2">
                  <c:v>0.3</c:v>
                </c:pt>
                <c:pt idx="3">
                  <c:v>0.01</c:v>
                </c:pt>
                <c:pt idx="4">
                  <c:v>0.01</c:v>
                </c:pt>
                <c:pt idx="5">
                  <c:v>0.01</c:v>
                </c:pt>
                <c:pt idx="6">
                  <c:v>0.01</c:v>
                </c:pt>
                <c:pt idx="7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8FE6-42B1-B68A-697E73C55F69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335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Feuil1!$G$40</c:f>
              <c:strCache>
                <c:ptCount val="1"/>
                <c:pt idx="0">
                  <c:v>Торговля</c:v>
                </c:pt>
              </c:strCache>
            </c:strRef>
          </c:tx>
          <c:spPr>
            <a:ln w="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bg1">
                  <a:lumMod val="75000"/>
                </a:schemeClr>
              </a:solidFill>
              <a:ln w="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F09-4F21-80B8-3E63DE927125}"/>
              </c:ext>
            </c:extLst>
          </c:dPt>
          <c:dPt>
            <c:idx val="1"/>
            <c:bubble3D val="0"/>
            <c:spPr>
              <a:solidFill>
                <a:srgbClr val="9966FF"/>
              </a:solidFill>
              <a:ln w="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F09-4F21-80B8-3E63DE927125}"/>
              </c:ext>
            </c:extLst>
          </c:dPt>
          <c:dPt>
            <c:idx val="2"/>
            <c:bubble3D val="0"/>
            <c:spPr>
              <a:solidFill>
                <a:srgbClr val="BAF428"/>
              </a:solidFill>
              <a:ln w="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F09-4F21-80B8-3E63DE927125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  <a:ln w="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F09-4F21-80B8-3E63DE927125}"/>
              </c:ext>
            </c:extLst>
          </c:dPt>
          <c:dPt>
            <c:idx val="4"/>
            <c:bubble3D val="0"/>
            <c:spPr>
              <a:solidFill>
                <a:srgbClr val="FFFF00"/>
              </a:solidFill>
              <a:ln w="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F09-4F21-80B8-3E63DE927125}"/>
              </c:ext>
            </c:extLst>
          </c:dPt>
          <c:dPt>
            <c:idx val="5"/>
            <c:bubble3D val="0"/>
            <c:spPr>
              <a:solidFill>
                <a:srgbClr val="F59293"/>
              </a:solidFill>
              <a:ln w="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F09-4F21-80B8-3E63DE927125}"/>
              </c:ext>
            </c:extLst>
          </c:dPt>
          <c:dPt>
            <c:idx val="6"/>
            <c:bubble3D val="0"/>
            <c:spPr>
              <a:solidFill>
                <a:srgbClr val="00B0F0"/>
              </a:solidFill>
              <a:ln w="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DF09-4F21-80B8-3E63DE927125}"/>
              </c:ext>
            </c:extLst>
          </c:dPt>
          <c:dPt>
            <c:idx val="7"/>
            <c:bubble3D val="0"/>
            <c:spPr>
              <a:solidFill>
                <a:srgbClr val="FFC000"/>
              </a:solidFill>
              <a:ln w="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DF09-4F21-80B8-3E63DE927125}"/>
              </c:ext>
            </c:extLst>
          </c:dPt>
          <c:dLbls>
            <c:dLbl>
              <c:idx val="1"/>
              <c:layout>
                <c:manualLayout>
                  <c:x val="5.8180663400964755E-2"/>
                  <c:y val="1.887517228806439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F09-4F21-80B8-3E63DE927125}"/>
                </c:ext>
              </c:extLst>
            </c:dLbl>
            <c:dLbl>
              <c:idx val="2"/>
              <c:layout>
                <c:manualLayout>
                  <c:x val="1.8896325684778063E-2"/>
                  <c:y val="7.8018098604212324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DF09-4F21-80B8-3E63DE927125}"/>
                </c:ext>
              </c:extLst>
            </c:dLbl>
            <c:dLbl>
              <c:idx val="3"/>
              <c:layout>
                <c:manualLayout>
                  <c:x val="5.1062495493562808E-2"/>
                  <c:y val="-3.710708043210406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DF09-4F21-80B8-3E63DE927125}"/>
                </c:ext>
              </c:extLst>
            </c:dLbl>
            <c:dLbl>
              <c:idx val="4"/>
              <c:layout>
                <c:manualLayout>
                  <c:x val="5.2428224138836412E-3"/>
                  <c:y val="1.437481494216644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DF09-4F21-80B8-3E63DE927125}"/>
                </c:ext>
              </c:extLst>
            </c:dLbl>
            <c:dLbl>
              <c:idx val="5"/>
              <c:layout>
                <c:manualLayout>
                  <c:x val="2.4756474359373788E-2"/>
                  <c:y val="-2.402419237958315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DF09-4F21-80B8-3E63DE927125}"/>
                </c:ext>
              </c:extLst>
            </c:dLbl>
            <c:dLbl>
              <c:idx val="6"/>
              <c:layout>
                <c:manualLayout>
                  <c:x val="1.0501445175463973E-2"/>
                  <c:y val="-3.5315159979252757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DF09-4F21-80B8-3E63DE9271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Feuil1!$B$41:$B$48</c:f>
              <c:strCache>
                <c:ptCount val="8"/>
                <c:pt idx="0">
                  <c:v>Аналитики</c:v>
                </c:pt>
                <c:pt idx="1">
                  <c:v>Системные аналитики</c:v>
                </c:pt>
                <c:pt idx="2">
                  <c:v>Бизнес-аналитики</c:v>
                </c:pt>
                <c:pt idx="3">
                  <c:v>Продуктовые аналитики</c:v>
                </c:pt>
                <c:pt idx="4">
                  <c:v>Маркетинговые аналитики</c:v>
                </c:pt>
                <c:pt idx="5">
                  <c:v>Web-аналитики</c:v>
                </c:pt>
                <c:pt idx="6">
                  <c:v>Data scientists</c:v>
                </c:pt>
                <c:pt idx="7">
                  <c:v>Другие аналитики</c:v>
                </c:pt>
              </c:strCache>
            </c:strRef>
          </c:cat>
          <c:val>
            <c:numRef>
              <c:f>Feuil1!$G$41:$G$48</c:f>
              <c:numCache>
                <c:formatCode>0%</c:formatCode>
                <c:ptCount val="8"/>
                <c:pt idx="0">
                  <c:v>0.01</c:v>
                </c:pt>
                <c:pt idx="1">
                  <c:v>0.15</c:v>
                </c:pt>
                <c:pt idx="2">
                  <c:v>0.15</c:v>
                </c:pt>
                <c:pt idx="3">
                  <c:v>0.18</c:v>
                </c:pt>
                <c:pt idx="4">
                  <c:v>0.3</c:v>
                </c:pt>
                <c:pt idx="5">
                  <c:v>0.15</c:v>
                </c:pt>
                <c:pt idx="6">
                  <c:v>0.05</c:v>
                </c:pt>
                <c:pt idx="7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DF09-4F21-80B8-3E63DE927125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Feuil1!$H$40</c:f>
              <c:strCache>
                <c:ptCount val="1"/>
                <c:pt idx="0">
                  <c:v>Транспорт</c:v>
                </c:pt>
              </c:strCache>
            </c:strRef>
          </c:tx>
          <c:spPr>
            <a:ln w="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BAF428"/>
              </a:solidFill>
              <a:ln w="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F80-43B7-ABB1-A1BAF3C7EEC8}"/>
              </c:ext>
            </c:extLst>
          </c:dPt>
          <c:dPt>
            <c:idx val="1"/>
            <c:bubble3D val="0"/>
            <c:spPr>
              <a:solidFill>
                <a:srgbClr val="9966FF"/>
              </a:solidFill>
              <a:ln w="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F80-43B7-ABB1-A1BAF3C7EEC8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 w="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F80-43B7-ABB1-A1BAF3C7EEC8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  <a:ln w="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F80-43B7-ABB1-A1BAF3C7EEC8}"/>
              </c:ext>
            </c:extLst>
          </c:dPt>
          <c:dPt>
            <c:idx val="4"/>
            <c:bubble3D val="0"/>
            <c:spPr>
              <a:solidFill>
                <a:srgbClr val="FFFF00"/>
              </a:solidFill>
              <a:ln w="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F80-43B7-ABB1-A1BAF3C7EEC8}"/>
              </c:ext>
            </c:extLst>
          </c:dPt>
          <c:dPt>
            <c:idx val="5"/>
            <c:bubble3D val="0"/>
            <c:spPr>
              <a:solidFill>
                <a:srgbClr val="F59293"/>
              </a:solidFill>
              <a:ln w="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F80-43B7-ABB1-A1BAF3C7EEC8}"/>
              </c:ext>
            </c:extLst>
          </c:dPt>
          <c:dPt>
            <c:idx val="6"/>
            <c:bubble3D val="0"/>
            <c:spPr>
              <a:solidFill>
                <a:srgbClr val="00B0F0"/>
              </a:solidFill>
              <a:ln w="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F80-43B7-ABB1-A1BAF3C7EEC8}"/>
              </c:ext>
            </c:extLst>
          </c:dPt>
          <c:dPt>
            <c:idx val="7"/>
            <c:bubble3D val="0"/>
            <c:spPr>
              <a:solidFill>
                <a:srgbClr val="FFC000"/>
              </a:solidFill>
              <a:ln w="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0F80-43B7-ABB1-A1BAF3C7EEC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Feuil1!$B$41:$B$48</c:f>
              <c:strCache>
                <c:ptCount val="8"/>
                <c:pt idx="0">
                  <c:v>Аналитики</c:v>
                </c:pt>
                <c:pt idx="1">
                  <c:v>Системные аналитики</c:v>
                </c:pt>
                <c:pt idx="2">
                  <c:v>Бизнес-аналитики</c:v>
                </c:pt>
                <c:pt idx="3">
                  <c:v>Продуктовые аналитики</c:v>
                </c:pt>
                <c:pt idx="4">
                  <c:v>Маркетинговые аналитики</c:v>
                </c:pt>
                <c:pt idx="5">
                  <c:v>Web-аналитики</c:v>
                </c:pt>
                <c:pt idx="6">
                  <c:v>Data scientists</c:v>
                </c:pt>
                <c:pt idx="7">
                  <c:v>Другие аналитики</c:v>
                </c:pt>
              </c:strCache>
            </c:strRef>
          </c:cat>
          <c:val>
            <c:numRef>
              <c:f>Feuil1!$H$41:$H$48</c:f>
              <c:numCache>
                <c:formatCode>0%</c:formatCode>
                <c:ptCount val="8"/>
                <c:pt idx="0">
                  <c:v>0.01</c:v>
                </c:pt>
                <c:pt idx="1">
                  <c:v>0.6</c:v>
                </c:pt>
                <c:pt idx="2">
                  <c:v>0.2</c:v>
                </c:pt>
                <c:pt idx="3">
                  <c:v>0.01</c:v>
                </c:pt>
                <c:pt idx="4">
                  <c:v>0.15</c:v>
                </c:pt>
                <c:pt idx="5">
                  <c:v>0.01</c:v>
                </c:pt>
                <c:pt idx="6">
                  <c:v>0.01</c:v>
                </c:pt>
                <c:pt idx="7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0F80-43B7-ABB1-A1BAF3C7EEC8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F8501F-24DC-4711-B755-BF530AE92978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068B4C-D0E4-4D89-B5F7-70AEDA8469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288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Цели доклада: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baseline="0" dirty="0" smtClean="0"/>
              <a:t>Показать, что есть не только системные и бизнес-аналитики, но еще другие ребята</a:t>
            </a:r>
          </a:p>
          <a:p>
            <a:pPr marL="228600" indent="-228600">
              <a:buAutoNum type="arabicPeriod"/>
            </a:pPr>
            <a:r>
              <a:rPr lang="ru-RU" baseline="0" dirty="0" smtClean="0"/>
              <a:t>Показать в чем отличия и сходства между различными аналитиками</a:t>
            </a:r>
          </a:p>
          <a:p>
            <a:pPr marL="228600" indent="-228600">
              <a:buAutoNum type="arabicPeriod"/>
            </a:pPr>
            <a:r>
              <a:rPr lang="ru-RU" dirty="0" smtClean="0"/>
              <a:t>Рассказать </a:t>
            </a:r>
            <a:r>
              <a:rPr lang="ru-RU" dirty="0" smtClean="0"/>
              <a:t>о проблемах, с</a:t>
            </a:r>
            <a:r>
              <a:rPr lang="ru-RU" baseline="0" dirty="0" smtClean="0"/>
              <a:t> которыми сталкиваются аналитики в работе (особенно в самом начале карьеры). Немного поделиться опытом</a:t>
            </a:r>
          </a:p>
          <a:p>
            <a:pPr marL="228600" indent="-228600">
              <a:buAutoNum type="arabicPeriod"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68B4C-D0E4-4D89-B5F7-70AEDA84697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077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333333"/>
                </a:solidFill>
                <a:latin typeface="William Text Pro"/>
              </a:rPr>
              <a:t>Анализ данных — это часть работы </a:t>
            </a:r>
            <a:r>
              <a:rPr lang="ru-RU" sz="1200" dirty="0" err="1">
                <a:solidFill>
                  <a:srgbClr val="333333"/>
                </a:solidFill>
                <a:latin typeface="William Text Pro"/>
              </a:rPr>
              <a:t>датасаентиста</a:t>
            </a:r>
            <a:r>
              <a:rPr lang="ru-RU" sz="1200" dirty="0">
                <a:solidFill>
                  <a:srgbClr val="333333"/>
                </a:solidFill>
                <a:latin typeface="William Text Pro"/>
              </a:rPr>
              <a:t>. Но результат его труда — это модель, код, написанный на основе анализа. </a:t>
            </a:r>
            <a:endParaRPr lang="ru-RU" sz="1200" dirty="0" smtClean="0">
              <a:solidFill>
                <a:srgbClr val="333333"/>
              </a:solidFill>
              <a:latin typeface="William Text Pro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Исследования данных для выявления показателей принятия бизнес-решений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Формулирует, фиксирует, программирует выдвигаемые математические гипотезы для принятия решений, касаемо бизнеса компании</a:t>
            </a:r>
            <a:endParaRPr lang="ru-RU" sz="1200" dirty="0"/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Формулируют гипотезы для роста бизнеса и на основании этих гипотез строит модели данных. По результатам расчетов этих моделей делает выводы и прогнозы, как улучшить бизнес.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68B4C-D0E4-4D89-B5F7-70AEDA84697D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8886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68B4C-D0E4-4D89-B5F7-70AEDA84697D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3848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самом деле</a:t>
            </a:r>
            <a:r>
              <a:rPr lang="ru-RU" baseline="0" dirty="0" smtClean="0"/>
              <a:t> каждая из специализаций очень интересна. Рекомендую пробовать различные задачи, даже если они не относятся к вашим обязанностям.</a:t>
            </a:r>
          </a:p>
          <a:p>
            <a:r>
              <a:rPr lang="ru-RU" baseline="0" dirty="0" smtClean="0"/>
              <a:t>Тем самым вы сможете не только научиться чему-то новому, но и вписать дополнительные строчки в ваше резюме ;)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68B4C-D0E4-4D89-B5F7-70AEDA84697D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7745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самом деле возможно прийти в аналитику с любым образованием, но только</a:t>
            </a:r>
            <a:r>
              <a:rPr lang="ru-RU" baseline="0" dirty="0" smtClean="0"/>
              <a:t>, если обладаешь определенными навыками. </a:t>
            </a:r>
          </a:p>
          <a:p>
            <a:r>
              <a:rPr lang="ru-RU" baseline="0" dirty="0" smtClean="0"/>
              <a:t>Не </a:t>
            </a:r>
            <a:r>
              <a:rPr lang="ru-RU" baseline="0" dirty="0" smtClean="0"/>
              <a:t>могу </a:t>
            </a:r>
            <a:r>
              <a:rPr lang="ru-RU" baseline="0" dirty="0" smtClean="0"/>
              <a:t>сейчас сказать, что есть какие-то сверх качественные </a:t>
            </a:r>
            <a:r>
              <a:rPr lang="ru-RU" baseline="0" dirty="0" smtClean="0"/>
              <a:t>курсы </a:t>
            </a:r>
            <a:r>
              <a:rPr lang="ru-RU" baseline="0" dirty="0" smtClean="0"/>
              <a:t>для </a:t>
            </a:r>
            <a:r>
              <a:rPr lang="ru-RU" baseline="0" dirty="0" smtClean="0"/>
              <a:t>аналитиков</a:t>
            </a:r>
          </a:p>
          <a:p>
            <a:endParaRPr lang="ru-RU" baseline="0" dirty="0" smtClean="0"/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Тема про вход в аналитику и выход из нее в те же специальности что и на входу, интересная штука  может стоит выделить этот момент и на самой презентации, или цветом, или стрелкой, или местом в списке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68B4C-D0E4-4D89-B5F7-70AEDA84697D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6571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что, геммолог это не врач, а …</a:t>
            </a:r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Геммолог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– высококвалифицированный специалист, эксперт, изучающий состав и свойства минералов и драгоценных камней.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 вдруг кто не знал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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68B4C-D0E4-4D89-B5F7-70AEDA84697D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1620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68B4C-D0E4-4D89-B5F7-70AEDA84697D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2896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68B4C-D0E4-4D89-B5F7-70AEDA84697D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7097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Начало </a:t>
            </a:r>
            <a:r>
              <a:rPr lang="ru-RU" dirty="0" smtClean="0"/>
              <a:t>карьеры</a:t>
            </a:r>
            <a:endParaRPr lang="en-US" dirty="0" smtClean="0"/>
          </a:p>
          <a:p>
            <a:r>
              <a:rPr lang="ru-RU" dirty="0" smtClean="0"/>
              <a:t>Работодатели</a:t>
            </a:r>
            <a:r>
              <a:rPr lang="ru-RU" baseline="0" dirty="0" smtClean="0"/>
              <a:t> ждут универсальных специалистов</a:t>
            </a:r>
          </a:p>
          <a:p>
            <a:r>
              <a:rPr lang="ru-RU" baseline="0" dirty="0" smtClean="0"/>
              <a:t>Аналитики ожидают, что придя на работу, их всему научат…</a:t>
            </a:r>
          </a:p>
          <a:p>
            <a:endParaRPr lang="ru-RU" baseline="0" dirty="0" smtClean="0"/>
          </a:p>
          <a:p>
            <a:r>
              <a:rPr lang="ru-RU" baseline="0" dirty="0" smtClean="0"/>
              <a:t>И то и другое ожидания – неверные. </a:t>
            </a:r>
          </a:p>
          <a:p>
            <a:r>
              <a:rPr lang="ru-RU" baseline="0" dirty="0" smtClean="0"/>
              <a:t>Работодатель должен понимать, какой специалист ему нужен, и донести свои ожидания до работника.</a:t>
            </a:r>
          </a:p>
          <a:p>
            <a:r>
              <a:rPr lang="ru-RU" baseline="0" dirty="0" smtClean="0"/>
              <a:t>Аналитик же должен понимать, с чем ему придется столкнуться в работе. </a:t>
            </a:r>
          </a:p>
          <a:p>
            <a:r>
              <a:rPr lang="ru-RU" baseline="0" dirty="0" smtClean="0"/>
              <a:t>Вообще, каждый отдельный проект – это отдельное государство. У меня лично не было повторяющихся проектов. </a:t>
            </a:r>
          </a:p>
          <a:p>
            <a:r>
              <a:rPr lang="ru-RU" baseline="0" dirty="0" smtClean="0"/>
              <a:t>Всегда было что-то новенькое – от терминологии до стеков технологий. Это очень круто, и бояться этого не стоит. Чем больше опыта, тем быстрее получается вливаться в проект. </a:t>
            </a:r>
          </a:p>
          <a:p>
            <a:r>
              <a:rPr lang="ru-RU" baseline="0" dirty="0" smtClean="0"/>
              <a:t>Я называю это профессиональной зрелостью… когда ты быстро въезжаешь в проект, понимаешь, что от тебя ожидают, можешь выдвигать собственные требования, влиять на решения, ну и конечно же… </a:t>
            </a:r>
            <a:r>
              <a:rPr lang="ru-RU" baseline="0" dirty="0" err="1" smtClean="0"/>
              <a:t>офигел</a:t>
            </a:r>
            <a:r>
              <a:rPr lang="ru-RU" baseline="0" dirty="0" smtClean="0"/>
              <a:t> до нужной степени :</a:t>
            </a:r>
            <a:r>
              <a:rPr lang="en-US" baseline="0" dirty="0" smtClean="0"/>
              <a:t>D</a:t>
            </a:r>
            <a:endParaRPr lang="ru-RU" baseline="0" dirty="0" smtClean="0"/>
          </a:p>
          <a:p>
            <a:endParaRPr lang="en-US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68B4C-D0E4-4D89-B5F7-70AEDA84697D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3813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Крупные/продолжительные проекты (когда есть понимание, что проект уже вышел из стадии «гаража»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ну или </a:t>
            </a:r>
            <a:r>
              <a:rPr lang="ru-RU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стартапа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и есть четкое понимание, что проект будет развиваться)</a:t>
            </a:r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 клиента нет четкого представления о конечном продукте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Много заинтересованных лиц на стороне заказчика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Сложные требования (или предметная область)</a:t>
            </a:r>
          </a:p>
          <a:p>
            <a:endParaRPr lang="ru-RU" dirty="0" smtClean="0"/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 в проекте несколько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стейкхолдеров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и каждый — источник требований, могут возникнуть следующие трудности: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Избыточные требования.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Противоречивые требования.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Упущенные требования.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Некорректная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приоритезация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68B4C-D0E4-4D89-B5F7-70AEDA84697D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9810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Итак,</a:t>
            </a:r>
            <a:r>
              <a:rPr lang="ru-RU" baseline="0" dirty="0" smtClean="0"/>
              <a:t> поднимите руки те, кто не из Москвы…</a:t>
            </a:r>
          </a:p>
          <a:p>
            <a:r>
              <a:rPr lang="ru-RU" baseline="0" dirty="0" smtClean="0"/>
              <a:t>Ага, ребят, задумайтесь, возможно, стоит переехать ;)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68B4C-D0E4-4D89-B5F7-70AEDA84697D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69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68B4C-D0E4-4D89-B5F7-70AEDA84697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4434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Системные</a:t>
            </a:r>
            <a:r>
              <a:rPr lang="ru-RU" baseline="0" dirty="0" smtClean="0"/>
              <a:t> аналитики, как </a:t>
            </a:r>
            <a:r>
              <a:rPr lang="en-US" baseline="0" dirty="0" smtClean="0"/>
              <a:t>IT</a:t>
            </a:r>
            <a:r>
              <a:rPr lang="ru-RU" baseline="0" dirty="0" smtClean="0"/>
              <a:t>-специалисты…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68B4C-D0E4-4D89-B5F7-70AEDA84697D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2732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можно попробовать выделить и обыграть чуть менее монотонно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чтоли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)слишком много цифр, информации, и монотонной статистики, по ощущению что много лишней, те я бы не то что не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зампомнил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но возможно не успел бы даже вопрос сформулировать нормально, на ходу.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68B4C-D0E4-4D89-B5F7-70AEDA84697D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7415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Как ни странно, чтобы существенно повысить</a:t>
            </a:r>
            <a:r>
              <a:rPr lang="ru-RU" baseline="0" dirty="0" smtClean="0"/>
              <a:t> свою ЗП… многие из нас меняют место работы. Касается в основном москвичей. У нас выбора больше))</a:t>
            </a:r>
            <a:endParaRPr lang="ru-RU" dirty="0" smtClean="0"/>
          </a:p>
          <a:p>
            <a:r>
              <a:rPr lang="ru-RU" dirty="0" smtClean="0"/>
              <a:t>Работодатели думают,</a:t>
            </a:r>
            <a:r>
              <a:rPr lang="ru-RU" baseline="0" dirty="0" smtClean="0"/>
              <a:t> как принести прибыль своей компании… мы же, аналитики, думаем, как улучшить качество нашей жизни. </a:t>
            </a:r>
            <a:r>
              <a:rPr lang="ru-RU" baseline="0" dirty="0" err="1" smtClean="0"/>
              <a:t>Селяви</a:t>
            </a:r>
            <a:r>
              <a:rPr lang="ru-RU" baseline="0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68B4C-D0E4-4D89-B5F7-70AEDA84697D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8276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Если раньше считалось нормальным менять работу раз в 5 лет, то сейчас в сфере </a:t>
            </a:r>
            <a:r>
              <a:rPr lang="ru-RU" dirty="0" err="1" smtClean="0"/>
              <a:t>айти</a:t>
            </a:r>
            <a:r>
              <a:rPr lang="ru-RU" dirty="0" smtClean="0"/>
              <a:t>, особенно в крупных городах</a:t>
            </a:r>
            <a:r>
              <a:rPr lang="ru-RU" baseline="0" dirty="0" smtClean="0"/>
              <a:t> сотрудники меняют место работы раз в 1-1,5 года. К счастью или сожалению, это становится нормой.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68B4C-D0E4-4D89-B5F7-70AEDA84697D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4990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аналитик оказывается человеком, которому доверяют и пользователи, и разработчики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Аналитики – это некий буфер между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заказчиками и техническими специалистами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 заказчики активно используют внутренний жаргон (бизнес), а разработчики — свой (технический), нужен кто-то, кто сможет переводить.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68B4C-D0E4-4D89-B5F7-70AEDA84697D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5742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68B4C-D0E4-4D89-B5F7-70AEDA84697D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1059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1" dirty="0" smtClean="0">
              <a:solidFill>
                <a:srgbClr val="333333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1" dirty="0" smtClean="0">
              <a:solidFill>
                <a:srgbClr val="333333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rgbClr val="333333"/>
                </a:solidFill>
              </a:rPr>
              <a:t>Ускорение</a:t>
            </a:r>
            <a:r>
              <a:rPr lang="ru-RU" sz="1200" b="1" baseline="0" dirty="0" smtClean="0">
                <a:solidFill>
                  <a:srgbClr val="333333"/>
                </a:solidFill>
              </a:rPr>
              <a:t> </a:t>
            </a:r>
            <a:r>
              <a:rPr lang="en-US" sz="1200" b="1" dirty="0" smtClean="0">
                <a:solidFill>
                  <a:srgbClr val="333333"/>
                </a:solidFill>
              </a:rPr>
              <a:t>time to market</a:t>
            </a:r>
            <a:endParaRPr lang="ru-RU" sz="1200" b="1" dirty="0" smtClean="0">
              <a:solidFill>
                <a:srgbClr val="333333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 smtClean="0"/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аналитик оказывается человеком, которому доверяют и пользователи, и разработчики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Аналитики – это некий буфер между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заказчиками и техническими специалистами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 заказчики активно используют внутренний жаргон (бизнес), а разработчики — свой (технический), нужен кто-то, кто сможет переводить.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68B4C-D0E4-4D89-B5F7-70AEDA84697D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2535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Берегите своих аналитиков!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68B4C-D0E4-4D89-B5F7-70AEDA84697D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2062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самом деле, друзья, неважно, чем вы занимаетесь... главное, делайте свою работу хорошо и качественно! Постоянно развивайтесь! И поверьте, ваша работа будет оценена!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68B4C-D0E4-4D89-B5F7-70AEDA84697D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0587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68B4C-D0E4-4D89-B5F7-70AEDA84697D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688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Прежде чем начать об</a:t>
            </a:r>
            <a:r>
              <a:rPr lang="ru-RU" baseline="0" dirty="0" smtClean="0"/>
              <a:t> тему аналитиках следует упомянуть и о истоках – самом анализе и синтезе. </a:t>
            </a:r>
          </a:p>
          <a:p>
            <a:r>
              <a:rPr lang="ru-RU" baseline="0" dirty="0" smtClean="0"/>
              <a:t>Анализ – это метод, который позволяет единое целое разложить на отдельные элементы. Синтез же противоположен анализу и подразумевает под собой соединение отдельных элементов в единое целое</a:t>
            </a:r>
          </a:p>
          <a:p>
            <a:r>
              <a:rPr lang="ru-RU" baseline="0" dirty="0" smtClean="0"/>
              <a:t>Если исходить из терминологии об анализе, то следует, что аналитик – это специалист, который способен разглядеть систему и ее элементы со всеми взаимосвязями для ее последующего исследования, усовершенствования. </a:t>
            </a:r>
          </a:p>
          <a:p>
            <a:r>
              <a:rPr lang="ru-RU" baseline="0" dirty="0" smtClean="0"/>
              <a:t>Собственно, если посмотреть на используемые методы анализа, то можно оценить, какими аналитиками они применяются и для чего. Исходя из этого тоже может исходить путаница между аналитиками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68B4C-D0E4-4D89-B5F7-70AEDA84697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53546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68B4C-D0E4-4D89-B5F7-70AEDA84697D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2011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Общий </a:t>
            </a:r>
            <a:r>
              <a:rPr lang="ru-RU" dirty="0" smtClean="0"/>
              <a:t>портрет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Портрет аналитика - можно попробовать сделать более интерактивно, или с примерами. Сейчас это звучали как просто перечисление “навыков” и “качеств”</a:t>
            </a:r>
            <a:b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всем нужны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проактивные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целеустремленные,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стрессоустойчивые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тд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68B4C-D0E4-4D89-B5F7-70AEDA84697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364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68B4C-D0E4-4D89-B5F7-70AEDA84697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575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2C2F34"/>
                </a:solidFill>
                <a:latin typeface="Roboto"/>
              </a:rPr>
              <a:t>Самые дикие споры ходят конечно же об системных аналитиках и бизнес-аналитиках. Потому что зачастую грани между бизнес-анализом стираются. Специалисты шутят, что первый имеет 80% знаний по бизнесу и 20% по технологиям, а второй — наоборот. В какой-то степени так оно и есть: бизнес-аналитик формулирует потребности бизнеса, а системный аналитик реализует удовлетворение этих потребностей с помощью IT-технологий.</a:t>
            </a:r>
            <a:endParaRPr lang="ru-RU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>
              <a:solidFill>
                <a:srgbClr val="2C2F34"/>
              </a:solidFill>
              <a:latin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2C2F34"/>
                </a:solidFill>
                <a:latin typeface="Roboto"/>
              </a:rPr>
              <a:t>Идеальная картина мира подразумевает, что бизнес-аналитик общается с бизнесом,</a:t>
            </a:r>
            <a:r>
              <a:rPr lang="ru-RU" baseline="0" dirty="0" smtClean="0">
                <a:solidFill>
                  <a:srgbClr val="2C2F34"/>
                </a:solidFill>
                <a:latin typeface="Roboto"/>
              </a:rPr>
              <a:t> </a:t>
            </a:r>
            <a:r>
              <a:rPr lang="ru-RU" dirty="0" smtClean="0">
                <a:solidFill>
                  <a:srgbClr val="2C2F34"/>
                </a:solidFill>
                <a:latin typeface="Roboto"/>
              </a:rPr>
              <a:t>пишет бизнес-требования и хорошо понимает бизнес. Системный аналитик же получая бизнес-требования, пишет ТЗ, понимает систему</a:t>
            </a:r>
            <a:r>
              <a:rPr lang="ru-RU" baseline="0" dirty="0" smtClean="0">
                <a:solidFill>
                  <a:srgbClr val="2C2F34"/>
                </a:solidFill>
                <a:latin typeface="Roboto"/>
              </a:rPr>
              <a:t> и технологии, общается с разработчиками.</a:t>
            </a:r>
            <a:endParaRPr lang="ru-RU" dirty="0" smtClean="0">
              <a:solidFill>
                <a:srgbClr val="2C2F34"/>
              </a:solidFill>
              <a:latin typeface="Roboto"/>
            </a:endParaRPr>
          </a:p>
          <a:p>
            <a:endParaRPr lang="ru-RU" dirty="0" smtClean="0"/>
          </a:p>
          <a:p>
            <a:r>
              <a:rPr lang="ru-RU" dirty="0" smtClean="0"/>
              <a:t>Бизнес-аналитики нужны</a:t>
            </a:r>
            <a:r>
              <a:rPr lang="ru-RU" baseline="0" dirty="0" smtClean="0"/>
              <a:t> в различных сферах деятельности, помогают в автоматизации, внедрении новых продуктов, занимаются </a:t>
            </a:r>
            <a:r>
              <a:rPr lang="ru-RU" baseline="0" dirty="0" err="1" smtClean="0"/>
              <a:t>инжиниригом</a:t>
            </a:r>
            <a:r>
              <a:rPr lang="ru-RU" baseline="0" dirty="0" smtClean="0"/>
              <a:t> и реинжинирингом процессов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Бизнес-аналитик - Удовлетворение потребностей бизнеса в развитии для получения прибыли и увеличение других бизнес-показателей, Выявление потребностей бизнеса, их оценка, принятие решений по изменению существующих процессов или внедрение новых. Описание возможных вариантов развития бизнеса</a:t>
            </a:r>
            <a:endParaRPr lang="ru-RU" baseline="0" dirty="0" smtClean="0"/>
          </a:p>
          <a:p>
            <a:endParaRPr lang="ru-RU" baseline="0" dirty="0" smtClean="0"/>
          </a:p>
          <a:p>
            <a:r>
              <a:rPr lang="ru-RU" baseline="0" dirty="0" smtClean="0"/>
              <a:t>Системные аналитики помогают в проектировании и разработке систем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Системный аналитик - Постановка задач на разработку программного продукта, Фильтрация бизнес-требований, понимание целесообразности разработки, после чего фиксирование функциональных требований доступным, для разработки, способом (написание ТЗ, постановок, их согласование)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68B4C-D0E4-4D89-B5F7-70AEDA84697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227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Продуктовые аналитики знают, кто их</a:t>
            </a:r>
            <a:r>
              <a:rPr lang="ru-RU" baseline="0" dirty="0" smtClean="0"/>
              <a:t> пользователи, делят их на сегменты. 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Анализирует взаимодействие пользователей с продуктом. Работают с метриками, готовят ТЗ на проведение АВ-тестов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Проводят исследования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Привлечение внимания пользователей любыми способами.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Контакт пользователя с сайтом.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Удержание пользователя. Чтобы посетитель возвращался на сайт, используют, к примеру,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ретаргетинг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Конверсия.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Возврат платящих клиентов, завоевание лояльности. Бизнесу недостаточно одной покупки, нужно, чтобы клиент оставался заинтересованным и продолжал платить.</a:t>
            </a:r>
          </a:p>
          <a:p>
            <a:endParaRPr lang="ru-RU" dirty="0" smtClean="0"/>
          </a:p>
          <a:p>
            <a:r>
              <a:rPr lang="ru-RU" dirty="0" smtClean="0"/>
              <a:t>Последним может заниматься и аналитик, а может и </a:t>
            </a:r>
            <a:r>
              <a:rPr lang="ru-RU" dirty="0" err="1" smtClean="0"/>
              <a:t>продуктолог</a:t>
            </a:r>
            <a:r>
              <a:rPr lang="ru-RU" dirty="0" smtClean="0"/>
              <a:t>. В зависимости от того, кто есть на проекте (обе роли, или какая одна</a:t>
            </a:r>
            <a:r>
              <a:rPr lang="ru-RU" baseline="0" dirty="0" smtClean="0"/>
              <a:t> из двух)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68B4C-D0E4-4D89-B5F7-70AEDA84697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054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>
                <a:solidFill>
                  <a:srgbClr val="242338"/>
                </a:solidFill>
                <a:latin typeface="ProximaNova"/>
              </a:rPr>
              <a:t>Кто такие маркетологи-аналитики и за что они ответственны</a:t>
            </a:r>
          </a:p>
          <a:p>
            <a:r>
              <a:rPr lang="ru-RU" dirty="0">
                <a:solidFill>
                  <a:srgbClr val="242338"/>
                </a:solidFill>
                <a:latin typeface="ProximaNova"/>
              </a:rPr>
              <a:t>Функционал маркетолога-аналитика включает полный комплекс – сбор данных, изучение, анализ, построение прогнозов. Этот специалист отвечает за достоверность проведенных исследований и принятые управленческие решения касательно товарно-номенклатурных изменений.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242338"/>
              </a:solidFill>
              <a:latin typeface="ProximaNov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242338"/>
                </a:solidFill>
                <a:latin typeface="ProximaNova"/>
              </a:rPr>
              <a:t>Маркетинг-аналитик может работать только с покупателем, товаром, элементами </a:t>
            </a:r>
            <a:r>
              <a:rPr lang="ru-RU" dirty="0" err="1">
                <a:solidFill>
                  <a:srgbClr val="242338"/>
                </a:solidFill>
                <a:latin typeface="ProximaNova"/>
              </a:rPr>
              <a:t>брендинга</a:t>
            </a:r>
            <a:r>
              <a:rPr lang="ru-RU" dirty="0">
                <a:solidFill>
                  <a:srgbClr val="242338"/>
                </a:solidFill>
                <a:latin typeface="ProximaNova"/>
              </a:rPr>
              <a:t>, СМИ, или заниматься полным сопровождением деятельности работодателя. Здесь уже многое определяет масштаб последнего</a:t>
            </a:r>
            <a:r>
              <a:rPr lang="ru-RU" dirty="0" smtClean="0">
                <a:solidFill>
                  <a:srgbClr val="242338"/>
                </a:solidFill>
                <a:latin typeface="ProximaNova"/>
              </a:rPr>
              <a:t>.</a:t>
            </a:r>
            <a:endParaRPr lang="en-US" dirty="0" smtClean="0">
              <a:solidFill>
                <a:srgbClr val="242338"/>
              </a:solidFill>
              <a:latin typeface="ProximaNov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0" i="0" dirty="0">
              <a:solidFill>
                <a:srgbClr val="242338"/>
              </a:solidFill>
              <a:effectLst/>
              <a:latin typeface="ProximaNova"/>
            </a:endParaRP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построение эффективной системы маркетинговой информации анализ внутренней информации: анализ продаж по категориям, продуктам, каналам сбыта, оценка динамики и тенденций продаж анализ внешней информации: организация мониторингов и их обработка, поиск информации в открытых источниках разработка и ведение базы данных о рынке (конкуренты, сегменты, товарные категории, цены, каналы) подготовка аналитических отчетов, маркетинговых обоснований и рекомендаций по внутренней и внешней информации организация и анализ исследований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68B4C-D0E4-4D89-B5F7-70AEDA84697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35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установка на веб-ресурсе кодов отслеживания и настройка инструментов аналитики, таких как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Яндекс.Метрика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Google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Analytics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Call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tracking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Call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touch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Magic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др.;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подключение инструментов для получения статистических данных, моделирования и прогнозирования;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А/В тестирование ресурса;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автоматизация процессов анализа по действующим разработкам или проектирование новых в соответствии с задачами бизнеса;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анализ всех данных, логические выводы и разработка мер по повышению результативности веб-ресурса и рекламных кампаний;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случае аналитической работы с мобильными приложениями применение систем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appsflyer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appannie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distimo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mixpanel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universal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analytics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);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составление отчетов.</a:t>
            </a:r>
          </a:p>
          <a:p>
            <a:r>
              <a:rPr lang="ru-RU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Cотрудничество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маркетологами по разработке общей маркетинговой стратегии компании, эффективных изменений в стратегии продвижения.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проведение маркетинговых исследований;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сбор маркетинговой информации;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разработка методик исследований;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анализ параметров маркетингового изучения рынка — сегментации, ёмкости, целевой аудитории, конкурентов;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прогноз изменения существующих показателей.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Взаимодействие с партнерами:</a:t>
            </a:r>
          </a:p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68B4C-D0E4-4D89-B5F7-70AEDA84697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954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AF1A2-00AC-4BA9-8AA6-D43975F62D71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902DC-18F3-4DA0-9DEA-DB3C246D6A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646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AF1A2-00AC-4BA9-8AA6-D43975F62D71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902DC-18F3-4DA0-9DEA-DB3C246D6A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199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AF1A2-00AC-4BA9-8AA6-D43975F62D71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902DC-18F3-4DA0-9DEA-DB3C246D6A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917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AF1A2-00AC-4BA9-8AA6-D43975F62D71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902DC-18F3-4DA0-9DEA-DB3C246D6A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898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AF1A2-00AC-4BA9-8AA6-D43975F62D71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902DC-18F3-4DA0-9DEA-DB3C246D6A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474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AF1A2-00AC-4BA9-8AA6-D43975F62D71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902DC-18F3-4DA0-9DEA-DB3C246D6A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761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AF1A2-00AC-4BA9-8AA6-D43975F62D71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902DC-18F3-4DA0-9DEA-DB3C246D6A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3941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AF1A2-00AC-4BA9-8AA6-D43975F62D71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902DC-18F3-4DA0-9DEA-DB3C246D6A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142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AF1A2-00AC-4BA9-8AA6-D43975F62D71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902DC-18F3-4DA0-9DEA-DB3C246D6A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80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AF1A2-00AC-4BA9-8AA6-D43975F62D71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902DC-18F3-4DA0-9DEA-DB3C246D6A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474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AF1A2-00AC-4BA9-8AA6-D43975F62D71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902DC-18F3-4DA0-9DEA-DB3C246D6A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491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AF1A2-00AC-4BA9-8AA6-D43975F62D71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902DC-18F3-4DA0-9DEA-DB3C246D6A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33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microsoft.com/office/2007/relationships/hdphoto" Target="../media/hdphoto3.wdp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4.gif"/><Relationship Id="rId4" Type="http://schemas.openxmlformats.org/officeDocument/2006/relationships/image" Target="../media/image10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vvk13@list.ru" TargetMode="External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3" Type="http://schemas.openxmlformats.org/officeDocument/2006/relationships/image" Target="../media/image2.tiff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7.svg"/><Relationship Id="rId5" Type="http://schemas.microsoft.com/office/2007/relationships/hdphoto" Target="../media/hdphoto1.wdp"/><Relationship Id="rId15" Type="http://schemas.openxmlformats.org/officeDocument/2006/relationships/image" Target="../media/image10.tiff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5.tiff"/><Relationship Id="rId1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6.wdp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0.png"/><Relationship Id="rId4" Type="http://schemas.openxmlformats.org/officeDocument/2006/relationships/chart" Target="../charts/char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13" Type="http://schemas.openxmlformats.org/officeDocument/2006/relationships/chart" Target="../charts/chart12.xml"/><Relationship Id="rId3" Type="http://schemas.openxmlformats.org/officeDocument/2006/relationships/chart" Target="../charts/chart4.xml"/><Relationship Id="rId7" Type="http://schemas.openxmlformats.org/officeDocument/2006/relationships/image" Target="../media/image111.png"/><Relationship Id="rId12" Type="http://schemas.openxmlformats.org/officeDocument/2006/relationships/chart" Target="../charts/chart1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7.xml"/><Relationship Id="rId11" Type="http://schemas.openxmlformats.org/officeDocument/2006/relationships/image" Target="../media/image112.png"/><Relationship Id="rId5" Type="http://schemas.openxmlformats.org/officeDocument/2006/relationships/chart" Target="../charts/chart6.xml"/><Relationship Id="rId10" Type="http://schemas.openxmlformats.org/officeDocument/2006/relationships/chart" Target="../charts/chart10.xml"/><Relationship Id="rId4" Type="http://schemas.openxmlformats.org/officeDocument/2006/relationships/chart" Target="../charts/chart5.xml"/><Relationship Id="rId9" Type="http://schemas.openxmlformats.org/officeDocument/2006/relationships/chart" Target="../charts/char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5.png"/><Relationship Id="rId4" Type="http://schemas.openxmlformats.org/officeDocument/2006/relationships/image" Target="../media/image114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8.png"/><Relationship Id="rId3" Type="http://schemas.openxmlformats.org/officeDocument/2006/relationships/image" Target="../media/image119.png"/><Relationship Id="rId7" Type="http://schemas.openxmlformats.org/officeDocument/2006/relationships/image" Target="../media/image122.png"/><Relationship Id="rId12" Type="http://schemas.openxmlformats.org/officeDocument/2006/relationships/image" Target="../media/image1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1.png"/><Relationship Id="rId11" Type="http://schemas.openxmlformats.org/officeDocument/2006/relationships/image" Target="../media/image126.png"/><Relationship Id="rId5" Type="http://schemas.openxmlformats.org/officeDocument/2006/relationships/image" Target="../media/image120.png"/><Relationship Id="rId10" Type="http://schemas.openxmlformats.org/officeDocument/2006/relationships/image" Target="../media/image125.png"/><Relationship Id="rId4" Type="http://schemas.microsoft.com/office/2007/relationships/hdphoto" Target="../media/hdphoto7.wdp"/><Relationship Id="rId9" Type="http://schemas.openxmlformats.org/officeDocument/2006/relationships/image" Target="../media/image12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9.gif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Relationship Id="rId9" Type="http://schemas.openxmlformats.org/officeDocument/2006/relationships/image" Target="../media/image1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7.gif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10" Type="http://schemas.openxmlformats.org/officeDocument/2006/relationships/image" Target="../media/image144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vc.ru/hr/82631-issledovanie-rynka-analitikov" TargetMode="External"/><Relationship Id="rId13" Type="http://schemas.openxmlformats.org/officeDocument/2006/relationships/image" Target="../media/image145.gif"/><Relationship Id="rId3" Type="http://schemas.openxmlformats.org/officeDocument/2006/relationships/hyperlink" Target="https://habr.com/ru/post/501322/" TargetMode="External"/><Relationship Id="rId7" Type="http://schemas.openxmlformats.org/officeDocument/2006/relationships/hyperlink" Target="https://systems.education/why-it-analyst" TargetMode="External"/><Relationship Id="rId12" Type="http://schemas.openxmlformats.org/officeDocument/2006/relationships/hyperlink" Target="http://www.flaticon.com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habr.com/ru/post/495844/" TargetMode="External"/><Relationship Id="rId11" Type="http://schemas.openxmlformats.org/officeDocument/2006/relationships/hyperlink" Target="http://www.superjob.ru/" TargetMode="External"/><Relationship Id="rId5" Type="http://schemas.openxmlformats.org/officeDocument/2006/relationships/hyperlink" Target="https://advancedanalyst.com/2017/11/23/ba-and-sa/" TargetMode="External"/><Relationship Id="rId10" Type="http://schemas.openxmlformats.org/officeDocument/2006/relationships/hyperlink" Target="https://hh.ru/" TargetMode="External"/><Relationship Id="rId4" Type="http://schemas.openxmlformats.org/officeDocument/2006/relationships/hyperlink" Target="https://www.a1qa.ru/blog/biznes-analitik-i-sistemnyj-analitik-v-it-razlichiya/" TargetMode="External"/><Relationship Id="rId9" Type="http://schemas.openxmlformats.org/officeDocument/2006/relationships/hyperlink" Target="https://russia.trud.com/" TargetMode="External"/><Relationship Id="rId14" Type="http://schemas.openxmlformats.org/officeDocument/2006/relationships/image" Target="../media/image1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9C59DBCE-50B1-A74C-BA77-5036C0400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498" y="4602287"/>
            <a:ext cx="3666609" cy="2749957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202238"/>
            <a:ext cx="9144000" cy="55238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5202238"/>
          </a:xfrm>
          <a:solidFill>
            <a:srgbClr val="00B0F0"/>
          </a:solidFill>
        </p:spPr>
        <p:txBody>
          <a:bodyPr anchor="ctr"/>
          <a:lstStyle/>
          <a:p>
            <a:r>
              <a:rPr lang="ru-RU" b="1" dirty="0">
                <a:solidFill>
                  <a:schemeClr val="bg1"/>
                </a:solidFill>
                <a:latin typeface="+mn-lt"/>
              </a:rPr>
              <a:t>Виды аналитиков</a:t>
            </a:r>
            <a:r>
              <a:rPr lang="ru-RU" b="1" dirty="0">
                <a:latin typeface="+mn-lt"/>
              </a:rPr>
              <a:t> </a:t>
            </a: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/>
            </a:r>
            <a:br>
              <a:rPr lang="ru-RU" b="1" dirty="0">
                <a:solidFill>
                  <a:schemeClr val="bg1">
                    <a:lumMod val="95000"/>
                  </a:schemeClr>
                </a:solidFill>
                <a:latin typeface="+mn-lt"/>
              </a:rPr>
            </a:br>
            <a:r>
              <a:rPr lang="ru-RU" sz="3200" b="1" dirty="0">
                <a:solidFill>
                  <a:srgbClr val="FFFF00"/>
                </a:solidFill>
                <a:latin typeface="+mn-lt"/>
              </a:rPr>
              <a:t>и</a:t>
            </a:r>
            <a:r>
              <a:rPr lang="ru-RU" sz="3200" b="1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ru-RU" sz="3200" b="1" dirty="0">
                <a:solidFill>
                  <a:srgbClr val="FFFF00"/>
                </a:solidFill>
                <a:latin typeface="+mn-lt"/>
              </a:rPr>
              <a:t>с чем их едят</a:t>
            </a:r>
          </a:p>
        </p:txBody>
      </p:sp>
      <p:sp>
        <p:nvSpPr>
          <p:cNvPr id="4" name="Овал 3"/>
          <p:cNvSpPr/>
          <p:nvPr/>
        </p:nvSpPr>
        <p:spPr>
          <a:xfrm>
            <a:off x="7693152" y="5914231"/>
            <a:ext cx="144000" cy="144000"/>
          </a:xfrm>
          <a:prstGeom prst="ellipse">
            <a:avLst/>
          </a:prstGeom>
          <a:solidFill>
            <a:srgbClr val="ED06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8998206" y="5819666"/>
            <a:ext cx="323272" cy="324000"/>
          </a:xfrm>
          <a:prstGeom prst="ellipse">
            <a:avLst/>
          </a:prstGeom>
          <a:solidFill>
            <a:srgbClr val="FAC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2916790" y="5818741"/>
            <a:ext cx="323272" cy="324000"/>
          </a:xfrm>
          <a:prstGeom prst="ellipse">
            <a:avLst/>
          </a:prstGeom>
          <a:solidFill>
            <a:srgbClr val="ED06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4347835" y="5914231"/>
            <a:ext cx="144000" cy="144000"/>
          </a:xfrm>
          <a:prstGeom prst="ellipse">
            <a:avLst/>
          </a:prstGeom>
          <a:solidFill>
            <a:srgbClr val="FAC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8104170" y="5878231"/>
            <a:ext cx="216000" cy="216000"/>
          </a:xfrm>
          <a:prstGeom prst="ellipse">
            <a:avLst/>
          </a:prstGeom>
          <a:solidFill>
            <a:srgbClr val="67C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8587188" y="5909666"/>
            <a:ext cx="144000" cy="144000"/>
          </a:xfrm>
          <a:prstGeom prst="ellipse">
            <a:avLst/>
          </a:prstGeom>
          <a:solidFill>
            <a:srgbClr val="F592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9578938" y="5907857"/>
            <a:ext cx="144000" cy="144000"/>
          </a:xfrm>
          <a:prstGeom prst="ellipse">
            <a:avLst/>
          </a:prstGeom>
          <a:solidFill>
            <a:srgbClr val="ED06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9980398" y="5871857"/>
            <a:ext cx="216000" cy="216000"/>
          </a:xfrm>
          <a:prstGeom prst="ellipse">
            <a:avLst/>
          </a:prstGeom>
          <a:solidFill>
            <a:srgbClr val="67C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0016398" y="5487113"/>
            <a:ext cx="144000" cy="144000"/>
          </a:xfrm>
          <a:prstGeom prst="ellipse">
            <a:avLst/>
          </a:prstGeom>
          <a:solidFill>
            <a:srgbClr val="F592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E3AA48F9-EC0F-45DB-88F0-02F39D98AD25}"/>
              </a:ext>
            </a:extLst>
          </p:cNvPr>
          <p:cNvSpPr/>
          <p:nvPr/>
        </p:nvSpPr>
        <p:spPr>
          <a:xfrm>
            <a:off x="9926053" y="4860443"/>
            <a:ext cx="323272" cy="324000"/>
          </a:xfrm>
          <a:prstGeom prst="ellipse">
            <a:avLst/>
          </a:prstGeom>
          <a:solidFill>
            <a:srgbClr val="FAC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92C57812-747A-4825-80EF-25B65037C184}"/>
              </a:ext>
            </a:extLst>
          </p:cNvPr>
          <p:cNvSpPr/>
          <p:nvPr/>
        </p:nvSpPr>
        <p:spPr>
          <a:xfrm>
            <a:off x="10015011" y="4452984"/>
            <a:ext cx="144000" cy="144000"/>
          </a:xfrm>
          <a:prstGeom prst="ellipse">
            <a:avLst/>
          </a:prstGeom>
          <a:solidFill>
            <a:srgbClr val="ED06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B3658432-0114-429E-BFC3-E13917B568A9}"/>
              </a:ext>
            </a:extLst>
          </p:cNvPr>
          <p:cNvSpPr/>
          <p:nvPr/>
        </p:nvSpPr>
        <p:spPr>
          <a:xfrm>
            <a:off x="9982276" y="3914961"/>
            <a:ext cx="216000" cy="216000"/>
          </a:xfrm>
          <a:prstGeom prst="ellipse">
            <a:avLst/>
          </a:prstGeom>
          <a:solidFill>
            <a:srgbClr val="67C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E900D767-740F-4C12-A9C2-C3EC82B6C9EB}"/>
              </a:ext>
            </a:extLst>
          </p:cNvPr>
          <p:cNvSpPr/>
          <p:nvPr/>
        </p:nvSpPr>
        <p:spPr>
          <a:xfrm>
            <a:off x="10017058" y="3565396"/>
            <a:ext cx="144000" cy="144000"/>
          </a:xfrm>
          <a:prstGeom prst="ellipse">
            <a:avLst/>
          </a:prstGeom>
          <a:solidFill>
            <a:srgbClr val="F592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37606707-5B91-4D8A-8687-DB04FAA0BB4D}"/>
              </a:ext>
            </a:extLst>
          </p:cNvPr>
          <p:cNvSpPr/>
          <p:nvPr/>
        </p:nvSpPr>
        <p:spPr>
          <a:xfrm>
            <a:off x="9926053" y="2915101"/>
            <a:ext cx="323272" cy="324000"/>
          </a:xfrm>
          <a:prstGeom prst="ellipse">
            <a:avLst/>
          </a:prstGeom>
          <a:solidFill>
            <a:srgbClr val="FAC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D9968116-CB56-438D-A7F8-7A817F93081D}"/>
              </a:ext>
            </a:extLst>
          </p:cNvPr>
          <p:cNvSpPr/>
          <p:nvPr/>
        </p:nvSpPr>
        <p:spPr>
          <a:xfrm>
            <a:off x="10015011" y="2444890"/>
            <a:ext cx="144000" cy="144000"/>
          </a:xfrm>
          <a:prstGeom prst="ellipse">
            <a:avLst/>
          </a:prstGeom>
          <a:solidFill>
            <a:srgbClr val="ED06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8D2F4EFE-AF2B-468D-B7BD-89E04D21185F}"/>
              </a:ext>
            </a:extLst>
          </p:cNvPr>
          <p:cNvSpPr/>
          <p:nvPr/>
        </p:nvSpPr>
        <p:spPr>
          <a:xfrm>
            <a:off x="9507146" y="2408890"/>
            <a:ext cx="216000" cy="216000"/>
          </a:xfrm>
          <a:prstGeom prst="ellipse">
            <a:avLst/>
          </a:prstGeom>
          <a:solidFill>
            <a:srgbClr val="67C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D71DE580-4913-422D-A7B1-690A193C8FAA}"/>
              </a:ext>
            </a:extLst>
          </p:cNvPr>
          <p:cNvSpPr/>
          <p:nvPr/>
        </p:nvSpPr>
        <p:spPr>
          <a:xfrm>
            <a:off x="9089211" y="2444807"/>
            <a:ext cx="144000" cy="144000"/>
          </a:xfrm>
          <a:prstGeom prst="ellipse">
            <a:avLst/>
          </a:prstGeom>
          <a:solidFill>
            <a:srgbClr val="F592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8A64AE2D-D16D-452C-B91A-511E2E3FE25A}"/>
              </a:ext>
            </a:extLst>
          </p:cNvPr>
          <p:cNvSpPr/>
          <p:nvPr/>
        </p:nvSpPr>
        <p:spPr>
          <a:xfrm>
            <a:off x="3881793" y="5878231"/>
            <a:ext cx="216000" cy="216000"/>
          </a:xfrm>
          <a:prstGeom prst="ellipse">
            <a:avLst/>
          </a:prstGeom>
          <a:solidFill>
            <a:srgbClr val="F592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1024DF61-E0BC-40B5-B35A-C6AD75FEC02E}"/>
              </a:ext>
            </a:extLst>
          </p:cNvPr>
          <p:cNvSpPr/>
          <p:nvPr/>
        </p:nvSpPr>
        <p:spPr>
          <a:xfrm>
            <a:off x="3487223" y="5914231"/>
            <a:ext cx="144000" cy="144000"/>
          </a:xfrm>
          <a:prstGeom prst="ellipse">
            <a:avLst/>
          </a:prstGeom>
          <a:solidFill>
            <a:srgbClr val="67C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897F430E-A648-49D3-BE0F-0068B4E15934}"/>
              </a:ext>
            </a:extLst>
          </p:cNvPr>
          <p:cNvSpPr/>
          <p:nvPr/>
        </p:nvSpPr>
        <p:spPr>
          <a:xfrm>
            <a:off x="2527999" y="5905266"/>
            <a:ext cx="144000" cy="144000"/>
          </a:xfrm>
          <a:prstGeom prst="ellipse">
            <a:avLst/>
          </a:prstGeom>
          <a:solidFill>
            <a:srgbClr val="FAC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B952AB56-73ED-458F-871F-D31984828FE8}"/>
              </a:ext>
            </a:extLst>
          </p:cNvPr>
          <p:cNvSpPr/>
          <p:nvPr/>
        </p:nvSpPr>
        <p:spPr>
          <a:xfrm>
            <a:off x="2052993" y="5869266"/>
            <a:ext cx="216000" cy="216000"/>
          </a:xfrm>
          <a:prstGeom prst="ellipse">
            <a:avLst/>
          </a:prstGeom>
          <a:solidFill>
            <a:srgbClr val="F592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6CCE7700-C10D-46C6-BA07-0CF34BF3CB7C}"/>
              </a:ext>
            </a:extLst>
          </p:cNvPr>
          <p:cNvSpPr/>
          <p:nvPr/>
        </p:nvSpPr>
        <p:spPr>
          <a:xfrm>
            <a:off x="2091598" y="5487113"/>
            <a:ext cx="144000" cy="144000"/>
          </a:xfrm>
          <a:prstGeom prst="ellipse">
            <a:avLst/>
          </a:prstGeom>
          <a:solidFill>
            <a:srgbClr val="67C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91E650D8-5271-4D35-B131-BE04B7A04BE0}"/>
              </a:ext>
            </a:extLst>
          </p:cNvPr>
          <p:cNvSpPr/>
          <p:nvPr/>
        </p:nvSpPr>
        <p:spPr>
          <a:xfrm>
            <a:off x="2001253" y="4860443"/>
            <a:ext cx="323272" cy="324000"/>
          </a:xfrm>
          <a:prstGeom prst="ellipse">
            <a:avLst/>
          </a:prstGeom>
          <a:solidFill>
            <a:srgbClr val="ED06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4C663E5B-CD87-4582-912F-B88873A875A5}"/>
              </a:ext>
            </a:extLst>
          </p:cNvPr>
          <p:cNvSpPr/>
          <p:nvPr/>
        </p:nvSpPr>
        <p:spPr>
          <a:xfrm>
            <a:off x="2090211" y="4452984"/>
            <a:ext cx="144000" cy="144000"/>
          </a:xfrm>
          <a:prstGeom prst="ellipse">
            <a:avLst/>
          </a:prstGeom>
          <a:solidFill>
            <a:srgbClr val="FAC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4A6F7E85-2CCC-4F12-A236-3ADAC2B95FD2}"/>
              </a:ext>
            </a:extLst>
          </p:cNvPr>
          <p:cNvSpPr/>
          <p:nvPr/>
        </p:nvSpPr>
        <p:spPr>
          <a:xfrm>
            <a:off x="2057476" y="3914961"/>
            <a:ext cx="216000" cy="216000"/>
          </a:xfrm>
          <a:prstGeom prst="ellipse">
            <a:avLst/>
          </a:prstGeom>
          <a:solidFill>
            <a:srgbClr val="F592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33A66E45-F68B-460E-82B0-88EC4E6B9A7A}"/>
              </a:ext>
            </a:extLst>
          </p:cNvPr>
          <p:cNvSpPr/>
          <p:nvPr/>
        </p:nvSpPr>
        <p:spPr>
          <a:xfrm>
            <a:off x="2092258" y="3565396"/>
            <a:ext cx="144000" cy="144000"/>
          </a:xfrm>
          <a:prstGeom prst="ellipse">
            <a:avLst/>
          </a:prstGeom>
          <a:solidFill>
            <a:srgbClr val="67C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B9733F4E-DBDD-4E5D-8DDE-6737B6F13158}"/>
              </a:ext>
            </a:extLst>
          </p:cNvPr>
          <p:cNvSpPr/>
          <p:nvPr/>
        </p:nvSpPr>
        <p:spPr>
          <a:xfrm>
            <a:off x="2001253" y="2915101"/>
            <a:ext cx="323272" cy="324000"/>
          </a:xfrm>
          <a:prstGeom prst="ellipse">
            <a:avLst/>
          </a:prstGeom>
          <a:solidFill>
            <a:srgbClr val="ED06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FF1CFDFC-2F86-493F-8837-9EF3D8CE05F0}"/>
              </a:ext>
            </a:extLst>
          </p:cNvPr>
          <p:cNvSpPr/>
          <p:nvPr/>
        </p:nvSpPr>
        <p:spPr>
          <a:xfrm>
            <a:off x="2090211" y="2444890"/>
            <a:ext cx="144000" cy="144000"/>
          </a:xfrm>
          <a:prstGeom prst="ellipse">
            <a:avLst/>
          </a:prstGeom>
          <a:solidFill>
            <a:srgbClr val="FAC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55C6D102-8F4C-4659-9575-30673FBB1B0F}"/>
              </a:ext>
            </a:extLst>
          </p:cNvPr>
          <p:cNvSpPr/>
          <p:nvPr/>
        </p:nvSpPr>
        <p:spPr>
          <a:xfrm>
            <a:off x="2501228" y="2408890"/>
            <a:ext cx="216000" cy="216000"/>
          </a:xfrm>
          <a:prstGeom prst="ellipse">
            <a:avLst/>
          </a:prstGeom>
          <a:solidFill>
            <a:srgbClr val="F592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44948C9C-0544-4A4B-9FC5-68F5F6F001EB}"/>
              </a:ext>
            </a:extLst>
          </p:cNvPr>
          <p:cNvSpPr/>
          <p:nvPr/>
        </p:nvSpPr>
        <p:spPr>
          <a:xfrm>
            <a:off x="2934940" y="2453771"/>
            <a:ext cx="144000" cy="144000"/>
          </a:xfrm>
          <a:prstGeom prst="ellipse">
            <a:avLst/>
          </a:prstGeom>
          <a:solidFill>
            <a:srgbClr val="67C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15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100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10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10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10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10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10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10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10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10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10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10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0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0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10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10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0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10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10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10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10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100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100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100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100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100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10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10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10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10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100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2" dur="100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3" dur="100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100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7" dur="100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8" dur="100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100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10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2" dur="10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3" dur="10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10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10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10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10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10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100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2" dur="100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3" dur="100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100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100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7" dur="100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100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100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10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2" dur="10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3" dur="10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0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10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7" dur="10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8" dur="10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10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1" dur="10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2" dur="10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3" dur="10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10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10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7" dur="10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8" dur="10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100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10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2" dur="10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3" dur="10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100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6" dur="10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7" dur="10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8" dur="10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100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10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2" dur="10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3" dur="10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10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100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7" dur="100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8" dur="100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100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" dur="10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2" dur="10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3" dur="10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10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100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7" dur="100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8" dur="100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100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1" dur="10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2" dur="10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3" dur="10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10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6" dur="100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7" dur="100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8" dur="100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100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1" dur="100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2" dur="100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3" dur="100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4" dur="100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" dur="100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7" dur="100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8" dur="100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100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-2469" y="972418"/>
            <a:ext cx="6352032" cy="5885581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-32911" y="208076"/>
            <a:ext cx="6387242" cy="100588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-7237" y="1204440"/>
            <a:ext cx="6352032" cy="56630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459740" y="4763906"/>
            <a:ext cx="34274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chemeClr val="bg1"/>
                </a:solidFill>
              </a:rPr>
              <a:t>Разработка методик исследований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88225" y="3019254"/>
            <a:ext cx="37324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111111"/>
                </a:solidFill>
              </a:rPr>
              <a:t>Взаимодействие с </a:t>
            </a:r>
            <a:r>
              <a:rPr lang="ru-RU" sz="1400" b="1" dirty="0" smtClean="0">
                <a:solidFill>
                  <a:srgbClr val="111111"/>
                </a:solidFill>
              </a:rPr>
              <a:t>маркетологами</a:t>
            </a:r>
            <a:r>
              <a:rPr lang="en-US" sz="1400" b="1" dirty="0" smtClean="0">
                <a:solidFill>
                  <a:srgbClr val="111111"/>
                </a:solidFill>
              </a:rPr>
              <a:t> </a:t>
            </a:r>
            <a:r>
              <a:rPr lang="ru-RU" sz="1400" b="1" dirty="0" smtClean="0">
                <a:solidFill>
                  <a:srgbClr val="111111"/>
                </a:solidFill>
              </a:rPr>
              <a:t>и </a:t>
            </a:r>
            <a:r>
              <a:rPr lang="ru-RU" sz="1400" b="1" dirty="0" err="1" smtClean="0">
                <a:solidFill>
                  <a:srgbClr val="111111"/>
                </a:solidFill>
              </a:rPr>
              <a:t>продуктолагами</a:t>
            </a:r>
            <a:endParaRPr lang="ru-RU" sz="1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439846" y="1407011"/>
            <a:ext cx="44473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chemeClr val="bg1"/>
                </a:solidFill>
              </a:rPr>
              <a:t>Настройка инструментов аналитики, таких как </a:t>
            </a:r>
            <a:r>
              <a:rPr lang="ru-RU" sz="1600" b="1" dirty="0" err="1">
                <a:solidFill>
                  <a:schemeClr val="bg1"/>
                </a:solidFill>
              </a:rPr>
              <a:t>Яндекс.Метрика</a:t>
            </a:r>
            <a:r>
              <a:rPr lang="ru-RU" sz="1600" b="1" dirty="0">
                <a:solidFill>
                  <a:schemeClr val="bg1"/>
                </a:solidFill>
              </a:rPr>
              <a:t>, </a:t>
            </a:r>
            <a:r>
              <a:rPr lang="ru-RU" sz="1600" b="1" dirty="0" err="1">
                <a:solidFill>
                  <a:schemeClr val="bg1"/>
                </a:solidFill>
              </a:rPr>
              <a:t>Google</a:t>
            </a:r>
            <a:r>
              <a:rPr lang="ru-RU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Analytics</a:t>
            </a:r>
            <a:r>
              <a:rPr lang="ru-RU" sz="1600" b="1" dirty="0">
                <a:solidFill>
                  <a:schemeClr val="bg1"/>
                </a:solidFill>
              </a:rPr>
              <a:t>, </a:t>
            </a:r>
            <a:r>
              <a:rPr lang="ru-RU" sz="1600" b="1" dirty="0" err="1">
                <a:solidFill>
                  <a:schemeClr val="bg1"/>
                </a:solidFill>
              </a:rPr>
              <a:t>Call</a:t>
            </a:r>
            <a:r>
              <a:rPr lang="ru-RU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tracking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065706" y="3194927"/>
            <a:ext cx="38214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chemeClr val="bg1"/>
                </a:solidFill>
              </a:rPr>
              <a:t>Подключение инструментов для получения статистических данных, моделирования и прогнозирования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281994" y="2273143"/>
            <a:ext cx="36052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chemeClr val="bg1"/>
                </a:solidFill>
              </a:rPr>
              <a:t>А/В-тестирование ресурса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88225" y="1727929"/>
            <a:ext cx="43826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111111"/>
                </a:solidFill>
              </a:rPr>
              <a:t>Анализ всех данных, логические выводы и разработка мер по повышению результативности веб-ресурса и рекламных кампаний</a:t>
            </a:r>
            <a:endParaRPr lang="ru-RU" sz="1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88225" y="3882090"/>
            <a:ext cx="24673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111111"/>
                </a:solidFill>
              </a:rPr>
              <a:t>Составление отчетов</a:t>
            </a:r>
            <a:endParaRPr lang="ru-RU" sz="1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88226" y="5671957"/>
            <a:ext cx="43826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111111"/>
                </a:solidFill>
              </a:rPr>
              <a:t>Планирование по разработке общей маркетинговой стратегии компании, эффективных изменений в стратегии продвижения</a:t>
            </a:r>
            <a:endParaRPr lang="ru-RU" sz="14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88226" y="4495247"/>
            <a:ext cx="31856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111111"/>
                </a:solidFill>
              </a:rPr>
              <a:t>Автоматизация процессов анализа по действующим разработкам или проектирование новых в соответствии с задачами бизнеса</a:t>
            </a:r>
            <a:endParaRPr lang="ru-RU" sz="14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535490" y="5732631"/>
            <a:ext cx="53523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chemeClr val="bg1"/>
                </a:solidFill>
              </a:rPr>
              <a:t>Установка на веб-ресурсе кодов отслеживания и, </a:t>
            </a:r>
          </a:p>
          <a:p>
            <a:pPr algn="r"/>
            <a:r>
              <a:rPr lang="ru-RU" sz="1600" b="1" dirty="0" err="1">
                <a:solidFill>
                  <a:schemeClr val="bg1"/>
                </a:solidFill>
              </a:rPr>
              <a:t>Call</a:t>
            </a:r>
            <a:r>
              <a:rPr lang="ru-RU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touch</a:t>
            </a:r>
            <a:r>
              <a:rPr lang="ru-RU" sz="1600" b="1" dirty="0">
                <a:solidFill>
                  <a:schemeClr val="bg1"/>
                </a:solidFill>
              </a:rPr>
              <a:t>, </a:t>
            </a:r>
            <a:r>
              <a:rPr lang="ru-RU" sz="1600" b="1" dirty="0" err="1">
                <a:solidFill>
                  <a:schemeClr val="bg1"/>
                </a:solidFill>
              </a:rPr>
              <a:t>Co</a:t>
            </a:r>
            <a:r>
              <a:rPr lang="ru-RU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Magic</a:t>
            </a:r>
            <a:r>
              <a:rPr lang="ru-RU" sz="1600" b="1" dirty="0">
                <a:solidFill>
                  <a:schemeClr val="bg1"/>
                </a:solidFill>
              </a:rPr>
              <a:t> и др.;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0136" y="204907"/>
            <a:ext cx="4136303" cy="986169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1A1A1A"/>
                </a:solidFill>
                <a:latin typeface="+mn-lt"/>
                <a:ea typeface="+mj-lt"/>
                <a:cs typeface="+mj-lt"/>
              </a:rPr>
              <a:t>Web-</a:t>
            </a:r>
            <a:r>
              <a:rPr lang="ru-RU" sz="3600" b="1" dirty="0">
                <a:solidFill>
                  <a:srgbClr val="1A1A1A"/>
                </a:solidFill>
                <a:latin typeface="+mn-lt"/>
                <a:ea typeface="+mj-lt"/>
                <a:cs typeface="+mj-lt"/>
              </a:rPr>
              <a:t>аналитики</a:t>
            </a:r>
            <a:endParaRPr lang="ru-RU" sz="3600" b="1" dirty="0">
              <a:latin typeface="+mn-lt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535490" y="285817"/>
            <a:ext cx="2526057" cy="8309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Сбор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данных, </a:t>
            </a:r>
          </a:p>
          <a:p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Анализ, измерения</a:t>
            </a:r>
          </a:p>
          <a:p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Оптимизация</a:t>
            </a:r>
          </a:p>
        </p:txBody>
      </p:sp>
      <p:sp>
        <p:nvSpPr>
          <p:cNvPr id="20" name="Овал 19"/>
          <p:cNvSpPr/>
          <p:nvPr/>
        </p:nvSpPr>
        <p:spPr>
          <a:xfrm>
            <a:off x="4724795" y="2243885"/>
            <a:ext cx="3240000" cy="3240000"/>
          </a:xfrm>
          <a:prstGeom prst="ellipse">
            <a:avLst/>
          </a:prstGeom>
          <a:solidFill>
            <a:schemeClr val="bg1">
              <a:alpha val="46000"/>
            </a:schemeClr>
          </a:solidFill>
          <a:ln w="31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4511308" y="1751137"/>
            <a:ext cx="612000" cy="612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3297497" y="2873039"/>
            <a:ext cx="612000" cy="612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2040172" y="3713293"/>
            <a:ext cx="612000" cy="612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3614695" y="4611794"/>
            <a:ext cx="612000" cy="612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4683107" y="5612353"/>
            <a:ext cx="612000" cy="612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Соединительная линия уступом 4"/>
          <p:cNvCxnSpPr/>
          <p:nvPr/>
        </p:nvCxnSpPr>
        <p:spPr>
          <a:xfrm rot="10800000">
            <a:off x="5129216" y="2057137"/>
            <a:ext cx="657223" cy="306001"/>
          </a:xfrm>
          <a:prstGeom prst="bentConnector3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dash"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1" name="Соединительная линия уступом 30"/>
          <p:cNvCxnSpPr/>
          <p:nvPr/>
        </p:nvCxnSpPr>
        <p:spPr>
          <a:xfrm rot="10800000" flipV="1">
            <a:off x="3920696" y="3019253"/>
            <a:ext cx="1068411" cy="175673"/>
          </a:xfrm>
          <a:prstGeom prst="bentConnector3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dash"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3" name="Соединительная линия уступом 32"/>
          <p:cNvCxnSpPr>
            <a:stCxn id="20" idx="2"/>
          </p:cNvCxnSpPr>
          <p:nvPr/>
        </p:nvCxnSpPr>
        <p:spPr>
          <a:xfrm rot="10800000" flipV="1">
            <a:off x="2655599" y="3863884"/>
            <a:ext cx="2069197" cy="172093"/>
          </a:xfrm>
          <a:prstGeom prst="bentConnector3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dash"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6" name="Соединительная линия уступом 35"/>
          <p:cNvCxnSpPr/>
          <p:nvPr/>
        </p:nvCxnSpPr>
        <p:spPr>
          <a:xfrm rot="10800000" flipV="1">
            <a:off x="4229851" y="4790876"/>
            <a:ext cx="759257" cy="168997"/>
          </a:xfrm>
          <a:prstGeom prst="bentConnector3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dash"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8" name="Соединительная линия уступом 37"/>
          <p:cNvCxnSpPr/>
          <p:nvPr/>
        </p:nvCxnSpPr>
        <p:spPr>
          <a:xfrm rot="5400000">
            <a:off x="4953074" y="5203463"/>
            <a:ext cx="435404" cy="363336"/>
          </a:xfrm>
          <a:prstGeom prst="bentConnector3">
            <a:avLst>
              <a:gd name="adj1" fmla="val 50000"/>
            </a:avLst>
          </a:prstGeom>
          <a:solidFill>
            <a:schemeClr val="bg1"/>
          </a:solidFill>
          <a:ln w="3175">
            <a:solidFill>
              <a:schemeClr val="tx1"/>
            </a:solidFill>
            <a:prstDash val="dash"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870" y="1882915"/>
            <a:ext cx="383210" cy="38321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934" y="2987245"/>
            <a:ext cx="415363" cy="41536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898" y="3825992"/>
            <a:ext cx="371969" cy="37196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952" y="5694448"/>
            <a:ext cx="441916" cy="44191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206" y="4710198"/>
            <a:ext cx="415191" cy="41519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752" y="2873411"/>
            <a:ext cx="1677228" cy="1677228"/>
          </a:xfrm>
          <a:prstGeom prst="rect">
            <a:avLst/>
          </a:prstGeom>
        </p:spPr>
      </p:pic>
      <p:sp>
        <p:nvSpPr>
          <p:cNvPr id="39" name="Овал 38"/>
          <p:cNvSpPr/>
          <p:nvPr/>
        </p:nvSpPr>
        <p:spPr>
          <a:xfrm>
            <a:off x="391834" y="248450"/>
            <a:ext cx="864000" cy="86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75" y="322697"/>
            <a:ext cx="803117" cy="80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8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Параллелограмм 44">
            <a:extLst>
              <a:ext uri="{FF2B5EF4-FFF2-40B4-BE49-F238E27FC236}">
                <a16:creationId xmlns:a16="http://schemas.microsoft.com/office/drawing/2014/main" id="{FA685BAD-63F3-2744-BA80-1893372EB009}"/>
              </a:ext>
            </a:extLst>
          </p:cNvPr>
          <p:cNvSpPr/>
          <p:nvPr/>
        </p:nvSpPr>
        <p:spPr>
          <a:xfrm>
            <a:off x="-660399" y="221145"/>
            <a:ext cx="6972299" cy="963803"/>
          </a:xfrm>
          <a:prstGeom prst="parallelogram">
            <a:avLst>
              <a:gd name="adj" fmla="val 6761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Ручной ввод 43"/>
          <p:cNvSpPr/>
          <p:nvPr/>
        </p:nvSpPr>
        <p:spPr>
          <a:xfrm rot="688424">
            <a:off x="1544494" y="3823566"/>
            <a:ext cx="1367857" cy="1428899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Ручной ввод 42"/>
          <p:cNvSpPr/>
          <p:nvPr/>
        </p:nvSpPr>
        <p:spPr>
          <a:xfrm rot="5400000">
            <a:off x="1688262" y="2726452"/>
            <a:ext cx="1367857" cy="1428899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Ручной ввод 41"/>
          <p:cNvSpPr/>
          <p:nvPr/>
        </p:nvSpPr>
        <p:spPr>
          <a:xfrm rot="8497444">
            <a:off x="1335481" y="4875667"/>
            <a:ext cx="1367857" cy="1083301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Ручной ввод 40"/>
          <p:cNvSpPr/>
          <p:nvPr/>
        </p:nvSpPr>
        <p:spPr>
          <a:xfrm rot="3156672">
            <a:off x="1273061" y="2057878"/>
            <a:ext cx="1367857" cy="1083301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1523140" y="3689095"/>
            <a:ext cx="1448228" cy="7034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0" y="1662919"/>
            <a:ext cx="1882422" cy="4709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7742" y="210417"/>
            <a:ext cx="3007248" cy="974249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err="1">
                <a:solidFill>
                  <a:srgbClr val="1A1A1A"/>
                </a:solidFill>
                <a:latin typeface="+mn-lt"/>
                <a:ea typeface="+mj-lt"/>
                <a:cs typeface="+mj-lt"/>
              </a:rPr>
              <a:t>data</a:t>
            </a:r>
            <a:r>
              <a:rPr lang="ru-RU" sz="3600" b="1" dirty="0">
                <a:solidFill>
                  <a:srgbClr val="1A1A1A"/>
                </a:solidFill>
                <a:latin typeface="+mn-lt"/>
                <a:ea typeface="+mj-lt"/>
                <a:cs typeface="+mj-lt"/>
              </a:rPr>
              <a:t> </a:t>
            </a:r>
            <a:r>
              <a:rPr lang="ru-RU" sz="3600" b="1" dirty="0" err="1">
                <a:solidFill>
                  <a:srgbClr val="1A1A1A"/>
                </a:solidFill>
                <a:latin typeface="+mn-lt"/>
                <a:ea typeface="+mj-lt"/>
                <a:cs typeface="+mj-lt"/>
              </a:rPr>
              <a:t>scientist</a:t>
            </a:r>
            <a:endParaRPr lang="ru-RU" sz="3600" b="1" dirty="0">
              <a:solidFill>
                <a:srgbClr val="1A1A1A"/>
              </a:solidFill>
              <a:latin typeface="+mn-lt"/>
              <a:ea typeface="+mj-lt"/>
              <a:cs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44B3D3-8C3D-44F8-9CFF-BD5FDEAC4AB8}"/>
              </a:ext>
            </a:extLst>
          </p:cNvPr>
          <p:cNvSpPr txBox="1"/>
          <p:nvPr/>
        </p:nvSpPr>
        <p:spPr>
          <a:xfrm>
            <a:off x="2837777" y="6315884"/>
            <a:ext cx="327727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600" b="1" dirty="0">
                <a:latin typeface="Calibri Light"/>
              </a:rPr>
              <a:t>Поиск закономерностей в данных</a:t>
            </a:r>
            <a:endParaRPr lang="ru-RU" sz="1600" b="1" dirty="0">
              <a:latin typeface="Calibri Light"/>
              <a:cs typeface="Calibri Ligh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B91593-34F7-43D4-AF8B-15EB1CD0A13F}"/>
              </a:ext>
            </a:extLst>
          </p:cNvPr>
          <p:cNvSpPr txBox="1"/>
          <p:nvPr/>
        </p:nvSpPr>
        <p:spPr>
          <a:xfrm>
            <a:off x="7415910" y="1674542"/>
            <a:ext cx="347116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Calibri Light"/>
              </a:rPr>
              <a:t>Подготовка, обработка данных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53945C-8841-4B16-BCE9-CB855504CE02}"/>
              </a:ext>
            </a:extLst>
          </p:cNvPr>
          <p:cNvSpPr txBox="1"/>
          <p:nvPr/>
        </p:nvSpPr>
        <p:spPr>
          <a:xfrm>
            <a:off x="2837777" y="1370532"/>
            <a:ext cx="2743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600" b="1" dirty="0">
                <a:latin typeface="Calibri Light"/>
              </a:rPr>
              <a:t>Изучение потребностей бизнеса</a:t>
            </a:r>
            <a:endParaRPr lang="ru-RU" sz="1600" b="1" dirty="0">
              <a:latin typeface="Calibri Light"/>
              <a:cs typeface="Calibri Ligh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BF92D6-F331-4B42-92C3-C14D04E5C1C2}"/>
              </a:ext>
            </a:extLst>
          </p:cNvPr>
          <p:cNvSpPr txBox="1"/>
          <p:nvPr/>
        </p:nvSpPr>
        <p:spPr>
          <a:xfrm>
            <a:off x="3269247" y="5188552"/>
            <a:ext cx="425182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600" b="1" dirty="0">
                <a:latin typeface="Calibri Light"/>
              </a:rPr>
              <a:t>Построение, внедрение тестирование практически полезных моделей</a:t>
            </a:r>
            <a:r>
              <a:rPr lang="ru-RU" sz="1600" b="1" dirty="0">
                <a:latin typeface="Calibri Light"/>
                <a:cs typeface="Calibri Light"/>
              </a:rPr>
              <a:t>​</a:t>
            </a:r>
            <a:endParaRPr lang="ru-RU" sz="16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9FE968-C3F8-4090-A9B9-3285F814A853}"/>
              </a:ext>
            </a:extLst>
          </p:cNvPr>
          <p:cNvSpPr txBox="1"/>
          <p:nvPr/>
        </p:nvSpPr>
        <p:spPr>
          <a:xfrm>
            <a:off x="8915399" y="3698720"/>
            <a:ext cx="327660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Calibri Light"/>
              </a:rPr>
              <a:t>Визуализация данных и закономерностей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EE51AB-D8BE-4800-930E-7ACE89902495}"/>
              </a:ext>
            </a:extLst>
          </p:cNvPr>
          <p:cNvSpPr txBox="1"/>
          <p:nvPr/>
        </p:nvSpPr>
        <p:spPr>
          <a:xfrm>
            <a:off x="7415910" y="5683876"/>
            <a:ext cx="459987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 err="1">
                <a:solidFill>
                  <a:schemeClr val="bg1"/>
                </a:solidFill>
                <a:latin typeface="Calibri Light"/>
              </a:rPr>
              <a:t>Работа</a:t>
            </a:r>
            <a:r>
              <a:rPr lang="en-US" sz="1600" b="1" dirty="0">
                <a:solidFill>
                  <a:schemeClr val="bg1"/>
                </a:solidFill>
                <a:latin typeface="Calibri Light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Calibri Light"/>
              </a:rPr>
              <a:t>с</a:t>
            </a:r>
            <a:r>
              <a:rPr lang="en-US" sz="1600" b="1" dirty="0">
                <a:solidFill>
                  <a:schemeClr val="bg1"/>
                </a:solidFill>
                <a:latin typeface="Calibri Light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Calibri Light"/>
              </a:rPr>
              <a:t>различными</a:t>
            </a:r>
            <a:r>
              <a:rPr lang="en-US" sz="1600" b="1" dirty="0">
                <a:solidFill>
                  <a:schemeClr val="bg1"/>
                </a:solidFill>
                <a:latin typeface="Calibri Light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Calibri Light"/>
              </a:rPr>
              <a:t>языками</a:t>
            </a:r>
            <a:r>
              <a:rPr lang="en-US" sz="1600" b="1" dirty="0">
                <a:solidFill>
                  <a:schemeClr val="bg1"/>
                </a:solidFill>
                <a:latin typeface="Calibri Light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Calibri Light"/>
              </a:rPr>
              <a:t>программирования</a:t>
            </a:r>
            <a:endParaRPr lang="en-US" sz="1600" b="1" dirty="0">
              <a:solidFill>
                <a:schemeClr val="bg1"/>
              </a:solidFill>
              <a:latin typeface="Calibri Ligh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9243D2-CE49-4182-9445-10B4B487D933}"/>
              </a:ext>
            </a:extLst>
          </p:cNvPr>
          <p:cNvSpPr txBox="1"/>
          <p:nvPr/>
        </p:nvSpPr>
        <p:spPr>
          <a:xfrm>
            <a:off x="3269247" y="2241557"/>
            <a:ext cx="3779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 err="1">
                <a:latin typeface="Calibri Light"/>
              </a:rPr>
              <a:t>Работа</a:t>
            </a:r>
            <a:r>
              <a:rPr lang="en-US" sz="1600" b="1" dirty="0">
                <a:latin typeface="Calibri Light"/>
              </a:rPr>
              <a:t> </a:t>
            </a:r>
            <a:r>
              <a:rPr lang="en-US" sz="1600" b="1" dirty="0" err="1">
                <a:latin typeface="Calibri Light"/>
              </a:rPr>
              <a:t>со</a:t>
            </a:r>
            <a:r>
              <a:rPr lang="en-US" sz="1600" b="1" dirty="0">
                <a:latin typeface="Calibri Light"/>
              </a:rPr>
              <a:t> </a:t>
            </a:r>
            <a:r>
              <a:rPr lang="en-US" sz="1600" b="1" dirty="0" err="1">
                <a:latin typeface="Calibri Light"/>
              </a:rPr>
              <a:t>статистикой</a:t>
            </a:r>
            <a:r>
              <a:rPr lang="en-US" sz="1600" b="1" dirty="0">
                <a:latin typeface="Calibri Light"/>
              </a:rPr>
              <a:t>, </a:t>
            </a:r>
            <a:r>
              <a:rPr lang="en-US" sz="1600" b="1" dirty="0" err="1">
                <a:latin typeface="Calibri Light"/>
              </a:rPr>
              <a:t>включая</a:t>
            </a:r>
            <a:r>
              <a:rPr lang="en-US" sz="1600" b="1" dirty="0">
                <a:latin typeface="Calibri Light"/>
              </a:rPr>
              <a:t> </a:t>
            </a:r>
            <a:r>
              <a:rPr lang="en-US" sz="1600" b="1" dirty="0" err="1">
                <a:latin typeface="Calibri Light"/>
              </a:rPr>
              <a:t>статистические</a:t>
            </a:r>
            <a:r>
              <a:rPr lang="en-US" sz="1600" b="1" dirty="0">
                <a:latin typeface="Calibri Light"/>
              </a:rPr>
              <a:t> </a:t>
            </a:r>
            <a:r>
              <a:rPr lang="en-US" sz="1600" b="1" dirty="0" err="1">
                <a:latin typeface="Calibri Light"/>
              </a:rPr>
              <a:t>тесты</a:t>
            </a:r>
            <a:r>
              <a:rPr lang="en-US" sz="1600" b="1" dirty="0">
                <a:latin typeface="Calibri Light"/>
              </a:rPr>
              <a:t> </a:t>
            </a:r>
            <a:r>
              <a:rPr lang="en-US" sz="1600" b="1" dirty="0" err="1">
                <a:latin typeface="Calibri Light"/>
              </a:rPr>
              <a:t>и</a:t>
            </a:r>
            <a:r>
              <a:rPr lang="en-US" sz="1600" b="1" dirty="0">
                <a:latin typeface="Calibri Light"/>
              </a:rPr>
              <a:t> </a:t>
            </a:r>
            <a:r>
              <a:rPr lang="en-US" sz="1600" b="1" dirty="0" err="1">
                <a:latin typeface="Calibri Light"/>
              </a:rPr>
              <a:t>распределения</a:t>
            </a:r>
            <a:endParaRPr lang="en-US" sz="1600" b="1" dirty="0">
              <a:latin typeface="Calibri Ligh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E3611B-5933-476D-9332-5C3E391D5972}"/>
              </a:ext>
            </a:extLst>
          </p:cNvPr>
          <p:cNvSpPr txBox="1"/>
          <p:nvPr/>
        </p:nvSpPr>
        <p:spPr>
          <a:xfrm>
            <a:off x="3600407" y="3699034"/>
            <a:ext cx="471742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 err="1">
                <a:latin typeface="Calibri Light"/>
              </a:rPr>
              <a:t>Использование</a:t>
            </a:r>
            <a:r>
              <a:rPr lang="en-US" sz="1600" b="1" dirty="0">
                <a:latin typeface="Calibri Light"/>
              </a:rPr>
              <a:t> </a:t>
            </a:r>
            <a:r>
              <a:rPr lang="en-US" sz="1600" b="1" dirty="0" err="1">
                <a:latin typeface="Calibri Light"/>
              </a:rPr>
              <a:t>аналитических</a:t>
            </a:r>
            <a:r>
              <a:rPr lang="en-US" sz="1600" b="1" dirty="0">
                <a:latin typeface="Calibri Light"/>
              </a:rPr>
              <a:t> </a:t>
            </a:r>
            <a:r>
              <a:rPr lang="en-US" sz="1600" b="1" dirty="0" err="1">
                <a:latin typeface="Calibri Light"/>
              </a:rPr>
              <a:t>методов</a:t>
            </a:r>
            <a:r>
              <a:rPr lang="ru-RU" sz="1600" b="1" dirty="0">
                <a:latin typeface="Calibri Light"/>
              </a:rPr>
              <a:t> (</a:t>
            </a:r>
            <a:r>
              <a:rPr lang="en-US" sz="1600" b="1" dirty="0" err="1">
                <a:latin typeface="Calibri Light"/>
              </a:rPr>
              <a:t>машинное</a:t>
            </a:r>
            <a:r>
              <a:rPr lang="en-US" sz="1600" b="1" dirty="0">
                <a:latin typeface="Calibri Light"/>
              </a:rPr>
              <a:t> </a:t>
            </a:r>
            <a:r>
              <a:rPr lang="en-US" sz="1600" b="1" dirty="0" err="1">
                <a:latin typeface="Calibri Light"/>
              </a:rPr>
              <a:t>обучение</a:t>
            </a:r>
            <a:r>
              <a:rPr lang="en-US" sz="1600" b="1" dirty="0">
                <a:latin typeface="Calibri Light"/>
              </a:rPr>
              <a:t>, </a:t>
            </a:r>
            <a:r>
              <a:rPr lang="en-US" sz="1600" b="1" dirty="0" err="1">
                <a:latin typeface="Calibri Light"/>
              </a:rPr>
              <a:t>глубокое</a:t>
            </a:r>
            <a:r>
              <a:rPr lang="en-US" sz="1600" b="1" dirty="0">
                <a:latin typeface="Calibri Light"/>
              </a:rPr>
              <a:t> </a:t>
            </a:r>
            <a:r>
              <a:rPr lang="en-US" sz="1600" b="1" dirty="0" err="1">
                <a:latin typeface="Calibri Light"/>
              </a:rPr>
              <a:t>обучение</a:t>
            </a:r>
            <a:r>
              <a:rPr lang="en-US" sz="1600" b="1" dirty="0">
                <a:latin typeface="Calibri Light"/>
              </a:rPr>
              <a:t> и </a:t>
            </a:r>
            <a:r>
              <a:rPr lang="en-US" sz="1600" b="1" dirty="0" err="1">
                <a:latin typeface="Calibri Light"/>
              </a:rPr>
              <a:t>текстовая</a:t>
            </a:r>
            <a:r>
              <a:rPr lang="en-US" sz="1600" b="1" dirty="0">
                <a:latin typeface="Calibri Light"/>
              </a:rPr>
              <a:t> </a:t>
            </a:r>
            <a:r>
              <a:rPr lang="en-US" sz="1600" b="1" dirty="0" err="1">
                <a:latin typeface="Calibri Light"/>
              </a:rPr>
              <a:t>аналитика</a:t>
            </a:r>
            <a:r>
              <a:rPr lang="ru-RU" sz="1600" b="1" dirty="0">
                <a:latin typeface="Calibri Light"/>
              </a:rPr>
              <a:t>)</a:t>
            </a:r>
            <a:endParaRPr lang="en-US" sz="1600" b="1" dirty="0">
              <a:latin typeface="Calibri Light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1482959" y="1527515"/>
            <a:ext cx="468000" cy="468000"/>
          </a:xfrm>
          <a:prstGeom prst="ellipse">
            <a:avLst/>
          </a:prstGeom>
          <a:solidFill>
            <a:schemeClr val="bg1"/>
          </a:solidFill>
          <a:ln w="22225">
            <a:solidFill>
              <a:srgbClr val="9966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1482959" y="6137615"/>
            <a:ext cx="468000" cy="468000"/>
          </a:xfrm>
          <a:prstGeom prst="ellipse">
            <a:avLst/>
          </a:prstGeom>
          <a:solidFill>
            <a:schemeClr val="bg1"/>
          </a:solidFill>
          <a:ln w="22225">
            <a:solidFill>
              <a:srgbClr val="F5929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2768839" y="3751958"/>
            <a:ext cx="468000" cy="468000"/>
          </a:xfrm>
          <a:prstGeom prst="ellipse">
            <a:avLst/>
          </a:prstGeom>
          <a:solidFill>
            <a:schemeClr val="bg1"/>
          </a:solidFill>
          <a:ln w="22225">
            <a:solidFill>
              <a:srgbClr val="C9FF5D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2401784" y="5125137"/>
            <a:ext cx="468000" cy="468000"/>
          </a:xfrm>
          <a:prstGeom prst="ellipse">
            <a:avLst/>
          </a:prstGeom>
          <a:solidFill>
            <a:schemeClr val="bg1"/>
          </a:solidFill>
          <a:ln w="22225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/>
          <p:cNvCxnSpPr>
            <a:stCxn id="22" idx="5"/>
            <a:endCxn id="25" idx="1"/>
          </p:cNvCxnSpPr>
          <p:nvPr/>
        </p:nvCxnSpPr>
        <p:spPr>
          <a:xfrm>
            <a:off x="1882422" y="1926978"/>
            <a:ext cx="587899" cy="555356"/>
          </a:xfrm>
          <a:prstGeom prst="line">
            <a:avLst/>
          </a:prstGeom>
          <a:solidFill>
            <a:schemeClr val="bg1"/>
          </a:solidFill>
          <a:ln w="22225">
            <a:solidFill>
              <a:srgbClr val="9966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8" name="Прямая соединительная линия 27"/>
          <p:cNvCxnSpPr>
            <a:stCxn id="25" idx="5"/>
            <a:endCxn id="24" idx="0"/>
          </p:cNvCxnSpPr>
          <p:nvPr/>
        </p:nvCxnSpPr>
        <p:spPr>
          <a:xfrm>
            <a:off x="2801247" y="2813260"/>
            <a:ext cx="201592" cy="938698"/>
          </a:xfrm>
          <a:prstGeom prst="line">
            <a:avLst/>
          </a:prstGeom>
          <a:solidFill>
            <a:schemeClr val="bg1"/>
          </a:solidFill>
          <a:ln w="22225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2" name="Прямая соединительная линия 31"/>
          <p:cNvCxnSpPr>
            <a:stCxn id="24" idx="4"/>
            <a:endCxn id="26" idx="7"/>
          </p:cNvCxnSpPr>
          <p:nvPr/>
        </p:nvCxnSpPr>
        <p:spPr>
          <a:xfrm flipH="1">
            <a:off x="2801247" y="4219958"/>
            <a:ext cx="201592" cy="973716"/>
          </a:xfrm>
          <a:prstGeom prst="line">
            <a:avLst/>
          </a:prstGeom>
          <a:solidFill>
            <a:schemeClr val="bg1"/>
          </a:solidFill>
          <a:ln w="22225">
            <a:solidFill>
              <a:srgbClr val="C9FF5D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4" name="Прямая соединительная линия 33"/>
          <p:cNvCxnSpPr>
            <a:stCxn id="26" idx="3"/>
            <a:endCxn id="23" idx="7"/>
          </p:cNvCxnSpPr>
          <p:nvPr/>
        </p:nvCxnSpPr>
        <p:spPr>
          <a:xfrm flipH="1">
            <a:off x="1882422" y="5524600"/>
            <a:ext cx="587899" cy="681552"/>
          </a:xfrm>
          <a:prstGeom prst="line">
            <a:avLst/>
          </a:prstGeom>
          <a:solidFill>
            <a:schemeClr val="bg1"/>
          </a:solidFill>
          <a:ln w="22225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5" name="Овал 24"/>
          <p:cNvSpPr/>
          <p:nvPr/>
        </p:nvSpPr>
        <p:spPr>
          <a:xfrm>
            <a:off x="2401784" y="2413797"/>
            <a:ext cx="468000" cy="468000"/>
          </a:xfrm>
          <a:prstGeom prst="ellipse">
            <a:avLst/>
          </a:prstGeom>
          <a:solidFill>
            <a:schemeClr val="bg1"/>
          </a:solidFill>
          <a:ln w="22225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Соединительная линия уступом 4"/>
          <p:cNvCxnSpPr>
            <a:stCxn id="22" idx="6"/>
            <a:endCxn id="10" idx="1"/>
          </p:cNvCxnSpPr>
          <p:nvPr/>
        </p:nvCxnSpPr>
        <p:spPr>
          <a:xfrm flipV="1">
            <a:off x="1950959" y="1662920"/>
            <a:ext cx="886818" cy="98595"/>
          </a:xfrm>
          <a:prstGeom prst="bentConnector3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dash"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" name="Соединительная линия уступом 6"/>
          <p:cNvCxnSpPr>
            <a:stCxn id="25" idx="6"/>
            <a:endCxn id="20" idx="1"/>
          </p:cNvCxnSpPr>
          <p:nvPr/>
        </p:nvCxnSpPr>
        <p:spPr>
          <a:xfrm flipV="1">
            <a:off x="2869784" y="2533945"/>
            <a:ext cx="399463" cy="113852"/>
          </a:xfrm>
          <a:prstGeom prst="bentConnector3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dash"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1" name="Соединительная линия уступом 10"/>
          <p:cNvCxnSpPr>
            <a:stCxn id="24" idx="6"/>
            <a:endCxn id="21" idx="1"/>
          </p:cNvCxnSpPr>
          <p:nvPr/>
        </p:nvCxnSpPr>
        <p:spPr>
          <a:xfrm>
            <a:off x="3236839" y="3985958"/>
            <a:ext cx="363568" cy="5464"/>
          </a:xfrm>
          <a:prstGeom prst="bentConnector3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dash"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5" name="Соединительная линия уступом 14"/>
          <p:cNvCxnSpPr>
            <a:stCxn id="26" idx="6"/>
            <a:endCxn id="12" idx="1"/>
          </p:cNvCxnSpPr>
          <p:nvPr/>
        </p:nvCxnSpPr>
        <p:spPr>
          <a:xfrm>
            <a:off x="2869784" y="5359137"/>
            <a:ext cx="399463" cy="121803"/>
          </a:xfrm>
          <a:prstGeom prst="bentConnector3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dash"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7" name="Соединительная линия уступом 26"/>
          <p:cNvCxnSpPr>
            <a:stCxn id="23" idx="6"/>
            <a:endCxn id="3" idx="1"/>
          </p:cNvCxnSpPr>
          <p:nvPr/>
        </p:nvCxnSpPr>
        <p:spPr>
          <a:xfrm>
            <a:off x="1950959" y="6371615"/>
            <a:ext cx="886818" cy="113546"/>
          </a:xfrm>
          <a:prstGeom prst="bentConnector3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dash"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0" name="Соединительная линия уступом 29"/>
          <p:cNvCxnSpPr>
            <a:stCxn id="19" idx="1"/>
          </p:cNvCxnSpPr>
          <p:nvPr/>
        </p:nvCxnSpPr>
        <p:spPr>
          <a:xfrm rot="10800000">
            <a:off x="6808304" y="5480941"/>
            <a:ext cx="607606" cy="372213"/>
          </a:xfrm>
          <a:prstGeom prst="bentConnector3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dash"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6" name="Соединительная линия уступом 35"/>
          <p:cNvCxnSpPr>
            <a:stCxn id="9" idx="1"/>
          </p:cNvCxnSpPr>
          <p:nvPr/>
        </p:nvCxnSpPr>
        <p:spPr>
          <a:xfrm rot="10800000" flipV="1">
            <a:off x="6718852" y="1843819"/>
            <a:ext cx="697058" cy="569978"/>
          </a:xfrm>
          <a:prstGeom prst="bentConnector3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dash"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" name="Прямая соединительная линия 7"/>
          <p:cNvCxnSpPr>
            <a:stCxn id="21" idx="3"/>
            <a:endCxn id="14" idx="1"/>
          </p:cNvCxnSpPr>
          <p:nvPr/>
        </p:nvCxnSpPr>
        <p:spPr>
          <a:xfrm flipV="1">
            <a:off x="8317831" y="3991108"/>
            <a:ext cx="597568" cy="314"/>
          </a:xfrm>
          <a:prstGeom prst="line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dash"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187" y="2471444"/>
            <a:ext cx="313720" cy="31372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098" y="1578132"/>
            <a:ext cx="342495" cy="34249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168" y="3778772"/>
            <a:ext cx="405417" cy="405417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5163067"/>
            <a:ext cx="386155" cy="38615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043" y="6201448"/>
            <a:ext cx="368171" cy="368171"/>
          </a:xfrm>
          <a:prstGeom prst="rect">
            <a:avLst/>
          </a:prstGeom>
        </p:spPr>
      </p:pic>
      <p:cxnSp>
        <p:nvCxnSpPr>
          <p:cNvPr id="47" name="Прямая соединительная линия 46"/>
          <p:cNvCxnSpPr/>
          <p:nvPr/>
        </p:nvCxnSpPr>
        <p:spPr>
          <a:xfrm>
            <a:off x="0" y="1662919"/>
            <a:ext cx="1505030" cy="0"/>
          </a:xfrm>
          <a:prstGeom prst="line">
            <a:avLst/>
          </a:prstGeom>
          <a:solidFill>
            <a:schemeClr val="bg1"/>
          </a:solidFill>
          <a:ln w="22225">
            <a:solidFill>
              <a:srgbClr val="9966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-22071" y="6371615"/>
            <a:ext cx="1505030" cy="0"/>
          </a:xfrm>
          <a:prstGeom prst="line">
            <a:avLst/>
          </a:prstGeom>
          <a:solidFill>
            <a:schemeClr val="bg1"/>
          </a:solidFill>
          <a:ln w="22225">
            <a:solidFill>
              <a:srgbClr val="F5929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50" name="Рисунок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492" y="2512286"/>
            <a:ext cx="837101" cy="837101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197" y="4474324"/>
            <a:ext cx="1299003" cy="1299003"/>
          </a:xfrm>
          <a:prstGeom prst="rect">
            <a:avLst/>
          </a:prstGeom>
        </p:spPr>
      </p:pic>
      <p:sp>
        <p:nvSpPr>
          <p:cNvPr id="57" name="Овал 56"/>
          <p:cNvSpPr/>
          <p:nvPr/>
        </p:nvSpPr>
        <p:spPr>
          <a:xfrm>
            <a:off x="391834" y="248450"/>
            <a:ext cx="864000" cy="86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86" y="388093"/>
            <a:ext cx="606348" cy="606348"/>
          </a:xfrm>
          <a:prstGeom prst="rect">
            <a:avLst/>
          </a:prstGeom>
        </p:spPr>
      </p:pic>
      <p:sp>
        <p:nvSpPr>
          <p:cNvPr id="53" name="Прямоугольник 52"/>
          <p:cNvSpPr/>
          <p:nvPr/>
        </p:nvSpPr>
        <p:spPr>
          <a:xfrm>
            <a:off x="6311900" y="301246"/>
            <a:ext cx="3593696" cy="8309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Изучение проблем </a:t>
            </a: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Обработка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представление данных в цифровой форме</a:t>
            </a: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6309" flipH="1">
            <a:off x="10808177" y="247411"/>
            <a:ext cx="1047881" cy="1047881"/>
          </a:xfrm>
          <a:prstGeom prst="rect">
            <a:avLst/>
          </a:prstGeom>
        </p:spPr>
      </p:pic>
      <p:pic>
        <p:nvPicPr>
          <p:cNvPr id="1030" name="Picture 6" descr="https://telegra.ph/file/9e25ba9779900edb1799b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" t="1662" r="11069" b="4013"/>
          <a:stretch/>
        </p:blipFill>
        <p:spPr bwMode="auto">
          <a:xfrm>
            <a:off x="-365000" y="2214446"/>
            <a:ext cx="3095487" cy="35484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46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3886108"/>
              </p:ext>
            </p:extLst>
          </p:nvPr>
        </p:nvGraphicFramePr>
        <p:xfrm>
          <a:off x="153966" y="21671"/>
          <a:ext cx="12038033" cy="68363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17589">
                  <a:extLst>
                    <a:ext uri="{9D8B030D-6E8A-4147-A177-3AD203B41FA5}">
                      <a16:colId xmlns:a16="http://schemas.microsoft.com/office/drawing/2014/main" val="3242768307"/>
                    </a:ext>
                  </a:extLst>
                </a:gridCol>
                <a:gridCol w="1392087">
                  <a:extLst>
                    <a:ext uri="{9D8B030D-6E8A-4147-A177-3AD203B41FA5}">
                      <a16:colId xmlns:a16="http://schemas.microsoft.com/office/drawing/2014/main" val="933675718"/>
                    </a:ext>
                  </a:extLst>
                </a:gridCol>
                <a:gridCol w="1365821">
                  <a:extLst>
                    <a:ext uri="{9D8B030D-6E8A-4147-A177-3AD203B41FA5}">
                      <a16:colId xmlns:a16="http://schemas.microsoft.com/office/drawing/2014/main" val="622367386"/>
                    </a:ext>
                  </a:extLst>
                </a:gridCol>
                <a:gridCol w="1378954">
                  <a:extLst>
                    <a:ext uri="{9D8B030D-6E8A-4147-A177-3AD203B41FA5}">
                      <a16:colId xmlns:a16="http://schemas.microsoft.com/office/drawing/2014/main" val="2065729866"/>
                    </a:ext>
                  </a:extLst>
                </a:gridCol>
                <a:gridCol w="1313289">
                  <a:extLst>
                    <a:ext uri="{9D8B030D-6E8A-4147-A177-3AD203B41FA5}">
                      <a16:colId xmlns:a16="http://schemas.microsoft.com/office/drawing/2014/main" val="3846309087"/>
                    </a:ext>
                  </a:extLst>
                </a:gridCol>
                <a:gridCol w="1273891">
                  <a:extLst>
                    <a:ext uri="{9D8B030D-6E8A-4147-A177-3AD203B41FA5}">
                      <a16:colId xmlns:a16="http://schemas.microsoft.com/office/drawing/2014/main" val="3471074203"/>
                    </a:ext>
                  </a:extLst>
                </a:gridCol>
                <a:gridCol w="1096402">
                  <a:extLst>
                    <a:ext uri="{9D8B030D-6E8A-4147-A177-3AD203B41FA5}">
                      <a16:colId xmlns:a16="http://schemas.microsoft.com/office/drawing/2014/main" val="4191786051"/>
                    </a:ext>
                  </a:extLst>
                </a:gridCol>
              </a:tblGrid>
              <a:tr h="526277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rgbClr val="1A1A1A"/>
                          </a:solidFill>
                          <a:latin typeface="+mn-lt"/>
                          <a:ea typeface="+mj-lt"/>
                          <a:cs typeface="+mj-lt"/>
                        </a:rPr>
                        <a:t>Системный аналитик</a:t>
                      </a:r>
                      <a:endParaRPr lang="ru-RU" sz="1200" b="1" kern="1200" dirty="0">
                        <a:solidFill>
                          <a:srgbClr val="1A1A1A"/>
                        </a:solidFill>
                        <a:latin typeface="+mn-lt"/>
                        <a:ea typeface="+mj-lt"/>
                        <a:cs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rgbClr val="1A1A1A"/>
                          </a:solidFill>
                          <a:latin typeface="+mn-lt"/>
                          <a:ea typeface="+mj-lt"/>
                          <a:cs typeface="+mj-lt"/>
                        </a:rPr>
                        <a:t>Бизнес-аналитик</a:t>
                      </a:r>
                      <a:endParaRPr lang="ru-RU" sz="1200" b="1" kern="1200" dirty="0">
                        <a:solidFill>
                          <a:srgbClr val="1A1A1A"/>
                        </a:solidFill>
                        <a:latin typeface="+mn-lt"/>
                        <a:ea typeface="+mj-lt"/>
                        <a:cs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85E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rgbClr val="1A1A1A"/>
                          </a:solidFill>
                          <a:latin typeface="+mn-lt"/>
                          <a:ea typeface="+mj-lt"/>
                          <a:cs typeface="+mj-lt"/>
                        </a:rPr>
                        <a:t>Продуктовый аналитик</a:t>
                      </a:r>
                      <a:endParaRPr lang="ru-RU" sz="1200" b="1" kern="1200" dirty="0">
                        <a:solidFill>
                          <a:srgbClr val="1A1A1A"/>
                        </a:solidFill>
                        <a:latin typeface="+mn-lt"/>
                        <a:ea typeface="+mj-lt"/>
                        <a:cs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F42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rgbClr val="1A1A1A"/>
                          </a:solidFill>
                          <a:latin typeface="+mn-lt"/>
                          <a:ea typeface="+mj-lt"/>
                          <a:cs typeface="+mj-lt"/>
                        </a:rPr>
                        <a:t>Маркетинговый аналитик</a:t>
                      </a:r>
                      <a:endParaRPr lang="ru-RU" sz="1200" b="1" kern="1200" dirty="0">
                        <a:solidFill>
                          <a:srgbClr val="1A1A1A"/>
                        </a:solidFill>
                        <a:latin typeface="+mn-lt"/>
                        <a:ea typeface="+mj-lt"/>
                        <a:cs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CB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 smtClean="0">
                          <a:solidFill>
                            <a:srgbClr val="1A1A1A"/>
                          </a:solidFill>
                          <a:latin typeface="+mn-lt"/>
                          <a:ea typeface="+mj-lt"/>
                          <a:cs typeface="+mj-lt"/>
                        </a:rPr>
                        <a:t>Web</a:t>
                      </a:r>
                      <a:r>
                        <a:rPr lang="ru-RU" sz="1200" b="1" kern="1200" dirty="0" smtClean="0">
                          <a:solidFill>
                            <a:srgbClr val="1A1A1A"/>
                          </a:solidFill>
                          <a:latin typeface="+mn-lt"/>
                          <a:ea typeface="+mj-lt"/>
                          <a:cs typeface="+mj-lt"/>
                        </a:rPr>
                        <a:t>-аналитик</a:t>
                      </a:r>
                      <a:endParaRPr lang="ru-RU" sz="1200" b="1" kern="1200" dirty="0">
                        <a:solidFill>
                          <a:srgbClr val="1A1A1A"/>
                        </a:solidFill>
                        <a:latin typeface="+mn-lt"/>
                        <a:ea typeface="+mj-lt"/>
                        <a:cs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err="1" smtClean="0">
                          <a:solidFill>
                            <a:srgbClr val="1A1A1A"/>
                          </a:solidFill>
                          <a:latin typeface="+mn-lt"/>
                          <a:ea typeface="+mj-lt"/>
                          <a:cs typeface="+mj-lt"/>
                        </a:rPr>
                        <a:t>data</a:t>
                      </a:r>
                      <a:r>
                        <a:rPr lang="ru-RU" sz="1200" b="1" dirty="0" smtClean="0">
                          <a:solidFill>
                            <a:srgbClr val="1A1A1A"/>
                          </a:solidFill>
                          <a:latin typeface="+mn-lt"/>
                          <a:ea typeface="+mj-lt"/>
                          <a:cs typeface="+mj-lt"/>
                        </a:rPr>
                        <a:t> </a:t>
                      </a:r>
                      <a:r>
                        <a:rPr lang="ru-RU" sz="1200" b="1" dirty="0" err="1" smtClean="0">
                          <a:solidFill>
                            <a:srgbClr val="1A1A1A"/>
                          </a:solidFill>
                          <a:latin typeface="+mn-lt"/>
                          <a:ea typeface="+mj-lt"/>
                          <a:cs typeface="+mj-lt"/>
                        </a:rPr>
                        <a:t>scientist</a:t>
                      </a:r>
                      <a:endParaRPr lang="ru-RU" sz="12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1785737"/>
                  </a:ext>
                </a:extLst>
              </a:tr>
              <a:tr h="355579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Знание предметной области и понимание бизнеса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-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+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85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+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F4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+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C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+/-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1251343"/>
                  </a:ext>
                </a:extLst>
              </a:tr>
              <a:tr h="355579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Знания и понимание особенностей рынка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-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-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85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+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F4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+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C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-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-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096867"/>
                  </a:ext>
                </a:extLst>
              </a:tr>
              <a:tr h="1231329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Выявление требований и их документирование, применение различных техник коммуникаций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+/-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MS Office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Confluence /</a:t>
                      </a:r>
                      <a:r>
                        <a:rPr lang="en-US" sz="800" baseline="0" dirty="0" smtClean="0"/>
                        <a:t> Jira </a:t>
                      </a:r>
                      <a:r>
                        <a:rPr lang="en-US" sz="800" dirty="0" smtClean="0"/>
                        <a:t>(</a:t>
                      </a:r>
                      <a:r>
                        <a:rPr lang="en-US" sz="800" dirty="0" err="1" smtClean="0"/>
                        <a:t>Attlassian</a:t>
                      </a:r>
                      <a:r>
                        <a:rPr lang="en-US" sz="800" dirty="0" smtClean="0"/>
                        <a:t>)</a:t>
                      </a:r>
                      <a:endParaRPr lang="ru-RU" sz="800" dirty="0" smtClean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+</a:t>
                      </a:r>
                    </a:p>
                    <a:p>
                      <a:pPr algn="ctr"/>
                      <a:r>
                        <a:rPr lang="ru-RU" sz="800" dirty="0" smtClean="0"/>
                        <a:t>Интервью</a:t>
                      </a:r>
                      <a:r>
                        <a:rPr lang="ru-RU" sz="800" baseline="0" dirty="0" smtClean="0"/>
                        <a:t> (индивидуальное, группы лиц)</a:t>
                      </a:r>
                    </a:p>
                    <a:p>
                      <a:pPr algn="ctr"/>
                      <a:r>
                        <a:rPr lang="ru-RU" sz="800" baseline="0" dirty="0" smtClean="0"/>
                        <a:t>Анализ бизнес-процессов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MS Office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Confluence /</a:t>
                      </a:r>
                      <a:r>
                        <a:rPr lang="en-US" sz="800" baseline="0" dirty="0" smtClean="0"/>
                        <a:t> Jira </a:t>
                      </a:r>
                      <a:r>
                        <a:rPr lang="en-US" sz="800" dirty="0" smtClean="0"/>
                        <a:t>(</a:t>
                      </a:r>
                      <a:r>
                        <a:rPr lang="en-US" sz="800" dirty="0" err="1" smtClean="0"/>
                        <a:t>Attlassian</a:t>
                      </a:r>
                      <a:r>
                        <a:rPr lang="en-US" sz="800" dirty="0" smtClean="0"/>
                        <a:t>)</a:t>
                      </a:r>
                      <a:endParaRPr lang="ru-RU" sz="800" dirty="0" smtClean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85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+/-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F8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-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C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-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-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7926789"/>
                  </a:ext>
                </a:extLst>
              </a:tr>
              <a:tr h="1185263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Глубокие знания 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IT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: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</a:rPr>
                        <a:t>Базы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</a:rPr>
                        <a:t> данных и язык запросов </a:t>
                      </a:r>
                      <a:r>
                        <a:rPr lang="en-US" sz="900" baseline="0" dirty="0" smtClean="0">
                          <a:solidFill>
                            <a:schemeClr val="tx1"/>
                          </a:solidFill>
                        </a:rPr>
                        <a:t>SQL</a:t>
                      </a:r>
                      <a:endParaRPr lang="ru-RU" sz="9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</a:rPr>
                        <a:t>Понимание процессов интеграции и межсетевого взаимодействия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XML,</a:t>
                      </a:r>
                      <a:r>
                        <a:rPr lang="en-US" sz="900" baseline="0" dirty="0" smtClean="0">
                          <a:solidFill>
                            <a:schemeClr val="tx1"/>
                          </a:solidFill>
                        </a:rPr>
                        <a:t> JSON, XSD, SOAP, REST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9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900" baseline="0" dirty="0" smtClean="0">
                          <a:solidFill>
                            <a:schemeClr val="tx1"/>
                          </a:solidFill>
                        </a:rPr>
                        <a:t>Навык описания интерфейсов взаимодействия между внутренними/внешними сервисами (параметры и логика работы </a:t>
                      </a:r>
                      <a:r>
                        <a:rPr lang="en-US" sz="900" baseline="0" dirty="0" smtClean="0">
                          <a:solidFill>
                            <a:schemeClr val="tx1"/>
                          </a:solidFill>
                        </a:rPr>
                        <a:t>API)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900" baseline="0" dirty="0" smtClean="0">
                          <a:solidFill>
                            <a:schemeClr val="tx1"/>
                          </a:solidFill>
                        </a:rPr>
                        <a:t>Знание основ программирования</a:t>
                      </a:r>
                      <a:endParaRPr lang="ru-RU" sz="9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-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B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-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F8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-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F4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+/-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aseline="0" dirty="0" smtClean="0"/>
                        <a:t>SQL</a:t>
                      </a:r>
                      <a:endParaRPr lang="ru-RU" sz="800" dirty="0" smtClean="0"/>
                    </a:p>
                    <a:p>
                      <a:pPr algn="ctr"/>
                      <a:r>
                        <a:rPr lang="en-US" sz="800" dirty="0" err="1" smtClean="0"/>
                        <a:t>Pyton</a:t>
                      </a:r>
                      <a:endParaRPr lang="ru-RU" sz="800" dirty="0" smtClean="0"/>
                    </a:p>
                    <a:p>
                      <a:pPr algn="ctr"/>
                      <a:r>
                        <a:rPr lang="ru-RU" sz="800" dirty="0" smtClean="0"/>
                        <a:t>…</a:t>
                      </a:r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+/-</a:t>
                      </a:r>
                    </a:p>
                    <a:p>
                      <a:pPr algn="ctr"/>
                      <a:r>
                        <a:rPr lang="ru-RU" sz="800" dirty="0" smtClean="0"/>
                        <a:t>Различные языки программирования и использование библиотек</a:t>
                      </a:r>
                      <a:endParaRPr lang="ru-RU" sz="8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351495"/>
                  </a:ext>
                </a:extLst>
              </a:tr>
              <a:tr h="875479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Знание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</a:rPr>
                        <a:t> нотаций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dirty="0" smtClean="0"/>
                        <a:t>EPC </a:t>
                      </a:r>
                      <a:endParaRPr lang="ru-RU" sz="800" dirty="0" smtClean="0"/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dirty="0" smtClean="0"/>
                        <a:t>UML</a:t>
                      </a:r>
                      <a:r>
                        <a:rPr lang="en-US" sz="800" baseline="0" dirty="0" smtClean="0"/>
                        <a:t> (sequence diagram, class diagram, activity diagram, state machine, Use case</a:t>
                      </a:r>
                      <a:r>
                        <a:rPr lang="ru-RU" sz="800" baseline="0" dirty="0" smtClean="0"/>
                        <a:t>)</a:t>
                      </a:r>
                      <a:endParaRPr lang="ru-RU" sz="800" dirty="0" smtClean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85E3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dirty="0" smtClean="0"/>
                        <a:t>IDEF*</a:t>
                      </a:r>
                      <a:endParaRPr lang="ru-RU" sz="800" dirty="0" smtClean="0"/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dirty="0" smtClean="0"/>
                        <a:t>EPC </a:t>
                      </a:r>
                      <a:endParaRPr lang="ru-RU" sz="800" dirty="0" smtClean="0"/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dirty="0" smtClean="0"/>
                        <a:t>BPMN </a:t>
                      </a:r>
                      <a:endParaRPr lang="ru-RU" sz="800" dirty="0" smtClean="0"/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800" dirty="0" smtClean="0"/>
                        <a:t>UML</a:t>
                      </a:r>
                      <a:r>
                        <a:rPr lang="ru-RU" sz="800" dirty="0" smtClean="0"/>
                        <a:t> (</a:t>
                      </a:r>
                      <a:r>
                        <a:rPr lang="en-US" sz="800" baseline="0" dirty="0" smtClean="0"/>
                        <a:t>class diagram, activity diagram,</a:t>
                      </a:r>
                      <a:r>
                        <a:rPr lang="ru-RU" sz="800" baseline="0" dirty="0" smtClean="0"/>
                        <a:t> </a:t>
                      </a:r>
                      <a:r>
                        <a:rPr lang="en-US" sz="800" baseline="0" dirty="0" smtClean="0"/>
                        <a:t>Use case</a:t>
                      </a:r>
                      <a:r>
                        <a:rPr lang="ru-RU" sz="800" baseline="0" dirty="0" smtClean="0"/>
                        <a:t>)</a:t>
                      </a:r>
                      <a:endParaRPr lang="ru-RU" sz="800" dirty="0" smtClean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B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-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F8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-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F4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-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-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8900610"/>
                  </a:ext>
                </a:extLst>
              </a:tr>
              <a:tr h="363660">
                <a:tc>
                  <a:txBody>
                    <a:bodyPr/>
                    <a:lstStyle/>
                    <a:p>
                      <a:r>
                        <a:rPr lang="ru-RU" sz="1200" b="1" dirty="0" err="1" smtClean="0">
                          <a:solidFill>
                            <a:schemeClr val="tx1"/>
                          </a:solidFill>
                        </a:rPr>
                        <a:t>Прототипирование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+ понимание 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UX/UI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+/-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85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+/-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+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F8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-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F4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-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-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9028528"/>
                  </a:ext>
                </a:extLst>
              </a:tr>
              <a:tr h="3636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</a:rPr>
                        <a:t>Использование инструментов в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изуализации данных</a:t>
                      </a:r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-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85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+/-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C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+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F4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+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+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7415370"/>
                  </a:ext>
                </a:extLst>
              </a:tr>
              <a:tr h="355579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Работа с различными продуктовыми метриками </a:t>
                      </a:r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-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B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-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+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C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+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F4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+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-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2179943"/>
                  </a:ext>
                </a:extLst>
              </a:tr>
              <a:tr h="3555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Анализ и работа с большим количеством данных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-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B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+/-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C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F4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+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+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472429"/>
                  </a:ext>
                </a:extLst>
              </a:tr>
              <a:tr h="3555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Знания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</a:rPr>
                        <a:t> математики и статистики</a:t>
                      </a:r>
                      <a:endParaRPr lang="ru-RU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-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B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+/-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C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F4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+/-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+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2983149"/>
                  </a:ext>
                </a:extLst>
              </a:tr>
              <a:tr h="512766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Использование инструментов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</a:rPr>
                        <a:t> аналитики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и работа с отчетностью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-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B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-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+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FC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+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F8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+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+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847178"/>
                  </a:ext>
                </a:extLst>
              </a:tr>
            </a:tbl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>
          <a:xfrm>
            <a:off x="571501" y="1"/>
            <a:ext cx="3390899" cy="50975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rgbClr val="1A1A1A"/>
                </a:solidFill>
                <a:latin typeface="+mn-lt"/>
                <a:ea typeface="+mj-lt"/>
                <a:cs typeface="+mj-lt"/>
              </a:rPr>
              <a:t>Матрица компетенций</a:t>
            </a:r>
            <a:endParaRPr lang="ru-RU" sz="2400" b="1" dirty="0">
              <a:solidFill>
                <a:srgbClr val="1A1A1A"/>
              </a:solidFill>
              <a:latin typeface="+mn-lt"/>
              <a:ea typeface="+mj-lt"/>
              <a:cs typeface="+mj-lt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66" y="21672"/>
            <a:ext cx="531379" cy="48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0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6236022" y="3109143"/>
            <a:ext cx="5580840" cy="1293855"/>
          </a:xfrm>
          <a:prstGeom prst="roundRect">
            <a:avLst>
              <a:gd name="adj" fmla="val 6119"/>
            </a:avLst>
          </a:prstGeom>
          <a:solidFill>
            <a:srgbClr val="F3F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75247" y="5554095"/>
            <a:ext cx="5272495" cy="1057722"/>
          </a:xfrm>
          <a:prstGeom prst="roundRect">
            <a:avLst>
              <a:gd name="adj" fmla="val 6119"/>
            </a:avLst>
          </a:prstGeom>
          <a:solidFill>
            <a:srgbClr val="F3F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75248" y="4059854"/>
            <a:ext cx="5272495" cy="1293855"/>
          </a:xfrm>
          <a:prstGeom prst="roundRect">
            <a:avLst>
              <a:gd name="adj" fmla="val 6119"/>
            </a:avLst>
          </a:prstGeom>
          <a:solidFill>
            <a:srgbClr val="F3F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75249" y="2574760"/>
            <a:ext cx="5272495" cy="1293855"/>
          </a:xfrm>
          <a:prstGeom prst="roundRect">
            <a:avLst>
              <a:gd name="adj" fmla="val 6119"/>
            </a:avLst>
          </a:prstGeom>
          <a:solidFill>
            <a:srgbClr val="F3F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631852" y="1429073"/>
            <a:ext cx="10185010" cy="971430"/>
          </a:xfrm>
          <a:prstGeom prst="roundRect">
            <a:avLst>
              <a:gd name="adj" fmla="val 6119"/>
            </a:avLst>
          </a:prstGeom>
          <a:solidFill>
            <a:srgbClr val="F3F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5247" y="114299"/>
            <a:ext cx="10678553" cy="1299339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1A1A1A"/>
                </a:solidFill>
                <a:latin typeface="Calibri"/>
                <a:cs typeface="Calibri"/>
              </a:rPr>
              <a:t>Рекомендации </a:t>
            </a:r>
            <a:r>
              <a:rPr lang="ru-RU" sz="3600" dirty="0" smtClean="0">
                <a:solidFill>
                  <a:srgbClr val="1A1A1A"/>
                </a:solidFill>
                <a:latin typeface="Calibri"/>
                <a:cs typeface="Calibri"/>
              </a:rPr>
              <a:t/>
            </a:r>
            <a:br>
              <a:rPr lang="ru-RU" sz="3600" dirty="0" smtClean="0">
                <a:solidFill>
                  <a:srgbClr val="1A1A1A"/>
                </a:solidFill>
                <a:latin typeface="Calibri"/>
                <a:cs typeface="Calibri"/>
              </a:rPr>
            </a:br>
            <a:r>
              <a:rPr lang="ru-RU" sz="1600" dirty="0" smtClean="0">
                <a:solidFill>
                  <a:srgbClr val="1A1A1A"/>
                </a:solidFill>
                <a:latin typeface="Calibri"/>
                <a:cs typeface="Calibri"/>
              </a:rPr>
              <a:t>(для тех, кто еще не определился со специализацией, хочет сменить профессию или только в самом начале пути)</a:t>
            </a:r>
            <a:endParaRPr lang="ru-RU" sz="2400" dirty="0">
              <a:cs typeface="Calibri Ligh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19588" y="1548232"/>
            <a:ext cx="9969199" cy="807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50" dirty="0">
                <a:solidFill>
                  <a:srgbClr val="333333"/>
                </a:solidFill>
              </a:rPr>
              <a:t>Если </a:t>
            </a:r>
            <a:r>
              <a:rPr lang="ru-RU" sz="1550" dirty="0" smtClean="0">
                <a:solidFill>
                  <a:srgbClr val="333333"/>
                </a:solidFill>
              </a:rPr>
              <a:t>ты проявляешь аналитические способности, любишь разбираться в деталях, любишь и готов общаться, умеешь представлять материалы, </a:t>
            </a:r>
            <a:r>
              <a:rPr lang="ru-RU" sz="1550" dirty="0">
                <a:solidFill>
                  <a:srgbClr val="333333"/>
                </a:solidFill>
              </a:rPr>
              <a:t>то </a:t>
            </a:r>
            <a:r>
              <a:rPr lang="ru-RU" sz="1550" dirty="0" smtClean="0">
                <a:solidFill>
                  <a:srgbClr val="333333"/>
                </a:solidFill>
              </a:rPr>
              <a:t>возможно тебе стоит быть аналитиком… ну или хотя бы ради интереса изучить методы анализа </a:t>
            </a:r>
            <a:endParaRPr lang="ru-RU" sz="155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55076" y="4135116"/>
            <a:ext cx="47361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333333"/>
                </a:solidFill>
              </a:rPr>
              <a:t>Если ты </a:t>
            </a:r>
            <a:r>
              <a:rPr lang="ru-RU" sz="1600" dirty="0" smtClean="0">
                <a:solidFill>
                  <a:srgbClr val="333333"/>
                </a:solidFill>
              </a:rPr>
              <a:t>готов с головой погрузиться в новую предметную область, любишь общаться и моделировать и работать с документацией, </a:t>
            </a:r>
            <a:r>
              <a:rPr lang="ru-RU" sz="1600" dirty="0">
                <a:solidFill>
                  <a:srgbClr val="333333"/>
                </a:solidFill>
              </a:rPr>
              <a:t>то тебе </a:t>
            </a:r>
            <a:r>
              <a:rPr lang="ru-RU" sz="1600" dirty="0" smtClean="0">
                <a:solidFill>
                  <a:srgbClr val="333333"/>
                </a:solidFill>
              </a:rPr>
              <a:t>в </a:t>
            </a:r>
            <a:r>
              <a:rPr lang="ru-RU" sz="1600" b="1" dirty="0" smtClean="0">
                <a:solidFill>
                  <a:srgbClr val="333333"/>
                </a:solidFill>
              </a:rPr>
              <a:t>бизнес-анализ</a:t>
            </a:r>
            <a:endParaRPr lang="ru-RU" sz="1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55076" y="2669011"/>
            <a:ext cx="47361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333333"/>
                </a:solidFill>
              </a:rPr>
              <a:t>Если ты </a:t>
            </a:r>
            <a:r>
              <a:rPr lang="ru-RU" sz="1600" dirty="0" smtClean="0">
                <a:solidFill>
                  <a:srgbClr val="333333"/>
                </a:solidFill>
              </a:rPr>
              <a:t>разбираешься в том, как работают системы, тебе интересны интеграционные взаимосвязи и архитектурные особенности, </a:t>
            </a:r>
            <a:r>
              <a:rPr lang="ru-RU" sz="1600" dirty="0">
                <a:solidFill>
                  <a:srgbClr val="333333"/>
                </a:solidFill>
              </a:rPr>
              <a:t>то </a:t>
            </a:r>
            <a:r>
              <a:rPr lang="ru-RU" sz="1600" dirty="0" smtClean="0">
                <a:solidFill>
                  <a:srgbClr val="333333"/>
                </a:solidFill>
              </a:rPr>
              <a:t>тебе в </a:t>
            </a:r>
            <a:r>
              <a:rPr lang="ru-RU" sz="1600" b="1" dirty="0" smtClean="0">
                <a:solidFill>
                  <a:srgbClr val="333333"/>
                </a:solidFill>
              </a:rPr>
              <a:t>системный анализ</a:t>
            </a:r>
            <a:endParaRPr lang="ru-RU" sz="16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61932" y="5629357"/>
            <a:ext cx="48858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333333"/>
                </a:solidFill>
              </a:rPr>
              <a:t>Если </a:t>
            </a:r>
            <a:r>
              <a:rPr lang="ru-RU" sz="1600" dirty="0" smtClean="0">
                <a:solidFill>
                  <a:srgbClr val="333333"/>
                </a:solidFill>
              </a:rPr>
              <a:t>ты понимаешь, как устроен рынок и что необходимо пользователю, знаешь, как улучшить жизнь пользователей, то тебе в </a:t>
            </a:r>
            <a:r>
              <a:rPr lang="ru-RU" sz="1600" b="1" dirty="0" smtClean="0">
                <a:solidFill>
                  <a:srgbClr val="333333"/>
                </a:solidFill>
              </a:rPr>
              <a:t>продуктовый анализ</a:t>
            </a:r>
            <a:endParaRPr lang="ru-RU" sz="16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724356" y="3207620"/>
            <a:ext cx="49644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333333"/>
                </a:solidFill>
              </a:rPr>
              <a:t>Если </a:t>
            </a:r>
            <a:r>
              <a:rPr lang="ru-RU" sz="1600" dirty="0" smtClean="0">
                <a:solidFill>
                  <a:srgbClr val="333333"/>
                </a:solidFill>
              </a:rPr>
              <a:t>ты готов исследовать рынок и его потребности, изучать конкурентов</a:t>
            </a:r>
            <a:r>
              <a:rPr lang="ru-RU" sz="1600" dirty="0">
                <a:solidFill>
                  <a:srgbClr val="333333"/>
                </a:solidFill>
              </a:rPr>
              <a:t>, готов привносить новые идеи по продвижению </a:t>
            </a:r>
            <a:r>
              <a:rPr lang="ru-RU" sz="1600" dirty="0" smtClean="0">
                <a:solidFill>
                  <a:srgbClr val="333333"/>
                </a:solidFill>
              </a:rPr>
              <a:t>продуктов и </a:t>
            </a:r>
            <a:r>
              <a:rPr lang="ru-RU" sz="1600" dirty="0">
                <a:solidFill>
                  <a:srgbClr val="333333"/>
                </a:solidFill>
              </a:rPr>
              <a:t>заниматься </a:t>
            </a:r>
            <a:r>
              <a:rPr lang="ru-RU" sz="1600" dirty="0" smtClean="0">
                <a:solidFill>
                  <a:srgbClr val="333333"/>
                </a:solidFill>
              </a:rPr>
              <a:t>их эффективностью, то тебе в </a:t>
            </a:r>
            <a:r>
              <a:rPr lang="ru-RU" sz="1600" b="1" dirty="0" smtClean="0">
                <a:solidFill>
                  <a:srgbClr val="333333"/>
                </a:solidFill>
              </a:rPr>
              <a:t>маркетинг</a:t>
            </a:r>
            <a:endParaRPr lang="ru-RU" sz="1600" b="1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46055" y="4864963"/>
            <a:ext cx="5580840" cy="1397977"/>
          </a:xfrm>
          <a:prstGeom prst="roundRect">
            <a:avLst>
              <a:gd name="adj" fmla="val 6119"/>
            </a:avLst>
          </a:prstGeom>
          <a:solidFill>
            <a:srgbClr val="F3F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724356" y="4939501"/>
            <a:ext cx="49644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333333"/>
                </a:solidFill>
              </a:rPr>
              <a:t>Если </a:t>
            </a:r>
            <a:r>
              <a:rPr lang="ru-RU" sz="1600" dirty="0" smtClean="0">
                <a:solidFill>
                  <a:srgbClr val="333333"/>
                </a:solidFill>
              </a:rPr>
              <a:t>ты любишь работать с большим количеством данных, готов погружаться в проблемы, связанные с ними и работать с различными инструментами по обработке и визуализации данных, то тебе в </a:t>
            </a:r>
            <a:r>
              <a:rPr lang="ru-RU" sz="1600" b="1" dirty="0" err="1">
                <a:solidFill>
                  <a:srgbClr val="1A1A1A"/>
                </a:solidFill>
                <a:ea typeface="+mj-lt"/>
                <a:cs typeface="+mj-lt"/>
              </a:rPr>
              <a:t>data</a:t>
            </a:r>
            <a:r>
              <a:rPr lang="ru-RU" sz="1600" b="1" dirty="0">
                <a:solidFill>
                  <a:srgbClr val="1A1A1A"/>
                </a:solidFill>
                <a:ea typeface="+mj-lt"/>
                <a:cs typeface="+mj-lt"/>
              </a:rPr>
              <a:t> </a:t>
            </a:r>
            <a:r>
              <a:rPr lang="ru-RU" sz="1600" b="1" dirty="0" err="1" smtClean="0">
                <a:solidFill>
                  <a:srgbClr val="1A1A1A"/>
                </a:solidFill>
                <a:ea typeface="+mj-lt"/>
                <a:cs typeface="+mj-lt"/>
              </a:rPr>
              <a:t>scien</a:t>
            </a:r>
            <a:r>
              <a:rPr lang="en-US" sz="1600" b="1" dirty="0" err="1" smtClean="0">
                <a:solidFill>
                  <a:srgbClr val="1A1A1A"/>
                </a:solidFill>
                <a:ea typeface="+mj-lt"/>
                <a:cs typeface="+mj-lt"/>
              </a:rPr>
              <a:t>ce</a:t>
            </a:r>
            <a:endParaRPr lang="ru-RU" sz="1600" b="1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80" y="2866285"/>
            <a:ext cx="649361" cy="64936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59" y="4382133"/>
            <a:ext cx="674963" cy="67496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64" y="5772932"/>
            <a:ext cx="640966" cy="64096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79477" y="2855223"/>
            <a:ext cx="593123" cy="59312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00190" y="4577255"/>
            <a:ext cx="654761" cy="65476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60" y="1441461"/>
            <a:ext cx="936003" cy="93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99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12" grpId="0" animBg="1"/>
      <p:bldP spid="11" grpId="0" animBg="1"/>
      <p:bldP spid="10" grpId="0" animBg="1"/>
      <p:bldP spid="3" grpId="0"/>
      <p:bldP spid="5" grpId="0"/>
      <p:bldP spid="6" grpId="0"/>
      <p:bldP spid="7" grpId="0"/>
      <p:bldP spid="8" grpId="0"/>
      <p:bldP spid="15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араллелограмм 24">
            <a:extLst>
              <a:ext uri="{FF2B5EF4-FFF2-40B4-BE49-F238E27FC236}">
                <a16:creationId xmlns:a16="http://schemas.microsoft.com/office/drawing/2014/main" id="{50DAF35C-F434-FD4E-B121-144BDAFFD043}"/>
              </a:ext>
            </a:extLst>
          </p:cNvPr>
          <p:cNvSpPr/>
          <p:nvPr/>
        </p:nvSpPr>
        <p:spPr>
          <a:xfrm>
            <a:off x="-647700" y="228443"/>
            <a:ext cx="6123467" cy="963803"/>
          </a:xfrm>
          <a:prstGeom prst="parallelogram">
            <a:avLst>
              <a:gd name="adj" fmla="val 6761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099FC6F5-A8E4-AA40-9314-3546B9D9DD1F}"/>
              </a:ext>
            </a:extLst>
          </p:cNvPr>
          <p:cNvSpPr/>
          <p:nvPr/>
        </p:nvSpPr>
        <p:spPr>
          <a:xfrm>
            <a:off x="0" y="3493768"/>
            <a:ext cx="12192000" cy="3364232"/>
          </a:xfrm>
          <a:prstGeom prst="rect">
            <a:avLst/>
          </a:prstGeom>
          <a:solidFill>
            <a:schemeClr val="bg1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tx1"/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8F8C790E-A64E-7F4A-90D7-B50CB6813F41}"/>
              </a:ext>
            </a:extLst>
          </p:cNvPr>
          <p:cNvSpPr/>
          <p:nvPr/>
        </p:nvSpPr>
        <p:spPr>
          <a:xfrm rot="5400000">
            <a:off x="10542127" y="5321442"/>
            <a:ext cx="2137350" cy="369333"/>
          </a:xfrm>
          <a:prstGeom prst="rect">
            <a:avLst/>
          </a:prstGeom>
          <a:solidFill>
            <a:srgbClr val="FAEE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BFA8E37F-4468-CD4A-80E3-C0CCE32E1AEE}"/>
              </a:ext>
            </a:extLst>
          </p:cNvPr>
          <p:cNvSpPr/>
          <p:nvPr/>
        </p:nvSpPr>
        <p:spPr>
          <a:xfrm>
            <a:off x="7056657" y="1502407"/>
            <a:ext cx="3755136" cy="1861826"/>
          </a:xfrm>
          <a:prstGeom prst="roundRect">
            <a:avLst>
              <a:gd name="adj" fmla="val 3348"/>
            </a:avLst>
          </a:prstGeom>
          <a:solidFill>
            <a:schemeClr val="bg1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C3F5553F-CE7E-9046-9C7D-B046DB6A5E23}"/>
              </a:ext>
            </a:extLst>
          </p:cNvPr>
          <p:cNvSpPr/>
          <p:nvPr/>
        </p:nvSpPr>
        <p:spPr>
          <a:xfrm>
            <a:off x="2097695" y="1502407"/>
            <a:ext cx="4574954" cy="1861826"/>
          </a:xfrm>
          <a:prstGeom prst="roundRect">
            <a:avLst>
              <a:gd name="adj" fmla="val 3348"/>
            </a:avLst>
          </a:prstGeom>
          <a:solidFill>
            <a:schemeClr val="bg1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E38C887-837C-4D0F-862C-681284E2BD39}"/>
              </a:ext>
            </a:extLst>
          </p:cNvPr>
          <p:cNvSpPr/>
          <p:nvPr/>
        </p:nvSpPr>
        <p:spPr>
          <a:xfrm>
            <a:off x="4114800" y="3528238"/>
            <a:ext cx="3260517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>
                <a:latin typeface="Calibri" panose="020F0502020204030204" pitchFamily="34" charset="0"/>
              </a:rPr>
              <a:t>Возможные пути развития</a:t>
            </a:r>
            <a:endParaRPr lang="ru-RU" sz="20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2121077"/>
            <a:ext cx="20839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Образование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(возможное)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426029" y="598586"/>
            <a:ext cx="25440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возможности роста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1300" y="228443"/>
            <a:ext cx="3169187" cy="96380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1A1A1A"/>
                </a:solidFill>
                <a:latin typeface="+mn-lt"/>
                <a:cs typeface="Calibri"/>
              </a:rPr>
              <a:t>Образование</a:t>
            </a:r>
            <a:endParaRPr lang="ru-RU" sz="3600" b="1" dirty="0">
              <a:latin typeface="+mn-lt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01867" y="4100797"/>
            <a:ext cx="2930311" cy="2414608"/>
          </a:xfrm>
          <a:prstGeom prst="roundRect">
            <a:avLst>
              <a:gd name="adj" fmla="val 7681"/>
            </a:avLst>
          </a:prstGeom>
          <a:solidFill>
            <a:srgbClr val="9966FF">
              <a:alpha val="70000"/>
            </a:srgb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dirty="0">
                <a:solidFill>
                  <a:schemeClr val="tx1"/>
                </a:solidFill>
              </a:rPr>
              <a:t>Разработчик</a:t>
            </a:r>
          </a:p>
          <a:p>
            <a:r>
              <a:rPr lang="ru-RU" dirty="0" err="1">
                <a:solidFill>
                  <a:schemeClr val="tx1"/>
                </a:solidFill>
              </a:rPr>
              <a:t>Тестировщик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UX</a:t>
            </a:r>
            <a:r>
              <a:rPr lang="ru-RU" dirty="0">
                <a:solidFill>
                  <a:schemeClr val="tx1"/>
                </a:solidFill>
              </a:rPr>
              <a:t>/</a:t>
            </a:r>
            <a:r>
              <a:rPr lang="en-US" dirty="0">
                <a:solidFill>
                  <a:schemeClr val="tx1"/>
                </a:solidFill>
              </a:rPr>
              <a:t>UI </a:t>
            </a:r>
            <a:r>
              <a:rPr lang="ru-RU" dirty="0">
                <a:solidFill>
                  <a:schemeClr val="tx1"/>
                </a:solidFill>
              </a:rPr>
              <a:t>дизайнер</a:t>
            </a:r>
          </a:p>
          <a:p>
            <a:r>
              <a:rPr lang="ru-RU" dirty="0">
                <a:solidFill>
                  <a:schemeClr val="tx1"/>
                </a:solidFill>
              </a:rPr>
              <a:t>Специалист технической поддержки</a:t>
            </a:r>
          </a:p>
          <a:p>
            <a:r>
              <a:rPr lang="ru-RU" dirty="0">
                <a:solidFill>
                  <a:schemeClr val="tx1"/>
                </a:solidFill>
              </a:rPr>
              <a:t>Бизнес-консультант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Экономист</a:t>
            </a:r>
          </a:p>
          <a:p>
            <a:r>
              <a:rPr lang="ru-RU" dirty="0">
                <a:solidFill>
                  <a:schemeClr val="tx1"/>
                </a:solidFill>
              </a:rPr>
              <a:t>…</a:t>
            </a:r>
          </a:p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730950" y="3797639"/>
            <a:ext cx="3646832" cy="2980661"/>
          </a:xfrm>
          <a:prstGeom prst="roundRect">
            <a:avLst>
              <a:gd name="adj" fmla="val 7311"/>
            </a:avLst>
          </a:prstGeom>
          <a:solidFill>
            <a:srgbClr val="BAF428">
              <a:alpha val="80000"/>
            </a:srgb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dirty="0">
                <a:solidFill>
                  <a:schemeClr val="tx1"/>
                </a:solidFill>
              </a:rPr>
              <a:t>Руководитель проектов</a:t>
            </a:r>
          </a:p>
          <a:p>
            <a:r>
              <a:rPr lang="ru-RU" dirty="0">
                <a:solidFill>
                  <a:schemeClr val="tx1"/>
                </a:solidFill>
              </a:rPr>
              <a:t>Руководитель продукта</a:t>
            </a:r>
          </a:p>
          <a:p>
            <a:r>
              <a:rPr lang="ru-RU" dirty="0">
                <a:solidFill>
                  <a:schemeClr val="tx1"/>
                </a:solidFill>
              </a:rPr>
              <a:t>Руководитель отдела аналитики</a:t>
            </a:r>
          </a:p>
          <a:p>
            <a:r>
              <a:rPr lang="en-US" dirty="0">
                <a:solidFill>
                  <a:schemeClr val="tx1"/>
                </a:solidFill>
              </a:rPr>
              <a:t>Team-lead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Разработчик</a:t>
            </a:r>
          </a:p>
          <a:p>
            <a:r>
              <a:rPr lang="ru-RU" dirty="0">
                <a:solidFill>
                  <a:schemeClr val="tx1"/>
                </a:solidFill>
              </a:rPr>
              <a:t>Инженер по тестированию</a:t>
            </a:r>
          </a:p>
          <a:p>
            <a:r>
              <a:rPr lang="ru-RU" dirty="0">
                <a:solidFill>
                  <a:schemeClr val="tx1"/>
                </a:solidFill>
              </a:rPr>
              <a:t>Архитектор предприятия</a:t>
            </a:r>
          </a:p>
          <a:p>
            <a:r>
              <a:rPr lang="ru-RU" dirty="0">
                <a:solidFill>
                  <a:schemeClr val="tx1"/>
                </a:solidFill>
              </a:rPr>
              <a:t>Технический архитектор</a:t>
            </a:r>
          </a:p>
          <a:p>
            <a:r>
              <a:rPr lang="en-US" dirty="0">
                <a:solidFill>
                  <a:schemeClr val="tx1"/>
                </a:solidFill>
              </a:rPr>
              <a:t>UX</a:t>
            </a:r>
            <a:r>
              <a:rPr lang="ru-RU" dirty="0">
                <a:solidFill>
                  <a:schemeClr val="tx1"/>
                </a:solidFill>
              </a:rPr>
              <a:t>/</a:t>
            </a:r>
            <a:r>
              <a:rPr lang="en-US" dirty="0">
                <a:solidFill>
                  <a:schemeClr val="tx1"/>
                </a:solidFill>
              </a:rPr>
              <a:t>UI </a:t>
            </a:r>
            <a:r>
              <a:rPr lang="ru-RU" dirty="0">
                <a:solidFill>
                  <a:schemeClr val="tx1"/>
                </a:solidFill>
              </a:rPr>
              <a:t>дизайнер</a:t>
            </a:r>
          </a:p>
          <a:p>
            <a:r>
              <a:rPr lang="ru-RU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12" name="Стрелка вправо 11"/>
          <p:cNvSpPr/>
          <p:nvPr/>
        </p:nvSpPr>
        <p:spPr>
          <a:xfrm>
            <a:off x="3876548" y="5390457"/>
            <a:ext cx="402911" cy="323385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7177757" y="5337229"/>
            <a:ext cx="402911" cy="323385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180642" y="1558555"/>
            <a:ext cx="4862230" cy="1754326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i="1" dirty="0"/>
              <a:t>Математика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i="1" dirty="0">
                <a:solidFill>
                  <a:srgbClr val="333333"/>
                </a:solidFill>
              </a:rPr>
              <a:t>Прикладная математика и информатика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i="1" dirty="0"/>
              <a:t>Статистика</a:t>
            </a:r>
            <a:endParaRPr lang="ru-RU" sz="1200" i="1" dirty="0">
              <a:solidFill>
                <a:srgbClr val="333333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i="1" dirty="0">
                <a:solidFill>
                  <a:srgbClr val="333333"/>
                </a:solidFill>
              </a:rPr>
              <a:t>Математическое обеспечение и администрирование информационных систем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i="1" dirty="0">
                <a:solidFill>
                  <a:srgbClr val="333333"/>
                </a:solidFill>
              </a:rPr>
              <a:t>Вычислительные машины, комплексы, системы и сети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i="1" dirty="0">
                <a:solidFill>
                  <a:srgbClr val="333333"/>
                </a:solidFill>
              </a:rPr>
              <a:t>Прикладная информатика в экономике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i="1" dirty="0">
                <a:solidFill>
                  <a:srgbClr val="333333"/>
                </a:solidFill>
              </a:rPr>
              <a:t>Программное обеспечение вычислительной техники и автоматизированных систем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125820" y="1595419"/>
            <a:ext cx="3685974" cy="1754326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i="1" dirty="0"/>
              <a:t>Информатика и вычислительная техника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i="1" dirty="0"/>
              <a:t>Информационные системы и технологии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i="1" dirty="0"/>
              <a:t>Прикладная информатика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i="1" dirty="0"/>
              <a:t>Программная инженерия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i="1" dirty="0"/>
              <a:t>Информационная безопасность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i="1" dirty="0"/>
              <a:t>Математические методы в экономике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i="1" dirty="0"/>
              <a:t>Бизнес-информатика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i="1" dirty="0"/>
              <a:t>Маркетинг</a:t>
            </a:r>
          </a:p>
          <a:p>
            <a:r>
              <a:rPr lang="ru-RU" sz="1200" i="1" dirty="0"/>
              <a:t>…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B4565E87-68B4-F24D-864E-E8A6D020960E}"/>
              </a:ext>
            </a:extLst>
          </p:cNvPr>
          <p:cNvSpPr/>
          <p:nvPr/>
        </p:nvSpPr>
        <p:spPr>
          <a:xfrm rot="5400000">
            <a:off x="10720643" y="5347871"/>
            <a:ext cx="18209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/>
              <a:t>Следующие позиции</a:t>
            </a:r>
            <a:endParaRPr lang="en-US" sz="1400" b="1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4C84515A-E81F-614D-96B8-D19D25807168}"/>
              </a:ext>
            </a:extLst>
          </p:cNvPr>
          <p:cNvSpPr/>
          <p:nvPr/>
        </p:nvSpPr>
        <p:spPr>
          <a:xfrm rot="16200000">
            <a:off x="-214979" y="5362815"/>
            <a:ext cx="1589006" cy="369333"/>
          </a:xfrm>
          <a:prstGeom prst="rect">
            <a:avLst/>
          </a:prstGeom>
          <a:solidFill>
            <a:srgbClr val="BAF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F49DF48A-69F5-4C40-A3C8-B6C60628E28A}"/>
              </a:ext>
            </a:extLst>
          </p:cNvPr>
          <p:cNvSpPr/>
          <p:nvPr/>
        </p:nvSpPr>
        <p:spPr>
          <a:xfrm rot="16200000">
            <a:off x="-25604" y="5411638"/>
            <a:ext cx="12261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/>
              <a:t>Позиции ДО</a:t>
            </a:r>
            <a:r>
              <a:rPr lang="en-US" sz="1400" b="1" dirty="0"/>
              <a:t>/</a:t>
            </a:r>
            <a:endParaRPr lang="ru-RU" sz="1400" b="1" dirty="0"/>
          </a:p>
        </p:txBody>
      </p:sp>
      <p:sp>
        <p:nvSpPr>
          <p:cNvPr id="27" name="Овал 26"/>
          <p:cNvSpPr/>
          <p:nvPr/>
        </p:nvSpPr>
        <p:spPr>
          <a:xfrm>
            <a:off x="391834" y="248450"/>
            <a:ext cx="864000" cy="86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58" y="364041"/>
            <a:ext cx="632817" cy="6328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318" y="4003967"/>
            <a:ext cx="1536442" cy="1236320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4429145" y="4952442"/>
            <a:ext cx="2601818" cy="1226169"/>
          </a:xfrm>
          <a:prstGeom prst="roundRect">
            <a:avLst/>
          </a:prstGeom>
          <a:solidFill>
            <a:srgbClr val="FFFF00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2AF6206-571C-B94B-ACCE-03FF3C4069E3}"/>
              </a:ext>
            </a:extLst>
          </p:cNvPr>
          <p:cNvSpPr/>
          <p:nvPr/>
        </p:nvSpPr>
        <p:spPr>
          <a:xfrm>
            <a:off x="4995718" y="5314216"/>
            <a:ext cx="14686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/>
              <a:t>Аналитик</a:t>
            </a:r>
          </a:p>
        </p:txBody>
      </p:sp>
    </p:spTree>
    <p:extLst>
      <p:ext uri="{BB962C8B-B14F-4D97-AF65-F5344CB8AC3E}">
        <p14:creationId xmlns:p14="http://schemas.microsoft.com/office/powerpoint/2010/main" val="37019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араллелограмм 16">
            <a:extLst>
              <a:ext uri="{FF2B5EF4-FFF2-40B4-BE49-F238E27FC236}">
                <a16:creationId xmlns:a16="http://schemas.microsoft.com/office/drawing/2014/main" id="{085D3A70-6A1C-224F-8C94-9147F891ACEC}"/>
              </a:ext>
            </a:extLst>
          </p:cNvPr>
          <p:cNvSpPr/>
          <p:nvPr/>
        </p:nvSpPr>
        <p:spPr>
          <a:xfrm>
            <a:off x="-673100" y="221492"/>
            <a:ext cx="13538200" cy="963803"/>
          </a:xfrm>
          <a:prstGeom prst="parallelogram">
            <a:avLst>
              <a:gd name="adj" fmla="val 6761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FB72661-A70C-794D-8A6C-85789DF0B3C9}"/>
              </a:ext>
            </a:extLst>
          </p:cNvPr>
          <p:cNvSpPr/>
          <p:nvPr/>
        </p:nvSpPr>
        <p:spPr>
          <a:xfrm>
            <a:off x="-18474" y="1436431"/>
            <a:ext cx="12210474" cy="5421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8300" y="221492"/>
            <a:ext cx="3848099" cy="963804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1A1A1A"/>
                </a:solidFill>
                <a:latin typeface="+mn-lt"/>
                <a:cs typeface="Calibri"/>
              </a:rPr>
              <a:t>Образование</a:t>
            </a:r>
            <a:endParaRPr lang="ru-RU" sz="3600" b="1" dirty="0">
              <a:latin typeface="+mn-lt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75" y="1583146"/>
            <a:ext cx="6770191" cy="407089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8613" y="4968240"/>
            <a:ext cx="5287011" cy="17901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375" y="2348774"/>
            <a:ext cx="1853839" cy="1853839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391834" y="248450"/>
            <a:ext cx="864000" cy="86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71" y="371930"/>
            <a:ext cx="662925" cy="66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04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араллелограмм 11">
            <a:extLst>
              <a:ext uri="{FF2B5EF4-FFF2-40B4-BE49-F238E27FC236}">
                <a16:creationId xmlns:a16="http://schemas.microsoft.com/office/drawing/2014/main" id="{8B14C1C4-3478-084E-8A9E-59F8CCA66C86}"/>
              </a:ext>
            </a:extLst>
          </p:cNvPr>
          <p:cNvSpPr/>
          <p:nvPr/>
        </p:nvSpPr>
        <p:spPr>
          <a:xfrm>
            <a:off x="-698500" y="217810"/>
            <a:ext cx="13550899" cy="963803"/>
          </a:xfrm>
          <a:prstGeom prst="parallelogram">
            <a:avLst>
              <a:gd name="adj" fmla="val 6761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3FDC3DB-9E05-254C-AB3F-5937B2C7BA82}"/>
              </a:ext>
            </a:extLst>
          </p:cNvPr>
          <p:cNvSpPr/>
          <p:nvPr/>
        </p:nvSpPr>
        <p:spPr>
          <a:xfrm>
            <a:off x="-18474" y="1436431"/>
            <a:ext cx="12210474" cy="5421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222497"/>
            <a:ext cx="3703621" cy="959115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1A1A1A"/>
                </a:solidFill>
                <a:latin typeface="+mn-lt"/>
                <a:cs typeface="Calibri"/>
              </a:rPr>
              <a:t>Инструментарий</a:t>
            </a:r>
            <a:endParaRPr lang="ru-RU" sz="3600" b="1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DCEC1A-E55D-914F-B4C1-96C7BE098D81}"/>
              </a:ext>
            </a:extLst>
          </p:cNvPr>
          <p:cNvSpPr txBox="1"/>
          <p:nvPr/>
        </p:nvSpPr>
        <p:spPr>
          <a:xfrm>
            <a:off x="593210" y="1980165"/>
            <a:ext cx="2253813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Нотации</a:t>
            </a:r>
          </a:p>
          <a:p>
            <a:endParaRPr lang="en-US" dirty="0"/>
          </a:p>
          <a:p>
            <a:pPr marL="285750" indent="-285750">
              <a:buClr>
                <a:srgbClr val="BAF428"/>
              </a:buClr>
              <a:buFont typeface="Hiragino Sans W3" panose="020B0300000000000000" pitchFamily="34" charset="-128"/>
              <a:buChar char="♦"/>
            </a:pPr>
            <a:r>
              <a:rPr lang="en-US" dirty="0"/>
              <a:t>BPMN 2.0</a:t>
            </a:r>
          </a:p>
          <a:p>
            <a:pPr marL="285750" indent="-285750">
              <a:buClr>
                <a:srgbClr val="BAF428"/>
              </a:buClr>
              <a:buFont typeface="Hiragino Sans W3" panose="020B0300000000000000" pitchFamily="34" charset="-128"/>
              <a:buChar char="♦"/>
            </a:pPr>
            <a:r>
              <a:rPr lang="en-US" dirty="0"/>
              <a:t>UML </a:t>
            </a:r>
            <a:endParaRPr lang="ru-RU" dirty="0"/>
          </a:p>
          <a:p>
            <a:pPr marL="742950" lvl="1" indent="-285750">
              <a:buClr>
                <a:srgbClr val="9966FF"/>
              </a:buClr>
              <a:buFont typeface="Wingdings" pitchFamily="2" charset="2"/>
              <a:buChar char="ü"/>
            </a:pPr>
            <a:r>
              <a:rPr lang="en-US" dirty="0"/>
              <a:t>Activity, </a:t>
            </a:r>
          </a:p>
          <a:p>
            <a:pPr marL="742950" lvl="1" indent="-285750">
              <a:buClr>
                <a:srgbClr val="9966FF"/>
              </a:buClr>
              <a:buFont typeface="Wingdings" pitchFamily="2" charset="2"/>
              <a:buChar char="ü"/>
            </a:pPr>
            <a:r>
              <a:rPr lang="en-US" dirty="0"/>
              <a:t>Sequence, </a:t>
            </a:r>
          </a:p>
          <a:p>
            <a:pPr marL="742950" lvl="1" indent="-285750">
              <a:buClr>
                <a:srgbClr val="9966FF"/>
              </a:buClr>
              <a:buFont typeface="Wingdings" pitchFamily="2" charset="2"/>
              <a:buChar char="ü"/>
            </a:pPr>
            <a:r>
              <a:rPr lang="en-US" dirty="0"/>
              <a:t>Use case</a:t>
            </a:r>
            <a:r>
              <a:rPr lang="ru-RU" dirty="0"/>
              <a:t>, </a:t>
            </a:r>
            <a:endParaRPr lang="en-US" dirty="0"/>
          </a:p>
          <a:p>
            <a:pPr marL="742950" lvl="1" indent="-285750">
              <a:buClr>
                <a:srgbClr val="9966FF"/>
              </a:buClr>
              <a:buFont typeface="Wingdings" pitchFamily="2" charset="2"/>
              <a:buChar char="ü"/>
            </a:pPr>
            <a:r>
              <a:rPr lang="en-US" dirty="0"/>
              <a:t>Class</a:t>
            </a:r>
          </a:p>
          <a:p>
            <a:pPr marL="742950" lvl="1" indent="-285750">
              <a:buClr>
                <a:srgbClr val="9966FF"/>
              </a:buClr>
              <a:buFont typeface="Wingdings" pitchFamily="2" charset="2"/>
              <a:buChar char="ü"/>
            </a:pPr>
            <a:r>
              <a:rPr lang="en-US" dirty="0"/>
              <a:t>…</a:t>
            </a:r>
          </a:p>
          <a:p>
            <a:pPr marL="285750" indent="-285750">
              <a:buClr>
                <a:srgbClr val="BAF428"/>
              </a:buClr>
              <a:buFont typeface="Hiragino Sans W3" panose="020B0300000000000000" pitchFamily="34" charset="-128"/>
              <a:buChar char="♦"/>
            </a:pPr>
            <a:r>
              <a:rPr lang="en-US" dirty="0"/>
              <a:t>IDEF* </a:t>
            </a:r>
            <a:endParaRPr lang="ru-RU" dirty="0"/>
          </a:p>
          <a:p>
            <a:pPr marL="742950" lvl="1" indent="-285750">
              <a:buClr>
                <a:srgbClr val="9966FF"/>
              </a:buClr>
              <a:buFont typeface="Wingdings" pitchFamily="2" charset="2"/>
              <a:buChar char="ü"/>
            </a:pPr>
            <a:r>
              <a:rPr lang="en-US" dirty="0"/>
              <a:t>IDEF0, </a:t>
            </a:r>
          </a:p>
          <a:p>
            <a:pPr marL="742950" lvl="1" indent="-285750">
              <a:buClr>
                <a:srgbClr val="9966FF"/>
              </a:buClr>
              <a:buFont typeface="Wingdings" pitchFamily="2" charset="2"/>
              <a:buChar char="ü"/>
            </a:pPr>
            <a:r>
              <a:rPr lang="en-US" dirty="0"/>
              <a:t>IDEF3</a:t>
            </a:r>
          </a:p>
          <a:p>
            <a:pPr marL="742950" lvl="1" indent="-285750">
              <a:buClr>
                <a:srgbClr val="9966FF"/>
              </a:buClr>
              <a:buFont typeface="Wingdings" pitchFamily="2" charset="2"/>
              <a:buChar char="ü"/>
            </a:pPr>
            <a:r>
              <a:rPr lang="en-US" dirty="0"/>
              <a:t>… 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8C6364-5EA5-7744-81A0-9F99C2810CAD}"/>
              </a:ext>
            </a:extLst>
          </p:cNvPr>
          <p:cNvSpPr txBox="1"/>
          <p:nvPr/>
        </p:nvSpPr>
        <p:spPr>
          <a:xfrm>
            <a:off x="3213182" y="1998563"/>
            <a:ext cx="225381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Инструменты моделирования</a:t>
            </a:r>
            <a:endParaRPr lang="en-US" sz="2000" b="1" dirty="0"/>
          </a:p>
          <a:p>
            <a:endParaRPr lang="en-US" dirty="0"/>
          </a:p>
          <a:p>
            <a:pPr marL="285750" indent="-285750">
              <a:buClr>
                <a:srgbClr val="BAF428"/>
              </a:buClr>
              <a:buFont typeface="Hiragino Sans W3" panose="020B0300000000000000" pitchFamily="34" charset="-128"/>
              <a:buChar char="♦"/>
            </a:pPr>
            <a:r>
              <a:rPr lang="en-US" dirty="0"/>
              <a:t>Aris</a:t>
            </a:r>
          </a:p>
          <a:p>
            <a:pPr marL="285750" indent="-285750">
              <a:buClr>
                <a:srgbClr val="BAF428"/>
              </a:buClr>
              <a:buFont typeface="Hiragino Sans W3" panose="020B0300000000000000" pitchFamily="34" charset="-128"/>
              <a:buChar char="♦"/>
            </a:pPr>
            <a:r>
              <a:rPr lang="en-US" dirty="0"/>
              <a:t>Business studio</a:t>
            </a:r>
          </a:p>
          <a:p>
            <a:pPr marL="285750" indent="-285750">
              <a:buClr>
                <a:srgbClr val="BAF428"/>
              </a:buClr>
              <a:buFont typeface="Hiragino Sans W3" panose="020B0300000000000000" pitchFamily="34" charset="-128"/>
              <a:buChar char="♦"/>
            </a:pPr>
            <a:r>
              <a:rPr lang="en-US" dirty="0"/>
              <a:t>Rational Rose</a:t>
            </a:r>
          </a:p>
          <a:p>
            <a:pPr marL="285750" indent="-285750">
              <a:buClr>
                <a:srgbClr val="BAF428"/>
              </a:buClr>
              <a:buFont typeface="Hiragino Sans W3" panose="020B0300000000000000" pitchFamily="34" charset="-128"/>
              <a:buChar char="♦"/>
            </a:pPr>
            <a:r>
              <a:rPr lang="en-US" dirty="0"/>
              <a:t>Bizagi</a:t>
            </a:r>
          </a:p>
          <a:p>
            <a:pPr marL="285750" indent="-285750">
              <a:buClr>
                <a:srgbClr val="BAF428"/>
              </a:buClr>
              <a:buFont typeface="Hiragino Sans W3" panose="020B0300000000000000" pitchFamily="34" charset="-128"/>
              <a:buChar char="♦"/>
            </a:pPr>
            <a:r>
              <a:rPr lang="en-US" dirty="0"/>
              <a:t>Architect</a:t>
            </a:r>
          </a:p>
          <a:p>
            <a:pPr marL="285750" indent="-285750">
              <a:buClr>
                <a:srgbClr val="BAF428"/>
              </a:buClr>
              <a:buFont typeface="Hiragino Sans W3" panose="020B0300000000000000" pitchFamily="34" charset="-128"/>
              <a:buChar char="♦"/>
            </a:pPr>
            <a:r>
              <a:rPr lang="en-US" dirty="0"/>
              <a:t>Archi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F0F5A3-06BC-FE4D-B355-2DB9195B4A38}"/>
              </a:ext>
            </a:extLst>
          </p:cNvPr>
          <p:cNvSpPr txBox="1"/>
          <p:nvPr/>
        </p:nvSpPr>
        <p:spPr>
          <a:xfrm>
            <a:off x="6217920" y="1709003"/>
            <a:ext cx="28025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Инструменты </a:t>
            </a:r>
            <a:r>
              <a:rPr lang="ru-RU" sz="2000" b="1" dirty="0" err="1"/>
              <a:t>прототипирования</a:t>
            </a:r>
            <a:r>
              <a:rPr lang="en-US" sz="2000" b="1" dirty="0"/>
              <a:t> </a:t>
            </a:r>
            <a:r>
              <a:rPr lang="ru-RU" sz="2000" b="1" dirty="0"/>
              <a:t>и визуализации</a:t>
            </a:r>
            <a:endParaRPr lang="en-US" sz="2000" b="1" dirty="0"/>
          </a:p>
          <a:p>
            <a:endParaRPr lang="en-US" dirty="0"/>
          </a:p>
          <a:p>
            <a:pPr marL="285750" indent="-285750">
              <a:buClr>
                <a:srgbClr val="BAF428"/>
              </a:buClr>
              <a:buFont typeface="Hiragino Sans W3" panose="020B0300000000000000" pitchFamily="34" charset="-128"/>
              <a:buChar char="♦"/>
            </a:pPr>
            <a:r>
              <a:rPr lang="en-US" dirty="0"/>
              <a:t>Axure</a:t>
            </a:r>
            <a:endParaRPr lang="ru-RU" dirty="0"/>
          </a:p>
          <a:p>
            <a:pPr marL="285750" indent="-285750">
              <a:buClr>
                <a:srgbClr val="BAF428"/>
              </a:buClr>
              <a:buFont typeface="Hiragino Sans W3" panose="020B0300000000000000" pitchFamily="34" charset="-128"/>
              <a:buChar char="♦"/>
            </a:pPr>
            <a:r>
              <a:rPr lang="en-US" dirty="0"/>
              <a:t>Figma </a:t>
            </a:r>
          </a:p>
          <a:p>
            <a:pPr marL="285750" indent="-285750">
              <a:buClr>
                <a:srgbClr val="BAF428"/>
              </a:buClr>
              <a:buFont typeface="Hiragino Sans W3" panose="020B0300000000000000" pitchFamily="34" charset="-128"/>
              <a:buChar char="♦"/>
            </a:pPr>
            <a:r>
              <a:rPr lang="en-US" dirty="0"/>
              <a:t>Sketch</a:t>
            </a:r>
          </a:p>
          <a:p>
            <a:pPr marL="285750" indent="-285750">
              <a:buClr>
                <a:srgbClr val="BAF428"/>
              </a:buClr>
              <a:buFont typeface="Hiragino Sans W3" panose="020B0300000000000000" pitchFamily="34" charset="-128"/>
              <a:buChar char="♦"/>
            </a:pPr>
            <a:r>
              <a:rPr lang="en-US" dirty="0"/>
              <a:t>Balsamiq</a:t>
            </a:r>
          </a:p>
          <a:p>
            <a:pPr marL="285750" indent="-285750">
              <a:buClr>
                <a:srgbClr val="BAF428"/>
              </a:buClr>
              <a:buFont typeface="Hiragino Sans W3" panose="020B0300000000000000" pitchFamily="34" charset="-128"/>
              <a:buChar char="♦"/>
            </a:pPr>
            <a:r>
              <a:rPr lang="en-US" dirty="0"/>
              <a:t>InVision</a:t>
            </a:r>
          </a:p>
          <a:p>
            <a:pPr marL="285750" indent="-285750">
              <a:buClr>
                <a:srgbClr val="BAF428"/>
              </a:buClr>
              <a:buFont typeface="Hiragino Sans W3" panose="020B0300000000000000" pitchFamily="34" charset="-128"/>
              <a:buChar char="♦"/>
            </a:pPr>
            <a:r>
              <a:rPr lang="en-US" dirty="0"/>
              <a:t>Visio</a:t>
            </a:r>
          </a:p>
          <a:p>
            <a:pPr marL="285750" indent="-285750">
              <a:buClr>
                <a:srgbClr val="BAF428"/>
              </a:buClr>
              <a:buFont typeface="Hiragino Sans W3" panose="020B0300000000000000" pitchFamily="34" charset="-128"/>
              <a:buChar char="♦"/>
            </a:pPr>
            <a:r>
              <a:rPr lang="en-US" dirty="0" err="1"/>
              <a:t>draw.io</a:t>
            </a:r>
            <a:endParaRPr lang="ru-RU" dirty="0"/>
          </a:p>
          <a:p>
            <a:pPr marL="285750" indent="-285750">
              <a:buClr>
                <a:srgbClr val="BAF428"/>
              </a:buClr>
              <a:buFont typeface="Hiragino Sans W3" panose="020B0300000000000000" pitchFamily="34" charset="-128"/>
              <a:buChar char="♦"/>
            </a:pPr>
            <a:r>
              <a:rPr lang="en-US" dirty="0"/>
              <a:t>Miro</a:t>
            </a:r>
          </a:p>
          <a:p>
            <a:pPr marL="285750" indent="-285750">
              <a:buClr>
                <a:srgbClr val="BAF428"/>
              </a:buClr>
              <a:buFont typeface="Hiragino Sans W3" panose="020B0300000000000000" pitchFamily="34" charset="-128"/>
              <a:buChar char="♦"/>
            </a:pPr>
            <a:r>
              <a:rPr lang="en-US" dirty="0"/>
              <a:t>Mind Map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1F1164-1867-604A-90C9-85112B29E04E}"/>
              </a:ext>
            </a:extLst>
          </p:cNvPr>
          <p:cNvSpPr txBox="1"/>
          <p:nvPr/>
        </p:nvSpPr>
        <p:spPr>
          <a:xfrm>
            <a:off x="9771359" y="1999261"/>
            <a:ext cx="225381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/>
              <a:t>Трекинговые</a:t>
            </a:r>
            <a:r>
              <a:rPr lang="ru-RU" sz="2000" b="1" dirty="0"/>
              <a:t> </a:t>
            </a:r>
            <a:r>
              <a:rPr lang="ru-RU" sz="2000" b="1" dirty="0" smtClean="0"/>
              <a:t>системы </a:t>
            </a:r>
            <a:endParaRPr lang="ru-RU" sz="2000" b="1" dirty="0"/>
          </a:p>
          <a:p>
            <a:endParaRPr lang="ru-RU" dirty="0"/>
          </a:p>
          <a:p>
            <a:pPr marL="285750" indent="-285750">
              <a:buClr>
                <a:srgbClr val="BAF428"/>
              </a:buClr>
              <a:buFont typeface="Hiragino Sans W3" panose="020B0300000000000000" pitchFamily="34" charset="-128"/>
              <a:buChar char="♦"/>
            </a:pPr>
            <a:r>
              <a:rPr lang="en-US" dirty="0"/>
              <a:t>Atlassian (</a:t>
            </a:r>
            <a:r>
              <a:rPr lang="en-US" dirty="0" smtClean="0"/>
              <a:t>Jira</a:t>
            </a:r>
            <a:r>
              <a:rPr lang="ru-RU" dirty="0" smtClean="0"/>
              <a:t>, </a:t>
            </a:r>
            <a:r>
              <a:rPr lang="en-US" dirty="0" smtClean="0"/>
              <a:t>Confluence)</a:t>
            </a:r>
            <a:endParaRPr lang="en-US" dirty="0"/>
          </a:p>
          <a:p>
            <a:pPr marL="285750" indent="-285750">
              <a:buClr>
                <a:srgbClr val="BAF428"/>
              </a:buClr>
              <a:buFont typeface="Hiragino Sans W3" panose="020B0300000000000000" pitchFamily="34" charset="-128"/>
              <a:buChar char="♦"/>
            </a:pPr>
            <a:r>
              <a:rPr lang="en-US" dirty="0"/>
              <a:t>Redmine</a:t>
            </a:r>
          </a:p>
          <a:p>
            <a:pPr marL="285750" indent="-285750">
              <a:buClr>
                <a:srgbClr val="BAF428"/>
              </a:buClr>
              <a:buFont typeface="Hiragino Sans W3" panose="020B0300000000000000" pitchFamily="34" charset="-128"/>
              <a:buChar char="♦"/>
            </a:pPr>
            <a:r>
              <a:rPr lang="en-US" dirty="0" err="1"/>
              <a:t>Youtrack</a:t>
            </a:r>
            <a:endParaRPr lang="en-US" dirty="0"/>
          </a:p>
          <a:p>
            <a:pPr marL="285750" indent="-285750">
              <a:buClr>
                <a:srgbClr val="BAF428"/>
              </a:buClr>
              <a:buFont typeface="Hiragino Sans W3" panose="020B0300000000000000" pitchFamily="34" charset="-128"/>
              <a:buChar char="♦"/>
            </a:pPr>
            <a:r>
              <a:rPr lang="en-US" dirty="0"/>
              <a:t>Trello</a:t>
            </a:r>
          </a:p>
          <a:p>
            <a:pPr marL="285750" indent="-285750">
              <a:buClr>
                <a:srgbClr val="BAF428"/>
              </a:buClr>
              <a:buFont typeface="Hiragino Sans W3" panose="020B0300000000000000" pitchFamily="34" charset="-128"/>
              <a:buChar char="♦"/>
            </a:pPr>
            <a:r>
              <a:rPr lang="en-US" dirty="0"/>
              <a:t>GitLab</a:t>
            </a:r>
          </a:p>
          <a:p>
            <a:pPr marL="285750" indent="-285750">
              <a:buClr>
                <a:srgbClr val="BAF428"/>
              </a:buClr>
              <a:buFont typeface="Hiragino Sans W3" panose="020B0300000000000000" pitchFamily="34" charset="-128"/>
              <a:buChar char="♦"/>
            </a:pPr>
            <a:r>
              <a:rPr lang="en-US" dirty="0"/>
              <a:t>Mantis</a:t>
            </a: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337ECFC-2E17-0B4A-BFE8-C5F5FBCF6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262" y="4645441"/>
            <a:ext cx="2212559" cy="2212559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391834" y="248450"/>
            <a:ext cx="864000" cy="86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46" y="323949"/>
            <a:ext cx="751523" cy="75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41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араллелограмм 20">
            <a:extLst>
              <a:ext uri="{FF2B5EF4-FFF2-40B4-BE49-F238E27FC236}">
                <a16:creationId xmlns:a16="http://schemas.microsoft.com/office/drawing/2014/main" id="{CD24D4B0-9CC2-E145-97B6-64BC6A89FF50}"/>
              </a:ext>
            </a:extLst>
          </p:cNvPr>
          <p:cNvSpPr/>
          <p:nvPr/>
        </p:nvSpPr>
        <p:spPr>
          <a:xfrm>
            <a:off x="-647700" y="217809"/>
            <a:ext cx="13487399" cy="963803"/>
          </a:xfrm>
          <a:prstGeom prst="parallelogram">
            <a:avLst>
              <a:gd name="adj" fmla="val 6761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83F3B206-B517-8142-8850-7816F35D59E7}"/>
              </a:ext>
            </a:extLst>
          </p:cNvPr>
          <p:cNvSpPr/>
          <p:nvPr/>
        </p:nvSpPr>
        <p:spPr>
          <a:xfrm>
            <a:off x="-18474" y="1436430"/>
            <a:ext cx="12210474" cy="5421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3200" y="217809"/>
            <a:ext cx="3911600" cy="963803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1A1A1A"/>
                </a:solidFill>
                <a:latin typeface="+mn-lt"/>
                <a:cs typeface="Calibri"/>
              </a:rPr>
              <a:t>Инструментарий</a:t>
            </a:r>
            <a:endParaRPr lang="ru-RU" sz="3600" b="1" dirty="0">
              <a:latin typeface="+mn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64ED3C9-B29B-AA40-86C0-C43BE34DD4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1"/>
          <a:stretch/>
        </p:blipFill>
        <p:spPr>
          <a:xfrm>
            <a:off x="815383" y="1670538"/>
            <a:ext cx="2811532" cy="26353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4E69EAC-D5B3-5A4C-A12B-27D2E86BB7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253" y="4442904"/>
            <a:ext cx="2874709" cy="212347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5D7ED0B-CF63-C245-A66F-070BCAE173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811" y="4442904"/>
            <a:ext cx="2848568" cy="212347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A9A9FD1-318E-CD4F-AB54-FB821F7FD9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253" y="1613454"/>
            <a:ext cx="3287406" cy="26924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5655E0E-58C2-4147-B16B-D69E6271BA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84" y="4442904"/>
            <a:ext cx="2811532" cy="212347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6790766-6197-8E46-9328-353EBF3135B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"/>
          <a:stretch/>
        </p:blipFill>
        <p:spPr>
          <a:xfrm>
            <a:off x="7968755" y="1613348"/>
            <a:ext cx="3468492" cy="2692400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391834" y="248450"/>
            <a:ext cx="864000" cy="86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58" y="395134"/>
            <a:ext cx="609152" cy="60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40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01388" y="181867"/>
            <a:ext cx="5797660" cy="646176"/>
          </a:xfrm>
          <a:prstGeom prst="rect">
            <a:avLst/>
          </a:prstGeom>
          <a:solidFill>
            <a:srgbClr val="FAEE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099047" y="181867"/>
            <a:ext cx="5787041" cy="646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60217" y="1923447"/>
            <a:ext cx="4756590" cy="107721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r"/>
            <a:r>
              <a:rPr lang="ru-RU" sz="1600" dirty="0">
                <a:solidFill>
                  <a:srgbClr val="1A1A1A"/>
                </a:solidFill>
                <a:cs typeface="Calibri"/>
              </a:rPr>
              <a:t>П</a:t>
            </a:r>
            <a:r>
              <a:rPr lang="ru-RU" sz="1600" b="0" i="0" dirty="0">
                <a:solidFill>
                  <a:srgbClr val="1A1A1A"/>
                </a:solidFill>
                <a:effectLst/>
                <a:cs typeface="Calibri"/>
              </a:rPr>
              <a:t>утаница в </a:t>
            </a:r>
            <a:r>
              <a:rPr lang="ru-RU" sz="1600" dirty="0">
                <a:solidFill>
                  <a:srgbClr val="1A1A1A"/>
                </a:solidFill>
                <a:cs typeface="Calibri"/>
              </a:rPr>
              <a:t>видах аналитиков и их </a:t>
            </a:r>
            <a:r>
              <a:rPr lang="ru-RU" sz="1600" b="0" i="0" dirty="0" smtClean="0">
                <a:solidFill>
                  <a:srgbClr val="1A1A1A"/>
                </a:solidFill>
                <a:effectLst/>
                <a:cs typeface="Calibri"/>
              </a:rPr>
              <a:t>обязанностях</a:t>
            </a:r>
            <a:endParaRPr lang="ru-RU" sz="1600" dirty="0">
              <a:solidFill>
                <a:srgbClr val="1A1A1A"/>
              </a:solidFill>
              <a:ea typeface="+mn-lt"/>
              <a:cs typeface="+mn-lt"/>
            </a:endParaRPr>
          </a:p>
          <a:p>
            <a:pPr algn="r"/>
            <a:r>
              <a:rPr lang="ru-RU" sz="1600" dirty="0">
                <a:solidFill>
                  <a:srgbClr val="1A1A1A"/>
                </a:solidFill>
                <a:ea typeface="+mn-lt"/>
                <a:cs typeface="+mn-lt"/>
              </a:rPr>
              <a:t>"Аналитики не </a:t>
            </a:r>
            <a:r>
              <a:rPr lang="ru-RU" sz="1600" dirty="0" smtClean="0">
                <a:solidFill>
                  <a:srgbClr val="1A1A1A"/>
                </a:solidFill>
                <a:ea typeface="+mn-lt"/>
                <a:cs typeface="+mn-lt"/>
              </a:rPr>
              <a:t>нужны«</a:t>
            </a:r>
          </a:p>
          <a:p>
            <a:pPr algn="r"/>
            <a:r>
              <a:rPr lang="ru-RU" sz="1600" dirty="0"/>
              <a:t>Нехватка квалифицированных аналитиков</a:t>
            </a:r>
          </a:p>
          <a:p>
            <a:pPr algn="r"/>
            <a:r>
              <a:rPr lang="ru-RU" sz="1600" dirty="0">
                <a:ea typeface="+mn-lt"/>
                <a:cs typeface="+mn-lt"/>
              </a:rPr>
              <a:t> </a:t>
            </a:r>
            <a:endParaRPr lang="en-US" sz="1600" dirty="0">
              <a:ea typeface="+mn-lt"/>
              <a:cs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1312"/>
            <a:ext cx="12191999" cy="73720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+mn-lt"/>
              </a:rPr>
              <a:t>Проблематика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32" y="1184389"/>
            <a:ext cx="3002131" cy="30021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DBACD8-8287-4EF4-B77D-FC7CADCD935B}"/>
              </a:ext>
            </a:extLst>
          </p:cNvPr>
          <p:cNvSpPr txBox="1"/>
          <p:nvPr/>
        </p:nvSpPr>
        <p:spPr>
          <a:xfrm>
            <a:off x="8049282" y="3608269"/>
            <a:ext cx="380505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600" dirty="0">
                <a:solidFill>
                  <a:srgbClr val="1A1A1A"/>
                </a:solidFill>
                <a:ea typeface="+mn-lt"/>
                <a:cs typeface="+mn-lt"/>
              </a:rPr>
              <a:t>Нужны универсальные (волшебные) специалисты, которые могут всё</a:t>
            </a:r>
            <a:endParaRPr lang="ru-RU" sz="1600" dirty="0">
              <a:ea typeface="+mn-lt"/>
              <a:cs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3389EF-484D-4A91-B156-583AD95A82B1}"/>
              </a:ext>
            </a:extLst>
          </p:cNvPr>
          <p:cNvSpPr txBox="1"/>
          <p:nvPr/>
        </p:nvSpPr>
        <p:spPr>
          <a:xfrm>
            <a:off x="7610162" y="1242164"/>
            <a:ext cx="4275927" cy="369332"/>
          </a:xfrm>
          <a:prstGeom prst="rect">
            <a:avLst/>
          </a:prstGeom>
          <a:solidFill>
            <a:srgbClr val="FAEE0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b="1">
                <a:solidFill>
                  <a:srgbClr val="000000"/>
                </a:solidFill>
              </a:rPr>
              <a:t>Работодатели</a:t>
            </a:r>
            <a:r>
              <a:rPr lang="ru-RU" b="1">
                <a:solidFill>
                  <a:srgbClr val="000000"/>
                </a:solidFill>
                <a:cs typeface="Calibri"/>
              </a:rPr>
              <a:t>/Заказчики</a:t>
            </a:r>
            <a:r>
              <a:rPr lang="ru-RU" b="1" dirty="0">
                <a:solidFill>
                  <a:srgbClr val="000000"/>
                </a:solidFill>
                <a:cs typeface="Calibri"/>
              </a:rPr>
              <a:t>​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253557-351C-4761-AA4C-0BBDDA315229}"/>
              </a:ext>
            </a:extLst>
          </p:cNvPr>
          <p:cNvSpPr txBox="1"/>
          <p:nvPr/>
        </p:nvSpPr>
        <p:spPr>
          <a:xfrm>
            <a:off x="305909" y="1242164"/>
            <a:ext cx="4302121" cy="3693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Аналитики / Начинающие аналитики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92E191-6E58-4798-B232-C04E62E53FF0}"/>
              </a:ext>
            </a:extLst>
          </p:cNvPr>
          <p:cNvSpPr txBox="1"/>
          <p:nvPr/>
        </p:nvSpPr>
        <p:spPr>
          <a:xfrm>
            <a:off x="301388" y="1892391"/>
            <a:ext cx="4580578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600" dirty="0">
                <a:solidFill>
                  <a:srgbClr val="1A1A1A"/>
                </a:solidFill>
              </a:rPr>
              <a:t>Самоидентификация</a:t>
            </a:r>
            <a:endParaRPr lang="ru-RU" sz="1600" dirty="0"/>
          </a:p>
          <a:p>
            <a:r>
              <a:rPr lang="en-US" sz="1600" dirty="0" smtClean="0">
                <a:solidFill>
                  <a:srgbClr val="1A1A1A"/>
                </a:solidFill>
                <a:cs typeface="Calibri"/>
              </a:rPr>
              <a:t>"</a:t>
            </a:r>
            <a:r>
              <a:rPr lang="en-US" sz="1600" dirty="0" err="1">
                <a:solidFill>
                  <a:srgbClr val="1A1A1A"/>
                </a:solidFill>
                <a:cs typeface="Calibri"/>
              </a:rPr>
              <a:t>Аналитики</a:t>
            </a:r>
            <a:r>
              <a:rPr lang="en-US" sz="1600" dirty="0">
                <a:solidFill>
                  <a:srgbClr val="1A1A1A"/>
                </a:solidFill>
                <a:cs typeface="Calibri"/>
              </a:rPr>
              <a:t> </a:t>
            </a:r>
            <a:r>
              <a:rPr lang="en-US" sz="1600" dirty="0" err="1">
                <a:solidFill>
                  <a:srgbClr val="1A1A1A"/>
                </a:solidFill>
                <a:cs typeface="Calibri"/>
              </a:rPr>
              <a:t>не</a:t>
            </a:r>
            <a:r>
              <a:rPr lang="en-US" sz="1600" dirty="0">
                <a:solidFill>
                  <a:srgbClr val="1A1A1A"/>
                </a:solidFill>
                <a:cs typeface="Calibri"/>
              </a:rPr>
              <a:t> </a:t>
            </a:r>
            <a:r>
              <a:rPr lang="en-US" sz="1600" dirty="0" err="1">
                <a:solidFill>
                  <a:srgbClr val="1A1A1A"/>
                </a:solidFill>
                <a:cs typeface="Calibri"/>
              </a:rPr>
              <a:t>нужны</a:t>
            </a:r>
            <a:r>
              <a:rPr lang="en-US" sz="1600" dirty="0">
                <a:solidFill>
                  <a:srgbClr val="1A1A1A"/>
                </a:solidFill>
                <a:cs typeface="Calibri"/>
              </a:rPr>
              <a:t>" </a:t>
            </a:r>
            <a:r>
              <a:rPr lang="en-US" sz="1600" dirty="0" err="1">
                <a:solidFill>
                  <a:srgbClr val="1A1A1A"/>
                </a:solidFill>
                <a:cs typeface="Calibri"/>
              </a:rPr>
              <a:t>или</a:t>
            </a:r>
            <a:r>
              <a:rPr lang="en-US" sz="1600" dirty="0">
                <a:solidFill>
                  <a:srgbClr val="1A1A1A"/>
                </a:solidFill>
                <a:cs typeface="Calibri"/>
              </a:rPr>
              <a:t> </a:t>
            </a:r>
            <a:r>
              <a:rPr lang="en-US" sz="1600" dirty="0" err="1">
                <a:solidFill>
                  <a:srgbClr val="1A1A1A"/>
                </a:solidFill>
                <a:cs typeface="Calibri"/>
              </a:rPr>
              <a:t>проблемы</a:t>
            </a:r>
            <a:r>
              <a:rPr lang="en-US" sz="1600" dirty="0">
                <a:solidFill>
                  <a:srgbClr val="1A1A1A"/>
                </a:solidFill>
                <a:cs typeface="Calibri"/>
              </a:rPr>
              <a:t> с </a:t>
            </a:r>
            <a:r>
              <a:rPr lang="en-US" sz="1600" dirty="0" err="1" smtClean="0">
                <a:solidFill>
                  <a:srgbClr val="1A1A1A"/>
                </a:solidFill>
                <a:cs typeface="Calibri"/>
              </a:rPr>
              <a:t>мотивацией</a:t>
            </a:r>
            <a:endParaRPr lang="en-US" sz="1600" dirty="0">
              <a:solidFill>
                <a:srgbClr val="1A1A1A"/>
              </a:solidFill>
              <a:cs typeface="Calibri"/>
            </a:endParaRPr>
          </a:p>
          <a:p>
            <a:r>
              <a:rPr lang="ru-RU" sz="1600" dirty="0">
                <a:solidFill>
                  <a:srgbClr val="1A1A1A"/>
                </a:solidFill>
              </a:rPr>
              <a:t>Путаница в видах аналитиков и их </a:t>
            </a:r>
            <a:r>
              <a:rPr lang="ru-RU" sz="1600" dirty="0" smtClean="0">
                <a:solidFill>
                  <a:srgbClr val="1A1A1A"/>
                </a:solidFill>
              </a:rPr>
              <a:t>обязанностях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289021" y="4176058"/>
            <a:ext cx="57560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cs typeface="Calibri"/>
              </a:rPr>
              <a:t>Непонимание для решения каких задач привлекать аналитиков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D6AC983-8155-6E45-935B-9F9A2C067F86}"/>
              </a:ext>
            </a:extLst>
          </p:cNvPr>
          <p:cNvSpPr/>
          <p:nvPr/>
        </p:nvSpPr>
        <p:spPr>
          <a:xfrm>
            <a:off x="6289020" y="5586336"/>
            <a:ext cx="57916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cs typeface="Calibri"/>
              </a:rPr>
              <a:t>«Разработчики могут все сами» 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2BE47833-AF78-E045-B8DD-6DE5E7B8C30C}"/>
              </a:ext>
            </a:extLst>
          </p:cNvPr>
          <p:cNvSpPr/>
          <p:nvPr/>
        </p:nvSpPr>
        <p:spPr>
          <a:xfrm>
            <a:off x="6289021" y="5212658"/>
            <a:ext cx="57916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</a:rPr>
              <a:t>Взяли «аналитика» только потому, что это зачем-то «нужно»</a:t>
            </a:r>
            <a:endParaRPr lang="ru-RU" sz="1600" dirty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515C87C3-DC37-9347-B12F-232FB6555315}"/>
              </a:ext>
            </a:extLst>
          </p:cNvPr>
          <p:cNvSpPr/>
          <p:nvPr/>
        </p:nvSpPr>
        <p:spPr>
          <a:xfrm>
            <a:off x="597576" y="4035374"/>
            <a:ext cx="38196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1A1A1A"/>
                </a:solidFill>
                <a:cs typeface="Calibri"/>
              </a:rPr>
              <a:t>Незнание своих прямых обязанностей</a:t>
            </a:r>
            <a:endParaRPr lang="en-US" sz="1600" dirty="0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2BB6F2F5-6A3C-AC46-B163-1BFBBF003739}"/>
              </a:ext>
            </a:extLst>
          </p:cNvPr>
          <p:cNvSpPr/>
          <p:nvPr/>
        </p:nvSpPr>
        <p:spPr>
          <a:xfrm>
            <a:off x="681925" y="3151371"/>
            <a:ext cx="3431274" cy="461665"/>
          </a:xfrm>
          <a:prstGeom prst="rect">
            <a:avLst/>
          </a:prstGeom>
          <a:solidFill>
            <a:srgbClr val="9966FF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88790EB5-520B-B84C-B183-C1D3804BADFF}"/>
              </a:ext>
            </a:extLst>
          </p:cNvPr>
          <p:cNvSpPr/>
          <p:nvPr/>
        </p:nvSpPr>
        <p:spPr>
          <a:xfrm>
            <a:off x="800745" y="3188364"/>
            <a:ext cx="3002130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ru-RU" b="1" i="0" dirty="0">
                <a:solidFill>
                  <a:srgbClr val="1A1A1A"/>
                </a:solidFill>
                <a:effectLst/>
                <a:latin typeface="Calibri"/>
                <a:cs typeface="Calibri"/>
              </a:rPr>
              <a:t>Почему так происходит</a:t>
            </a:r>
            <a:endParaRPr lang="ru-RU" b="1" dirty="0">
              <a:latin typeface="Calibri"/>
              <a:cs typeface="Calibri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144E73B8-99C2-0044-9F8B-E271773F6552}"/>
              </a:ext>
            </a:extLst>
          </p:cNvPr>
          <p:cNvSpPr/>
          <p:nvPr/>
        </p:nvSpPr>
        <p:spPr>
          <a:xfrm>
            <a:off x="8049283" y="3033359"/>
            <a:ext cx="3341972" cy="461665"/>
          </a:xfrm>
          <a:prstGeom prst="rect">
            <a:avLst/>
          </a:prstGeom>
          <a:solidFill>
            <a:srgbClr val="BAF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C67AE988-1C36-B64C-8E2C-BF8DB79B5375}"/>
              </a:ext>
            </a:extLst>
          </p:cNvPr>
          <p:cNvSpPr/>
          <p:nvPr/>
        </p:nvSpPr>
        <p:spPr>
          <a:xfrm>
            <a:off x="7610160" y="3085850"/>
            <a:ext cx="4275928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ru-RU" b="1" i="0" dirty="0">
                <a:solidFill>
                  <a:srgbClr val="1A1A1A"/>
                </a:solidFill>
                <a:effectLst/>
                <a:latin typeface="Calibri"/>
                <a:cs typeface="Calibri"/>
              </a:rPr>
              <a:t>Почему так происходит</a:t>
            </a:r>
            <a:endParaRPr lang="ru-RU" b="1" dirty="0">
              <a:latin typeface="Calibri"/>
              <a:cs typeface="Calibri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EAA64239-876D-5D4F-A7AE-AF34AF0FBFF3}"/>
              </a:ext>
            </a:extLst>
          </p:cNvPr>
          <p:cNvSpPr/>
          <p:nvPr/>
        </p:nvSpPr>
        <p:spPr>
          <a:xfrm>
            <a:off x="597577" y="4561335"/>
            <a:ext cx="50515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1A1A1A"/>
                </a:solidFill>
                <a:cs typeface="Calibri"/>
              </a:rPr>
              <a:t>Неравномерное распределение обязанностей в зависимости от: </a:t>
            </a:r>
            <a:endParaRPr lang="ru-RU" sz="1600" dirty="0" smtClean="0">
              <a:solidFill>
                <a:srgbClr val="1A1A1A"/>
              </a:solidFill>
              <a:cs typeface="Calibri"/>
            </a:endParaRPr>
          </a:p>
          <a:p>
            <a:endParaRPr lang="ru-RU" sz="1600" dirty="0">
              <a:solidFill>
                <a:srgbClr val="1A1A1A"/>
              </a:solidFill>
              <a:cs typeface="Calibri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dirty="0">
                <a:solidFill>
                  <a:srgbClr val="1A1A1A"/>
                </a:solidFill>
                <a:cs typeface="Calibri"/>
              </a:rPr>
              <a:t>Н</a:t>
            </a:r>
            <a:r>
              <a:rPr lang="ru-RU" sz="1600" dirty="0" smtClean="0">
                <a:solidFill>
                  <a:srgbClr val="1A1A1A"/>
                </a:solidFill>
                <a:cs typeface="Calibri"/>
              </a:rPr>
              <a:t>агрузки</a:t>
            </a:r>
            <a:endParaRPr lang="ru-RU" sz="1600" dirty="0">
              <a:solidFill>
                <a:srgbClr val="1A1A1A"/>
              </a:solidFill>
              <a:cs typeface="Calibri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dirty="0">
                <a:solidFill>
                  <a:srgbClr val="1A1A1A"/>
                </a:solidFill>
                <a:cs typeface="Calibri"/>
              </a:rPr>
              <a:t>П</a:t>
            </a:r>
            <a:r>
              <a:rPr lang="ru-RU" sz="1600" dirty="0" smtClean="0">
                <a:solidFill>
                  <a:srgbClr val="1A1A1A"/>
                </a:solidFill>
                <a:cs typeface="Calibri"/>
              </a:rPr>
              <a:t>риоритетов</a:t>
            </a:r>
            <a:endParaRPr lang="ru-RU" sz="1600" dirty="0">
              <a:solidFill>
                <a:srgbClr val="1A1A1A"/>
              </a:solidFill>
              <a:cs typeface="Calibri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1A1A1A"/>
                </a:solidFill>
                <a:cs typeface="Calibri"/>
              </a:rPr>
              <a:t>Опыта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dirty="0" smtClean="0">
                <a:solidFill>
                  <a:srgbClr val="1A1A1A"/>
                </a:solidFill>
                <a:cs typeface="Calibri"/>
              </a:rPr>
              <a:t>Сферы деятельности</a:t>
            </a:r>
            <a:endParaRPr lang="en-US" sz="1600" dirty="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0D991466-9C84-BD44-965C-11BDBC7560A7}"/>
              </a:ext>
            </a:extLst>
          </p:cNvPr>
          <p:cNvSpPr/>
          <p:nvPr/>
        </p:nvSpPr>
        <p:spPr>
          <a:xfrm>
            <a:off x="6289020" y="5990483"/>
            <a:ext cx="57560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</a:rPr>
              <a:t>«Ну ты же аналитик!»</a:t>
            </a:r>
            <a:endParaRPr lang="ru-RU" sz="1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93218" y="3672470"/>
            <a:ext cx="491031" cy="491031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0D991466-9C84-BD44-965C-11BDBC7560A7}"/>
              </a:ext>
            </a:extLst>
          </p:cNvPr>
          <p:cNvSpPr/>
          <p:nvPr/>
        </p:nvSpPr>
        <p:spPr>
          <a:xfrm>
            <a:off x="6289020" y="6394630"/>
            <a:ext cx="57560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</a:rPr>
              <a:t>«Аналитики все только усложняют…»</a:t>
            </a:r>
            <a:endParaRPr lang="ru-RU" sz="1600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0D991466-9C84-BD44-965C-11BDBC7560A7}"/>
              </a:ext>
            </a:extLst>
          </p:cNvPr>
          <p:cNvSpPr/>
          <p:nvPr/>
        </p:nvSpPr>
        <p:spPr>
          <a:xfrm>
            <a:off x="6289020" y="4569189"/>
            <a:ext cx="57560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</a:rPr>
              <a:t>Слишком много аналитиков на одном проекте/в одной команде</a:t>
            </a:r>
            <a:endParaRPr lang="ru-RU" sz="16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99" y="5485090"/>
            <a:ext cx="607999" cy="60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33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1819" y="0"/>
            <a:ext cx="6352032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228662"/>
            <a:ext cx="6363849" cy="94707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 descr="https://avatars.mds.yandex.net/get-pdb/1050037/f41e9442-b3d7-4862-bfed-1351ec7ba2f8/s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790" y="5705644"/>
            <a:ext cx="864267" cy="115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6486190" y="345629"/>
            <a:ext cx="56788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которые часто возникают в процессе работы и ее поисках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635624" y="6203269"/>
            <a:ext cx="3730107" cy="401640"/>
          </a:xfrm>
          <a:prstGeom prst="rect">
            <a:avLst/>
          </a:prstGeom>
          <a:solidFill>
            <a:srgbClr val="BAF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Аналитик / Начинающий аналитик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363850" y="1586753"/>
            <a:ext cx="2739809" cy="401640"/>
          </a:xfrm>
          <a:prstGeom prst="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Работодатель / Заказчик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8120240" y="2366972"/>
            <a:ext cx="3347536" cy="71508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1A1A1A"/>
                </a:solidFill>
                <a:latin typeface="Calibri" panose="020F0502020204030204" pitchFamily="34" charset="0"/>
              </a:rPr>
              <a:t>Как подобрать аналитика под определенный проект</a:t>
            </a:r>
            <a:endParaRPr lang="ru-RU" dirty="0"/>
          </a:p>
        </p:txBody>
      </p:sp>
      <p:sp>
        <p:nvSpPr>
          <p:cNvPr id="24" name="Овал 23"/>
          <p:cNvSpPr/>
          <p:nvPr/>
        </p:nvSpPr>
        <p:spPr>
          <a:xfrm>
            <a:off x="5115744" y="2705925"/>
            <a:ext cx="2460500" cy="2449100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120" y="2715864"/>
            <a:ext cx="2439161" cy="2439161"/>
          </a:xfrm>
          <a:prstGeom prst="rect">
            <a:avLst/>
          </a:prstGeom>
        </p:spPr>
      </p:pic>
      <p:sp>
        <p:nvSpPr>
          <p:cNvPr id="25" name="Скругленный прямоугольник 24"/>
          <p:cNvSpPr/>
          <p:nvPr/>
        </p:nvSpPr>
        <p:spPr>
          <a:xfrm>
            <a:off x="7922539" y="3557141"/>
            <a:ext cx="4056631" cy="71508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ru-RU">
                <a:solidFill>
                  <a:srgbClr val="1A1A1A"/>
                </a:solidFill>
                <a:latin typeface="Calibri" panose="020F0502020204030204" pitchFamily="34" charset="0"/>
              </a:rPr>
              <a:t>Какими навыками должен обладать аналитик</a:t>
            </a:r>
            <a:endParaRPr lang="ru-RU" dirty="0">
              <a:solidFill>
                <a:srgbClr val="1A1A1A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095507" y="6077509"/>
            <a:ext cx="3569115" cy="40862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1A1A1A"/>
                </a:solidFill>
                <a:latin typeface="Calibri" panose="020F0502020204030204" pitchFamily="34" charset="0"/>
              </a:rPr>
              <a:t>Какой опыт подойдет для проекта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635624" y="1806203"/>
            <a:ext cx="2631150" cy="40862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ru-RU" dirty="0">
                <a:latin typeface="Calibri" panose="020F0502020204030204" pitchFamily="34" charset="0"/>
              </a:rPr>
              <a:t>С чего начинать карьеру</a:t>
            </a:r>
            <a:endParaRPr lang="ru-RU" dirty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927108" y="2517685"/>
            <a:ext cx="4021681" cy="40862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ru-RU" dirty="0">
                <a:latin typeface="Calibri" panose="020F0502020204030204" pitchFamily="34" charset="0"/>
              </a:rPr>
              <a:t>Как определиться со специализацией</a:t>
            </a:r>
            <a:endParaRPr lang="ru-RU" dirty="0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601222" y="3126989"/>
            <a:ext cx="2499123" cy="40862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ru-RU" dirty="0">
                <a:cs typeface="Calibri"/>
              </a:rPr>
              <a:t>Как подобрать проект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207589" y="3824774"/>
            <a:ext cx="4225220" cy="40862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1A1A1A"/>
                </a:solidFill>
                <a:cs typeface="Calibri"/>
              </a:rPr>
              <a:t>Какими навыками необходимо обладать</a:t>
            </a:r>
            <a:endParaRPr lang="ru-RU" dirty="0">
              <a:cs typeface="Calibri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813116" y="4576700"/>
            <a:ext cx="3619693" cy="40862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ru-RU">
                <a:solidFill>
                  <a:srgbClr val="1A1A1A"/>
                </a:solidFill>
                <a:latin typeface="Calibri" panose="020F0502020204030204" pitchFamily="34" charset="0"/>
              </a:rPr>
              <a:t>Какой опыт подойдет для проекта</a:t>
            </a:r>
            <a:endParaRPr lang="ru-RU" dirty="0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698992" y="5380408"/>
            <a:ext cx="4303585" cy="40862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ru-RU" dirty="0">
                <a:latin typeface="Calibri" panose="020F0502020204030204" pitchFamily="34" charset="0"/>
              </a:rPr>
              <a:t>Какое образование и курсы необходимы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5849" y="228662"/>
            <a:ext cx="4728000" cy="947079"/>
          </a:xfrm>
        </p:spPr>
        <p:txBody>
          <a:bodyPr>
            <a:normAutofit/>
          </a:bodyPr>
          <a:lstStyle/>
          <a:p>
            <a:r>
              <a:rPr lang="ru-RU" sz="3600" b="1" i="0" dirty="0">
                <a:solidFill>
                  <a:srgbClr val="1A1A1A"/>
                </a:solidFill>
                <a:effectLst/>
                <a:latin typeface="Calibri"/>
                <a:cs typeface="Calibri"/>
              </a:rPr>
              <a:t>Вопросы</a:t>
            </a:r>
            <a:endParaRPr lang="ru-RU" sz="3600" b="1" dirty="0">
              <a:latin typeface="Calibri"/>
              <a:cs typeface="Calibri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391834" y="248450"/>
            <a:ext cx="864000" cy="86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18" y="396797"/>
            <a:ext cx="543996" cy="543996"/>
          </a:xfrm>
          <a:prstGeom prst="rect">
            <a:avLst/>
          </a:prstGeom>
        </p:spPr>
      </p:pic>
      <p:sp>
        <p:nvSpPr>
          <p:cNvPr id="33" name="Скругленный прямоугольник 32"/>
          <p:cNvSpPr/>
          <p:nvPr/>
        </p:nvSpPr>
        <p:spPr>
          <a:xfrm>
            <a:off x="7570281" y="4651310"/>
            <a:ext cx="4264678" cy="71508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1A1A1A"/>
                </a:solidFill>
                <a:latin typeface="Calibri" panose="020F0502020204030204" pitchFamily="34" charset="0"/>
              </a:rPr>
              <a:t>В какой момент привлекать аналитика на проект</a:t>
            </a:r>
            <a:endParaRPr lang="ru-RU" dirty="0">
              <a:solidFill>
                <a:srgbClr val="1A1A1A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80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Скругленный прямоугольник 63">
            <a:extLst>
              <a:ext uri="{FF2B5EF4-FFF2-40B4-BE49-F238E27FC236}">
                <a16:creationId xmlns:a16="http://schemas.microsoft.com/office/drawing/2014/main" id="{E68D2C8C-FFF8-0242-BE0F-DEA3B0DDED83}"/>
              </a:ext>
            </a:extLst>
          </p:cNvPr>
          <p:cNvSpPr/>
          <p:nvPr/>
        </p:nvSpPr>
        <p:spPr>
          <a:xfrm>
            <a:off x="800903" y="3753259"/>
            <a:ext cx="5400848" cy="2905096"/>
          </a:xfrm>
          <a:prstGeom prst="roundRect">
            <a:avLst>
              <a:gd name="adj" fmla="val 6459"/>
            </a:avLst>
          </a:prstGeom>
          <a:solidFill>
            <a:schemeClr val="bg1"/>
          </a:solidFill>
          <a:ln>
            <a:noFill/>
          </a:ln>
          <a:effectLst>
            <a:outerShdw blurRad="444500" dir="1980000" sx="97000" sy="97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Скругленный прямоугольник 62">
            <a:extLst>
              <a:ext uri="{FF2B5EF4-FFF2-40B4-BE49-F238E27FC236}">
                <a16:creationId xmlns:a16="http://schemas.microsoft.com/office/drawing/2014/main" id="{4278C9F2-DBE7-BB4F-9753-B72ED8EF289D}"/>
              </a:ext>
            </a:extLst>
          </p:cNvPr>
          <p:cNvSpPr/>
          <p:nvPr/>
        </p:nvSpPr>
        <p:spPr>
          <a:xfrm>
            <a:off x="7214603" y="1638236"/>
            <a:ext cx="4161147" cy="5020119"/>
          </a:xfrm>
          <a:prstGeom prst="roundRect">
            <a:avLst>
              <a:gd name="adj" fmla="val 6459"/>
            </a:avLst>
          </a:prstGeom>
          <a:solidFill>
            <a:schemeClr val="bg1"/>
          </a:solidFill>
          <a:ln>
            <a:noFill/>
          </a:ln>
          <a:effectLst>
            <a:outerShdw blurRad="444500" dir="1980000" sx="97000" sy="97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Скругленный прямоугольник 60">
            <a:extLst>
              <a:ext uri="{FF2B5EF4-FFF2-40B4-BE49-F238E27FC236}">
                <a16:creationId xmlns:a16="http://schemas.microsoft.com/office/drawing/2014/main" id="{42BADDA5-36D3-904B-8795-5E0B222427AC}"/>
              </a:ext>
            </a:extLst>
          </p:cNvPr>
          <p:cNvSpPr/>
          <p:nvPr/>
        </p:nvSpPr>
        <p:spPr>
          <a:xfrm>
            <a:off x="770682" y="2693791"/>
            <a:ext cx="5878079" cy="579431"/>
          </a:xfrm>
          <a:prstGeom prst="roundRect">
            <a:avLst/>
          </a:prstGeom>
          <a:solidFill>
            <a:srgbClr val="BAF428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Скругленный прямоугольник 59">
            <a:extLst>
              <a:ext uri="{FF2B5EF4-FFF2-40B4-BE49-F238E27FC236}">
                <a16:creationId xmlns:a16="http://schemas.microsoft.com/office/drawing/2014/main" id="{9CD59AD1-2ADB-BF48-9428-1C9BE06ABF9A}"/>
              </a:ext>
            </a:extLst>
          </p:cNvPr>
          <p:cNvSpPr/>
          <p:nvPr/>
        </p:nvSpPr>
        <p:spPr>
          <a:xfrm>
            <a:off x="770681" y="1653403"/>
            <a:ext cx="5878079" cy="907389"/>
          </a:xfrm>
          <a:prstGeom prst="roundRect">
            <a:avLst/>
          </a:prstGeom>
          <a:solidFill>
            <a:srgbClr val="9966FF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араллелограмм 4"/>
          <p:cNvSpPr/>
          <p:nvPr/>
        </p:nvSpPr>
        <p:spPr>
          <a:xfrm>
            <a:off x="-414529" y="223573"/>
            <a:ext cx="11108179" cy="963803"/>
          </a:xfrm>
          <a:prstGeom prst="parallelogram">
            <a:avLst>
              <a:gd name="adj" fmla="val 6761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араллелограмм 5"/>
          <p:cNvSpPr/>
          <p:nvPr/>
        </p:nvSpPr>
        <p:spPr>
          <a:xfrm>
            <a:off x="-970453" y="-9979"/>
            <a:ext cx="3713653" cy="963803"/>
          </a:xfrm>
          <a:prstGeom prst="parallelogram">
            <a:avLst>
              <a:gd name="adj" fmla="val 6761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2719" y="184910"/>
            <a:ext cx="7470183" cy="981517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+mn-lt"/>
              </a:rPr>
              <a:t>О себе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11E04A-7BEB-7E48-9B69-B72611AC57B9}"/>
              </a:ext>
            </a:extLst>
          </p:cNvPr>
          <p:cNvSpPr txBox="1"/>
          <p:nvPr/>
        </p:nvSpPr>
        <p:spPr>
          <a:xfrm>
            <a:off x="800902" y="1750791"/>
            <a:ext cx="57786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err="1"/>
              <a:t>Калещатова</a:t>
            </a:r>
            <a:r>
              <a:rPr lang="ru-RU" sz="4000" b="1" dirty="0"/>
              <a:t> Валентина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9323A0-C475-2A44-8C7D-B9FADBFA0258}"/>
              </a:ext>
            </a:extLst>
          </p:cNvPr>
          <p:cNvSpPr txBox="1"/>
          <p:nvPr/>
        </p:nvSpPr>
        <p:spPr>
          <a:xfrm>
            <a:off x="1063680" y="2775106"/>
            <a:ext cx="5585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Системный / Бизнес-аналитик более 6 лет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C3EF06-5FF1-9647-A916-A73EFC6F2549}"/>
              </a:ext>
            </a:extLst>
          </p:cNvPr>
          <p:cNvSpPr txBox="1"/>
          <p:nvPr/>
        </p:nvSpPr>
        <p:spPr>
          <a:xfrm>
            <a:off x="7596145" y="1860701"/>
            <a:ext cx="3097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Опыт работы: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050349-E3B7-6B47-9EA7-F9D375006884}"/>
              </a:ext>
            </a:extLst>
          </p:cNvPr>
          <p:cNvSpPr txBox="1"/>
          <p:nvPr/>
        </p:nvSpPr>
        <p:spPr>
          <a:xfrm>
            <a:off x="9111015" y="2794175"/>
            <a:ext cx="1332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STREAM</a:t>
            </a:r>
            <a:endParaRPr lang="ru-RU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5700BD-CD63-6D40-A976-D2566C8040DA}"/>
              </a:ext>
            </a:extLst>
          </p:cNvPr>
          <p:cNvSpPr txBox="1"/>
          <p:nvPr/>
        </p:nvSpPr>
        <p:spPr>
          <a:xfrm>
            <a:off x="9111016" y="3815951"/>
            <a:ext cx="2030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Leroy Merlin</a:t>
            </a:r>
            <a:endParaRPr lang="ru-RU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B67993-0671-114D-9D17-5FC35280E744}"/>
              </a:ext>
            </a:extLst>
          </p:cNvPr>
          <p:cNvSpPr txBox="1"/>
          <p:nvPr/>
        </p:nvSpPr>
        <p:spPr>
          <a:xfrm>
            <a:off x="9142362" y="4837727"/>
            <a:ext cx="2030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Luxoft</a:t>
            </a:r>
            <a:endParaRPr lang="ru-RU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D33BB6-19C3-EC41-99BD-D0C582821D35}"/>
              </a:ext>
            </a:extLst>
          </p:cNvPr>
          <p:cNvSpPr txBox="1"/>
          <p:nvPr/>
        </p:nvSpPr>
        <p:spPr>
          <a:xfrm>
            <a:off x="9111016" y="5859503"/>
            <a:ext cx="2030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РАСТАМ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BA01A42-EA41-CB4D-A95F-61704684D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0374" y="4790325"/>
            <a:ext cx="948824" cy="50962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0C075F-1731-E840-8447-79E1F038E2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56482" y="5797010"/>
            <a:ext cx="596609" cy="59404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64B4745-DF06-4340-BEE5-A1B41EEDB2C6}"/>
              </a:ext>
            </a:extLst>
          </p:cNvPr>
          <p:cNvSpPr txBox="1"/>
          <p:nvPr/>
        </p:nvSpPr>
        <p:spPr>
          <a:xfrm>
            <a:off x="1063681" y="3910709"/>
            <a:ext cx="2285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Контакты</a:t>
            </a:r>
            <a:r>
              <a:rPr lang="ru-RU" b="1" dirty="0"/>
              <a:t>: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6221A5A-DDC6-D446-BBC2-0F2424804A2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b="28212"/>
          <a:stretch/>
        </p:blipFill>
        <p:spPr>
          <a:xfrm rot="16200000">
            <a:off x="10807708" y="-39640"/>
            <a:ext cx="1343186" cy="142539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A1B5A69-5DDB-0E40-BBFE-33033E6E65DA}"/>
              </a:ext>
            </a:extLst>
          </p:cNvPr>
          <p:cNvSpPr txBox="1"/>
          <p:nvPr/>
        </p:nvSpPr>
        <p:spPr>
          <a:xfrm>
            <a:off x="1095832" y="5091166"/>
            <a:ext cx="3898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+7 (961) 210 53 00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01CF14B-2BCD-4748-93E2-1F123B4026B6}"/>
              </a:ext>
            </a:extLst>
          </p:cNvPr>
          <p:cNvSpPr txBox="1"/>
          <p:nvPr/>
        </p:nvSpPr>
        <p:spPr>
          <a:xfrm>
            <a:off x="1094581" y="5629814"/>
            <a:ext cx="318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vvk13@list.ru</a:t>
            </a:r>
            <a:r>
              <a:rPr lang="en-US" sz="2400" dirty="0">
                <a:solidFill>
                  <a:srgbClr val="00B0F0"/>
                </a:solidFill>
              </a:rPr>
              <a:t> </a:t>
            </a:r>
            <a:endParaRPr lang="ru-RU" sz="2400" dirty="0">
              <a:solidFill>
                <a:srgbClr val="00B0F0"/>
              </a:solidFill>
            </a:endParaRPr>
          </a:p>
        </p:txBody>
      </p: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CAE9B673-B413-7D46-881C-7E28E6D0D91F}"/>
              </a:ext>
            </a:extLst>
          </p:cNvPr>
          <p:cNvCxnSpPr>
            <a:cxnSpLocks/>
            <a:stCxn id="3" idx="0"/>
            <a:endCxn id="18" idx="2"/>
          </p:cNvCxnSpPr>
          <p:nvPr/>
        </p:nvCxnSpPr>
        <p:spPr>
          <a:xfrm flipH="1" flipV="1">
            <a:off x="8554786" y="5299948"/>
            <a:ext cx="1" cy="497062"/>
          </a:xfrm>
          <a:prstGeom prst="straightConnector1">
            <a:avLst/>
          </a:prstGeom>
          <a:ln cmpd="sng">
            <a:solidFill>
              <a:schemeClr val="tx1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2665EC-C42D-9B4E-9B8E-CCF95BDFFB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42452" y="3797686"/>
            <a:ext cx="824669" cy="49609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79F72455-5D52-9549-BF05-A91DE50158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816112" y="5197025"/>
            <a:ext cx="1576972" cy="1163017"/>
          </a:xfrm>
          <a:prstGeom prst="rect">
            <a:avLst/>
          </a:prstGeom>
        </p:spPr>
      </p:pic>
      <p:sp>
        <p:nvSpPr>
          <p:cNvPr id="65" name="Скругленный прямоугольник 64">
            <a:extLst>
              <a:ext uri="{FF2B5EF4-FFF2-40B4-BE49-F238E27FC236}">
                <a16:creationId xmlns:a16="http://schemas.microsoft.com/office/drawing/2014/main" id="{DF94C2CF-11E9-8C46-965A-6F55B987DAE0}"/>
              </a:ext>
            </a:extLst>
          </p:cNvPr>
          <p:cNvSpPr/>
          <p:nvPr/>
        </p:nvSpPr>
        <p:spPr>
          <a:xfrm>
            <a:off x="10817301" y="1450847"/>
            <a:ext cx="898222" cy="90738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Треугольник 65">
            <a:extLst>
              <a:ext uri="{FF2B5EF4-FFF2-40B4-BE49-F238E27FC236}">
                <a16:creationId xmlns:a16="http://schemas.microsoft.com/office/drawing/2014/main" id="{9BEA828C-754D-AD40-A4FD-5F07CAC7B2FA}"/>
              </a:ext>
            </a:extLst>
          </p:cNvPr>
          <p:cNvSpPr/>
          <p:nvPr/>
        </p:nvSpPr>
        <p:spPr>
          <a:xfrm rot="10800000">
            <a:off x="11318274" y="2263005"/>
            <a:ext cx="410641" cy="423205"/>
          </a:xfrm>
          <a:prstGeom prst="triangle">
            <a:avLst>
              <a:gd name="adj" fmla="val 9100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Скругленный прямоугольник 66">
            <a:extLst>
              <a:ext uri="{FF2B5EF4-FFF2-40B4-BE49-F238E27FC236}">
                <a16:creationId xmlns:a16="http://schemas.microsoft.com/office/drawing/2014/main" id="{602E2D35-A8DF-3247-940B-5654A896F1F8}"/>
              </a:ext>
            </a:extLst>
          </p:cNvPr>
          <p:cNvSpPr/>
          <p:nvPr/>
        </p:nvSpPr>
        <p:spPr>
          <a:xfrm>
            <a:off x="5713202" y="3617126"/>
            <a:ext cx="898222" cy="2139736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Треугольник 67">
            <a:extLst>
              <a:ext uri="{FF2B5EF4-FFF2-40B4-BE49-F238E27FC236}">
                <a16:creationId xmlns:a16="http://schemas.microsoft.com/office/drawing/2014/main" id="{B1FC0A34-8EE7-DA4A-8C7A-A2802AF27E86}"/>
              </a:ext>
            </a:extLst>
          </p:cNvPr>
          <p:cNvSpPr/>
          <p:nvPr/>
        </p:nvSpPr>
        <p:spPr>
          <a:xfrm rot="11089521">
            <a:off x="6183179" y="5651732"/>
            <a:ext cx="410641" cy="423205"/>
          </a:xfrm>
          <a:prstGeom prst="triangle">
            <a:avLst>
              <a:gd name="adj" fmla="val 91002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864BC377-2134-D648-B34C-734F8940EA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313" y="4413295"/>
            <a:ext cx="468000" cy="46800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AA103CD5-34B7-4848-80A6-DA2F38F59F7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478" y="5160284"/>
            <a:ext cx="468000" cy="46800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0A7D1D29-9FE2-9D4D-B6D4-377B32BD3C7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313" y="3857465"/>
            <a:ext cx="468000" cy="468000"/>
          </a:xfrm>
          <a:prstGeom prst="rect">
            <a:avLst/>
          </a:prstGeom>
        </p:spPr>
      </p:pic>
      <p:cxnSp>
        <p:nvCxnSpPr>
          <p:cNvPr id="94" name="Прямая соединительная линия 93">
            <a:extLst>
              <a:ext uri="{FF2B5EF4-FFF2-40B4-BE49-F238E27FC236}">
                <a16:creationId xmlns:a16="http://schemas.microsoft.com/office/drawing/2014/main" id="{3CCE3232-DCC5-BA4E-A42C-77C63CC18C2D}"/>
              </a:ext>
            </a:extLst>
          </p:cNvPr>
          <p:cNvCxnSpPr/>
          <p:nvPr/>
        </p:nvCxnSpPr>
        <p:spPr>
          <a:xfrm>
            <a:off x="5943811" y="5029638"/>
            <a:ext cx="468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B0B12F44-F48E-4C4D-9BC3-ECCDEA6FFC19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73055" b="2675"/>
          <a:stretch/>
        </p:blipFill>
        <p:spPr>
          <a:xfrm>
            <a:off x="8210140" y="2678196"/>
            <a:ext cx="689292" cy="622428"/>
          </a:xfrm>
          <a:prstGeom prst="rect">
            <a:avLst/>
          </a:prstGeom>
        </p:spPr>
      </p:pic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89BB4DAC-5EFD-014E-8104-95FD46E8251D}"/>
              </a:ext>
            </a:extLst>
          </p:cNvPr>
          <p:cNvCxnSpPr>
            <a:cxnSpLocks/>
            <a:stCxn id="18" idx="0"/>
            <a:endCxn id="7" idx="2"/>
          </p:cNvCxnSpPr>
          <p:nvPr/>
        </p:nvCxnSpPr>
        <p:spPr>
          <a:xfrm flipV="1">
            <a:off x="8554786" y="4293776"/>
            <a:ext cx="1" cy="496549"/>
          </a:xfrm>
          <a:prstGeom prst="line">
            <a:avLst/>
          </a:prstGeom>
          <a:ln cmpd="sng">
            <a:solidFill>
              <a:schemeClr val="tx1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B27231E1-32C8-024E-8B52-F6FBD0BCD3E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845" y="1625297"/>
            <a:ext cx="558487" cy="558487"/>
          </a:xfrm>
          <a:prstGeom prst="rect">
            <a:avLst/>
          </a:prstGeom>
        </p:spPr>
      </p:pic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C7AF1965-6117-E042-9081-9797C061A8FC}"/>
              </a:ext>
            </a:extLst>
          </p:cNvPr>
          <p:cNvCxnSpPr>
            <a:cxnSpLocks/>
            <a:stCxn id="7" idx="0"/>
            <a:endCxn id="101" idx="2"/>
          </p:cNvCxnSpPr>
          <p:nvPr/>
        </p:nvCxnSpPr>
        <p:spPr>
          <a:xfrm flipH="1" flipV="1">
            <a:off x="8554786" y="3300624"/>
            <a:ext cx="1" cy="497062"/>
          </a:xfrm>
          <a:prstGeom prst="line">
            <a:avLst/>
          </a:prstGeom>
          <a:ln cmpd="sng">
            <a:solidFill>
              <a:schemeClr val="tx1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вал 8"/>
          <p:cNvSpPr/>
          <p:nvPr/>
        </p:nvSpPr>
        <p:spPr>
          <a:xfrm>
            <a:off x="549532" y="45068"/>
            <a:ext cx="864000" cy="86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54" y="222146"/>
            <a:ext cx="519955" cy="518940"/>
          </a:xfrm>
          <a:prstGeom prst="rect">
            <a:avLst/>
          </a:prstGeom>
        </p:spPr>
      </p:pic>
      <p:pic>
        <p:nvPicPr>
          <p:cNvPr id="1026" name="Picture 2" descr="https://dorogoyudobra.ru/wp-content/uploads/2018/11/my-mts-logo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464" y="2678196"/>
            <a:ext cx="622427" cy="622427"/>
          </a:xfrm>
          <a:prstGeom prst="roundRect">
            <a:avLst>
              <a:gd name="adj" fmla="val 1051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A1B5A69-5DDB-0E40-BBFE-33033E6E65DA}"/>
              </a:ext>
            </a:extLst>
          </p:cNvPr>
          <p:cNvSpPr txBox="1"/>
          <p:nvPr/>
        </p:nvSpPr>
        <p:spPr>
          <a:xfrm>
            <a:off x="1094580" y="4544714"/>
            <a:ext cx="3898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@</a:t>
            </a:r>
            <a:r>
              <a:rPr lang="en-US" sz="2400" dirty="0" err="1" smtClean="0"/>
              <a:t>ValenTimes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4194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араллелограмм 10">
            <a:extLst>
              <a:ext uri="{FF2B5EF4-FFF2-40B4-BE49-F238E27FC236}">
                <a16:creationId xmlns:a16="http://schemas.microsoft.com/office/drawing/2014/main" id="{EC914097-AA5A-414F-AADF-5EF5694B3BAF}"/>
              </a:ext>
            </a:extLst>
          </p:cNvPr>
          <p:cNvSpPr/>
          <p:nvPr/>
        </p:nvSpPr>
        <p:spPr>
          <a:xfrm>
            <a:off x="-673099" y="220025"/>
            <a:ext cx="6832599" cy="963803"/>
          </a:xfrm>
          <a:prstGeom prst="parallelogram">
            <a:avLst>
              <a:gd name="adj" fmla="val 6761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7E3FDE0-5605-E54C-8606-E65993FABDE0}"/>
              </a:ext>
            </a:extLst>
          </p:cNvPr>
          <p:cNvSpPr/>
          <p:nvPr/>
        </p:nvSpPr>
        <p:spPr>
          <a:xfrm>
            <a:off x="-18474" y="1613348"/>
            <a:ext cx="12210474" cy="5244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210959"/>
            <a:ext cx="3126783" cy="964911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1A1A1A"/>
                </a:solidFill>
                <a:effectLst/>
                <a:latin typeface="Calibri" panose="020F0502020204030204" pitchFamily="34" charset="0"/>
              </a:rPr>
              <a:t>Статистика</a:t>
            </a:r>
            <a:endParaRPr lang="ru-RU" sz="3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086763" y="532649"/>
            <a:ext cx="5052571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или как определиться с выбором специализации </a:t>
            </a: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9708682"/>
              </p:ext>
            </p:extLst>
          </p:nvPr>
        </p:nvGraphicFramePr>
        <p:xfrm>
          <a:off x="145450" y="1727769"/>
          <a:ext cx="6674450" cy="4900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Овал 12"/>
          <p:cNvSpPr/>
          <p:nvPr/>
        </p:nvSpPr>
        <p:spPr>
          <a:xfrm>
            <a:off x="391834" y="248450"/>
            <a:ext cx="864000" cy="86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60" y="312668"/>
            <a:ext cx="723947" cy="7239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6057"/>
          <a:stretch/>
        </p:blipFill>
        <p:spPr>
          <a:xfrm>
            <a:off x="6819901" y="2194653"/>
            <a:ext cx="5372098" cy="4091847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7104754" y="1772455"/>
            <a:ext cx="44694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ru-RU" b="1" dirty="0"/>
              <a:t>Максимальная ЗП, рост за последние 3 года (*Москва)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440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араллелограмм 7">
            <a:extLst>
              <a:ext uri="{FF2B5EF4-FFF2-40B4-BE49-F238E27FC236}">
                <a16:creationId xmlns:a16="http://schemas.microsoft.com/office/drawing/2014/main" id="{8B9F05EE-3CD7-D046-A6BD-F809AF0B47A4}"/>
              </a:ext>
            </a:extLst>
          </p:cNvPr>
          <p:cNvSpPr/>
          <p:nvPr/>
        </p:nvSpPr>
        <p:spPr>
          <a:xfrm>
            <a:off x="-660400" y="220025"/>
            <a:ext cx="6012688" cy="963803"/>
          </a:xfrm>
          <a:prstGeom prst="parallelogram">
            <a:avLst>
              <a:gd name="adj" fmla="val 6761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EF1EBF5-DE1D-BE4D-9B67-2B6BDAAC8ED4}"/>
              </a:ext>
            </a:extLst>
          </p:cNvPr>
          <p:cNvSpPr/>
          <p:nvPr/>
        </p:nvSpPr>
        <p:spPr>
          <a:xfrm>
            <a:off x="-18474" y="1424929"/>
            <a:ext cx="12210474" cy="5433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210959"/>
            <a:ext cx="3107986" cy="964911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1A1A1A"/>
                </a:solidFill>
                <a:effectLst/>
                <a:latin typeface="Calibri" panose="020F0502020204030204" pitchFamily="34" charset="0"/>
              </a:rPr>
              <a:t>Статистика</a:t>
            </a:r>
            <a:endParaRPr lang="ru-RU" sz="3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52288" y="532649"/>
            <a:ext cx="4692134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или как определиться с выбором специализации </a:t>
            </a: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9551045"/>
              </p:ext>
            </p:extLst>
          </p:nvPr>
        </p:nvGraphicFramePr>
        <p:xfrm>
          <a:off x="104774" y="1424928"/>
          <a:ext cx="4745521" cy="54330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7114800"/>
              </p:ext>
            </p:extLst>
          </p:nvPr>
        </p:nvGraphicFramePr>
        <p:xfrm>
          <a:off x="4850296" y="1424928"/>
          <a:ext cx="7197285" cy="54330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Овал 11"/>
          <p:cNvSpPr/>
          <p:nvPr/>
        </p:nvSpPr>
        <p:spPr>
          <a:xfrm>
            <a:off x="391834" y="248450"/>
            <a:ext cx="864000" cy="86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12" y="313228"/>
            <a:ext cx="734443" cy="73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53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араллелограмм 15">
            <a:extLst>
              <a:ext uri="{FF2B5EF4-FFF2-40B4-BE49-F238E27FC236}">
                <a16:creationId xmlns:a16="http://schemas.microsoft.com/office/drawing/2014/main" id="{AF13AF78-DF07-204D-A1FF-BA80B34FA232}"/>
              </a:ext>
            </a:extLst>
          </p:cNvPr>
          <p:cNvSpPr/>
          <p:nvPr/>
        </p:nvSpPr>
        <p:spPr>
          <a:xfrm>
            <a:off x="-647700" y="220025"/>
            <a:ext cx="6311900" cy="963803"/>
          </a:xfrm>
          <a:prstGeom prst="parallelogram">
            <a:avLst>
              <a:gd name="adj" fmla="val 6761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9400" y="210959"/>
            <a:ext cx="3162300" cy="964911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1A1A1A"/>
                </a:solidFill>
                <a:effectLst/>
                <a:latin typeface="Calibri" panose="020F0502020204030204" pitchFamily="34" charset="0"/>
              </a:rPr>
              <a:t>Статистика</a:t>
            </a:r>
            <a:endParaRPr lang="ru-RU" sz="3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391822" y="532649"/>
            <a:ext cx="4758778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или как определиться с выбором специализации </a:t>
            </a: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8726494"/>
              </p:ext>
            </p:extLst>
          </p:nvPr>
        </p:nvGraphicFramePr>
        <p:xfrm>
          <a:off x="9528237" y="1289375"/>
          <a:ext cx="2270294" cy="26438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5577982"/>
              </p:ext>
            </p:extLst>
          </p:nvPr>
        </p:nvGraphicFramePr>
        <p:xfrm>
          <a:off x="252388" y="4005469"/>
          <a:ext cx="2319273" cy="2620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4488535"/>
              </p:ext>
            </p:extLst>
          </p:nvPr>
        </p:nvGraphicFramePr>
        <p:xfrm>
          <a:off x="2631686" y="1289376"/>
          <a:ext cx="2374006" cy="2643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3858914"/>
              </p:ext>
            </p:extLst>
          </p:nvPr>
        </p:nvGraphicFramePr>
        <p:xfrm>
          <a:off x="2631685" y="4005470"/>
          <a:ext cx="2374006" cy="2620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8236" y="4005468"/>
            <a:ext cx="2270294" cy="2620489"/>
          </a:xfrm>
          <a:prstGeom prst="rect">
            <a:avLst/>
          </a:prstGeom>
        </p:spPr>
      </p:pic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4250646"/>
              </p:ext>
            </p:extLst>
          </p:nvPr>
        </p:nvGraphicFramePr>
        <p:xfrm>
          <a:off x="5065597" y="4005469"/>
          <a:ext cx="2246786" cy="2620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1452916"/>
              </p:ext>
            </p:extLst>
          </p:nvPr>
        </p:nvGraphicFramePr>
        <p:xfrm>
          <a:off x="5065597" y="1289375"/>
          <a:ext cx="2246786" cy="26438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0075999"/>
              </p:ext>
            </p:extLst>
          </p:nvPr>
        </p:nvGraphicFramePr>
        <p:xfrm>
          <a:off x="7372288" y="1289375"/>
          <a:ext cx="2096043" cy="26438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8" name="Овал 17"/>
          <p:cNvSpPr/>
          <p:nvPr/>
        </p:nvSpPr>
        <p:spPr>
          <a:xfrm>
            <a:off x="391834" y="248450"/>
            <a:ext cx="864000" cy="86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96" y="338331"/>
            <a:ext cx="684237" cy="68423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419352" y="3594692"/>
            <a:ext cx="23791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800" b="1" dirty="0" smtClean="0">
                <a:solidFill>
                  <a:srgbClr val="333333"/>
                </a:solidFill>
              </a:rPr>
              <a:t>*</a:t>
            </a:r>
            <a:r>
              <a:rPr lang="en-US" sz="800" b="1" dirty="0" smtClean="0">
                <a:solidFill>
                  <a:srgbClr val="333333"/>
                </a:solidFill>
              </a:rPr>
              <a:t>Do </a:t>
            </a:r>
            <a:r>
              <a:rPr lang="en-US" sz="800" b="1" dirty="0">
                <a:solidFill>
                  <a:srgbClr val="333333"/>
                </a:solidFill>
              </a:rPr>
              <a:t>it </a:t>
            </a:r>
            <a:r>
              <a:rPr lang="en-US" sz="800" b="1" dirty="0" smtClean="0">
                <a:solidFill>
                  <a:srgbClr val="333333"/>
                </a:solidFill>
              </a:rPr>
              <a:t>Yourself</a:t>
            </a:r>
            <a:endParaRPr lang="ru-RU" sz="800" b="1" dirty="0" smtClean="0">
              <a:solidFill>
                <a:srgbClr val="333333"/>
              </a:solidFill>
            </a:endParaRPr>
          </a:p>
          <a:p>
            <a:pPr algn="r"/>
            <a:r>
              <a:rPr lang="ru-RU" sz="800" dirty="0" smtClean="0"/>
              <a:t>(</a:t>
            </a:r>
            <a:r>
              <a:rPr lang="ru-RU" sz="800" dirty="0" err="1" smtClean="0"/>
              <a:t>самодельничество</a:t>
            </a:r>
            <a:r>
              <a:rPr lang="ru-RU" sz="800" dirty="0" smtClean="0"/>
              <a:t>, строительство, садоводство)</a:t>
            </a:r>
            <a:endParaRPr lang="ru-RU" sz="800" dirty="0"/>
          </a:p>
        </p:txBody>
      </p:sp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3236877"/>
              </p:ext>
            </p:extLst>
          </p:nvPr>
        </p:nvGraphicFramePr>
        <p:xfrm>
          <a:off x="252388" y="1289375"/>
          <a:ext cx="2319273" cy="2643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5171338"/>
              </p:ext>
            </p:extLst>
          </p:nvPr>
        </p:nvGraphicFramePr>
        <p:xfrm>
          <a:off x="7372289" y="4005469"/>
          <a:ext cx="2096042" cy="2620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8170051" y="6441291"/>
            <a:ext cx="13292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 smtClean="0"/>
              <a:t>*Электронная </a:t>
            </a:r>
            <a:r>
              <a:rPr lang="ru-RU" sz="800" dirty="0"/>
              <a:t>коммерция</a:t>
            </a:r>
          </a:p>
        </p:txBody>
      </p:sp>
    </p:spTree>
    <p:extLst>
      <p:ext uri="{BB962C8B-B14F-4D97-AF65-F5344CB8AC3E}">
        <p14:creationId xmlns:p14="http://schemas.microsoft.com/office/powerpoint/2010/main" val="389980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араллелограмм 11">
            <a:extLst>
              <a:ext uri="{FF2B5EF4-FFF2-40B4-BE49-F238E27FC236}">
                <a16:creationId xmlns:a16="http://schemas.microsoft.com/office/drawing/2014/main" id="{0FF0090E-739C-464A-A1F5-3B3402F87D26}"/>
              </a:ext>
            </a:extLst>
          </p:cNvPr>
          <p:cNvSpPr/>
          <p:nvPr/>
        </p:nvSpPr>
        <p:spPr>
          <a:xfrm>
            <a:off x="-647699" y="210500"/>
            <a:ext cx="6616699" cy="963803"/>
          </a:xfrm>
          <a:prstGeom prst="parallelogram">
            <a:avLst>
              <a:gd name="adj" fmla="val 6761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669082F-90E9-0C40-A7A0-548B63D5DF92}"/>
              </a:ext>
            </a:extLst>
          </p:cNvPr>
          <p:cNvSpPr/>
          <p:nvPr/>
        </p:nvSpPr>
        <p:spPr>
          <a:xfrm>
            <a:off x="-18474" y="1613348"/>
            <a:ext cx="12210474" cy="52446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500" y="201434"/>
            <a:ext cx="3012483" cy="964911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1A1A1A"/>
                </a:solidFill>
                <a:effectLst/>
                <a:latin typeface="Calibri" panose="020F0502020204030204" pitchFamily="34" charset="0"/>
              </a:rPr>
              <a:t>Статистика</a:t>
            </a:r>
            <a:endParaRPr lang="ru-RU" sz="3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969000" y="523124"/>
            <a:ext cx="2541409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Причины повышения ЗП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014" y="1640370"/>
            <a:ext cx="11119389" cy="52176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B707A3-D1E3-434C-AFCC-255F4EC2AE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11" y="4827314"/>
            <a:ext cx="2316480" cy="1800677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391834" y="248450"/>
            <a:ext cx="864000" cy="86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72" y="331288"/>
            <a:ext cx="698324" cy="69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80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араллелограмм 6">
            <a:extLst>
              <a:ext uri="{FF2B5EF4-FFF2-40B4-BE49-F238E27FC236}">
                <a16:creationId xmlns:a16="http://schemas.microsoft.com/office/drawing/2014/main" id="{2F94CDA7-3BC0-7541-A179-188927FBB806}"/>
              </a:ext>
            </a:extLst>
          </p:cNvPr>
          <p:cNvSpPr/>
          <p:nvPr/>
        </p:nvSpPr>
        <p:spPr>
          <a:xfrm>
            <a:off x="-647700" y="220025"/>
            <a:ext cx="6629400" cy="963803"/>
          </a:xfrm>
          <a:prstGeom prst="parallelogram">
            <a:avLst>
              <a:gd name="adj" fmla="val 6761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EB2C212-E7B2-4645-AF8A-558CEDE34924}"/>
              </a:ext>
            </a:extLst>
          </p:cNvPr>
          <p:cNvSpPr/>
          <p:nvPr/>
        </p:nvSpPr>
        <p:spPr>
          <a:xfrm>
            <a:off x="-18474" y="1424928"/>
            <a:ext cx="12210474" cy="5433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5779" y="210959"/>
            <a:ext cx="3150208" cy="964911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1A1A1A"/>
                </a:solidFill>
                <a:effectLst/>
                <a:latin typeface="Calibri" panose="020F0502020204030204" pitchFamily="34" charset="0"/>
              </a:rPr>
              <a:t>Статистика</a:t>
            </a:r>
            <a:endParaRPr lang="ru-RU" sz="3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981700" y="641678"/>
            <a:ext cx="2433233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Причины смены работы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59146"/>
          <a:stretch/>
        </p:blipFill>
        <p:spPr>
          <a:xfrm>
            <a:off x="7333946" y="1445304"/>
            <a:ext cx="3957196" cy="54330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r="40461" b="36061"/>
          <a:stretch/>
        </p:blipFill>
        <p:spPr>
          <a:xfrm>
            <a:off x="500723" y="1479171"/>
            <a:ext cx="5767015" cy="34738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t="67850" r="40461"/>
          <a:stretch/>
        </p:blipFill>
        <p:spPr>
          <a:xfrm>
            <a:off x="1383853" y="5111282"/>
            <a:ext cx="5767015" cy="1746718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391834" y="248450"/>
            <a:ext cx="864000" cy="86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08" y="276553"/>
            <a:ext cx="730251" cy="73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48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араллелограмм 2">
            <a:extLst>
              <a:ext uri="{FF2B5EF4-FFF2-40B4-BE49-F238E27FC236}">
                <a16:creationId xmlns:a16="http://schemas.microsoft.com/office/drawing/2014/main" id="{AF13AF78-DF07-204D-A1FF-BA80B34FA232}"/>
              </a:ext>
            </a:extLst>
          </p:cNvPr>
          <p:cNvSpPr/>
          <p:nvPr/>
        </p:nvSpPr>
        <p:spPr>
          <a:xfrm>
            <a:off x="-666044" y="2229448"/>
            <a:ext cx="13505744" cy="963803"/>
          </a:xfrm>
          <a:prstGeom prst="parallelogram">
            <a:avLst>
              <a:gd name="adj" fmla="val 6761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2220382"/>
            <a:ext cx="12192000" cy="9649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>
                <a:solidFill>
                  <a:srgbClr val="1A1A1A"/>
                </a:solidFill>
                <a:latin typeface="Calibri"/>
                <a:cs typeface="Calibri"/>
              </a:rPr>
              <a:t>Аналитики нужны!</a:t>
            </a:r>
            <a:endParaRPr lang="ru-RU" sz="4800" b="1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725" y="3912420"/>
            <a:ext cx="1370550" cy="137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9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4278C9F2-DBE7-BB4F-9753-B72ED8EF289D}"/>
              </a:ext>
            </a:extLst>
          </p:cNvPr>
          <p:cNvSpPr/>
          <p:nvPr/>
        </p:nvSpPr>
        <p:spPr>
          <a:xfrm>
            <a:off x="331926" y="5218109"/>
            <a:ext cx="5970551" cy="1251515"/>
          </a:xfrm>
          <a:prstGeom prst="roundRect">
            <a:avLst>
              <a:gd name="adj" fmla="val 6459"/>
            </a:avLst>
          </a:prstGeom>
          <a:solidFill>
            <a:schemeClr val="bg1"/>
          </a:solidFill>
          <a:ln>
            <a:noFill/>
          </a:ln>
          <a:effectLst>
            <a:outerShdw blurRad="444500" dir="1980000" sx="97000" sy="97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4278C9F2-DBE7-BB4F-9753-B72ED8EF289D}"/>
              </a:ext>
            </a:extLst>
          </p:cNvPr>
          <p:cNvSpPr/>
          <p:nvPr/>
        </p:nvSpPr>
        <p:spPr>
          <a:xfrm>
            <a:off x="6874924" y="1554185"/>
            <a:ext cx="4999576" cy="3709877"/>
          </a:xfrm>
          <a:prstGeom prst="roundRect">
            <a:avLst>
              <a:gd name="adj" fmla="val 6459"/>
            </a:avLst>
          </a:prstGeom>
          <a:solidFill>
            <a:schemeClr val="bg1"/>
          </a:solidFill>
          <a:ln>
            <a:noFill/>
          </a:ln>
          <a:effectLst>
            <a:outerShdw blurRad="444500" dir="1980000" sx="97000" sy="97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670101" y="1763902"/>
            <a:ext cx="40485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33333"/>
                </a:solidFill>
                <a:latin typeface="Arial" panose="020B0604020202020204" pitchFamily="34" charset="0"/>
              </a:rPr>
              <a:t>Об этом говорит статистика на спрос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2593" y="5371850"/>
            <a:ext cx="57324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</a:rPr>
              <a:t>Аналитик играет важную роль в проекте, во многом именно аналитик определяет </a:t>
            </a:r>
            <a:r>
              <a:rPr lang="ru-RU" sz="2000" i="1" dirty="0">
                <a:solidFill>
                  <a:srgbClr val="000000"/>
                </a:solidFill>
              </a:rPr>
              <a:t>вектор направления</a:t>
            </a:r>
            <a:r>
              <a:rPr lang="ru-RU" sz="2000" dirty="0">
                <a:solidFill>
                  <a:srgbClr val="000000"/>
                </a:solidFill>
              </a:rPr>
              <a:t>, в котором будет развиваться проект</a:t>
            </a:r>
            <a:endParaRPr lang="ru-RU" sz="20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67559B9-9CEB-AF48-8569-00F9A96048F7}"/>
              </a:ext>
            </a:extLst>
          </p:cNvPr>
          <p:cNvSpPr/>
          <p:nvPr/>
        </p:nvSpPr>
        <p:spPr>
          <a:xfrm>
            <a:off x="7723985" y="3930987"/>
            <a:ext cx="39946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33333"/>
                </a:solidFill>
                <a:latin typeface="Arial" panose="020B0604020202020204" pitchFamily="34" charset="0"/>
              </a:rPr>
              <a:t>Правильное распределение обязанностей </a:t>
            </a:r>
            <a:r>
              <a:rPr lang="ru-RU" b="1" dirty="0" smtClean="0">
                <a:solidFill>
                  <a:srgbClr val="333333"/>
                </a:solidFill>
                <a:latin typeface="Arial" panose="020B0604020202020204" pitchFamily="34" charset="0"/>
              </a:rPr>
              <a:t>и задач принесет профит</a:t>
            </a:r>
            <a:r>
              <a:rPr lang="en-US" b="1" dirty="0" smtClean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333333"/>
                </a:solidFill>
                <a:latin typeface="Arial" panose="020B0604020202020204" pitchFamily="34" charset="0"/>
              </a:rPr>
              <a:t>всем и приведет к конечной цели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C175905-1D96-284D-A699-637E78554E99}"/>
              </a:ext>
            </a:extLst>
          </p:cNvPr>
          <p:cNvSpPr/>
          <p:nvPr/>
        </p:nvSpPr>
        <p:spPr>
          <a:xfrm>
            <a:off x="7723985" y="2620349"/>
            <a:ext cx="39946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33333"/>
                </a:solidFill>
                <a:latin typeface="Arial" panose="020B0604020202020204" pitchFamily="34" charset="0"/>
              </a:rPr>
              <a:t>Да, разработчики могут всё!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(но, если они будут делать всё, то тогда они не будут успевать писать код)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D53A360-C7BF-8F4A-9E94-FD234FC4ECD7}"/>
              </a:ext>
            </a:extLst>
          </p:cNvPr>
          <p:cNvSpPr/>
          <p:nvPr/>
        </p:nvSpPr>
        <p:spPr>
          <a:xfrm>
            <a:off x="422593" y="1637984"/>
            <a:ext cx="45796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</a:rPr>
              <a:t>Аналитик собирает информацию, данные, технологии </a:t>
            </a:r>
            <a:r>
              <a:rPr lang="ru-RU" dirty="0" smtClean="0">
                <a:solidFill>
                  <a:srgbClr val="000000"/>
                </a:solidFill>
              </a:rPr>
              <a:t>(и </a:t>
            </a:r>
            <a:r>
              <a:rPr lang="ru-RU" dirty="0">
                <a:solidFill>
                  <a:srgbClr val="000000"/>
                </a:solidFill>
              </a:rPr>
              <a:t>ещё кучу </a:t>
            </a:r>
            <a:r>
              <a:rPr lang="ru-RU" dirty="0" smtClean="0">
                <a:solidFill>
                  <a:srgbClr val="000000"/>
                </a:solidFill>
              </a:rPr>
              <a:t>всего</a:t>
            </a:r>
            <a:r>
              <a:rPr lang="ru-RU" dirty="0">
                <a:solidFill>
                  <a:srgbClr val="000000"/>
                </a:solidFill>
              </a:rPr>
              <a:t>), </a:t>
            </a:r>
            <a:r>
              <a:rPr lang="ru-RU" dirty="0" smtClean="0">
                <a:solidFill>
                  <a:srgbClr val="000000"/>
                </a:solidFill>
              </a:rPr>
              <a:t>и раскладывает </a:t>
            </a:r>
            <a:r>
              <a:rPr lang="ru-RU" dirty="0">
                <a:solidFill>
                  <a:srgbClr val="000000"/>
                </a:solidFill>
              </a:rPr>
              <a:t>всё по </a:t>
            </a:r>
            <a:r>
              <a:rPr lang="ru-RU" dirty="0" smtClean="0">
                <a:solidFill>
                  <a:srgbClr val="000000"/>
                </a:solidFill>
              </a:rPr>
              <a:t>полочкам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000000"/>
                </a:solidFill>
              </a:rPr>
              <a:t>с </a:t>
            </a:r>
            <a:r>
              <a:rPr lang="ru-RU" dirty="0">
                <a:solidFill>
                  <a:srgbClr val="000000"/>
                </a:solidFill>
              </a:rPr>
              <a:t>помощью различных </a:t>
            </a:r>
            <a:r>
              <a:rPr lang="ru-RU" dirty="0" smtClean="0">
                <a:solidFill>
                  <a:srgbClr val="000000"/>
                </a:solidFill>
              </a:rPr>
              <a:t>средств: </a:t>
            </a:r>
          </a:p>
          <a:p>
            <a:endParaRPr lang="ru-RU" dirty="0" smtClean="0">
              <a:solidFill>
                <a:srgbClr val="00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</a:rPr>
              <a:t>собственного мозга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</a:rPr>
              <a:t>инструментов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</a:rPr>
              <a:t>знаний и умений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</a:rPr>
              <a:t>аналитического мышления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</a:rPr>
              <a:t>методологий 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59742">
            <a:off x="4158496" y="1948787"/>
            <a:ext cx="3271037" cy="327103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13" y="3003766"/>
            <a:ext cx="306000" cy="306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13" y="3610922"/>
            <a:ext cx="304495" cy="30449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49" y="3337033"/>
            <a:ext cx="246622" cy="24662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15" y="4232378"/>
            <a:ext cx="233056" cy="23305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60" y="3949697"/>
            <a:ext cx="248400" cy="2484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119" y="1818716"/>
            <a:ext cx="591517" cy="59151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119" y="4059949"/>
            <a:ext cx="577914" cy="57791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763" y="2833544"/>
            <a:ext cx="663222" cy="663222"/>
          </a:xfrm>
          <a:prstGeom prst="rect">
            <a:avLst/>
          </a:prstGeom>
        </p:spPr>
      </p:pic>
      <p:sp>
        <p:nvSpPr>
          <p:cNvPr id="29" name="Стрелка углом 28"/>
          <p:cNvSpPr/>
          <p:nvPr/>
        </p:nvSpPr>
        <p:spPr>
          <a:xfrm rot="16200000" flipV="1">
            <a:off x="7675324" y="4281691"/>
            <a:ext cx="891261" cy="2991472"/>
          </a:xfrm>
          <a:prstGeom prst="bentArrow">
            <a:avLst>
              <a:gd name="adj1" fmla="val 25000"/>
              <a:gd name="adj2" fmla="val 25243"/>
              <a:gd name="adj3" fmla="val 37135"/>
              <a:gd name="adj4" fmla="val 43750"/>
            </a:avLst>
          </a:prstGeom>
          <a:solidFill>
            <a:srgbClr val="BAF428"/>
          </a:solidFill>
          <a:ln>
            <a:solidFill>
              <a:srgbClr val="BAF4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Параллелограмм 23">
            <a:extLst>
              <a:ext uri="{FF2B5EF4-FFF2-40B4-BE49-F238E27FC236}">
                <a16:creationId xmlns:a16="http://schemas.microsoft.com/office/drawing/2014/main" id="{AF13AF78-DF07-204D-A1FF-BA80B34FA232}"/>
              </a:ext>
            </a:extLst>
          </p:cNvPr>
          <p:cNvSpPr/>
          <p:nvPr/>
        </p:nvSpPr>
        <p:spPr>
          <a:xfrm>
            <a:off x="-647700" y="220025"/>
            <a:ext cx="13487400" cy="963803"/>
          </a:xfrm>
          <a:prstGeom prst="parallelogram">
            <a:avLst>
              <a:gd name="adj" fmla="val 6761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391834" y="248450"/>
            <a:ext cx="864000" cy="86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93" y="315974"/>
            <a:ext cx="810110" cy="81011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39942" y="357284"/>
            <a:ext cx="29992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000000"/>
                </a:solidFill>
              </a:rPr>
              <a:t>Потому что…. 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76702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/>
          <p:cNvSpPr/>
          <p:nvPr/>
        </p:nvSpPr>
        <p:spPr>
          <a:xfrm>
            <a:off x="7988586" y="4086556"/>
            <a:ext cx="3584915" cy="2254612"/>
          </a:xfrm>
          <a:prstGeom prst="roundRect">
            <a:avLst>
              <a:gd name="adj" fmla="val 5411"/>
            </a:avLst>
          </a:prstGeom>
          <a:solidFill>
            <a:srgbClr val="F3F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988587" y="1632610"/>
            <a:ext cx="3584915" cy="2022658"/>
          </a:xfrm>
          <a:prstGeom prst="roundRect">
            <a:avLst>
              <a:gd name="adj" fmla="val 9585"/>
            </a:avLst>
          </a:prstGeom>
          <a:solidFill>
            <a:srgbClr val="F3F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82916" y="1632610"/>
            <a:ext cx="6545411" cy="765421"/>
          </a:xfrm>
          <a:prstGeom prst="roundRect">
            <a:avLst/>
          </a:prstGeom>
          <a:solidFill>
            <a:srgbClr val="F3F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63634" y="2889847"/>
            <a:ext cx="6545411" cy="765421"/>
          </a:xfrm>
          <a:prstGeom prst="roundRect">
            <a:avLst/>
          </a:prstGeom>
          <a:solidFill>
            <a:srgbClr val="F3F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63634" y="4086556"/>
            <a:ext cx="6545411" cy="765421"/>
          </a:xfrm>
          <a:prstGeom prst="roundRect">
            <a:avLst/>
          </a:prstGeom>
          <a:solidFill>
            <a:srgbClr val="F3F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882915" y="5305100"/>
            <a:ext cx="6545411" cy="1036068"/>
          </a:xfrm>
          <a:prstGeom prst="roundRect">
            <a:avLst/>
          </a:prstGeom>
          <a:solidFill>
            <a:srgbClr val="F3F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8007867" y="2327929"/>
            <a:ext cx="35656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333333"/>
                </a:solidFill>
              </a:rPr>
              <a:t>Отвечают за то, чтобы ожидания совпадали </a:t>
            </a:r>
            <a:r>
              <a:rPr lang="ru-RU" sz="2400" b="1" dirty="0">
                <a:solidFill>
                  <a:srgbClr val="333333"/>
                </a:solidFill>
              </a:rPr>
              <a:t>с реальностью</a:t>
            </a:r>
            <a:endParaRPr lang="ru-RU" sz="2400" dirty="0"/>
          </a:p>
        </p:txBody>
      </p:sp>
      <p:sp>
        <p:nvSpPr>
          <p:cNvPr id="3" name="Параллелограмм 2">
            <a:extLst>
              <a:ext uri="{FF2B5EF4-FFF2-40B4-BE49-F238E27FC236}">
                <a16:creationId xmlns:a16="http://schemas.microsoft.com/office/drawing/2014/main" id="{AF13AF78-DF07-204D-A1FF-BA80B34FA232}"/>
              </a:ext>
            </a:extLst>
          </p:cNvPr>
          <p:cNvSpPr/>
          <p:nvPr/>
        </p:nvSpPr>
        <p:spPr>
          <a:xfrm>
            <a:off x="-647700" y="220025"/>
            <a:ext cx="13487400" cy="963803"/>
          </a:xfrm>
          <a:prstGeom prst="parallelogram">
            <a:avLst>
              <a:gd name="adj" fmla="val 6761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524000" y="210959"/>
            <a:ext cx="10160000" cy="9649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333333"/>
                </a:solidFill>
                <a:latin typeface="+mn-lt"/>
              </a:rPr>
              <a:t>Почему аналитики нужны и на что они влияют? </a:t>
            </a:r>
            <a:endParaRPr lang="ru-RU" sz="3200" dirty="0">
              <a:latin typeface="+mn-lt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91834" y="248450"/>
            <a:ext cx="864000" cy="86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562100" y="1799284"/>
            <a:ext cx="54806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333333"/>
                </a:solidFill>
              </a:rPr>
              <a:t>Помогают на всех этапах </a:t>
            </a:r>
            <a:r>
              <a:rPr lang="en-US" sz="2400" b="1" dirty="0" smtClean="0">
                <a:solidFill>
                  <a:srgbClr val="333333"/>
                </a:solidFill>
              </a:rPr>
              <a:t>time </a:t>
            </a:r>
            <a:r>
              <a:rPr lang="en-US" sz="2400" b="1" dirty="0">
                <a:solidFill>
                  <a:srgbClr val="333333"/>
                </a:solidFill>
              </a:rPr>
              <a:t>to market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542819" y="3024472"/>
            <a:ext cx="43557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333333"/>
                </a:solidFill>
              </a:rPr>
              <a:t>Участвуют в поддержке </a:t>
            </a:r>
            <a:r>
              <a:rPr lang="ru-RU" sz="2400" b="1" dirty="0">
                <a:solidFill>
                  <a:srgbClr val="333333"/>
                </a:solidFill>
              </a:rPr>
              <a:t>систем</a:t>
            </a:r>
            <a:endParaRPr lang="ru-RU" sz="2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542819" y="4219842"/>
            <a:ext cx="45075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333333"/>
                </a:solidFill>
              </a:rPr>
              <a:t>Снижают количество </a:t>
            </a:r>
            <a:r>
              <a:rPr lang="ru-RU" sz="2400" b="1" dirty="0">
                <a:solidFill>
                  <a:srgbClr val="333333"/>
                </a:solidFill>
              </a:rPr>
              <a:t>переделок</a:t>
            </a: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007867" y="4946160"/>
            <a:ext cx="35656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222222"/>
                </a:solidFill>
              </a:rPr>
              <a:t>Участвуют в разрешении спорных ситуаций и поиске компромиссов</a:t>
            </a:r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562100" y="5400946"/>
            <a:ext cx="58469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333333"/>
                </a:solidFill>
              </a:rPr>
              <a:t>Говорят на одном языке с «бизнесом» и «технарями» 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85" y="389933"/>
            <a:ext cx="583832" cy="4904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56" y="5508766"/>
            <a:ext cx="591343" cy="59134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71" y="1761361"/>
            <a:ext cx="476858" cy="47685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34" y="4178573"/>
            <a:ext cx="544201" cy="54420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089" y="1651200"/>
            <a:ext cx="835907" cy="83590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835" y="4104050"/>
            <a:ext cx="1013695" cy="101369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71" y="3039482"/>
            <a:ext cx="466149" cy="46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32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9735" y="2974975"/>
            <a:ext cx="7924800" cy="891020"/>
          </a:xfrm>
          <a:solidFill>
            <a:srgbClr val="BAF428"/>
          </a:solidFill>
        </p:spPr>
        <p:txBody>
          <a:bodyPr>
            <a:normAutofit/>
          </a:bodyPr>
          <a:lstStyle/>
          <a:p>
            <a:pPr algn="ctr"/>
            <a:r>
              <a:rPr lang="ru-RU" b="1" i="0" dirty="0" smtClean="0">
                <a:effectLst/>
                <a:latin typeface="Calibri" panose="020F0502020204030204" pitchFamily="34" charset="0"/>
              </a:rPr>
              <a:t>Не </a:t>
            </a:r>
            <a:r>
              <a:rPr lang="ru-RU" b="1" i="0" dirty="0">
                <a:effectLst/>
                <a:latin typeface="Calibri" panose="020F0502020204030204" pitchFamily="34" charset="0"/>
              </a:rPr>
              <a:t>ешьте своих аналитиков</a:t>
            </a:r>
            <a:r>
              <a:rPr lang="ru-RU" b="1" i="0" dirty="0" smtClean="0">
                <a:effectLst/>
                <a:latin typeface="Calibri" panose="020F0502020204030204" pitchFamily="34" charset="0"/>
              </a:rPr>
              <a:t>!</a:t>
            </a:r>
            <a:endParaRPr lang="ru-RU" b="1" dirty="0">
              <a:cs typeface="Calibri Ligh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9966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14" y="2241014"/>
            <a:ext cx="1893696" cy="189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55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C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18"/>
          <p:cNvSpPr/>
          <p:nvPr/>
        </p:nvSpPr>
        <p:spPr>
          <a:xfrm>
            <a:off x="968536" y="5524786"/>
            <a:ext cx="5425914" cy="1155413"/>
          </a:xfrm>
          <a:prstGeom prst="roundRect">
            <a:avLst/>
          </a:prstGeom>
          <a:solidFill>
            <a:srgbClr val="F3F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962186" y="2948929"/>
            <a:ext cx="5425914" cy="2451741"/>
          </a:xfrm>
          <a:prstGeom prst="roundRect">
            <a:avLst>
              <a:gd name="adj" fmla="val 6119"/>
            </a:avLst>
          </a:prstGeom>
          <a:solidFill>
            <a:srgbClr val="F3F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527800" y="2962345"/>
            <a:ext cx="5664200" cy="3895655"/>
          </a:xfrm>
          <a:prstGeom prst="rect">
            <a:avLst/>
          </a:prstGeom>
          <a:solidFill>
            <a:srgbClr val="65D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832600" y="3230304"/>
            <a:ext cx="5359400" cy="3627695"/>
          </a:xfrm>
          <a:prstGeom prst="rect">
            <a:avLst/>
          </a:prstGeom>
          <a:solidFill>
            <a:srgbClr val="00A7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124700" y="3474767"/>
            <a:ext cx="5067299" cy="3383233"/>
          </a:xfrm>
          <a:prstGeom prst="rect">
            <a:avLst/>
          </a:prstGeom>
          <a:solidFill>
            <a:srgbClr val="02B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22854"/>
            <a:ext cx="10515600" cy="89102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Calibri" panose="020F0502020204030204" pitchFamily="34" charset="0"/>
                <a:cs typeface="Calibri Light"/>
              </a:rPr>
              <a:t>Что необходимо, чтобы стать аналитиком…</a:t>
            </a:r>
            <a:endParaRPr lang="ru-RU" b="1" dirty="0">
              <a:cs typeface="Calibri Ligh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13085" y="4028761"/>
            <a:ext cx="40119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333333"/>
                </a:solidFill>
                <a:latin typeface="Arial" panose="020B0604020202020204" pitchFamily="34" charset="0"/>
              </a:rPr>
              <a:t>Быть </a:t>
            </a:r>
            <a:r>
              <a:rPr lang="ru-RU" b="1" dirty="0" err="1" smtClean="0">
                <a:solidFill>
                  <a:srgbClr val="333333"/>
                </a:solidFill>
                <a:latin typeface="Arial" panose="020B0604020202020204" pitchFamily="34" charset="0"/>
              </a:rPr>
              <a:t>проактивным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22236" y="3640543"/>
            <a:ext cx="43421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333333"/>
                </a:solidFill>
                <a:latin typeface="Arial" panose="020B0604020202020204" pitchFamily="34" charset="0"/>
              </a:rPr>
              <a:t>Быть гибкими и адаптивными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762285" y="5645133"/>
            <a:ext cx="40543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333333"/>
                </a:solidFill>
                <a:latin typeface="Arial" panose="020B0604020202020204" pitchFamily="34" charset="0"/>
              </a:rPr>
              <a:t>Пробуйте!</a:t>
            </a:r>
          </a:p>
          <a:p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Не бойтесь ошибаться и учиться на своих (и чужих) ошибках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38200" y="938595"/>
            <a:ext cx="1051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(ну или хорошим аналитиком)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3728722"/>
            <a:ext cx="4800599" cy="312927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804694" y="4370948"/>
            <a:ext cx="43421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333333"/>
                </a:solidFill>
                <a:latin typeface="Arial" panose="020B0604020202020204" pitchFamily="34" charset="0"/>
              </a:rPr>
              <a:t>Не знаешь – узнай… </a:t>
            </a:r>
          </a:p>
          <a:p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(разберись, поищи информацию, попроси помощи…)</a:t>
            </a:r>
            <a:endParaRPr lang="ru-RU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962185" y="2270172"/>
            <a:ext cx="8486615" cy="558411"/>
          </a:xfrm>
          <a:prstGeom prst="roundRect">
            <a:avLst/>
          </a:prstGeom>
          <a:solidFill>
            <a:srgbClr val="F3F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762285" y="2351694"/>
            <a:ext cx="75976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333333"/>
                </a:solidFill>
                <a:latin typeface="Arial" panose="020B0604020202020204" pitchFamily="34" charset="0"/>
              </a:rPr>
              <a:t>Разобраться в том, какая специализация вам подходит больше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04694" y="3073046"/>
            <a:ext cx="4342106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 smtClean="0">
                <a:solidFill>
                  <a:srgbClr val="333333"/>
                </a:solidFill>
                <a:latin typeface="Arial" panose="020B0604020202020204" pitchFamily="34" charset="0"/>
              </a:rPr>
              <a:t>Помнить, что </a:t>
            </a:r>
            <a:r>
              <a:rPr lang="en-US" sz="1900" b="1" dirty="0" smtClean="0">
                <a:solidFill>
                  <a:srgbClr val="333333"/>
                </a:solidFill>
                <a:latin typeface="Arial" panose="020B0604020202020204" pitchFamily="34" charset="0"/>
              </a:rPr>
              <a:t>soft-skills</a:t>
            </a:r>
            <a:r>
              <a:rPr lang="ru-RU" sz="1900" b="1" dirty="0" smtClean="0">
                <a:solidFill>
                  <a:srgbClr val="333333"/>
                </a:solidFill>
                <a:latin typeface="Arial" panose="020B0604020202020204" pitchFamily="34" charset="0"/>
              </a:rPr>
              <a:t> первичны</a:t>
            </a:r>
            <a:endParaRPr lang="ru-RU" sz="1900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0266" y="2299800"/>
            <a:ext cx="473119" cy="47311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676" y="2994767"/>
            <a:ext cx="533182" cy="53318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165" y="3641967"/>
            <a:ext cx="297721" cy="29772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271" y="4370948"/>
            <a:ext cx="365507" cy="36550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250" y="4028761"/>
            <a:ext cx="262607" cy="26260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81" y="5677951"/>
            <a:ext cx="743459" cy="743459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962186" y="1577999"/>
            <a:ext cx="2403314" cy="558411"/>
          </a:xfrm>
          <a:prstGeom prst="roundRect">
            <a:avLst/>
          </a:prstGeom>
          <a:solidFill>
            <a:srgbClr val="F3F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804694" y="1697616"/>
            <a:ext cx="13830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333333"/>
                </a:solidFill>
                <a:latin typeface="Arial" panose="020B0604020202020204" pitchFamily="34" charset="0"/>
              </a:rPr>
              <a:t>Желание!</a:t>
            </a:r>
            <a:endParaRPr lang="ru-RU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432" y="1617473"/>
            <a:ext cx="466425" cy="46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8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300"/>
                            </p:stCondLst>
                            <p:childTnLst>
                              <p:par>
                                <p:cTn id="13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508863" y="5192052"/>
            <a:ext cx="3494958" cy="500469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508862" y="5951938"/>
            <a:ext cx="3494959" cy="500469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08863" y="1541276"/>
            <a:ext cx="2219315" cy="500469"/>
          </a:xfrm>
          <a:prstGeom prst="rect">
            <a:avLst/>
          </a:prstGeom>
          <a:solidFill>
            <a:srgbClr val="BAF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8A475D7-BC65-C34D-9101-9E4B082955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7850" y="1077943"/>
            <a:ext cx="4816714" cy="5780057"/>
          </a:xfrm>
          <a:prstGeom prst="rect">
            <a:avLst/>
          </a:prstGeom>
        </p:spPr>
      </p:pic>
      <p:sp>
        <p:nvSpPr>
          <p:cNvPr id="5" name="Параллелограмм 4"/>
          <p:cNvSpPr/>
          <p:nvPr/>
        </p:nvSpPr>
        <p:spPr>
          <a:xfrm>
            <a:off x="-414529" y="239074"/>
            <a:ext cx="13254229" cy="963803"/>
          </a:xfrm>
          <a:prstGeom prst="parallelogram">
            <a:avLst>
              <a:gd name="adj" fmla="val 6761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араллелограмм 5"/>
          <p:cNvSpPr/>
          <p:nvPr/>
        </p:nvSpPr>
        <p:spPr>
          <a:xfrm>
            <a:off x="-970453" y="5522"/>
            <a:ext cx="3408853" cy="963803"/>
          </a:xfrm>
          <a:prstGeom prst="parallelogram">
            <a:avLst>
              <a:gd name="adj" fmla="val 67610"/>
            </a:avLst>
          </a:prstGeom>
          <a:solidFill>
            <a:srgbClr val="FAEE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6482" y="239074"/>
            <a:ext cx="7741918" cy="963803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+mn-lt"/>
              </a:rPr>
              <a:t>План доклада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96" y="130456"/>
            <a:ext cx="739761" cy="7383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C11E04A-7BEB-7E48-9B69-B72611AC57B9}"/>
              </a:ext>
            </a:extLst>
          </p:cNvPr>
          <p:cNvSpPr txBox="1"/>
          <p:nvPr/>
        </p:nvSpPr>
        <p:spPr>
          <a:xfrm>
            <a:off x="4583453" y="1541277"/>
            <a:ext cx="618614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/>
            </a:lvl1pPr>
          </a:lstStyle>
          <a:p>
            <a:r>
              <a:rPr lang="ru-RU" sz="2400" b="1" dirty="0"/>
              <a:t>Расскажу </a:t>
            </a:r>
            <a:r>
              <a:rPr lang="ru-RU" sz="2400" b="1" dirty="0" smtClean="0"/>
              <a:t>вам: </a:t>
            </a:r>
          </a:p>
          <a:p>
            <a:endParaRPr lang="en-US" dirty="0" smtClean="0"/>
          </a:p>
          <a:p>
            <a:pPr marL="901700" indent="-457200">
              <a:buFont typeface="+mj-lt"/>
              <a:buAutoNum type="arabicPeriod"/>
            </a:pPr>
            <a:r>
              <a:rPr lang="ru-RU" dirty="0" smtClean="0"/>
              <a:t>Немного об анализе</a:t>
            </a:r>
          </a:p>
          <a:p>
            <a:pPr marL="901700" indent="-457200">
              <a:buFont typeface="+mj-lt"/>
              <a:buAutoNum type="arabicPeriod"/>
            </a:pPr>
            <a:r>
              <a:rPr lang="ru-RU" dirty="0"/>
              <a:t>О видах аналитиков (на наиболее популярных заострю внимание</a:t>
            </a:r>
            <a:r>
              <a:rPr lang="ru-RU" dirty="0" smtClean="0"/>
              <a:t>)</a:t>
            </a:r>
          </a:p>
          <a:p>
            <a:pPr marL="901700" indent="-457200">
              <a:buFont typeface="+mj-lt"/>
              <a:buAutoNum type="arabicPeriod"/>
            </a:pPr>
            <a:r>
              <a:rPr lang="ru-RU" dirty="0"/>
              <a:t>О «входах» и «выходах» из аналитики</a:t>
            </a:r>
          </a:p>
          <a:p>
            <a:pPr marL="901700" indent="-457200">
              <a:buFont typeface="+mj-lt"/>
              <a:buAutoNum type="arabicPeriod"/>
            </a:pPr>
            <a:r>
              <a:rPr lang="ru-RU" dirty="0"/>
              <a:t>Про образование аналитиков</a:t>
            </a:r>
          </a:p>
          <a:p>
            <a:pPr marL="901700" indent="-457200">
              <a:buFont typeface="+mj-lt"/>
              <a:buAutoNum type="arabicPeriod"/>
            </a:pPr>
            <a:r>
              <a:rPr lang="ru-RU" dirty="0"/>
              <a:t>Различных инструментах, которыми пользуются аналитики в работе </a:t>
            </a:r>
            <a:endParaRPr lang="ru-RU" dirty="0" smtClean="0"/>
          </a:p>
          <a:p>
            <a:pPr marL="901700" indent="-457200">
              <a:buFont typeface="+mj-lt"/>
              <a:buAutoNum type="arabicPeriod"/>
            </a:pPr>
            <a:r>
              <a:rPr lang="ru-RU" dirty="0"/>
              <a:t>О проблемах, с которыми сталкиваются </a:t>
            </a:r>
            <a:r>
              <a:rPr lang="ru-RU" dirty="0" smtClean="0"/>
              <a:t>аналитики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83453" y="5211690"/>
            <a:ext cx="63436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Поделюсь</a:t>
            </a:r>
            <a:r>
              <a:rPr lang="ru-RU" dirty="0"/>
              <a:t> </a:t>
            </a:r>
            <a:r>
              <a:rPr lang="ru-RU" sz="2400" b="1" dirty="0" smtClean="0"/>
              <a:t>статистикой</a:t>
            </a:r>
            <a:endParaRPr lang="ru-RU" sz="2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08865" y="5966639"/>
            <a:ext cx="49145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Отвечу на ваши вопросы</a:t>
            </a:r>
          </a:p>
        </p:txBody>
      </p:sp>
    </p:spTree>
    <p:extLst>
      <p:ext uri="{BB962C8B-B14F-4D97-AF65-F5344CB8AC3E}">
        <p14:creationId xmlns:p14="http://schemas.microsoft.com/office/powerpoint/2010/main" val="290313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09600" y="1410355"/>
            <a:ext cx="5760720" cy="51398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400" b="1" dirty="0"/>
              <a:t>Статьи:</a:t>
            </a:r>
          </a:p>
          <a:p>
            <a:endParaRPr lang="ru-RU" dirty="0"/>
          </a:p>
          <a:p>
            <a:pPr marL="285750" indent="-285750">
              <a:buFont typeface="Wingdings" pitchFamily="2" charset="2"/>
              <a:buChar char="ü"/>
            </a:pPr>
            <a:r>
              <a:rPr lang="ru-RU" dirty="0"/>
              <a:t>Бизнес-аналитик и системный аналитик в </a:t>
            </a:r>
            <a:r>
              <a:rPr lang="en-US" dirty="0"/>
              <a:t>IT. </a:t>
            </a:r>
            <a:r>
              <a:rPr lang="ru-RU" dirty="0"/>
              <a:t>Разбираемся в сортах</a:t>
            </a:r>
          </a:p>
          <a:p>
            <a:pPr lvl="1"/>
            <a:r>
              <a:rPr lang="en-US" sz="1600" dirty="0">
                <a:solidFill>
                  <a:srgbClr val="333333"/>
                </a:solidFill>
                <a:latin typeface="Arial" panose="020B0604020202020204" pitchFamily="34" charset="0"/>
                <a:hlinkClick r:id="rId3"/>
              </a:rPr>
              <a:t>https://habr.com/ru/post/501322/</a:t>
            </a:r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</a:rPr>
              <a:t>  </a:t>
            </a:r>
          </a:p>
          <a:p>
            <a:pPr marL="285750" indent="-285750" fontAlgn="base">
              <a:buFont typeface="Wingdings" pitchFamily="2" charset="2"/>
              <a:buChar char="ü"/>
            </a:pPr>
            <a:r>
              <a:rPr lang="ru-RU" dirty="0"/>
              <a:t>Бизнес-аналитик и системный аналитик в </a:t>
            </a:r>
            <a:r>
              <a:rPr lang="en-US" dirty="0"/>
              <a:t>IT – </a:t>
            </a:r>
            <a:r>
              <a:rPr lang="ru-RU" dirty="0"/>
              <a:t>в чём разница?</a:t>
            </a:r>
          </a:p>
          <a:p>
            <a:pPr lvl="1"/>
            <a:r>
              <a:rPr lang="en-US" dirty="0">
                <a:hlinkClick r:id="rId4"/>
              </a:rPr>
              <a:t>https://www.a1qa.ru/blog/biznes-analitik-i-sistemnyj-analitik-v-it-razlichiya/</a:t>
            </a:r>
            <a:endParaRPr lang="ru-RU" dirty="0"/>
          </a:p>
          <a:p>
            <a:pPr marL="285750" indent="-285750">
              <a:buFont typeface="Wingdings" pitchFamily="2" charset="2"/>
              <a:buChar char="ü"/>
            </a:pPr>
            <a:r>
              <a:rPr lang="ru-RU" dirty="0"/>
              <a:t>Бизнес-аналитик и системный аналитик: две точки зрения</a:t>
            </a:r>
          </a:p>
          <a:p>
            <a:pPr lvl="1"/>
            <a:r>
              <a:rPr lang="en-US" dirty="0">
                <a:hlinkClick r:id="rId5"/>
              </a:rPr>
              <a:t>https://advancedanalyst.com/2017/11/23/ba-and-sa/</a:t>
            </a:r>
            <a:endParaRPr lang="ru-RU" dirty="0"/>
          </a:p>
          <a:p>
            <a:pPr marL="285750" indent="-285750">
              <a:buFont typeface="Wingdings" pitchFamily="2" charset="2"/>
              <a:buChar char="ü"/>
            </a:pPr>
            <a:r>
              <a:rPr lang="ru-RU" dirty="0"/>
              <a:t>Бизнес и системный аналитик. Что нужно знать</a:t>
            </a:r>
          </a:p>
          <a:p>
            <a:pPr lvl="1"/>
            <a:r>
              <a:rPr lang="en-US" dirty="0">
                <a:hlinkClick r:id="rId6"/>
              </a:rPr>
              <a:t>https://habr.com/ru/post/495844/</a:t>
            </a:r>
            <a:r>
              <a:rPr lang="ru-RU" dirty="0"/>
              <a:t> </a:t>
            </a:r>
            <a:endParaRPr lang="en-US" dirty="0"/>
          </a:p>
          <a:p>
            <a:pPr marL="285750" indent="-285750">
              <a:buFont typeface="Wingdings" pitchFamily="2" charset="2"/>
              <a:buChar char="ü"/>
            </a:pPr>
            <a:r>
              <a:rPr lang="ru-RU" dirty="0"/>
              <a:t>Зачем нужны разные </a:t>
            </a:r>
            <a:r>
              <a:rPr lang="ru-RU" dirty="0" smtClean="0"/>
              <a:t>виды </a:t>
            </a:r>
            <a:r>
              <a:rPr lang="ru-RU" dirty="0" err="1" smtClean="0"/>
              <a:t>ит</a:t>
            </a:r>
            <a:r>
              <a:rPr lang="ru-RU" dirty="0" smtClean="0"/>
              <a:t>-аналитиков</a:t>
            </a:r>
            <a:endParaRPr lang="en-US" dirty="0"/>
          </a:p>
          <a:p>
            <a:pPr lvl="1"/>
            <a:r>
              <a:rPr lang="en-US" dirty="0">
                <a:hlinkClick r:id="rId7"/>
              </a:rPr>
              <a:t>https://systems.education/why-it-analyst</a:t>
            </a:r>
            <a:r>
              <a:rPr lang="en-US" dirty="0"/>
              <a:t>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0BE08BD-1A1D-2C40-8426-2599297B27BD}"/>
              </a:ext>
            </a:extLst>
          </p:cNvPr>
          <p:cNvSpPr/>
          <p:nvPr/>
        </p:nvSpPr>
        <p:spPr>
          <a:xfrm>
            <a:off x="6708140" y="1410355"/>
            <a:ext cx="4861560" cy="3231654"/>
          </a:xfrm>
          <a:prstGeom prst="rect">
            <a:avLst/>
          </a:prstGeom>
          <a:solidFill>
            <a:srgbClr val="BAF428"/>
          </a:solidFill>
        </p:spPr>
        <p:txBody>
          <a:bodyPr wrap="square">
            <a:spAutoFit/>
          </a:bodyPr>
          <a:lstStyle/>
          <a:p>
            <a:r>
              <a:rPr lang="ru-RU" sz="2400" b="1" dirty="0"/>
              <a:t>Статистика:</a:t>
            </a:r>
          </a:p>
          <a:p>
            <a:endParaRPr lang="ru-RU" dirty="0"/>
          </a:p>
          <a:p>
            <a:pPr marL="285750" indent="-285750" fontAlgn="base">
              <a:buFont typeface="Wingdings" pitchFamily="2" charset="2"/>
              <a:buChar char="ü"/>
            </a:pPr>
            <a:r>
              <a:rPr lang="ru-RU" dirty="0"/>
              <a:t>Исследование рынка аналитиков</a:t>
            </a:r>
          </a:p>
          <a:p>
            <a:pPr lvl="1"/>
            <a:r>
              <a:rPr lang="en-US" dirty="0">
                <a:hlinkClick r:id="rId8"/>
              </a:rPr>
              <a:t>https://vc.ru/hr/82631-issledovanie-rynka-analitikov</a:t>
            </a:r>
            <a:endParaRPr lang="ru-RU" dirty="0"/>
          </a:p>
          <a:p>
            <a:pPr marL="285750" indent="-285750">
              <a:buFont typeface="Wingdings" pitchFamily="2" charset="2"/>
              <a:buChar char="ü"/>
            </a:pPr>
            <a:r>
              <a:rPr lang="ru-RU" dirty="0"/>
              <a:t>Статистика зарплат</a:t>
            </a:r>
          </a:p>
          <a:p>
            <a:pPr lvl="1"/>
            <a:r>
              <a:rPr lang="en-US" dirty="0">
                <a:hlinkClick r:id="rId9"/>
              </a:rPr>
              <a:t>russia.trud.com</a:t>
            </a:r>
            <a:r>
              <a:rPr lang="ru-RU" dirty="0"/>
              <a:t>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 err="1"/>
              <a:t>HeadHunter</a:t>
            </a:r>
            <a:endParaRPr lang="ru-RU" dirty="0">
              <a:hlinkClick r:id="rId10"/>
            </a:endParaRPr>
          </a:p>
          <a:p>
            <a:pPr lvl="1"/>
            <a:r>
              <a:rPr lang="en-US" dirty="0">
                <a:hlinkClick r:id="rId10"/>
              </a:rPr>
              <a:t>hh.ru</a:t>
            </a:r>
            <a:r>
              <a:rPr lang="ru-RU" dirty="0"/>
              <a:t>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 err="1"/>
              <a:t>Superjob</a:t>
            </a:r>
            <a:endParaRPr lang="ru-RU" dirty="0"/>
          </a:p>
          <a:p>
            <a:pPr lvl="1"/>
            <a:r>
              <a:rPr lang="en-US" dirty="0">
                <a:hlinkClick r:id="rId11"/>
              </a:rPr>
              <a:t>www.superjob.ru</a:t>
            </a:r>
            <a:r>
              <a:rPr lang="ru-RU" dirty="0"/>
              <a:t>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3FA9479-6163-B446-923D-DA3106D2E151}"/>
              </a:ext>
            </a:extLst>
          </p:cNvPr>
          <p:cNvSpPr/>
          <p:nvPr/>
        </p:nvSpPr>
        <p:spPr>
          <a:xfrm>
            <a:off x="6708140" y="4856896"/>
            <a:ext cx="2486660" cy="101566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sz="2400" b="1" dirty="0"/>
              <a:t>Иконки:</a:t>
            </a:r>
          </a:p>
          <a:p>
            <a:endParaRPr lang="ru-RU" dirty="0"/>
          </a:p>
          <a:p>
            <a:pPr marL="285750" indent="-285750">
              <a:buFont typeface="Wingdings" pitchFamily="2" charset="2"/>
              <a:buChar char="ü"/>
            </a:pPr>
            <a:r>
              <a:rPr lang="en-US" dirty="0" smtClean="0">
                <a:hlinkClick r:id="rId12"/>
              </a:rPr>
              <a:t>www.flaticon.com</a:t>
            </a:r>
            <a:endParaRPr lang="ru-RU" dirty="0" smtClean="0"/>
          </a:p>
        </p:txBody>
      </p:sp>
      <p:sp>
        <p:nvSpPr>
          <p:cNvPr id="8" name="Параллелограмм 7">
            <a:extLst>
              <a:ext uri="{FF2B5EF4-FFF2-40B4-BE49-F238E27FC236}">
                <a16:creationId xmlns:a16="http://schemas.microsoft.com/office/drawing/2014/main" id="{AF13AF78-DF07-204D-A1FF-BA80B34FA232}"/>
              </a:ext>
            </a:extLst>
          </p:cNvPr>
          <p:cNvSpPr/>
          <p:nvPr/>
        </p:nvSpPr>
        <p:spPr>
          <a:xfrm>
            <a:off x="-685801" y="220025"/>
            <a:ext cx="13559971" cy="963803"/>
          </a:xfrm>
          <a:prstGeom prst="parallelogram">
            <a:avLst>
              <a:gd name="adj" fmla="val 6761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524000" y="210959"/>
            <a:ext cx="4114800" cy="9649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1A1A1A"/>
                </a:solidFill>
                <a:latin typeface="Calibri"/>
                <a:cs typeface="Calibri"/>
              </a:rPr>
              <a:t>Список источников</a:t>
            </a:r>
            <a:endParaRPr lang="ru-RU" sz="3200" b="1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3FA9479-6163-B446-923D-DA3106D2E151}"/>
              </a:ext>
            </a:extLst>
          </p:cNvPr>
          <p:cNvSpPr/>
          <p:nvPr/>
        </p:nvSpPr>
        <p:spPr>
          <a:xfrm>
            <a:off x="6708140" y="6087447"/>
            <a:ext cx="2486660" cy="461665"/>
          </a:xfrm>
          <a:prstGeom prst="rect">
            <a:avLst/>
          </a:prstGeom>
          <a:solidFill>
            <a:srgbClr val="9966FF"/>
          </a:solidFill>
        </p:spPr>
        <p:txBody>
          <a:bodyPr wrap="square">
            <a:spAutoFit/>
          </a:bodyPr>
          <a:lstStyle/>
          <a:p>
            <a:r>
              <a:rPr lang="ru-RU" sz="2400" b="1" dirty="0" smtClean="0"/>
              <a:t>+ Личный опыт</a:t>
            </a:r>
            <a:endParaRPr lang="ru-RU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590" y="4497629"/>
            <a:ext cx="4011930" cy="2255596"/>
          </a:xfrm>
          <a:prstGeom prst="rect">
            <a:avLst/>
          </a:prstGeom>
        </p:spPr>
      </p:pic>
      <p:sp>
        <p:nvSpPr>
          <p:cNvPr id="12" name="Овал 11"/>
          <p:cNvSpPr/>
          <p:nvPr/>
        </p:nvSpPr>
        <p:spPr>
          <a:xfrm>
            <a:off x="391834" y="248450"/>
            <a:ext cx="864000" cy="86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31" y="413902"/>
            <a:ext cx="533095" cy="53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6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704796" y="4684406"/>
            <a:ext cx="4881489" cy="369332"/>
          </a:xfrm>
          <a:prstGeom prst="rect">
            <a:avLst/>
          </a:prstGeom>
          <a:solidFill>
            <a:srgbClr val="CCFF66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333333"/>
                </a:solidFill>
                <a:latin typeface="Arial" panose="020B0604020202020204" pitchFamily="34" charset="0"/>
              </a:rPr>
              <a:t>*Почему единорог?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667" y="5266699"/>
            <a:ext cx="1501140" cy="12509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3251" y="1045029"/>
            <a:ext cx="3404581" cy="316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1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8" presetClass="emph" presetSubtype="0" repeatCount="indefinite" accel="24000" decel="37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9500" y="1074057"/>
            <a:ext cx="4247118" cy="411882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6657" y="4513942"/>
            <a:ext cx="1590518" cy="237308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0045" y="5649433"/>
            <a:ext cx="658425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2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араллелограмм 26">
            <a:extLst>
              <a:ext uri="{FF2B5EF4-FFF2-40B4-BE49-F238E27FC236}">
                <a16:creationId xmlns:a16="http://schemas.microsoft.com/office/drawing/2014/main" id="{842D7322-87FA-8148-A4A6-03391F6B3005}"/>
              </a:ext>
            </a:extLst>
          </p:cNvPr>
          <p:cNvSpPr/>
          <p:nvPr/>
        </p:nvSpPr>
        <p:spPr>
          <a:xfrm>
            <a:off x="-660399" y="239075"/>
            <a:ext cx="7899094" cy="963803"/>
          </a:xfrm>
          <a:prstGeom prst="parallelogram">
            <a:avLst>
              <a:gd name="adj" fmla="val 6761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-18474" y="5376417"/>
            <a:ext cx="12210474" cy="1480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172079" y="5376417"/>
            <a:ext cx="3944877" cy="1480930"/>
          </a:xfrm>
          <a:prstGeom prst="rect">
            <a:avLst/>
          </a:prstGeom>
          <a:solidFill>
            <a:srgbClr val="FFFF0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8119963" y="5377070"/>
            <a:ext cx="4075043" cy="1480930"/>
          </a:xfrm>
          <a:prstGeom prst="rect">
            <a:avLst/>
          </a:prstGeom>
          <a:solidFill>
            <a:srgbClr val="BAF42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-21479" y="5377070"/>
            <a:ext cx="4192746" cy="1480930"/>
          </a:xfrm>
          <a:prstGeom prst="rect">
            <a:avLst/>
          </a:prstGeom>
          <a:solidFill>
            <a:srgbClr val="9966FF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238695" y="653066"/>
            <a:ext cx="4953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есть анализ, виды и методы анализа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71633" y="2096461"/>
            <a:ext cx="6467062" cy="147732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333333"/>
                </a:solidFill>
              </a:rPr>
              <a:t>- исследовательский метод, состоящий в том, что объект исследования, рассматриваемый как система, мысленно или практически разделяется на составные элементы (признаки, свойства, отношения и т.п.) для изучения каждого из них в отдельности и выявления их роли и места в системе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030819" y="2095814"/>
            <a:ext cx="3737564" cy="147732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333333"/>
                </a:solidFill>
              </a:rPr>
              <a:t>- исследовательский метод, имеющий целью объединить отдельные части изучаемой системы, ее элементы в единую систему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953987" y="4226923"/>
            <a:ext cx="1281562" cy="495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939" y="5580867"/>
            <a:ext cx="41591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222222"/>
                </a:solidFill>
              </a:rPr>
              <a:t>Мозговой штурм</a:t>
            </a:r>
          </a:p>
          <a:p>
            <a:pPr algn="ctr"/>
            <a:r>
              <a:rPr lang="ru-RU" sz="1600" dirty="0">
                <a:solidFill>
                  <a:srgbClr val="222222"/>
                </a:solidFill>
              </a:rPr>
              <a:t>Анализ бизнес-правил</a:t>
            </a:r>
          </a:p>
          <a:p>
            <a:pPr algn="ctr"/>
            <a:r>
              <a:rPr lang="ru-RU" sz="1600" dirty="0">
                <a:solidFill>
                  <a:srgbClr val="222222"/>
                </a:solidFill>
              </a:rPr>
              <a:t>Моделирование данных</a:t>
            </a:r>
          </a:p>
          <a:p>
            <a:pPr algn="ctr"/>
            <a:r>
              <a:rPr lang="ru-RU" sz="1600" dirty="0">
                <a:solidFill>
                  <a:srgbClr val="222222"/>
                </a:solidFill>
              </a:rPr>
              <a:t>Анализ </a:t>
            </a:r>
            <a:r>
              <a:rPr lang="ru-RU" sz="1600" dirty="0" smtClean="0">
                <a:solidFill>
                  <a:srgbClr val="222222"/>
                </a:solidFill>
              </a:rPr>
              <a:t>документов</a:t>
            </a:r>
          </a:p>
          <a:p>
            <a:pPr algn="ctr"/>
            <a:r>
              <a:rPr lang="ru-RU" sz="1600" dirty="0" smtClean="0">
                <a:solidFill>
                  <a:srgbClr val="222222"/>
                </a:solidFill>
              </a:rPr>
              <a:t>…</a:t>
            </a:r>
            <a:endParaRPr lang="ru-RU" sz="1600" dirty="0">
              <a:solidFill>
                <a:srgbClr val="222222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239076"/>
            <a:ext cx="6079100" cy="955636"/>
          </a:xfrm>
        </p:spPr>
        <p:txBody>
          <a:bodyPr>
            <a:noAutofit/>
          </a:bodyPr>
          <a:lstStyle/>
          <a:p>
            <a:r>
              <a:rPr lang="ru-RU" sz="3600" b="1" dirty="0">
                <a:latin typeface="+mn-lt"/>
              </a:rPr>
              <a:t>Немного об анализе...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116956" y="5588162"/>
            <a:ext cx="40750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222222"/>
                </a:solidFill>
              </a:rPr>
              <a:t>Оценка рисков</a:t>
            </a:r>
          </a:p>
          <a:p>
            <a:pPr algn="ctr"/>
            <a:r>
              <a:rPr lang="ru-RU" sz="1600" dirty="0">
                <a:solidFill>
                  <a:srgbClr val="222222"/>
                </a:solidFill>
              </a:rPr>
              <a:t>Моделирование </a:t>
            </a:r>
          </a:p>
          <a:p>
            <a:pPr algn="ctr"/>
            <a:r>
              <a:rPr lang="ru-RU" sz="1600" dirty="0">
                <a:solidFill>
                  <a:srgbClr val="222222"/>
                </a:solidFill>
              </a:rPr>
              <a:t>Сценарии и варианты использования</a:t>
            </a:r>
          </a:p>
          <a:p>
            <a:pPr algn="ctr"/>
            <a:r>
              <a:rPr lang="ru-RU" sz="1600" dirty="0">
                <a:solidFill>
                  <a:srgbClr val="222222"/>
                </a:solidFill>
              </a:rPr>
              <a:t>Исследование рынка и </a:t>
            </a:r>
            <a:r>
              <a:rPr lang="ru-RU" sz="1600" dirty="0" smtClean="0">
                <a:solidFill>
                  <a:srgbClr val="222222"/>
                </a:solidFill>
              </a:rPr>
              <a:t>конкурентов</a:t>
            </a:r>
          </a:p>
          <a:p>
            <a:pPr algn="ctr"/>
            <a:r>
              <a:rPr lang="ru-RU" sz="1600" dirty="0" smtClean="0">
                <a:solidFill>
                  <a:srgbClr val="222222"/>
                </a:solidFill>
              </a:rPr>
              <a:t>…</a:t>
            </a:r>
            <a:endParaRPr lang="ru-RU" sz="1600" dirty="0">
              <a:solidFill>
                <a:srgbClr val="222222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169073" y="5580867"/>
            <a:ext cx="39478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222222"/>
                </a:solidFill>
              </a:rPr>
              <a:t>Интервью</a:t>
            </a:r>
          </a:p>
          <a:p>
            <a:pPr algn="ctr"/>
            <a:r>
              <a:rPr lang="ru-RU" sz="1600" dirty="0">
                <a:solidFill>
                  <a:srgbClr val="222222"/>
                </a:solidFill>
              </a:rPr>
              <a:t>Метрики и ключевые показатели производительности</a:t>
            </a:r>
          </a:p>
          <a:p>
            <a:pPr algn="ctr"/>
            <a:r>
              <a:rPr lang="ru-RU" sz="1600" dirty="0">
                <a:solidFill>
                  <a:srgbClr val="222222"/>
                </a:solidFill>
              </a:rPr>
              <a:t>Анализ </a:t>
            </a:r>
            <a:r>
              <a:rPr lang="ru-RU" sz="1600" dirty="0" smtClean="0">
                <a:solidFill>
                  <a:srgbClr val="222222"/>
                </a:solidFill>
              </a:rPr>
              <a:t>требований</a:t>
            </a:r>
          </a:p>
          <a:p>
            <a:pPr algn="ctr"/>
            <a:r>
              <a:rPr lang="ru-RU" sz="1600" dirty="0" smtClean="0">
                <a:solidFill>
                  <a:srgbClr val="222222"/>
                </a:solidFill>
              </a:rPr>
              <a:t>…</a:t>
            </a:r>
            <a:endParaRPr lang="ru-RU" sz="1600" dirty="0">
              <a:solidFill>
                <a:srgbClr val="22222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3342" y="1723533"/>
            <a:ext cx="1039612" cy="369332"/>
          </a:xfrm>
          <a:prstGeom prst="rect">
            <a:avLst/>
          </a:prstGeom>
          <a:solidFill>
            <a:srgbClr val="BAF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Анализ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755500" y="1723533"/>
            <a:ext cx="1039612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Синтез</a:t>
            </a:r>
          </a:p>
        </p:txBody>
      </p:sp>
      <p:cxnSp>
        <p:nvCxnSpPr>
          <p:cNvPr id="19" name="Соединительная линия уступом 18"/>
          <p:cNvCxnSpPr>
            <a:stCxn id="10" idx="0"/>
            <a:endCxn id="7" idx="1"/>
          </p:cNvCxnSpPr>
          <p:nvPr/>
        </p:nvCxnSpPr>
        <p:spPr>
          <a:xfrm rot="5400000" flipH="1" flipV="1">
            <a:off x="3063295" y="3486379"/>
            <a:ext cx="902290" cy="2879093"/>
          </a:xfrm>
          <a:prstGeom prst="bentConnector2">
            <a:avLst/>
          </a:prstGeom>
          <a:ln>
            <a:solidFill>
              <a:schemeClr val="tx1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286" y="5683879"/>
            <a:ext cx="809973" cy="80997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561" y="5683126"/>
            <a:ext cx="827326" cy="827326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6152545" y="4226269"/>
            <a:ext cx="1281562" cy="495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953986" y="4293836"/>
            <a:ext cx="24499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/>
              <a:t>Популярные методы</a:t>
            </a:r>
            <a:endParaRPr lang="ru-RU" b="1" dirty="0"/>
          </a:p>
        </p:txBody>
      </p:sp>
      <p:cxnSp>
        <p:nvCxnSpPr>
          <p:cNvPr id="21" name="Соединительная линия уступом 20"/>
          <p:cNvCxnSpPr/>
          <p:nvPr/>
        </p:nvCxnSpPr>
        <p:spPr>
          <a:xfrm rot="16200000" flipH="1">
            <a:off x="5825321" y="5046203"/>
            <a:ext cx="654432" cy="5996"/>
          </a:xfrm>
          <a:prstGeom prst="bentConnector3">
            <a:avLst/>
          </a:prstGeom>
          <a:ln>
            <a:solidFill>
              <a:schemeClr val="tx1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оединительная линия уступом 22"/>
          <p:cNvCxnSpPr>
            <a:stCxn id="26" idx="3"/>
            <a:endCxn id="17" idx="0"/>
          </p:cNvCxnSpPr>
          <p:nvPr/>
        </p:nvCxnSpPr>
        <p:spPr>
          <a:xfrm>
            <a:off x="7434107" y="4474126"/>
            <a:ext cx="2723378" cy="902944"/>
          </a:xfrm>
          <a:prstGeom prst="bentConnector2">
            <a:avLst/>
          </a:prstGeom>
          <a:ln>
            <a:solidFill>
              <a:schemeClr val="tx1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Овал 28"/>
          <p:cNvSpPr/>
          <p:nvPr/>
        </p:nvSpPr>
        <p:spPr>
          <a:xfrm>
            <a:off x="391834" y="248450"/>
            <a:ext cx="864000" cy="86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53" y="302638"/>
            <a:ext cx="767761" cy="76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6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18474" y="0"/>
            <a:ext cx="6382325" cy="685799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-37438" y="228662"/>
            <a:ext cx="6401287" cy="94707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847" y="220818"/>
            <a:ext cx="4017777" cy="971988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1A1A1A"/>
                </a:solidFill>
                <a:latin typeface="+mn-lt"/>
                <a:cs typeface="Calibri Light"/>
              </a:rPr>
              <a:t>Портрет аналитика</a:t>
            </a:r>
            <a:endParaRPr lang="en-US" sz="3600" b="1" dirty="0">
              <a:solidFill>
                <a:srgbClr val="1A1A1A"/>
              </a:solidFill>
              <a:latin typeface="+mn-lt"/>
              <a:cs typeface="Calibri Light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679148" y="1461438"/>
            <a:ext cx="2903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Управление требованиями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367773" y="376074"/>
            <a:ext cx="21792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n>
                  <a:solidFill>
                    <a:srgbClr val="BAF428">
                      <a:alpha val="38000"/>
                    </a:srgbClr>
                  </a:solidFill>
                </a:ln>
              </a:rPr>
              <a:t>Системное мышление</a:t>
            </a:r>
            <a:endParaRPr lang="ru-RU" sz="1600" dirty="0">
              <a:ln>
                <a:solidFill>
                  <a:srgbClr val="BAF428">
                    <a:alpha val="38000"/>
                  </a:srgbClr>
                </a:solidFill>
              </a:ln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9034976" y="3735208"/>
            <a:ext cx="20466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n>
                  <a:solidFill>
                    <a:srgbClr val="BAF428">
                      <a:alpha val="38000"/>
                    </a:srgbClr>
                  </a:solidFill>
                </a:ln>
              </a:rPr>
              <a:t>Работа в команде</a:t>
            </a:r>
            <a:endParaRPr lang="ru-RU" sz="1600" dirty="0">
              <a:ln>
                <a:solidFill>
                  <a:srgbClr val="BAF428">
                    <a:alpha val="38000"/>
                  </a:srgbClr>
                </a:solidFill>
              </a:ln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032665" y="2000233"/>
            <a:ext cx="17978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Знание нотаций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09275" y="2824625"/>
            <a:ext cx="1843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Моделирование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910243" y="1419990"/>
            <a:ext cx="34960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ln>
                  <a:solidFill>
                    <a:srgbClr val="BAF428">
                      <a:alpha val="38000"/>
                    </a:srgbClr>
                  </a:solidFill>
                </a:ln>
              </a:rPr>
              <a:t>Грамотная устная и письменная речь</a:t>
            </a:r>
            <a:endParaRPr lang="ru-RU" sz="1600" dirty="0">
              <a:ln>
                <a:solidFill>
                  <a:srgbClr val="BAF428">
                    <a:alpha val="38000"/>
                  </a:srgbClr>
                </a:solidFill>
              </a:ln>
            </a:endParaRPr>
          </a:p>
        </p:txBody>
      </p:sp>
      <p:sp>
        <p:nvSpPr>
          <p:cNvPr id="1024" name="Прямоугольник 1023"/>
          <p:cNvSpPr/>
          <p:nvPr/>
        </p:nvSpPr>
        <p:spPr>
          <a:xfrm>
            <a:off x="615568" y="3595123"/>
            <a:ext cx="30275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Навыки деловой переписки 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5" name="Прямоугольник 1024"/>
          <p:cNvSpPr/>
          <p:nvPr/>
        </p:nvSpPr>
        <p:spPr>
          <a:xfrm>
            <a:off x="968723" y="4419588"/>
            <a:ext cx="2153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Документирование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50377" y="5017824"/>
            <a:ext cx="42753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Понимание методологий управления проектами</a:t>
            </a:r>
          </a:p>
        </p:txBody>
      </p:sp>
      <p:sp>
        <p:nvSpPr>
          <p:cNvPr id="1027" name="Прямоугольник 1026"/>
          <p:cNvSpPr/>
          <p:nvPr/>
        </p:nvSpPr>
        <p:spPr>
          <a:xfrm>
            <a:off x="6888191" y="6302264"/>
            <a:ext cx="46001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n>
                  <a:solidFill>
                    <a:srgbClr val="BAF428">
                      <a:alpha val="38000"/>
                    </a:srgbClr>
                  </a:solidFill>
                </a:ln>
              </a:rPr>
              <a:t>Ведение переговоров, интервьюирование </a:t>
            </a:r>
          </a:p>
        </p:txBody>
      </p:sp>
      <p:sp>
        <p:nvSpPr>
          <p:cNvPr id="1028" name="Прямоугольник 1027"/>
          <p:cNvSpPr/>
          <p:nvPr/>
        </p:nvSpPr>
        <p:spPr>
          <a:xfrm>
            <a:off x="8053874" y="5066578"/>
            <a:ext cx="27084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n>
                  <a:solidFill>
                    <a:srgbClr val="BAF428">
                      <a:alpha val="38000"/>
                    </a:srgbClr>
                  </a:solidFill>
                </a:ln>
              </a:rPr>
              <a:t>Убеждение и аргументация </a:t>
            </a:r>
          </a:p>
        </p:txBody>
      </p:sp>
      <p:sp>
        <p:nvSpPr>
          <p:cNvPr id="1029" name="Овал 1028"/>
          <p:cNvSpPr/>
          <p:nvPr/>
        </p:nvSpPr>
        <p:spPr>
          <a:xfrm>
            <a:off x="4662945" y="4216228"/>
            <a:ext cx="879680" cy="83284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7185077" y="4169135"/>
            <a:ext cx="879680" cy="8328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0" name="Прямоугольник 1029"/>
          <p:cNvSpPr/>
          <p:nvPr/>
        </p:nvSpPr>
        <p:spPr>
          <a:xfrm>
            <a:off x="6938149" y="5575041"/>
            <a:ext cx="50411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ln>
                  <a:solidFill>
                    <a:srgbClr val="BAF428">
                      <a:alpha val="38000"/>
                    </a:srgbClr>
                  </a:solidFill>
                </a:ln>
              </a:rPr>
              <a:t>Постановка задач и управление исполнением </a:t>
            </a:r>
          </a:p>
        </p:txBody>
      </p:sp>
      <p:cxnSp>
        <p:nvCxnSpPr>
          <p:cNvPr id="1032" name="Соединительная линия уступом 1031"/>
          <p:cNvCxnSpPr/>
          <p:nvPr/>
        </p:nvCxnSpPr>
        <p:spPr>
          <a:xfrm rot="10800000">
            <a:off x="4582443" y="1646105"/>
            <a:ext cx="1172314" cy="800253"/>
          </a:xfrm>
          <a:prstGeom prst="bentConnector3">
            <a:avLst>
              <a:gd name="adj1" fmla="val 500"/>
            </a:avLst>
          </a:prstGeom>
          <a:ln>
            <a:solidFill>
              <a:schemeClr val="tx1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8" name="Соединительная линия уступом 1037"/>
          <p:cNvCxnSpPr/>
          <p:nvPr/>
        </p:nvCxnSpPr>
        <p:spPr>
          <a:xfrm>
            <a:off x="2830529" y="2184899"/>
            <a:ext cx="2372902" cy="567690"/>
          </a:xfrm>
          <a:prstGeom prst="bentConnector3">
            <a:avLst/>
          </a:prstGeom>
          <a:ln>
            <a:solidFill>
              <a:schemeClr val="tx1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3" name="Соединительная линия уступом 1042"/>
          <p:cNvCxnSpPr/>
          <p:nvPr/>
        </p:nvCxnSpPr>
        <p:spPr>
          <a:xfrm>
            <a:off x="2337382" y="3023236"/>
            <a:ext cx="2558266" cy="252775"/>
          </a:xfrm>
          <a:prstGeom prst="bentConnector3">
            <a:avLst>
              <a:gd name="adj1" fmla="val 19069"/>
            </a:avLst>
          </a:prstGeom>
          <a:ln>
            <a:solidFill>
              <a:schemeClr val="tx1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5" name="Соединительная линия уступом 1044"/>
          <p:cNvCxnSpPr/>
          <p:nvPr/>
        </p:nvCxnSpPr>
        <p:spPr>
          <a:xfrm flipV="1">
            <a:off x="3582166" y="3669575"/>
            <a:ext cx="1176265" cy="115645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8" name="Соединительная линия уступом 1047"/>
          <p:cNvCxnSpPr>
            <a:endCxn id="1029" idx="1"/>
          </p:cNvCxnSpPr>
          <p:nvPr/>
        </p:nvCxnSpPr>
        <p:spPr>
          <a:xfrm flipV="1">
            <a:off x="3130795" y="4338196"/>
            <a:ext cx="1660976" cy="266058"/>
          </a:xfrm>
          <a:prstGeom prst="bentConnector4">
            <a:avLst>
              <a:gd name="adj1" fmla="val 46122"/>
              <a:gd name="adj2" fmla="val 99578"/>
            </a:avLst>
          </a:prstGeom>
          <a:ln>
            <a:solidFill>
              <a:schemeClr val="tx1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0" name="Соединительная линия уступом 1049"/>
          <p:cNvCxnSpPr/>
          <p:nvPr/>
        </p:nvCxnSpPr>
        <p:spPr>
          <a:xfrm>
            <a:off x="4336698" y="5232134"/>
            <a:ext cx="872154" cy="184690"/>
          </a:xfrm>
          <a:prstGeom prst="bentConnector3">
            <a:avLst/>
          </a:prstGeom>
          <a:ln>
            <a:solidFill>
              <a:schemeClr val="tx1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Прямоугольник 62"/>
          <p:cNvSpPr/>
          <p:nvPr/>
        </p:nvSpPr>
        <p:spPr>
          <a:xfrm>
            <a:off x="509276" y="6155944"/>
            <a:ext cx="5222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Владение специализированными инструментами</a:t>
            </a:r>
          </a:p>
        </p:txBody>
      </p:sp>
      <p:cxnSp>
        <p:nvCxnSpPr>
          <p:cNvPr id="1054" name="Соединительная линия уступом 1053"/>
          <p:cNvCxnSpPr/>
          <p:nvPr/>
        </p:nvCxnSpPr>
        <p:spPr>
          <a:xfrm rot="5400000" flipH="1" flipV="1">
            <a:off x="5243691" y="5647276"/>
            <a:ext cx="491173" cy="484995"/>
          </a:xfrm>
          <a:prstGeom prst="bentConnector3">
            <a:avLst/>
          </a:prstGeom>
          <a:ln>
            <a:solidFill>
              <a:schemeClr val="tx1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Соединительная линия уступом 33"/>
          <p:cNvCxnSpPr>
            <a:cxnSpLocks/>
            <a:stCxn id="26" idx="1"/>
          </p:cNvCxnSpPr>
          <p:nvPr/>
        </p:nvCxnSpPr>
        <p:spPr>
          <a:xfrm rot="10800000" flipV="1">
            <a:off x="6633509" y="545350"/>
            <a:ext cx="734264" cy="1780945"/>
          </a:xfrm>
          <a:prstGeom prst="bentConnector2">
            <a:avLst/>
          </a:prstGeom>
          <a:ln>
            <a:solidFill>
              <a:schemeClr val="tx1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Соединительная линия уступом 40"/>
          <p:cNvCxnSpPr>
            <a:cxnSpLocks/>
          </p:cNvCxnSpPr>
          <p:nvPr/>
        </p:nvCxnSpPr>
        <p:spPr>
          <a:xfrm rot="5400000">
            <a:off x="7426329" y="1745998"/>
            <a:ext cx="628687" cy="618444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Соединительная линия уступом 43"/>
          <p:cNvCxnSpPr>
            <a:cxnSpLocks/>
            <a:stCxn id="27" idx="1"/>
          </p:cNvCxnSpPr>
          <p:nvPr/>
        </p:nvCxnSpPr>
        <p:spPr>
          <a:xfrm rot="10800000" flipV="1">
            <a:off x="7866938" y="3904484"/>
            <a:ext cx="1168039" cy="180329"/>
          </a:xfrm>
          <a:prstGeom prst="bentConnector3">
            <a:avLst/>
          </a:prstGeom>
          <a:ln>
            <a:solidFill>
              <a:schemeClr val="tx1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Соединительная линия уступом 52"/>
          <p:cNvCxnSpPr>
            <a:cxnSpLocks/>
            <a:stCxn id="1028" idx="1"/>
          </p:cNvCxnSpPr>
          <p:nvPr/>
        </p:nvCxnSpPr>
        <p:spPr>
          <a:xfrm rot="10800000">
            <a:off x="7623400" y="5066579"/>
            <a:ext cx="430474" cy="16927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Соединительная линия уступом 57"/>
          <p:cNvCxnSpPr>
            <a:cxnSpLocks/>
          </p:cNvCxnSpPr>
          <p:nvPr/>
        </p:nvCxnSpPr>
        <p:spPr>
          <a:xfrm rot="10800000">
            <a:off x="7032648" y="5489030"/>
            <a:ext cx="641916" cy="321883"/>
          </a:xfrm>
          <a:prstGeom prst="bentConnector3">
            <a:avLst>
              <a:gd name="adj1" fmla="val 15758"/>
            </a:avLst>
          </a:prstGeom>
          <a:ln>
            <a:solidFill>
              <a:schemeClr val="tx1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Соединительная линия уступом 60"/>
          <p:cNvCxnSpPr>
            <a:stCxn id="1027" idx="1"/>
          </p:cNvCxnSpPr>
          <p:nvPr/>
        </p:nvCxnSpPr>
        <p:spPr>
          <a:xfrm rot="10800000">
            <a:off x="6674249" y="5516109"/>
            <a:ext cx="213943" cy="955432"/>
          </a:xfrm>
          <a:prstGeom prst="bentConnector2">
            <a:avLst/>
          </a:prstGeom>
          <a:ln>
            <a:solidFill>
              <a:schemeClr val="tx1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982" y="2684188"/>
            <a:ext cx="2650582" cy="265058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328495" y="5151915"/>
            <a:ext cx="1054320" cy="266043"/>
          </a:xfrm>
          <a:prstGeom prst="rect">
            <a:avLst/>
          </a:prstGeom>
          <a:solidFill>
            <a:srgbClr val="FAEE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Hard-skills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63851" y="2558582"/>
            <a:ext cx="1054320" cy="266043"/>
          </a:xfrm>
          <a:prstGeom prst="rect">
            <a:avLst/>
          </a:prstGeom>
          <a:solidFill>
            <a:srgbClr val="BAF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Soft-skills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064757" y="957444"/>
            <a:ext cx="23837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ln>
                  <a:solidFill>
                    <a:srgbClr val="BAF428">
                      <a:alpha val="38000"/>
                    </a:srgbClr>
                  </a:solidFill>
                </a:ln>
              </a:rPr>
              <a:t>Гибкость</a:t>
            </a:r>
            <a:r>
              <a:rPr lang="en-US" sz="1600" b="1" dirty="0" smtClean="0">
                <a:ln>
                  <a:solidFill>
                    <a:srgbClr val="BAF428">
                      <a:alpha val="38000"/>
                    </a:srgbClr>
                  </a:solidFill>
                </a:ln>
              </a:rPr>
              <a:t> </a:t>
            </a:r>
            <a:r>
              <a:rPr lang="ru-RU" sz="1600" b="1" dirty="0">
                <a:ln>
                  <a:solidFill>
                    <a:srgbClr val="BAF428">
                      <a:alpha val="38000"/>
                    </a:srgbClr>
                  </a:solidFill>
                </a:ln>
              </a:rPr>
              <a:t>и адаптивность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348567" y="4291071"/>
            <a:ext cx="37038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ln>
                  <a:solidFill>
                    <a:srgbClr val="BAF428">
                      <a:alpha val="38000"/>
                    </a:srgbClr>
                  </a:solidFill>
                </a:ln>
              </a:rPr>
              <a:t>Кризисный менеджмент и управление конфликтами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8190875" y="2725088"/>
            <a:ext cx="32154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n>
                  <a:solidFill>
                    <a:srgbClr val="BAF428">
                      <a:alpha val="38000"/>
                    </a:srgbClr>
                  </a:solidFill>
                </a:ln>
              </a:rPr>
              <a:t>Организаторские способности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8528615" y="3243523"/>
            <a:ext cx="34506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n>
                  <a:solidFill>
                    <a:srgbClr val="BAF428">
                      <a:alpha val="38000"/>
                    </a:srgbClr>
                  </a:solidFill>
                </a:ln>
              </a:rPr>
              <a:t>Умение расставлять приоритеты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8869793" y="2062928"/>
            <a:ext cx="16575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n>
                  <a:solidFill>
                    <a:srgbClr val="BAF428">
                      <a:alpha val="38000"/>
                    </a:srgbClr>
                  </a:solidFill>
                </a:ln>
              </a:rPr>
              <a:t>Настойчивость</a:t>
            </a:r>
          </a:p>
        </p:txBody>
      </p:sp>
      <p:cxnSp>
        <p:nvCxnSpPr>
          <p:cNvPr id="51" name="Соединительная линия уступом 50"/>
          <p:cNvCxnSpPr>
            <a:endCxn id="5" idx="1"/>
          </p:cNvCxnSpPr>
          <p:nvPr/>
        </p:nvCxnSpPr>
        <p:spPr>
          <a:xfrm rot="5400000" flipH="1" flipV="1">
            <a:off x="6934254" y="1221388"/>
            <a:ext cx="1225170" cy="1035836"/>
          </a:xfrm>
          <a:prstGeom prst="bentConnector2">
            <a:avLst/>
          </a:prstGeom>
          <a:ln>
            <a:solidFill>
              <a:schemeClr val="tx1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9" name="Соединительная линия уступом 1038"/>
          <p:cNvCxnSpPr>
            <a:endCxn id="43" idx="1"/>
          </p:cNvCxnSpPr>
          <p:nvPr/>
        </p:nvCxnSpPr>
        <p:spPr>
          <a:xfrm rot="5400000" flipH="1" flipV="1">
            <a:off x="7706987" y="2954199"/>
            <a:ext cx="543722" cy="424054"/>
          </a:xfrm>
          <a:prstGeom prst="bentConnector2">
            <a:avLst/>
          </a:prstGeom>
          <a:ln>
            <a:solidFill>
              <a:schemeClr val="tx1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1" name="Соединительная линия уступом 1040"/>
          <p:cNvCxnSpPr/>
          <p:nvPr/>
        </p:nvCxnSpPr>
        <p:spPr>
          <a:xfrm rot="10800000" flipV="1">
            <a:off x="7744705" y="4419586"/>
            <a:ext cx="603864" cy="184667"/>
          </a:xfrm>
          <a:prstGeom prst="bentConnector3">
            <a:avLst/>
          </a:prstGeom>
          <a:ln>
            <a:solidFill>
              <a:schemeClr val="tx1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4" name="Соединительная линия уступом 1043"/>
          <p:cNvCxnSpPr>
            <a:endCxn id="45" idx="1"/>
          </p:cNvCxnSpPr>
          <p:nvPr/>
        </p:nvCxnSpPr>
        <p:spPr>
          <a:xfrm flipV="1">
            <a:off x="7866936" y="3412800"/>
            <a:ext cx="661679" cy="395139"/>
          </a:xfrm>
          <a:prstGeom prst="bentConnector3">
            <a:avLst/>
          </a:prstGeom>
          <a:ln>
            <a:solidFill>
              <a:schemeClr val="tx1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3" name="Соединительная линия уступом 1052"/>
          <p:cNvCxnSpPr>
            <a:endCxn id="46" idx="1"/>
          </p:cNvCxnSpPr>
          <p:nvPr/>
        </p:nvCxnSpPr>
        <p:spPr>
          <a:xfrm flipV="1">
            <a:off x="7623400" y="2232205"/>
            <a:ext cx="1246393" cy="443292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Овал 56"/>
          <p:cNvSpPr/>
          <p:nvPr/>
        </p:nvSpPr>
        <p:spPr>
          <a:xfrm>
            <a:off x="391834" y="248450"/>
            <a:ext cx="864000" cy="86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33" y="376074"/>
            <a:ext cx="611202" cy="61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76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8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8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300"/>
                            </p:stCondLst>
                            <p:childTnLst>
                              <p:par>
                                <p:cTn id="4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8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3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6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90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400"/>
                            </p:stCondLst>
                            <p:childTnLst>
                              <p:par>
                                <p:cTn id="6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900"/>
                            </p:stCondLst>
                            <p:childTnLst>
                              <p:par>
                                <p:cTn id="6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9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800"/>
                            </p:stCondLst>
                            <p:childTnLst>
                              <p:par>
                                <p:cTn id="6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300"/>
                            </p:stCondLst>
                            <p:childTnLst>
                              <p:par>
                                <p:cTn id="7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800"/>
                            </p:stCondLst>
                            <p:childTnLst>
                              <p:par>
                                <p:cTn id="7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300"/>
                            </p:stCondLst>
                            <p:childTnLst>
                              <p:par>
                                <p:cTn id="8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1300"/>
                            </p:stCondLst>
                            <p:childTnLst>
                              <p:par>
                                <p:cTn id="8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800"/>
                            </p:stCondLst>
                            <p:childTnLst>
                              <p:par>
                                <p:cTn id="8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1" grpId="0"/>
      <p:bldP spid="1027" grpId="0"/>
      <p:bldP spid="1028" grpId="0"/>
      <p:bldP spid="1030" grpId="0"/>
      <p:bldP spid="5" grpId="0"/>
      <p:bldP spid="9" grpId="0"/>
      <p:bldP spid="43" grpId="0"/>
      <p:bldP spid="45" grpId="0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араллелограмм 45">
            <a:extLst>
              <a:ext uri="{FF2B5EF4-FFF2-40B4-BE49-F238E27FC236}">
                <a16:creationId xmlns:a16="http://schemas.microsoft.com/office/drawing/2014/main" id="{F4C025EB-7241-9340-ACCA-68A1D3E14788}"/>
              </a:ext>
            </a:extLst>
          </p:cNvPr>
          <p:cNvSpPr/>
          <p:nvPr/>
        </p:nvSpPr>
        <p:spPr>
          <a:xfrm>
            <a:off x="-660400" y="240238"/>
            <a:ext cx="6845300" cy="963803"/>
          </a:xfrm>
          <a:prstGeom prst="parallelogram">
            <a:avLst>
              <a:gd name="adj" fmla="val 6761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3702317"/>
            <a:ext cx="12192000" cy="31556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7063399" y="3689063"/>
            <a:ext cx="5128601" cy="3168937"/>
          </a:xfrm>
          <a:prstGeom prst="rect">
            <a:avLst/>
          </a:prstGeom>
          <a:solidFill>
            <a:schemeClr val="bg1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29478" y="1821784"/>
            <a:ext cx="113074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— специалист, занимающийся аналитическими исследованиями в определенной сфере деятельности, который в совершенстве владеет методами анализа. Как правило, способен прогнозировать процессы и разрабатывать перспективные программы развития.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29478" y="2981401"/>
            <a:ext cx="108899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5497" y="227813"/>
            <a:ext cx="5113289" cy="963803"/>
          </a:xfrm>
        </p:spPr>
        <p:txBody>
          <a:bodyPr>
            <a:noAutofit/>
          </a:bodyPr>
          <a:lstStyle/>
          <a:p>
            <a:r>
              <a:rPr lang="ru-RU" sz="3600" b="1" i="0" dirty="0">
                <a:solidFill>
                  <a:srgbClr val="1A1A1A"/>
                </a:solidFill>
                <a:effectLst/>
                <a:latin typeface="Calibri"/>
                <a:cs typeface="Calibri"/>
              </a:rPr>
              <a:t>Кто есть</a:t>
            </a:r>
            <a:r>
              <a:rPr lang="en-US" sz="3600" b="1" dirty="0">
                <a:solidFill>
                  <a:srgbClr val="1A1A1A"/>
                </a:solidFill>
                <a:latin typeface="Calibri"/>
                <a:cs typeface="Calibri"/>
              </a:rPr>
              <a:t> </a:t>
            </a:r>
            <a:r>
              <a:rPr lang="ru-RU" sz="3600" b="1" i="0" dirty="0">
                <a:solidFill>
                  <a:srgbClr val="1A1A1A"/>
                </a:solidFill>
                <a:effectLst/>
                <a:latin typeface="Calibri"/>
                <a:cs typeface="Calibri"/>
              </a:rPr>
              <a:t>аналитики</a:t>
            </a:r>
            <a:endParaRPr lang="ru-RU" sz="36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096000" y="479226"/>
            <a:ext cx="2902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какими навыками они должны обладать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636639" y="3702317"/>
            <a:ext cx="5459768" cy="544064"/>
          </a:xfrm>
          <a:prstGeom prst="rect">
            <a:avLst/>
          </a:prstGeom>
          <a:solidFill>
            <a:srgbClr val="FAEE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057047" y="3702317"/>
            <a:ext cx="3521176" cy="544064"/>
          </a:xfrm>
          <a:prstGeom prst="rect">
            <a:avLst/>
          </a:prstGeom>
          <a:solidFill>
            <a:srgbClr val="9966FF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00FAE9-8EF6-48BC-8372-0211202821CE}"/>
              </a:ext>
            </a:extLst>
          </p:cNvPr>
          <p:cNvSpPr txBox="1"/>
          <p:nvPr/>
        </p:nvSpPr>
        <p:spPr>
          <a:xfrm>
            <a:off x="7569891" y="6150747"/>
            <a:ext cx="1828663" cy="2616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defRPr>
                <a:solidFill>
                  <a:srgbClr val="1A1A1A"/>
                </a:solidFill>
                <a:cs typeface="Calibri"/>
              </a:defRPr>
            </a:lvl1pPr>
          </a:lstStyle>
          <a:p>
            <a:pPr algn="ctr"/>
            <a:r>
              <a:rPr lang="ru-RU" sz="1050" dirty="0"/>
              <a:t>Финансовый аналитик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775852" y="6240903"/>
            <a:ext cx="21004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A1A1A"/>
                </a:solidFill>
                <a:cs typeface="Calibri"/>
              </a:rPr>
              <a:t>WEB-</a:t>
            </a:r>
            <a:r>
              <a:rPr lang="ru-RU" dirty="0">
                <a:solidFill>
                  <a:srgbClr val="1A1A1A"/>
                </a:solidFill>
                <a:cs typeface="Calibri"/>
              </a:rPr>
              <a:t>аналитики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636638" y="3766474"/>
            <a:ext cx="542676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dirty="0">
                <a:solidFill>
                  <a:srgbClr val="1A1A1A"/>
                </a:solidFill>
                <a:cs typeface="Calibri"/>
              </a:rPr>
              <a:t>Наиболее популярные специализации</a:t>
            </a:r>
            <a:endParaRPr lang="ru-RU" sz="21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057046" y="3819909"/>
            <a:ext cx="352117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rgbClr val="1A1A1A"/>
                </a:solidFill>
                <a:cs typeface="Calibri"/>
              </a:rPr>
              <a:t>Другие встречающиеся специализации</a:t>
            </a:r>
            <a:endParaRPr lang="ru-RU" sz="1500" b="1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351721" y="2941998"/>
            <a:ext cx="9140982" cy="51077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r"/>
            <a:r>
              <a:rPr lang="ru-RU" sz="1200" dirty="0">
                <a:solidFill>
                  <a:srgbClr val="222222"/>
                </a:solidFill>
                <a:latin typeface="Arial" panose="020B0604020202020204" pitchFamily="34" charset="0"/>
              </a:rPr>
              <a:t>Суть работы аналитика полностью зависит от специфики отрасли, поэтому аналитики подразделяются по профилю деятельности и специализации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11232" y="1481316"/>
            <a:ext cx="1180130" cy="369332"/>
          </a:xfrm>
          <a:prstGeom prst="rect">
            <a:avLst/>
          </a:prstGeom>
          <a:solidFill>
            <a:srgbClr val="BAF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Аналитик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51505" y="3020753"/>
            <a:ext cx="373462" cy="373462"/>
          </a:xfrm>
          <a:prstGeom prst="rect">
            <a:avLst/>
          </a:prstGeom>
        </p:spPr>
      </p:pic>
      <p:cxnSp>
        <p:nvCxnSpPr>
          <p:cNvPr id="21" name="Соединительная линия уступом 20"/>
          <p:cNvCxnSpPr/>
          <p:nvPr/>
        </p:nvCxnSpPr>
        <p:spPr>
          <a:xfrm rot="5400000">
            <a:off x="6356390" y="4409323"/>
            <a:ext cx="1407667" cy="6352"/>
          </a:xfrm>
          <a:prstGeom prst="bentConnector3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Соединительная линия уступом 21"/>
          <p:cNvCxnSpPr/>
          <p:nvPr/>
        </p:nvCxnSpPr>
        <p:spPr>
          <a:xfrm rot="5400000">
            <a:off x="6633147" y="6427745"/>
            <a:ext cx="860509" cy="2"/>
          </a:xfrm>
          <a:prstGeom prst="bentConnector3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827618" y="5196251"/>
            <a:ext cx="21274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>
                <a:solidFill>
                  <a:srgbClr val="1A1A1A"/>
                </a:solidFill>
                <a:cs typeface="Calibri"/>
              </a:rPr>
              <a:t>Маркетинговые </a:t>
            </a:r>
          </a:p>
          <a:p>
            <a:r>
              <a:rPr lang="ru-RU" dirty="0">
                <a:solidFill>
                  <a:srgbClr val="1A1A1A"/>
                </a:solidFill>
                <a:cs typeface="Calibri"/>
              </a:rPr>
              <a:t>аналитики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8231941" y="4402104"/>
            <a:ext cx="165116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/>
              <a:t>IT-</a:t>
            </a:r>
            <a:r>
              <a:rPr lang="en-US" sz="1050" dirty="0" err="1"/>
              <a:t>аналитик</a:t>
            </a:r>
            <a:endParaRPr lang="en-US" sz="105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7482501" y="5225485"/>
            <a:ext cx="182636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/>
              <a:t>Аналитик бизнес-систем</a:t>
            </a: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786" y="5040288"/>
            <a:ext cx="1058930" cy="105893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9722151" y="4758725"/>
            <a:ext cx="248234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 err="1"/>
              <a:t>Аналитик-проектировщик</a:t>
            </a:r>
            <a:endParaRPr lang="en-US" sz="105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7758542" y="4765955"/>
            <a:ext cx="186915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/>
              <a:t>Бизнес-архитектор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0248158" y="5215673"/>
            <a:ext cx="148790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50" dirty="0"/>
              <a:t>Аналитик приложений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0157945" y="5667459"/>
            <a:ext cx="17848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/>
              <a:t>Аналитик предприятия</a:t>
            </a:r>
            <a:endParaRPr lang="ru-RU" sz="105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0049939" y="6148570"/>
            <a:ext cx="135966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dirty="0"/>
              <a:t>Аналитик процессов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7729312" y="5670818"/>
            <a:ext cx="146820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/>
              <a:t>Бизнес-консультант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9134198" y="6396335"/>
            <a:ext cx="105509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50" dirty="0"/>
              <a:t>Специалист </a:t>
            </a:r>
          </a:p>
          <a:p>
            <a:pPr algn="ctr"/>
            <a:r>
              <a:rPr lang="ru-RU" sz="1050" dirty="0"/>
              <a:t>по внедрению</a:t>
            </a:r>
            <a:endParaRPr lang="en-US" sz="105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889145" y="4502888"/>
            <a:ext cx="2421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>
                <a:solidFill>
                  <a:srgbClr val="1A1A1A"/>
                </a:solidFill>
                <a:cs typeface="Calibri"/>
              </a:rPr>
              <a:t>Системные аналитики </a:t>
            </a:r>
            <a:endParaRPr lang="ru-RU" dirty="0">
              <a:solidFill>
                <a:srgbClr val="1A1A1A"/>
              </a:solidFill>
              <a:cs typeface="Calibri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674154" y="4515785"/>
            <a:ext cx="1972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>
                <a:solidFill>
                  <a:srgbClr val="1A1A1A"/>
                </a:solidFill>
                <a:cs typeface="Calibri"/>
              </a:rPr>
              <a:t>Бизнес-аналитики</a:t>
            </a:r>
            <a:endParaRPr lang="ru-RU" dirty="0">
              <a:solidFill>
                <a:srgbClr val="1A1A1A"/>
              </a:solidFill>
              <a:cs typeface="Calibri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369486" y="5196250"/>
            <a:ext cx="15461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>
                <a:solidFill>
                  <a:srgbClr val="1A1A1A"/>
                </a:solidFill>
                <a:cs typeface="Calibri"/>
              </a:rPr>
              <a:t>Продуктовые </a:t>
            </a:r>
          </a:p>
          <a:p>
            <a:pPr algn="r"/>
            <a:r>
              <a:rPr lang="ru-RU" dirty="0">
                <a:solidFill>
                  <a:srgbClr val="1A1A1A"/>
                </a:solidFill>
                <a:cs typeface="Calibri"/>
              </a:rPr>
              <a:t>аналитики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679338" y="6278042"/>
            <a:ext cx="14432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1A1A1A"/>
                </a:solidFill>
                <a:cs typeface="Calibri"/>
              </a:rPr>
              <a:t>D</a:t>
            </a:r>
            <a:r>
              <a:rPr lang="ru-RU" dirty="0" err="1">
                <a:solidFill>
                  <a:srgbClr val="1A1A1A"/>
                </a:solidFill>
                <a:cs typeface="Calibri"/>
              </a:rPr>
              <a:t>ata</a:t>
            </a:r>
            <a:r>
              <a:rPr lang="ru-RU" dirty="0">
                <a:solidFill>
                  <a:srgbClr val="1A1A1A"/>
                </a:solidFill>
                <a:cs typeface="Calibri"/>
              </a:rPr>
              <a:t> </a:t>
            </a:r>
            <a:r>
              <a:rPr lang="ru-RU" dirty="0" err="1">
                <a:solidFill>
                  <a:srgbClr val="1A1A1A"/>
                </a:solidFill>
                <a:cs typeface="Calibri"/>
              </a:rPr>
              <a:t>scientist</a:t>
            </a:r>
            <a:endParaRPr lang="ru-RU" dirty="0">
              <a:solidFill>
                <a:srgbClr val="1A1A1A"/>
              </a:solidFill>
              <a:cs typeface="Calibri"/>
            </a:endParaRPr>
          </a:p>
        </p:txBody>
      </p:sp>
      <p:pic>
        <p:nvPicPr>
          <p:cNvPr id="36" name="Изображение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752" y="4874432"/>
            <a:ext cx="1347666" cy="1347666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31856">
            <a:off x="9676140" y="-183323"/>
            <a:ext cx="2025919" cy="202591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879" y="5128727"/>
            <a:ext cx="839855" cy="839855"/>
          </a:xfrm>
          <a:prstGeom prst="rect">
            <a:avLst/>
          </a:prstGeom>
        </p:spPr>
      </p:pic>
      <p:cxnSp>
        <p:nvCxnSpPr>
          <p:cNvPr id="39" name="Соединительная линия уступом 38"/>
          <p:cNvCxnSpPr/>
          <p:nvPr/>
        </p:nvCxnSpPr>
        <p:spPr>
          <a:xfrm rot="10800000" flipV="1">
            <a:off x="2400946" y="5548265"/>
            <a:ext cx="597504" cy="147940"/>
          </a:xfrm>
          <a:prstGeom prst="bentConnector3">
            <a:avLst/>
          </a:prstGeom>
          <a:ln>
            <a:solidFill>
              <a:schemeClr val="tx1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Соединительная линия уступом 40"/>
          <p:cNvCxnSpPr>
            <a:stCxn id="35" idx="3"/>
          </p:cNvCxnSpPr>
          <p:nvPr/>
        </p:nvCxnSpPr>
        <p:spPr>
          <a:xfrm>
            <a:off x="3867734" y="5548655"/>
            <a:ext cx="498789" cy="249609"/>
          </a:xfrm>
          <a:prstGeom prst="bentConnector3">
            <a:avLst/>
          </a:prstGeom>
          <a:ln>
            <a:solidFill>
              <a:schemeClr val="tx1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Соединительная линия уступом 42"/>
          <p:cNvCxnSpPr>
            <a:stCxn id="35" idx="0"/>
            <a:endCxn id="30" idx="2"/>
          </p:cNvCxnSpPr>
          <p:nvPr/>
        </p:nvCxnSpPr>
        <p:spPr>
          <a:xfrm rot="16200000" flipV="1">
            <a:off x="2645485" y="4326405"/>
            <a:ext cx="256507" cy="1348138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Соединительная линия уступом 44"/>
          <p:cNvCxnSpPr>
            <a:endCxn id="31" idx="2"/>
          </p:cNvCxnSpPr>
          <p:nvPr/>
        </p:nvCxnSpPr>
        <p:spPr>
          <a:xfrm flipV="1">
            <a:off x="3661657" y="4885117"/>
            <a:ext cx="998505" cy="325128"/>
          </a:xfrm>
          <a:prstGeom prst="bentConnector2">
            <a:avLst/>
          </a:prstGeom>
          <a:ln>
            <a:solidFill>
              <a:schemeClr val="tx1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Соединительная линия уступом 47"/>
          <p:cNvCxnSpPr/>
          <p:nvPr/>
        </p:nvCxnSpPr>
        <p:spPr>
          <a:xfrm rot="5400000">
            <a:off x="2670257" y="5599882"/>
            <a:ext cx="309460" cy="1046861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Соединительная линия уступом 50"/>
          <p:cNvCxnSpPr/>
          <p:nvPr/>
        </p:nvCxnSpPr>
        <p:spPr>
          <a:xfrm rot="16200000" flipH="1">
            <a:off x="4110116" y="5415602"/>
            <a:ext cx="272321" cy="137828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C78E27D9-B67E-EE4A-88FA-295C72C33BDE}"/>
              </a:ext>
            </a:extLst>
          </p:cNvPr>
          <p:cNvSpPr/>
          <p:nvPr/>
        </p:nvSpPr>
        <p:spPr>
          <a:xfrm>
            <a:off x="9677385" y="4402104"/>
            <a:ext cx="102619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 smtClean="0"/>
              <a:t>UX-</a:t>
            </a:r>
            <a:r>
              <a:rPr lang="ru-RU" sz="1050" dirty="0" smtClean="0"/>
              <a:t>ан</a:t>
            </a:r>
            <a:r>
              <a:rPr lang="en-US" sz="1050" dirty="0" err="1" smtClean="0"/>
              <a:t>алитик</a:t>
            </a:r>
            <a:endParaRPr lang="en-US" sz="1050" dirty="0"/>
          </a:p>
        </p:txBody>
      </p:sp>
      <p:sp>
        <p:nvSpPr>
          <p:cNvPr id="50" name="Овал 49"/>
          <p:cNvSpPr/>
          <p:nvPr/>
        </p:nvSpPr>
        <p:spPr>
          <a:xfrm>
            <a:off x="391834" y="248450"/>
            <a:ext cx="864000" cy="86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39" y="390622"/>
            <a:ext cx="626372" cy="62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86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Параллелограмм 78">
            <a:extLst>
              <a:ext uri="{FF2B5EF4-FFF2-40B4-BE49-F238E27FC236}">
                <a16:creationId xmlns:a16="http://schemas.microsoft.com/office/drawing/2014/main" id="{13103BD0-9123-344B-B666-2E76B0078B1C}"/>
              </a:ext>
            </a:extLst>
          </p:cNvPr>
          <p:cNvSpPr/>
          <p:nvPr/>
        </p:nvSpPr>
        <p:spPr>
          <a:xfrm>
            <a:off x="-647700" y="332064"/>
            <a:ext cx="10302719" cy="963803"/>
          </a:xfrm>
          <a:prstGeom prst="parallelogram">
            <a:avLst>
              <a:gd name="adj" fmla="val 6761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47870" y="1748303"/>
            <a:ext cx="11529391" cy="490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24" name="Прямая соединительная линия 23"/>
          <p:cNvCxnSpPr>
            <a:stCxn id="21" idx="2"/>
          </p:cNvCxnSpPr>
          <p:nvPr/>
        </p:nvCxnSpPr>
        <p:spPr>
          <a:xfrm flipV="1">
            <a:off x="6112566" y="3409122"/>
            <a:ext cx="14907" cy="324015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2894018" y="4851222"/>
            <a:ext cx="672401" cy="369332"/>
          </a:xfrm>
          <a:prstGeom prst="rect">
            <a:avLst/>
          </a:prstGeom>
          <a:solidFill>
            <a:srgbClr val="AA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SA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8982618" y="4908374"/>
            <a:ext cx="672401" cy="369332"/>
          </a:xfrm>
          <a:prstGeom prst="rect">
            <a:avLst/>
          </a:prstGeom>
          <a:solidFill>
            <a:srgbClr val="FFDB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BA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8255573" y="5660674"/>
            <a:ext cx="2118067" cy="83099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ru-RU" sz="1200" dirty="0">
                <a:solidFill>
                  <a:srgbClr val="1A1A1A"/>
                </a:solidFill>
                <a:cs typeface="Calibri"/>
              </a:rPr>
              <a:t>Понимание специфики </a:t>
            </a:r>
            <a:r>
              <a:rPr lang="ru-RU" sz="1200">
                <a:solidFill>
                  <a:srgbClr val="1A1A1A"/>
                </a:solidFill>
                <a:cs typeface="Calibri"/>
              </a:rPr>
              <a:t>работы в конкретном бизнес-домене/предметной </a:t>
            </a:r>
            <a:r>
              <a:rPr lang="ru-RU" sz="1200" dirty="0">
                <a:solidFill>
                  <a:srgbClr val="1A1A1A"/>
                </a:solidFill>
                <a:cs typeface="Calibri"/>
              </a:rPr>
              <a:t>области </a:t>
            </a:r>
            <a:endParaRPr lang="ru-RU" sz="1200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2136259" y="5541570"/>
            <a:ext cx="2189784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ru-RU" sz="1200" dirty="0">
                <a:solidFill>
                  <a:srgbClr val="1A1A1A"/>
                </a:solidFill>
                <a:cs typeface="Calibri"/>
              </a:rPr>
              <a:t>Глубокие знания в </a:t>
            </a:r>
            <a:r>
              <a:rPr lang="en-US" sz="1200">
                <a:solidFill>
                  <a:srgbClr val="1A1A1A"/>
                </a:solidFill>
                <a:cs typeface="Calibri"/>
              </a:rPr>
              <a:t>IT</a:t>
            </a:r>
            <a:endParaRPr lang="ru-RU" sz="1200">
              <a:solidFill>
                <a:srgbClr val="1A1A1A"/>
              </a:solidFill>
              <a:cs typeface="Calibri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1874712" y="5870825"/>
            <a:ext cx="401072" cy="276999"/>
          </a:xfrm>
          <a:prstGeom prst="rect">
            <a:avLst/>
          </a:prstGeom>
          <a:ln w="3175"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t">
            <a:spAutoFit/>
          </a:bodyPr>
          <a:lstStyle/>
          <a:p>
            <a:pPr algn="ctr"/>
            <a:r>
              <a:rPr lang="en-US" sz="1200" b="1" dirty="0">
                <a:solidFill>
                  <a:srgbClr val="2D82FF"/>
                </a:solidFill>
                <a:cs typeface="Calibri"/>
              </a:rPr>
              <a:t>API</a:t>
            </a:r>
            <a:endParaRPr lang="ru-RU" sz="1200" b="1" dirty="0">
              <a:solidFill>
                <a:srgbClr val="2D82FF"/>
              </a:solidFill>
              <a:cs typeface="Calibri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3097578" y="5870825"/>
            <a:ext cx="900055" cy="276999"/>
          </a:xfrm>
          <a:prstGeom prst="rect">
            <a:avLst/>
          </a:prstGeom>
          <a:ln w="3175"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t">
            <a:spAutoFit/>
          </a:bodyPr>
          <a:lstStyle/>
          <a:p>
            <a:pPr algn="ctr"/>
            <a:r>
              <a:rPr lang="en-US" sz="1200" b="1" dirty="0">
                <a:solidFill>
                  <a:srgbClr val="2D82FF"/>
                </a:solidFill>
                <a:cs typeface="Calibri"/>
              </a:rPr>
              <a:t>SOAP, REST</a:t>
            </a:r>
            <a:endParaRPr lang="ru-RU" sz="1200" b="1" dirty="0">
              <a:solidFill>
                <a:srgbClr val="2D82FF"/>
              </a:solidFill>
              <a:cs typeface="Calibri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2421398" y="6280346"/>
            <a:ext cx="540533" cy="276999"/>
          </a:xfrm>
          <a:prstGeom prst="rect">
            <a:avLst/>
          </a:prstGeom>
          <a:ln w="3175"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t">
            <a:spAutoFit/>
          </a:bodyPr>
          <a:lstStyle/>
          <a:p>
            <a:pPr algn="ctr"/>
            <a:r>
              <a:rPr lang="ru-RU" sz="1200" b="1" dirty="0">
                <a:solidFill>
                  <a:srgbClr val="2D82FF"/>
                </a:solidFill>
                <a:cs typeface="Calibri"/>
              </a:rPr>
              <a:t>SQL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3097579" y="6280346"/>
            <a:ext cx="900054" cy="276999"/>
          </a:xfrm>
          <a:prstGeom prst="rect">
            <a:avLst/>
          </a:prstGeom>
          <a:ln w="3175"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t">
            <a:spAutoFit/>
          </a:bodyPr>
          <a:lstStyle/>
          <a:p>
            <a:pPr algn="ctr"/>
            <a:r>
              <a:rPr lang="ru-RU" sz="1200" b="1" dirty="0">
                <a:solidFill>
                  <a:srgbClr val="2D82FF"/>
                </a:solidFill>
                <a:cs typeface="Calibri"/>
              </a:rPr>
              <a:t>XML, JSON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4143248" y="5870825"/>
            <a:ext cx="438069" cy="276999"/>
          </a:xfrm>
          <a:prstGeom prst="rect">
            <a:avLst/>
          </a:prstGeom>
          <a:ln w="3175"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t">
            <a:spAutoFit/>
          </a:bodyPr>
          <a:lstStyle/>
          <a:p>
            <a:pPr algn="ctr"/>
            <a:r>
              <a:rPr lang="en-US" sz="1200" b="1" dirty="0">
                <a:solidFill>
                  <a:srgbClr val="2D82FF"/>
                </a:solidFill>
                <a:cs typeface="Calibri"/>
              </a:rPr>
              <a:t>XSD</a:t>
            </a:r>
            <a:endParaRPr lang="ru-RU" sz="1200" b="1" dirty="0">
              <a:solidFill>
                <a:srgbClr val="2D82FF"/>
              </a:solidFill>
              <a:cs typeface="Calibri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2421399" y="5867528"/>
            <a:ext cx="540533" cy="276999"/>
          </a:xfrm>
          <a:prstGeom prst="rect">
            <a:avLst/>
          </a:prstGeom>
          <a:ln w="3175"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t">
            <a:spAutoFit/>
          </a:bodyPr>
          <a:lstStyle/>
          <a:p>
            <a:pPr algn="ctr"/>
            <a:r>
              <a:rPr lang="ru-RU" sz="1200" b="1" dirty="0">
                <a:solidFill>
                  <a:srgbClr val="2D82FF"/>
                </a:solidFill>
                <a:cs typeface="Calibri"/>
              </a:rPr>
              <a:t>СУБД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594385" y="4920493"/>
            <a:ext cx="15247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/>
              <a:t>Языки </a:t>
            </a:r>
          </a:p>
          <a:p>
            <a:pPr algn="ctr"/>
            <a:r>
              <a:rPr lang="ru-RU" sz="1200" dirty="0" smtClean="0"/>
              <a:t>Программирования </a:t>
            </a:r>
          </a:p>
          <a:p>
            <a:pPr algn="ctr"/>
            <a:r>
              <a:rPr lang="ru-RU" sz="1200" dirty="0" smtClean="0"/>
              <a:t>(основы)</a:t>
            </a:r>
            <a:endParaRPr lang="ru-RU" sz="1200" dirty="0"/>
          </a:p>
        </p:txBody>
      </p:sp>
      <p:sp>
        <p:nvSpPr>
          <p:cNvPr id="56" name="Прямоугольник 55"/>
          <p:cNvSpPr/>
          <p:nvPr/>
        </p:nvSpPr>
        <p:spPr>
          <a:xfrm>
            <a:off x="6292515" y="4913267"/>
            <a:ext cx="17217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1A1A1A"/>
                </a:solidFill>
                <a:cs typeface="Calibri"/>
              </a:rPr>
              <a:t>Поиск способов оптимизации работы и бизнес-процессов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10052298" y="4957482"/>
            <a:ext cx="17217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1A1A1A"/>
                </a:solidFill>
                <a:cs typeface="Calibri"/>
              </a:rPr>
              <a:t>Автоматизация бизнеса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6212749" y="3909016"/>
            <a:ext cx="17217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1A1A1A"/>
                </a:solidFill>
                <a:cs typeface="Calibri"/>
              </a:rPr>
              <a:t>Инжиниринг и реинжиниринг бизнес-процессов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10052298" y="4041953"/>
            <a:ext cx="17217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1A1A1A"/>
                </a:solidFill>
                <a:cs typeface="Calibri"/>
              </a:rPr>
              <a:t>Документирование требований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464491" y="3909016"/>
            <a:ext cx="2013139" cy="83099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ru-RU" sz="1200" dirty="0">
                <a:solidFill>
                  <a:srgbClr val="1A1A1A"/>
                </a:solidFill>
                <a:cs typeface="Calibri"/>
              </a:rPr>
              <a:t>Документирование технических требований к программному обеспечению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A6F522FF-F2E8-4B91-AB51-3014B90DCAF3}"/>
              </a:ext>
            </a:extLst>
          </p:cNvPr>
          <p:cNvSpPr/>
          <p:nvPr/>
        </p:nvSpPr>
        <p:spPr>
          <a:xfrm>
            <a:off x="4143248" y="3913499"/>
            <a:ext cx="1799241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ru-RU" sz="1200" dirty="0">
                <a:solidFill>
                  <a:srgbClr val="1A1A1A"/>
                </a:solidFill>
                <a:cs typeface="Calibri"/>
              </a:rPr>
              <a:t>Понимание архитектуры систем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727B05-1C5C-4BA8-85AF-B9B17BC16C5C}"/>
              </a:ext>
            </a:extLst>
          </p:cNvPr>
          <p:cNvSpPr txBox="1"/>
          <p:nvPr/>
        </p:nvSpPr>
        <p:spPr>
          <a:xfrm>
            <a:off x="3948953" y="4504765"/>
            <a:ext cx="214256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>
                <a:solidFill>
                  <a:srgbClr val="1A1A1A"/>
                </a:solidFill>
                <a:cs typeface="Calibri"/>
              </a:rPr>
              <a:t>Проектирование систем, координация разработки, тестирования, приемки </a:t>
            </a:r>
            <a:r>
              <a:rPr lang="en-US" sz="1200" dirty="0" err="1">
                <a:solidFill>
                  <a:srgbClr val="1A1A1A"/>
                </a:solidFill>
                <a:cs typeface="Calibri"/>
              </a:rPr>
              <a:t>и</a:t>
            </a:r>
            <a:r>
              <a:rPr lang="en-US" sz="1200" dirty="0">
                <a:solidFill>
                  <a:srgbClr val="1A1A1A"/>
                </a:solidFill>
                <a:cs typeface="Calibri"/>
              </a:rPr>
              <a:t> </a:t>
            </a:r>
            <a:r>
              <a:rPr lang="en-US" sz="1200" dirty="0" err="1">
                <a:solidFill>
                  <a:srgbClr val="1A1A1A"/>
                </a:solidFill>
                <a:cs typeface="Calibri"/>
              </a:rPr>
              <a:t>внедрени</a:t>
            </a:r>
            <a:r>
              <a:rPr lang="ru-RU" sz="1200" dirty="0">
                <a:solidFill>
                  <a:srgbClr val="1A1A1A"/>
                </a:solidFill>
                <a:cs typeface="Calibri"/>
              </a:rPr>
              <a:t>е</a:t>
            </a:r>
            <a:endParaRPr lang="ru-RU" dirty="0">
              <a:cs typeface="Calibri" panose="020F0502020204030204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7870" y="1748303"/>
            <a:ext cx="11529391" cy="1660819"/>
          </a:xfrm>
          <a:prstGeom prst="rect">
            <a:avLst/>
          </a:prstGeom>
          <a:solidFill>
            <a:schemeClr val="bg1">
              <a:lumMod val="7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9748289" y="615705"/>
            <a:ext cx="20813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Системный и бизнес-анализ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5901" y="365125"/>
            <a:ext cx="10207948" cy="965975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1A1A1A"/>
                </a:solidFill>
                <a:latin typeface="Calibri"/>
                <a:cs typeface="Calibri"/>
              </a:rPr>
              <a:t>Системные аналитики        </a:t>
            </a:r>
            <a:r>
              <a:rPr lang="ru-RU" sz="2800" b="1" dirty="0" smtClean="0">
                <a:solidFill>
                  <a:srgbClr val="1A1A1A"/>
                </a:solidFill>
                <a:latin typeface="Calibri"/>
                <a:cs typeface="Calibri"/>
              </a:rPr>
              <a:t>Бизнес-аналитики</a:t>
            </a:r>
            <a:endParaRPr lang="ru-RU" sz="2800" b="1" dirty="0">
              <a:solidFill>
                <a:srgbClr val="1A1A1A"/>
              </a:solidFill>
              <a:latin typeface="Calibri"/>
              <a:cs typeface="Calibri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275317" y="1580315"/>
            <a:ext cx="852157" cy="369332"/>
          </a:xfrm>
          <a:prstGeom prst="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556" y="2087608"/>
            <a:ext cx="573602" cy="573602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749860" y="2661210"/>
            <a:ext cx="14411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1A1A1A"/>
                </a:solidFill>
                <a:cs typeface="Calibri"/>
              </a:rPr>
              <a:t>Моделирование в различных нотациях</a:t>
            </a:r>
            <a:endParaRPr lang="ru-RU" sz="12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7985896" y="2661210"/>
            <a:ext cx="15378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1A1A1A"/>
                </a:solidFill>
                <a:cs typeface="Calibri"/>
              </a:rPr>
              <a:t>Документирование и анализ требований</a:t>
            </a:r>
            <a:endParaRPr lang="ru-RU" sz="1200" dirty="0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625" y="2084161"/>
            <a:ext cx="572400" cy="572400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2754911" y="2660171"/>
            <a:ext cx="1537859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ru-RU" sz="1200" b="1" dirty="0" err="1">
                <a:solidFill>
                  <a:srgbClr val="1A1A1A"/>
                </a:solidFill>
                <a:cs typeface="Calibri"/>
              </a:rPr>
              <a:t>Прототипирование</a:t>
            </a:r>
            <a:endParaRPr lang="en-US" sz="1200" b="1" dirty="0">
              <a:solidFill>
                <a:srgbClr val="1A1A1A"/>
              </a:solidFill>
              <a:cs typeface="Calibri"/>
            </a:endParaRPr>
          </a:p>
          <a:p>
            <a:pPr algn="ctr"/>
            <a:r>
              <a:rPr lang="en-US" sz="1200" b="1" dirty="0">
                <a:solidFill>
                  <a:srgbClr val="1A1A1A"/>
                </a:solidFill>
                <a:cs typeface="Calibri"/>
              </a:rPr>
              <a:t>+ </a:t>
            </a:r>
            <a:r>
              <a:rPr lang="ru-RU" sz="1200" b="1" dirty="0">
                <a:solidFill>
                  <a:srgbClr val="1A1A1A"/>
                </a:solidFill>
                <a:cs typeface="Calibri"/>
              </a:rPr>
              <a:t>понимание </a:t>
            </a:r>
            <a:r>
              <a:rPr lang="en-US" sz="1200" b="1" dirty="0">
                <a:solidFill>
                  <a:srgbClr val="1A1A1A"/>
                </a:solidFill>
                <a:cs typeface="Calibri"/>
              </a:rPr>
              <a:t>UX/UI</a:t>
            </a:r>
            <a:endParaRPr lang="ru-RU" sz="1200" dirty="0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640" y="2087771"/>
            <a:ext cx="572400" cy="572400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5011242" y="2656561"/>
            <a:ext cx="22324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1A1A1A"/>
                </a:solidFill>
                <a:cs typeface="Calibri"/>
              </a:rPr>
              <a:t>Применение различных техник выявления требований и коммуникации</a:t>
            </a:r>
            <a:endParaRPr lang="ru-RU" sz="1200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10155990" y="2647870"/>
            <a:ext cx="15378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1A1A1A"/>
                </a:solidFill>
                <a:cs typeface="Calibri"/>
              </a:rPr>
              <a:t>Анализ и работа с данными</a:t>
            </a:r>
            <a:endParaRPr lang="ru-RU" sz="1200" dirty="0"/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178" y="2088416"/>
            <a:ext cx="572400" cy="572400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911" y="2084161"/>
            <a:ext cx="572400" cy="572400"/>
          </a:xfrm>
          <a:prstGeom prst="rect">
            <a:avLst/>
          </a:prstGeom>
        </p:spPr>
      </p:pic>
      <p:sp>
        <p:nvSpPr>
          <p:cNvPr id="40" name="Прямоугольник 39"/>
          <p:cNvSpPr/>
          <p:nvPr/>
        </p:nvSpPr>
        <p:spPr>
          <a:xfrm>
            <a:off x="6127473" y="1581109"/>
            <a:ext cx="852157" cy="369332"/>
          </a:xfrm>
          <a:prstGeom prst="rect">
            <a:avLst/>
          </a:prstGeom>
          <a:solidFill>
            <a:srgbClr val="BAF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273527" y="1596266"/>
            <a:ext cx="1695348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ru-RU" sz="1600" b="1" dirty="0"/>
              <a:t>Общие навыки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BE19D8EB-6A63-4517-9CE5-6515EA44EF17}"/>
              </a:ext>
            </a:extLst>
          </p:cNvPr>
          <p:cNvSpPr/>
          <p:nvPr/>
        </p:nvSpPr>
        <p:spPr>
          <a:xfrm>
            <a:off x="5199484" y="665106"/>
            <a:ext cx="360000" cy="3600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8" name="Прямоугольник 17"/>
          <p:cNvSpPr/>
          <p:nvPr/>
        </p:nvSpPr>
        <p:spPr>
          <a:xfrm>
            <a:off x="5171965" y="663821"/>
            <a:ext cx="593642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VS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22446" y="3854568"/>
            <a:ext cx="1026000" cy="102600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252" y="3797416"/>
            <a:ext cx="1026000" cy="1026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72920" y="5867529"/>
            <a:ext cx="620000" cy="99047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tx1"/>
              </a:solidFill>
            </a:endParaRPr>
          </a:p>
        </p:txBody>
      </p:sp>
      <p:sp>
        <p:nvSpPr>
          <p:cNvPr id="13" name="Ручной ввод 12"/>
          <p:cNvSpPr/>
          <p:nvPr/>
        </p:nvSpPr>
        <p:spPr>
          <a:xfrm>
            <a:off x="272920" y="6280346"/>
            <a:ext cx="620000" cy="589070"/>
          </a:xfrm>
          <a:prstGeom prst="flowChartManualInput">
            <a:avLst/>
          </a:prstGeom>
          <a:solidFill>
            <a:srgbClr val="C9FF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tx1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159637" y="5585724"/>
            <a:ext cx="8082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9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11350531" y="5867529"/>
            <a:ext cx="620000" cy="99047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tx1"/>
              </a:solidFill>
            </a:endParaRPr>
          </a:p>
        </p:txBody>
      </p:sp>
      <p:sp>
        <p:nvSpPr>
          <p:cNvPr id="63" name="Ручной ввод 62"/>
          <p:cNvSpPr/>
          <p:nvPr/>
        </p:nvSpPr>
        <p:spPr>
          <a:xfrm>
            <a:off x="11350531" y="6280346"/>
            <a:ext cx="620000" cy="589070"/>
          </a:xfrm>
          <a:prstGeom prst="flowChartManualInpu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tx1"/>
              </a:solidFill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11255566" y="5585724"/>
            <a:ext cx="8082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</a:rPr>
              <a:t>2</a:t>
            </a:r>
            <a:endParaRPr lang="ru-RU" sz="9600" b="1" dirty="0">
              <a:solidFill>
                <a:schemeClr val="bg1"/>
              </a:solidFill>
            </a:endParaRPr>
          </a:p>
        </p:txBody>
      </p:sp>
      <p:cxnSp>
        <p:nvCxnSpPr>
          <p:cNvPr id="64" name="Соединительная линия уступом 63">
            <a:extLst>
              <a:ext uri="{FF2B5EF4-FFF2-40B4-BE49-F238E27FC236}">
                <a16:creationId xmlns:a16="http://schemas.microsoft.com/office/drawing/2014/main" id="{B8DAB782-565C-644C-9923-4312812BCC37}"/>
              </a:ext>
            </a:extLst>
          </p:cNvPr>
          <p:cNvCxnSpPr>
            <a:cxnSpLocks/>
          </p:cNvCxnSpPr>
          <p:nvPr/>
        </p:nvCxnSpPr>
        <p:spPr>
          <a:xfrm rot="10800000">
            <a:off x="2160145" y="4444178"/>
            <a:ext cx="609698" cy="447872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Соединительная линия уступом 64">
            <a:extLst>
              <a:ext uri="{FF2B5EF4-FFF2-40B4-BE49-F238E27FC236}">
                <a16:creationId xmlns:a16="http://schemas.microsoft.com/office/drawing/2014/main" id="{B9C03151-C2B5-4147-AC2E-6A2995AB70B6}"/>
              </a:ext>
            </a:extLst>
          </p:cNvPr>
          <p:cNvCxnSpPr>
            <a:cxnSpLocks/>
          </p:cNvCxnSpPr>
          <p:nvPr/>
        </p:nvCxnSpPr>
        <p:spPr>
          <a:xfrm rot="10800000" flipV="1">
            <a:off x="2075249" y="5027869"/>
            <a:ext cx="595515" cy="185196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Соединительная линия уступом 65">
            <a:extLst>
              <a:ext uri="{FF2B5EF4-FFF2-40B4-BE49-F238E27FC236}">
                <a16:creationId xmlns:a16="http://schemas.microsoft.com/office/drawing/2014/main" id="{83603742-823D-D24E-A0DE-3F8BF89681BA}"/>
              </a:ext>
            </a:extLst>
          </p:cNvPr>
          <p:cNvCxnSpPr>
            <a:cxnSpLocks/>
          </p:cNvCxnSpPr>
          <p:nvPr/>
        </p:nvCxnSpPr>
        <p:spPr>
          <a:xfrm rot="16200000" flipH="1">
            <a:off x="3094378" y="5299136"/>
            <a:ext cx="287266" cy="233658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Соединительная линия уступом 66">
            <a:extLst>
              <a:ext uri="{FF2B5EF4-FFF2-40B4-BE49-F238E27FC236}">
                <a16:creationId xmlns:a16="http://schemas.microsoft.com/office/drawing/2014/main" id="{74FBCB1F-F15A-D14E-8E2D-54E2AF42AD70}"/>
              </a:ext>
            </a:extLst>
          </p:cNvPr>
          <p:cNvCxnSpPr>
            <a:cxnSpLocks/>
          </p:cNvCxnSpPr>
          <p:nvPr/>
        </p:nvCxnSpPr>
        <p:spPr>
          <a:xfrm rot="10800000" flipV="1">
            <a:off x="3639085" y="4258774"/>
            <a:ext cx="787141" cy="673574"/>
          </a:xfrm>
          <a:prstGeom prst="bentConnector3">
            <a:avLst>
              <a:gd name="adj1" fmla="val 73234"/>
            </a:avLst>
          </a:prstGeom>
          <a:ln>
            <a:solidFill>
              <a:schemeClr val="tx1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Соединительная линия уступом 67">
            <a:extLst>
              <a:ext uri="{FF2B5EF4-FFF2-40B4-BE49-F238E27FC236}">
                <a16:creationId xmlns:a16="http://schemas.microsoft.com/office/drawing/2014/main" id="{5155FCB2-5727-9240-82D5-6DA571DC602E}"/>
              </a:ext>
            </a:extLst>
          </p:cNvPr>
          <p:cNvCxnSpPr>
            <a:cxnSpLocks/>
          </p:cNvCxnSpPr>
          <p:nvPr/>
        </p:nvCxnSpPr>
        <p:spPr>
          <a:xfrm rot="10800000">
            <a:off x="3731852" y="5114780"/>
            <a:ext cx="560918" cy="11886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Соединительная линия уступом 68">
            <a:extLst>
              <a:ext uri="{FF2B5EF4-FFF2-40B4-BE49-F238E27FC236}">
                <a16:creationId xmlns:a16="http://schemas.microsoft.com/office/drawing/2014/main" id="{DD77B8EC-B396-8247-803A-8702376D0088}"/>
              </a:ext>
            </a:extLst>
          </p:cNvPr>
          <p:cNvCxnSpPr>
            <a:cxnSpLocks/>
          </p:cNvCxnSpPr>
          <p:nvPr/>
        </p:nvCxnSpPr>
        <p:spPr>
          <a:xfrm rot="10800000">
            <a:off x="7927722" y="4220449"/>
            <a:ext cx="961628" cy="82623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Соединительная линия уступом 70">
            <a:extLst>
              <a:ext uri="{FF2B5EF4-FFF2-40B4-BE49-F238E27FC236}">
                <a16:creationId xmlns:a16="http://schemas.microsoft.com/office/drawing/2014/main" id="{F575759B-5EFB-E54B-B48C-EC3AFD9D1A8C}"/>
              </a:ext>
            </a:extLst>
          </p:cNvPr>
          <p:cNvCxnSpPr>
            <a:cxnSpLocks/>
          </p:cNvCxnSpPr>
          <p:nvPr/>
        </p:nvCxnSpPr>
        <p:spPr>
          <a:xfrm rot="10800000" flipV="1">
            <a:off x="8200297" y="5164924"/>
            <a:ext cx="554528" cy="98611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Соединительная линия уступом 72">
            <a:extLst>
              <a:ext uri="{FF2B5EF4-FFF2-40B4-BE49-F238E27FC236}">
                <a16:creationId xmlns:a16="http://schemas.microsoft.com/office/drawing/2014/main" id="{6EDE9151-843C-4B42-9212-A08A21CCD5AB}"/>
              </a:ext>
            </a:extLst>
          </p:cNvPr>
          <p:cNvCxnSpPr>
            <a:cxnSpLocks/>
          </p:cNvCxnSpPr>
          <p:nvPr/>
        </p:nvCxnSpPr>
        <p:spPr>
          <a:xfrm rot="5400000">
            <a:off x="9805988" y="4421513"/>
            <a:ext cx="625825" cy="509481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Соединительная линия уступом 74">
            <a:extLst>
              <a:ext uri="{FF2B5EF4-FFF2-40B4-BE49-F238E27FC236}">
                <a16:creationId xmlns:a16="http://schemas.microsoft.com/office/drawing/2014/main" id="{B81D1D5C-7FD4-8042-A045-2824BBA5B18B}"/>
              </a:ext>
            </a:extLst>
          </p:cNvPr>
          <p:cNvCxnSpPr>
            <a:cxnSpLocks/>
          </p:cNvCxnSpPr>
          <p:nvPr/>
        </p:nvCxnSpPr>
        <p:spPr>
          <a:xfrm rot="10800000">
            <a:off x="9748289" y="5136823"/>
            <a:ext cx="677836" cy="13550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Соединительная линия уступом 76">
            <a:extLst>
              <a:ext uri="{FF2B5EF4-FFF2-40B4-BE49-F238E27FC236}">
                <a16:creationId xmlns:a16="http://schemas.microsoft.com/office/drawing/2014/main" id="{DFE40BA7-7344-7140-96E9-0AD5F2B19CB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9257215" y="5393026"/>
            <a:ext cx="231020" cy="18923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Овал 69"/>
          <p:cNvSpPr/>
          <p:nvPr/>
        </p:nvSpPr>
        <p:spPr>
          <a:xfrm>
            <a:off x="391834" y="375450"/>
            <a:ext cx="864000" cy="86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56" y="477997"/>
            <a:ext cx="682556" cy="68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59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Параллелограмм 59">
            <a:extLst>
              <a:ext uri="{FF2B5EF4-FFF2-40B4-BE49-F238E27FC236}">
                <a16:creationId xmlns:a16="http://schemas.microsoft.com/office/drawing/2014/main" id="{270A92DD-AF92-C846-ABAA-D225A7490FE5}"/>
              </a:ext>
            </a:extLst>
          </p:cNvPr>
          <p:cNvSpPr/>
          <p:nvPr/>
        </p:nvSpPr>
        <p:spPr>
          <a:xfrm>
            <a:off x="-685800" y="221145"/>
            <a:ext cx="6959964" cy="963803"/>
          </a:xfrm>
          <a:prstGeom prst="parallelogram">
            <a:avLst>
              <a:gd name="adj" fmla="val 6761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8665654" y="1"/>
            <a:ext cx="3549354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348482" y="4978577"/>
            <a:ext cx="8005709" cy="1208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tx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48482" y="4978577"/>
            <a:ext cx="8005709" cy="1217677"/>
          </a:xfrm>
          <a:prstGeom prst="rect">
            <a:avLst/>
          </a:prstGeom>
          <a:solidFill>
            <a:srgbClr val="C9FF5D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tx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48482" y="3524827"/>
            <a:ext cx="8005709" cy="1208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48482" y="3534190"/>
            <a:ext cx="8005709" cy="1208314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tx1"/>
              </a:solidFill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8810527" y="2387715"/>
            <a:ext cx="3240000" cy="3240000"/>
          </a:xfrm>
          <a:prstGeom prst="ellipse">
            <a:avLst/>
          </a:prstGeom>
          <a:solidFill>
            <a:srgbClr val="9966FF">
              <a:alpha val="12000"/>
            </a:srgbClr>
          </a:solidFill>
          <a:ln w="31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48482" y="2090055"/>
            <a:ext cx="8005709" cy="1208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48482" y="2090055"/>
            <a:ext cx="8005709" cy="1215636"/>
          </a:xfrm>
          <a:prstGeom prst="rect">
            <a:avLst/>
          </a:prstGeom>
          <a:solidFill>
            <a:srgbClr val="9966FF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8482" y="4393801"/>
            <a:ext cx="27396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>
                <a:solidFill>
                  <a:srgbClr val="222222"/>
                </a:solidFill>
              </a:rPr>
              <a:t>Построение алгоритмов</a:t>
            </a:r>
            <a:endParaRPr lang="ru-RU" sz="1400" b="1" dirty="0">
              <a:solidFill>
                <a:srgbClr val="222222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54163" y="284012"/>
            <a:ext cx="2042419" cy="830997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Исследование</a:t>
            </a:r>
          </a:p>
          <a:p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Стратегия</a:t>
            </a:r>
          </a:p>
          <a:p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Улучшение продукта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2087" y="221145"/>
            <a:ext cx="4613480" cy="963803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1A1A1A"/>
                </a:solidFill>
                <a:latin typeface="+mn-lt"/>
                <a:ea typeface="+mj-lt"/>
                <a:cs typeface="+mj-lt"/>
              </a:rPr>
              <a:t>Продуктовые аналитики</a:t>
            </a:r>
            <a:endParaRPr lang="ru-RU" sz="2800" b="1" dirty="0">
              <a:solidFill>
                <a:srgbClr val="1A1A1A"/>
              </a:solidFill>
              <a:latin typeface="+mn-lt"/>
              <a:cs typeface="Calibri Light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40596" y="2747802"/>
            <a:ext cx="24638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222222"/>
                </a:solidFill>
              </a:rPr>
              <a:t>Определение цели и </a:t>
            </a:r>
            <a:r>
              <a:rPr lang="ru-RU" sz="1400" b="1" dirty="0" smtClean="0">
                <a:solidFill>
                  <a:srgbClr val="222222"/>
                </a:solidFill>
              </a:rPr>
              <a:t>вектора </a:t>
            </a:r>
            <a:r>
              <a:rPr lang="ru-RU" sz="1400" b="1" dirty="0">
                <a:solidFill>
                  <a:srgbClr val="222222"/>
                </a:solidFill>
              </a:rPr>
              <a:t>развития продукта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437934" y="2765534"/>
            <a:ext cx="2162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222222"/>
                </a:solidFill>
              </a:rPr>
              <a:t>Проведение исследований</a:t>
            </a:r>
            <a:endParaRPr lang="ru-RU" sz="1400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211266" y="5656048"/>
            <a:ext cx="24529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Составление дорожной карты продукта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540596" y="5661067"/>
            <a:ext cx="23592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Составление </a:t>
            </a:r>
            <a:r>
              <a:rPr lang="en-US" sz="1400" b="1" dirty="0"/>
              <a:t>Customer Journey Map</a:t>
            </a:r>
            <a:endParaRPr lang="ru-RU" sz="1400" b="1" dirty="0"/>
          </a:p>
        </p:txBody>
      </p:sp>
      <p:sp>
        <p:nvSpPr>
          <p:cNvPr id="5" name="Овал 4"/>
          <p:cNvSpPr/>
          <p:nvPr/>
        </p:nvSpPr>
        <p:spPr>
          <a:xfrm>
            <a:off x="1466527" y="2142058"/>
            <a:ext cx="612000" cy="612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1387475" y="3683583"/>
            <a:ext cx="612000" cy="612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1387475" y="5051601"/>
            <a:ext cx="612000" cy="612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407" y="5136707"/>
            <a:ext cx="457200" cy="457200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275" y="2216092"/>
            <a:ext cx="457200" cy="457200"/>
          </a:xfrm>
          <a:prstGeom prst="rect">
            <a:avLst/>
          </a:prstGeom>
        </p:spPr>
      </p:pic>
      <p:pic>
        <p:nvPicPr>
          <p:cNvPr id="41" name="Изображение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721" y="3760357"/>
            <a:ext cx="457200" cy="457200"/>
          </a:xfrm>
          <a:prstGeom prst="rect">
            <a:avLst/>
          </a:prstGeom>
        </p:spPr>
      </p:pic>
      <p:pic>
        <p:nvPicPr>
          <p:cNvPr id="42" name="Изображение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184" y="2773613"/>
            <a:ext cx="2425482" cy="2425482"/>
          </a:xfrm>
          <a:prstGeom prst="rect">
            <a:avLst/>
          </a:prstGeom>
        </p:spPr>
      </p:pic>
      <p:sp>
        <p:nvSpPr>
          <p:cNvPr id="44" name="Овал 43"/>
          <p:cNvSpPr/>
          <p:nvPr/>
        </p:nvSpPr>
        <p:spPr>
          <a:xfrm>
            <a:off x="9087184" y="1025100"/>
            <a:ext cx="612000" cy="612000"/>
          </a:xfrm>
          <a:prstGeom prst="ellipse">
            <a:avLst/>
          </a:prstGeom>
          <a:solidFill>
            <a:srgbClr val="FFFF00">
              <a:alpha val="47000"/>
            </a:srgbClr>
          </a:solidFill>
          <a:ln w="31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/>
          <p:cNvSpPr/>
          <p:nvPr/>
        </p:nvSpPr>
        <p:spPr>
          <a:xfrm>
            <a:off x="11223342" y="1566102"/>
            <a:ext cx="468000" cy="468000"/>
          </a:xfrm>
          <a:prstGeom prst="ellipse">
            <a:avLst/>
          </a:prstGeom>
          <a:solidFill>
            <a:srgbClr val="9966FF">
              <a:alpha val="88000"/>
            </a:srgbClr>
          </a:solidFill>
          <a:ln w="31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/>
          <p:cNvSpPr/>
          <p:nvPr/>
        </p:nvSpPr>
        <p:spPr>
          <a:xfrm>
            <a:off x="10614931" y="612083"/>
            <a:ext cx="360000" cy="360000"/>
          </a:xfrm>
          <a:prstGeom prst="ellipse">
            <a:avLst/>
          </a:prstGeom>
          <a:solidFill>
            <a:srgbClr val="C9FF5D">
              <a:alpha val="55000"/>
            </a:srgbClr>
          </a:solidFill>
          <a:ln w="31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/>
          <p:nvPr/>
        </p:nvSpPr>
        <p:spPr>
          <a:xfrm>
            <a:off x="11331342" y="6137904"/>
            <a:ext cx="360000" cy="360000"/>
          </a:xfrm>
          <a:prstGeom prst="ellipse">
            <a:avLst/>
          </a:prstGeom>
          <a:solidFill>
            <a:srgbClr val="C9FF5D"/>
          </a:solidFill>
          <a:ln w="31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/>
          <p:cNvSpPr/>
          <p:nvPr/>
        </p:nvSpPr>
        <p:spPr>
          <a:xfrm>
            <a:off x="9238724" y="5923680"/>
            <a:ext cx="252000" cy="252000"/>
          </a:xfrm>
          <a:prstGeom prst="ellipse">
            <a:avLst/>
          </a:prstGeom>
          <a:solidFill>
            <a:srgbClr val="FFFF00">
              <a:alpha val="74000"/>
            </a:srgbClr>
          </a:solidFill>
          <a:ln w="31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0" name="Прямая соединительная линия 49"/>
          <p:cNvCxnSpPr>
            <a:stCxn id="31" idx="6"/>
            <a:endCxn id="43" idx="2"/>
          </p:cNvCxnSpPr>
          <p:nvPr/>
        </p:nvCxnSpPr>
        <p:spPr>
          <a:xfrm>
            <a:off x="1999475" y="3989583"/>
            <a:ext cx="6811052" cy="18132"/>
          </a:xfrm>
          <a:prstGeom prst="line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dash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5" name="Соединительная линия уступом 54"/>
          <p:cNvCxnSpPr>
            <a:stCxn id="5" idx="6"/>
            <a:endCxn id="43" idx="1"/>
          </p:cNvCxnSpPr>
          <p:nvPr/>
        </p:nvCxnSpPr>
        <p:spPr>
          <a:xfrm>
            <a:off x="2078527" y="2448058"/>
            <a:ext cx="7206487" cy="414144"/>
          </a:xfrm>
          <a:prstGeom prst="bentConnector4">
            <a:avLst>
              <a:gd name="adj1" fmla="val 46708"/>
              <a:gd name="adj2" fmla="val 1024"/>
            </a:avLst>
          </a:prstGeom>
          <a:solidFill>
            <a:schemeClr val="bg1"/>
          </a:solidFill>
          <a:ln w="3175">
            <a:solidFill>
              <a:schemeClr val="tx1"/>
            </a:solidFill>
            <a:prstDash val="dash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8" name="Соединительная линия уступом 57"/>
          <p:cNvCxnSpPr>
            <a:stCxn id="34" idx="6"/>
            <a:endCxn id="43" idx="3"/>
          </p:cNvCxnSpPr>
          <p:nvPr/>
        </p:nvCxnSpPr>
        <p:spPr>
          <a:xfrm flipV="1">
            <a:off x="1999475" y="5153228"/>
            <a:ext cx="7285539" cy="204373"/>
          </a:xfrm>
          <a:prstGeom prst="bentConnector4">
            <a:avLst>
              <a:gd name="adj1" fmla="val 46744"/>
              <a:gd name="adj2" fmla="val -3865"/>
            </a:avLst>
          </a:prstGeom>
          <a:solidFill>
            <a:schemeClr val="bg1"/>
          </a:solidFill>
          <a:ln w="3175">
            <a:solidFill>
              <a:schemeClr val="tx1"/>
            </a:solidFill>
            <a:prstDash val="dash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2899803" y="4385946"/>
            <a:ext cx="31056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222222"/>
                </a:solidFill>
              </a:rPr>
              <a:t>Анализ рынка и работа </a:t>
            </a:r>
            <a:r>
              <a:rPr lang="ru-RU" sz="1400" b="1" dirty="0">
                <a:solidFill>
                  <a:srgbClr val="222222"/>
                </a:solidFill>
              </a:rPr>
              <a:t>с метриками</a:t>
            </a:r>
            <a:endParaRPr lang="ru-RU" sz="14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693135" y="2779178"/>
            <a:ext cx="2791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222222"/>
                </a:solidFill>
              </a:rPr>
              <a:t>Выявление причинно-следственных связей</a:t>
            </a:r>
            <a:endParaRPr lang="ru-RU" sz="14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169962" y="4385944"/>
            <a:ext cx="15840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/>
              <a:t>A</a:t>
            </a:r>
            <a:r>
              <a:rPr lang="ru-RU" sz="1400" b="1" dirty="0"/>
              <a:t>/</a:t>
            </a:r>
            <a:r>
              <a:rPr lang="ru-RU" sz="1400" b="1" dirty="0" err="1"/>
              <a:t>B</a:t>
            </a:r>
            <a:r>
              <a:rPr lang="ru-RU" sz="1400" b="1" dirty="0"/>
              <a:t>-тестирование</a:t>
            </a:r>
            <a:endParaRPr lang="ru-RU" sz="1400" b="1" dirty="0">
              <a:solidFill>
                <a:srgbClr val="222222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021450" y="5656048"/>
            <a:ext cx="19958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/>
              <a:t>Оценка прогресса продукта</a:t>
            </a:r>
          </a:p>
        </p:txBody>
      </p:sp>
      <p:sp>
        <p:nvSpPr>
          <p:cNvPr id="35" name="Овал 34"/>
          <p:cNvSpPr/>
          <p:nvPr/>
        </p:nvSpPr>
        <p:spPr>
          <a:xfrm>
            <a:off x="4144128" y="5058128"/>
            <a:ext cx="612000" cy="612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6703926" y="5058128"/>
            <a:ext cx="612000" cy="612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371" y="5134897"/>
            <a:ext cx="457200" cy="457200"/>
          </a:xfrm>
          <a:prstGeom prst="rect">
            <a:avLst/>
          </a:prstGeom>
        </p:spPr>
      </p:pic>
      <p:pic>
        <p:nvPicPr>
          <p:cNvPr id="40" name="Изображение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978" y="5134897"/>
            <a:ext cx="457200" cy="457200"/>
          </a:xfrm>
          <a:prstGeom prst="rect">
            <a:avLst/>
          </a:prstGeom>
        </p:spPr>
      </p:pic>
      <p:sp>
        <p:nvSpPr>
          <p:cNvPr id="28" name="Овал 27"/>
          <p:cNvSpPr/>
          <p:nvPr/>
        </p:nvSpPr>
        <p:spPr>
          <a:xfrm>
            <a:off x="4223180" y="2148585"/>
            <a:ext cx="612000" cy="612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6782978" y="2148585"/>
            <a:ext cx="612000" cy="612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4144128" y="3657452"/>
            <a:ext cx="612000" cy="612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6703926" y="3657452"/>
            <a:ext cx="612000" cy="612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371" y="3727699"/>
            <a:ext cx="457200" cy="457200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105" y="2219458"/>
            <a:ext cx="457200" cy="457200"/>
          </a:xfrm>
          <a:prstGeom prst="rect">
            <a:avLst/>
          </a:prstGeom>
        </p:spPr>
      </p:pic>
      <p:pic>
        <p:nvPicPr>
          <p:cNvPr id="37" name="Изображение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580" y="2219448"/>
            <a:ext cx="457200" cy="457200"/>
          </a:xfrm>
          <a:prstGeom prst="rect">
            <a:avLst/>
          </a:prstGeom>
        </p:spPr>
      </p:pic>
      <p:pic>
        <p:nvPicPr>
          <p:cNvPr id="38" name="Изображение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988" y="3727699"/>
            <a:ext cx="457200" cy="457200"/>
          </a:xfrm>
          <a:prstGeom prst="rect">
            <a:avLst/>
          </a:prstGeom>
        </p:spPr>
      </p:pic>
      <p:cxnSp>
        <p:nvCxnSpPr>
          <p:cNvPr id="63" name="Соединительная линия уступом 62"/>
          <p:cNvCxnSpPr>
            <a:stCxn id="44" idx="4"/>
            <a:endCxn id="43" idx="0"/>
          </p:cNvCxnSpPr>
          <p:nvPr/>
        </p:nvCxnSpPr>
        <p:spPr>
          <a:xfrm rot="16200000" flipH="1">
            <a:off x="9536548" y="1493735"/>
            <a:ext cx="750615" cy="1037343"/>
          </a:xfrm>
          <a:prstGeom prst="bentConnector3">
            <a:avLst/>
          </a:prstGeom>
          <a:solidFill>
            <a:srgbClr val="FFFF00">
              <a:alpha val="47000"/>
            </a:srgbClr>
          </a:solidFill>
          <a:ln w="3175">
            <a:solidFill>
              <a:schemeClr val="tx1"/>
            </a:solidFill>
            <a:prstDash val="dash"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6" name="Соединительная линия уступом 65"/>
          <p:cNvCxnSpPr>
            <a:stCxn id="45" idx="4"/>
          </p:cNvCxnSpPr>
          <p:nvPr/>
        </p:nvCxnSpPr>
        <p:spPr>
          <a:xfrm rot="5400000">
            <a:off x="11035341" y="2122289"/>
            <a:ext cx="510189" cy="333815"/>
          </a:xfrm>
          <a:prstGeom prst="bentConnector3">
            <a:avLst/>
          </a:prstGeom>
          <a:solidFill>
            <a:srgbClr val="FFFF00">
              <a:alpha val="47000"/>
            </a:srgbClr>
          </a:solidFill>
          <a:ln w="3175">
            <a:solidFill>
              <a:schemeClr val="tx1"/>
            </a:solidFill>
            <a:prstDash val="dash"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9" name="Соединительная линия уступом 68"/>
          <p:cNvCxnSpPr/>
          <p:nvPr/>
        </p:nvCxnSpPr>
        <p:spPr>
          <a:xfrm rot="5400000">
            <a:off x="9992613" y="1585395"/>
            <a:ext cx="1415631" cy="189006"/>
          </a:xfrm>
          <a:prstGeom prst="bentConnector3">
            <a:avLst/>
          </a:prstGeom>
          <a:solidFill>
            <a:srgbClr val="FFFF00">
              <a:alpha val="47000"/>
            </a:srgbClr>
          </a:solidFill>
          <a:ln w="3175">
            <a:solidFill>
              <a:schemeClr val="tx1"/>
            </a:solidFill>
            <a:prstDash val="dash"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1" name="Соединительная линия уступом 70"/>
          <p:cNvCxnSpPr>
            <a:stCxn id="48" idx="6"/>
            <a:endCxn id="43" idx="4"/>
          </p:cNvCxnSpPr>
          <p:nvPr/>
        </p:nvCxnSpPr>
        <p:spPr>
          <a:xfrm flipV="1">
            <a:off x="9490724" y="5627715"/>
            <a:ext cx="939803" cy="421965"/>
          </a:xfrm>
          <a:prstGeom prst="bentConnector2">
            <a:avLst/>
          </a:prstGeom>
          <a:solidFill>
            <a:srgbClr val="FFFF00">
              <a:alpha val="47000"/>
            </a:srgbClr>
          </a:solidFill>
          <a:ln w="3175">
            <a:solidFill>
              <a:schemeClr val="tx1"/>
            </a:solidFill>
            <a:prstDash val="dash"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3" name="Соединительная линия уступом 72"/>
          <p:cNvCxnSpPr>
            <a:stCxn id="47" idx="0"/>
          </p:cNvCxnSpPr>
          <p:nvPr/>
        </p:nvCxnSpPr>
        <p:spPr>
          <a:xfrm rot="5400000" flipH="1" flipV="1">
            <a:off x="10990627" y="5214437"/>
            <a:ext cx="1444183" cy="402752"/>
          </a:xfrm>
          <a:prstGeom prst="bentConnector3">
            <a:avLst>
              <a:gd name="adj1" fmla="val 29515"/>
            </a:avLst>
          </a:prstGeom>
          <a:solidFill>
            <a:srgbClr val="FFFF00">
              <a:alpha val="47000"/>
            </a:srgbClr>
          </a:solidFill>
          <a:ln w="3175">
            <a:solidFill>
              <a:schemeClr val="tx1"/>
            </a:solidFill>
            <a:prstDash val="dash"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74" name="Изображение 7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249" y="1119390"/>
            <a:ext cx="399705" cy="399705"/>
          </a:xfrm>
          <a:prstGeom prst="rect">
            <a:avLst/>
          </a:prstGeom>
        </p:spPr>
      </p:pic>
      <p:pic>
        <p:nvPicPr>
          <p:cNvPr id="75" name="Изображение 7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3518" y="6184287"/>
            <a:ext cx="249731" cy="249731"/>
          </a:xfrm>
          <a:prstGeom prst="rect">
            <a:avLst/>
          </a:prstGeom>
        </p:spPr>
      </p:pic>
      <p:pic>
        <p:nvPicPr>
          <p:cNvPr id="76" name="Изображение 7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229" y="1592055"/>
            <a:ext cx="378886" cy="378886"/>
          </a:xfrm>
          <a:prstGeom prst="rect">
            <a:avLst/>
          </a:prstGeom>
        </p:spPr>
      </p:pic>
      <p:sp>
        <p:nvSpPr>
          <p:cNvPr id="79" name="Прямоугольник 78"/>
          <p:cNvSpPr/>
          <p:nvPr/>
        </p:nvSpPr>
        <p:spPr>
          <a:xfrm>
            <a:off x="11284229" y="8062"/>
            <a:ext cx="926989" cy="1259736"/>
          </a:xfrm>
          <a:prstGeom prst="rect">
            <a:avLst/>
          </a:pr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tx1"/>
              </a:solidFill>
            </a:endParaRPr>
          </a:p>
        </p:txBody>
      </p:sp>
      <p:sp>
        <p:nvSpPr>
          <p:cNvPr id="80" name="Ручной ввод 79"/>
          <p:cNvSpPr/>
          <p:nvPr/>
        </p:nvSpPr>
        <p:spPr>
          <a:xfrm>
            <a:off x="11284229" y="612082"/>
            <a:ext cx="926989" cy="655715"/>
          </a:xfrm>
          <a:prstGeom prst="flowChartManualInput">
            <a:avLst/>
          </a:prstGeom>
          <a:solidFill>
            <a:srgbClr val="C9FF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solidFill>
                <a:schemeClr val="tx1"/>
              </a:solidFill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11231184" y="-273743"/>
            <a:ext cx="102551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solidFill>
                  <a:schemeClr val="bg1"/>
                </a:solidFill>
              </a:rPr>
              <a:t>3</a:t>
            </a:r>
            <a:endParaRPr lang="ru-RU" sz="11500" b="1" dirty="0">
              <a:solidFill>
                <a:schemeClr val="bg1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76294" y="322657"/>
            <a:ext cx="509494" cy="50949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739" y="6317904"/>
            <a:ext cx="462422" cy="462422"/>
          </a:xfrm>
          <a:prstGeom prst="rect">
            <a:avLst/>
          </a:prstGeom>
        </p:spPr>
      </p:pic>
      <p:sp>
        <p:nvSpPr>
          <p:cNvPr id="64" name="Овал 63"/>
          <p:cNvSpPr/>
          <p:nvPr/>
        </p:nvSpPr>
        <p:spPr>
          <a:xfrm>
            <a:off x="391834" y="248450"/>
            <a:ext cx="864000" cy="86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96" y="350172"/>
            <a:ext cx="698676" cy="698676"/>
          </a:xfrm>
          <a:prstGeom prst="rect">
            <a:avLst/>
          </a:prstGeom>
        </p:spPr>
      </p:pic>
      <p:sp>
        <p:nvSpPr>
          <p:cNvPr id="39" name="Скругленный прямоугольник 38"/>
          <p:cNvSpPr/>
          <p:nvPr/>
        </p:nvSpPr>
        <p:spPr>
          <a:xfrm>
            <a:off x="253052" y="4832816"/>
            <a:ext cx="8180741" cy="1575400"/>
          </a:xfrm>
          <a:prstGeom prst="roundRect">
            <a:avLst>
              <a:gd name="adj" fmla="val 8068"/>
            </a:avLst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TextBox 48"/>
          <p:cNvSpPr txBox="1"/>
          <p:nvPr/>
        </p:nvSpPr>
        <p:spPr>
          <a:xfrm>
            <a:off x="391834" y="6474158"/>
            <a:ext cx="13920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ПРОДУТОЛОГ</a:t>
            </a:r>
            <a:endParaRPr lang="ru-RU" sz="1600" b="1" dirty="0">
              <a:solidFill>
                <a:schemeClr val="bg1"/>
              </a:solidFill>
            </a:endParaRPr>
          </a:p>
        </p:txBody>
      </p:sp>
      <p:cxnSp>
        <p:nvCxnSpPr>
          <p:cNvPr id="52" name="Соединительная линия уступом 51"/>
          <p:cNvCxnSpPr/>
          <p:nvPr/>
        </p:nvCxnSpPr>
        <p:spPr>
          <a:xfrm flipV="1">
            <a:off x="1783643" y="6408216"/>
            <a:ext cx="1002736" cy="252228"/>
          </a:xfrm>
          <a:prstGeom prst="bentConnector2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0" name="Скругленный прямоугольник 69"/>
          <p:cNvSpPr/>
          <p:nvPr/>
        </p:nvSpPr>
        <p:spPr>
          <a:xfrm>
            <a:off x="253052" y="1892848"/>
            <a:ext cx="3107482" cy="1575400"/>
          </a:xfrm>
          <a:prstGeom prst="roundRect">
            <a:avLst>
              <a:gd name="adj" fmla="val 8068"/>
            </a:avLst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2" name="Соединительная линия уступом 71"/>
          <p:cNvCxnSpPr>
            <a:stCxn id="49" idx="1"/>
            <a:endCxn id="70" idx="1"/>
          </p:cNvCxnSpPr>
          <p:nvPr/>
        </p:nvCxnSpPr>
        <p:spPr>
          <a:xfrm rot="10800000">
            <a:off x="253052" y="2680549"/>
            <a:ext cx="138782" cy="3962887"/>
          </a:xfrm>
          <a:prstGeom prst="bentConnector3">
            <a:avLst>
              <a:gd name="adj1" fmla="val 215913"/>
            </a:avLst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96249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repeatCount="indefinite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6" presetClass="entr" presetSubtype="16" repeatCount="indefinite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7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0" y="1212283"/>
            <a:ext cx="12192001" cy="346251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-18474" y="0"/>
            <a:ext cx="12210474" cy="13311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араллелограмм 45">
            <a:extLst>
              <a:ext uri="{FF2B5EF4-FFF2-40B4-BE49-F238E27FC236}">
                <a16:creationId xmlns:a16="http://schemas.microsoft.com/office/drawing/2014/main" id="{BB6C5F11-4E7C-104B-B093-24CEBFD6F59B}"/>
              </a:ext>
            </a:extLst>
          </p:cNvPr>
          <p:cNvSpPr/>
          <p:nvPr/>
        </p:nvSpPr>
        <p:spPr>
          <a:xfrm>
            <a:off x="-685800" y="217810"/>
            <a:ext cx="9232900" cy="963803"/>
          </a:xfrm>
          <a:prstGeom prst="parallelogram">
            <a:avLst>
              <a:gd name="adj" fmla="val 6761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6142" y="217005"/>
            <a:ext cx="5941651" cy="959216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1A1A1A"/>
                </a:solidFill>
                <a:latin typeface="+mn-lt"/>
                <a:ea typeface="+mj-lt"/>
                <a:cs typeface="+mj-lt"/>
              </a:rPr>
              <a:t>Маркетинговые аналитики</a:t>
            </a:r>
            <a:endParaRPr lang="ru-RU" sz="3600" b="1" dirty="0">
              <a:latin typeface="+mn-lt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237707" y="4008070"/>
            <a:ext cx="10954294" cy="287093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4" name="Прямоугольник 3"/>
          <p:cNvSpPr/>
          <p:nvPr/>
        </p:nvSpPr>
        <p:spPr>
          <a:xfrm>
            <a:off x="7775731" y="1838588"/>
            <a:ext cx="39457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rgbClr val="242338"/>
                </a:solidFill>
              </a:rPr>
              <a:t>Прогнозирование динамики роста/падения реализации продукции</a:t>
            </a:r>
            <a:endParaRPr lang="ru-RU" sz="1500" b="1" i="0" dirty="0">
              <a:solidFill>
                <a:srgbClr val="242338"/>
              </a:soli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707849" y="344132"/>
            <a:ext cx="2403864" cy="8309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Сбор данных</a:t>
            </a:r>
          </a:p>
          <a:p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Изучение, анализ, построение прогнозов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793099" y="5843443"/>
            <a:ext cx="386435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rgbClr val="242338"/>
                </a:solidFill>
              </a:rPr>
              <a:t>Работа со специализированным софтом</a:t>
            </a:r>
            <a:endParaRPr lang="ru-RU" sz="15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789001" y="3618170"/>
            <a:ext cx="362180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rgbClr val="242338"/>
                </a:solidFill>
              </a:rPr>
              <a:t>Формирование фокус-групп для проведения полевых и кабинетных исследований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013739" y="1997403"/>
            <a:ext cx="537309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rgbClr val="242338"/>
                </a:solidFill>
              </a:rPr>
              <a:t>Мониторинг и анализ рынка конкурентов, продуктов, бренда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771743" y="4824975"/>
            <a:ext cx="350463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rgbClr val="242338"/>
                </a:solidFill>
              </a:rPr>
              <a:t>Разработка ассортиментной политики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036574" y="3765114"/>
            <a:ext cx="535025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rgbClr val="242338"/>
                </a:solidFill>
              </a:rPr>
              <a:t>Поиск источников информации о позиции компании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036574" y="2816108"/>
            <a:ext cx="535025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rgbClr val="242338"/>
                </a:solidFill>
              </a:rPr>
              <a:t>Мониторинг эффективности продаж по группам товаров и целевой аудитории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586772" y="4674795"/>
            <a:ext cx="362180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rgbClr val="242338"/>
                </a:solidFill>
              </a:rPr>
              <a:t>Отчетность по эффективности привлекаемых каналов продвижения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7819172" y="2883775"/>
            <a:ext cx="362180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rgbClr val="242338"/>
                </a:solidFill>
              </a:rPr>
              <a:t>Анализ региональных рынков сбыта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545649" y="5639293"/>
            <a:ext cx="362180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rgbClr val="242338"/>
                </a:solidFill>
              </a:rPr>
              <a:t>Изучение потребительских запросов, динамики/направлений их изменения</a:t>
            </a:r>
          </a:p>
        </p:txBody>
      </p:sp>
      <p:sp>
        <p:nvSpPr>
          <p:cNvPr id="26" name="Овал 25"/>
          <p:cNvSpPr/>
          <p:nvPr/>
        </p:nvSpPr>
        <p:spPr>
          <a:xfrm>
            <a:off x="316562" y="1818182"/>
            <a:ext cx="612000" cy="612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311201" y="2793118"/>
            <a:ext cx="612000" cy="612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314478" y="3736113"/>
            <a:ext cx="612000" cy="612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7071003" y="4692884"/>
            <a:ext cx="612000" cy="612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7071003" y="5671333"/>
            <a:ext cx="612000" cy="612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7078554" y="1780643"/>
            <a:ext cx="612000" cy="612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1840793" y="4645794"/>
            <a:ext cx="612000" cy="612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7076470" y="3698574"/>
            <a:ext cx="612000" cy="612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7088959" y="2739358"/>
            <a:ext cx="612000" cy="612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1844070" y="5610292"/>
            <a:ext cx="612000" cy="612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Изображение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564" y="4774281"/>
            <a:ext cx="457200" cy="457200"/>
          </a:xfrm>
          <a:prstGeom prst="rect">
            <a:avLst/>
          </a:prstGeom>
        </p:spPr>
      </p:pic>
      <p:pic>
        <p:nvPicPr>
          <p:cNvPr id="37" name="Изображение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731" y="1862570"/>
            <a:ext cx="457200" cy="457200"/>
          </a:xfrm>
          <a:prstGeom prst="rect">
            <a:avLst/>
          </a:prstGeom>
        </p:spPr>
      </p:pic>
      <p:pic>
        <p:nvPicPr>
          <p:cNvPr id="38" name="Изображение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076" y="4723194"/>
            <a:ext cx="457200" cy="457200"/>
          </a:xfrm>
          <a:prstGeom prst="rect">
            <a:avLst/>
          </a:prstGeom>
        </p:spPr>
      </p:pic>
      <p:pic>
        <p:nvPicPr>
          <p:cNvPr id="39" name="Изображение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476" y="3773739"/>
            <a:ext cx="457200" cy="457200"/>
          </a:xfrm>
          <a:prstGeom prst="rect">
            <a:avLst/>
          </a:prstGeom>
        </p:spPr>
      </p:pic>
      <p:pic>
        <p:nvPicPr>
          <p:cNvPr id="40" name="Изображение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193" y="5685906"/>
            <a:ext cx="457200" cy="457200"/>
          </a:xfrm>
          <a:prstGeom prst="rect">
            <a:avLst/>
          </a:prstGeom>
        </p:spPr>
      </p:pic>
      <p:pic>
        <p:nvPicPr>
          <p:cNvPr id="41" name="Изображение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80" y="1895332"/>
            <a:ext cx="457200" cy="457200"/>
          </a:xfrm>
          <a:prstGeom prst="rect">
            <a:avLst/>
          </a:prstGeom>
        </p:spPr>
      </p:pic>
      <p:pic>
        <p:nvPicPr>
          <p:cNvPr id="42" name="Изображение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359" y="2818664"/>
            <a:ext cx="457200" cy="457200"/>
          </a:xfrm>
          <a:prstGeom prst="rect">
            <a:avLst/>
          </a:prstGeom>
        </p:spPr>
      </p:pic>
      <p:pic>
        <p:nvPicPr>
          <p:cNvPr id="43" name="Изображение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13" y="2876866"/>
            <a:ext cx="457200" cy="457200"/>
          </a:xfrm>
          <a:prstGeom prst="rect">
            <a:avLst/>
          </a:prstGeom>
        </p:spPr>
      </p:pic>
      <p:pic>
        <p:nvPicPr>
          <p:cNvPr id="44" name="Изображение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954" y="5759593"/>
            <a:ext cx="457200" cy="457200"/>
          </a:xfrm>
          <a:prstGeom prst="rect">
            <a:avLst/>
          </a:prstGeom>
        </p:spPr>
      </p:pic>
      <p:pic>
        <p:nvPicPr>
          <p:cNvPr id="45" name="Изображение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13" y="3817009"/>
            <a:ext cx="457200" cy="457200"/>
          </a:xfrm>
          <a:prstGeom prst="rect">
            <a:avLst/>
          </a:prstGeom>
        </p:spPr>
      </p:pic>
      <p:sp>
        <p:nvSpPr>
          <p:cNvPr id="48" name="Овал 47"/>
          <p:cNvSpPr/>
          <p:nvPr/>
        </p:nvSpPr>
        <p:spPr>
          <a:xfrm>
            <a:off x="391834" y="248450"/>
            <a:ext cx="864000" cy="86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09" y="361118"/>
            <a:ext cx="663249" cy="663249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17" y="4674795"/>
            <a:ext cx="1229490" cy="2183205"/>
          </a:xfrm>
          <a:prstGeom prst="rect">
            <a:avLst/>
          </a:prstGeom>
        </p:spPr>
      </p:pic>
      <p:sp>
        <p:nvSpPr>
          <p:cNvPr id="47" name="Прямоугольник 46"/>
          <p:cNvSpPr/>
          <p:nvPr/>
        </p:nvSpPr>
        <p:spPr>
          <a:xfrm rot="16200000">
            <a:off x="5144730" y="4058251"/>
            <a:ext cx="3035202" cy="387589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Не путать с маркетологами!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13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44469</TotalTime>
  <Words>3568</Words>
  <Application>Microsoft Office PowerPoint</Application>
  <PresentationFormat>Широкоэкранный</PresentationFormat>
  <Paragraphs>690</Paragraphs>
  <Slides>32</Slides>
  <Notes>30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1" baseType="lpstr">
      <vt:lpstr>Arial</vt:lpstr>
      <vt:lpstr>Calibri</vt:lpstr>
      <vt:lpstr>Calibri Light</vt:lpstr>
      <vt:lpstr>Hiragino Sans W3</vt:lpstr>
      <vt:lpstr>ProximaNova</vt:lpstr>
      <vt:lpstr>Roboto</vt:lpstr>
      <vt:lpstr>William Text Pro</vt:lpstr>
      <vt:lpstr>Wingdings</vt:lpstr>
      <vt:lpstr>Тема Office</vt:lpstr>
      <vt:lpstr>Виды аналитиков  и с чем их едят</vt:lpstr>
      <vt:lpstr>О себе</vt:lpstr>
      <vt:lpstr>План доклада</vt:lpstr>
      <vt:lpstr>Немного об анализе...</vt:lpstr>
      <vt:lpstr>Портрет аналитика</vt:lpstr>
      <vt:lpstr>Кто есть аналитики</vt:lpstr>
      <vt:lpstr>Системные аналитики        Бизнес-аналитики</vt:lpstr>
      <vt:lpstr>Продуктовые аналитики</vt:lpstr>
      <vt:lpstr>Маркетинговые аналитики</vt:lpstr>
      <vt:lpstr>Web-аналитики</vt:lpstr>
      <vt:lpstr>data scientist</vt:lpstr>
      <vt:lpstr>Презентация PowerPoint</vt:lpstr>
      <vt:lpstr>Рекомендации  (для тех, кто еще не определился со специализацией, хочет сменить профессию или только в самом начале пути)</vt:lpstr>
      <vt:lpstr>Образование</vt:lpstr>
      <vt:lpstr>Образование</vt:lpstr>
      <vt:lpstr>Инструментарий</vt:lpstr>
      <vt:lpstr>Инструментарий</vt:lpstr>
      <vt:lpstr>Проблематика</vt:lpstr>
      <vt:lpstr>Вопросы</vt:lpstr>
      <vt:lpstr>Статистика</vt:lpstr>
      <vt:lpstr>Статистика</vt:lpstr>
      <vt:lpstr>Статистика</vt:lpstr>
      <vt:lpstr>Статистика</vt:lpstr>
      <vt:lpstr>Статистика</vt:lpstr>
      <vt:lpstr>Презентация PowerPoint</vt:lpstr>
      <vt:lpstr>Презентация PowerPoint</vt:lpstr>
      <vt:lpstr>Презентация PowerPoint</vt:lpstr>
      <vt:lpstr>Не ешьте своих аналитиков!</vt:lpstr>
      <vt:lpstr>Что необходимо, чтобы стать аналитиком…</vt:lpstr>
      <vt:lpstr>Презентация PowerPoint</vt:lpstr>
      <vt:lpstr>Презентация PowerPoint</vt:lpstr>
      <vt:lpstr>Презентация PowerPoint</vt:lpstr>
    </vt:vector>
  </TitlesOfParts>
  <Company>Leroy Merlin Vostok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Валентина Калещатова</dc:creator>
  <cp:lastModifiedBy>Калещатова Валентина Владимировна</cp:lastModifiedBy>
  <cp:revision>874</cp:revision>
  <dcterms:created xsi:type="dcterms:W3CDTF">2020-01-10T10:58:17Z</dcterms:created>
  <dcterms:modified xsi:type="dcterms:W3CDTF">2020-10-08T20:55:59Z</dcterms:modified>
</cp:coreProperties>
</file>