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20" r:id="rId3"/>
    <p:sldId id="324" r:id="rId4"/>
    <p:sldId id="321" r:id="rId5"/>
    <p:sldId id="312" r:id="rId6"/>
    <p:sldId id="310" r:id="rId7"/>
    <p:sldId id="313" r:id="rId8"/>
    <p:sldId id="322" r:id="rId9"/>
    <p:sldId id="314" r:id="rId10"/>
    <p:sldId id="309" r:id="rId11"/>
    <p:sldId id="315" r:id="rId12"/>
    <p:sldId id="316" r:id="rId13"/>
    <p:sldId id="317" r:id="rId14"/>
    <p:sldId id="319" r:id="rId15"/>
    <p:sldId id="323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C30"/>
    <a:srgbClr val="3A7582"/>
    <a:srgbClr val="D0DA56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4" autoAdjust="0"/>
    <p:restoredTop sz="87768" autoAdjust="0"/>
  </p:normalViewPr>
  <p:slideViewPr>
    <p:cSldViewPr>
      <p:cViewPr>
        <p:scale>
          <a:sx n="97" d="100"/>
          <a:sy n="97" d="100"/>
        </p:scale>
        <p:origin x="176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5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6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47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3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7.jpeg"/><Relationship Id="rId7" Type="http://schemas.openxmlformats.org/officeDocument/2006/relationships/image" Target="../media/image12.pn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7047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BI-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проекты глазами аналитика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7369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Дмитрий Перепонов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КРОК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acebook.com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PereponovDM</a:t>
            </a:r>
            <a:endParaRPr lang="ru-RU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LinkedIn.com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/in/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PereponovDM</a:t>
            </a:r>
            <a:endParaRPr lang="ru-RU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65" y="230694"/>
            <a:ext cx="3094869" cy="170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Правильные и не правильные вопросы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11300" y="2236093"/>
            <a:ext cx="4316684" cy="3641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200"/>
              </a:spcBef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Какую информацию необходимо анализировать?</a:t>
            </a:r>
          </a:p>
          <a:p>
            <a:pPr algn="r">
              <a:spcBef>
                <a:spcPts val="1200"/>
              </a:spcBef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Зачем информацию необходимо анализировать?</a:t>
            </a:r>
          </a:p>
          <a:p>
            <a:pPr algn="r">
              <a:spcBef>
                <a:spcPts val="1200"/>
              </a:spcBef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 формируется информация на данный момент?</a:t>
            </a:r>
          </a:p>
          <a:p>
            <a:pPr algn="r">
              <a:spcBef>
                <a:spcPts val="1200"/>
              </a:spcBef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 происходит анализ информации на данный момент?</a:t>
            </a:r>
          </a:p>
          <a:p>
            <a:pPr algn="r">
              <a:spcBef>
                <a:spcPts val="1200"/>
              </a:spcBef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Какие трудности возникают на данный момент?</a:t>
            </a:r>
          </a:p>
          <a:p>
            <a:pPr algn="r">
              <a:spcBef>
                <a:spcPts val="1200"/>
              </a:spcBef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Какие задачи необходимо решить?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716016" y="2204865"/>
            <a:ext cx="4316684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r">
              <a:spcBef>
                <a:spcPts val="1200"/>
              </a:spcBef>
              <a:buFont typeface="Arial" pitchFamily="34" charset="0"/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Какая информация необходима?</a:t>
            </a:r>
          </a:p>
          <a:p>
            <a:pPr algn="l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Какие отчеты необходимы?</a:t>
            </a:r>
          </a:p>
          <a:p>
            <a:pPr algn="l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Как визуализировать отчеты?</a:t>
            </a:r>
          </a:p>
          <a:p>
            <a:pPr algn="l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Существуют ли дополнительные требования?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H="1">
            <a:off x="4572000" y="2204865"/>
            <a:ext cx="0" cy="36724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A8C8DFF-3DD7-4825-A8DC-3EB48E6F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02D9A417-9BD4-2F4C-AF86-6F072D78A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686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Бег по граблям или идём правильным курсом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233" y="2307644"/>
            <a:ext cx="7931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А у нас сотрудники все делают сами </a:t>
            </a:r>
            <a:r>
              <a:rPr lang="mr-IN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зачем нам система?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А я возьму телефон, позвоню и узнаю </a:t>
            </a:r>
            <a:r>
              <a:rPr lang="mr-IN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зачем нам система?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А можно ли руками вводить данные в систему?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А можно ли корректировать данные в системе?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 зачем нам хранилище данных?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 давайте напрямую из учетной системы?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 можно это, это, вот это и это на один график?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 у нас отчет на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адцать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тысяч строк </a:t>
            </a:r>
            <a:r>
              <a:rPr lang="mr-IN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сможете?</a:t>
            </a:r>
          </a:p>
          <a:p>
            <a:pPr marL="285750" indent="-285750">
              <a:buFont typeface="Arial" charset="0"/>
              <a:buChar char="•"/>
            </a:pP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65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Проектирование 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81" y="1628800"/>
            <a:ext cx="606375" cy="7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8" y="3061423"/>
            <a:ext cx="792000" cy="79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0" y="4797153"/>
            <a:ext cx="792000" cy="79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68" y="4797153"/>
            <a:ext cx="792000" cy="79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76" y="4797153"/>
            <a:ext cx="792000" cy="79200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395536" y="1772816"/>
            <a:ext cx="0" cy="446449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242080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smtClean="0">
                <a:latin typeface="Arial" charset="0"/>
                <a:ea typeface="Arial" charset="0"/>
                <a:cs typeface="Arial" charset="0"/>
              </a:rPr>
              <a:t>Техническое задание</a:t>
            </a:r>
            <a:endParaRPr lang="ru-RU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90927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charset="0"/>
                <a:ea typeface="Arial" charset="0"/>
                <a:cs typeface="Arial" charset="0"/>
              </a:rPr>
              <a:t>Функциональная и </a:t>
            </a:r>
            <a:r>
              <a:rPr lang="ru-RU" sz="1600" i="1" smtClean="0">
                <a:latin typeface="Arial" charset="0"/>
                <a:ea typeface="Arial" charset="0"/>
                <a:cs typeface="Arial" charset="0"/>
              </a:rPr>
              <a:t>техническая архитектура</a:t>
            </a:r>
            <a:endParaRPr lang="ru-RU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58915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Arial" charset="0"/>
                <a:ea typeface="Arial" charset="0"/>
                <a:cs typeface="Arial" charset="0"/>
              </a:rPr>
              <a:t>Функциональные дизайны разработки (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BI, DWH, ETL)</a:t>
            </a:r>
            <a:endParaRPr lang="ru-RU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1206" y="1772816"/>
            <a:ext cx="5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Какая информация нужна и как связана между собой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Какие предметные области будут использоваться совместно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Какие бизнес-правила должны быть использованы</a:t>
            </a:r>
          </a:p>
          <a:p>
            <a:pPr marL="342900" indent="-342900">
              <a:buFont typeface="Arial" charset="0"/>
              <a:buChar char="•"/>
            </a:pPr>
            <a:endParaRPr lang="ru-RU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400" strike="sngStrike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Как должны быть реализованы требования</a:t>
            </a:r>
          </a:p>
          <a:p>
            <a:endParaRPr lang="ru-RU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ru-RU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7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Тестирование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данных  и бизнес-правил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1" y="2492895"/>
            <a:ext cx="4427983" cy="3240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20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Измерения</a:t>
            </a:r>
          </a:p>
          <a:p>
            <a:pPr algn="r">
              <a:spcBef>
                <a:spcPts val="120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Показатели</a:t>
            </a:r>
          </a:p>
          <a:p>
            <a:pPr algn="r">
              <a:spcBef>
                <a:spcPts val="120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Информация</a:t>
            </a:r>
          </a:p>
          <a:p>
            <a:pPr algn="r">
              <a:spcBef>
                <a:spcPts val="120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Специальные символы</a:t>
            </a:r>
          </a:p>
          <a:p>
            <a:pPr algn="r">
              <a:spcBef>
                <a:spcPts val="120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Отсутствие информации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4716016" y="2492896"/>
            <a:ext cx="4427983" cy="32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r">
              <a:spcBef>
                <a:spcPts val="1200"/>
              </a:spcBef>
              <a:buFont typeface="Arial" pitchFamily="34" charset="0"/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dirty="0" smtClean="0">
                <a:solidFill>
                  <a:srgbClr val="3A7582"/>
                </a:solidFill>
              </a:rPr>
              <a:t>Последовательности</a:t>
            </a:r>
          </a:p>
          <a:p>
            <a:pPr algn="l"/>
            <a:r>
              <a:rPr lang="ru-RU" dirty="0" smtClean="0">
                <a:solidFill>
                  <a:srgbClr val="3A7582"/>
                </a:solidFill>
              </a:rPr>
              <a:t>Время</a:t>
            </a:r>
          </a:p>
          <a:p>
            <a:pPr algn="l"/>
            <a:r>
              <a:rPr lang="ru-RU" dirty="0" smtClean="0">
                <a:solidFill>
                  <a:srgbClr val="3A7582"/>
                </a:solidFill>
              </a:rPr>
              <a:t>События</a:t>
            </a:r>
          </a:p>
          <a:p>
            <a:pPr algn="l"/>
            <a:r>
              <a:rPr lang="ru-RU" dirty="0" smtClean="0">
                <a:solidFill>
                  <a:srgbClr val="3A7582"/>
                </a:solidFill>
              </a:rPr>
              <a:t>Уведомления</a:t>
            </a:r>
          </a:p>
          <a:p>
            <a:pPr algn="l"/>
            <a:r>
              <a:rPr lang="ru-RU" dirty="0" smtClean="0">
                <a:solidFill>
                  <a:srgbClr val="3A7582"/>
                </a:solidFill>
              </a:rPr>
              <a:t>Задействованные лица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H="1">
            <a:off x="4572000" y="2492896"/>
            <a:ext cx="0" cy="32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Внедрение и обучение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600200"/>
            <a:ext cx="1872208" cy="1008112"/>
          </a:xfrm>
          <a:prstGeom prst="rect">
            <a:avLst/>
          </a:prstGeom>
          <a:noFill/>
          <a:ln w="38100"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0940" y="1600200"/>
            <a:ext cx="1872208" cy="1008112"/>
          </a:xfrm>
          <a:prstGeom prst="rect">
            <a:avLst/>
          </a:prstGeom>
          <a:noFill/>
          <a:ln w="38100"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0322" y="1600200"/>
            <a:ext cx="1872208" cy="1008112"/>
          </a:xfrm>
          <a:prstGeom prst="rect">
            <a:avLst/>
          </a:prstGeom>
          <a:noFill/>
          <a:ln w="38100"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744322" y="1744216"/>
            <a:ext cx="576064" cy="720080"/>
          </a:xfrm>
          <a:prstGeom prst="rightArrow">
            <a:avLst/>
          </a:prstGeom>
          <a:solidFill>
            <a:srgbClr val="3A7582"/>
          </a:solidFill>
          <a:ln>
            <a:solidFill>
              <a:srgbClr val="3A7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13702" y="1749219"/>
            <a:ext cx="576064" cy="720080"/>
          </a:xfrm>
          <a:prstGeom prst="rightArrow">
            <a:avLst/>
          </a:prstGeom>
          <a:solidFill>
            <a:srgbClr val="3A7582"/>
          </a:solidFill>
          <a:ln>
            <a:solidFill>
              <a:srgbClr val="3A7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812" y="190420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Демонстрация</a:t>
            </a:r>
            <a:endParaRPr lang="ru-RU" sz="20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2928" y="175181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Обучение на местах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2308" y="1597101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Удаленная </a:t>
            </a:r>
          </a:p>
          <a:p>
            <a:pPr algn="ctr"/>
            <a:r>
              <a:rPr lang="ru-RU" sz="2000" strike="sngStrik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и не очень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поддержка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27" y="2889527"/>
            <a:ext cx="2390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Рассказываем о системе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Показываем основные возможности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Придумываем кейсы и шутим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6999" y="2889527"/>
            <a:ext cx="2390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Обучаем работе с системой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Разбираем существующие кейсы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Подтверждаем корректность данных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482" y="2892920"/>
            <a:ext cx="2390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Продолжаем обучать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Отвечаем на различные вопросы по системе</a:t>
            </a:r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Подтверждаем корректность данных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277717" y="3491070"/>
            <a:ext cx="539893" cy="28803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277716" y="4592720"/>
            <a:ext cx="539893" cy="28803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83969" y="3491070"/>
            <a:ext cx="539893" cy="28803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83968" y="4592720"/>
            <a:ext cx="539893" cy="28803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164289" y="3523856"/>
            <a:ext cx="539893" cy="28803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164288" y="4625506"/>
            <a:ext cx="539893" cy="288032"/>
          </a:xfrm>
          <a:prstGeom prst="down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Коротко о главном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826" y="1844824"/>
            <a:ext cx="8228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BI </a:t>
            </a:r>
            <a:r>
              <a:rPr lang="mr-IN" sz="2400" dirty="0" smtClean="0">
                <a:solidFill>
                  <a:srgbClr val="C00000"/>
                </a:solidFill>
              </a:rPr>
              <a:t>–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это инструмент бизнес-анализа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 </a:t>
            </a:r>
            <a:r>
              <a:rPr lang="mr-IN" sz="24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это больше, чем просто отчетность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Узнаем какие задачи и проблемы решаем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Контролируем решения как Заказчика, так и Исполнителя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Проверяем, проверяем и еще раз проверяем.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Помогаем превратить «Ой - это сложно» в «Спасибо, отличный инструмент!»</a:t>
            </a:r>
          </a:p>
        </p:txBody>
      </p:sp>
    </p:spTree>
    <p:extLst>
      <p:ext uri="{BB962C8B-B14F-4D97-AF65-F5344CB8AC3E}">
        <p14:creationId xmlns:p14="http://schemas.microsoft.com/office/powerpoint/2010/main" val="19135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latin typeface="Arial" charset="0"/>
                <a:ea typeface="Arial" charset="0"/>
                <a:cs typeface="Arial" charset="0"/>
              </a:rPr>
              <a:t>Спасибо за внимание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647453"/>
            <a:ext cx="8229600" cy="279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atin typeface="Arial" charset="0"/>
                <a:ea typeface="Arial" charset="0"/>
                <a:cs typeface="Arial" charset="0"/>
              </a:rPr>
              <a:t>Дмитрий Перепонов</a:t>
            </a:r>
          </a:p>
          <a:p>
            <a:r>
              <a:rPr lang="ru-RU" sz="3600" dirty="0">
                <a:latin typeface="Arial" charset="0"/>
                <a:ea typeface="Arial" charset="0"/>
                <a:cs typeface="Arial" charset="0"/>
              </a:rPr>
              <a:t>КРОК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err="1">
                <a:latin typeface="Arial" charset="0"/>
                <a:ea typeface="Arial" charset="0"/>
                <a:cs typeface="Arial" charset="0"/>
              </a:rPr>
              <a:t>Facebook.com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3600" dirty="0" err="1">
                <a:latin typeface="Arial" charset="0"/>
                <a:ea typeface="Arial" charset="0"/>
                <a:cs typeface="Arial" charset="0"/>
              </a:rPr>
              <a:t>PereponovDM</a:t>
            </a:r>
            <a:endParaRPr lang="ru-RU" sz="3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LinkedIn.com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/in/</a:t>
            </a:r>
            <a:r>
              <a:rPr lang="en-US" sz="3600" dirty="0" err="1" smtClean="0">
                <a:latin typeface="Arial" charset="0"/>
                <a:ea typeface="Arial" charset="0"/>
                <a:cs typeface="Arial" charset="0"/>
              </a:rPr>
              <a:t>PereponovDM</a:t>
            </a:r>
            <a:endParaRPr lang="ru-RU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AB8925-6EF6-6046-A36E-272716EA3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526FCEF7-A447-C049-AAFC-2EC4B3CBD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625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Позвольте представиться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6229" y="2275665"/>
            <a:ext cx="43555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>
              <a:lnSpc>
                <a:spcPct val="250000"/>
              </a:lnSpc>
            </a:pPr>
            <a:r>
              <a:rPr lang="ru-RU" dirty="0"/>
              <a:t>Топ-10 ИТ-компаний </a:t>
            </a:r>
            <a:r>
              <a:rPr lang="ru-RU" dirty="0" smtClean="0"/>
              <a:t>России</a:t>
            </a:r>
            <a:r>
              <a:rPr lang="en-US" baseline="30000" dirty="0"/>
              <a:t>1</a:t>
            </a:r>
            <a:endParaRPr lang="ru-RU" baseline="30000" dirty="0"/>
          </a:p>
          <a:p>
            <a:pPr algn="l">
              <a:lnSpc>
                <a:spcPct val="250000"/>
              </a:lnSpc>
            </a:pPr>
            <a:r>
              <a:rPr lang="ru-RU" dirty="0"/>
              <a:t>Топ-3 консалтинговых компаний </a:t>
            </a:r>
            <a:r>
              <a:rPr lang="ru-RU" dirty="0" smtClean="0"/>
              <a:t>России</a:t>
            </a:r>
            <a:r>
              <a:rPr lang="en-US" baseline="30000" dirty="0" smtClean="0"/>
              <a:t>2</a:t>
            </a:r>
            <a:endParaRPr lang="ru-RU" baseline="30000" dirty="0"/>
          </a:p>
          <a:p>
            <a:pPr algn="l">
              <a:lnSpc>
                <a:spcPct val="250000"/>
              </a:lnSpc>
            </a:pPr>
            <a:r>
              <a:rPr lang="ru-RU" dirty="0"/>
              <a:t>Реализуем более 2000 проектов в год</a:t>
            </a:r>
          </a:p>
          <a:p>
            <a:pPr algn="l">
              <a:lnSpc>
                <a:spcPct val="250000"/>
              </a:lnSpc>
            </a:pPr>
            <a:r>
              <a:rPr lang="ru-RU" dirty="0"/>
              <a:t>Владеем собственным ЦОД </a:t>
            </a:r>
            <a:r>
              <a:rPr lang="en-US" dirty="0"/>
              <a:t>TIER III</a:t>
            </a:r>
            <a:endParaRPr lang="ru-RU" dirty="0"/>
          </a:p>
          <a:p>
            <a:pPr algn="l">
              <a:lnSpc>
                <a:spcPct val="250000"/>
              </a:lnSpc>
            </a:pPr>
            <a:r>
              <a:rPr lang="ru-RU" dirty="0"/>
              <a:t>Являемся №1 по внедрению </a:t>
            </a:r>
            <a:r>
              <a:rPr lang="en-US" dirty="0"/>
              <a:t>BI </a:t>
            </a:r>
            <a:r>
              <a:rPr lang="ru-RU" dirty="0" smtClean="0"/>
              <a:t>решений</a:t>
            </a:r>
            <a:r>
              <a:rPr lang="en-US" baseline="30000" dirty="0" smtClean="0"/>
              <a:t>3</a:t>
            </a:r>
            <a:endParaRPr lang="ru-RU" baseline="30000" dirty="0"/>
          </a:p>
        </p:txBody>
      </p:sp>
      <p:pic>
        <p:nvPicPr>
          <p:cNvPr id="13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2" t="37363" r="36428" b="45851"/>
          <a:stretch/>
        </p:blipFill>
        <p:spPr>
          <a:xfrm>
            <a:off x="224027" y="2492896"/>
            <a:ext cx="805543" cy="613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31850" r="53452" b="47623"/>
          <a:stretch/>
        </p:blipFill>
        <p:spPr>
          <a:xfrm>
            <a:off x="145700" y="3054996"/>
            <a:ext cx="828041" cy="613710"/>
          </a:xfrm>
          <a:prstGeom prst="rect">
            <a:avLst/>
          </a:prstGeom>
        </p:spPr>
      </p:pic>
      <p:pic>
        <p:nvPicPr>
          <p:cNvPr id="15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89167" b="84523"/>
          <a:stretch/>
        </p:blipFill>
        <p:spPr>
          <a:xfrm>
            <a:off x="194577" y="3852037"/>
            <a:ext cx="827314" cy="565710"/>
          </a:xfrm>
          <a:prstGeom prst="rect">
            <a:avLst/>
          </a:prstGeom>
        </p:spPr>
      </p:pic>
      <p:pic>
        <p:nvPicPr>
          <p:cNvPr id="16" name="Picture 14" descr="C:\Users\AKaplun\Desktop\Negative\Круги - Copy\Mashinostr_ne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8" y="4561862"/>
            <a:ext cx="577517" cy="5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r="71667" b="84523"/>
          <a:stretch/>
        </p:blipFill>
        <p:spPr>
          <a:xfrm>
            <a:off x="191837" y="5224572"/>
            <a:ext cx="796060" cy="56571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220072" y="1412776"/>
            <a:ext cx="3707904" cy="5030440"/>
            <a:chOff x="0" y="1498972"/>
            <a:chExt cx="3707904" cy="5030440"/>
          </a:xfrm>
        </p:grpSpPr>
        <p:sp>
          <p:nvSpPr>
            <p:cNvPr id="9" name="TextBox 8"/>
            <p:cNvSpPr txBox="1"/>
            <p:nvPr/>
          </p:nvSpPr>
          <p:spPr>
            <a:xfrm>
              <a:off x="0" y="4221088"/>
              <a:ext cx="370790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Перепонов Дмитрий</a:t>
              </a:r>
            </a:p>
            <a:p>
              <a:pPr algn="ctr"/>
              <a:endPara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Старший консультант по внедрению бизнес-приложений</a:t>
              </a:r>
            </a:p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Группа консультантов по анализу и автоматизации бизнес-процессов</a:t>
              </a:r>
            </a:p>
            <a:p>
              <a:pPr algn="ctr"/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64" y="1498972"/>
              <a:ext cx="2679700" cy="2578100"/>
            </a:xfrm>
            <a:prstGeom prst="rect">
              <a:avLst/>
            </a:prstGeom>
          </p:spPr>
        </p:pic>
      </p:grpSp>
      <p:pic>
        <p:nvPicPr>
          <p:cNvPr id="21" name="Рисунок 2">
            <a:extLst>
              <a:ext uri="{FF2B5EF4-FFF2-40B4-BE49-F238E27FC236}">
                <a16:creationId xmlns="" xmlns:a16="http://schemas.microsoft.com/office/drawing/2014/main" id="{C0AFEA5C-90E2-EB4C-A5E4-F09C2E2D45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597104"/>
            <a:ext cx="7485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 «</a:t>
            </a:r>
            <a:r>
              <a:rPr lang="nb-NO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Эксперт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», 2016 </a:t>
            </a:r>
            <a:r>
              <a:rPr lang="nb-NO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 TAdviser100, 2017 </a:t>
            </a:r>
            <a:r>
              <a:rPr lang="nb-NO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</a:t>
            </a:r>
            <a:r>
              <a:rPr lang="nb-NO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.; </a:t>
            </a:r>
            <a:r>
              <a:rPr lang="ru-RU" sz="1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Коммерсант-Деньги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2016 г., РА «Эксперт», 2016 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г.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en-US" sz="1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TAdviser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2016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707585"/>
            <a:ext cx="8229600" cy="92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Консультанты по бизнес-приложениям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21" name="Рисунок 2">
            <a:extLst>
              <a:ext uri="{FF2B5EF4-FFF2-40B4-BE49-F238E27FC236}">
                <a16:creationId xmlns="" xmlns:a16="http://schemas.microsoft.com/office/drawing/2014/main" id="{C0AFEA5C-90E2-EB4C-A5E4-F09C2E2D4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5796" y="1948859"/>
            <a:ext cx="3672408" cy="648072"/>
          </a:xfrm>
          <a:prstGeom prst="rect">
            <a:avLst/>
          </a:prstGeom>
          <a:ln w="57150">
            <a:solidFill>
              <a:srgbClr val="D0DA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Консультант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1885" y="3114948"/>
            <a:ext cx="1749098" cy="648072"/>
          </a:xfrm>
          <a:prstGeom prst="rect">
            <a:avLst/>
          </a:prstGeom>
          <a:ln>
            <a:solidFill>
              <a:srgbClr val="B9C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Аналитик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5242097"/>
            <a:ext cx="1749098" cy="648072"/>
          </a:xfrm>
          <a:prstGeom prst="rect">
            <a:avLst/>
          </a:prstGeom>
          <a:ln>
            <a:solidFill>
              <a:srgbClr val="B9C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Разработчик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97451" y="3871709"/>
            <a:ext cx="1749098" cy="648072"/>
          </a:xfrm>
          <a:prstGeom prst="rect">
            <a:avLst/>
          </a:prstGeom>
          <a:ln>
            <a:solidFill>
              <a:srgbClr val="B9C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Тестировщик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9044" y="5242097"/>
            <a:ext cx="1749098" cy="648072"/>
          </a:xfrm>
          <a:prstGeom prst="rect">
            <a:avLst/>
          </a:prstGeom>
          <a:ln>
            <a:solidFill>
              <a:srgbClr val="B9C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Внедренец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209" y="3763020"/>
            <a:ext cx="228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Сбор и анализ требований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Документирование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9672" y="5897614"/>
            <a:ext cx="227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Проектирование</a:t>
            </a:r>
            <a:endParaRPr lang="ru-RU" dirty="0"/>
          </a:p>
          <a:p>
            <a:r>
              <a:rPr lang="ru-RU" dirty="0" smtClean="0"/>
              <a:t>Настройка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азработка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697451" y="4519781"/>
            <a:ext cx="1851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699044" y="587761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Arial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Внедрение</a:t>
            </a:r>
          </a:p>
          <a:p>
            <a:r>
              <a:rPr lang="ru-RU" dirty="0" smtClean="0"/>
              <a:t>Обучение</a:t>
            </a:r>
          </a:p>
          <a:p>
            <a:r>
              <a:rPr lang="ru-RU" dirty="0" smtClean="0"/>
              <a:t>Поддержка</a:t>
            </a:r>
          </a:p>
        </p:txBody>
      </p:sp>
      <p:cxnSp>
        <p:nvCxnSpPr>
          <p:cNvPr id="30" name="Прямая со стрелкой 29"/>
          <p:cNvCxnSpPr>
            <a:stCxn id="3" idx="2"/>
            <a:endCxn id="22" idx="0"/>
          </p:cNvCxnSpPr>
          <p:nvPr/>
        </p:nvCxnSpPr>
        <p:spPr>
          <a:xfrm flipH="1">
            <a:off x="1506434" y="2596931"/>
            <a:ext cx="3065566" cy="518017"/>
          </a:xfrm>
          <a:prstGeom prst="straightConnector1">
            <a:avLst/>
          </a:prstGeom>
          <a:ln w="12700">
            <a:solidFill>
              <a:srgbClr val="3A7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" idx="2"/>
            <a:endCxn id="23" idx="0"/>
          </p:cNvCxnSpPr>
          <p:nvPr/>
        </p:nvCxnSpPr>
        <p:spPr>
          <a:xfrm flipH="1">
            <a:off x="2494221" y="2596931"/>
            <a:ext cx="2077779" cy="2645166"/>
          </a:xfrm>
          <a:prstGeom prst="straightConnector1">
            <a:avLst/>
          </a:prstGeom>
          <a:ln w="12700">
            <a:solidFill>
              <a:srgbClr val="3A7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2"/>
            <a:endCxn id="24" idx="0"/>
          </p:cNvCxnSpPr>
          <p:nvPr/>
        </p:nvCxnSpPr>
        <p:spPr>
          <a:xfrm>
            <a:off x="4572000" y="2596931"/>
            <a:ext cx="0" cy="1274778"/>
          </a:xfrm>
          <a:prstGeom prst="straightConnector1">
            <a:avLst/>
          </a:prstGeom>
          <a:ln w="12700">
            <a:solidFill>
              <a:srgbClr val="3A7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" idx="2"/>
            <a:endCxn id="25" idx="0"/>
          </p:cNvCxnSpPr>
          <p:nvPr/>
        </p:nvCxnSpPr>
        <p:spPr>
          <a:xfrm>
            <a:off x="4572000" y="2596931"/>
            <a:ext cx="2001593" cy="2645166"/>
          </a:xfrm>
          <a:prstGeom prst="straightConnector1">
            <a:avLst/>
          </a:prstGeom>
          <a:ln w="12700">
            <a:solidFill>
              <a:srgbClr val="3A7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823112" y="3114948"/>
            <a:ext cx="1749098" cy="648072"/>
          </a:xfrm>
          <a:prstGeom prst="rect">
            <a:avLst/>
          </a:prstGeom>
          <a:ln>
            <a:solidFill>
              <a:srgbClr val="B9C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Пресейл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-консультант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3436" y="3763020"/>
            <a:ext cx="228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Презентации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Демонстрации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ТКП</a:t>
            </a:r>
          </a:p>
        </p:txBody>
      </p:sp>
      <p:cxnSp>
        <p:nvCxnSpPr>
          <p:cNvPr id="32" name="Прямая со стрелкой 31"/>
          <p:cNvCxnSpPr>
            <a:stCxn id="3" idx="2"/>
            <a:endCxn id="29" idx="0"/>
          </p:cNvCxnSpPr>
          <p:nvPr/>
        </p:nvCxnSpPr>
        <p:spPr>
          <a:xfrm>
            <a:off x="4572000" y="2596931"/>
            <a:ext cx="3125661" cy="518017"/>
          </a:xfrm>
          <a:prstGeom prst="straightConnector1">
            <a:avLst/>
          </a:prstGeom>
          <a:ln w="12700">
            <a:solidFill>
              <a:srgbClr val="3A75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707585"/>
            <a:ext cx="8229600" cy="92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Как здорово, что все мы здесь сегодня собрались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21" name="Рисунок 2">
            <a:extLst>
              <a:ext uri="{FF2B5EF4-FFF2-40B4-BE49-F238E27FC236}">
                <a16:creationId xmlns="" xmlns:a16="http://schemas.microsoft.com/office/drawing/2014/main" id="{C0AFEA5C-90E2-EB4C-A5E4-F09C2E2D4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276872"/>
            <a:ext cx="8205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азначение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BI-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</a:t>
            </a:r>
          </a:p>
          <a:p>
            <a:pPr marL="285750" indent="-285750">
              <a:buFont typeface="Arial" charset="0"/>
              <a:buChar char="•"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Стандартная «начинка»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-систем</a:t>
            </a:r>
          </a:p>
          <a:p>
            <a:pPr marL="285750" indent="-285750">
              <a:buFont typeface="Arial" charset="0"/>
              <a:buChar char="•"/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Специфика работы консультанта-аналитика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742420"/>
            <a:ext cx="8229600" cy="670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Зачем нужен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BI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A09CBD2-5A6D-474D-98A0-2782EAE42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C0AFEA5C-90E2-EB4C-A5E4-F09C2E2D4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69499D9-E56C-5D45-A8E0-9EC9D4E7C17D}"/>
              </a:ext>
            </a:extLst>
          </p:cNvPr>
          <p:cNvSpPr txBox="1">
            <a:spLocks/>
          </p:cNvSpPr>
          <p:nvPr/>
        </p:nvSpPr>
        <p:spPr>
          <a:xfrm>
            <a:off x="206229" y="1622112"/>
            <a:ext cx="5080372" cy="4471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20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Поддерживает и ускоряет принятие решений</a:t>
            </a:r>
          </a:p>
          <a:p>
            <a:pPr marL="285750" indent="-285750" algn="l">
              <a:spcBef>
                <a:spcPts val="120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Предоставляет удобный инструмент бизнес-анализа</a:t>
            </a:r>
          </a:p>
          <a:p>
            <a:pPr marL="285750" indent="-285750" algn="l">
              <a:spcBef>
                <a:spcPts val="120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Отображает информацию в целом о компании из всех источников</a:t>
            </a:r>
          </a:p>
          <a:p>
            <a:pPr marL="285750" indent="-285750" algn="l">
              <a:spcBef>
                <a:spcPts val="120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Автоматизирует подготовку регулярной отчетности</a:t>
            </a:r>
          </a:p>
          <a:p>
            <a:pPr marL="285750" indent="-285750" algn="l">
              <a:spcBef>
                <a:spcPts val="120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Отвечает на вопросы «А что у нас с</a:t>
            </a:r>
            <a:r>
              <a:rPr lang="mr-IN" sz="20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»</a:t>
            </a:r>
          </a:p>
          <a:p>
            <a:pPr marL="285750" indent="-285750" algn="l">
              <a:spcBef>
                <a:spcPts val="1200"/>
              </a:spcBef>
              <a:buFont typeface="Arial" charset="0"/>
              <a:buChar char="•"/>
            </a:pPr>
            <a:r>
              <a:rPr lang="ru-RU" sz="2000" i="1" dirty="0" smtClean="0">
                <a:solidFill>
                  <a:srgbClr val="3A7582"/>
                </a:solidFill>
                <a:latin typeface="Arial" charset="0"/>
                <a:ea typeface="Arial" charset="0"/>
                <a:cs typeface="Arial" charset="0"/>
              </a:rPr>
              <a:t>Контролирует и оповещает об изменениях</a:t>
            </a:r>
          </a:p>
          <a:p>
            <a:pPr marL="285750" indent="-285750" algn="l">
              <a:spcBef>
                <a:spcPts val="1200"/>
              </a:spcBef>
              <a:buFont typeface="Arial" charset="0"/>
              <a:buChar char="•"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 многое многое</a:t>
            </a:r>
            <a:r>
              <a:rPr lang="mr-IN" sz="2000" b="1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ru-RU" sz="2000" b="1" i="1" dirty="0" smtClean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000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ru-RU" sz="2000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ru-RU" sz="2000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4088" y="1437447"/>
            <a:ext cx="3888432" cy="2565920"/>
            <a:chOff x="5364088" y="1437447"/>
            <a:chExt cx="3888432" cy="2565920"/>
          </a:xfrm>
        </p:grpSpPr>
        <p:sp>
          <p:nvSpPr>
            <p:cNvPr id="5" name="Сектор 4"/>
            <p:cNvSpPr/>
            <p:nvPr/>
          </p:nvSpPr>
          <p:spPr>
            <a:xfrm>
              <a:off x="5364088" y="1656511"/>
              <a:ext cx="2304256" cy="2304256"/>
            </a:xfrm>
            <a:prstGeom prst="pie">
              <a:avLst>
                <a:gd name="adj1" fmla="val 3361096"/>
                <a:gd name="adj2" fmla="val 1502742"/>
              </a:avLst>
            </a:prstGeom>
            <a:solidFill>
              <a:srgbClr val="B9C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Сектор 8"/>
            <p:cNvSpPr/>
            <p:nvPr/>
          </p:nvSpPr>
          <p:spPr>
            <a:xfrm>
              <a:off x="5364088" y="1656511"/>
              <a:ext cx="2304256" cy="2304256"/>
            </a:xfrm>
            <a:prstGeom prst="pie">
              <a:avLst>
                <a:gd name="adj1" fmla="val 1500798"/>
                <a:gd name="adj2" fmla="val 3355972"/>
              </a:avLst>
            </a:prstGeom>
            <a:solidFill>
              <a:srgbClr val="3A75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7380312" y="1772816"/>
              <a:ext cx="1440160" cy="288032"/>
              <a:chOff x="7524328" y="1772816"/>
              <a:chExt cx="1440160" cy="28803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7524328" y="1772816"/>
                <a:ext cx="288032" cy="28803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7812360" y="1772816"/>
                <a:ext cx="115212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9"/>
            <p:cNvGrpSpPr/>
            <p:nvPr/>
          </p:nvGrpSpPr>
          <p:grpSpPr>
            <a:xfrm flipV="1">
              <a:off x="7308304" y="3614582"/>
              <a:ext cx="1440160" cy="318474"/>
              <a:chOff x="7524328" y="1772816"/>
              <a:chExt cx="1440160" cy="288032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7524328" y="1772816"/>
                <a:ext cx="288032" cy="288032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7812360" y="1772816"/>
                <a:ext cx="115212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7518313" y="143744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Да</a:t>
              </a:r>
              <a:endParaRPr lang="ru-RU" i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0312" y="3357036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Да, но </a:t>
              </a:r>
              <a:r>
                <a:rPr lang="ru-RU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другого цвета</a:t>
              </a:r>
              <a:endPara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09" y="4572445"/>
            <a:ext cx="3671872" cy="17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62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Основные возможности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BI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47" y="1556792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77082" y="3396319"/>
            <a:ext cx="251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Информационные панели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5" y="3413696"/>
            <a:ext cx="28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Регламентированные отчеты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556792"/>
            <a:ext cx="2448272" cy="1839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55812"/>
            <a:ext cx="4104456" cy="1797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347892" y="6228020"/>
            <a:ext cx="25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Ad-hoc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64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Архитектура</a:t>
            </a:r>
            <a:r>
              <a:rPr lang="ru-RU" dirty="0"/>
              <a:t> </a:t>
            </a:r>
            <a:r>
              <a:rPr lang="en-US" dirty="0"/>
              <a:t>BI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384376" cy="256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28433"/>
            <a:ext cx="3528392" cy="285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1" y="3487316"/>
            <a:ext cx="4064000" cy="2882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83" y="1628800"/>
            <a:ext cx="3914612" cy="22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00200"/>
            <a:ext cx="180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45" y="1600200"/>
            <a:ext cx="180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45" y="1600200"/>
            <a:ext cx="180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5857"/>
          <a:stretch/>
        </p:blipFill>
        <p:spPr>
          <a:xfrm>
            <a:off x="6897145" y="1600200"/>
            <a:ext cx="1800000" cy="1080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5605" y="1407598"/>
            <a:ext cx="8514867" cy="1517346"/>
          </a:xfrm>
          <a:prstGeom prst="roundRect">
            <a:avLst/>
          </a:prstGeom>
          <a:noFill/>
          <a:ln w="38100"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605" y="3571363"/>
            <a:ext cx="3186275" cy="892816"/>
          </a:xfrm>
          <a:prstGeom prst="roundRect">
            <a:avLst/>
          </a:prstGeom>
          <a:noFill/>
          <a:ln w="38100"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605" y="5130593"/>
            <a:ext cx="3186275" cy="892816"/>
          </a:xfrm>
          <a:prstGeom prst="roundRect">
            <a:avLst/>
          </a:prstGeom>
          <a:noFill/>
          <a:ln w="38100"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56" y="3757722"/>
            <a:ext cx="226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Метамодель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052" y="5161502"/>
            <a:ext cx="226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Источники данных</a:t>
            </a:r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5" y="3526409"/>
            <a:ext cx="518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Настраивает связи между информацией и переходит от терминов источников данных к терминам конечных пользователей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1710" y="5253834"/>
            <a:ext cx="507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Источники информации в компании </a:t>
            </a:r>
            <a:r>
              <a:rPr lang="mr-IN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файлы, хранилища и базы данных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646715" y="2996952"/>
            <a:ext cx="504055" cy="482409"/>
          </a:xfrm>
          <a:prstGeom prst="upArrow">
            <a:avLst/>
          </a:prstGeom>
          <a:solidFill>
            <a:srgbClr val="B9CC30"/>
          </a:solidFill>
          <a:ln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646715" y="4556181"/>
            <a:ext cx="504055" cy="482409"/>
          </a:xfrm>
          <a:prstGeom prst="upArrow">
            <a:avLst/>
          </a:prstGeom>
          <a:solidFill>
            <a:srgbClr val="B9CC30"/>
          </a:solidFill>
          <a:ln>
            <a:solidFill>
              <a:srgbClr val="B9C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692696"/>
            <a:ext cx="8229600" cy="64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Функциональная архитектура</a:t>
            </a:r>
            <a:r>
              <a:rPr lang="ru-RU" dirty="0" smtClean="0"/>
              <a:t> </a:t>
            </a:r>
            <a:r>
              <a:rPr lang="en-US" dirty="0"/>
              <a:t>BI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6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Сбор и анализ требований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2488AA-A88B-1A4C-BD4E-CEBA8F58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381"/>
            <a:ext cx="1220340" cy="67262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03890055-0DB4-D24C-A62C-673A3CA1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" y="113931"/>
            <a:ext cx="1616217" cy="471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27" y="1844824"/>
            <a:ext cx="4752528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600"/>
              </a:spcBef>
              <a:buFont typeface="Arial" charset="0"/>
              <a:buChar char="•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Узнаем что и зачем нужно ключевым пользователям</a:t>
            </a:r>
          </a:p>
          <a:p>
            <a:pPr marL="285750" indent="-285750">
              <a:spcBef>
                <a:spcPts val="1600"/>
              </a:spcBef>
              <a:buFont typeface="Arial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Контролируем ограничения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BI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1600"/>
              </a:spcBef>
              <a:buFont typeface="Arial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Фиксируем полученную информацию</a:t>
            </a:r>
          </a:p>
          <a:p>
            <a:pPr marL="285750" indent="-285750">
              <a:spcBef>
                <a:spcPts val="1600"/>
              </a:spcBef>
              <a:buFont typeface="Arial" charset="0"/>
              <a:buChar char="•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Составляем каталог требований</a:t>
            </a:r>
          </a:p>
          <a:p>
            <a:pPr marL="285750" indent="-285750">
              <a:spcBef>
                <a:spcPts val="1600"/>
              </a:spcBef>
              <a:buFont typeface="Arial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Формируем техническое задание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92181"/>
            <a:ext cx="3405814" cy="2480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03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01C1600-CC66-409E-ACF2-3B5682348F79}" vid="{CC3AD3A9-8BB1-43D0-A65A-B24DC66A3F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541</Words>
  <Application>Microsoft Macintosh PowerPoint</Application>
  <PresentationFormat>Экран (4:3)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Mangal</vt:lpstr>
      <vt:lpstr>Arial</vt:lpstr>
      <vt:lpstr>presentation-template</vt:lpstr>
      <vt:lpstr>BI-проекты глазами аналитика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Владислав Орликов</dc:creator>
  <cp:lastModifiedBy>Дмитрий Перепонов</cp:lastModifiedBy>
  <cp:revision>66</cp:revision>
  <dcterms:created xsi:type="dcterms:W3CDTF">2017-07-07T08:17:38Z</dcterms:created>
  <dcterms:modified xsi:type="dcterms:W3CDTF">2017-10-13T17:02:03Z</dcterms:modified>
</cp:coreProperties>
</file>