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772f26dfc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c772f26df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gc772f26dfc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779c12e89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c779c12e8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6" name="Google Shape;196;gc779c12e89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779c12e89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c779c12e8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9" name="Google Shape;209;gc779c12e89_0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779c12e89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c779c12e8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9" name="Google Shape;229;gc779c12e89_0_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2" name="Google Shape;24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779c12e89_0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c779c12e8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2" name="Google Shape;252;gc779c12e89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f7451172b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cf7451172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7" name="Google Shape;267;gcf7451172b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f7451172b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cf7451172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5" name="Google Shape;275;gcf7451172b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772f26df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c772f26d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gc772f26df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43afdd25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c43afdd25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gc43afdd251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e7c05fca8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ce7c05fca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Agile команды работают над одной ценностью</a:t>
            </a:r>
            <a:endParaRPr/>
          </a:p>
        </p:txBody>
      </p:sp>
      <p:sp>
        <p:nvSpPr>
          <p:cNvPr id="119" name="Google Shape;119;gce7c05fca8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f7451172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cf745117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gcf7451172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e7c05fca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ce7c05fc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1" name="Google Shape;141;gce7c05fca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772f26dfc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c772f26d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Bounded Context ~ Предметная область, но это не функциональная граница. Например, Дебит и Кредит относятся к одной предметной области, но могут </a:t>
            </a:r>
            <a:r>
              <a:rPr lang="ru-RU"/>
              <a:t>обрабатываться</a:t>
            </a:r>
            <a:r>
              <a:rPr lang="ru-RU"/>
              <a:t> одним микросервисом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Интересный вопрос для аналитиков - как часто будет меняться сервис, какие финансовый и другие потери понесет заказчик при задержке вывода нового функционала? Простой вопрос, но ответить на него не всегда легко. Почему сложно ответить? Чтобы ответить нужно знать реальные потребности и бизнес заказчика</a:t>
            </a:r>
            <a:endParaRPr/>
          </a:p>
        </p:txBody>
      </p:sp>
      <p:sp>
        <p:nvSpPr>
          <p:cNvPr id="152" name="Google Shape;152;gc772f26dfc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dd-logo-big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70596" t="0"/>
          <a:stretch/>
        </p:blipFill>
        <p:spPr>
          <a:xfrm>
            <a:off x="8776172" y="61216"/>
            <a:ext cx="332332" cy="3024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8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8.jp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685800" y="2381175"/>
            <a:ext cx="77724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Лучше меньше, да лучше? Поговорим о размерах сервисов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1371600" y="4747592"/>
            <a:ext cx="64008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/>
              <a:t>Дмитрий Смирягин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116632"/>
            <a:ext cx="277797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950" y="5376475"/>
            <a:ext cx="2225900" cy="4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457200" y="161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Проблема… Что с данными?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875" y="4973422"/>
            <a:ext cx="1691375" cy="158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2"/>
          <p:cNvCxnSpPr/>
          <p:nvPr/>
        </p:nvCxnSpPr>
        <p:spPr>
          <a:xfrm>
            <a:off x="4817275" y="1753941"/>
            <a:ext cx="3300" cy="4755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3" name="Google Shape;173;p22"/>
          <p:cNvGrpSpPr/>
          <p:nvPr/>
        </p:nvGrpSpPr>
        <p:grpSpPr>
          <a:xfrm>
            <a:off x="707500" y="1741775"/>
            <a:ext cx="3425850" cy="2333200"/>
            <a:chOff x="707500" y="1741775"/>
            <a:chExt cx="3425850" cy="2333200"/>
          </a:xfrm>
        </p:grpSpPr>
        <p:sp>
          <p:nvSpPr>
            <p:cNvPr id="174" name="Google Shape;174;p22"/>
            <p:cNvSpPr/>
            <p:nvPr/>
          </p:nvSpPr>
          <p:spPr>
            <a:xfrm>
              <a:off x="1043925" y="3471250"/>
              <a:ext cx="2650750" cy="603725"/>
            </a:xfrm>
            <a:prstGeom prst="flowChartMagneticDisk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БД</a:t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103700" y="1753950"/>
              <a:ext cx="3300" cy="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707500" y="1741775"/>
              <a:ext cx="905700" cy="905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Сервис 1</a:t>
              </a: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1916450" y="1741775"/>
              <a:ext cx="905700" cy="905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Сервис 2</a:t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3227650" y="1754550"/>
              <a:ext cx="905700" cy="905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Сервис N</a:t>
              </a: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2237150" y="2810375"/>
              <a:ext cx="264300" cy="603600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1348900" y="2810375"/>
              <a:ext cx="264300" cy="603600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3227650" y="2763950"/>
              <a:ext cx="264300" cy="603600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22"/>
          <p:cNvSpPr txBox="1"/>
          <p:nvPr/>
        </p:nvSpPr>
        <p:spPr>
          <a:xfrm>
            <a:off x="358500" y="4178675"/>
            <a:ext cx="4213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Пересечение предметных областей. Выход за bounded context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Участвуют несколько команд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Сильная связанность сервисов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Общая точка отказа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Узкое место в производительности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Смешанные релизные циклы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Сложность тестирования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5504500" y="1754550"/>
            <a:ext cx="905700" cy="905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Сервис 1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6815700" y="1741775"/>
            <a:ext cx="905700" cy="905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Сервис 2</a:t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8024650" y="1741775"/>
            <a:ext cx="905700" cy="905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Сервис N</a:t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5460175" y="3471250"/>
            <a:ext cx="950025" cy="603725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БД</a:t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6793538" y="3471250"/>
            <a:ext cx="950025" cy="603725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БД</a:t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8002488" y="3471250"/>
            <a:ext cx="950025" cy="603725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БД</a:t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5803038" y="2763950"/>
            <a:ext cx="264300" cy="6036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7136400" y="2810375"/>
            <a:ext cx="264300" cy="6036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8345350" y="2810375"/>
            <a:ext cx="264300" cy="6036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5274825" y="4359375"/>
            <a:ext cx="367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Все свое ношу с собой</a:t>
            </a:r>
            <a:endParaRPr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/>
        </p:nvSpPr>
        <p:spPr>
          <a:xfrm>
            <a:off x="457200" y="161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Многоликий User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669750" y="1002013"/>
            <a:ext cx="808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Online магазин - @Readly</a:t>
            </a:r>
            <a:r>
              <a:rPr lang="ru-RU" sz="3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754650" y="1858675"/>
            <a:ext cx="2367900" cy="314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Пользователь Читатель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Логин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Имя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Купленные книги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Просмотренные книги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Список жанров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Список писателей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3766125" y="2312925"/>
            <a:ext cx="2158800" cy="258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Пользователь Плательщик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Логин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ФИО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Карты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Транзакции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Баланс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6228900" y="2059725"/>
            <a:ext cx="2317800" cy="341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Пользователь ФЛ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Логин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ФИО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Телефон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e-mail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Пол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Дата рождения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Фото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Город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1680700" y="5059500"/>
            <a:ext cx="21588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Пользователь </a:t>
            </a: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Получатель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Адреса...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12175" y="5240200"/>
            <a:ext cx="21588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Пользователь Рецензент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Рейтинг...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/>
        </p:nvSpPr>
        <p:spPr>
          <a:xfrm>
            <a:off x="457200" y="161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Eventual Consistency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3225" y="4646222"/>
            <a:ext cx="1691375" cy="158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2888200" y="1251250"/>
            <a:ext cx="3677700" cy="3079300"/>
            <a:chOff x="5274825" y="1741775"/>
            <a:chExt cx="3677700" cy="3079300"/>
          </a:xfrm>
        </p:grpSpPr>
        <p:sp>
          <p:nvSpPr>
            <p:cNvPr id="215" name="Google Shape;215;p24"/>
            <p:cNvSpPr/>
            <p:nvPr/>
          </p:nvSpPr>
          <p:spPr>
            <a:xfrm>
              <a:off x="5504500" y="1754550"/>
              <a:ext cx="905700" cy="905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Сервис 1</a:t>
              </a: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6815700" y="1741775"/>
              <a:ext cx="905700" cy="905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Сервис 2</a:t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024650" y="1741775"/>
              <a:ext cx="905700" cy="905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Сервис N</a:t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5460175" y="3471250"/>
              <a:ext cx="950025" cy="603725"/>
            </a:xfrm>
            <a:prstGeom prst="flowChartMagneticDisk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БД</a:t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6793538" y="3471250"/>
              <a:ext cx="950025" cy="603725"/>
            </a:xfrm>
            <a:prstGeom prst="flowChartMagneticDisk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БД</a:t>
              </a: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8002488" y="3471250"/>
              <a:ext cx="950025" cy="603725"/>
            </a:xfrm>
            <a:prstGeom prst="flowChartMagneticDisk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/>
                <a:t>БД</a:t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5803038" y="2763950"/>
              <a:ext cx="264300" cy="603600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7136400" y="2810375"/>
              <a:ext cx="264300" cy="603600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8345350" y="2810375"/>
              <a:ext cx="264300" cy="603600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 txBox="1"/>
            <p:nvPr/>
          </p:nvSpPr>
          <p:spPr>
            <a:xfrm>
              <a:off x="5274825" y="4359375"/>
              <a:ext cx="3677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8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Все свое ношу с собой</a:t>
              </a:r>
              <a:endParaRPr i="1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4"/>
          <p:cNvSpPr txBox="1"/>
          <p:nvPr/>
        </p:nvSpPr>
        <p:spPr>
          <a:xfrm>
            <a:off x="547125" y="4565925"/>
            <a:ext cx="615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Консистентность данных в микросервисной архитектуре часто итоговая (eventual), а не строгая. В моменте данные могут быть </a:t>
            </a: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не консистентными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457200" y="161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Хотим общаться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5"/>
          <p:cNvCxnSpPr/>
          <p:nvPr/>
        </p:nvCxnSpPr>
        <p:spPr>
          <a:xfrm>
            <a:off x="4664700" y="1753941"/>
            <a:ext cx="3300" cy="4755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25"/>
          <p:cNvSpPr txBox="1"/>
          <p:nvPr/>
        </p:nvSpPr>
        <p:spPr>
          <a:xfrm>
            <a:off x="290925" y="1254000"/>
            <a:ext cx="421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Синхронно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Вася, сколько сейчас времени?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13:13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4828275" y="1304575"/>
            <a:ext cx="4213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Асинхронно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Вася (кто-нибудь), принесите мне пару яблок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Продолжаю свои дела. Принесли яблоки..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Спасибо! Яблоки вкусные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290925" y="3625500"/>
            <a:ext cx="4213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REST запросы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ожидание ответа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из ответа понятно, успех или сбой</a:t>
            </a:r>
            <a:endParaRPr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один контрагент</a:t>
            </a:r>
            <a:endParaRPr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простота</a:t>
            </a:r>
            <a:endParaRPr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проблема под нагрузкой. Что будет если сервис в один момент получит много запросов? Отказ от обслуживания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пока жду ответ - ничего не делаю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4828275" y="3625500"/>
            <a:ext cx="4213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сообщения помещаются в очередь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не жду ответа от сервиса, получаю быстрый ответ только от очереди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сообщение могут обработать несколько получателей</a:t>
            </a:r>
            <a:endParaRPr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 могу знать, когда получатель получит и обработает мое сообщение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получатель может выполнять запрос не сразу</a:t>
            </a:r>
            <a:endParaRPr sz="18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●"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нельзя передавать много данных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25"/>
          <p:cNvCxnSpPr/>
          <p:nvPr/>
        </p:nvCxnSpPr>
        <p:spPr>
          <a:xfrm>
            <a:off x="3122425" y="3556375"/>
            <a:ext cx="280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Оркестрация и хореография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6"/>
          <p:cNvCxnSpPr/>
          <p:nvPr/>
        </p:nvCxnSpPr>
        <p:spPr>
          <a:xfrm rot="5400000">
            <a:off x="2557872" y="3825044"/>
            <a:ext cx="410445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150" y="2428297"/>
            <a:ext cx="3724675" cy="27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6375" y="2480325"/>
            <a:ext cx="3724675" cy="27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/>
        </p:nvSpPr>
        <p:spPr>
          <a:xfrm>
            <a:off x="457200" y="161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Monolith </a:t>
            </a:r>
            <a:r>
              <a:rPr b="1" lang="ru-RU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irst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4715075" y="1377250"/>
            <a:ext cx="42135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скорость разработки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выделение bounded context задача непростая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организационное разделение на команды по мере роста приложения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меньше требований к инфраструктуре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проще!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471675" y="1377250"/>
            <a:ext cx="3895800" cy="507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801825" y="1962125"/>
            <a:ext cx="1179300" cy="121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Сервис 1</a:t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2758450" y="2010750"/>
            <a:ext cx="1179300" cy="121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Сервис 2</a:t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801825" y="3652150"/>
            <a:ext cx="1179300" cy="121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Сервис 2</a:t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2758450" y="3652150"/>
            <a:ext cx="1179300" cy="121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Сервис N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1471600" y="5405275"/>
            <a:ext cx="1980975" cy="603725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БД</a:t>
            </a:r>
            <a:endParaRPr/>
          </a:p>
        </p:txBody>
      </p:sp>
      <p:sp>
        <p:nvSpPr>
          <p:cNvPr id="263" name="Google Shape;263;p27"/>
          <p:cNvSpPr txBox="1"/>
          <p:nvPr/>
        </p:nvSpPr>
        <p:spPr>
          <a:xfrm>
            <a:off x="4773175" y="5159350"/>
            <a:ext cx="4213500" cy="1293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Опасность!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любой “правильный” монолит стремиться стать “как у всех”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 txBox="1"/>
          <p:nvPr/>
        </p:nvSpPr>
        <p:spPr>
          <a:xfrm>
            <a:off x="961550" y="814600"/>
            <a:ext cx="7334100" cy="29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Микросервисы настолько же сложны, как и хороши.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Иногда - это единственный возможный выбор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Иногда - просто дань моде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Всегда правильный выбор начинается с требований и с честного ответа на вопрос 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Какую проблему решаем?</a:t>
            </a: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6050" y="3621050"/>
            <a:ext cx="5365111" cy="323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 rotWithShape="1">
          <a:blip r:embed="rId4">
            <a:alphaModFix/>
          </a:blip>
          <a:srcRect b="3522" l="0" r="0" t="3531"/>
          <a:stretch/>
        </p:blipFill>
        <p:spPr>
          <a:xfrm>
            <a:off x="259100" y="1318600"/>
            <a:ext cx="3768925" cy="52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4175" y="6168875"/>
            <a:ext cx="2225900" cy="4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 txBox="1"/>
          <p:nvPr/>
        </p:nvSpPr>
        <p:spPr>
          <a:xfrm>
            <a:off x="4524850" y="3798650"/>
            <a:ext cx="4211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www.dsmiryagin.ru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info@dsmiryagin.ru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    @dmitry_smiryagin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https://habr.com/ru/users/eng-math/posts/</a:t>
            </a: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9"/>
          <p:cNvSpPr txBox="1"/>
          <p:nvPr/>
        </p:nvSpPr>
        <p:spPr>
          <a:xfrm>
            <a:off x="4420150" y="1318600"/>
            <a:ext cx="44208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Дмитрий Смирягин</a:t>
            </a:r>
            <a:endParaRPr sz="3600">
              <a:solidFill>
                <a:srgbClr val="9BBB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Архитектор, </a:t>
            </a:r>
            <a:endParaRPr sz="18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руководитель направления </a:t>
            </a:r>
            <a:endParaRPr sz="18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sz="18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Эк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спертиза по IT управлению и архитектуре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3522" l="0" r="0" t="3531"/>
          <a:stretch/>
        </p:blipFill>
        <p:spPr>
          <a:xfrm>
            <a:off x="259100" y="818850"/>
            <a:ext cx="4127374" cy="57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4175" y="6168875"/>
            <a:ext cx="2225900" cy="4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531500" y="818850"/>
            <a:ext cx="4420800" cy="3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Дмитрий Смирягин</a:t>
            </a:r>
            <a:endParaRPr sz="3600">
              <a:solidFill>
                <a:srgbClr val="9BBB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Архитектор, руководитель направления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 IT 20+ лет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 ролях: Разработчик, Архитектор, ТимЛид, Руководитель Отдела, Управления Производства ПО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Преподаю темы по менеджменту в IT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Экспертиза по управлению и архитектуре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Темы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904950" y="1680575"/>
            <a:ext cx="7334100" cy="3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Разобраться с тем, какие проблемы решают микросервисы и всегда ли они нужны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Критерии для выбора размера сервиса, исходя из требований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Подходы к работе с данными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Способы общения микросервисов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Концепция Monolith First. Так можно?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 страшный монолит...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412" y="1957875"/>
            <a:ext cx="5569176" cy="37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Микросервисы - другое дело..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400" y="1927200"/>
            <a:ext cx="5569200" cy="3713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Паровоз</a:t>
            </a: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микросервисов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92245"/>
            <a:ext cx="3644400" cy="21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3839550" y="1828350"/>
            <a:ext cx="52494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Различия в прикладных областях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b="1"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Курс на аджализацию процессов разработки и возникновение Agile команд</a:t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675" y="1805711"/>
            <a:ext cx="3142025" cy="2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4800" y="3678450"/>
            <a:ext cx="4352009" cy="31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Паровоз для микросервисов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99600" y="4692245"/>
            <a:ext cx="3644400" cy="21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139300" y="1652275"/>
            <a:ext cx="5249400" cy="3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Различия в длительности релизов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Различия в нефункциональных требованиях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○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надежность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○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доступность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○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производительность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○"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безопасность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400"/>
              <a:buFont typeface="Calibri"/>
              <a:buChar char="●"/>
            </a:pPr>
            <a:r>
              <a:rPr b="1"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Облачные вычисления</a:t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8013" y="1791463"/>
            <a:ext cx="3487575" cy="27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887" y="4938488"/>
            <a:ext cx="2532487" cy="16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457200" y="161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Размер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044225" y="2974575"/>
            <a:ext cx="18141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Микро?</a:t>
            </a: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16855" r="19490" t="0"/>
          <a:stretch/>
        </p:blipFill>
        <p:spPr>
          <a:xfrm>
            <a:off x="3179100" y="2099537"/>
            <a:ext cx="2785800" cy="23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5141950" y="4630325"/>
            <a:ext cx="3805500" cy="199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Уточните значение слов, и вы избавите человечество от половины заблуждений</a:t>
            </a:r>
            <a:endParaRPr i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Рене Декарт</a:t>
            </a: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86472"/>
            <a:ext cx="2644475" cy="20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457200" y="161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Размер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92076"/>
            <a:ext cx="1013389" cy="498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3525700" y="3081425"/>
            <a:ext cx="56184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5F497A"/>
              </a:buClr>
              <a:buSzPts val="2000"/>
              <a:buFont typeface="Calibri"/>
              <a:buChar char="●"/>
            </a:pPr>
            <a:r>
              <a:rPr lang="ru-RU" sz="20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Имеет консистентную нагруженность и требования по надежности</a:t>
            </a:r>
            <a:endParaRPr sz="20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000"/>
              <a:buFont typeface="Calibri"/>
              <a:buChar char="●"/>
            </a:pPr>
            <a:r>
              <a:rPr lang="ru-RU" sz="20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Имеет консистентные требования к T2M</a:t>
            </a:r>
            <a:endParaRPr sz="20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2000"/>
              <a:buFont typeface="Calibri"/>
              <a:buChar char="●"/>
            </a:pPr>
            <a:r>
              <a:rPr lang="ru-RU" sz="20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Требования к безопасности (ПД...)</a:t>
            </a:r>
            <a:endParaRPr sz="20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b="0" l="13948" r="13556" t="0"/>
          <a:stretch/>
        </p:blipFill>
        <p:spPr>
          <a:xfrm>
            <a:off x="0" y="1304575"/>
            <a:ext cx="3622376" cy="4996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1"/>
          <p:cNvCxnSpPr>
            <a:endCxn id="159" idx="1"/>
          </p:cNvCxnSpPr>
          <p:nvPr/>
        </p:nvCxnSpPr>
        <p:spPr>
          <a:xfrm flipH="1" rot="10800000">
            <a:off x="183625" y="2754650"/>
            <a:ext cx="3282300" cy="18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1"/>
          <p:cNvCxnSpPr/>
          <p:nvPr/>
        </p:nvCxnSpPr>
        <p:spPr>
          <a:xfrm flipH="1" rot="10800000">
            <a:off x="194100" y="5092600"/>
            <a:ext cx="3271800" cy="9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1"/>
          <p:cNvSpPr txBox="1"/>
          <p:nvPr/>
        </p:nvSpPr>
        <p:spPr>
          <a:xfrm>
            <a:off x="3465925" y="2470850"/>
            <a:ext cx="56781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Разрабатывается одной agile командой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585400" y="4785825"/>
            <a:ext cx="55587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Слабо связан с другими сервисами. Законченная ценность </a:t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525625" y="1304575"/>
            <a:ext cx="55587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Принадлежит только к одному Bounded Context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922950" y="3518375"/>
            <a:ext cx="18141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Микро!</a:t>
            </a:r>
            <a:r>
              <a:rPr lang="ru-RU" sz="2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resentation-templat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