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7" r:id="rId4"/>
    <p:sldId id="272" r:id="rId5"/>
    <p:sldId id="280" r:id="rId6"/>
    <p:sldId id="275" r:id="rId7"/>
    <p:sldId id="267" r:id="rId8"/>
    <p:sldId id="278" r:id="rId9"/>
    <p:sldId id="260" r:id="rId10"/>
    <p:sldId id="268" r:id="rId11"/>
    <p:sldId id="281" r:id="rId12"/>
    <p:sldId id="265" r:id="rId13"/>
    <p:sldId id="264" r:id="rId14"/>
    <p:sldId id="279" r:id="rId15"/>
    <p:sldId id="282" r:id="rId16"/>
    <p:sldId id="273" r:id="rId17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D96057"/>
    <a:srgbClr val="B04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2" autoAdjust="0"/>
    <p:restoredTop sz="69691" autoAdjust="0"/>
  </p:normalViewPr>
  <p:slideViewPr>
    <p:cSldViewPr snapToGrid="0">
      <p:cViewPr>
        <p:scale>
          <a:sx n="50" d="100"/>
          <a:sy n="50" d="100"/>
        </p:scale>
        <p:origin x="1017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374" y="78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7C1D3-6751-42F2-BB6F-FDC127AA23BA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A10E-7C24-4872-B053-57031CE6A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2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3113-51BF-4F06-AF5B-7E1B64443A2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DF68-F649-47F6-82D0-0A5F79C71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2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smtClean="0"/>
              <a:t>Приветствие</a:t>
            </a: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2. Шутка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Анализ гиперссылок – универсальный механизм.</a:t>
            </a:r>
          </a:p>
          <a:p>
            <a:r>
              <a:rPr lang="ru-RU" dirty="0" smtClean="0"/>
              <a:t>Мы работаем в области Требований/ТЗ</a:t>
            </a:r>
            <a:r>
              <a:rPr lang="en-US" dirty="0" smtClean="0"/>
              <a:t>/SRS,</a:t>
            </a:r>
            <a:r>
              <a:rPr lang="ru-RU" dirty="0" smtClean="0"/>
              <a:t> но</a:t>
            </a:r>
            <a:r>
              <a:rPr lang="ru-RU" baseline="0" dirty="0" smtClean="0"/>
              <a:t> </a:t>
            </a:r>
            <a:r>
              <a:rPr lang="ru-RU" dirty="0" smtClean="0"/>
              <a:t>можем распространить анализ на код и документы верхнего уровня</a:t>
            </a:r>
            <a:r>
              <a:rPr lang="ru-RU" dirty="0" smtClean="0"/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облегчается тем, что законы в Консультанте уже снабжены гиперссылками.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9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оперативно выполнять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анализ, зная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что используется и с чем связано.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0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вспоминаем про временную ось: все меняется, и есть запросы на изменения.</a:t>
            </a:r>
          </a:p>
          <a:p>
            <a:r>
              <a:rPr lang="ru-RU" dirty="0" smtClean="0"/>
              <a:t>Это требует задания другого рода связей – связей</a:t>
            </a:r>
            <a:r>
              <a:rPr lang="ru-RU" baseline="0" dirty="0" smtClean="0"/>
              <a:t> </a:t>
            </a:r>
            <a:r>
              <a:rPr lang="ru-RU" dirty="0" smtClean="0"/>
              <a:t>с запросами на изменение.</a:t>
            </a:r>
          </a:p>
          <a:p>
            <a:r>
              <a:rPr lang="en-US" dirty="0" smtClean="0"/>
              <a:t>Word</a:t>
            </a:r>
            <a:r>
              <a:rPr lang="en-US" baseline="0" dirty="0" smtClean="0"/>
              <a:t> </a:t>
            </a:r>
            <a:r>
              <a:rPr lang="ru-RU" baseline="0" dirty="0" smtClean="0"/>
              <a:t>имеет сложную структуру, слияние </a:t>
            </a:r>
            <a:r>
              <a:rPr lang="ru-RU" baseline="0" dirty="0" smtClean="0"/>
              <a:t>веток трудоемко</a:t>
            </a:r>
            <a:r>
              <a:rPr lang="ru-RU" baseline="0" dirty="0" smtClean="0"/>
              <a:t>. Но </a:t>
            </a:r>
            <a:r>
              <a:rPr lang="en-US" baseline="0" dirty="0" smtClean="0"/>
              <a:t>Word </a:t>
            </a:r>
            <a:r>
              <a:rPr lang="ru-RU" baseline="0" dirty="0" smtClean="0"/>
              <a:t>имеет свою систему версионирования – режим правки.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3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Возможны</a:t>
            </a:r>
            <a:r>
              <a:rPr lang="ru-RU" baseline="0" dirty="0" smtClean="0"/>
              <a:t> разные политики принятия правок: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После релиза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Раз в квартал или по мере </a:t>
            </a:r>
            <a:r>
              <a:rPr lang="ru-RU" baseline="0" dirty="0" smtClean="0"/>
              <a:t>необходимости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09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7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1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+дополнительно к слайду: привыкли работать с одним большим документом, насыщенным</a:t>
            </a:r>
            <a:r>
              <a:rPr lang="ru-RU" baseline="0" dirty="0" smtClean="0"/>
              <a:t> формулами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погружения в контекст первой части нашего доклада рассмотрим первые шаги развития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типичной компании.</a:t>
            </a:r>
          </a:p>
          <a:p>
            <a:pPr marL="0" indent="0">
              <a:buNone/>
            </a:pPr>
            <a:r>
              <a:rPr lang="ru-RU" baseline="0" dirty="0" smtClean="0"/>
              <a:t>…(</a:t>
            </a:r>
            <a:r>
              <a:rPr lang="ru-RU" baseline="0" dirty="0" smtClean="0"/>
              <a:t>см. слайд)…</a:t>
            </a:r>
          </a:p>
          <a:p>
            <a:pPr marL="0" indent="0">
              <a:buNone/>
            </a:pPr>
            <a:r>
              <a:rPr lang="ru-RU" baseline="0" dirty="0" smtClean="0"/>
              <a:t>Системы растут, становятся тесно взаимосвязаны.</a:t>
            </a:r>
          </a:p>
          <a:p>
            <a:pPr marL="0" indent="0">
              <a:buNone/>
            </a:pPr>
            <a:r>
              <a:rPr lang="ru-RU" baseline="0" dirty="0" smtClean="0"/>
              <a:t>В определенный момент мы понимаем, что у нас очень много документов, из которых невозможно быстро получить какую-либо информацию верхнего уровня.</a:t>
            </a:r>
          </a:p>
          <a:p>
            <a:pPr marL="0" indent="0">
              <a:buNone/>
            </a:pPr>
            <a:r>
              <a:rPr lang="ru-RU" dirty="0" smtClean="0"/>
              <a:t>На этом этапе внедряется средство моделирования.</a:t>
            </a:r>
          </a:p>
          <a:p>
            <a:pPr marL="0" indent="0">
              <a:buNone/>
            </a:pPr>
            <a:r>
              <a:rPr lang="ru-RU" dirty="0" smtClean="0"/>
              <a:t>Это позволяет получить наглядные схемы верхнего уровня, мы можем охватить одним взглядом</a:t>
            </a:r>
            <a:r>
              <a:rPr lang="ru-RU" baseline="0" dirty="0" smtClean="0"/>
              <a:t> сложные взаимосвязи.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от документа никто отказываться не </a:t>
            </a:r>
            <a:r>
              <a:rPr lang="ru-RU" dirty="0" smtClean="0"/>
              <a:t>собирается</a:t>
            </a:r>
          </a:p>
          <a:p>
            <a:pPr marL="0" indent="0">
              <a:buNone/>
            </a:pPr>
            <a:r>
              <a:rPr lang="ru-RU" dirty="0" smtClean="0"/>
              <a:t>Документ нужен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договоров и конкурсов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работы</a:t>
            </a:r>
            <a:r>
              <a:rPr lang="ru-RU" baseline="0" dirty="0" smtClean="0"/>
              <a:t> по </a:t>
            </a:r>
            <a:r>
              <a:rPr lang="ru-RU" dirty="0" smtClean="0"/>
              <a:t>ГОСТу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потому</a:t>
            </a:r>
            <a:r>
              <a:rPr lang="ru-RU" baseline="0" dirty="0" smtClean="0"/>
              <a:t> что п</a:t>
            </a:r>
            <a:r>
              <a:rPr lang="ru-RU" dirty="0" smtClean="0"/>
              <a:t>ривыкли заказчики и разработчики (легче искать и сравнивать документы)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подходе</a:t>
            </a:r>
            <a:r>
              <a:rPr lang="ru-RU" baseline="0" dirty="0" smtClean="0"/>
              <a:t> с с</a:t>
            </a:r>
            <a:r>
              <a:rPr lang="ru-RU" dirty="0" smtClean="0"/>
              <a:t>инхронизацией соответствие структуры обеспечивается</a:t>
            </a:r>
            <a:r>
              <a:rPr lang="ru-RU" baseline="0" dirty="0" smtClean="0"/>
              <a:t> автоматической процедурой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Готовые</a:t>
            </a:r>
            <a:r>
              <a:rPr lang="ru-RU" baseline="0" dirty="0" smtClean="0"/>
              <a:t> решения есть в </a:t>
            </a:r>
            <a:r>
              <a:rPr lang="en-US" baseline="0" dirty="0" smtClean="0"/>
              <a:t>Doors, Power Designer (</a:t>
            </a:r>
            <a:r>
              <a:rPr lang="ru-RU" baseline="0" dirty="0" smtClean="0"/>
              <a:t>с некоторыми оговорками – не всегда сохраняется форматирование).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3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</a:t>
            </a:r>
            <a:r>
              <a:rPr lang="ru-RU" baseline="0" dirty="0" smtClean="0"/>
              <a:t> </a:t>
            </a:r>
            <a:r>
              <a:rPr lang="ru-RU" baseline="0" dirty="0" smtClean="0"/>
              <a:t>образом</a:t>
            </a:r>
            <a:r>
              <a:rPr lang="ru-RU" dirty="0" smtClean="0"/>
              <a:t> оставляем два инструмента – плюс в том, что делаем работу там, где это удобнее: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текст удобнее набирать в редакторе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рисовать схемы удобнее в </a:t>
            </a:r>
            <a:r>
              <a:rPr lang="en-US" dirty="0" smtClean="0"/>
              <a:t>CASE </a:t>
            </a:r>
            <a:r>
              <a:rPr lang="ru-RU" dirty="0" smtClean="0"/>
              <a:t>средстве.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Пример на</a:t>
            </a:r>
            <a:r>
              <a:rPr lang="ru-RU" baseline="0" dirty="0" smtClean="0"/>
              <a:t> слайде:</a:t>
            </a:r>
            <a:r>
              <a:rPr lang="ru-RU" dirty="0" smtClean="0"/>
              <a:t> описание бизнес-процесса.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Каждый шаг процесса – отдельный раздел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Вложенные шаги – иерархия </a:t>
            </a:r>
            <a:r>
              <a:rPr lang="ru-RU" dirty="0" smtClean="0"/>
              <a:t>разделов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При изменении модели синхронизируем документ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4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варианта, когда все в модели, есть и минусы:</a:t>
            </a:r>
          </a:p>
          <a:p>
            <a:pPr marL="228600" indent="-228600">
              <a:buAutoNum type="arabicPeriod"/>
            </a:pPr>
            <a:r>
              <a:rPr lang="ru-RU" dirty="0" smtClean="0"/>
              <a:t>Слишком простое форматирование во встроенных редакторах</a:t>
            </a:r>
          </a:p>
          <a:p>
            <a:pPr marL="228600" indent="-228600">
              <a:buAutoNum type="arabicPeriod"/>
            </a:pPr>
            <a:r>
              <a:rPr lang="ru-RU" dirty="0" smtClean="0"/>
              <a:t>Требуется</a:t>
            </a:r>
            <a:r>
              <a:rPr lang="ru-RU" baseline="0" dirty="0" smtClean="0"/>
              <a:t> время на получение полного документа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8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Важно </a:t>
            </a:r>
            <a:r>
              <a:rPr lang="ru-RU" baseline="0" dirty="0" smtClean="0"/>
              <a:t>– не надо задавать абсолютно все связи через документ, </a:t>
            </a:r>
            <a:r>
              <a:rPr lang="ru-RU" baseline="0" dirty="0" smtClean="0"/>
              <a:t>а только те, которые важны в конкретной ситуации.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объекта в тексте документа, вставляем этот объект как гиперссылку. Ссылка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ввести в отдельный или в тот же самый документ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можно делать простым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написать простой конструктор на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ru-RU" dirty="0" smtClean="0"/>
              <a:t>Простые алгоритмы анализа </a:t>
            </a:r>
            <a:r>
              <a:rPr lang="ru-RU" dirty="0" smtClean="0"/>
              <a:t>связей: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Объекты </a:t>
            </a:r>
            <a:r>
              <a:rPr lang="ru-RU" dirty="0" smtClean="0"/>
              <a:t>связаны, если используются в одном </a:t>
            </a:r>
            <a:r>
              <a:rPr lang="ru-RU" dirty="0" smtClean="0"/>
              <a:t>разделе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Разделы </a:t>
            </a:r>
            <a:r>
              <a:rPr lang="ru-RU" dirty="0" smtClean="0"/>
              <a:t>связаны, если используют одни и те же объекты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Примеры</a:t>
            </a:r>
            <a:r>
              <a:rPr lang="ru-RU" sz="120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Модель данных, Глоссарий, Классы</a:t>
            </a:r>
            <a:r>
              <a:rPr lang="en-US" sz="1200" dirty="0" smtClean="0"/>
              <a:t>, </a:t>
            </a:r>
            <a:r>
              <a:rPr lang="ru-RU" sz="1200" dirty="0" smtClean="0"/>
              <a:t>Методы, События, Входящие и исходящие документы</a:t>
            </a:r>
            <a:r>
              <a:rPr lang="en-US" sz="1200" dirty="0" smtClean="0"/>
              <a:t>, </a:t>
            </a:r>
            <a:r>
              <a:rPr lang="ru-RU" sz="1200" dirty="0" smtClean="0"/>
              <a:t>Роли, Сообщения, Компоненты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Делаем</a:t>
            </a:r>
            <a:r>
              <a:rPr lang="ru-RU" sz="1200" baseline="0" dirty="0" smtClean="0"/>
              <a:t> фокус на том, что важно в конкретной </a:t>
            </a:r>
            <a:r>
              <a:rPr lang="ru-RU" sz="1200" baseline="0" dirty="0" smtClean="0"/>
              <a:t>ситуации</a:t>
            </a:r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7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2125" cy="2273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достигается улучшение качества: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устраняем </a:t>
            </a:r>
            <a:r>
              <a:rPr lang="ru-RU" dirty="0" smtClean="0"/>
              <a:t>неоднозначность, т.к. можно перейти по ссылке к объекту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обращаем внимание на повисшие ссылки,</a:t>
            </a:r>
            <a:r>
              <a:rPr lang="ru-RU" baseline="0" dirty="0" smtClean="0"/>
              <a:t> несвязанные объекты</a:t>
            </a: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при внесении изменений делаем предварительный </a:t>
            </a:r>
            <a:r>
              <a:rPr lang="en-US" dirty="0" smtClean="0"/>
              <a:t>impact </a:t>
            </a:r>
            <a:r>
              <a:rPr lang="ru-RU" dirty="0" smtClean="0"/>
              <a:t>анализ</a:t>
            </a:r>
          </a:p>
          <a:p>
            <a:endParaRPr lang="ru-RU" dirty="0" smtClean="0"/>
          </a:p>
          <a:p>
            <a:r>
              <a:rPr lang="ru-RU" dirty="0" smtClean="0"/>
              <a:t>Информацию о том, что чаще используется, можно использовать в ранжировании при поиске.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F68-F649-47F6-82D0-0A5F79C719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7261-87B6-409E-B561-5AD7F419C19C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5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CAB9-E789-4F43-A9B7-9E81F2068192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6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64CF-F228-4BD4-ADC0-B86647054A18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2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ECCE-4EBE-4054-BF50-9DB7C9711F1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4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D855-A99C-4AFC-A53A-30C657254716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42A-0EE3-4852-87FE-D788951D1020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99F4-421A-4492-85A9-8B422C8894D6}" type="datetime1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4892-8CA8-4F00-84A4-DF53185A15AD}" type="datetime1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9EA0-2966-417F-9D9C-60B7E02144B7}" type="datetime1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7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05A-369A-43EC-B248-395216775B74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9B02-FE23-4FC4-8B92-525C3D418817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3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2FBB-EDCC-4682-B6AD-EA43EFDFB808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C51-B9E9-4EA8-83FB-1A026E52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797" y="2046821"/>
            <a:ext cx="6858000" cy="1790700"/>
          </a:xfrm>
        </p:spPr>
        <p:txBody>
          <a:bodyPr/>
          <a:lstStyle/>
          <a:p>
            <a:r>
              <a:rPr lang="ru-RU" dirty="0" smtClean="0"/>
              <a:t>Больше чем документ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2797" y="4078028"/>
            <a:ext cx="6858000" cy="860990"/>
          </a:xfrm>
        </p:spPr>
        <p:txBody>
          <a:bodyPr>
            <a:normAutofit/>
          </a:bodyPr>
          <a:lstStyle/>
          <a:p>
            <a:r>
              <a:rPr lang="ru-RU" dirty="0" smtClean="0"/>
              <a:t>Андрей Телятник</a:t>
            </a:r>
          </a:p>
          <a:p>
            <a:r>
              <a:rPr lang="ru-RU" dirty="0" smtClean="0"/>
              <a:t>Борис Клюс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457107"/>
            <a:ext cx="4449453" cy="18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Овал 115"/>
          <p:cNvSpPr/>
          <p:nvPr/>
        </p:nvSpPr>
        <p:spPr>
          <a:xfrm>
            <a:off x="535271" y="4496899"/>
            <a:ext cx="1120340" cy="4489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Овал 2"/>
          <p:cNvSpPr/>
          <p:nvPr/>
        </p:nvSpPr>
        <p:spPr>
          <a:xfrm>
            <a:off x="1179154" y="3738642"/>
            <a:ext cx="1574411" cy="708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Связи </a:t>
            </a:r>
            <a:r>
              <a:rPr lang="ru-RU" dirty="0"/>
              <a:t>с внешним миром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1577134" y="1963398"/>
            <a:ext cx="6166691" cy="3794465"/>
          </a:xfrm>
          <a:custGeom>
            <a:avLst/>
            <a:gdLst>
              <a:gd name="connsiteX0" fmla="*/ 0 w 8222255"/>
              <a:gd name="connsiteY0" fmla="*/ 5059286 h 5059286"/>
              <a:gd name="connsiteX1" fmla="*/ 4111128 w 8222255"/>
              <a:gd name="connsiteY1" fmla="*/ 0 h 5059286"/>
              <a:gd name="connsiteX2" fmla="*/ 8222255 w 8222255"/>
              <a:gd name="connsiteY2" fmla="*/ 5059286 h 5059286"/>
              <a:gd name="connsiteX3" fmla="*/ 0 w 8222255"/>
              <a:gd name="connsiteY3" fmla="*/ 5059286 h 5059286"/>
              <a:gd name="connsiteX0" fmla="*/ 0 w 8222255"/>
              <a:gd name="connsiteY0" fmla="*/ 5059286 h 5059286"/>
              <a:gd name="connsiteX1" fmla="*/ 2640605 w 8222255"/>
              <a:gd name="connsiteY1" fmla="*/ 1814436 h 5059286"/>
              <a:gd name="connsiteX2" fmla="*/ 4111128 w 8222255"/>
              <a:gd name="connsiteY2" fmla="*/ 0 h 5059286"/>
              <a:gd name="connsiteX3" fmla="*/ 8222255 w 8222255"/>
              <a:gd name="connsiteY3" fmla="*/ 5059286 h 5059286"/>
              <a:gd name="connsiteX4" fmla="*/ 0 w 8222255"/>
              <a:gd name="connsiteY4" fmla="*/ 5059286 h 50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2255" h="5059286">
                <a:moveTo>
                  <a:pt x="0" y="5059286"/>
                </a:moveTo>
                <a:lnTo>
                  <a:pt x="2640605" y="1814436"/>
                </a:lnTo>
                <a:lnTo>
                  <a:pt x="4111128" y="0"/>
                </a:lnTo>
                <a:lnTo>
                  <a:pt x="8222255" y="5059286"/>
                </a:lnTo>
                <a:lnTo>
                  <a:pt x="0" y="5059286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3" name="Трапеция 202"/>
          <p:cNvSpPr/>
          <p:nvPr/>
        </p:nvSpPr>
        <p:spPr>
          <a:xfrm>
            <a:off x="2024559" y="3650327"/>
            <a:ext cx="5266829" cy="1554527"/>
          </a:xfrm>
          <a:prstGeom prst="trapezoid">
            <a:avLst>
              <a:gd name="adj" fmla="val 8145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2582457" y="2252464"/>
            <a:ext cx="452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7785" y="3092830"/>
            <a:ext cx="1774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Тех. регламенты</a:t>
            </a:r>
          </a:p>
        </p:txBody>
      </p:sp>
      <p:grpSp>
        <p:nvGrpSpPr>
          <p:cNvPr id="6" name="Shape 364"/>
          <p:cNvGrpSpPr/>
          <p:nvPr/>
        </p:nvGrpSpPr>
        <p:grpSpPr>
          <a:xfrm>
            <a:off x="3808159" y="3053847"/>
            <a:ext cx="336323" cy="426529"/>
            <a:chOff x="584925" y="922575"/>
            <a:chExt cx="415200" cy="502525"/>
          </a:xfrm>
        </p:grpSpPr>
        <p:sp>
          <p:nvSpPr>
            <p:cNvPr id="7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8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9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327523" y="3776315"/>
            <a:ext cx="1369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Требования</a:t>
            </a:r>
          </a:p>
          <a:p>
            <a:pPr algn="ctr"/>
            <a:r>
              <a:rPr lang="ru-RU" b="1" dirty="0"/>
              <a:t>и ТЗ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4410" y="4534409"/>
            <a:ext cx="58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SRS</a:t>
            </a:r>
            <a:r>
              <a:rPr lang="ru-RU" b="1" dirty="0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475" y="5204854"/>
            <a:ext cx="55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Код</a:t>
            </a:r>
          </a:p>
        </p:txBody>
      </p:sp>
      <p:grpSp>
        <p:nvGrpSpPr>
          <p:cNvPr id="23" name="Shape 462"/>
          <p:cNvGrpSpPr/>
          <p:nvPr/>
        </p:nvGrpSpPr>
        <p:grpSpPr>
          <a:xfrm>
            <a:off x="3334312" y="5347710"/>
            <a:ext cx="344956" cy="338245"/>
            <a:chOff x="2583325" y="2972875"/>
            <a:chExt cx="462850" cy="445750"/>
          </a:xfrm>
        </p:grpSpPr>
        <p:sp>
          <p:nvSpPr>
            <p:cNvPr id="24" name="Shape 46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" name="Shape 464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26" name="Shape 315"/>
          <p:cNvGrpSpPr/>
          <p:nvPr/>
        </p:nvGrpSpPr>
        <p:grpSpPr>
          <a:xfrm>
            <a:off x="2906544" y="4597264"/>
            <a:ext cx="363569" cy="434596"/>
            <a:chOff x="584925" y="238125"/>
            <a:chExt cx="415200" cy="525100"/>
          </a:xfrm>
        </p:grpSpPr>
        <p:sp>
          <p:nvSpPr>
            <p:cNvPr id="27" name="Shape 31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" name="Shape 31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" name="Shape 31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" name="Shape 31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" name="Shape 32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2" name="Shape 321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35" name="Shape 372"/>
          <p:cNvGrpSpPr/>
          <p:nvPr/>
        </p:nvGrpSpPr>
        <p:grpSpPr>
          <a:xfrm>
            <a:off x="4459510" y="2302241"/>
            <a:ext cx="390818" cy="333219"/>
            <a:chOff x="1926350" y="995225"/>
            <a:chExt cx="428650" cy="356600"/>
          </a:xfrm>
        </p:grpSpPr>
        <p:sp>
          <p:nvSpPr>
            <p:cNvPr id="36" name="Shape 37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" name="Shape 374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8" name="Shape 375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" name="Shape 376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2" name="Shape 364"/>
          <p:cNvGrpSpPr/>
          <p:nvPr/>
        </p:nvGrpSpPr>
        <p:grpSpPr>
          <a:xfrm>
            <a:off x="3342946" y="3909179"/>
            <a:ext cx="336323" cy="426529"/>
            <a:chOff x="584925" y="922575"/>
            <a:chExt cx="415200" cy="502525"/>
          </a:xfrm>
        </p:grpSpPr>
        <p:sp>
          <p:nvSpPr>
            <p:cNvPr id="43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44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45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3917515" y="2879858"/>
            <a:ext cx="1486658" cy="49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Shape 364"/>
          <p:cNvGrpSpPr/>
          <p:nvPr/>
        </p:nvGrpSpPr>
        <p:grpSpPr>
          <a:xfrm>
            <a:off x="4499746" y="3077890"/>
            <a:ext cx="336323" cy="426529"/>
            <a:chOff x="584925" y="922575"/>
            <a:chExt cx="415200" cy="502525"/>
          </a:xfrm>
        </p:grpSpPr>
        <p:sp>
          <p:nvSpPr>
            <p:cNvPr id="60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61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62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grpSp>
        <p:nvGrpSpPr>
          <p:cNvPr id="63" name="Shape 364"/>
          <p:cNvGrpSpPr/>
          <p:nvPr/>
        </p:nvGrpSpPr>
        <p:grpSpPr>
          <a:xfrm>
            <a:off x="5177899" y="3069504"/>
            <a:ext cx="336323" cy="426529"/>
            <a:chOff x="584925" y="922575"/>
            <a:chExt cx="415200" cy="502525"/>
          </a:xfrm>
        </p:grpSpPr>
        <p:sp>
          <p:nvSpPr>
            <p:cNvPr id="64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65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66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grpSp>
        <p:nvGrpSpPr>
          <p:cNvPr id="67" name="Shape 364"/>
          <p:cNvGrpSpPr/>
          <p:nvPr/>
        </p:nvGrpSpPr>
        <p:grpSpPr>
          <a:xfrm>
            <a:off x="4132375" y="3913904"/>
            <a:ext cx="336323" cy="426529"/>
            <a:chOff x="584925" y="922575"/>
            <a:chExt cx="415200" cy="502525"/>
          </a:xfrm>
        </p:grpSpPr>
        <p:sp>
          <p:nvSpPr>
            <p:cNvPr id="68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69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70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grpSp>
        <p:nvGrpSpPr>
          <p:cNvPr id="71" name="Shape 364"/>
          <p:cNvGrpSpPr/>
          <p:nvPr/>
        </p:nvGrpSpPr>
        <p:grpSpPr>
          <a:xfrm>
            <a:off x="4884072" y="3921619"/>
            <a:ext cx="336323" cy="426529"/>
            <a:chOff x="584925" y="922575"/>
            <a:chExt cx="415200" cy="502525"/>
          </a:xfrm>
        </p:grpSpPr>
        <p:sp>
          <p:nvSpPr>
            <p:cNvPr id="72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73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74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grpSp>
        <p:nvGrpSpPr>
          <p:cNvPr id="75" name="Shape 364"/>
          <p:cNvGrpSpPr/>
          <p:nvPr/>
        </p:nvGrpSpPr>
        <p:grpSpPr>
          <a:xfrm>
            <a:off x="5634566" y="3941814"/>
            <a:ext cx="336323" cy="426529"/>
            <a:chOff x="584925" y="922575"/>
            <a:chExt cx="415200" cy="502525"/>
          </a:xfrm>
        </p:grpSpPr>
        <p:sp>
          <p:nvSpPr>
            <p:cNvPr id="76" name="Shape 36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77" name="Shape 366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  <p:sp>
          <p:nvSpPr>
            <p:cNvPr id="78" name="Shape 36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/>
            </a:p>
          </p:txBody>
        </p:sp>
      </p:grpSp>
      <p:sp>
        <p:nvSpPr>
          <p:cNvPr id="86" name="Shape 461"/>
          <p:cNvSpPr/>
          <p:nvPr/>
        </p:nvSpPr>
        <p:spPr>
          <a:xfrm>
            <a:off x="4546125" y="5348322"/>
            <a:ext cx="286709" cy="325920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87" name="Shape 460"/>
          <p:cNvSpPr/>
          <p:nvPr/>
        </p:nvSpPr>
        <p:spPr>
          <a:xfrm>
            <a:off x="5534537" y="5342764"/>
            <a:ext cx="610458" cy="30980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endParaRPr sz="1350"/>
          </a:p>
        </p:txBody>
      </p:sp>
      <p:grpSp>
        <p:nvGrpSpPr>
          <p:cNvPr id="88" name="Shape 315"/>
          <p:cNvGrpSpPr/>
          <p:nvPr/>
        </p:nvGrpSpPr>
        <p:grpSpPr>
          <a:xfrm>
            <a:off x="3661408" y="4605424"/>
            <a:ext cx="363569" cy="434596"/>
            <a:chOff x="584925" y="238125"/>
            <a:chExt cx="415200" cy="525100"/>
          </a:xfrm>
        </p:grpSpPr>
        <p:sp>
          <p:nvSpPr>
            <p:cNvPr id="89" name="Shape 31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0" name="Shape 31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1" name="Shape 31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2" name="Shape 31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3" name="Shape 32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4" name="Shape 321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95" name="Shape 315"/>
          <p:cNvGrpSpPr/>
          <p:nvPr/>
        </p:nvGrpSpPr>
        <p:grpSpPr>
          <a:xfrm>
            <a:off x="4469266" y="4610019"/>
            <a:ext cx="363569" cy="434596"/>
            <a:chOff x="584925" y="238125"/>
            <a:chExt cx="415200" cy="525100"/>
          </a:xfrm>
        </p:grpSpPr>
        <p:sp>
          <p:nvSpPr>
            <p:cNvPr id="96" name="Shape 31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7" name="Shape 31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8" name="Shape 31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9" name="Shape 31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0" name="Shape 32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1" name="Shape 321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102" name="Shape 315"/>
          <p:cNvGrpSpPr/>
          <p:nvPr/>
        </p:nvGrpSpPr>
        <p:grpSpPr>
          <a:xfrm>
            <a:off x="5234812" y="4599361"/>
            <a:ext cx="363569" cy="434596"/>
            <a:chOff x="584925" y="238125"/>
            <a:chExt cx="415200" cy="525100"/>
          </a:xfrm>
        </p:grpSpPr>
        <p:sp>
          <p:nvSpPr>
            <p:cNvPr id="103" name="Shape 31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4" name="Shape 31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5" name="Shape 31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6" name="Shape 31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7" name="Shape 32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8" name="Shape 321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109" name="Shape 315"/>
          <p:cNvGrpSpPr/>
          <p:nvPr/>
        </p:nvGrpSpPr>
        <p:grpSpPr>
          <a:xfrm>
            <a:off x="5940001" y="4593298"/>
            <a:ext cx="363569" cy="434596"/>
            <a:chOff x="584925" y="238125"/>
            <a:chExt cx="415200" cy="525100"/>
          </a:xfrm>
        </p:grpSpPr>
        <p:sp>
          <p:nvSpPr>
            <p:cNvPr id="110" name="Shape 31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1" name="Shape 31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2" name="Shape 31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3" name="Shape 31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4" name="Shape 32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5" name="Shape 321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cxnSp>
        <p:nvCxnSpPr>
          <p:cNvPr id="120" name="Прямая соединительная линия 119"/>
          <p:cNvCxnSpPr/>
          <p:nvPr/>
        </p:nvCxnSpPr>
        <p:spPr>
          <a:xfrm>
            <a:off x="2628491" y="4469990"/>
            <a:ext cx="4089620" cy="14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3991153" y="2622013"/>
            <a:ext cx="556143" cy="419303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 flipV="1">
            <a:off x="4781825" y="2643964"/>
            <a:ext cx="521441" cy="406457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4654155" y="2658740"/>
            <a:ext cx="3701" cy="415656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 flipV="1">
            <a:off x="5445957" y="3494701"/>
            <a:ext cx="246158" cy="407072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 flipV="1">
            <a:off x="4128635" y="3475255"/>
            <a:ext cx="855648" cy="385376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V="1">
            <a:off x="3617223" y="3476611"/>
            <a:ext cx="333530" cy="398699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4315370" y="3482906"/>
            <a:ext cx="881798" cy="398327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3156045" y="4349749"/>
            <a:ext cx="291485" cy="226851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V="1">
            <a:off x="3905087" y="4370345"/>
            <a:ext cx="291485" cy="226851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4451817" y="4375057"/>
            <a:ext cx="844207" cy="223199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5546373" y="4381978"/>
            <a:ext cx="291485" cy="226851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 flipV="1">
            <a:off x="4311350" y="4368343"/>
            <a:ext cx="217417" cy="22885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H="1" flipV="1">
            <a:off x="5909063" y="4381978"/>
            <a:ext cx="217417" cy="22885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H="1" flipV="1">
            <a:off x="5432632" y="5048171"/>
            <a:ext cx="384929" cy="26868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H="1" flipV="1">
            <a:off x="3849585" y="5048171"/>
            <a:ext cx="833560" cy="259538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V="1">
            <a:off x="5833629" y="5027895"/>
            <a:ext cx="320248" cy="290922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3496273" y="5031860"/>
            <a:ext cx="330884" cy="288939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flipH="1" flipV="1">
            <a:off x="3120421" y="5040019"/>
            <a:ext cx="333182" cy="278798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 flipV="1">
            <a:off x="4713976" y="5043243"/>
            <a:ext cx="589290" cy="274854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>
            <a:off x="3262585" y="4835515"/>
            <a:ext cx="406352" cy="69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3998575" y="4835469"/>
            <a:ext cx="501170" cy="6453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4767556" y="4834202"/>
            <a:ext cx="501170" cy="6453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5559591" y="4838696"/>
            <a:ext cx="406352" cy="69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>
            <a:off x="3662860" y="4134752"/>
            <a:ext cx="501170" cy="6453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>
            <a:off x="4436929" y="4130187"/>
            <a:ext cx="501170" cy="6453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>
            <a:off x="5202940" y="4138293"/>
            <a:ext cx="501170" cy="6453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4128635" y="3283247"/>
            <a:ext cx="407693" cy="4076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4809783" y="3294564"/>
            <a:ext cx="407693" cy="4076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10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908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39" y="1975353"/>
            <a:ext cx="6276975" cy="4119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3" y="857251"/>
            <a:ext cx="7886700" cy="994172"/>
          </a:xfrm>
        </p:spPr>
        <p:txBody>
          <a:bodyPr/>
          <a:lstStyle/>
          <a:p>
            <a:r>
              <a:rPr lang="ru-RU" dirty="0" smtClean="0"/>
              <a:t>Пример использования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728392" y="1665298"/>
            <a:ext cx="3877478" cy="3560710"/>
          </a:xfrm>
          <a:prstGeom prst="wedgeRoundRectCallout">
            <a:avLst>
              <a:gd name="adj1" fmla="val -33152"/>
              <a:gd name="adj2" fmla="val 6309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579" y="1810056"/>
            <a:ext cx="3096036" cy="325329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11</a:t>
            </a:fld>
            <a:endParaRPr lang="ru-RU" sz="18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0359" y="5035151"/>
            <a:ext cx="1595438" cy="1191"/>
          </a:xfrm>
          <a:prstGeom prst="line">
            <a:avLst/>
          </a:prstGeom>
          <a:ln w="10541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022344"/>
            <a:ext cx="8750300" cy="2255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с изменениями?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461" y="1513698"/>
            <a:ext cx="5248959" cy="1090220"/>
          </a:xfrm>
        </p:spPr>
        <p:txBody>
          <a:bodyPr/>
          <a:lstStyle/>
          <a:p>
            <a:r>
              <a:rPr lang="ru-RU" dirty="0" smtClean="0"/>
              <a:t>Общепринятый подход: ветки</a:t>
            </a:r>
          </a:p>
          <a:p>
            <a:pPr marL="342900" lvl="1" indent="0">
              <a:buNone/>
            </a:pPr>
            <a:r>
              <a:rPr lang="ru-RU" dirty="0" smtClean="0"/>
              <a:t>- Не видно все сразу</a:t>
            </a:r>
          </a:p>
          <a:p>
            <a:pPr marL="342900" lvl="1" indent="0">
              <a:buNone/>
            </a:pPr>
            <a:r>
              <a:rPr lang="ru-RU" dirty="0" smtClean="0"/>
              <a:t>- Нужно слияние веток</a:t>
            </a:r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1626549"/>
            <a:ext cx="518891" cy="659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50" y="2849351"/>
            <a:ext cx="863291" cy="795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866405" y="3020512"/>
            <a:ext cx="5255015" cy="115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Режим правки </a:t>
            </a:r>
            <a:r>
              <a:rPr lang="en-US" dirty="0" smtClean="0"/>
              <a:t>Word</a:t>
            </a:r>
          </a:p>
          <a:p>
            <a:pPr marL="342900" lvl="1" indent="0">
              <a:buNone/>
            </a:pPr>
            <a:r>
              <a:rPr lang="ru-RU" dirty="0" smtClean="0"/>
              <a:t>- В целом подходит, но изменения по авторам</a:t>
            </a:r>
          </a:p>
          <a:p>
            <a:pPr lvl="1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2191" y="3822044"/>
            <a:ext cx="1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Пример: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086" y="4171277"/>
            <a:ext cx="8774413" cy="22236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12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3781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7636"/>
            <a:ext cx="8167688" cy="994172"/>
          </a:xfrm>
        </p:spPr>
        <p:txBody>
          <a:bodyPr>
            <a:normAutofit/>
          </a:bodyPr>
          <a:lstStyle/>
          <a:p>
            <a:r>
              <a:rPr lang="ru-RU" sz="3600" dirty="0"/>
              <a:t>Замена </a:t>
            </a:r>
            <a:r>
              <a:rPr lang="ru-RU" sz="3600" dirty="0" smtClean="0"/>
              <a:t>автора на </a:t>
            </a:r>
            <a:r>
              <a:rPr lang="en-US" sz="3600" dirty="0"/>
              <a:t>Change-Request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144" y="3927692"/>
            <a:ext cx="7886700" cy="20795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и почему внесли изменения?</a:t>
            </a:r>
            <a:endParaRPr lang="en-US" dirty="0" smtClean="0"/>
          </a:p>
          <a:p>
            <a:r>
              <a:rPr lang="ru-RU" dirty="0" smtClean="0"/>
              <a:t>Видим будущие изменения</a:t>
            </a:r>
          </a:p>
          <a:p>
            <a:r>
              <a:rPr lang="ru-RU" dirty="0" smtClean="0"/>
              <a:t>Видим возможные конфликты</a:t>
            </a:r>
          </a:p>
          <a:p>
            <a:r>
              <a:rPr lang="ru-RU" dirty="0" smtClean="0"/>
              <a:t>Фильтрация изменений</a:t>
            </a:r>
            <a:endParaRPr lang="ru-RU" dirty="0" smtClean="0"/>
          </a:p>
          <a:p>
            <a:r>
              <a:rPr lang="ru-RU" dirty="0"/>
              <a:t>Принятие изменений после релиза</a:t>
            </a:r>
          </a:p>
          <a:p>
            <a:r>
              <a:rPr lang="ru-RU" dirty="0" smtClean="0"/>
              <a:t>Доступен в </a:t>
            </a:r>
            <a:r>
              <a:rPr lang="en-US" dirty="0" smtClean="0"/>
              <a:t>Word </a:t>
            </a:r>
            <a:r>
              <a:rPr lang="ru-RU" dirty="0" smtClean="0"/>
              <a:t>и </a:t>
            </a:r>
            <a:r>
              <a:rPr lang="en-US" dirty="0" err="1" smtClean="0"/>
              <a:t>OpenOffice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1838777"/>
            <a:ext cx="5064919" cy="125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51" y="1651838"/>
            <a:ext cx="8342869" cy="19232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0351" y="1651838"/>
            <a:ext cx="8629650" cy="20438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5469694" y="1651838"/>
            <a:ext cx="1003300" cy="56713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13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293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45" y="874395"/>
            <a:ext cx="8167688" cy="994172"/>
          </a:xfrm>
        </p:spPr>
        <p:txBody>
          <a:bodyPr>
            <a:noAutofit/>
          </a:bodyPr>
          <a:lstStyle/>
          <a:p>
            <a:r>
              <a:rPr lang="ru-RU" sz="4875" dirty="0" smtClean="0"/>
              <a:t>Итого</a:t>
            </a:r>
            <a:endParaRPr lang="ru-RU" sz="487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806" y="2148383"/>
            <a:ext cx="7483384" cy="35170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Синхронизация позволяет легче переходить к моделированию</a:t>
            </a:r>
          </a:p>
          <a:p>
            <a:r>
              <a:rPr lang="ru-RU" sz="2400" dirty="0" smtClean="0"/>
              <a:t>Анализ связей дает важную информацию для сопровождения систем</a:t>
            </a:r>
          </a:p>
          <a:p>
            <a:r>
              <a:rPr lang="ru-RU" sz="2400" dirty="0" smtClean="0"/>
              <a:t>Режим правки </a:t>
            </a:r>
            <a:r>
              <a:rPr lang="en-US" sz="2400" dirty="0" smtClean="0"/>
              <a:t>Word </a:t>
            </a:r>
            <a:r>
              <a:rPr lang="ru-RU" sz="2400" dirty="0" smtClean="0"/>
              <a:t>можно использовать для версионирования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Разработано описание </a:t>
            </a:r>
            <a:r>
              <a:rPr lang="ru-RU" sz="2400" dirty="0"/>
              <a:t>и </a:t>
            </a:r>
            <a:r>
              <a:rPr lang="ru-RU" sz="2400" dirty="0" smtClean="0"/>
              <a:t>построена модель </a:t>
            </a:r>
            <a:r>
              <a:rPr lang="ru-RU" sz="2400" dirty="0" smtClean="0"/>
              <a:t>расчетов</a:t>
            </a:r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торговой </a:t>
            </a:r>
            <a:r>
              <a:rPr lang="ru-RU" sz="2400" dirty="0" smtClean="0"/>
              <a:t>системе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14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451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68" y="349151"/>
            <a:ext cx="7886700" cy="1325563"/>
          </a:xfrm>
        </p:spPr>
        <p:txBody>
          <a:bodyPr/>
          <a:lstStyle/>
          <a:p>
            <a:r>
              <a:rPr lang="ru-RU" dirty="0" smtClean="0"/>
              <a:t>Что для этого нужно?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52485" y="1685906"/>
            <a:ext cx="320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привык работать с документами и хочет начать моделировать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050" y="3646634"/>
            <a:ext cx="477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Средство </a:t>
            </a:r>
            <a:r>
              <a:rPr lang="ru-RU" dirty="0" smtClean="0"/>
              <a:t>моделирования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Конструктор для вставки (в </a:t>
            </a:r>
            <a:r>
              <a:rPr lang="en-US" dirty="0" smtClean="0"/>
              <a:t>Word)</a:t>
            </a:r>
            <a:endParaRPr lang="ru-RU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Скрипты для </a:t>
            </a:r>
            <a:r>
              <a:rPr lang="ru-RU" dirty="0" smtClean="0"/>
              <a:t>анализа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39753" y="352213"/>
            <a:ext cx="3723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Кому пригодится?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52485" y="3428601"/>
            <a:ext cx="3632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проектирует большие системы</a:t>
            </a:r>
          </a:p>
          <a:p>
            <a:r>
              <a:rPr lang="ru-RU" dirty="0" smtClean="0"/>
              <a:t>Кому нужен </a:t>
            </a:r>
            <a:r>
              <a:rPr lang="en-US" dirty="0" smtClean="0"/>
              <a:t>impact </a:t>
            </a: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52485" y="4999083"/>
            <a:ext cx="374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Кому нужно понимать,</a:t>
            </a:r>
          </a:p>
          <a:p>
            <a:r>
              <a:rPr lang="ru-RU" dirty="0" smtClean="0"/>
              <a:t>что и почему меняется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050" y="1601323"/>
            <a:ext cx="381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Для синхронизации: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18970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Средство моделирования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/>
              <a:t>Макрос синхронизации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14300" y="2884243"/>
            <a:ext cx="8845550" cy="49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7050" y="3180555"/>
            <a:ext cx="2054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Для </a:t>
            </a:r>
            <a:r>
              <a:rPr lang="ru-RU" sz="2400" dirty="0" smtClean="0"/>
              <a:t>связей: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7050" y="4841637"/>
            <a:ext cx="3142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Для режима правки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7059" y="5319790"/>
            <a:ext cx="376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Достаточно </a:t>
            </a:r>
            <a:r>
              <a:rPr lang="en-US" dirty="0"/>
              <a:t>Word </a:t>
            </a:r>
            <a:r>
              <a:rPr lang="ru-RU" dirty="0"/>
              <a:t>или </a:t>
            </a:r>
            <a:r>
              <a:rPr lang="en-US" dirty="0" err="1"/>
              <a:t>OpenOffice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42556" y="4630493"/>
            <a:ext cx="8845550" cy="49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15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929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97" y="3903106"/>
            <a:ext cx="5804617" cy="3263504"/>
          </a:xfrm>
          <a:effectLst>
            <a:softEdge rad="5969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5911" y="2430920"/>
            <a:ext cx="2367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Андрей Телятник</a:t>
            </a:r>
          </a:p>
          <a:p>
            <a:r>
              <a:rPr lang="en-US" sz="2000" dirty="0" smtClean="0"/>
              <a:t>agt.mipt@gmail.com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00531" y="2430920"/>
            <a:ext cx="227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Борис Клюс</a:t>
            </a:r>
          </a:p>
          <a:p>
            <a:r>
              <a:rPr lang="en-US" sz="2000" dirty="0" smtClean="0"/>
              <a:t>klyusba@gmail.com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9" y="2110000"/>
            <a:ext cx="1116945" cy="1675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46" y="2103808"/>
            <a:ext cx="1114364" cy="167154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7328" y="880618"/>
            <a:ext cx="81676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75" smtClean="0"/>
              <a:t>Спасибо за внимание</a:t>
            </a:r>
            <a:r>
              <a:rPr lang="en-US" sz="4875" smtClean="0"/>
              <a:t>!</a:t>
            </a:r>
            <a:endParaRPr lang="ru-RU" sz="4875" dirty="0"/>
          </a:p>
        </p:txBody>
      </p:sp>
    </p:spTree>
    <p:extLst>
      <p:ext uri="{BB962C8B-B14F-4D97-AF65-F5344CB8AC3E}">
        <p14:creationId xmlns:p14="http://schemas.microsoft.com/office/powerpoint/2010/main" val="4272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33" y="1133272"/>
            <a:ext cx="7886700" cy="994172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5777" y="2352398"/>
            <a:ext cx="6228566" cy="25853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700" dirty="0"/>
              <a:t>Синхронизация</a:t>
            </a:r>
            <a:r>
              <a:rPr lang="en-US" sz="2700" dirty="0"/>
              <a:t> </a:t>
            </a:r>
            <a:r>
              <a:rPr lang="ru-RU" sz="2700" dirty="0"/>
              <a:t>документа и</a:t>
            </a:r>
            <a:r>
              <a:rPr lang="en-US" sz="2700" dirty="0"/>
              <a:t> </a:t>
            </a:r>
            <a:r>
              <a:rPr lang="ru-RU" sz="2700" dirty="0"/>
              <a:t>моделей</a:t>
            </a:r>
          </a:p>
          <a:p>
            <a:pPr>
              <a:lnSpc>
                <a:spcPct val="150000"/>
              </a:lnSpc>
            </a:pPr>
            <a:r>
              <a:rPr lang="ru-RU" sz="2700" dirty="0"/>
              <a:t>Выявление связей из документа</a:t>
            </a:r>
          </a:p>
          <a:p>
            <a:pPr>
              <a:lnSpc>
                <a:spcPct val="150000"/>
              </a:lnSpc>
            </a:pPr>
            <a:r>
              <a:rPr lang="ru-RU" sz="2700" dirty="0"/>
              <a:t>Версионирование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2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3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06" y="594579"/>
            <a:ext cx="7886700" cy="1325563"/>
          </a:xfrm>
        </p:spPr>
        <p:txBody>
          <a:bodyPr/>
          <a:lstStyle/>
          <a:p>
            <a:r>
              <a:rPr lang="ru-RU" dirty="0" smtClean="0"/>
              <a:t>Наша специфика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72" y="1938209"/>
            <a:ext cx="7886700" cy="2681900"/>
          </a:xfrm>
        </p:spPr>
        <p:txBody>
          <a:bodyPr/>
          <a:lstStyle/>
          <a:p>
            <a:r>
              <a:rPr lang="ru-RU" dirty="0" smtClean="0"/>
              <a:t>Сложная предметная область и алгоритмы </a:t>
            </a:r>
            <a:r>
              <a:rPr lang="ru-RU" dirty="0"/>
              <a:t>расчетов</a:t>
            </a:r>
          </a:p>
          <a:p>
            <a:pPr lvl="1"/>
            <a:r>
              <a:rPr lang="ru-RU" dirty="0"/>
              <a:t>Очень много </a:t>
            </a:r>
            <a:r>
              <a:rPr lang="ru-RU" dirty="0" smtClean="0"/>
              <a:t>показателей</a:t>
            </a:r>
            <a:endParaRPr lang="ru-RU" dirty="0" smtClean="0"/>
          </a:p>
          <a:p>
            <a:r>
              <a:rPr lang="ru-RU" dirty="0" smtClean="0"/>
              <a:t>Очень тесные взаимосвязи между системами</a:t>
            </a:r>
          </a:p>
          <a:p>
            <a:r>
              <a:rPr lang="ru-RU" dirty="0" smtClean="0"/>
              <a:t>Большой поток изменений</a:t>
            </a:r>
          </a:p>
          <a:p>
            <a:pPr lvl="1"/>
            <a:r>
              <a:rPr lang="ru-RU" dirty="0" smtClean="0"/>
              <a:t>неупорядоченный по дате вступления в силу</a:t>
            </a:r>
          </a:p>
          <a:p>
            <a:r>
              <a:rPr lang="ru-RU" dirty="0" smtClean="0"/>
              <a:t>Много </a:t>
            </a:r>
            <a:r>
              <a:rPr lang="ru-RU" dirty="0"/>
              <a:t>формул в </a:t>
            </a:r>
            <a:r>
              <a:rPr lang="ru-RU" dirty="0" smtClean="0"/>
              <a:t>ТЗ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3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952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17" y="438399"/>
            <a:ext cx="7886700" cy="994172"/>
          </a:xfrm>
        </p:spPr>
        <p:txBody>
          <a:bodyPr/>
          <a:lstStyle/>
          <a:p>
            <a:r>
              <a:rPr lang="ru-RU" dirty="0" smtClean="0"/>
              <a:t>Предпосылки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634" y="1471983"/>
            <a:ext cx="2617426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Система без документации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36515" y="2176438"/>
            <a:ext cx="2243756" cy="44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Пишем документы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5060" y="2139255"/>
            <a:ext cx="2759402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Много </a:t>
            </a:r>
            <a:r>
              <a:rPr lang="ru-RU" sz="2000" dirty="0" smtClean="0">
                <a:solidFill>
                  <a:srgbClr val="C00000"/>
                </a:solidFill>
              </a:rPr>
              <a:t>документов – не видно взаимосвязей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917" y="545923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Синхронизация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0678" y="3745738"/>
            <a:ext cx="3073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Нужно </a:t>
            </a:r>
            <a:r>
              <a:rPr lang="ru-RU" sz="2000" dirty="0">
                <a:solidFill>
                  <a:srgbClr val="C00000"/>
                </a:solidFill>
              </a:rPr>
              <a:t>сопровождать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</a:t>
            </a:r>
            <a:r>
              <a:rPr lang="ru-RU" sz="2000" dirty="0">
                <a:solidFill>
                  <a:srgbClr val="C00000"/>
                </a:solidFill>
              </a:rPr>
              <a:t> документы, </a:t>
            </a:r>
            <a:r>
              <a:rPr lang="ru-RU" sz="2000" b="1" dirty="0">
                <a:solidFill>
                  <a:srgbClr val="C00000"/>
                </a:solidFill>
              </a:rPr>
              <a:t>и</a:t>
            </a:r>
            <a:r>
              <a:rPr lang="ru-RU" sz="2000" dirty="0">
                <a:solidFill>
                  <a:srgbClr val="C00000"/>
                </a:solidFill>
              </a:rPr>
              <a:t> модель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24779" y="2808470"/>
            <a:ext cx="3113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От </a:t>
            </a:r>
            <a:r>
              <a:rPr lang="ru-RU" sz="2000" dirty="0">
                <a:solidFill>
                  <a:srgbClr val="C00000"/>
                </a:solidFill>
              </a:rPr>
              <a:t>документа никто отказываться не </a:t>
            </a:r>
            <a:r>
              <a:rPr lang="ru-RU" sz="2000" dirty="0" smtClean="0">
                <a:solidFill>
                  <a:srgbClr val="C00000"/>
                </a:solidFill>
              </a:rPr>
              <a:t>собирается</a:t>
            </a:r>
            <a:r>
              <a:rPr lang="en-US" sz="2000" dirty="0" smtClean="0">
                <a:solidFill>
                  <a:srgbClr val="C00000"/>
                </a:solidFill>
              </a:rPr>
              <a:t>!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61989" y="2917930"/>
            <a:ext cx="1985544" cy="44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Моделирование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2833" y="5445306"/>
            <a:ext cx="383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Автоматическое поддержание связи документа с моделью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53672" y="4577896"/>
            <a:ext cx="8772341" cy="2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644917" y="447830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4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79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  <p:bldP spid="11" grpId="0"/>
      <p:bldP spid="12" grpId="0"/>
      <p:bldP spid="13" grpId="0"/>
      <p:bldP spid="14" grpId="0"/>
      <p:bldP spid="49" grpId="0"/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28" y="1937657"/>
            <a:ext cx="3888052" cy="39801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91" y="227215"/>
            <a:ext cx="7886700" cy="994172"/>
          </a:xfrm>
        </p:spPr>
        <p:txBody>
          <a:bodyPr/>
          <a:lstStyle/>
          <a:p>
            <a:r>
              <a:rPr lang="ru-RU" dirty="0" smtClean="0"/>
              <a:t>Синхронизация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93939" y="6067884"/>
            <a:ext cx="15842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Enterprise Architect</a:t>
            </a:r>
            <a:endParaRPr lang="ru-R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255" y="6085670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MS Word</a:t>
            </a:r>
            <a:endParaRPr lang="ru-RU" sz="135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623" y="1830852"/>
            <a:ext cx="3181350" cy="41243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75" y="1921277"/>
            <a:ext cx="3876805" cy="380296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304693" y="3245005"/>
            <a:ext cx="3194887" cy="11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r="5453"/>
          <a:stretch/>
        </p:blipFill>
        <p:spPr>
          <a:xfrm>
            <a:off x="5119388" y="1819622"/>
            <a:ext cx="3222326" cy="3904616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263954" y="3606955"/>
            <a:ext cx="3194887" cy="11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657" y="1909848"/>
            <a:ext cx="3854829" cy="36432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/>
          <a:srcRect r="3555"/>
          <a:stretch/>
        </p:blipFill>
        <p:spPr>
          <a:xfrm>
            <a:off x="5118783" y="1848196"/>
            <a:ext cx="3225117" cy="371765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12229" y="3700809"/>
            <a:ext cx="3014744" cy="21666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право 12"/>
          <p:cNvSpPr/>
          <p:nvPr/>
        </p:nvSpPr>
        <p:spPr>
          <a:xfrm>
            <a:off x="4565927" y="3933004"/>
            <a:ext cx="408305" cy="55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авая круглая скобка 15"/>
          <p:cNvSpPr/>
          <p:nvPr/>
        </p:nvSpPr>
        <p:spPr>
          <a:xfrm>
            <a:off x="4024929" y="2775856"/>
            <a:ext cx="539386" cy="317932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557455" y="1268361"/>
            <a:ext cx="648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Создаем модель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455" y="1262331"/>
            <a:ext cx="854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Связываем документ с моделью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63354" y="1269622"/>
            <a:ext cx="854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Изменяем модель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8371" y="1272197"/>
            <a:ext cx="854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Синхронизируем модель и документ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7597" y="1269234"/>
            <a:ext cx="854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все разделы включаем в модель</a:t>
            </a:r>
            <a:endParaRPr lang="ru-RU" sz="2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604506" y="1736929"/>
            <a:ext cx="1641658" cy="139915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319600" y="2849544"/>
            <a:ext cx="3014744" cy="6524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5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12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13" grpId="0" animBg="1"/>
      <p:bldP spid="16" grpId="0" animBg="1"/>
      <p:bldP spid="3" grpId="0"/>
      <p:bldP spid="20" grpId="0"/>
      <p:bldP spid="20" grpId="1"/>
      <p:bldP spid="26" grpId="0"/>
      <p:bldP spid="26" grpId="1"/>
      <p:bldP spid="27" grpId="0"/>
      <p:bldP spid="27" grpId="1"/>
      <p:bldP spid="31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r>
              <a:rPr lang="ru-RU" dirty="0" smtClean="0"/>
              <a:t>Синхронизация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43036"/>
            <a:ext cx="7886700" cy="3263504"/>
          </a:xfrm>
        </p:spPr>
        <p:txBody>
          <a:bodyPr>
            <a:normAutofit/>
          </a:bodyPr>
          <a:lstStyle/>
          <a:p>
            <a:r>
              <a:rPr lang="ru-RU" sz="2400" dirty="0"/>
              <a:t>Простой путь начать моделировать, не отказываясь </a:t>
            </a:r>
            <a:r>
              <a:rPr lang="ru-RU" sz="2400" dirty="0" smtClean="0"/>
              <a:t>от </a:t>
            </a:r>
            <a:r>
              <a:rPr lang="ru-RU" sz="2400" dirty="0"/>
              <a:t>принятых стандартов ведения документации</a:t>
            </a:r>
            <a:endParaRPr lang="ru-RU" sz="2400" dirty="0" smtClean="0"/>
          </a:p>
          <a:p>
            <a:pPr lvl="1"/>
            <a:r>
              <a:rPr lang="ru-RU" i="1" dirty="0" smtClean="0"/>
              <a:t>ГОСТ, </a:t>
            </a:r>
            <a:r>
              <a:rPr lang="en-US" i="1" dirty="0" smtClean="0"/>
              <a:t>ISO</a:t>
            </a:r>
            <a:r>
              <a:rPr lang="ru-RU" i="1" dirty="0" smtClean="0"/>
              <a:t>, внутренние</a:t>
            </a:r>
          </a:p>
          <a:p>
            <a:pPr lvl="1"/>
            <a:r>
              <a:rPr lang="ru-RU" i="1" dirty="0" smtClean="0"/>
              <a:t>структура, оформление, форматирование</a:t>
            </a:r>
          </a:p>
          <a:p>
            <a:r>
              <a:rPr lang="ru-RU" sz="2400" dirty="0" smtClean="0"/>
              <a:t>Можно постепенно включать в синхронизацию больше разделов документа</a:t>
            </a:r>
          </a:p>
          <a:p>
            <a:pPr lvl="1"/>
            <a:r>
              <a:rPr lang="ru-RU" dirty="0" smtClean="0"/>
              <a:t>В перспективе можно все включить в модель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6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377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43534"/>
            <a:ext cx="8084276" cy="994172"/>
          </a:xfrm>
        </p:spPr>
        <p:txBody>
          <a:bodyPr>
            <a:normAutofit/>
          </a:bodyPr>
          <a:lstStyle/>
          <a:p>
            <a:r>
              <a:rPr lang="ru-RU" dirty="0" smtClean="0"/>
              <a:t>Следующий шаг – выстраиваем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632" y="4937941"/>
            <a:ext cx="7886700" cy="1356396"/>
          </a:xfrm>
        </p:spPr>
        <p:txBody>
          <a:bodyPr/>
          <a:lstStyle/>
          <a:p>
            <a:r>
              <a:rPr lang="ru-RU" dirty="0" smtClean="0"/>
              <a:t>Уже есть перекрестные ссылки между разделами</a:t>
            </a:r>
          </a:p>
          <a:p>
            <a:r>
              <a:rPr lang="ru-RU" dirty="0" smtClean="0"/>
              <a:t>Уже есть неявные связи через упоминание чего-либо в тексте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0" y="4289062"/>
            <a:ext cx="34178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При этом в документе:</a:t>
            </a:r>
            <a:endParaRPr lang="ru-RU"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14730" y="1960258"/>
            <a:ext cx="9634044" cy="3328306"/>
            <a:chOff x="614730" y="1960258"/>
            <a:chExt cx="9634044" cy="33283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4730" y="2703758"/>
              <a:ext cx="732630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600" dirty="0" smtClean="0"/>
                <a:t>Выстраивать детальные связи в модели:</a:t>
              </a:r>
              <a:endParaRPr lang="ru-RU" sz="2600" dirty="0"/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362074" y="3674646"/>
              <a:ext cx="7886700" cy="1613918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100" dirty="0" smtClean="0"/>
                <a:t>Не наглядно</a:t>
              </a:r>
            </a:p>
            <a:p>
              <a:pPr marL="0" indent="0">
                <a:buNone/>
              </a:pPr>
              <a:endParaRPr lang="ru-RU" sz="2100" dirty="0" smtClean="0"/>
            </a:p>
            <a:p>
              <a:endParaRPr lang="ru-RU" sz="210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6308" y="3373070"/>
              <a:ext cx="1141027" cy="862419"/>
            </a:xfrm>
            <a:prstGeom prst="rect">
              <a:avLst/>
            </a:prstGeom>
          </p:spPr>
        </p:pic>
        <p:pic>
          <p:nvPicPr>
            <p:cNvPr id="1026" name="Picture 2" descr="http://forevergiftsboutique.com/wp-content/uploads/2015/06/shutterstock_109399994-1024x8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250" y="3306935"/>
              <a:ext cx="1187095" cy="959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14730" y="1960258"/>
              <a:ext cx="85292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600" dirty="0" smtClean="0"/>
                <a:t>Связи верхнего уровня получаем при создании модели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47335" y="3596531"/>
              <a:ext cx="141776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100" dirty="0" smtClean="0"/>
                <a:t>Трудоемко</a:t>
              </a:r>
              <a:endParaRPr lang="ru-RU" sz="2100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7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12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flipH="1">
            <a:off x="5929741" y="2728912"/>
            <a:ext cx="5526" cy="2332038"/>
          </a:xfrm>
          <a:prstGeom prst="line">
            <a:avLst/>
          </a:prstGeom>
          <a:ln w="5715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" y="2521905"/>
            <a:ext cx="5212454" cy="2539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079" y="2075413"/>
            <a:ext cx="2773777" cy="2299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3" y="857251"/>
            <a:ext cx="7886700" cy="994172"/>
          </a:xfrm>
        </p:spPr>
        <p:txBody>
          <a:bodyPr/>
          <a:lstStyle/>
          <a:p>
            <a:r>
              <a:rPr lang="ru-RU" dirty="0"/>
              <a:t>Дополняем документ </a:t>
            </a:r>
            <a:r>
              <a:rPr lang="ru-RU" dirty="0" smtClean="0"/>
              <a:t>ссылками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37224" y="1748645"/>
            <a:ext cx="355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Вставляем в документ</a:t>
            </a:r>
            <a:r>
              <a:rPr lang="en-US" dirty="0"/>
              <a:t> </a:t>
            </a:r>
            <a:r>
              <a:rPr lang="ru-RU" dirty="0"/>
              <a:t>объекты из модели</a:t>
            </a:r>
            <a:r>
              <a:rPr lang="en-US" dirty="0"/>
              <a:t> </a:t>
            </a:r>
            <a:r>
              <a:rPr lang="ru-RU" dirty="0"/>
              <a:t>как гиперссылки: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6513" y="5314879"/>
            <a:ext cx="7901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Дополнительные плюсы для работы в документе: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удобная навигация и выделение гиперссылок цветом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можно сделать информативный </a:t>
            </a:r>
            <a:r>
              <a:rPr lang="en-US" dirty="0" err="1" smtClean="0"/>
              <a:t>screentip</a:t>
            </a:r>
            <a:endParaRPr lang="en-US" dirty="0" smtClean="0"/>
          </a:p>
        </p:txBody>
      </p:sp>
      <p:sp>
        <p:nvSpPr>
          <p:cNvPr id="40" name="Полилиния 39"/>
          <p:cNvSpPr/>
          <p:nvPr/>
        </p:nvSpPr>
        <p:spPr>
          <a:xfrm rot="487627" flipV="1">
            <a:off x="4089400" y="3727522"/>
            <a:ext cx="2819400" cy="208138"/>
          </a:xfrm>
          <a:custGeom>
            <a:avLst/>
            <a:gdLst>
              <a:gd name="connsiteX0" fmla="*/ 3052037 w 3052037"/>
              <a:gd name="connsiteY0" fmla="*/ 42390 h 593583"/>
              <a:gd name="connsiteX1" fmla="*/ 1931746 w 3052037"/>
              <a:gd name="connsiteY1" fmla="*/ 593452 h 593583"/>
              <a:gd name="connsiteX2" fmla="*/ 0 w 3052037"/>
              <a:gd name="connsiteY2" fmla="*/ 0 h 593583"/>
              <a:gd name="connsiteX0" fmla="*/ 3052037 w 3052037"/>
              <a:gd name="connsiteY0" fmla="*/ 252220 h 602431"/>
              <a:gd name="connsiteX1" fmla="*/ 1931746 w 3052037"/>
              <a:gd name="connsiteY1" fmla="*/ 593452 h 602431"/>
              <a:gd name="connsiteX2" fmla="*/ 0 w 3052037"/>
              <a:gd name="connsiteY2" fmla="*/ 0 h 6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2037" h="602431">
                <a:moveTo>
                  <a:pt x="3052037" y="252220"/>
                </a:moveTo>
                <a:cubicBezTo>
                  <a:pt x="2746228" y="531283"/>
                  <a:pt x="2440419" y="635489"/>
                  <a:pt x="1931746" y="593452"/>
                </a:cubicBezTo>
                <a:cubicBezTo>
                  <a:pt x="1423073" y="551415"/>
                  <a:pt x="711536" y="293193"/>
                  <a:pt x="0" y="0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>
            <a:off x="2374900" y="3886200"/>
            <a:ext cx="4533900" cy="374650"/>
          </a:xfrm>
          <a:custGeom>
            <a:avLst/>
            <a:gdLst>
              <a:gd name="connsiteX0" fmla="*/ 4533900 w 4533900"/>
              <a:gd name="connsiteY0" fmla="*/ 374650 h 374650"/>
              <a:gd name="connsiteX1" fmla="*/ 1314450 w 4533900"/>
              <a:gd name="connsiteY1" fmla="*/ 228600 h 374650"/>
              <a:gd name="connsiteX2" fmla="*/ 0 w 4533900"/>
              <a:gd name="connsiteY2" fmla="*/ 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3900" h="374650">
                <a:moveTo>
                  <a:pt x="4533900" y="374650"/>
                </a:moveTo>
                <a:cubicBezTo>
                  <a:pt x="3302000" y="332846"/>
                  <a:pt x="2070100" y="291042"/>
                  <a:pt x="1314450" y="228600"/>
                </a:cubicBezTo>
                <a:cubicBezTo>
                  <a:pt x="558800" y="166158"/>
                  <a:pt x="231775" y="55033"/>
                  <a:pt x="0" y="0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035300" y="2894698"/>
            <a:ext cx="3892550" cy="698500"/>
          </a:xfrm>
          <a:custGeom>
            <a:avLst/>
            <a:gdLst>
              <a:gd name="connsiteX0" fmla="*/ 3892550 w 3892550"/>
              <a:gd name="connsiteY0" fmla="*/ 0 h 698500"/>
              <a:gd name="connsiteX1" fmla="*/ 1949450 w 3892550"/>
              <a:gd name="connsiteY1" fmla="*/ 603250 h 698500"/>
              <a:gd name="connsiteX2" fmla="*/ 425450 w 3892550"/>
              <a:gd name="connsiteY2" fmla="*/ 660400 h 698500"/>
              <a:gd name="connsiteX3" fmla="*/ 0 w 3892550"/>
              <a:gd name="connsiteY3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550" h="698500">
                <a:moveTo>
                  <a:pt x="3892550" y="0"/>
                </a:moveTo>
                <a:cubicBezTo>
                  <a:pt x="3209925" y="246591"/>
                  <a:pt x="2527300" y="493183"/>
                  <a:pt x="1949450" y="603250"/>
                </a:cubicBezTo>
                <a:cubicBezTo>
                  <a:pt x="1371600" y="713317"/>
                  <a:pt x="750358" y="644525"/>
                  <a:pt x="425450" y="660400"/>
                </a:cubicBezTo>
                <a:cubicBezTo>
                  <a:pt x="100542" y="676275"/>
                  <a:pt x="50271" y="687387"/>
                  <a:pt x="0" y="698500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47713" y="5044278"/>
            <a:ext cx="5176470" cy="0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689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306116"/>
          </a:xfrm>
        </p:spPr>
        <p:txBody>
          <a:bodyPr>
            <a:normAutofit/>
          </a:bodyPr>
          <a:lstStyle/>
          <a:p>
            <a:r>
              <a:rPr lang="ru-RU" dirty="0" smtClean="0"/>
              <a:t>Есть структура – знаем кто ссылается</a:t>
            </a:r>
          </a:p>
          <a:p>
            <a:r>
              <a:rPr lang="ru-RU" dirty="0" smtClean="0"/>
              <a:t>Знаем что с чем связано</a:t>
            </a:r>
          </a:p>
          <a:p>
            <a:r>
              <a:rPr lang="ru-RU" dirty="0" smtClean="0"/>
              <a:t>Знаем что где используется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53251" y="2586312"/>
            <a:ext cx="2262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impact</a:t>
            </a:r>
            <a:r>
              <a:rPr lang="ru-RU" sz="2400" dirty="0"/>
              <a:t>-анализ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42950" y="864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/>
              <a:t>Что дает анализ связей?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5117395" y="2145506"/>
            <a:ext cx="966788" cy="13061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80637" y="4621610"/>
            <a:ext cx="572046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Ранжированный поиск как </a:t>
            </a:r>
            <a:r>
              <a:rPr lang="ru-RU" sz="2400" dirty="0" smtClean="0">
                <a:latin typeface="+mn-lt"/>
              </a:rPr>
              <a:t>в </a:t>
            </a:r>
            <a:r>
              <a:rPr lang="en-US" sz="2400" dirty="0" smtClean="0">
                <a:latin typeface="+mn-lt"/>
              </a:rPr>
              <a:t>Google</a:t>
            </a:r>
            <a:endParaRPr lang="ru-RU" sz="2400" dirty="0">
              <a:latin typeface="+mn-lt"/>
            </a:endParaRPr>
          </a:p>
        </p:txBody>
      </p:sp>
      <p:sp>
        <p:nvSpPr>
          <p:cNvPr id="5" name="AutoShape 2" descr="Google"/>
          <p:cNvSpPr>
            <a:spLocks noChangeAspect="1" noChangeArrowheads="1"/>
          </p:cNvSpPr>
          <p:nvPr/>
        </p:nvSpPr>
        <p:spPr bwMode="auto">
          <a:xfrm>
            <a:off x="47625" y="754856"/>
            <a:ext cx="857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1752689" y="3909724"/>
            <a:ext cx="594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Улучшение качества документа и модели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03" y="0"/>
            <a:ext cx="1457860" cy="59457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C51-B9E9-4EA8-83FB-1A026E52AE79}" type="slidenum">
              <a:rPr lang="ru-RU" sz="1800" smtClean="0"/>
              <a:t>9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1088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15804</TotalTime>
  <Words>973</Words>
  <Application>Microsoft Office PowerPoint</Application>
  <PresentationFormat>Экран (4:3)</PresentationFormat>
  <Paragraphs>195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Больше чем документ</vt:lpstr>
      <vt:lpstr>План доклада</vt:lpstr>
      <vt:lpstr>Наша специфика</vt:lpstr>
      <vt:lpstr>Предпосылки</vt:lpstr>
      <vt:lpstr>Синхронизация</vt:lpstr>
      <vt:lpstr>Синхронизация</vt:lpstr>
      <vt:lpstr>Следующий шаг – выстраиваем связи</vt:lpstr>
      <vt:lpstr>Дополняем документ ссылками</vt:lpstr>
      <vt:lpstr>Презентация PowerPoint</vt:lpstr>
      <vt:lpstr>Связи с внешним миром</vt:lpstr>
      <vt:lpstr>Пример использования</vt:lpstr>
      <vt:lpstr>Что делать с изменениями?</vt:lpstr>
      <vt:lpstr>Замена автора на Change-Request</vt:lpstr>
      <vt:lpstr>Итого</vt:lpstr>
      <vt:lpstr>Что для этого нужно?</vt:lpstr>
      <vt:lpstr>Презентация PowerPoint</vt:lpstr>
    </vt:vector>
  </TitlesOfParts>
  <Company>ОАО "АТС"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Телятник</dc:creator>
  <cp:lastModifiedBy>FZ-373</cp:lastModifiedBy>
  <cp:revision>235</cp:revision>
  <cp:lastPrinted>2017-01-24T11:17:53Z</cp:lastPrinted>
  <dcterms:created xsi:type="dcterms:W3CDTF">2016-12-01T14:55:16Z</dcterms:created>
  <dcterms:modified xsi:type="dcterms:W3CDTF">2017-04-14T07:29:03Z</dcterms:modified>
</cp:coreProperties>
</file>