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3" r:id="rId1"/>
  </p:sldMasterIdLst>
  <p:notesMasterIdLst>
    <p:notesMasterId r:id="rId4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6" r:id="rId40"/>
  </p:sldIdLst>
  <p:sldSz cx="12192000" cy="6858000"/>
  <p:notesSz cx="6858000" cy="9144000"/>
  <p:embeddedFontLst>
    <p:embeddedFont>
      <p:font typeface="Calibri" panose="020F0502020204030204" pitchFamily="34" charset="0"/>
      <p:regular r:id="rId42"/>
      <p:bold r:id="rId43"/>
      <p:italic r:id="rId44"/>
      <p:boldItalic r:id="rId45"/>
    </p:embeddedFont>
    <p:embeddedFont>
      <p:font typeface="Calibri Light" panose="020F0302020204030204" pitchFamily="34" charset="0"/>
      <p:regular r:id="rId46"/>
      <p:italic r:id="rId47"/>
    </p:embeddedFont>
    <p:embeddedFont>
      <p:font typeface="Montserrat" panose="020B0604020202020204" charset="-52"/>
      <p:regular r:id="rId48"/>
      <p:bold r:id="rId49"/>
      <p:italic r:id="rId50"/>
      <p:boldItalic r:id="rId51"/>
    </p:embeddedFont>
    <p:embeddedFont>
      <p:font typeface="Montserrat ExtraBold" panose="020B0604020202020204" charset="-52"/>
      <p:bold r:id="rId52"/>
      <p:boldItalic r:id="rId53"/>
    </p:embeddedFont>
    <p:embeddedFont>
      <p:font typeface="Montserrat Medium" panose="020B0604020202020204" charset="-52"/>
      <p:regular r:id="rId54"/>
      <p:bold r:id="rId55"/>
      <p:italic r:id="rId56"/>
      <p:boldItalic r:id="rId57"/>
    </p:embeddedFont>
    <p:embeddedFont>
      <p:font typeface="Montserrat Thin" panose="020B0604020202020204" charset="-52"/>
      <p:regular r:id="rId58"/>
      <p:bold r:id="rId59"/>
      <p:italic r:id="rId60"/>
      <p:boldItalic r:id="rId61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62" roundtripDataSignature="AMtx7mhiBoEPU8nJm4J0IhRVzf7wExRmY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4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D10AA298-E288-4EDC-8BB8-FB488FF012BE}">
  <a:tblStyle styleId="{D10AA298-E288-4EDC-8BB8-FB488FF012BE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5" d="100"/>
          <a:sy n="75" d="100"/>
        </p:scale>
        <p:origin x="48" y="18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1.fntdata"/><Relationship Id="rId47" Type="http://schemas.openxmlformats.org/officeDocument/2006/relationships/font" Target="fonts/font6.fntdata"/><Relationship Id="rId50" Type="http://schemas.openxmlformats.org/officeDocument/2006/relationships/font" Target="fonts/font9.fntdata"/><Relationship Id="rId55" Type="http://schemas.openxmlformats.org/officeDocument/2006/relationships/font" Target="fonts/font14.fntdata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4.fntdata"/><Relationship Id="rId53" Type="http://schemas.openxmlformats.org/officeDocument/2006/relationships/font" Target="fonts/font12.fntdata"/><Relationship Id="rId58" Type="http://schemas.openxmlformats.org/officeDocument/2006/relationships/font" Target="fonts/font17.fntdata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font" Target="fonts/font20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2.fntdata"/><Relationship Id="rId48" Type="http://schemas.openxmlformats.org/officeDocument/2006/relationships/font" Target="fonts/font7.fntdata"/><Relationship Id="rId56" Type="http://schemas.openxmlformats.org/officeDocument/2006/relationships/font" Target="fonts/font15.fntdata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font" Target="fonts/font10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5.fntdata"/><Relationship Id="rId59" Type="http://schemas.openxmlformats.org/officeDocument/2006/relationships/font" Target="fonts/font18.fntdata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Relationship Id="rId54" Type="http://schemas.openxmlformats.org/officeDocument/2006/relationships/font" Target="fonts/font13.fntdata"/><Relationship Id="rId62" Type="http://customschemas.google.com/relationships/presentationmetadata" Target="meta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8.fntdata"/><Relationship Id="rId57" Type="http://schemas.openxmlformats.org/officeDocument/2006/relationships/font" Target="fonts/font16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3.fntdata"/><Relationship Id="rId52" Type="http://schemas.openxmlformats.org/officeDocument/2006/relationships/font" Target="fonts/font11.fntdata"/><Relationship Id="rId60" Type="http://schemas.openxmlformats.org/officeDocument/2006/relationships/font" Target="fonts/font19.fntdata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ru-RU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76" name="Google Shape;17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7" name="Google Shape;307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308" name="Google Shape;308;p2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ru-RU"/>
              <a:t>10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7" name="Google Shape;317;p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318" name="Google Shape;318;p2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ru-RU"/>
              <a:t>11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1" name="Google Shape;331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>
              <a:solidFill>
                <a:srgbClr val="51589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2" name="Google Shape;332;p2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ru-RU"/>
              <a:t>12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4" name="Google Shape;344;p2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345" name="Google Shape;345;p2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ru-RU"/>
              <a:t>13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5" name="Google Shape;355;p3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356" name="Google Shape;356;p3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ru-RU"/>
              <a:t>14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1" name="Google Shape;371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372" name="Google Shape;372;p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ru-RU"/>
              <a:t>15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gd68fac280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91" name="Google Shape;391;gd68fac280d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392" name="Google Shape;392;gd68fac280d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ru-RU"/>
              <a:t>16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1" name="Google Shape;411;p3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412" name="Google Shape;412;p3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ru-RU"/>
              <a:t>17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2" name="Google Shape;422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423" name="Google Shape;423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ru-RU"/>
              <a:t>18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gd7c44c921f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34" name="Google Shape;434;gd7c44c921f_0_3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435" name="Google Shape;435;gd7c44c921f_0_3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ru-RU"/>
              <a:t>19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5" name="Google Shape;18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gd7c44c921f_0_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49" name="Google Shape;449;gd7c44c921f_0_6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450" name="Google Shape;450;gd7c44c921f_0_6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ru-RU"/>
              <a:t>20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gd7c44c921f_0_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65" name="Google Shape;465;gd7c44c921f_0_8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466" name="Google Shape;466;gd7c44c921f_0_8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ru-RU"/>
              <a:t>21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81" name="Google Shape;481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82" name="Google Shape;482;p1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ru-RU"/>
              <a:t>22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93" name="Google Shape;493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494" name="Google Shape;494;p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ru-RU"/>
              <a:t>23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09" name="Google Shape;509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510" name="Google Shape;510;p1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ru-RU"/>
              <a:t>24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22" name="Google Shape;522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23" name="Google Shape;523;p1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ru-RU"/>
              <a:t>25</a:t>
            </a:fld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36" name="Google Shape;536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537" name="Google Shape;537;p1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ru-RU"/>
              <a:t>26</a:t>
            </a:fld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54" name="Google Shape;554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555" name="Google Shape;555;p2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ru-RU"/>
              <a:t>27</a:t>
            </a:fld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Google Shape;564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65" name="Google Shape;565;p3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566" name="Google Shape;566;p3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ru-RU"/>
              <a:t>28</a:t>
            </a:fld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Google Shape;585;gcdd3ea4a00_0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86" name="Google Shape;586;gcdd3ea4a00_0_6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587" name="Google Shape;587;gcdd3ea4a00_0_6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ru-RU"/>
              <a:t>29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00" name="Google Shape;200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Google Shape;601;gd0b74c9911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02" name="Google Shape;602;gd0b74c9911_0_4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603" name="Google Shape;603;gd0b74c9911_0_4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ru-RU"/>
              <a:t>30</a:t>
            </a:fld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Google Shape;612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13" name="Google Shape;613;p3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614" name="Google Shape;614;p3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ru-RU"/>
              <a:t>31</a:t>
            </a:fld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" name="Google Shape;625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26" name="Google Shape;626;p3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627" name="Google Shape;627;p3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ru-RU"/>
              <a:t>32</a:t>
            </a:fld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Google Shape;640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41" name="Google Shape;641;p3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642" name="Google Shape;642;p3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ru-RU"/>
              <a:t>33</a:t>
            </a:fld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Google Shape;655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56" name="Google Shape;656;p3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657" name="Google Shape;657;p3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ru-RU"/>
              <a:t>34</a:t>
            </a:fld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" name="Google Shape;671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72" name="Google Shape;672;p2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673" name="Google Shape;673;p2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ru-RU"/>
              <a:t>35</a:t>
            </a:fld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2" name="Google Shape;682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83" name="Google Shape;683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684" name="Google Shape;684;p1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ru-RU"/>
              <a:t>36</a:t>
            </a:fld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" name="Google Shape;697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98" name="Google Shape;698;p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699" name="Google Shape;699;p2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ru-RU"/>
              <a:t>37</a:t>
            </a:fld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3" name="Google Shape;713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14" name="Google Shape;714;p4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715" name="Google Shape;715;p4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ru-RU"/>
              <a:t>38</a:t>
            </a:fld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3" name="Google Shape;713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14" name="Google Shape;714;p4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715" name="Google Shape;715;p4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ru-RU"/>
              <a:t>39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908576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15" name="Google Shape;215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8" name="Google Shape;22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42" name="Google Shape;242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d0b74c9911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6" name="Google Shape;256;gd0b74c9911_0_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57" name="Google Shape;257;gd0b74c9911_0_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ru-RU"/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2" name="Google Shape;282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283" name="Google Shape;283;p2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ru-RU"/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7" name="Google Shape;297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ru-RU" sz="1100">
                <a:latin typeface="Arial"/>
                <a:ea typeface="Arial"/>
                <a:cs typeface="Arial"/>
                <a:sym typeface="Arial"/>
              </a:rPr>
              <a:t>Никакой опасности, пока мы не знаем контекст</a:t>
            </a:r>
            <a:endParaRPr sz="500"/>
          </a:p>
        </p:txBody>
      </p:sp>
      <p:sp>
        <p:nvSpPr>
          <p:cNvPr id="298" name="Google Shape;298;p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ru-RU"/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116689-E352-48FF-AA7E-02A57190E6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0D23001-14B7-4B07-999A-A0E46B8FA8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B675F8F-CCCD-4C27-9703-4EB0ACE0EB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FB18F09-30A2-480D-AB50-3666A9F129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7E0E8E6-7876-4FB4-AA86-175992EFE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54338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4A647C-2BC9-4635-92E0-D7921B7863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E655FE7-29DE-4DE5-A1D2-98396914E0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8C6247F-9850-4F8B-B73C-07687CB9CE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ABE2292-DFBB-4C2A-811C-8038EF34A7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E865D69-1332-40B7-BB4B-618669C2B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50972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0F24FAE-0E10-469A-BDEF-23D2BA5B996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89BA66A-EBBA-4D34-A557-69A034C2C4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BD69AFD-0381-47A7-872C-AC7A2F7959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4942EFA-A4DE-452C-92F4-7951C29955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E85279C-F75B-474E-9C72-FA09ED238C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52560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Только заголовок">
  <p:cSld name="6_Только заголовок">
    <p:bg>
      <p:bgPr>
        <a:solidFill>
          <a:srgbClr val="1EB4FF"/>
        </a:solid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5"/>
          <p:cNvSpPr txBox="1">
            <a:spLocks noGrp="1"/>
          </p:cNvSpPr>
          <p:nvPr>
            <p:ph type="title"/>
          </p:nvPr>
        </p:nvSpPr>
        <p:spPr>
          <a:xfrm>
            <a:off x="1108012" y="3028412"/>
            <a:ext cx="9978999" cy="9562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spAutoFit/>
          </a:bodyPr>
          <a:lstStyle>
            <a:lvl1pPr lvl="0" algn="l">
              <a:lnSpc>
                <a:spcPct val="12272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867"/>
              <a:buFont typeface="Montserrat ExtraBold"/>
              <a:buNone/>
              <a:defRPr sz="5867" b="1" i="0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45"/>
          <p:cNvSpPr txBox="1">
            <a:spLocks noGrp="1"/>
          </p:cNvSpPr>
          <p:nvPr>
            <p:ph type="body" idx="1"/>
          </p:nvPr>
        </p:nvSpPr>
        <p:spPr>
          <a:xfrm>
            <a:off x="1105621" y="5303465"/>
            <a:ext cx="5317275" cy="9356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525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alibri"/>
              <a:buNone/>
              <a:defRPr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" name="Google Shape;18;p45"/>
          <p:cNvSpPr txBox="1">
            <a:spLocks noGrp="1"/>
          </p:cNvSpPr>
          <p:nvPr>
            <p:ph type="body" idx="2"/>
          </p:nvPr>
        </p:nvSpPr>
        <p:spPr>
          <a:xfrm>
            <a:off x="9008589" y="5853444"/>
            <a:ext cx="2077791" cy="3856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45700" anchor="t" anchorCtr="0">
            <a:noAutofit/>
          </a:bodyPr>
          <a:lstStyle>
            <a:lvl1pPr marL="457200" lvl="0" indent="-228600" algn="r">
              <a:lnSpc>
                <a:spcPct val="125035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33"/>
              <a:buNone/>
              <a:defRPr sz="2133" b="0" i="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069874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Объект с подписью">
  <p:cSld name="1_Объект с подписью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46"/>
          <p:cNvSpPr txBox="1">
            <a:spLocks noGrp="1"/>
          </p:cNvSpPr>
          <p:nvPr>
            <p:ph type="title"/>
          </p:nvPr>
        </p:nvSpPr>
        <p:spPr>
          <a:xfrm>
            <a:off x="670560" y="523857"/>
            <a:ext cx="11040000" cy="6093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32D4B"/>
              </a:buClr>
              <a:buSzPts val="3733"/>
              <a:buFont typeface="Montserrat ExtraBold"/>
              <a:buNone/>
              <a:defRPr sz="3733" b="1" i="0">
                <a:solidFill>
                  <a:srgbClr val="232D4B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6"/>
          <p:cNvSpPr>
            <a:spLocks noGrp="1"/>
          </p:cNvSpPr>
          <p:nvPr>
            <p:ph type="pic" idx="2"/>
          </p:nvPr>
        </p:nvSpPr>
        <p:spPr>
          <a:xfrm>
            <a:off x="670559" y="1615018"/>
            <a:ext cx="5184295" cy="41360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Montserrat Thin"/>
                <a:ea typeface="Montserrat Thin"/>
                <a:cs typeface="Montserrat Thin"/>
                <a:sym typeface="Montserrat Thin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" name="Google Shape;27;p46"/>
          <p:cNvSpPr txBox="1">
            <a:spLocks noGrp="1"/>
          </p:cNvSpPr>
          <p:nvPr>
            <p:ph type="body" idx="1"/>
          </p:nvPr>
        </p:nvSpPr>
        <p:spPr>
          <a:xfrm>
            <a:off x="6457120" y="1615017"/>
            <a:ext cx="5253441" cy="12071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45700" anchor="t" anchorCtr="0">
            <a:spAutoFit/>
          </a:bodyPr>
          <a:lstStyle>
            <a:lvl1pPr marL="457200" lvl="0" indent="-319913" algn="l">
              <a:lnSpc>
                <a:spcPct val="118132"/>
              </a:lnSpc>
              <a:spcBef>
                <a:spcPts val="0"/>
              </a:spcBef>
              <a:spcAft>
                <a:spcPts val="0"/>
              </a:spcAft>
              <a:buClr>
                <a:srgbClr val="232D4B"/>
              </a:buClr>
              <a:buSzPts val="1438"/>
              <a:buFont typeface="Montserrat Medium"/>
              <a:buChar char="•"/>
              <a:defRPr sz="1467" b="0" i="0"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marL="914400" lvl="1" indent="-342900" algn="l">
              <a:lnSpc>
                <a:spcPct val="90000"/>
              </a:lnSpc>
              <a:spcBef>
                <a:spcPts val="18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985437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Объект с подписью">
  <p:cSld name="2_Объект с подписью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47"/>
          <p:cNvSpPr txBox="1">
            <a:spLocks noGrp="1"/>
          </p:cNvSpPr>
          <p:nvPr>
            <p:ph type="title"/>
          </p:nvPr>
        </p:nvSpPr>
        <p:spPr>
          <a:xfrm>
            <a:off x="670560" y="523857"/>
            <a:ext cx="11040000" cy="6093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32D4B"/>
              </a:buClr>
              <a:buSzPts val="3733"/>
              <a:buFont typeface="Montserrat ExtraBold"/>
              <a:buNone/>
              <a:defRPr sz="3733" b="1" i="0">
                <a:solidFill>
                  <a:srgbClr val="232D4B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47"/>
          <p:cNvSpPr txBox="1">
            <a:spLocks noGrp="1"/>
          </p:cNvSpPr>
          <p:nvPr>
            <p:ph type="body" idx="1"/>
          </p:nvPr>
        </p:nvSpPr>
        <p:spPr>
          <a:xfrm>
            <a:off x="670559" y="1615019"/>
            <a:ext cx="8904663" cy="35486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45398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67"/>
              <a:buNone/>
              <a:defRPr sz="1467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662657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6A8110-E3FD-492A-A8DA-65A240F789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D742E89-3078-4E39-9A93-10B82F4DBF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32F6E60-4D1F-4CB7-AE3E-01587DB0C5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712F443-6BF6-441F-98CA-AD53FF0EEC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CF39F3D-C456-41EF-A728-4AF5B300A4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20401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20A0DB-3F2E-461B-9E92-60973C9767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E118F6A-02E4-49A3-B389-39588FCCDF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8EC05C5-8D8B-4977-AFD9-49CCF65424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986CA7E-55F8-4302-9F19-C386886993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9EF8D32-CB62-4926-9A04-0FE8271D07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94635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DA4FD1D-CF4D-47AE-A3ED-EBC2D59B35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B032653-E347-4BF4-BAEE-44418C32C27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B1AA6F2-7361-4FD2-9D06-2DCC49963B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377346C-7156-4CCE-9AC9-7F472F4F66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D6E8B68-93D5-4CBF-A36D-279AB0E1D2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5827C5D-5320-4D8B-B2B6-C73739425E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55560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401AC8-FB26-43F0-8CA5-F1F8241C0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D287B6B-27DE-462E-955C-663D8DDCCC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EF64E22-7D99-4810-A4E6-D0FB701698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C69030C4-399C-4883-A8BE-724A1100D96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492949E-30F0-426D-9F6A-872A5D98F0C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8BE44EEE-AA9B-4832-B9C3-223F8DA09A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BDB1C55-36DB-414B-AF6A-4EA648F91C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9AE8F930-1ABB-4155-B33E-FC0169C558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03566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6CAD8AE-B79D-400C-9447-E5FE32304D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5C58EB4E-0FFD-493C-8E21-173E74A376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A3D4A94-9119-4C11-B23E-13813FF3D8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6F93106-4C86-4CCE-863F-503653DFFA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2818206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9F997273-946E-4F57-B906-0CC9E060CB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F264DA4-7D0F-4D82-8784-272436FC4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E025771-064A-4E5C-9B09-0173262CBD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03067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3554B7-6E3B-40C7-B309-B706C3173E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FDA0209-8740-46D0-9ACA-FE627D161F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7583D4B-239C-488B-A2F0-E41E8A66C3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5EB63D3-096A-44CE-B8FB-F829EBB0AF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EA15815-A156-4038-A39D-B655129A0B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570F454-1FE0-4372-9364-92723CC784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12541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42D058-D609-4557-B029-360F3C4DBA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113FC170-ABC3-4A16-9A20-44232325403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016F6CF-31A7-4D55-B791-B92DF0F268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D2DBC13-2749-4113-AC1C-129F69825A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DE715DC-3A16-4B94-9EA4-9AA8E94852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3CDE5F7-19A0-4782-BC8A-A525A027B2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7856126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9050EF-B569-4DC2-AFDA-FC1EFBEE4B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1C4D120-1E16-4BDA-8223-E0E164DAFF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08F974A-5C6C-404D-9ABC-7E9ADC68976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1812B28-1E0E-409A-906F-DF44C4A185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A89916C-8F85-496F-9185-3F429CD5F7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4352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  <p:sldLayoutId id="2147483677" r:id="rId14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.png"/><Relationship Id="rId4" Type="http://schemas.openxmlformats.org/officeDocument/2006/relationships/image" Target="../media/image29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4.png"/><Relationship Id="rId5" Type="http://schemas.openxmlformats.org/officeDocument/2006/relationships/image" Target="../media/image2.png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7.png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.png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png"/><Relationship Id="rId5" Type="http://schemas.openxmlformats.org/officeDocument/2006/relationships/image" Target="../media/image2.png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3.jpg"/><Relationship Id="rId7" Type="http://schemas.openxmlformats.org/officeDocument/2006/relationships/hyperlink" Target="https://getanalyst.ru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habr.com/ru/users/katherine_a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4.png"/><Relationship Id="rId9" Type="http://schemas.openxmlformats.org/officeDocument/2006/relationships/image" Target="../media/image6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0.png"/><Relationship Id="rId5" Type="http://schemas.openxmlformats.org/officeDocument/2006/relationships/image" Target="../media/image10.png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png"/><Relationship Id="rId5" Type="http://schemas.openxmlformats.org/officeDocument/2006/relationships/image" Target="../media/image10.png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7.png"/><Relationship Id="rId4" Type="http://schemas.openxmlformats.org/officeDocument/2006/relationships/image" Target="../media/image4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7.png"/><Relationship Id="rId4" Type="http://schemas.openxmlformats.org/officeDocument/2006/relationships/image" Target="../media/image4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5.png"/><Relationship Id="rId5" Type="http://schemas.microsoft.com/office/2007/relationships/hdphoto" Target="../media/hdphoto1.wdp"/><Relationship Id="rId4" Type="http://schemas.openxmlformats.org/officeDocument/2006/relationships/image" Target="../media/image5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3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4.jpg"/><Relationship Id="rId4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8.png"/><Relationship Id="rId5" Type="http://schemas.openxmlformats.org/officeDocument/2006/relationships/image" Target="../media/image2.png"/><Relationship Id="rId4" Type="http://schemas.openxmlformats.org/officeDocument/2006/relationships/image" Target="../media/image5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5.png"/><Relationship Id="rId4" Type="http://schemas.openxmlformats.org/officeDocument/2006/relationships/image" Target="../media/image5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1.png"/><Relationship Id="rId5" Type="http://schemas.openxmlformats.org/officeDocument/2006/relationships/image" Target="../media/image35.png"/><Relationship Id="rId4" Type="http://schemas.openxmlformats.org/officeDocument/2006/relationships/image" Target="../media/image6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2.png"/><Relationship Id="rId4" Type="http://schemas.openxmlformats.org/officeDocument/2006/relationships/image" Target="../media/image3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4.png"/><Relationship Id="rId4" Type="http://schemas.openxmlformats.org/officeDocument/2006/relationships/image" Target="../media/image3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gif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getanalyst.ru/" TargetMode="External"/><Relationship Id="rId5" Type="http://schemas.openxmlformats.org/officeDocument/2006/relationships/hyperlink" Target="https://habr.com/ru/users/katherine_a" TargetMode="Externa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11" Type="http://schemas.openxmlformats.org/officeDocument/2006/relationships/image" Target="../media/image21.png"/><Relationship Id="rId5" Type="http://schemas.openxmlformats.org/officeDocument/2006/relationships/image" Target="../media/image16.png"/><Relationship Id="rId10" Type="http://schemas.openxmlformats.org/officeDocument/2006/relationships/image" Target="../media/image20.png"/><Relationship Id="rId4" Type="http://schemas.openxmlformats.org/officeDocument/2006/relationships/image" Target="../media/image15.png"/><Relationship Id="rId9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"/>
          <p:cNvSpPr txBox="1">
            <a:spLocks noGrp="1"/>
          </p:cNvSpPr>
          <p:nvPr>
            <p:ph type="title"/>
          </p:nvPr>
        </p:nvSpPr>
        <p:spPr>
          <a:xfrm>
            <a:off x="1108013" y="2444695"/>
            <a:ext cx="9978900" cy="144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Arial"/>
              <a:buNone/>
            </a:pPr>
            <a:r>
              <a:rPr lang="ru-RU" sz="44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Видеть насквозь: </a:t>
            </a:r>
            <a:r>
              <a:rPr lang="ru-RU" sz="440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что скрывается за простыми требованиями</a:t>
            </a:r>
            <a:endParaRPr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9" name="Google Shape;179;p1"/>
          <p:cNvSpPr txBox="1">
            <a:spLocks noGrp="1"/>
          </p:cNvSpPr>
          <p:nvPr>
            <p:ph type="body" idx="1"/>
          </p:nvPr>
        </p:nvSpPr>
        <p:spPr>
          <a:xfrm>
            <a:off x="1105621" y="5460643"/>
            <a:ext cx="5317275" cy="778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25035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33"/>
              <a:buFont typeface="Arial"/>
              <a:buNone/>
            </a:pPr>
            <a:r>
              <a:rPr lang="ru-RU" sz="2133" b="1" dirty="0">
                <a:latin typeface="Arial"/>
                <a:ea typeface="Arial"/>
                <a:cs typeface="Arial"/>
                <a:sym typeface="Arial"/>
              </a:rPr>
              <a:t>Екатерина Ананьева</a:t>
            </a:r>
            <a:endParaRPr dirty="0"/>
          </a:p>
          <a:p>
            <a:pPr marL="0" lvl="0" indent="0" algn="l" rtl="0">
              <a:lnSpc>
                <a:spcPct val="125035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33"/>
              <a:buFont typeface="Arial"/>
              <a:buNone/>
            </a:pPr>
            <a:r>
              <a:rPr lang="ru-RU" sz="2133" dirty="0">
                <a:latin typeface="Arial"/>
                <a:ea typeface="Arial"/>
                <a:cs typeface="Arial"/>
                <a:sym typeface="Arial"/>
              </a:rPr>
              <a:t>Ведущий системный аналитик</a:t>
            </a:r>
            <a:endParaRPr dirty="0"/>
          </a:p>
        </p:txBody>
      </p:sp>
      <p:sp>
        <p:nvSpPr>
          <p:cNvPr id="180" name="Google Shape;180;p1"/>
          <p:cNvSpPr txBox="1">
            <a:spLocks noGrp="1"/>
          </p:cNvSpPr>
          <p:nvPr>
            <p:ph type="body" idx="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45700" anchor="t" anchorCtr="0">
            <a:noAutofit/>
          </a:bodyPr>
          <a:lstStyle/>
          <a:p>
            <a:pPr marL="0" lvl="0" indent="0" algn="r" rtl="0">
              <a:lnSpc>
                <a:spcPct val="127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</a:pPr>
            <a:r>
              <a:rPr lang="ru-RU" dirty="0">
                <a:latin typeface="+mj-lt"/>
              </a:rPr>
              <a:t>21-22 мая 2021</a:t>
            </a:r>
            <a:endParaRPr dirty="0">
              <a:latin typeface="+mj-lt"/>
            </a:endParaRPr>
          </a:p>
        </p:txBody>
      </p:sp>
      <p:pic>
        <p:nvPicPr>
          <p:cNvPr id="181" name="Google Shape;181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04989" y="1004557"/>
            <a:ext cx="2138096" cy="3227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686436" y="742311"/>
            <a:ext cx="1260055" cy="6205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22"/>
          <p:cNvSpPr/>
          <p:nvPr/>
        </p:nvSpPr>
        <p:spPr>
          <a:xfrm>
            <a:off x="9589416" y="5841861"/>
            <a:ext cx="1209900" cy="455400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11" name="Google Shape;311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521421" y="6016544"/>
            <a:ext cx="1357745" cy="66868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pic>
        <p:nvPicPr>
          <p:cNvPr id="312" name="Google Shape;312;p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330052" y="1253765"/>
            <a:ext cx="6945924" cy="4967202"/>
          </a:xfrm>
          <a:prstGeom prst="rect">
            <a:avLst/>
          </a:prstGeom>
          <a:noFill/>
          <a:ln>
            <a:noFill/>
          </a:ln>
        </p:spPr>
      </p:pic>
      <p:sp>
        <p:nvSpPr>
          <p:cNvPr id="313" name="Google Shape;313;p22"/>
          <p:cNvSpPr txBox="1"/>
          <p:nvPr/>
        </p:nvSpPr>
        <p:spPr>
          <a:xfrm>
            <a:off x="1951928" y="230435"/>
            <a:ext cx="7709400" cy="115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1589F"/>
              </a:buClr>
              <a:buSzPts val="3733"/>
              <a:buFont typeface="Arial"/>
              <a:buNone/>
            </a:pPr>
            <a:r>
              <a:rPr lang="ru-RU" sz="3733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Простое требование</a:t>
            </a:r>
            <a:endParaRPr sz="3733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4" name="Google Shape;314;p22"/>
          <p:cNvSpPr txBox="1"/>
          <p:nvPr/>
        </p:nvSpPr>
        <p:spPr>
          <a:xfrm>
            <a:off x="138896" y="6408962"/>
            <a:ext cx="1261641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СЛАЙД 10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25"/>
          <p:cNvSpPr/>
          <p:nvPr/>
        </p:nvSpPr>
        <p:spPr>
          <a:xfrm>
            <a:off x="9589416" y="5805417"/>
            <a:ext cx="1209764" cy="455306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2" name="Google Shape;322;p25"/>
          <p:cNvSpPr/>
          <p:nvPr/>
        </p:nvSpPr>
        <p:spPr>
          <a:xfrm>
            <a:off x="479881" y="1557190"/>
            <a:ext cx="6524233" cy="26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▪"/>
            </a:pPr>
            <a:r>
              <a:rPr lang="ru-RU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Миграция данных: как преобразовать полные наименования в ФИО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▪"/>
            </a:pPr>
            <a:r>
              <a:rPr lang="ru-RU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Обратная совместимость для REST API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▪"/>
            </a:pPr>
            <a:r>
              <a:rPr lang="ru-RU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Разные клиентские приложения, использующие данные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▪"/>
            </a:pPr>
            <a:r>
              <a:rPr lang="ru-RU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Интеграции с внешними системами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▪"/>
            </a:pPr>
            <a:r>
              <a:rPr lang="ru-RU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Американская площадка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3" name="Google Shape;323;p25"/>
          <p:cNvPicPr preferRelativeResize="0"/>
          <p:nvPr/>
        </p:nvPicPr>
        <p:blipFill rotWithShape="1">
          <a:blip r:embed="rId3">
            <a:alphaModFix/>
          </a:blip>
          <a:srcRect r="6146"/>
          <a:stretch/>
        </p:blipFill>
        <p:spPr>
          <a:xfrm>
            <a:off x="6450855" y="55606"/>
            <a:ext cx="5257330" cy="6755259"/>
          </a:xfrm>
          <a:prstGeom prst="rect">
            <a:avLst/>
          </a:prstGeom>
          <a:noFill/>
          <a:ln>
            <a:noFill/>
          </a:ln>
        </p:spPr>
      </p:pic>
      <p:sp>
        <p:nvSpPr>
          <p:cNvPr id="324" name="Google Shape;324;p25"/>
          <p:cNvSpPr txBox="1"/>
          <p:nvPr/>
        </p:nvSpPr>
        <p:spPr>
          <a:xfrm>
            <a:off x="3482601" y="5159408"/>
            <a:ext cx="37386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-RU" sz="1800" i="0" u="none" strike="noStrike" cap="none" dirty="0">
                <a:solidFill>
                  <a:schemeClr val="dk1"/>
                </a:solidFill>
              </a:rPr>
              <a:t>Статья с описанием изменений</a:t>
            </a:r>
            <a:endParaRPr sz="1800" i="0" u="none" strike="noStrike" cap="none" dirty="0">
              <a:solidFill>
                <a:srgbClr val="000000"/>
              </a:solidFill>
            </a:endParaRPr>
          </a:p>
        </p:txBody>
      </p:sp>
      <p:cxnSp>
        <p:nvCxnSpPr>
          <p:cNvPr id="325" name="Google Shape;325;p25"/>
          <p:cNvCxnSpPr/>
          <p:nvPr/>
        </p:nvCxnSpPr>
        <p:spPr>
          <a:xfrm rot="10800000" flipH="1">
            <a:off x="5741146" y="4395907"/>
            <a:ext cx="1255200" cy="76350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pic>
        <p:nvPicPr>
          <p:cNvPr id="326" name="Google Shape;326;p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92820" y="4395907"/>
            <a:ext cx="2042426" cy="1397774"/>
          </a:xfrm>
          <a:prstGeom prst="rect">
            <a:avLst/>
          </a:prstGeom>
          <a:noFill/>
          <a:ln>
            <a:noFill/>
          </a:ln>
        </p:spPr>
      </p:pic>
      <p:sp>
        <p:nvSpPr>
          <p:cNvPr id="327" name="Google Shape;327;p25"/>
          <p:cNvSpPr txBox="1"/>
          <p:nvPr/>
        </p:nvSpPr>
        <p:spPr>
          <a:xfrm>
            <a:off x="520507" y="587035"/>
            <a:ext cx="5683893" cy="115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1589F"/>
              </a:buClr>
              <a:buSzPts val="3733"/>
              <a:buFont typeface="Arial"/>
              <a:buNone/>
            </a:pPr>
            <a:r>
              <a:rPr lang="ru-RU" sz="3733" b="1" i="0" u="none" strike="noStrike" cap="none">
                <a:solidFill>
                  <a:srgbClr val="141119"/>
                </a:solidFill>
                <a:latin typeface="Arial"/>
                <a:ea typeface="Arial"/>
                <a:cs typeface="Arial"/>
                <a:sym typeface="Arial"/>
              </a:rPr>
              <a:t>Вот что скрыто</a:t>
            </a:r>
            <a:endParaRPr sz="3733" b="1" i="0" u="none" strike="noStrike" cap="none">
              <a:solidFill>
                <a:srgbClr val="14111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8" name="Google Shape;328;p25"/>
          <p:cNvSpPr txBox="1"/>
          <p:nvPr/>
        </p:nvSpPr>
        <p:spPr>
          <a:xfrm>
            <a:off x="138896" y="6408962"/>
            <a:ext cx="1261641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СЛАЙД 11</a:t>
            </a:r>
            <a:endParaRPr/>
          </a:p>
        </p:txBody>
      </p:sp>
      <p:pic>
        <p:nvPicPr>
          <p:cNvPr id="321" name="Google Shape;321;p2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521421" y="6016544"/>
            <a:ext cx="1357745" cy="66868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4" name="Google Shape;334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96975" y="1292823"/>
            <a:ext cx="6134100" cy="4371975"/>
          </a:xfrm>
          <a:prstGeom prst="rect">
            <a:avLst/>
          </a:prstGeom>
          <a:noFill/>
          <a:ln>
            <a:noFill/>
          </a:ln>
        </p:spPr>
      </p:pic>
      <p:sp>
        <p:nvSpPr>
          <p:cNvPr id="335" name="Google Shape;335;p23"/>
          <p:cNvSpPr/>
          <p:nvPr/>
        </p:nvSpPr>
        <p:spPr>
          <a:xfrm>
            <a:off x="9589416" y="5817943"/>
            <a:ext cx="1209764" cy="455306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36" name="Google Shape;336;p2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521421" y="6016544"/>
            <a:ext cx="1357745" cy="66868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sp>
        <p:nvSpPr>
          <p:cNvPr id="337" name="Google Shape;337;p23"/>
          <p:cNvSpPr txBox="1"/>
          <p:nvPr/>
        </p:nvSpPr>
        <p:spPr>
          <a:xfrm>
            <a:off x="709232" y="424963"/>
            <a:ext cx="7709511" cy="1157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32D4B"/>
              </a:buClr>
              <a:buSzPts val="3733"/>
              <a:buFont typeface="Montserrat ExtraBold"/>
              <a:buNone/>
            </a:pPr>
            <a:endParaRPr sz="3733" b="1" i="0" u="none" strike="noStrike" cap="none">
              <a:solidFill>
                <a:srgbClr val="51589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8" name="Google Shape;338;p23"/>
          <p:cNvSpPr/>
          <p:nvPr/>
        </p:nvSpPr>
        <p:spPr>
          <a:xfrm>
            <a:off x="3574557" y="5499789"/>
            <a:ext cx="1703540" cy="313151"/>
          </a:xfrm>
          <a:prstGeom prst="rect">
            <a:avLst/>
          </a:prstGeom>
          <a:solidFill>
            <a:srgbClr val="141119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-RU" sz="1800" i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система</a:t>
            </a:r>
            <a:endParaRPr sz="1400" b="0" i="1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9" name="Google Shape;339;p23"/>
          <p:cNvSpPr/>
          <p:nvPr/>
        </p:nvSpPr>
        <p:spPr>
          <a:xfrm>
            <a:off x="6861402" y="5504043"/>
            <a:ext cx="1703540" cy="321510"/>
          </a:xfrm>
          <a:prstGeom prst="rect">
            <a:avLst/>
          </a:prstGeom>
          <a:solidFill>
            <a:srgbClr val="141119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-RU" sz="1800" i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требование</a:t>
            </a:r>
            <a:endParaRPr sz="1400" b="0" i="1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0" name="Google Shape;340;p23"/>
          <p:cNvSpPr txBox="1"/>
          <p:nvPr/>
        </p:nvSpPr>
        <p:spPr>
          <a:xfrm>
            <a:off x="3254053" y="296431"/>
            <a:ext cx="5683893" cy="115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1589F"/>
              </a:buClr>
              <a:buSzPts val="3733"/>
              <a:buFont typeface="Arial"/>
              <a:buNone/>
            </a:pPr>
            <a:r>
              <a:rPr lang="ru-RU" sz="3733" b="1" i="0" u="none" strike="noStrike" cap="none">
                <a:solidFill>
                  <a:srgbClr val="141119"/>
                </a:solidFill>
                <a:latin typeface="Arial"/>
                <a:ea typeface="Arial"/>
                <a:cs typeface="Arial"/>
                <a:sym typeface="Arial"/>
              </a:rPr>
              <a:t>Рабочий процесс</a:t>
            </a:r>
            <a:endParaRPr sz="3733" b="1" i="0" u="none" strike="noStrike" cap="none">
              <a:solidFill>
                <a:srgbClr val="14111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1" name="Google Shape;341;p23"/>
          <p:cNvSpPr txBox="1"/>
          <p:nvPr/>
        </p:nvSpPr>
        <p:spPr>
          <a:xfrm>
            <a:off x="138896" y="6408962"/>
            <a:ext cx="1261641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СЛАЙД 12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28"/>
          <p:cNvSpPr/>
          <p:nvPr/>
        </p:nvSpPr>
        <p:spPr>
          <a:xfrm>
            <a:off x="505025" y="1802025"/>
            <a:ext cx="4734600" cy="3024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800100" marR="0" lvl="1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AutoNum type="arabicPeriod"/>
            </a:pPr>
            <a:r>
              <a:rPr lang="ru-RU"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Модель данных</a:t>
            </a:r>
            <a:endParaRPr/>
          </a:p>
          <a:p>
            <a:pPr marL="800100" marR="0" lvl="1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AutoNum type="arabicPeriod"/>
            </a:pPr>
            <a:r>
              <a:rPr lang="ru-RU"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Использование данных</a:t>
            </a:r>
            <a:endParaRPr/>
          </a:p>
          <a:p>
            <a:pPr marL="800100" marR="0" lvl="1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AutoNum type="arabicPeriod"/>
            </a:pPr>
            <a:r>
              <a:rPr lang="ru-RU"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Архитектура и влияние</a:t>
            </a:r>
            <a:endParaRPr sz="2000">
              <a:solidFill>
                <a:schemeClr val="dk1"/>
              </a:solidFill>
            </a:endParaRPr>
          </a:p>
          <a:p>
            <a:pPr marL="800100" marR="0" lvl="1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AutoNum type="arabicPeriod"/>
            </a:pPr>
            <a:r>
              <a:rPr lang="ru-RU" sz="2000">
                <a:solidFill>
                  <a:schemeClr val="dk1"/>
                </a:solidFill>
              </a:rPr>
              <a:t>Взгляд в будущее</a:t>
            </a:r>
            <a:endParaRPr sz="2000">
              <a:solidFill>
                <a:schemeClr val="dk1"/>
              </a:solidFill>
            </a:endParaRPr>
          </a:p>
          <a:p>
            <a:pPr marL="800100" marR="0" lvl="1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AutoNum type="arabicPeriod"/>
            </a:pPr>
            <a:r>
              <a:rPr lang="ru-RU" sz="2000">
                <a:solidFill>
                  <a:schemeClr val="dk1"/>
                </a:solidFill>
              </a:rPr>
              <a:t>Накопление и использование знаний</a:t>
            </a:r>
            <a:endParaRPr sz="2000">
              <a:solidFill>
                <a:schemeClr val="dk1"/>
              </a:solidFill>
            </a:endParaRPr>
          </a:p>
        </p:txBody>
      </p:sp>
      <p:sp>
        <p:nvSpPr>
          <p:cNvPr id="348" name="Google Shape;348;p28"/>
          <p:cNvSpPr/>
          <p:nvPr/>
        </p:nvSpPr>
        <p:spPr>
          <a:xfrm>
            <a:off x="9589416" y="5803369"/>
            <a:ext cx="1209764" cy="455306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49" name="Google Shape;349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521421" y="6017954"/>
            <a:ext cx="1357745" cy="66868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sp>
        <p:nvSpPr>
          <p:cNvPr id="350" name="Google Shape;350;p28"/>
          <p:cNvSpPr txBox="1"/>
          <p:nvPr/>
        </p:nvSpPr>
        <p:spPr>
          <a:xfrm>
            <a:off x="878100" y="718375"/>
            <a:ext cx="11313900" cy="115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1589F"/>
              </a:buClr>
              <a:buSzPts val="3733"/>
              <a:buFont typeface="Arial"/>
              <a:buNone/>
            </a:pPr>
            <a:r>
              <a:rPr lang="ru-RU" sz="3733" b="1" i="0" u="none" strike="noStrike" cap="none">
                <a:solidFill>
                  <a:srgbClr val="141119"/>
                </a:solidFill>
                <a:latin typeface="Arial"/>
                <a:ea typeface="Arial"/>
                <a:cs typeface="Arial"/>
                <a:sym typeface="Arial"/>
              </a:rPr>
              <a:t>У меня есть план</a:t>
            </a:r>
            <a:endParaRPr sz="3733" b="1" i="0" u="none" strike="noStrike" cap="none">
              <a:solidFill>
                <a:srgbClr val="14111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1" name="Google Shape;351;p28"/>
          <p:cNvSpPr txBox="1"/>
          <p:nvPr/>
        </p:nvSpPr>
        <p:spPr>
          <a:xfrm>
            <a:off x="138896" y="6408962"/>
            <a:ext cx="1261641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СЛАЙД </a:t>
            </a:r>
            <a:r>
              <a:rPr lang="ru-RU" b="1"/>
              <a:t>13</a:t>
            </a:r>
            <a:endParaRPr/>
          </a:p>
        </p:txBody>
      </p:sp>
      <p:pic>
        <p:nvPicPr>
          <p:cNvPr id="352" name="Google Shape;352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39636" y="1584850"/>
            <a:ext cx="6341063" cy="2793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" name="Google Shape;358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39725" y="3538675"/>
            <a:ext cx="5539450" cy="2417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9" name="Google Shape;359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3275" y="3832100"/>
            <a:ext cx="5940601" cy="2124325"/>
          </a:xfrm>
          <a:prstGeom prst="rect">
            <a:avLst/>
          </a:prstGeom>
          <a:noFill/>
          <a:ln>
            <a:noFill/>
          </a:ln>
        </p:spPr>
      </p:pic>
      <p:sp>
        <p:nvSpPr>
          <p:cNvPr id="360" name="Google Shape;360;p33"/>
          <p:cNvSpPr/>
          <p:nvPr/>
        </p:nvSpPr>
        <p:spPr>
          <a:xfrm>
            <a:off x="9589416" y="5788891"/>
            <a:ext cx="1209764" cy="455306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61" name="Google Shape;361;p3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521421" y="6016544"/>
            <a:ext cx="1357745" cy="66868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sp>
        <p:nvSpPr>
          <p:cNvPr id="362" name="Google Shape;362;p33"/>
          <p:cNvSpPr txBox="1"/>
          <p:nvPr/>
        </p:nvSpPr>
        <p:spPr>
          <a:xfrm>
            <a:off x="706375" y="373527"/>
            <a:ext cx="6096000" cy="115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1589F"/>
              </a:buClr>
              <a:buSzPts val="3733"/>
              <a:buFont typeface="Arial"/>
              <a:buNone/>
            </a:pPr>
            <a:r>
              <a:rPr lang="ru-RU" sz="3733" b="1" i="0" u="none" strike="noStrike" cap="none">
                <a:solidFill>
                  <a:srgbClr val="141119"/>
                </a:solidFill>
                <a:latin typeface="Arial"/>
                <a:ea typeface="Arial"/>
                <a:cs typeface="Arial"/>
                <a:sym typeface="Arial"/>
              </a:rPr>
              <a:t>Модель данных</a:t>
            </a:r>
            <a:endParaRPr sz="3733" b="1" i="0" u="none" strike="noStrike" cap="none">
              <a:solidFill>
                <a:srgbClr val="14111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3" name="Google Shape;363;p33"/>
          <p:cNvSpPr/>
          <p:nvPr/>
        </p:nvSpPr>
        <p:spPr>
          <a:xfrm>
            <a:off x="5964300" y="842975"/>
            <a:ext cx="5539500" cy="1402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457200" marR="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★"/>
            </a:pPr>
            <a:r>
              <a:rPr lang="ru-RU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Описывает предметную область</a:t>
            </a:r>
            <a:endParaRPr sz="20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55600" algn="l" rtl="0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2000"/>
              <a:buChar char="★"/>
            </a:pPr>
            <a:r>
              <a:rPr lang="ru-RU" sz="2000" dirty="0">
                <a:solidFill>
                  <a:schemeClr val="dk1"/>
                </a:solidFill>
              </a:rPr>
              <a:t>Определяет</a:t>
            </a:r>
            <a:r>
              <a:rPr lang="ru-RU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в</a:t>
            </a:r>
            <a:r>
              <a:rPr lang="ru-RU" sz="2000" dirty="0">
                <a:solidFill>
                  <a:schemeClr val="dk1"/>
                </a:solidFill>
              </a:rPr>
              <a:t>арианты</a:t>
            </a:r>
            <a:r>
              <a:rPr lang="ru-RU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2000" dirty="0">
                <a:solidFill>
                  <a:schemeClr val="dk1"/>
                </a:solidFill>
              </a:rPr>
              <a:t>использования системы</a:t>
            </a:r>
            <a:endParaRPr sz="20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4" name="Google Shape;364;p33"/>
          <p:cNvSpPr txBox="1"/>
          <p:nvPr/>
        </p:nvSpPr>
        <p:spPr>
          <a:xfrm>
            <a:off x="138896" y="6408962"/>
            <a:ext cx="1261641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СЛАЙД 1</a:t>
            </a:r>
            <a:r>
              <a:rPr lang="ru-RU" b="1"/>
              <a:t>4</a:t>
            </a:r>
            <a:endParaRPr/>
          </a:p>
        </p:txBody>
      </p:sp>
      <p:sp>
        <p:nvSpPr>
          <p:cNvPr id="365" name="Google Shape;365;p33"/>
          <p:cNvSpPr txBox="1"/>
          <p:nvPr/>
        </p:nvSpPr>
        <p:spPr>
          <a:xfrm>
            <a:off x="736125" y="1511175"/>
            <a:ext cx="37143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AutoNum type="arabicPeriod"/>
            </a:pPr>
            <a:r>
              <a:rPr lang="ru-RU"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Сущность-связь</a:t>
            </a: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6" name="Google Shape;366;p33"/>
          <p:cNvSpPr txBox="1"/>
          <p:nvPr/>
        </p:nvSpPr>
        <p:spPr>
          <a:xfrm>
            <a:off x="309250" y="3218150"/>
            <a:ext cx="30000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>
                <a:solidFill>
                  <a:schemeClr val="dk1"/>
                </a:solidFill>
              </a:rPr>
              <a:t>2. Логическая </a:t>
            </a:r>
            <a:endParaRPr/>
          </a:p>
        </p:txBody>
      </p:sp>
      <p:sp>
        <p:nvSpPr>
          <p:cNvPr id="367" name="Google Shape;367;p33"/>
          <p:cNvSpPr txBox="1"/>
          <p:nvPr/>
        </p:nvSpPr>
        <p:spPr>
          <a:xfrm>
            <a:off x="6794350" y="2774775"/>
            <a:ext cx="49098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>
                <a:solidFill>
                  <a:schemeClr val="dk1"/>
                </a:solidFill>
              </a:rPr>
              <a:t>3. Физическая – </a:t>
            </a:r>
            <a:r>
              <a:rPr lang="ru-RU" sz="2400">
                <a:solidFill>
                  <a:schemeClr val="dk1"/>
                </a:solidFill>
              </a:rPr>
              <a:t>схема БД</a:t>
            </a:r>
            <a:endParaRPr/>
          </a:p>
        </p:txBody>
      </p:sp>
      <p:pic>
        <p:nvPicPr>
          <p:cNvPr id="368" name="Google Shape;368;p3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36125" y="1896675"/>
            <a:ext cx="4539950" cy="115725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30E588CF-F64B-4E46-BC9F-296B3B51DA39}"/>
              </a:ext>
            </a:extLst>
          </p:cNvPr>
          <p:cNvSpPr/>
          <p:nvPr/>
        </p:nvSpPr>
        <p:spPr>
          <a:xfrm>
            <a:off x="5638800" y="782856"/>
            <a:ext cx="5659120" cy="1373245"/>
          </a:xfrm>
          <a:prstGeom prst="roundRect">
            <a:avLst/>
          </a:prstGeom>
          <a:solidFill>
            <a:srgbClr val="64CDFF">
              <a:alpha val="11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34C2C970-6276-4935-B1A7-D645B5CD85A4}"/>
              </a:ext>
            </a:extLst>
          </p:cNvPr>
          <p:cNvSpPr/>
          <p:nvPr/>
        </p:nvSpPr>
        <p:spPr>
          <a:xfrm>
            <a:off x="1565022" y="1422400"/>
            <a:ext cx="9061956" cy="3731062"/>
          </a:xfrm>
          <a:prstGeom prst="roundRect">
            <a:avLst/>
          </a:prstGeom>
          <a:solidFill>
            <a:srgbClr val="64CDFF">
              <a:alpha val="11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4" name="Google Shape;374;p12"/>
          <p:cNvSpPr/>
          <p:nvPr/>
        </p:nvSpPr>
        <p:spPr>
          <a:xfrm>
            <a:off x="9589416" y="5860118"/>
            <a:ext cx="1209764" cy="455306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75" name="Google Shape;375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521421" y="6016544"/>
            <a:ext cx="1357745" cy="66868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grpSp>
        <p:nvGrpSpPr>
          <p:cNvPr id="376" name="Google Shape;376;p12"/>
          <p:cNvGrpSpPr/>
          <p:nvPr/>
        </p:nvGrpSpPr>
        <p:grpSpPr>
          <a:xfrm>
            <a:off x="-168439" y="5419512"/>
            <a:ext cx="6264439" cy="1558089"/>
            <a:chOff x="1742752" y="3390438"/>
            <a:chExt cx="4582160" cy="1139673"/>
          </a:xfrm>
        </p:grpSpPr>
        <p:grpSp>
          <p:nvGrpSpPr>
            <p:cNvPr id="377" name="Google Shape;377;p12"/>
            <p:cNvGrpSpPr/>
            <p:nvPr/>
          </p:nvGrpSpPr>
          <p:grpSpPr>
            <a:xfrm>
              <a:off x="2591347" y="3390438"/>
              <a:ext cx="1352839" cy="1139673"/>
              <a:chOff x="4627850" y="1577473"/>
              <a:chExt cx="1352839" cy="1139673"/>
            </a:xfrm>
          </p:grpSpPr>
          <p:sp>
            <p:nvSpPr>
              <p:cNvPr id="378" name="Google Shape;378;p12"/>
              <p:cNvSpPr/>
              <p:nvPr/>
            </p:nvSpPr>
            <p:spPr>
              <a:xfrm rot="3115055">
                <a:off x="5073439" y="1598702"/>
                <a:ext cx="588111" cy="1097216"/>
              </a:xfrm>
              <a:prstGeom prst="ellipse">
                <a:avLst/>
              </a:prstGeom>
              <a:solidFill>
                <a:srgbClr val="E8F9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00"/>
                  <a:buFont typeface="Arial"/>
                  <a:buNone/>
                </a:pPr>
                <a:endParaRPr sz="24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9" name="Google Shape;379;p12"/>
              <p:cNvSpPr/>
              <p:nvPr/>
            </p:nvSpPr>
            <p:spPr>
              <a:xfrm rot="3115055">
                <a:off x="4753946" y="2058408"/>
                <a:ext cx="351739" cy="491638"/>
              </a:xfrm>
              <a:prstGeom prst="ellipse">
                <a:avLst/>
              </a:prstGeom>
              <a:solidFill>
                <a:srgbClr val="FFBABD">
                  <a:alpha val="6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00"/>
                  <a:buFont typeface="Arial"/>
                  <a:buNone/>
                </a:pPr>
                <a:endParaRPr sz="24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pic>
          <p:nvPicPr>
            <p:cNvPr id="380" name="Google Shape;380;p12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742752" y="3739445"/>
              <a:ext cx="4582160" cy="50292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81" name="Google Shape;381;p12"/>
          <p:cNvSpPr txBox="1"/>
          <p:nvPr/>
        </p:nvSpPr>
        <p:spPr>
          <a:xfrm>
            <a:off x="138896" y="6408962"/>
            <a:ext cx="1261641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СЛАЙД 1</a:t>
            </a:r>
            <a:r>
              <a:rPr lang="ru-RU" b="1"/>
              <a:t>5</a:t>
            </a:r>
            <a:endParaRPr/>
          </a:p>
        </p:txBody>
      </p:sp>
      <p:sp>
        <p:nvSpPr>
          <p:cNvPr id="382" name="Google Shape;382;p12"/>
          <p:cNvSpPr/>
          <p:nvPr/>
        </p:nvSpPr>
        <p:spPr>
          <a:xfrm>
            <a:off x="1903696" y="846035"/>
            <a:ext cx="8272032" cy="34122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800100" marR="0" lvl="1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AutoNum type="arabicPeriod"/>
            </a:pPr>
            <a:r>
              <a:rPr lang="ru-RU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Описывает предметную область: сущности, свойства</a:t>
            </a:r>
            <a:r>
              <a:rPr lang="ru-RU" sz="2000" dirty="0">
                <a:solidFill>
                  <a:schemeClr val="dk1"/>
                </a:solidFill>
              </a:rPr>
              <a:t>, </a:t>
            </a:r>
            <a:r>
              <a:rPr lang="ru-RU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связи</a:t>
            </a:r>
          </a:p>
          <a:p>
            <a:pPr marL="800100" lvl="1" indent="-342900">
              <a:lnSpc>
                <a:spcPct val="150000"/>
              </a:lnSpc>
              <a:buClr>
                <a:schemeClr val="dk1"/>
              </a:buClr>
              <a:buSzPts val="2200"/>
              <a:buFont typeface="Arial"/>
              <a:buAutoNum type="arabicPeriod"/>
            </a:pPr>
            <a:r>
              <a:rPr lang="ru-RU" sz="2000" dirty="0">
                <a:solidFill>
                  <a:schemeClr val="dk1"/>
                </a:solidFill>
              </a:rPr>
              <a:t>Определяет</a:t>
            </a:r>
            <a:r>
              <a:rPr lang="ru-RU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в</a:t>
            </a:r>
            <a:r>
              <a:rPr lang="ru-RU" sz="2000" dirty="0">
                <a:solidFill>
                  <a:schemeClr val="dk1"/>
                </a:solidFill>
              </a:rPr>
              <a:t>арианты</a:t>
            </a:r>
            <a:r>
              <a:rPr lang="ru-RU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2000" dirty="0">
                <a:solidFill>
                  <a:schemeClr val="dk1"/>
                </a:solidFill>
              </a:rPr>
              <a:t>использования системы</a:t>
            </a:r>
            <a:br>
              <a:rPr lang="ru-RU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-RU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Помогает найти неучтенные требования.</a:t>
            </a:r>
            <a:br>
              <a:rPr lang="ru-RU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-RU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Для нее:</a:t>
            </a:r>
          </a:p>
        </p:txBody>
      </p:sp>
      <p:sp>
        <p:nvSpPr>
          <p:cNvPr id="383" name="Google Shape;383;p12"/>
          <p:cNvSpPr txBox="1"/>
          <p:nvPr/>
        </p:nvSpPr>
        <p:spPr>
          <a:xfrm>
            <a:off x="3048000" y="450826"/>
            <a:ext cx="6096000" cy="115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1589F"/>
              </a:buClr>
              <a:buSzPts val="3733"/>
              <a:buFont typeface="Arial"/>
              <a:buNone/>
            </a:pPr>
            <a:r>
              <a:rPr lang="ru-RU" sz="3733" b="1" i="0" u="none" strike="noStrike" cap="none">
                <a:solidFill>
                  <a:srgbClr val="141119"/>
                </a:solidFill>
                <a:latin typeface="Arial"/>
                <a:ea typeface="Arial"/>
                <a:cs typeface="Arial"/>
                <a:sym typeface="Arial"/>
              </a:rPr>
              <a:t>Модель данных</a:t>
            </a:r>
            <a:endParaRPr sz="3733" b="1" i="0" u="none" strike="noStrike" cap="none">
              <a:solidFill>
                <a:srgbClr val="14111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B660972-A574-4DD6-971C-27245EFE0E12}"/>
              </a:ext>
            </a:extLst>
          </p:cNvPr>
          <p:cNvSpPr txBox="1"/>
          <p:nvPr/>
        </p:nvSpPr>
        <p:spPr>
          <a:xfrm>
            <a:off x="2370181" y="3463117"/>
            <a:ext cx="7805547" cy="12875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00100" lvl="8" indent="-342900">
              <a:lnSpc>
                <a:spcPct val="150000"/>
              </a:lnSpc>
              <a:buClr>
                <a:schemeClr val="dk1"/>
              </a:buClr>
              <a:buSzPts val="2200"/>
              <a:buFont typeface="Arial" panose="020B0604020202020204" pitchFamily="34" charset="0"/>
              <a:buChar char="•"/>
            </a:pPr>
            <a:r>
              <a:rPr lang="ru-RU" sz="1800" b="0" i="0" u="none" strike="noStrike" cap="none" dirty="0">
                <a:solidFill>
                  <a:schemeClr val="dk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про</a:t>
            </a:r>
            <a:r>
              <a:rPr lang="ru-RU" sz="18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веряется</a:t>
            </a:r>
            <a:r>
              <a:rPr lang="ru-RU" sz="1800" b="0" i="0" u="none" strike="noStrike" cap="none" dirty="0">
                <a:solidFill>
                  <a:schemeClr val="dk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 </a:t>
            </a:r>
            <a:r>
              <a:rPr lang="ru-RU" sz="18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CRUD и</a:t>
            </a:r>
            <a:r>
              <a:rPr lang="ru-RU" sz="1800" b="0" i="0" u="none" strike="noStrike" cap="none" dirty="0">
                <a:solidFill>
                  <a:schemeClr val="dk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 </a:t>
            </a:r>
            <a:r>
              <a:rPr lang="ru-RU" sz="18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известные пользовательские </a:t>
            </a:r>
            <a:r>
              <a:rPr lang="ru-RU" sz="1800" b="0" i="0" u="none" strike="noStrike" cap="none" dirty="0">
                <a:solidFill>
                  <a:schemeClr val="dk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сценарии</a:t>
            </a:r>
          </a:p>
          <a:p>
            <a:pPr marL="800100" lvl="8" indent="-342900">
              <a:lnSpc>
                <a:spcPct val="150000"/>
              </a:lnSpc>
              <a:buClr>
                <a:schemeClr val="dk1"/>
              </a:buClr>
              <a:buSzPts val="2200"/>
              <a:buFont typeface="Arial" panose="020B0604020202020204" pitchFamily="34" charset="0"/>
              <a:buChar char="•"/>
            </a:pPr>
            <a:r>
              <a:rPr lang="ru-RU" sz="1800" b="0" i="0" u="none" strike="noStrike" cap="none" dirty="0">
                <a:solidFill>
                  <a:schemeClr val="dk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потенциальные сценарии </a:t>
            </a:r>
            <a:r>
              <a:rPr lang="ru-RU" sz="18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оценки</a:t>
            </a:r>
            <a:r>
              <a:rPr lang="ru-RU" sz="1800" b="0" i="0" u="none" strike="noStrike" cap="none" dirty="0">
                <a:solidFill>
                  <a:schemeClr val="dk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 масштабируемост</a:t>
            </a:r>
            <a:r>
              <a:rPr lang="ru-RU" sz="18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</a:p>
          <a:p>
            <a:pPr marL="800100" lvl="8" indent="-342900">
              <a:lnSpc>
                <a:spcPct val="150000"/>
              </a:lnSpc>
              <a:buClr>
                <a:schemeClr val="dk1"/>
              </a:buClr>
              <a:buSzPts val="2200"/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обратная совместимость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4" name="Google Shape;394;gd68fac280d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92297" y="291785"/>
            <a:ext cx="4835787" cy="1307635"/>
          </a:xfrm>
          <a:prstGeom prst="rect">
            <a:avLst/>
          </a:prstGeom>
          <a:noFill/>
          <a:ln>
            <a:noFill/>
          </a:ln>
        </p:spPr>
      </p:pic>
      <p:sp>
        <p:nvSpPr>
          <p:cNvPr id="395" name="Google Shape;395;gd68fac280d_0_0"/>
          <p:cNvSpPr/>
          <p:nvPr/>
        </p:nvSpPr>
        <p:spPr>
          <a:xfrm>
            <a:off x="9589416" y="5788891"/>
            <a:ext cx="1209900" cy="455400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pic>
        <p:nvPicPr>
          <p:cNvPr id="396" name="Google Shape;396;gd68fac280d_0_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521421" y="6016544"/>
            <a:ext cx="1357744" cy="66868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sp>
        <p:nvSpPr>
          <p:cNvPr id="397" name="Google Shape;397;gd68fac280d_0_0"/>
          <p:cNvSpPr txBox="1"/>
          <p:nvPr/>
        </p:nvSpPr>
        <p:spPr>
          <a:xfrm>
            <a:off x="553375" y="519852"/>
            <a:ext cx="8232409" cy="115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1589F"/>
              </a:buClr>
              <a:buSzPts val="3733"/>
              <a:buFont typeface="Arial"/>
              <a:buNone/>
            </a:pPr>
            <a:r>
              <a:rPr lang="ru-RU" sz="3733" b="1" dirty="0">
                <a:solidFill>
                  <a:srgbClr val="1411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Использование данных</a:t>
            </a:r>
            <a:endParaRPr sz="3733" b="1" i="0" u="none" strike="noStrike" cap="none" dirty="0">
              <a:solidFill>
                <a:srgbClr val="141119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pic>
        <p:nvPicPr>
          <p:cNvPr id="398" name="Google Shape;398;gd68fac280d_0_0"/>
          <p:cNvPicPr preferRelativeResize="0"/>
          <p:nvPr/>
        </p:nvPicPr>
        <p:blipFill rotWithShape="1">
          <a:blip r:embed="rId5">
            <a:alphaModFix/>
          </a:blip>
          <a:srcRect r="77155"/>
          <a:stretch/>
        </p:blipFill>
        <p:spPr>
          <a:xfrm>
            <a:off x="787428" y="2603275"/>
            <a:ext cx="1357751" cy="2000250"/>
          </a:xfrm>
          <a:prstGeom prst="rect">
            <a:avLst/>
          </a:prstGeom>
          <a:noFill/>
          <a:ln>
            <a:noFill/>
          </a:ln>
        </p:spPr>
      </p:pic>
      <p:sp>
        <p:nvSpPr>
          <p:cNvPr id="399" name="Google Shape;399;gd68fac280d_0_0"/>
          <p:cNvSpPr txBox="1"/>
          <p:nvPr/>
        </p:nvSpPr>
        <p:spPr>
          <a:xfrm>
            <a:off x="138896" y="6408962"/>
            <a:ext cx="12615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СЛАЙД </a:t>
            </a:r>
            <a:r>
              <a:rPr lang="ru-RU" b="1"/>
              <a:t>16</a:t>
            </a:r>
            <a:endParaRPr/>
          </a:p>
        </p:txBody>
      </p:sp>
      <p:pic>
        <p:nvPicPr>
          <p:cNvPr id="400" name="Google Shape;400;gd68fac280d_0_0"/>
          <p:cNvPicPr preferRelativeResize="0"/>
          <p:nvPr/>
        </p:nvPicPr>
        <p:blipFill rotWithShape="1">
          <a:blip r:embed="rId5">
            <a:alphaModFix/>
          </a:blip>
          <a:srcRect l="51009" r="24851"/>
          <a:stretch/>
        </p:blipFill>
        <p:spPr>
          <a:xfrm>
            <a:off x="6796314" y="2603275"/>
            <a:ext cx="1434726" cy="2000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1" name="Google Shape;401;gd68fac280d_0_0"/>
          <p:cNvPicPr preferRelativeResize="0"/>
          <p:nvPr/>
        </p:nvPicPr>
        <p:blipFill rotWithShape="1">
          <a:blip r:embed="rId5">
            <a:alphaModFix/>
          </a:blip>
          <a:srcRect l="20288" r="47363"/>
          <a:stretch/>
        </p:blipFill>
        <p:spPr>
          <a:xfrm>
            <a:off x="3509475" y="2669264"/>
            <a:ext cx="1922550" cy="2000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2" name="Google Shape;402;gd68fac280d_0_0"/>
          <p:cNvPicPr preferRelativeResize="0"/>
          <p:nvPr/>
        </p:nvPicPr>
        <p:blipFill rotWithShape="1">
          <a:blip r:embed="rId5">
            <a:alphaModFix/>
          </a:blip>
          <a:srcRect l="73791"/>
          <a:stretch/>
        </p:blipFill>
        <p:spPr>
          <a:xfrm>
            <a:off x="9744678" y="2603275"/>
            <a:ext cx="1557726" cy="2000250"/>
          </a:xfrm>
          <a:prstGeom prst="rect">
            <a:avLst/>
          </a:prstGeom>
          <a:noFill/>
          <a:ln>
            <a:noFill/>
          </a:ln>
        </p:spPr>
      </p:pic>
      <p:sp>
        <p:nvSpPr>
          <p:cNvPr id="403" name="Google Shape;403;gd68fac280d_0_0"/>
          <p:cNvSpPr txBox="1"/>
          <p:nvPr/>
        </p:nvSpPr>
        <p:spPr>
          <a:xfrm>
            <a:off x="705900" y="4692825"/>
            <a:ext cx="8264100" cy="46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404" name="Google Shape;404;gd68fac280d_0_0"/>
          <p:cNvSpPr txBox="1"/>
          <p:nvPr/>
        </p:nvSpPr>
        <p:spPr>
          <a:xfrm>
            <a:off x="585135" y="1324580"/>
            <a:ext cx="9074700" cy="66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1589F"/>
              </a:buClr>
              <a:buSzPts val="3733"/>
              <a:buFont typeface="Arial"/>
              <a:buNone/>
            </a:pPr>
            <a:r>
              <a:rPr lang="ru-RU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Прогоняйте сценарии: пользовательские и 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CRUD</a:t>
            </a:r>
            <a:endParaRPr sz="2000" i="0" u="none" strike="noStrike" cap="none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5" name="Google Shape;405;gd68fac280d_0_0"/>
          <p:cNvSpPr txBox="1"/>
          <p:nvPr/>
        </p:nvSpPr>
        <p:spPr>
          <a:xfrm>
            <a:off x="553375" y="4601617"/>
            <a:ext cx="2821200" cy="66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1589F"/>
              </a:buClr>
              <a:buSzPts val="3733"/>
              <a:buFont typeface="Arial"/>
              <a:buNone/>
            </a:pPr>
            <a:r>
              <a:rPr lang="ru-RU" sz="16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создания прислали старый параметр, а мы перешли на новый</a:t>
            </a:r>
            <a:endParaRPr sz="1600" i="0" u="none" strike="noStrike" cap="none" dirty="0">
              <a:solidFill>
                <a:schemeClr val="dk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6" name="Google Shape;406;gd68fac280d_0_0"/>
          <p:cNvSpPr txBox="1"/>
          <p:nvPr/>
        </p:nvSpPr>
        <p:spPr>
          <a:xfrm>
            <a:off x="3456045" y="4482375"/>
            <a:ext cx="2821200" cy="66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1589F"/>
              </a:buClr>
              <a:buSzPts val="3733"/>
              <a:buFont typeface="Arial"/>
              <a:buNone/>
            </a:pPr>
            <a:r>
              <a:rPr lang="ru-RU" sz="160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Старые данные уже используются клиентами</a:t>
            </a:r>
            <a:endParaRPr sz="1600" i="0" u="none" strike="noStrike" cap="none">
              <a:solidFill>
                <a:schemeClr val="dk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7" name="Google Shape;407;gd68fac280d_0_0"/>
          <p:cNvSpPr txBox="1"/>
          <p:nvPr/>
        </p:nvSpPr>
        <p:spPr>
          <a:xfrm>
            <a:off x="6629735" y="4522120"/>
            <a:ext cx="2599800" cy="101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1589F"/>
              </a:buClr>
              <a:buSzPts val="3733"/>
              <a:buFont typeface="Arial"/>
              <a:buNone/>
            </a:pPr>
            <a:r>
              <a:rPr lang="ru-RU" sz="16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Уже перешли на использование нового параметра, а по API прислали старый...</a:t>
            </a:r>
            <a:endParaRPr sz="1600" i="0" u="none" strike="noStrike" cap="none" dirty="0">
              <a:solidFill>
                <a:schemeClr val="dk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8" name="Google Shape;408;gd68fac280d_0_0"/>
          <p:cNvSpPr txBox="1"/>
          <p:nvPr/>
        </p:nvSpPr>
        <p:spPr>
          <a:xfrm>
            <a:off x="9447000" y="4357425"/>
            <a:ext cx="2599800" cy="115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1589F"/>
              </a:buClr>
              <a:buSzPts val="3733"/>
              <a:buFont typeface="Arial"/>
              <a:buNone/>
            </a:pPr>
            <a:r>
              <a:rPr lang="ru-RU" sz="160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Объект уже используется и есть связанные данные</a:t>
            </a:r>
            <a:endParaRPr sz="1600">
              <a:solidFill>
                <a:schemeClr val="dk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Google Shape;385;p12">
            <a:extLst>
              <a:ext uri="{FF2B5EF4-FFF2-40B4-BE49-F238E27FC236}">
                <a16:creationId xmlns:a16="http://schemas.microsoft.com/office/drawing/2014/main" id="{E40BCB7A-5E46-458B-8A25-EB841D2B507A}"/>
              </a:ext>
            </a:extLst>
          </p:cNvPr>
          <p:cNvSpPr txBox="1"/>
          <p:nvPr/>
        </p:nvSpPr>
        <p:spPr>
          <a:xfrm flipH="1">
            <a:off x="3782710" y="2238201"/>
            <a:ext cx="19377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 i="0" u="none" strike="noStrike" cap="none" dirty="0">
                <a:solidFill>
                  <a:srgbClr val="4343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Прочитать</a:t>
            </a:r>
            <a:endParaRPr b="1" dirty="0">
              <a:solidFill>
                <a:srgbClr val="43434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Google Shape;386;p12">
            <a:extLst>
              <a:ext uri="{FF2B5EF4-FFF2-40B4-BE49-F238E27FC236}">
                <a16:creationId xmlns:a16="http://schemas.microsoft.com/office/drawing/2014/main" id="{CE7B8B50-8622-4665-9E50-D9DC62A350DA}"/>
              </a:ext>
            </a:extLst>
          </p:cNvPr>
          <p:cNvSpPr txBox="1"/>
          <p:nvPr/>
        </p:nvSpPr>
        <p:spPr>
          <a:xfrm flipH="1">
            <a:off x="1026980" y="2233975"/>
            <a:ext cx="19377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 i="0" u="none" strike="noStrike" cap="none" dirty="0">
                <a:solidFill>
                  <a:srgbClr val="4343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Создать</a:t>
            </a:r>
            <a:endParaRPr b="1" dirty="0">
              <a:solidFill>
                <a:srgbClr val="43434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Google Shape;387;p12">
            <a:extLst>
              <a:ext uri="{FF2B5EF4-FFF2-40B4-BE49-F238E27FC236}">
                <a16:creationId xmlns:a16="http://schemas.microsoft.com/office/drawing/2014/main" id="{0AC5805B-225A-42AF-A05F-D767FB277F0F}"/>
              </a:ext>
            </a:extLst>
          </p:cNvPr>
          <p:cNvSpPr txBox="1"/>
          <p:nvPr/>
        </p:nvSpPr>
        <p:spPr>
          <a:xfrm flipH="1">
            <a:off x="6895055" y="2229971"/>
            <a:ext cx="19377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 i="0" u="none" strike="noStrike" cap="none" dirty="0">
                <a:solidFill>
                  <a:srgbClr val="4343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Обновить</a:t>
            </a:r>
            <a:endParaRPr b="1" dirty="0">
              <a:solidFill>
                <a:srgbClr val="43434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Google Shape;388;p12">
            <a:extLst>
              <a:ext uri="{FF2B5EF4-FFF2-40B4-BE49-F238E27FC236}">
                <a16:creationId xmlns:a16="http://schemas.microsoft.com/office/drawing/2014/main" id="{D9456AFB-6683-4CE1-9A30-EE8150C0A448}"/>
              </a:ext>
            </a:extLst>
          </p:cNvPr>
          <p:cNvSpPr txBox="1"/>
          <p:nvPr/>
        </p:nvSpPr>
        <p:spPr>
          <a:xfrm flipH="1">
            <a:off x="9830466" y="2229971"/>
            <a:ext cx="19377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 i="0" u="none" strike="noStrike" cap="none" dirty="0">
                <a:solidFill>
                  <a:srgbClr val="4343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Удалить</a:t>
            </a:r>
            <a:endParaRPr b="1" dirty="0">
              <a:solidFill>
                <a:srgbClr val="43434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34"/>
          <p:cNvSpPr/>
          <p:nvPr/>
        </p:nvSpPr>
        <p:spPr>
          <a:xfrm>
            <a:off x="9589416" y="5791996"/>
            <a:ext cx="1209900" cy="455400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15" name="Google Shape;415;p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521421" y="6016544"/>
            <a:ext cx="1357745" cy="66868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sp>
        <p:nvSpPr>
          <p:cNvPr id="416" name="Google Shape;416;p34"/>
          <p:cNvSpPr txBox="1"/>
          <p:nvPr/>
        </p:nvSpPr>
        <p:spPr>
          <a:xfrm>
            <a:off x="-152400" y="304800"/>
            <a:ext cx="9813600" cy="115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1589F"/>
              </a:buClr>
              <a:buSzPts val="3733"/>
              <a:buFont typeface="Arial"/>
              <a:buNone/>
            </a:pPr>
            <a:r>
              <a:rPr lang="ru-RU" sz="3733" b="1">
                <a:solidFill>
                  <a:srgbClr val="1411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Использование модели данных</a:t>
            </a:r>
            <a:endParaRPr sz="3733" b="1">
              <a:solidFill>
                <a:srgbClr val="BC3E5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7" name="Google Shape;417;p34"/>
          <p:cNvSpPr/>
          <p:nvPr/>
        </p:nvSpPr>
        <p:spPr>
          <a:xfrm>
            <a:off x="456000" y="1184075"/>
            <a:ext cx="8596800" cy="668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457200" marR="0" lvl="1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ru-RU" sz="180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Пример: Администратор магазина закупает товары у поставщиков</a:t>
            </a:r>
            <a:endParaRPr sz="1800" b="0" i="0" u="none" strike="noStrike" cap="none">
              <a:solidFill>
                <a:srgbClr val="000000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418" name="Google Shape;418;p34"/>
          <p:cNvSpPr txBox="1"/>
          <p:nvPr/>
        </p:nvSpPr>
        <p:spPr>
          <a:xfrm>
            <a:off x="138896" y="6408962"/>
            <a:ext cx="1261641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СЛАЙД 1</a:t>
            </a:r>
            <a:r>
              <a:rPr lang="ru-RU" b="1"/>
              <a:t>7</a:t>
            </a:r>
            <a:endParaRPr/>
          </a:p>
        </p:txBody>
      </p:sp>
      <p:pic>
        <p:nvPicPr>
          <p:cNvPr id="419" name="Google Shape;419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33625" y="1958125"/>
            <a:ext cx="6308357" cy="4289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p5"/>
          <p:cNvSpPr txBox="1"/>
          <p:nvPr/>
        </p:nvSpPr>
        <p:spPr>
          <a:xfrm>
            <a:off x="138896" y="6408962"/>
            <a:ext cx="1261641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СЛАЙД 1</a:t>
            </a:r>
            <a:r>
              <a:rPr lang="ru-RU" b="1"/>
              <a:t>8</a:t>
            </a:r>
            <a:endParaRPr/>
          </a:p>
        </p:txBody>
      </p:sp>
      <p:sp>
        <p:nvSpPr>
          <p:cNvPr id="428" name="Google Shape;428;p5"/>
          <p:cNvSpPr/>
          <p:nvPr/>
        </p:nvSpPr>
        <p:spPr>
          <a:xfrm>
            <a:off x="9589416" y="5791996"/>
            <a:ext cx="1209900" cy="455400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29" name="Google Shape;429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8900" y="2781550"/>
            <a:ext cx="3968951" cy="2698623"/>
          </a:xfrm>
          <a:prstGeom prst="rect">
            <a:avLst/>
          </a:prstGeom>
          <a:noFill/>
          <a:ln>
            <a:noFill/>
          </a:ln>
        </p:spPr>
      </p:pic>
      <p:pic>
        <p:nvPicPr>
          <p:cNvPr id="430" name="Google Shape;430;p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07851" y="2117450"/>
            <a:ext cx="7663227" cy="3634421"/>
          </a:xfrm>
          <a:prstGeom prst="rect">
            <a:avLst/>
          </a:prstGeom>
          <a:noFill/>
          <a:ln>
            <a:noFill/>
          </a:ln>
        </p:spPr>
      </p:pic>
      <p:pic>
        <p:nvPicPr>
          <p:cNvPr id="431" name="Google Shape;431;p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521421" y="6016544"/>
            <a:ext cx="1357745" cy="66868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sp>
        <p:nvSpPr>
          <p:cNvPr id="10" name="Google Shape;416;p34">
            <a:extLst>
              <a:ext uri="{FF2B5EF4-FFF2-40B4-BE49-F238E27FC236}">
                <a16:creationId xmlns:a16="http://schemas.microsoft.com/office/drawing/2014/main" id="{436A6935-94BD-4E69-AEC0-C3951E7BA7F6}"/>
              </a:ext>
            </a:extLst>
          </p:cNvPr>
          <p:cNvSpPr txBox="1"/>
          <p:nvPr/>
        </p:nvSpPr>
        <p:spPr>
          <a:xfrm>
            <a:off x="-152400" y="304800"/>
            <a:ext cx="9813600" cy="115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1589F"/>
              </a:buClr>
              <a:buSzPts val="3733"/>
              <a:buFont typeface="Arial"/>
              <a:buNone/>
            </a:pPr>
            <a:r>
              <a:rPr lang="ru-RU" sz="3733" b="1">
                <a:solidFill>
                  <a:srgbClr val="1411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Использование модели данных</a:t>
            </a:r>
            <a:endParaRPr sz="3733" b="1">
              <a:solidFill>
                <a:srgbClr val="BC3E5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Google Shape;417;p34">
            <a:extLst>
              <a:ext uri="{FF2B5EF4-FFF2-40B4-BE49-F238E27FC236}">
                <a16:creationId xmlns:a16="http://schemas.microsoft.com/office/drawing/2014/main" id="{3B645FF1-E210-44F8-85A7-636AEDA0A903}"/>
              </a:ext>
            </a:extLst>
          </p:cNvPr>
          <p:cNvSpPr/>
          <p:nvPr/>
        </p:nvSpPr>
        <p:spPr>
          <a:xfrm>
            <a:off x="456000" y="1184075"/>
            <a:ext cx="8596800" cy="668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457200" marR="0" lvl="1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ru-RU" sz="180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Пример: Администратор магазина закупает товары у поставщиков</a:t>
            </a:r>
            <a:endParaRPr sz="1800" b="0" i="0" u="none" strike="noStrike" cap="none">
              <a:solidFill>
                <a:srgbClr val="000000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7" name="Google Shape;437;gd7c44c921f_0_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26575" y="1763300"/>
            <a:ext cx="6183676" cy="4493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8" name="Google Shape;438;gd7c44c921f_0_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9796" y="2803675"/>
            <a:ext cx="4613208" cy="3136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39" name="Google Shape;439;gd7c44c921f_0_3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521421" y="6016544"/>
            <a:ext cx="1357744" cy="66868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sp>
        <p:nvSpPr>
          <p:cNvPr id="440" name="Google Shape;440;gd7c44c921f_0_39"/>
          <p:cNvSpPr txBox="1"/>
          <p:nvPr/>
        </p:nvSpPr>
        <p:spPr>
          <a:xfrm>
            <a:off x="138896" y="6408962"/>
            <a:ext cx="12615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СЛАЙД 1</a:t>
            </a:r>
            <a:r>
              <a:rPr lang="ru-RU" b="1"/>
              <a:t>9</a:t>
            </a:r>
            <a:endParaRPr/>
          </a:p>
        </p:txBody>
      </p:sp>
      <p:sp>
        <p:nvSpPr>
          <p:cNvPr id="443" name="Google Shape;443;gd7c44c921f_0_39"/>
          <p:cNvSpPr/>
          <p:nvPr/>
        </p:nvSpPr>
        <p:spPr>
          <a:xfrm>
            <a:off x="4784975" y="3014825"/>
            <a:ext cx="817800" cy="4017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dk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44" name="Google Shape;444;gd7c44c921f_0_39"/>
          <p:cNvPicPr preferRelativeResize="0"/>
          <p:nvPr/>
        </p:nvPicPr>
        <p:blipFill rotWithShape="1">
          <a:blip r:embed="rId6">
            <a:alphaModFix/>
          </a:blip>
          <a:srcRect l="2897" r="13609"/>
          <a:stretch/>
        </p:blipFill>
        <p:spPr>
          <a:xfrm>
            <a:off x="8653973" y="12"/>
            <a:ext cx="3538024" cy="1558075"/>
          </a:xfrm>
          <a:prstGeom prst="rect">
            <a:avLst/>
          </a:prstGeom>
          <a:noFill/>
          <a:ln>
            <a:noFill/>
          </a:ln>
        </p:spPr>
      </p:pic>
      <p:sp>
        <p:nvSpPr>
          <p:cNvPr id="445" name="Google Shape;445;gd7c44c921f_0_39"/>
          <p:cNvSpPr/>
          <p:nvPr/>
        </p:nvSpPr>
        <p:spPr>
          <a:xfrm>
            <a:off x="8867365" y="672070"/>
            <a:ext cx="1558500" cy="442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у меня есть небольшие уточнения…</a:t>
            </a: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Google Shape;416;p34">
            <a:extLst>
              <a:ext uri="{FF2B5EF4-FFF2-40B4-BE49-F238E27FC236}">
                <a16:creationId xmlns:a16="http://schemas.microsoft.com/office/drawing/2014/main" id="{6450A602-08A5-4029-AEB0-881445C204EA}"/>
              </a:ext>
            </a:extLst>
          </p:cNvPr>
          <p:cNvSpPr txBox="1"/>
          <p:nvPr/>
        </p:nvSpPr>
        <p:spPr>
          <a:xfrm>
            <a:off x="-152400" y="304800"/>
            <a:ext cx="9813600" cy="115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1589F"/>
              </a:buClr>
              <a:buSzPts val="3733"/>
              <a:buFont typeface="Arial"/>
              <a:buNone/>
            </a:pPr>
            <a:r>
              <a:rPr lang="ru-RU" sz="3733" b="1">
                <a:solidFill>
                  <a:srgbClr val="1411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Использование модели данных</a:t>
            </a:r>
            <a:endParaRPr sz="3733" b="1">
              <a:solidFill>
                <a:srgbClr val="BC3E5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Google Shape;417;p34">
            <a:extLst>
              <a:ext uri="{FF2B5EF4-FFF2-40B4-BE49-F238E27FC236}">
                <a16:creationId xmlns:a16="http://schemas.microsoft.com/office/drawing/2014/main" id="{438BF92C-D09F-4C4F-90C7-96E42660A547}"/>
              </a:ext>
            </a:extLst>
          </p:cNvPr>
          <p:cNvSpPr/>
          <p:nvPr/>
        </p:nvSpPr>
        <p:spPr>
          <a:xfrm>
            <a:off x="456000" y="1184075"/>
            <a:ext cx="8596800" cy="668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457200" marR="0" lvl="1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ru-RU" sz="180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Пример: Администратор магазина закупает товары у поставщиков</a:t>
            </a:r>
            <a:endParaRPr sz="1800" b="0" i="0" u="none" strike="noStrike" cap="none">
              <a:solidFill>
                <a:srgbClr val="000000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446" name="Google Shape;446;gd7c44c921f_0_39"/>
          <p:cNvSpPr/>
          <p:nvPr/>
        </p:nvSpPr>
        <p:spPr>
          <a:xfrm>
            <a:off x="4003800" y="1821075"/>
            <a:ext cx="4184400" cy="831900"/>
          </a:xfrm>
          <a:prstGeom prst="wedgeRoundRectCallout">
            <a:avLst>
              <a:gd name="adj1" fmla="val -20833"/>
              <a:gd name="adj2" fmla="val 62500"/>
              <a:gd name="adj3" fmla="val 0"/>
            </a:avLst>
          </a:prstGeom>
          <a:solidFill>
            <a:srgbClr val="FFF2C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 dirty="0"/>
              <a:t>Уточнение: </a:t>
            </a:r>
            <a:r>
              <a:rPr lang="ru-RU" sz="1800" dirty="0"/>
              <a:t>В заказе могут быть товары от разных поставщиков</a:t>
            </a:r>
            <a:endParaRPr sz="18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2"/>
          <p:cNvSpPr txBox="1">
            <a:spLocks noGrp="1"/>
          </p:cNvSpPr>
          <p:nvPr>
            <p:ph type="title"/>
          </p:nvPr>
        </p:nvSpPr>
        <p:spPr>
          <a:xfrm>
            <a:off x="3383280" y="597779"/>
            <a:ext cx="5425440" cy="6093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32D4B"/>
              </a:buClr>
              <a:buSzPts val="3700"/>
              <a:buFont typeface="Arial"/>
              <a:buNone/>
            </a:pPr>
            <a:r>
              <a:rPr lang="ru-RU" dirty="0">
                <a:latin typeface="Arial"/>
                <a:ea typeface="Arial"/>
                <a:cs typeface="Arial"/>
                <a:sym typeface="Arial"/>
              </a:rPr>
              <a:t>Екатерина Ананьева</a:t>
            </a:r>
            <a:endParaRPr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8" name="Google Shape;188;p2"/>
          <p:cNvSpPr txBox="1">
            <a:spLocks noGrp="1"/>
          </p:cNvSpPr>
          <p:nvPr>
            <p:ph type="body" idx="1"/>
          </p:nvPr>
        </p:nvSpPr>
        <p:spPr>
          <a:xfrm>
            <a:off x="3119329" y="1265582"/>
            <a:ext cx="5142600" cy="4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45700" anchor="t" anchorCtr="0">
            <a:spAutoFit/>
          </a:bodyPr>
          <a:lstStyle/>
          <a:p>
            <a:pPr marL="0" lvl="0" indent="0" algn="l" rtl="0">
              <a:lnSpc>
                <a:spcPct val="148166"/>
              </a:lnSpc>
              <a:spcBef>
                <a:spcPts val="0"/>
              </a:spcBef>
              <a:spcAft>
                <a:spcPts val="0"/>
              </a:spcAft>
              <a:buSzPts val="1764"/>
              <a:buNone/>
            </a:pPr>
            <a:r>
              <a:rPr lang="ru-RU" sz="1800" dirty="0">
                <a:latin typeface="Arial"/>
                <a:ea typeface="Arial"/>
                <a:cs typeface="Arial"/>
                <a:sym typeface="Arial"/>
              </a:rPr>
              <a:t>Ведущий системный аналитик</a:t>
            </a:r>
            <a:endParaRPr sz="1800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9" name="Google Shape;189;p2"/>
          <p:cNvSpPr/>
          <p:nvPr/>
        </p:nvSpPr>
        <p:spPr>
          <a:xfrm>
            <a:off x="3793273" y="5280254"/>
            <a:ext cx="4605600" cy="918000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0" name="Google Shape;190;p2" descr="Изображение выглядит как текст&#10;&#10;Автоматически созданное описание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953360" y="5418849"/>
            <a:ext cx="1422174" cy="580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384913" y="5364302"/>
            <a:ext cx="1422175" cy="7176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890203" y="5377675"/>
            <a:ext cx="1341672" cy="660771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sp>
        <p:nvSpPr>
          <p:cNvPr id="193" name="Google Shape;193;p2"/>
          <p:cNvSpPr txBox="1"/>
          <p:nvPr/>
        </p:nvSpPr>
        <p:spPr>
          <a:xfrm>
            <a:off x="5443579" y="1877238"/>
            <a:ext cx="5636700" cy="31035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96277"/>
              </a:lnSpc>
              <a:spcBef>
                <a:spcPts val="1867"/>
              </a:spcBef>
              <a:spcAft>
                <a:spcPts val="0"/>
              </a:spcAft>
              <a:buClr>
                <a:srgbClr val="232D4B"/>
              </a:buClr>
              <a:buSzPts val="1764"/>
              <a:buFont typeface="Noto Sans Symbols"/>
              <a:buChar char="▪"/>
            </a:pPr>
            <a:r>
              <a:rPr lang="ru-RU" sz="1800" b="0" i="0" u="none" strike="noStrike" cap="none" dirty="0">
                <a:solidFill>
                  <a:schemeClr val="dk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Создаю и творю в IT</a:t>
            </a:r>
            <a:endParaRPr lang="ru-RU" sz="14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  <a:p>
            <a:pPr marL="285750" marR="0" lvl="0" indent="-285750" algn="l" rtl="0">
              <a:lnSpc>
                <a:spcPct val="96277"/>
              </a:lnSpc>
              <a:spcBef>
                <a:spcPts val="1867"/>
              </a:spcBef>
              <a:spcAft>
                <a:spcPts val="0"/>
              </a:spcAft>
              <a:buClr>
                <a:srgbClr val="232D4B"/>
              </a:buClr>
              <a:buSzPts val="1764"/>
              <a:buFont typeface="Noto Sans Symbols"/>
              <a:buChar char="▪"/>
            </a:pPr>
            <a:r>
              <a:rPr lang="ru-RU" sz="1800" b="0" i="0" u="none" strike="noStrike" cap="none" dirty="0">
                <a:solidFill>
                  <a:schemeClr val="dk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Автор </a:t>
            </a:r>
            <a:r>
              <a:rPr lang="ru-RU" sz="1800" b="1" u="sng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https://habr.com/ru/users/katherine_a</a:t>
            </a:r>
            <a:endParaRPr lang="ru-RU" sz="1800" dirty="0">
              <a:solidFill>
                <a:schemeClr val="dk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marR="0" lvl="0" indent="-285750" algn="l" rtl="0">
              <a:lnSpc>
                <a:spcPct val="96277"/>
              </a:lnSpc>
              <a:spcBef>
                <a:spcPts val="1867"/>
              </a:spcBef>
              <a:spcAft>
                <a:spcPts val="0"/>
              </a:spcAft>
              <a:buClr>
                <a:srgbClr val="232D4B"/>
              </a:buClr>
              <a:buSzPts val="1764"/>
              <a:buFont typeface="Noto Sans Symbols"/>
              <a:buChar char="▪"/>
            </a:pPr>
            <a:r>
              <a:rPr lang="ru-RU" sz="18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Обучение </a:t>
            </a:r>
            <a:r>
              <a:rPr lang="ru-RU" sz="1800" b="1" u="sng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https://getanalyst.ru/</a:t>
            </a:r>
            <a:r>
              <a:rPr lang="ru-RU" b="1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800" b="1" u="none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800" b="1" i="0" u="none" strike="noStrike" cap="none" dirty="0">
              <a:solidFill>
                <a:schemeClr val="dk1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  <a:p>
            <a:pPr marL="285750" marR="0" lvl="0" indent="-285750" algn="l" rtl="0">
              <a:lnSpc>
                <a:spcPct val="96277"/>
              </a:lnSpc>
              <a:spcBef>
                <a:spcPts val="1867"/>
              </a:spcBef>
              <a:spcAft>
                <a:spcPts val="0"/>
              </a:spcAft>
              <a:buClr>
                <a:srgbClr val="232D4B"/>
              </a:buClr>
              <a:buSzPts val="1764"/>
              <a:buFont typeface="Noto Sans Symbols"/>
              <a:buChar char="▪"/>
            </a:pPr>
            <a:r>
              <a:rPr lang="ru-RU" sz="1800" b="0" i="0" u="none" strike="noStrike" cap="none" dirty="0">
                <a:solidFill>
                  <a:schemeClr val="dk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Системный аналитик по образованию</a:t>
            </a:r>
            <a:endParaRPr lang="ru-RU" sz="14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  <a:p>
            <a:pPr marL="285750" marR="0" lvl="0" indent="-285750" algn="l" rtl="0">
              <a:lnSpc>
                <a:spcPct val="96277"/>
              </a:lnSpc>
              <a:spcBef>
                <a:spcPts val="1867"/>
              </a:spcBef>
              <a:spcAft>
                <a:spcPts val="0"/>
              </a:spcAft>
              <a:buClr>
                <a:srgbClr val="232D4B"/>
              </a:buClr>
              <a:buSzPts val="1764"/>
              <a:buFont typeface="Noto Sans Symbols"/>
              <a:buChar char="▪"/>
            </a:pPr>
            <a:r>
              <a:rPr lang="ru-RU" sz="1800" b="0" i="0" u="none" strike="noStrike" cap="none" dirty="0">
                <a:solidFill>
                  <a:schemeClr val="dk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Переводчик с «птичьего» на русский</a:t>
            </a:r>
            <a:endParaRPr lang="ru-RU" sz="14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  <a:p>
            <a:pPr marL="285750" marR="0" lvl="0" indent="-285750" algn="l" rtl="0">
              <a:lnSpc>
                <a:spcPct val="96277"/>
              </a:lnSpc>
              <a:spcBef>
                <a:spcPts val="1867"/>
              </a:spcBef>
              <a:spcAft>
                <a:spcPts val="0"/>
              </a:spcAft>
              <a:buClr>
                <a:srgbClr val="232D4B"/>
              </a:buClr>
              <a:buSzPts val="1764"/>
              <a:buFont typeface="Noto Sans Symbols"/>
              <a:buChar char="▪"/>
            </a:pPr>
            <a:r>
              <a:rPr lang="ru-RU" sz="1800" b="0" i="0" u="none" strike="noStrike" cap="none" dirty="0">
                <a:solidFill>
                  <a:schemeClr val="dk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Делюсь полезным опытом</a:t>
            </a:r>
            <a:endParaRPr sz="1400" b="0" i="0" u="none" strike="noStrike" cap="none" dirty="0">
              <a:solidFill>
                <a:schemeClr val="dk1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pic>
        <p:nvPicPr>
          <p:cNvPr id="194" name="Google Shape;194;p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481188" y="1310188"/>
            <a:ext cx="2063581" cy="310846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Google Shape;195;p2"/>
          <p:cNvSpPr/>
          <p:nvPr/>
        </p:nvSpPr>
        <p:spPr>
          <a:xfrm>
            <a:off x="9406647" y="5648242"/>
            <a:ext cx="2334600" cy="807000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6" name="Google Shape;196;p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644932" y="1954603"/>
            <a:ext cx="2948793" cy="2948793"/>
          </a:xfrm>
          <a:prstGeom prst="rect">
            <a:avLst/>
          </a:prstGeom>
          <a:noFill/>
          <a:ln>
            <a:noFill/>
          </a:ln>
        </p:spPr>
      </p:pic>
      <p:sp>
        <p:nvSpPr>
          <p:cNvPr id="197" name="Google Shape;197;p2"/>
          <p:cNvSpPr txBox="1"/>
          <p:nvPr/>
        </p:nvSpPr>
        <p:spPr>
          <a:xfrm>
            <a:off x="138896" y="6408962"/>
            <a:ext cx="978153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СЛАЙД 2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gd7c44c921f_0_66"/>
          <p:cNvSpPr/>
          <p:nvPr/>
        </p:nvSpPr>
        <p:spPr>
          <a:xfrm>
            <a:off x="9589416" y="5888399"/>
            <a:ext cx="1209900" cy="455400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0C064A7-0753-40D0-8B75-C12142C04C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3765" y="2305386"/>
            <a:ext cx="7227532" cy="3823767"/>
          </a:xfrm>
          <a:prstGeom prst="rect">
            <a:avLst/>
          </a:prstGeom>
        </p:spPr>
      </p:pic>
      <p:pic>
        <p:nvPicPr>
          <p:cNvPr id="454" name="Google Shape;454;gd7c44c921f_0_6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521421" y="6016544"/>
            <a:ext cx="1357744" cy="66868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sp>
        <p:nvSpPr>
          <p:cNvPr id="455" name="Google Shape;455;gd7c44c921f_0_66"/>
          <p:cNvSpPr txBox="1"/>
          <p:nvPr/>
        </p:nvSpPr>
        <p:spPr>
          <a:xfrm>
            <a:off x="138896" y="6408962"/>
            <a:ext cx="12615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СЛАЙД </a:t>
            </a:r>
            <a:r>
              <a:rPr lang="ru-RU" b="1"/>
              <a:t>20</a:t>
            </a:r>
            <a:endParaRPr/>
          </a:p>
        </p:txBody>
      </p:sp>
      <p:pic>
        <p:nvPicPr>
          <p:cNvPr id="458" name="Google Shape;458;gd7c44c921f_0_66"/>
          <p:cNvPicPr preferRelativeResize="0"/>
          <p:nvPr/>
        </p:nvPicPr>
        <p:blipFill rotWithShape="1">
          <a:blip r:embed="rId5">
            <a:alphaModFix/>
          </a:blip>
          <a:srcRect l="2897" r="13609"/>
          <a:stretch/>
        </p:blipFill>
        <p:spPr>
          <a:xfrm>
            <a:off x="8653973" y="12"/>
            <a:ext cx="3538024" cy="1558075"/>
          </a:xfrm>
          <a:prstGeom prst="rect">
            <a:avLst/>
          </a:prstGeom>
          <a:noFill/>
          <a:ln>
            <a:noFill/>
          </a:ln>
        </p:spPr>
      </p:pic>
      <p:sp>
        <p:nvSpPr>
          <p:cNvPr id="459" name="Google Shape;459;gd7c44c921f_0_66"/>
          <p:cNvSpPr/>
          <p:nvPr/>
        </p:nvSpPr>
        <p:spPr>
          <a:xfrm>
            <a:off x="8867365" y="672070"/>
            <a:ext cx="1558500" cy="442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у меня есть небольшие уточнения…</a:t>
            </a: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60" name="Google Shape;460;gd7c44c921f_0_6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32425" y="2993461"/>
            <a:ext cx="4184400" cy="3040513"/>
          </a:xfrm>
          <a:prstGeom prst="rect">
            <a:avLst/>
          </a:prstGeom>
          <a:noFill/>
          <a:ln>
            <a:noFill/>
          </a:ln>
        </p:spPr>
      </p:pic>
      <p:sp>
        <p:nvSpPr>
          <p:cNvPr id="461" name="Google Shape;461;gd7c44c921f_0_66"/>
          <p:cNvSpPr/>
          <p:nvPr/>
        </p:nvSpPr>
        <p:spPr>
          <a:xfrm>
            <a:off x="3257750" y="2082438"/>
            <a:ext cx="4184400" cy="831900"/>
          </a:xfrm>
          <a:prstGeom prst="wedgeRoundRectCallout">
            <a:avLst>
              <a:gd name="adj1" fmla="val -20833"/>
              <a:gd name="adj2" fmla="val 62500"/>
              <a:gd name="adj3" fmla="val 0"/>
            </a:avLst>
          </a:prstGeom>
          <a:solidFill>
            <a:srgbClr val="FFF2C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>
                <a:solidFill>
                  <a:schemeClr val="dk1"/>
                </a:solidFill>
              </a:rPr>
              <a:t>Уточнение: </a:t>
            </a:r>
            <a:r>
              <a:rPr lang="ru-RU" sz="1800">
                <a:solidFill>
                  <a:schemeClr val="dk1"/>
                </a:solidFill>
              </a:rPr>
              <a:t>Цена товара меняется в зависимости от поставщика</a:t>
            </a:r>
            <a:endParaRPr sz="1800" b="1"/>
          </a:p>
        </p:txBody>
      </p:sp>
      <p:sp>
        <p:nvSpPr>
          <p:cNvPr id="462" name="Google Shape;462;gd7c44c921f_0_66"/>
          <p:cNvSpPr/>
          <p:nvPr/>
        </p:nvSpPr>
        <p:spPr>
          <a:xfrm>
            <a:off x="4201200" y="3144025"/>
            <a:ext cx="817800" cy="4017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dk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416;p34">
            <a:extLst>
              <a:ext uri="{FF2B5EF4-FFF2-40B4-BE49-F238E27FC236}">
                <a16:creationId xmlns:a16="http://schemas.microsoft.com/office/drawing/2014/main" id="{322CB8A4-2E4F-4B31-87AC-A337960E9128}"/>
              </a:ext>
            </a:extLst>
          </p:cNvPr>
          <p:cNvSpPr txBox="1"/>
          <p:nvPr/>
        </p:nvSpPr>
        <p:spPr>
          <a:xfrm>
            <a:off x="-152400" y="304800"/>
            <a:ext cx="9813600" cy="115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1589F"/>
              </a:buClr>
              <a:buSzPts val="3733"/>
              <a:buFont typeface="Arial"/>
              <a:buNone/>
            </a:pPr>
            <a:r>
              <a:rPr lang="ru-RU" sz="3733" b="1">
                <a:solidFill>
                  <a:srgbClr val="1411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Использование модели данных</a:t>
            </a:r>
            <a:endParaRPr sz="3733" b="1">
              <a:solidFill>
                <a:srgbClr val="BC3E5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Google Shape;417;p34">
            <a:extLst>
              <a:ext uri="{FF2B5EF4-FFF2-40B4-BE49-F238E27FC236}">
                <a16:creationId xmlns:a16="http://schemas.microsoft.com/office/drawing/2014/main" id="{11B3B92F-9661-4478-A54D-23CBED5AB42C}"/>
              </a:ext>
            </a:extLst>
          </p:cNvPr>
          <p:cNvSpPr/>
          <p:nvPr/>
        </p:nvSpPr>
        <p:spPr>
          <a:xfrm>
            <a:off x="456000" y="1184075"/>
            <a:ext cx="8596800" cy="668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457200" marR="0" lvl="1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ru-RU" sz="180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Пример: Администратор магазина закупает товары у поставщиков</a:t>
            </a:r>
            <a:endParaRPr sz="1800" b="0" i="0" u="none" strike="noStrike" cap="none">
              <a:solidFill>
                <a:srgbClr val="000000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5F82BC46-BFD4-4389-A4C4-E796B6CE51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50" y="1753524"/>
            <a:ext cx="8611923" cy="4556187"/>
          </a:xfrm>
          <a:prstGeom prst="rect">
            <a:avLst/>
          </a:prstGeom>
        </p:spPr>
      </p:pic>
      <p:sp>
        <p:nvSpPr>
          <p:cNvPr id="469" name="Google Shape;469;gd7c44c921f_0_89"/>
          <p:cNvSpPr/>
          <p:nvPr/>
        </p:nvSpPr>
        <p:spPr>
          <a:xfrm>
            <a:off x="9589416" y="5860118"/>
            <a:ext cx="1209900" cy="455400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70" name="Google Shape;470;gd7c44c921f_0_8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521421" y="6016544"/>
            <a:ext cx="1357744" cy="66868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sp>
        <p:nvSpPr>
          <p:cNvPr id="471" name="Google Shape;471;gd7c44c921f_0_89"/>
          <p:cNvSpPr txBox="1"/>
          <p:nvPr/>
        </p:nvSpPr>
        <p:spPr>
          <a:xfrm>
            <a:off x="138896" y="6408962"/>
            <a:ext cx="12615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СЛАЙД </a:t>
            </a:r>
            <a:r>
              <a:rPr lang="ru-RU" b="1"/>
              <a:t>21</a:t>
            </a:r>
            <a:endParaRPr/>
          </a:p>
        </p:txBody>
      </p:sp>
      <p:pic>
        <p:nvPicPr>
          <p:cNvPr id="474" name="Google Shape;474;gd7c44c921f_0_89"/>
          <p:cNvPicPr preferRelativeResize="0"/>
          <p:nvPr/>
        </p:nvPicPr>
        <p:blipFill rotWithShape="1">
          <a:blip r:embed="rId5">
            <a:alphaModFix/>
          </a:blip>
          <a:srcRect l="2897" r="13609"/>
          <a:stretch/>
        </p:blipFill>
        <p:spPr>
          <a:xfrm>
            <a:off x="8653973" y="12"/>
            <a:ext cx="3538024" cy="1558075"/>
          </a:xfrm>
          <a:prstGeom prst="rect">
            <a:avLst/>
          </a:prstGeom>
          <a:noFill/>
          <a:ln>
            <a:noFill/>
          </a:ln>
        </p:spPr>
      </p:pic>
      <p:sp>
        <p:nvSpPr>
          <p:cNvPr id="475" name="Google Shape;475;gd7c44c921f_0_89"/>
          <p:cNvSpPr/>
          <p:nvPr/>
        </p:nvSpPr>
        <p:spPr>
          <a:xfrm>
            <a:off x="8867365" y="672070"/>
            <a:ext cx="1558500" cy="442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у меня есть небольшие уточнения…</a:t>
            </a: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76" name="Google Shape;476;gd7c44c921f_0_89"/>
          <p:cNvPicPr preferRelativeResize="0"/>
          <p:nvPr/>
        </p:nvPicPr>
        <p:blipFill rotWithShape="1">
          <a:blip r:embed="rId6">
            <a:alphaModFix/>
          </a:blip>
          <a:srcRect r="3456" b="15232"/>
          <a:stretch/>
        </p:blipFill>
        <p:spPr>
          <a:xfrm>
            <a:off x="9052800" y="2895524"/>
            <a:ext cx="2915375" cy="2206375"/>
          </a:xfrm>
          <a:prstGeom prst="rect">
            <a:avLst/>
          </a:prstGeom>
          <a:noFill/>
          <a:ln>
            <a:noFill/>
          </a:ln>
        </p:spPr>
      </p:pic>
      <p:sp>
        <p:nvSpPr>
          <p:cNvPr id="477" name="Google Shape;477;gd7c44c921f_0_89"/>
          <p:cNvSpPr/>
          <p:nvPr/>
        </p:nvSpPr>
        <p:spPr>
          <a:xfrm>
            <a:off x="7469034" y="3094650"/>
            <a:ext cx="1558500" cy="6687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dk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8" name="Google Shape;478;gd7c44c921f_0_89"/>
          <p:cNvSpPr/>
          <p:nvPr/>
        </p:nvSpPr>
        <p:spPr>
          <a:xfrm>
            <a:off x="7497025" y="2063613"/>
            <a:ext cx="3538024" cy="831900"/>
          </a:xfrm>
          <a:prstGeom prst="wedgeRoundRectCallout">
            <a:avLst>
              <a:gd name="adj1" fmla="val -20833"/>
              <a:gd name="adj2" fmla="val 62500"/>
              <a:gd name="adj3" fmla="val 0"/>
            </a:avLst>
          </a:prstGeom>
          <a:solidFill>
            <a:srgbClr val="FFF2C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 dirty="0"/>
              <a:t>Уточнение: </a:t>
            </a:r>
            <a:r>
              <a:rPr lang="ru-RU" sz="1800" dirty="0"/>
              <a:t>А про количество не забыли?</a:t>
            </a:r>
            <a:endParaRPr sz="1800" dirty="0"/>
          </a:p>
        </p:txBody>
      </p:sp>
      <p:sp>
        <p:nvSpPr>
          <p:cNvPr id="14" name="Google Shape;416;p34">
            <a:extLst>
              <a:ext uri="{FF2B5EF4-FFF2-40B4-BE49-F238E27FC236}">
                <a16:creationId xmlns:a16="http://schemas.microsoft.com/office/drawing/2014/main" id="{FECC76F4-0478-4E18-8914-2E3FE266EBF1}"/>
              </a:ext>
            </a:extLst>
          </p:cNvPr>
          <p:cNvSpPr txBox="1"/>
          <p:nvPr/>
        </p:nvSpPr>
        <p:spPr>
          <a:xfrm>
            <a:off x="-152400" y="304800"/>
            <a:ext cx="9813600" cy="115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1589F"/>
              </a:buClr>
              <a:buSzPts val="3733"/>
              <a:buFont typeface="Arial"/>
              <a:buNone/>
            </a:pPr>
            <a:r>
              <a:rPr lang="ru-RU" sz="3733" b="1">
                <a:solidFill>
                  <a:srgbClr val="1411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Использование модели данных</a:t>
            </a:r>
            <a:endParaRPr sz="3733" b="1">
              <a:solidFill>
                <a:srgbClr val="BC3E5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Google Shape;417;p34">
            <a:extLst>
              <a:ext uri="{FF2B5EF4-FFF2-40B4-BE49-F238E27FC236}">
                <a16:creationId xmlns:a16="http://schemas.microsoft.com/office/drawing/2014/main" id="{EE8CA529-D17A-454F-947B-236C2381696E}"/>
              </a:ext>
            </a:extLst>
          </p:cNvPr>
          <p:cNvSpPr/>
          <p:nvPr/>
        </p:nvSpPr>
        <p:spPr>
          <a:xfrm>
            <a:off x="456000" y="1184075"/>
            <a:ext cx="8596800" cy="668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457200" marR="0" lvl="1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ru-RU" sz="180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Пример: Администратор магазина закупает товары у поставщиков</a:t>
            </a:r>
            <a:endParaRPr sz="1800" b="0" i="0" u="none" strike="noStrike" cap="none">
              <a:solidFill>
                <a:srgbClr val="000000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4" name="Google Shape;484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43928" y="4465"/>
            <a:ext cx="6858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85" name="Google Shape;485;p14"/>
          <p:cNvSpPr txBox="1">
            <a:spLocks noGrp="1"/>
          </p:cNvSpPr>
          <p:nvPr>
            <p:ph type="title"/>
          </p:nvPr>
        </p:nvSpPr>
        <p:spPr>
          <a:xfrm>
            <a:off x="2002901" y="207455"/>
            <a:ext cx="7709511" cy="1157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1589F"/>
              </a:buClr>
              <a:buSzPts val="3700"/>
              <a:buFont typeface="Arial"/>
              <a:buNone/>
            </a:pPr>
            <a:r>
              <a:rPr lang="ru-RU">
                <a:solidFill>
                  <a:srgbClr val="141119"/>
                </a:solidFill>
                <a:latin typeface="Arial"/>
                <a:ea typeface="Arial"/>
                <a:cs typeface="Arial"/>
                <a:sym typeface="Arial"/>
              </a:rPr>
              <a:t>Архитектура системы</a:t>
            </a:r>
            <a:endParaRPr>
              <a:solidFill>
                <a:srgbClr val="14111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86" name="Google Shape;486;p14"/>
          <p:cNvPicPr preferRelativeResize="0"/>
          <p:nvPr/>
        </p:nvPicPr>
        <p:blipFill rotWithShape="1">
          <a:blip r:embed="rId4">
            <a:alphaModFix/>
          </a:blip>
          <a:srcRect b="1993"/>
          <a:stretch/>
        </p:blipFill>
        <p:spPr>
          <a:xfrm>
            <a:off x="0" y="0"/>
            <a:ext cx="2243917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7" name="Google Shape;487;p1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084296" y="0"/>
            <a:ext cx="3107704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88" name="Google Shape;488;p14"/>
          <p:cNvSpPr/>
          <p:nvPr/>
        </p:nvSpPr>
        <p:spPr>
          <a:xfrm>
            <a:off x="10265791" y="5962090"/>
            <a:ext cx="1926209" cy="759222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89" name="Google Shape;489;p1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505886" y="5999798"/>
            <a:ext cx="1357745" cy="66868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sp>
        <p:nvSpPr>
          <p:cNvPr id="490" name="Google Shape;490;p14"/>
          <p:cNvSpPr txBox="1"/>
          <p:nvPr/>
        </p:nvSpPr>
        <p:spPr>
          <a:xfrm>
            <a:off x="138896" y="6408962"/>
            <a:ext cx="1261641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СЛАЙД 22</a:t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6" name="Google Shape;496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39884" y="1792222"/>
            <a:ext cx="6241241" cy="3818975"/>
          </a:xfrm>
          <a:prstGeom prst="rect">
            <a:avLst/>
          </a:prstGeom>
          <a:noFill/>
          <a:ln>
            <a:noFill/>
          </a:ln>
        </p:spPr>
      </p:pic>
      <p:sp>
        <p:nvSpPr>
          <p:cNvPr id="497" name="Google Shape;497;p15"/>
          <p:cNvSpPr/>
          <p:nvPr/>
        </p:nvSpPr>
        <p:spPr>
          <a:xfrm>
            <a:off x="9589416" y="5805417"/>
            <a:ext cx="1209764" cy="455306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98" name="Google Shape;498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505886" y="5999798"/>
            <a:ext cx="1357745" cy="66868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sp>
        <p:nvSpPr>
          <p:cNvPr id="499" name="Google Shape;499;p15"/>
          <p:cNvSpPr txBox="1">
            <a:spLocks noGrp="1"/>
          </p:cNvSpPr>
          <p:nvPr>
            <p:ph type="title"/>
          </p:nvPr>
        </p:nvSpPr>
        <p:spPr>
          <a:xfrm>
            <a:off x="0" y="453282"/>
            <a:ext cx="7709511" cy="1157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1589F"/>
              </a:buClr>
              <a:buSzPts val="3700"/>
              <a:buFont typeface="Arial"/>
              <a:buNone/>
            </a:pPr>
            <a:r>
              <a:rPr lang="ru-RU">
                <a:solidFill>
                  <a:srgbClr val="141119"/>
                </a:solidFill>
                <a:latin typeface="Arial"/>
                <a:ea typeface="Arial"/>
                <a:cs typeface="Arial"/>
                <a:sym typeface="Arial"/>
              </a:rPr>
              <a:t>Архитектура системы</a:t>
            </a:r>
            <a:endParaRPr>
              <a:solidFill>
                <a:srgbClr val="14111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0" name="Google Shape;500;p15"/>
          <p:cNvSpPr txBox="1"/>
          <p:nvPr/>
        </p:nvSpPr>
        <p:spPr>
          <a:xfrm>
            <a:off x="7408390" y="1428821"/>
            <a:ext cx="3737578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Компонент</a:t>
            </a:r>
            <a:r>
              <a:rPr lang="ru-RU" sz="16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r>
              <a:rPr lang="ru-RU" sz="1600" b="1" dirty="0">
                <a:solidFill>
                  <a:schemeClr val="dk1"/>
                </a:solidFill>
              </a:rPr>
              <a:t>–</a:t>
            </a:r>
            <a:r>
              <a:rPr lang="ru-RU" sz="16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 часть системы, вступающая в определ</a:t>
            </a:r>
            <a:r>
              <a:rPr lang="ru-RU" sz="1600" dirty="0">
                <a:solidFill>
                  <a:schemeClr val="dk1"/>
                </a:solidFill>
              </a:rPr>
              <a:t>е</a:t>
            </a:r>
            <a:r>
              <a:rPr lang="ru-RU" sz="16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нные отношения с другими частями</a:t>
            </a:r>
            <a:endParaRPr sz="16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1" name="Google Shape;501;p15"/>
          <p:cNvSpPr txBox="1"/>
          <p:nvPr/>
        </p:nvSpPr>
        <p:spPr>
          <a:xfrm>
            <a:off x="7907710" y="4844404"/>
            <a:ext cx="3650088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0" i="0" u="none" strike="noStrike" cap="none" dirty="0">
                <a:solidFill>
                  <a:srgbClr val="1A499B"/>
                </a:solidFill>
                <a:latin typeface="Arial"/>
                <a:ea typeface="Arial"/>
                <a:cs typeface="Arial"/>
                <a:sym typeface="Arial"/>
              </a:rPr>
              <a:t>Пример: </a:t>
            </a:r>
            <a:br>
              <a:rPr lang="ru-RU" sz="1600" b="0" i="0" u="none" strike="noStrike" cap="none" dirty="0">
                <a:solidFill>
                  <a:srgbClr val="1A499B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-RU" sz="1600" b="0" i="0" u="none" strike="noStrike" cap="none" dirty="0">
                <a:solidFill>
                  <a:srgbClr val="1A499B"/>
                </a:solidFill>
                <a:latin typeface="Arial"/>
                <a:ea typeface="Arial"/>
                <a:cs typeface="Arial"/>
                <a:sym typeface="Arial"/>
              </a:rPr>
              <a:t>Заказ покупателя</a:t>
            </a:r>
            <a:endParaRPr dirty="0"/>
          </a:p>
        </p:txBody>
      </p:sp>
      <p:sp>
        <p:nvSpPr>
          <p:cNvPr id="502" name="Google Shape;502;p15"/>
          <p:cNvSpPr txBox="1"/>
          <p:nvPr/>
        </p:nvSpPr>
        <p:spPr>
          <a:xfrm>
            <a:off x="7408390" y="2190228"/>
            <a:ext cx="428919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0" i="0" u="none" strike="noStrike" cap="none" dirty="0">
                <a:solidFill>
                  <a:srgbClr val="1A499B"/>
                </a:solidFill>
                <a:latin typeface="Arial"/>
                <a:ea typeface="Arial"/>
                <a:cs typeface="Arial"/>
                <a:sym typeface="Arial"/>
              </a:rPr>
              <a:t>Пример: 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0" i="0" u="none" strike="noStrike" cap="none" dirty="0">
                <a:solidFill>
                  <a:srgbClr val="1A499B"/>
                </a:solidFill>
                <a:latin typeface="Arial"/>
                <a:ea typeface="Arial"/>
                <a:cs typeface="Arial"/>
                <a:sym typeface="Arial"/>
              </a:rPr>
              <a:t>Приложение </a:t>
            </a:r>
            <a:r>
              <a:rPr lang="ru-RU" sz="1600" b="0" i="0" u="none" strike="noStrike" cap="none" dirty="0" err="1">
                <a:solidFill>
                  <a:srgbClr val="1A499B"/>
                </a:solidFill>
                <a:latin typeface="Arial"/>
                <a:ea typeface="Arial"/>
                <a:cs typeface="Arial"/>
                <a:sym typeface="Arial"/>
              </a:rPr>
              <a:t>МойСклад</a:t>
            </a:r>
            <a:r>
              <a:rPr lang="ru-RU" sz="1600" b="0" i="0" u="none" strike="noStrike" cap="none" dirty="0">
                <a:solidFill>
                  <a:srgbClr val="1A499B"/>
                </a:solidFill>
                <a:latin typeface="Arial"/>
                <a:ea typeface="Arial"/>
                <a:cs typeface="Arial"/>
                <a:sym typeface="Arial"/>
              </a:rPr>
              <a:t> для </a:t>
            </a:r>
            <a:r>
              <a:rPr lang="ru-RU" sz="1600" b="0" i="0" u="none" strike="noStrike" cap="none" dirty="0" err="1">
                <a:solidFill>
                  <a:srgbClr val="1A499B"/>
                </a:solidFill>
                <a:latin typeface="Arial"/>
                <a:ea typeface="Arial"/>
                <a:cs typeface="Arial"/>
                <a:sym typeface="Arial"/>
              </a:rPr>
              <a:t>iOS</a:t>
            </a:r>
            <a:endParaRPr sz="1600" b="0" i="0" u="none" strike="noStrike" cap="none" dirty="0">
              <a:solidFill>
                <a:srgbClr val="1A499B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3" name="Google Shape;503;p15"/>
          <p:cNvSpPr txBox="1"/>
          <p:nvPr/>
        </p:nvSpPr>
        <p:spPr>
          <a:xfrm>
            <a:off x="7907710" y="3928652"/>
            <a:ext cx="3360877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Элемент – </a:t>
            </a:r>
            <a:r>
              <a:rPr lang="ru-RU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функциональная часть системы не подлежащая дальнейшему разбиению</a:t>
            </a:r>
            <a:endParaRPr dirty="0"/>
          </a:p>
        </p:txBody>
      </p:sp>
      <p:sp>
        <p:nvSpPr>
          <p:cNvPr id="504" name="Google Shape;504;p15"/>
          <p:cNvSpPr txBox="1"/>
          <p:nvPr/>
        </p:nvSpPr>
        <p:spPr>
          <a:xfrm>
            <a:off x="1370160" y="4693392"/>
            <a:ext cx="36501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Система </a:t>
            </a:r>
            <a:r>
              <a:rPr lang="ru-RU" sz="1600" b="1" dirty="0">
                <a:solidFill>
                  <a:schemeClr val="dk1"/>
                </a:solidFill>
              </a:rPr>
              <a:t>–</a:t>
            </a:r>
            <a:r>
              <a:rPr lang="ru-RU" sz="14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компоненты и элементы с установленными </a:t>
            </a:r>
            <a:r>
              <a:rPr lang="ru-RU" sz="14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взаимоотношениями</a:t>
            </a:r>
            <a:endParaRPr sz="11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5" name="Google Shape;505;p15"/>
          <p:cNvSpPr txBox="1"/>
          <p:nvPr/>
        </p:nvSpPr>
        <p:spPr>
          <a:xfrm>
            <a:off x="2362429" y="4314277"/>
            <a:ext cx="2073377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0" i="0" u="none" strike="noStrike" cap="none" dirty="0">
                <a:solidFill>
                  <a:srgbClr val="1A499B"/>
                </a:solidFill>
                <a:latin typeface="Arial"/>
                <a:ea typeface="Arial"/>
                <a:cs typeface="Arial"/>
                <a:sym typeface="Arial"/>
              </a:rPr>
              <a:t>Пример: </a:t>
            </a:r>
            <a:r>
              <a:rPr lang="ru-RU" sz="1600" b="0" i="0" u="none" strike="noStrike" cap="none" dirty="0" err="1">
                <a:solidFill>
                  <a:srgbClr val="1A499B"/>
                </a:solidFill>
                <a:latin typeface="Arial"/>
                <a:ea typeface="Arial"/>
                <a:cs typeface="Arial"/>
                <a:sym typeface="Arial"/>
              </a:rPr>
              <a:t>МойСклад</a:t>
            </a:r>
            <a:endParaRPr dirty="0"/>
          </a:p>
        </p:txBody>
      </p:sp>
      <p:sp>
        <p:nvSpPr>
          <p:cNvPr id="506" name="Google Shape;506;p15"/>
          <p:cNvSpPr txBox="1"/>
          <p:nvPr/>
        </p:nvSpPr>
        <p:spPr>
          <a:xfrm>
            <a:off x="138896" y="6408962"/>
            <a:ext cx="1261641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СЛАЙД 23</a:t>
            </a: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Google Shape;512;p16"/>
          <p:cNvSpPr/>
          <p:nvPr/>
        </p:nvSpPr>
        <p:spPr>
          <a:xfrm>
            <a:off x="9589416" y="5805417"/>
            <a:ext cx="1209764" cy="455306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13" name="Google Shape;513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521421" y="6016544"/>
            <a:ext cx="1357745" cy="66868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sp>
        <p:nvSpPr>
          <p:cNvPr id="514" name="Google Shape;514;p16"/>
          <p:cNvSpPr txBox="1"/>
          <p:nvPr/>
        </p:nvSpPr>
        <p:spPr>
          <a:xfrm>
            <a:off x="2241244" y="804735"/>
            <a:ext cx="7709511" cy="687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1589F"/>
              </a:buClr>
              <a:buSzPts val="2400"/>
              <a:buFont typeface="Arial"/>
              <a:buNone/>
            </a:pPr>
            <a:r>
              <a:rPr lang="ru-RU" sz="3600" b="1" i="0" u="none" strike="noStrike" cap="none">
                <a:solidFill>
                  <a:srgbClr val="383735"/>
                </a:solidFill>
                <a:latin typeface="Arial"/>
                <a:ea typeface="Arial"/>
                <a:cs typeface="Arial"/>
                <a:sym typeface="Arial"/>
              </a:rPr>
              <a:t>ПРОСТАЯ МОЛЕКУЛА</a:t>
            </a:r>
            <a:endParaRPr sz="3600" b="1" i="0" u="none" strike="noStrike" cap="none">
              <a:solidFill>
                <a:srgbClr val="38373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5" name="Google Shape;515;p16"/>
          <p:cNvSpPr txBox="1"/>
          <p:nvPr/>
        </p:nvSpPr>
        <p:spPr>
          <a:xfrm>
            <a:off x="6304331" y="1453176"/>
            <a:ext cx="5503715" cy="1812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1589F"/>
              </a:buClr>
              <a:buSzPts val="2400"/>
              <a:buFont typeface="Arial"/>
              <a:buNone/>
            </a:pPr>
            <a:r>
              <a:rPr lang="ru-RU" sz="1800" b="1" i="0" u="none" strike="noStrike" cap="none" dirty="0">
                <a:solidFill>
                  <a:srgbClr val="383735"/>
                </a:solidFill>
                <a:latin typeface="Arial"/>
                <a:ea typeface="Arial"/>
                <a:cs typeface="Arial"/>
                <a:sym typeface="Arial"/>
              </a:rPr>
              <a:t>Уровень «Система»</a:t>
            </a:r>
            <a:endParaRPr dirty="0"/>
          </a:p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1589F"/>
              </a:buClr>
              <a:buSzPts val="2400"/>
              <a:buFont typeface="Arial"/>
              <a:buChar char="•"/>
            </a:pPr>
            <a:r>
              <a:rPr lang="ru-RU" sz="1800" b="0" i="0" u="none" strike="noStrike" cap="none" dirty="0">
                <a:solidFill>
                  <a:srgbClr val="383735"/>
                </a:solidFill>
                <a:latin typeface="Arial"/>
                <a:ea typeface="Arial"/>
                <a:cs typeface="Arial"/>
                <a:sym typeface="Arial"/>
              </a:rPr>
              <a:t>Приложения пользовательские</a:t>
            </a:r>
            <a:endParaRPr dirty="0"/>
          </a:p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1589F"/>
              </a:buClr>
              <a:buSzPts val="2400"/>
              <a:buFont typeface="Arial"/>
              <a:buChar char="•"/>
            </a:pPr>
            <a:r>
              <a:rPr lang="ru-RU" sz="1800" b="0" i="0" u="none" strike="noStrike" cap="none" dirty="0">
                <a:solidFill>
                  <a:srgbClr val="383735"/>
                </a:solidFill>
                <a:latin typeface="Arial"/>
                <a:ea typeface="Arial"/>
                <a:cs typeface="Arial"/>
                <a:sym typeface="Arial"/>
              </a:rPr>
              <a:t>Сервер-приложения</a:t>
            </a:r>
            <a:endParaRPr dirty="0"/>
          </a:p>
        </p:txBody>
      </p:sp>
      <p:pic>
        <p:nvPicPr>
          <p:cNvPr id="516" name="Google Shape;516;p16"/>
          <p:cNvPicPr preferRelativeResize="0"/>
          <p:nvPr/>
        </p:nvPicPr>
        <p:blipFill rotWithShape="1">
          <a:blip r:embed="rId4">
            <a:alphaModFix/>
          </a:blip>
          <a:srcRect b="1148"/>
          <a:stretch/>
        </p:blipFill>
        <p:spPr>
          <a:xfrm>
            <a:off x="1067045" y="1972948"/>
            <a:ext cx="4538859" cy="2694485"/>
          </a:xfrm>
          <a:prstGeom prst="rect">
            <a:avLst/>
          </a:prstGeom>
          <a:noFill/>
          <a:ln>
            <a:noFill/>
          </a:ln>
        </p:spPr>
      </p:pic>
      <p:pic>
        <p:nvPicPr>
          <p:cNvPr id="517" name="Google Shape;517;p1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45351" y="239328"/>
            <a:ext cx="1792470" cy="1290082"/>
          </a:xfrm>
          <a:prstGeom prst="rect">
            <a:avLst/>
          </a:prstGeom>
          <a:noFill/>
          <a:ln>
            <a:noFill/>
          </a:ln>
        </p:spPr>
      </p:pic>
      <p:sp>
        <p:nvSpPr>
          <p:cNvPr id="518" name="Google Shape;518;p16"/>
          <p:cNvSpPr txBox="1"/>
          <p:nvPr/>
        </p:nvSpPr>
        <p:spPr>
          <a:xfrm>
            <a:off x="6304325" y="3632975"/>
            <a:ext cx="5139000" cy="1569620"/>
          </a:xfrm>
          <a:prstGeom prst="rect">
            <a:avLst/>
          </a:prstGeom>
          <a:solidFill>
            <a:srgbClr val="C5EAF3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8255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Поможет в понимании:</a:t>
            </a:r>
            <a:endParaRPr dirty="0"/>
          </a:p>
          <a:p>
            <a:pPr marL="36830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Wingdings" panose="05000000000000000000" pitchFamily="2" charset="2"/>
              <a:buChar char="§"/>
            </a:pPr>
            <a:r>
              <a:rPr lang="ru-RU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общей оценки изменений</a:t>
            </a:r>
            <a:endParaRPr dirty="0"/>
          </a:p>
          <a:p>
            <a:pPr marL="368300" marR="0" lvl="3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Wingdings" panose="05000000000000000000" pitchFamily="2" charset="2"/>
              <a:buChar char="§"/>
            </a:pPr>
            <a:r>
              <a:rPr lang="ru-RU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что может заметить пользователь</a:t>
            </a:r>
            <a:endParaRPr dirty="0"/>
          </a:p>
          <a:p>
            <a:pPr marL="368300" marR="0" lvl="3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Wingdings" panose="05000000000000000000" pitchFamily="2" charset="2"/>
              <a:buChar char="§"/>
            </a:pPr>
            <a:r>
              <a:rPr lang="ru-RU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на какие команды разработки делать задачи</a:t>
            </a:r>
            <a:endParaRPr dirty="0"/>
          </a:p>
        </p:txBody>
      </p:sp>
      <p:sp>
        <p:nvSpPr>
          <p:cNvPr id="519" name="Google Shape;519;p16"/>
          <p:cNvSpPr txBox="1"/>
          <p:nvPr/>
        </p:nvSpPr>
        <p:spPr>
          <a:xfrm>
            <a:off x="138896" y="6408962"/>
            <a:ext cx="1261641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СЛАЙД 24</a:t>
            </a: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p18"/>
          <p:cNvSpPr/>
          <p:nvPr/>
        </p:nvSpPr>
        <p:spPr>
          <a:xfrm>
            <a:off x="9589416" y="5805417"/>
            <a:ext cx="1209764" cy="455306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26" name="Google Shape;526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521421" y="6016544"/>
            <a:ext cx="1357745" cy="66868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pic>
        <p:nvPicPr>
          <p:cNvPr id="527" name="Google Shape;527;p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00537" y="1831505"/>
            <a:ext cx="3982720" cy="3194990"/>
          </a:xfrm>
          <a:prstGeom prst="rect">
            <a:avLst/>
          </a:prstGeom>
          <a:noFill/>
          <a:ln>
            <a:noFill/>
          </a:ln>
        </p:spPr>
      </p:pic>
      <p:sp>
        <p:nvSpPr>
          <p:cNvPr id="528" name="Google Shape;528;p18"/>
          <p:cNvSpPr txBox="1"/>
          <p:nvPr/>
        </p:nvSpPr>
        <p:spPr>
          <a:xfrm>
            <a:off x="2241244" y="398309"/>
            <a:ext cx="7709511" cy="687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1589F"/>
              </a:buClr>
              <a:buSzPts val="2400"/>
              <a:buFont typeface="Arial"/>
              <a:buNone/>
            </a:pPr>
            <a:r>
              <a:rPr lang="ru-RU" sz="3600" b="1" i="0" u="none" strike="noStrike" cap="none">
                <a:solidFill>
                  <a:srgbClr val="383735"/>
                </a:solidFill>
                <a:latin typeface="Arial"/>
                <a:ea typeface="Arial"/>
                <a:cs typeface="Arial"/>
                <a:sym typeface="Arial"/>
              </a:rPr>
              <a:t>СРЕДНЯЯ МОЛЕКУЛА</a:t>
            </a:r>
            <a:endParaRPr sz="3600" b="1" i="0" u="none" strike="noStrike" cap="none">
              <a:solidFill>
                <a:srgbClr val="38373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9" name="Google Shape;529;p18"/>
          <p:cNvSpPr txBox="1"/>
          <p:nvPr/>
        </p:nvSpPr>
        <p:spPr>
          <a:xfrm>
            <a:off x="6044589" y="870277"/>
            <a:ext cx="5902060" cy="27749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1589F"/>
              </a:buClr>
              <a:buSzPts val="2400"/>
              <a:buFont typeface="Arial"/>
              <a:buNone/>
            </a:pPr>
            <a:r>
              <a:rPr lang="ru-RU" sz="1600" b="1" i="0" u="none" strike="noStrike" cap="none" dirty="0">
                <a:solidFill>
                  <a:srgbClr val="383735"/>
                </a:solidFill>
                <a:latin typeface="Arial"/>
                <a:ea typeface="Arial"/>
                <a:cs typeface="Arial"/>
                <a:sym typeface="Arial"/>
              </a:rPr>
              <a:t>Уровень «Компоненты»</a:t>
            </a:r>
            <a:endParaRPr dirty="0"/>
          </a:p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1589F"/>
              </a:buClr>
              <a:buSzPts val="2400"/>
              <a:buFont typeface="Arial"/>
              <a:buChar char="•"/>
            </a:pPr>
            <a:r>
              <a:rPr lang="ru-RU" sz="1600" b="0" i="0" u="none" strike="noStrike" cap="none" dirty="0">
                <a:solidFill>
                  <a:srgbClr val="383735"/>
                </a:solidFill>
                <a:latin typeface="Arial"/>
                <a:ea typeface="Arial"/>
                <a:cs typeface="Arial"/>
                <a:sym typeface="Arial"/>
              </a:rPr>
              <a:t>Клиентские приложения </a:t>
            </a:r>
            <a:endParaRPr dirty="0"/>
          </a:p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1589F"/>
              </a:buClr>
              <a:buSzPts val="2400"/>
              <a:buFont typeface="Arial"/>
              <a:buChar char="•"/>
            </a:pPr>
            <a:r>
              <a:rPr lang="ru-RU" sz="1600" b="0" i="0" u="none" strike="noStrike" cap="none" dirty="0">
                <a:solidFill>
                  <a:srgbClr val="383735"/>
                </a:solidFill>
                <a:latin typeface="Arial"/>
                <a:ea typeface="Arial"/>
                <a:cs typeface="Arial"/>
                <a:sym typeface="Arial"/>
              </a:rPr>
              <a:t>Сервер-приложения (БД, протоколы обмена, приложения и сервисы)</a:t>
            </a:r>
            <a:endParaRPr dirty="0"/>
          </a:p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1589F"/>
              </a:buClr>
              <a:buSzPts val="2400"/>
              <a:buFont typeface="Arial"/>
              <a:buChar char="•"/>
            </a:pPr>
            <a:r>
              <a:rPr lang="ru-RU" sz="1600" b="0" i="0" u="none" strike="noStrike" cap="none" dirty="0">
                <a:solidFill>
                  <a:srgbClr val="383735"/>
                </a:solidFill>
                <a:latin typeface="Arial"/>
                <a:ea typeface="Arial"/>
                <a:cs typeface="Arial"/>
                <a:sym typeface="Arial"/>
              </a:rPr>
              <a:t>Внешние системы (интеграции)</a:t>
            </a:r>
            <a:endParaRPr sz="1600" b="0" i="0" u="none" strike="noStrike" cap="none" dirty="0">
              <a:solidFill>
                <a:srgbClr val="38373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30" name="Google Shape;530;p1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45351" y="239328"/>
            <a:ext cx="1792470" cy="1290082"/>
          </a:xfrm>
          <a:prstGeom prst="rect">
            <a:avLst/>
          </a:prstGeom>
          <a:noFill/>
          <a:ln>
            <a:noFill/>
          </a:ln>
        </p:spPr>
      </p:pic>
      <p:pic>
        <p:nvPicPr>
          <p:cNvPr id="531" name="Google Shape;531;p1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45351" y="219008"/>
            <a:ext cx="1792470" cy="1290082"/>
          </a:xfrm>
          <a:prstGeom prst="rect">
            <a:avLst/>
          </a:prstGeom>
          <a:noFill/>
          <a:ln>
            <a:noFill/>
          </a:ln>
        </p:spPr>
      </p:pic>
      <p:sp>
        <p:nvSpPr>
          <p:cNvPr id="532" name="Google Shape;532;p18"/>
          <p:cNvSpPr txBox="1"/>
          <p:nvPr/>
        </p:nvSpPr>
        <p:spPr>
          <a:xfrm>
            <a:off x="6096000" y="3726472"/>
            <a:ext cx="4425421" cy="1569620"/>
          </a:xfrm>
          <a:prstGeom prst="rect">
            <a:avLst/>
          </a:prstGeom>
          <a:solidFill>
            <a:srgbClr val="C5EAF3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8255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Поможет в понимании влияния на:</a:t>
            </a:r>
            <a:endParaRPr lang="ru-RU" dirty="0"/>
          </a:p>
          <a:p>
            <a:pPr marL="457200" marR="0" lvl="0" indent="-3746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Wingdings" panose="05000000000000000000" pitchFamily="2" charset="2"/>
              <a:buChar char="§"/>
            </a:pPr>
            <a:r>
              <a:rPr lang="ru-RU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логику </a:t>
            </a:r>
            <a:endParaRPr lang="en-US" sz="16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746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Wingdings" panose="05000000000000000000" pitchFamily="2" charset="2"/>
              <a:buChar char="§"/>
            </a:pPr>
            <a:r>
              <a:rPr lang="ru-RU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связанные подсистемы </a:t>
            </a:r>
          </a:p>
          <a:p>
            <a:pPr marL="457200" marR="0" lvl="0" indent="-3746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Wingdings" panose="05000000000000000000" pitchFamily="2" charset="2"/>
              <a:buChar char="§"/>
            </a:pPr>
            <a:r>
              <a:rPr lang="ru-RU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внешние интеграции</a:t>
            </a:r>
            <a:endParaRPr sz="16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3" name="Google Shape;533;p18"/>
          <p:cNvSpPr txBox="1"/>
          <p:nvPr/>
        </p:nvSpPr>
        <p:spPr>
          <a:xfrm>
            <a:off x="138896" y="6408962"/>
            <a:ext cx="1261641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СЛАЙД 25</a:t>
            </a:r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Google Shape;539;p19"/>
          <p:cNvSpPr/>
          <p:nvPr/>
        </p:nvSpPr>
        <p:spPr>
          <a:xfrm>
            <a:off x="9589416" y="5805417"/>
            <a:ext cx="1209764" cy="455306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40" name="Google Shape;540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521421" y="6016544"/>
            <a:ext cx="1357745" cy="66868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pic>
        <p:nvPicPr>
          <p:cNvPr id="546" name="Google Shape;546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87994" y="1825980"/>
            <a:ext cx="5553777" cy="4150920"/>
          </a:xfrm>
          <a:prstGeom prst="rect">
            <a:avLst/>
          </a:prstGeom>
          <a:noFill/>
          <a:ln>
            <a:noFill/>
          </a:ln>
        </p:spPr>
      </p:pic>
      <p:sp>
        <p:nvSpPr>
          <p:cNvPr id="547" name="Google Shape;547;p19"/>
          <p:cNvSpPr txBox="1"/>
          <p:nvPr/>
        </p:nvSpPr>
        <p:spPr>
          <a:xfrm>
            <a:off x="1588846" y="417076"/>
            <a:ext cx="9818780" cy="687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1589F"/>
              </a:buClr>
              <a:buSzPts val="2400"/>
              <a:buFont typeface="Arial"/>
              <a:buNone/>
            </a:pPr>
            <a:r>
              <a:rPr lang="ru-RU" sz="2800" b="1" i="0" u="none" strike="noStrike" cap="none">
                <a:solidFill>
                  <a:srgbClr val="383735"/>
                </a:solidFill>
                <a:latin typeface="Arial"/>
                <a:ea typeface="Arial"/>
                <a:cs typeface="Arial"/>
                <a:sym typeface="Arial"/>
              </a:rPr>
              <a:t>БОЛЬШАЯ СЛОЖНАЯ НЕПОНЯТНАЯ МОЛЕКУЛА</a:t>
            </a:r>
            <a:endParaRPr sz="2800" b="1" i="0" u="none" strike="noStrike" cap="none">
              <a:solidFill>
                <a:srgbClr val="38373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48" name="Google Shape;548;p1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45351" y="239328"/>
            <a:ext cx="1792470" cy="1290082"/>
          </a:xfrm>
          <a:prstGeom prst="rect">
            <a:avLst/>
          </a:prstGeom>
          <a:noFill/>
          <a:ln>
            <a:noFill/>
          </a:ln>
        </p:spPr>
      </p:pic>
      <p:sp>
        <p:nvSpPr>
          <p:cNvPr id="549" name="Google Shape;549;p19"/>
          <p:cNvSpPr txBox="1"/>
          <p:nvPr/>
        </p:nvSpPr>
        <p:spPr>
          <a:xfrm>
            <a:off x="6694266" y="2074524"/>
            <a:ext cx="4713360" cy="18269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1589F"/>
              </a:buClr>
              <a:buSzPts val="2400"/>
              <a:buFont typeface="Arial"/>
              <a:buNone/>
            </a:pPr>
            <a:r>
              <a:rPr lang="ru-RU" sz="1800" b="1" i="0" u="none" strike="noStrike" cap="none">
                <a:solidFill>
                  <a:srgbClr val="383735"/>
                </a:solidFill>
                <a:latin typeface="Arial"/>
                <a:ea typeface="Arial"/>
                <a:cs typeface="Arial"/>
                <a:sym typeface="Arial"/>
              </a:rPr>
              <a:t>Общая схема – попытка показать все:</a:t>
            </a:r>
            <a:endParaRPr sz="1800" b="1" i="0" u="none" strike="noStrike" cap="none">
              <a:solidFill>
                <a:srgbClr val="383735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1589F"/>
              </a:buClr>
              <a:buSzPts val="2400"/>
              <a:buFont typeface="Arial"/>
              <a:buChar char="•"/>
            </a:pPr>
            <a:r>
              <a:rPr lang="ru-RU" sz="1800" b="0" i="0" u="none" strike="noStrike" cap="none">
                <a:solidFill>
                  <a:srgbClr val="383735"/>
                </a:solidFill>
                <a:latin typeface="Arial"/>
                <a:ea typeface="Arial"/>
                <a:cs typeface="Arial"/>
                <a:sym typeface="Arial"/>
              </a:rPr>
              <a:t>Система</a:t>
            </a:r>
            <a:endParaRPr/>
          </a:p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1589F"/>
              </a:buClr>
              <a:buSzPts val="2400"/>
              <a:buFont typeface="Arial"/>
              <a:buChar char="•"/>
            </a:pPr>
            <a:r>
              <a:rPr lang="ru-RU" sz="1800" b="0" i="0" u="none" strike="noStrike" cap="none">
                <a:solidFill>
                  <a:srgbClr val="383735"/>
                </a:solidFill>
                <a:latin typeface="Arial"/>
                <a:ea typeface="Arial"/>
                <a:cs typeface="Arial"/>
                <a:sym typeface="Arial"/>
              </a:rPr>
              <a:t>Детализация компонентов</a:t>
            </a:r>
            <a:br>
              <a:rPr lang="ru-RU" sz="1800" b="0" i="0" u="none" strike="noStrike" cap="none">
                <a:solidFill>
                  <a:srgbClr val="383735"/>
                </a:solidFill>
                <a:latin typeface="Arial"/>
                <a:ea typeface="Arial"/>
                <a:cs typeface="Arial"/>
                <a:sym typeface="Arial"/>
              </a:rPr>
            </a:br>
            <a:endParaRPr sz="1800" b="0" i="0" u="none" strike="noStrike" cap="none">
              <a:solidFill>
                <a:srgbClr val="38373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0" name="Google Shape;550;p19"/>
          <p:cNvSpPr txBox="1"/>
          <p:nvPr/>
        </p:nvSpPr>
        <p:spPr>
          <a:xfrm>
            <a:off x="6694266" y="4036366"/>
            <a:ext cx="4338320" cy="416011"/>
          </a:xfrm>
          <a:prstGeom prst="rect">
            <a:avLst/>
          </a:prstGeom>
          <a:solidFill>
            <a:srgbClr val="C5EAF3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8255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Не поможет ☺</a:t>
            </a:r>
            <a:endPara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1" name="Google Shape;551;p19"/>
          <p:cNvSpPr txBox="1"/>
          <p:nvPr/>
        </p:nvSpPr>
        <p:spPr>
          <a:xfrm>
            <a:off x="138896" y="6408962"/>
            <a:ext cx="1261641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СЛАЙД 26</a:t>
            </a:r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p20"/>
          <p:cNvSpPr/>
          <p:nvPr/>
        </p:nvSpPr>
        <p:spPr>
          <a:xfrm>
            <a:off x="9589416" y="5805417"/>
            <a:ext cx="1209764" cy="455306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58" name="Google Shape;558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521421" y="6016544"/>
            <a:ext cx="1357745" cy="66868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sp>
        <p:nvSpPr>
          <p:cNvPr id="559" name="Google Shape;559;p20"/>
          <p:cNvSpPr txBox="1"/>
          <p:nvPr/>
        </p:nvSpPr>
        <p:spPr>
          <a:xfrm>
            <a:off x="1766821" y="768006"/>
            <a:ext cx="8557936" cy="1157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1589F"/>
              </a:buClr>
              <a:buSzPts val="3733"/>
              <a:buFont typeface="Arial"/>
              <a:buNone/>
            </a:pPr>
            <a:r>
              <a:rPr lang="ru-RU" sz="3733" b="1" i="0" u="none" strike="noStrike" cap="none">
                <a:solidFill>
                  <a:srgbClr val="383735"/>
                </a:solidFill>
                <a:latin typeface="Arial"/>
                <a:ea typeface="Arial"/>
                <a:cs typeface="Arial"/>
                <a:sym typeface="Arial"/>
              </a:rPr>
              <a:t>Командная работа</a:t>
            </a:r>
            <a:endParaRPr sz="3733" b="1" i="0" u="none" strike="noStrike" cap="none">
              <a:solidFill>
                <a:srgbClr val="38373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60" name="Google Shape;560;p20"/>
          <p:cNvPicPr preferRelativeResize="0"/>
          <p:nvPr/>
        </p:nvPicPr>
        <p:blipFill rotWithShape="1">
          <a:blip r:embed="rId4">
            <a:alphaModFix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6045789" y="1925246"/>
            <a:ext cx="4769557" cy="3735308"/>
          </a:xfrm>
          <a:prstGeom prst="rect">
            <a:avLst/>
          </a:prstGeom>
          <a:noFill/>
          <a:ln>
            <a:noFill/>
          </a:ln>
        </p:spPr>
      </p:pic>
      <p:sp>
        <p:nvSpPr>
          <p:cNvPr id="561" name="Google Shape;561;p20"/>
          <p:cNvSpPr/>
          <p:nvPr/>
        </p:nvSpPr>
        <p:spPr>
          <a:xfrm>
            <a:off x="923870" y="2180283"/>
            <a:ext cx="4952533" cy="26583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AutoNum type="arabicPeriod"/>
            </a:pPr>
            <a:r>
              <a:rPr lang="ru-RU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Деление на команды по компонентам, функциональным модулям и др.</a:t>
            </a:r>
            <a:endParaRPr dirty="0"/>
          </a:p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AutoNum type="arabicPeriod"/>
            </a:pPr>
            <a:r>
              <a:rPr lang="ru-RU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Глубокое знание командой своей части</a:t>
            </a:r>
            <a:endParaRPr dirty="0"/>
          </a:p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AutoNum type="arabicPeriod"/>
            </a:pPr>
            <a:r>
              <a:rPr lang="ru-RU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Поверхностное знание связанных частей</a:t>
            </a:r>
            <a:endParaRPr sz="1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AutoNum type="arabicPeriod"/>
            </a:pPr>
            <a:r>
              <a:rPr lang="ru-RU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Организация взаимодействия между командами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2" name="Google Shape;562;p20"/>
          <p:cNvSpPr txBox="1"/>
          <p:nvPr/>
        </p:nvSpPr>
        <p:spPr>
          <a:xfrm>
            <a:off x="138896" y="6408962"/>
            <a:ext cx="1261641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СЛАЙД 27</a:t>
            </a:r>
            <a:endParaRPr/>
          </a:p>
        </p:txBody>
      </p:sp>
      <p:grpSp>
        <p:nvGrpSpPr>
          <p:cNvPr id="8" name="Google Shape;541;p19">
            <a:extLst>
              <a:ext uri="{FF2B5EF4-FFF2-40B4-BE49-F238E27FC236}">
                <a16:creationId xmlns:a16="http://schemas.microsoft.com/office/drawing/2014/main" id="{97EEDE41-3ACD-48E6-BDB6-C2E8B9F21628}"/>
              </a:ext>
            </a:extLst>
          </p:cNvPr>
          <p:cNvGrpSpPr/>
          <p:nvPr/>
        </p:nvGrpSpPr>
        <p:grpSpPr>
          <a:xfrm>
            <a:off x="-168439" y="5449540"/>
            <a:ext cx="6264439" cy="1558089"/>
            <a:chOff x="1742752" y="3390438"/>
            <a:chExt cx="4582160" cy="1139673"/>
          </a:xfrm>
        </p:grpSpPr>
        <p:grpSp>
          <p:nvGrpSpPr>
            <p:cNvPr id="9" name="Google Shape;542;p19">
              <a:extLst>
                <a:ext uri="{FF2B5EF4-FFF2-40B4-BE49-F238E27FC236}">
                  <a16:creationId xmlns:a16="http://schemas.microsoft.com/office/drawing/2014/main" id="{F5875750-83F7-4183-BF23-9C831AEEF1A1}"/>
                </a:ext>
              </a:extLst>
            </p:cNvPr>
            <p:cNvGrpSpPr/>
            <p:nvPr/>
          </p:nvGrpSpPr>
          <p:grpSpPr>
            <a:xfrm>
              <a:off x="2591347" y="3390438"/>
              <a:ext cx="1352839" cy="1139673"/>
              <a:chOff x="4627850" y="1577473"/>
              <a:chExt cx="1352839" cy="1139673"/>
            </a:xfrm>
          </p:grpSpPr>
          <p:sp>
            <p:nvSpPr>
              <p:cNvPr id="11" name="Google Shape;543;p19">
                <a:extLst>
                  <a:ext uri="{FF2B5EF4-FFF2-40B4-BE49-F238E27FC236}">
                    <a16:creationId xmlns:a16="http://schemas.microsoft.com/office/drawing/2014/main" id="{EC123DB6-062D-44F0-B88F-0AB09DD900DF}"/>
                  </a:ext>
                </a:extLst>
              </p:cNvPr>
              <p:cNvSpPr/>
              <p:nvPr/>
            </p:nvSpPr>
            <p:spPr>
              <a:xfrm rot="3115055">
                <a:off x="5073439" y="1598702"/>
                <a:ext cx="588111" cy="1097216"/>
              </a:xfrm>
              <a:prstGeom prst="ellipse">
                <a:avLst/>
              </a:prstGeom>
              <a:solidFill>
                <a:srgbClr val="E8F9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00"/>
                  <a:buFont typeface="Arial"/>
                  <a:buNone/>
                </a:pPr>
                <a:endParaRPr sz="24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" name="Google Shape;544;p19">
                <a:extLst>
                  <a:ext uri="{FF2B5EF4-FFF2-40B4-BE49-F238E27FC236}">
                    <a16:creationId xmlns:a16="http://schemas.microsoft.com/office/drawing/2014/main" id="{61259925-6BCF-4F08-B883-8EB4C84B65D3}"/>
                  </a:ext>
                </a:extLst>
              </p:cNvPr>
              <p:cNvSpPr/>
              <p:nvPr/>
            </p:nvSpPr>
            <p:spPr>
              <a:xfrm rot="3115055">
                <a:off x="4753946" y="2058408"/>
                <a:ext cx="351739" cy="491638"/>
              </a:xfrm>
              <a:prstGeom prst="ellipse">
                <a:avLst/>
              </a:prstGeom>
              <a:solidFill>
                <a:srgbClr val="FFBABD">
                  <a:alpha val="6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00"/>
                  <a:buFont typeface="Arial"/>
                  <a:buNone/>
                </a:pPr>
                <a:endParaRPr sz="24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pic>
          <p:nvPicPr>
            <p:cNvPr id="10" name="Google Shape;545;p19">
              <a:extLst>
                <a:ext uri="{FF2B5EF4-FFF2-40B4-BE49-F238E27FC236}">
                  <a16:creationId xmlns:a16="http://schemas.microsoft.com/office/drawing/2014/main" id="{774299B2-FFF7-472D-88C1-41848F09E01E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1742752" y="3739445"/>
              <a:ext cx="4582160" cy="50292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50ACBC5-CC45-4781-865D-3315E0BA831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27989" y="3205113"/>
            <a:ext cx="1564518" cy="1244338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Google Shape;568;p32"/>
          <p:cNvSpPr/>
          <p:nvPr/>
        </p:nvSpPr>
        <p:spPr>
          <a:xfrm>
            <a:off x="9589416" y="5841861"/>
            <a:ext cx="1209900" cy="455400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69" name="Google Shape;569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521421" y="6016544"/>
            <a:ext cx="1357745" cy="66868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sp>
        <p:nvSpPr>
          <p:cNvPr id="570" name="Google Shape;570;p32"/>
          <p:cNvSpPr txBox="1"/>
          <p:nvPr/>
        </p:nvSpPr>
        <p:spPr>
          <a:xfrm>
            <a:off x="3048000" y="904796"/>
            <a:ext cx="6096000" cy="1157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1589F"/>
              </a:buClr>
              <a:buSzPts val="3733"/>
              <a:buFont typeface="Arial"/>
              <a:buNone/>
            </a:pPr>
            <a:r>
              <a:rPr lang="ru-RU" sz="3733" b="1" i="0" u="none" strike="noStrike" cap="none">
                <a:solidFill>
                  <a:srgbClr val="383735"/>
                </a:solidFill>
                <a:latin typeface="Arial"/>
                <a:ea typeface="Arial"/>
                <a:cs typeface="Arial"/>
                <a:sym typeface="Arial"/>
              </a:rPr>
              <a:t>Описание архитектуры</a:t>
            </a:r>
            <a:endParaRPr sz="3733" b="1" i="0" u="none" strike="noStrike" cap="none">
              <a:solidFill>
                <a:srgbClr val="38373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72" name="Google Shape;572;p32"/>
          <p:cNvGrpSpPr/>
          <p:nvPr/>
        </p:nvGrpSpPr>
        <p:grpSpPr>
          <a:xfrm>
            <a:off x="-168439" y="5432038"/>
            <a:ext cx="6264439" cy="1558089"/>
            <a:chOff x="1742752" y="3390438"/>
            <a:chExt cx="4582160" cy="1139673"/>
          </a:xfrm>
        </p:grpSpPr>
        <p:grpSp>
          <p:nvGrpSpPr>
            <p:cNvPr id="573" name="Google Shape;573;p32"/>
            <p:cNvGrpSpPr/>
            <p:nvPr/>
          </p:nvGrpSpPr>
          <p:grpSpPr>
            <a:xfrm>
              <a:off x="2591347" y="3390438"/>
              <a:ext cx="1352839" cy="1139673"/>
              <a:chOff x="4627850" y="1577473"/>
              <a:chExt cx="1352839" cy="1139673"/>
            </a:xfrm>
          </p:grpSpPr>
          <p:sp>
            <p:nvSpPr>
              <p:cNvPr id="574" name="Google Shape;574;p32"/>
              <p:cNvSpPr/>
              <p:nvPr/>
            </p:nvSpPr>
            <p:spPr>
              <a:xfrm rot="3115055">
                <a:off x="5073439" y="1598702"/>
                <a:ext cx="588111" cy="1097216"/>
              </a:xfrm>
              <a:prstGeom prst="ellipse">
                <a:avLst/>
              </a:prstGeom>
              <a:solidFill>
                <a:srgbClr val="E8F9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00"/>
                  <a:buFont typeface="Arial"/>
                  <a:buNone/>
                </a:pPr>
                <a:endParaRPr sz="24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5" name="Google Shape;575;p32"/>
              <p:cNvSpPr/>
              <p:nvPr/>
            </p:nvSpPr>
            <p:spPr>
              <a:xfrm rot="3115055">
                <a:off x="4753946" y="2058408"/>
                <a:ext cx="351739" cy="491638"/>
              </a:xfrm>
              <a:prstGeom prst="ellipse">
                <a:avLst/>
              </a:prstGeom>
              <a:solidFill>
                <a:srgbClr val="FFBABD">
                  <a:alpha val="6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00"/>
                  <a:buFont typeface="Arial"/>
                  <a:buNone/>
                </a:pPr>
                <a:endParaRPr sz="24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pic>
          <p:nvPicPr>
            <p:cNvPr id="576" name="Google Shape;576;p32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742752" y="3739445"/>
              <a:ext cx="4582160" cy="50292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77" name="Google Shape;577;p32"/>
          <p:cNvGrpSpPr/>
          <p:nvPr/>
        </p:nvGrpSpPr>
        <p:grpSpPr>
          <a:xfrm>
            <a:off x="9283428" y="302716"/>
            <a:ext cx="3344401" cy="1690370"/>
            <a:chOff x="579635" y="1917486"/>
            <a:chExt cx="2508301" cy="1267778"/>
          </a:xfrm>
        </p:grpSpPr>
        <p:sp>
          <p:nvSpPr>
            <p:cNvPr id="578" name="Google Shape;578;p32"/>
            <p:cNvSpPr/>
            <p:nvPr/>
          </p:nvSpPr>
          <p:spPr>
            <a:xfrm rot="3644683">
              <a:off x="1694458" y="2438449"/>
              <a:ext cx="496842" cy="712137"/>
            </a:xfrm>
            <a:prstGeom prst="ellipse">
              <a:avLst/>
            </a:prstGeom>
            <a:solidFill>
              <a:srgbClr val="FF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579" name="Google Shape;579;p32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579635" y="1917486"/>
              <a:ext cx="2508301" cy="119038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80" name="Google Shape;580;p32"/>
          <p:cNvGrpSpPr/>
          <p:nvPr/>
        </p:nvGrpSpPr>
        <p:grpSpPr>
          <a:xfrm>
            <a:off x="9283428" y="290190"/>
            <a:ext cx="3344401" cy="1690370"/>
            <a:chOff x="579635" y="1917486"/>
            <a:chExt cx="2508301" cy="1267778"/>
          </a:xfrm>
        </p:grpSpPr>
        <p:sp>
          <p:nvSpPr>
            <p:cNvPr id="581" name="Google Shape;581;p32"/>
            <p:cNvSpPr/>
            <p:nvPr/>
          </p:nvSpPr>
          <p:spPr>
            <a:xfrm rot="3644683">
              <a:off x="1694458" y="2438449"/>
              <a:ext cx="496842" cy="712137"/>
            </a:xfrm>
            <a:prstGeom prst="ellipse">
              <a:avLst/>
            </a:prstGeom>
            <a:solidFill>
              <a:srgbClr val="FF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582" name="Google Shape;582;p32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579635" y="1917486"/>
              <a:ext cx="2508301" cy="119038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83" name="Google Shape;583;p32"/>
          <p:cNvSpPr txBox="1"/>
          <p:nvPr/>
        </p:nvSpPr>
        <p:spPr>
          <a:xfrm>
            <a:off x="138896" y="6408962"/>
            <a:ext cx="1261641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СЛАЙД 28</a:t>
            </a:r>
            <a:endParaRPr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02142C5-2BB8-4AD8-913D-038C504225C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47793" y="1902415"/>
            <a:ext cx="7986713" cy="3712243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Google Shape;589;gcdd3ea4a00_0_65"/>
          <p:cNvSpPr/>
          <p:nvPr/>
        </p:nvSpPr>
        <p:spPr>
          <a:xfrm>
            <a:off x="9589416" y="5904445"/>
            <a:ext cx="1209900" cy="455400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90" name="Google Shape;590;gcdd3ea4a00_0_6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521421" y="6016544"/>
            <a:ext cx="1357744" cy="66868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sp>
        <p:nvSpPr>
          <p:cNvPr id="591" name="Google Shape;591;gcdd3ea4a00_0_65"/>
          <p:cNvSpPr txBox="1"/>
          <p:nvPr/>
        </p:nvSpPr>
        <p:spPr>
          <a:xfrm>
            <a:off x="2363016" y="466350"/>
            <a:ext cx="7465500" cy="115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1589F"/>
              </a:buClr>
              <a:buSzPts val="3733"/>
              <a:buFont typeface="Arial"/>
              <a:buNone/>
            </a:pPr>
            <a:r>
              <a:rPr lang="ru-RU" sz="3733" b="1" i="0" u="none" strike="noStrike" cap="none" dirty="0">
                <a:solidFill>
                  <a:srgbClr val="383735"/>
                </a:solidFill>
                <a:latin typeface="Arial"/>
                <a:ea typeface="Arial"/>
                <a:cs typeface="Arial"/>
                <a:sym typeface="Arial"/>
              </a:rPr>
              <a:t>Взгляд в будущее</a:t>
            </a:r>
            <a:endParaRPr sz="3733" b="1" i="0" u="none" strike="noStrike" cap="none" dirty="0">
              <a:solidFill>
                <a:srgbClr val="38373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92" name="Google Shape;592;gcdd3ea4a00_0_65"/>
          <p:cNvGrpSpPr/>
          <p:nvPr/>
        </p:nvGrpSpPr>
        <p:grpSpPr>
          <a:xfrm>
            <a:off x="-168503" y="5427367"/>
            <a:ext cx="6264269" cy="1558035"/>
            <a:chOff x="1742752" y="3390475"/>
            <a:chExt cx="4582159" cy="1139664"/>
          </a:xfrm>
        </p:grpSpPr>
        <p:grpSp>
          <p:nvGrpSpPr>
            <p:cNvPr id="593" name="Google Shape;593;gcdd3ea4a00_0_65"/>
            <p:cNvGrpSpPr/>
            <p:nvPr/>
          </p:nvGrpSpPr>
          <p:grpSpPr>
            <a:xfrm>
              <a:off x="2591329" y="3390475"/>
              <a:ext cx="1352843" cy="1139664"/>
              <a:chOff x="4627831" y="1577510"/>
              <a:chExt cx="1352843" cy="1139664"/>
            </a:xfrm>
          </p:grpSpPr>
          <p:sp>
            <p:nvSpPr>
              <p:cNvPr id="594" name="Google Shape;594;gcdd3ea4a00_0_65"/>
              <p:cNvSpPr/>
              <p:nvPr/>
            </p:nvSpPr>
            <p:spPr>
              <a:xfrm rot="3115196">
                <a:off x="5073424" y="1598699"/>
                <a:ext cx="588071" cy="1097286"/>
              </a:xfrm>
              <a:prstGeom prst="ellipse">
                <a:avLst/>
              </a:prstGeom>
              <a:solidFill>
                <a:srgbClr val="E8F9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00"/>
                  <a:buFont typeface="Arial"/>
                  <a:buNone/>
                </a:pPr>
                <a:endParaRPr sz="24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5" name="Google Shape;595;gcdd3ea4a00_0_65"/>
              <p:cNvSpPr/>
              <p:nvPr/>
            </p:nvSpPr>
            <p:spPr>
              <a:xfrm rot="3115672">
                <a:off x="4753950" y="2058480"/>
                <a:ext cx="351737" cy="491691"/>
              </a:xfrm>
              <a:prstGeom prst="ellipse">
                <a:avLst/>
              </a:prstGeom>
              <a:solidFill>
                <a:srgbClr val="FFBABD">
                  <a:alpha val="6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00"/>
                  <a:buFont typeface="Arial"/>
                  <a:buNone/>
                </a:pPr>
                <a:endParaRPr sz="24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pic>
          <p:nvPicPr>
            <p:cNvPr id="596" name="Google Shape;596;gcdd3ea4a00_0_65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742752" y="3739445"/>
              <a:ext cx="4582159" cy="50292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97" name="Google Shape;597;gcdd3ea4a00_0_65"/>
          <p:cNvSpPr/>
          <p:nvPr/>
        </p:nvSpPr>
        <p:spPr>
          <a:xfrm>
            <a:off x="883920" y="2016865"/>
            <a:ext cx="5608086" cy="28242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-RU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В процессе проектирования:</a:t>
            </a:r>
            <a:endParaRPr sz="1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⮚"/>
            </a:pPr>
            <a:r>
              <a:rPr lang="ru-RU" sz="24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Задумывайтесь</a:t>
            </a:r>
            <a:br>
              <a:rPr lang="ru-RU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-RU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что может пойти не так?</a:t>
            </a:r>
            <a:endParaRPr sz="1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⮚"/>
            </a:pPr>
            <a:r>
              <a:rPr lang="ru-RU" sz="24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Предсказывайте</a:t>
            </a:r>
            <a:br>
              <a:rPr lang="ru-RU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-RU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что еще может захотеть пользователь? </a:t>
            </a:r>
            <a:endParaRPr dirty="0"/>
          </a:p>
          <a:p>
            <a:pPr marL="4572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⮚"/>
            </a:pPr>
            <a:r>
              <a:rPr lang="ru-RU" sz="24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Мыслите</a:t>
            </a:r>
            <a:br>
              <a:rPr lang="ru-RU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-RU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критически и творчески</a:t>
            </a:r>
            <a:endParaRPr sz="1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98" name="Google Shape;598;gcdd3ea4a00_0_65" descr="Изображение выглядит как трава, внешний&#10;&#10;Автоматически созданное описание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752619" y="2109462"/>
            <a:ext cx="4447674" cy="2824273"/>
          </a:xfrm>
          <a:prstGeom prst="rect">
            <a:avLst/>
          </a:prstGeom>
          <a:noFill/>
          <a:ln>
            <a:noFill/>
          </a:ln>
        </p:spPr>
      </p:pic>
      <p:sp>
        <p:nvSpPr>
          <p:cNvPr id="599" name="Google Shape;599;gcdd3ea4a00_0_65"/>
          <p:cNvSpPr txBox="1"/>
          <p:nvPr/>
        </p:nvSpPr>
        <p:spPr>
          <a:xfrm>
            <a:off x="138896" y="6408962"/>
            <a:ext cx="1261641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СЛАЙД 29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Google Shape;202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08530" y="1481725"/>
            <a:ext cx="2223062" cy="3558522"/>
          </a:xfrm>
          <a:prstGeom prst="rect">
            <a:avLst/>
          </a:prstGeom>
          <a:noFill/>
          <a:ln>
            <a:noFill/>
          </a:ln>
        </p:spPr>
      </p:pic>
      <p:sp>
        <p:nvSpPr>
          <p:cNvPr id="203" name="Google Shape;203;p4"/>
          <p:cNvSpPr/>
          <p:nvPr/>
        </p:nvSpPr>
        <p:spPr>
          <a:xfrm>
            <a:off x="9589416" y="5894600"/>
            <a:ext cx="1209764" cy="455306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pic>
        <p:nvPicPr>
          <p:cNvPr id="204" name="Google Shape;204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505886" y="5999798"/>
            <a:ext cx="1357745" cy="66868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sp>
        <p:nvSpPr>
          <p:cNvPr id="205" name="Google Shape;205;p4"/>
          <p:cNvSpPr txBox="1">
            <a:spLocks noGrp="1"/>
          </p:cNvSpPr>
          <p:nvPr>
            <p:ph type="title"/>
          </p:nvPr>
        </p:nvSpPr>
        <p:spPr>
          <a:xfrm>
            <a:off x="2481995" y="149799"/>
            <a:ext cx="6876133" cy="1157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32D4B"/>
              </a:buClr>
              <a:buSzPts val="3700"/>
              <a:buFont typeface="Arial"/>
              <a:buNone/>
            </a:pPr>
            <a:r>
              <a:rPr lang="ru-RU" dirty="0"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Взгляд на систему</a:t>
            </a:r>
            <a:endParaRPr dirty="0"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206" name="Google Shape;206;p4"/>
          <p:cNvSpPr txBox="1">
            <a:spLocks noGrp="1"/>
          </p:cNvSpPr>
          <p:nvPr>
            <p:ph type="body" idx="1"/>
          </p:nvPr>
        </p:nvSpPr>
        <p:spPr>
          <a:xfrm>
            <a:off x="497684" y="1803788"/>
            <a:ext cx="4460818" cy="212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800"/>
              <a:buNone/>
            </a:pPr>
            <a:r>
              <a:rPr lang="ru-RU" sz="1800" b="1" dirty="0">
                <a:solidFill>
                  <a:schemeClr val="tx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Заметно </a:t>
            </a:r>
            <a:r>
              <a:rPr lang="ru-RU" sz="1800" dirty="0">
                <a:solidFill>
                  <a:schemeClr val="tx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для конечного пользователя</a:t>
            </a:r>
            <a:endParaRPr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lvl="0" indent="-22860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232D4B"/>
              </a:buClr>
              <a:buSzPts val="1800"/>
              <a:buChar char="•"/>
            </a:pPr>
            <a:r>
              <a:rPr lang="ru-RU" sz="1800" dirty="0">
                <a:solidFill>
                  <a:schemeClr val="tx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Процесс</a:t>
            </a:r>
            <a:endParaRPr sz="1800" dirty="0">
              <a:solidFill>
                <a:schemeClr val="tx1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  <a:p>
            <a:pPr marL="228600" lvl="0" indent="-22860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232D4B"/>
              </a:buClr>
              <a:buSzPts val="1800"/>
              <a:buChar char="•"/>
            </a:pPr>
            <a:r>
              <a:rPr lang="ru-RU" sz="1800" dirty="0">
                <a:solidFill>
                  <a:schemeClr val="tx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Пользовательский интерфейс</a:t>
            </a:r>
            <a:endParaRPr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lvl="0" indent="-22860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232D4B"/>
              </a:buClr>
              <a:buSzPts val="1800"/>
              <a:buChar char="•"/>
            </a:pPr>
            <a:r>
              <a:rPr lang="ru-RU" sz="1800" dirty="0">
                <a:solidFill>
                  <a:schemeClr val="tx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Эффективность работы</a:t>
            </a:r>
            <a:endParaRPr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7" name="Google Shape;207;p4"/>
          <p:cNvSpPr txBox="1"/>
          <p:nvPr/>
        </p:nvSpPr>
        <p:spPr>
          <a:xfrm>
            <a:off x="7519934" y="1779900"/>
            <a:ext cx="4250700" cy="2229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800"/>
              <a:buFont typeface="Arial"/>
              <a:buNone/>
            </a:pPr>
            <a:r>
              <a:rPr lang="ru-RU" sz="1800" b="1" i="0" u="none" strike="noStrike" cap="none" dirty="0">
                <a:solidFill>
                  <a:schemeClr val="tx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Скрыто</a:t>
            </a:r>
            <a:r>
              <a:rPr lang="ru-RU" sz="1800" b="0" i="0" u="none" strike="noStrike" cap="none" dirty="0">
                <a:solidFill>
                  <a:schemeClr val="tx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 от конечного пользователя</a:t>
            </a:r>
            <a:endParaRPr sz="1400" b="0" i="0" u="none" strike="noStrike" cap="none" dirty="0">
              <a:solidFill>
                <a:schemeClr val="tx1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232D4B"/>
              </a:buClr>
              <a:buSzPts val="1800"/>
              <a:buFont typeface="Arial"/>
              <a:buChar char="•"/>
            </a:pPr>
            <a:r>
              <a:rPr lang="ru-RU" sz="1800" b="0" i="0" u="none" strike="noStrike" cap="none" dirty="0">
                <a:solidFill>
                  <a:schemeClr val="tx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Представление объектов </a:t>
            </a:r>
            <a:endParaRPr sz="1400" b="0" i="0" u="none" strike="noStrike" cap="none" dirty="0">
              <a:solidFill>
                <a:schemeClr val="tx1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232D4B"/>
              </a:buClr>
              <a:buSzPts val="1800"/>
              <a:buFont typeface="Arial"/>
              <a:buChar char="•"/>
            </a:pPr>
            <a:r>
              <a:rPr lang="ru-RU" sz="1800" b="0" i="0" u="none" strike="noStrike" cap="none" dirty="0">
                <a:solidFill>
                  <a:schemeClr val="tx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Логика и методы обработки данных</a:t>
            </a:r>
            <a:endParaRPr sz="1400" b="0" i="0" u="none" strike="noStrike" cap="none" dirty="0">
              <a:solidFill>
                <a:schemeClr val="tx1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232D4B"/>
              </a:buClr>
              <a:buSzPts val="1800"/>
              <a:buFont typeface="Arial"/>
              <a:buChar char="•"/>
            </a:pPr>
            <a:r>
              <a:rPr lang="ru-RU" sz="1800" b="0" i="0" u="none" strike="noStrike" cap="none" dirty="0">
                <a:solidFill>
                  <a:schemeClr val="tx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Системные связи</a:t>
            </a:r>
            <a:endParaRPr sz="1400" b="0" i="0" u="none" strike="noStrike" cap="none" dirty="0">
              <a:solidFill>
                <a:schemeClr val="tx1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208" name="Google Shape;208;p4"/>
          <p:cNvSpPr txBox="1"/>
          <p:nvPr/>
        </p:nvSpPr>
        <p:spPr>
          <a:xfrm>
            <a:off x="138896" y="6408962"/>
            <a:ext cx="978153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b="1" i="0" u="none" strike="noStrike" cap="none">
                <a:solidFill>
                  <a:srgbClr val="000000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СЛАЙД 3</a:t>
            </a: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9" name="Google Shape;209;p4"/>
          <p:cNvSpPr txBox="1"/>
          <p:nvPr/>
        </p:nvSpPr>
        <p:spPr>
          <a:xfrm>
            <a:off x="497694" y="1323777"/>
            <a:ext cx="3659400" cy="44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8FDA"/>
              </a:buClr>
              <a:buSzPts val="1600"/>
              <a:buFont typeface="Arial"/>
              <a:buNone/>
            </a:pPr>
            <a:r>
              <a:rPr lang="ru-RU" sz="1800" b="1" i="0" u="sng" strike="noStrike" cap="none">
                <a:solidFill>
                  <a:schemeClr val="dk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Интерфейс</a:t>
            </a:r>
            <a:endParaRPr sz="1800" b="1" i="0" u="sng" strike="noStrike" cap="none">
              <a:solidFill>
                <a:schemeClr val="dk1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210" name="Google Shape;210;p4"/>
          <p:cNvSpPr txBox="1"/>
          <p:nvPr/>
        </p:nvSpPr>
        <p:spPr>
          <a:xfrm>
            <a:off x="7520433" y="1258675"/>
            <a:ext cx="1792200" cy="446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8FDA"/>
              </a:buClr>
              <a:buSzPts val="1600"/>
              <a:buFont typeface="Arial"/>
              <a:buNone/>
            </a:pPr>
            <a:r>
              <a:rPr lang="ru-RU" sz="1800" b="1" i="0" u="sng" strike="noStrike" cap="none">
                <a:solidFill>
                  <a:schemeClr val="dk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Реализация</a:t>
            </a:r>
            <a:endParaRPr sz="1800" b="1" i="0" u="sng" strike="noStrike" cap="none">
              <a:solidFill>
                <a:schemeClr val="dk1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211" name="Google Shape;211;p4"/>
          <p:cNvSpPr/>
          <p:nvPr/>
        </p:nvSpPr>
        <p:spPr>
          <a:xfrm>
            <a:off x="606967" y="4082899"/>
            <a:ext cx="3955800" cy="1918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-RU" sz="1600" i="0" u="none" strike="noStrike" cap="none" dirty="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Чтобы приготовить кофе, нужно выбрать крепость, объем чашки и нажать «Старт». Ожидать в течение 25 секунд. Если нет воды, то отобразится сообщение…</a:t>
            </a:r>
            <a:endParaRPr sz="1600" i="0" u="none" strike="noStrike" cap="none" dirty="0">
              <a:solidFill>
                <a:srgbClr val="6666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2" name="Google Shape;212;p4"/>
          <p:cNvSpPr/>
          <p:nvPr/>
        </p:nvSpPr>
        <p:spPr>
          <a:xfrm>
            <a:off x="7507117" y="4084025"/>
            <a:ext cx="3955800" cy="1918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-RU" sz="1600" i="0" u="none" strike="noStrike" cap="none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нажатию на кнопку «Старт» передать управление на кофемолку. Высыпать зерна в соответствии с заданной крепостью и начать молоть. Одновременно начать подогрев воды…</a:t>
            </a:r>
            <a:endParaRPr sz="1600" i="0" u="none" strike="noStrike" cap="none">
              <a:solidFill>
                <a:srgbClr val="6666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Google Shape;605;gd0b74c9911_0_48"/>
          <p:cNvSpPr/>
          <p:nvPr/>
        </p:nvSpPr>
        <p:spPr>
          <a:xfrm>
            <a:off x="9589416" y="5890269"/>
            <a:ext cx="1209900" cy="455400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06" name="Google Shape;606;gd0b74c9911_0_48" descr="Изображение выглядит как текст&#10;&#10;Автоматически созданное описание"/>
          <p:cNvPicPr preferRelativeResize="0"/>
          <p:nvPr/>
        </p:nvPicPr>
        <p:blipFill rotWithShape="1">
          <a:blip r:embed="rId3">
            <a:alphaModFix/>
          </a:blip>
          <a:srcRect b="2500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07" name="Google Shape;607;gd0b74c9911_0_48"/>
          <p:cNvSpPr/>
          <p:nvPr/>
        </p:nvSpPr>
        <p:spPr>
          <a:xfrm>
            <a:off x="10383521" y="6016544"/>
            <a:ext cx="1808480" cy="668689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08" name="Google Shape;608;gd0b74c9911_0_4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521421" y="6016544"/>
            <a:ext cx="1357744" cy="66868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sp>
        <p:nvSpPr>
          <p:cNvPr id="609" name="Google Shape;609;gd0b74c9911_0_48"/>
          <p:cNvSpPr txBox="1"/>
          <p:nvPr/>
        </p:nvSpPr>
        <p:spPr>
          <a:xfrm>
            <a:off x="1714795" y="306732"/>
            <a:ext cx="9084521" cy="115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1589F"/>
              </a:buClr>
              <a:buSzPts val="3733"/>
              <a:buFont typeface="Arial"/>
              <a:buNone/>
            </a:pPr>
            <a:r>
              <a:rPr lang="ru-RU" sz="3733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Что еще поможет видеть насквозь?</a:t>
            </a:r>
            <a:endParaRPr sz="3733" b="1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0" name="Google Shape;610;gd0b74c9911_0_48"/>
          <p:cNvSpPr txBox="1"/>
          <p:nvPr/>
        </p:nvSpPr>
        <p:spPr>
          <a:xfrm>
            <a:off x="138896" y="6408962"/>
            <a:ext cx="1261641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СЛАЙД 30</a:t>
            </a:r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6" name="Google Shape;616;p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9676" y="2315824"/>
            <a:ext cx="6677476" cy="1313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7" name="Google Shape;617;p36"/>
          <p:cNvPicPr preferRelativeResize="0"/>
          <p:nvPr/>
        </p:nvPicPr>
        <p:blipFill rotWithShape="1">
          <a:blip r:embed="rId4">
            <a:alphaModFix/>
          </a:blip>
          <a:srcRect r="48931"/>
          <a:stretch/>
        </p:blipFill>
        <p:spPr>
          <a:xfrm>
            <a:off x="8263100" y="1213650"/>
            <a:ext cx="2823959" cy="3836000"/>
          </a:xfrm>
          <a:prstGeom prst="rect">
            <a:avLst/>
          </a:prstGeom>
          <a:noFill/>
          <a:ln>
            <a:noFill/>
          </a:ln>
        </p:spPr>
      </p:pic>
      <p:sp>
        <p:nvSpPr>
          <p:cNvPr id="618" name="Google Shape;618;p36"/>
          <p:cNvSpPr/>
          <p:nvPr/>
        </p:nvSpPr>
        <p:spPr>
          <a:xfrm>
            <a:off x="9589416" y="5841861"/>
            <a:ext cx="1209900" cy="455400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19" name="Google Shape;619;p3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521421" y="6016544"/>
            <a:ext cx="1357745" cy="66868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sp>
        <p:nvSpPr>
          <p:cNvPr id="620" name="Google Shape;620;p36"/>
          <p:cNvSpPr txBox="1"/>
          <p:nvPr/>
        </p:nvSpPr>
        <p:spPr>
          <a:xfrm>
            <a:off x="2363244" y="172767"/>
            <a:ext cx="7465512" cy="1157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1589F"/>
              </a:buClr>
              <a:buSzPts val="3733"/>
              <a:buFont typeface="Arial"/>
              <a:buNone/>
            </a:pPr>
            <a:r>
              <a:rPr lang="ru-RU" sz="3733" b="1" i="0" u="none" strike="noStrike" cap="none">
                <a:solidFill>
                  <a:srgbClr val="383735"/>
                </a:solidFill>
                <a:latin typeface="Arial"/>
                <a:ea typeface="Arial"/>
                <a:cs typeface="Arial"/>
                <a:sym typeface="Arial"/>
              </a:rPr>
              <a:t>Шаблон требований</a:t>
            </a:r>
            <a:endParaRPr sz="3733" b="1" i="0" u="none" strike="noStrike" cap="none">
              <a:solidFill>
                <a:srgbClr val="38373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1" name="Google Shape;621;p36"/>
          <p:cNvSpPr/>
          <p:nvPr/>
        </p:nvSpPr>
        <p:spPr>
          <a:xfrm>
            <a:off x="0" y="5303750"/>
            <a:ext cx="12192000" cy="9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914400" marR="0" lvl="2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ru-RU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Дизайн требований помогает оценивать влияние и искать информацию </a:t>
            </a:r>
            <a:br>
              <a:rPr lang="ru-RU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-RU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о функциональности при проектировании в будущем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22" name="Google Shape;622;p3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546675" y="1213650"/>
            <a:ext cx="4716426" cy="3836001"/>
          </a:xfrm>
          <a:prstGeom prst="rect">
            <a:avLst/>
          </a:prstGeom>
          <a:noFill/>
          <a:ln>
            <a:noFill/>
          </a:ln>
        </p:spPr>
      </p:pic>
      <p:sp>
        <p:nvSpPr>
          <p:cNvPr id="623" name="Google Shape;623;p36"/>
          <p:cNvSpPr txBox="1"/>
          <p:nvPr/>
        </p:nvSpPr>
        <p:spPr>
          <a:xfrm>
            <a:off x="138896" y="6408962"/>
            <a:ext cx="1261641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СЛАЙД 31</a:t>
            </a:r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" name="Google Shape;629;p37"/>
          <p:cNvSpPr/>
          <p:nvPr/>
        </p:nvSpPr>
        <p:spPr>
          <a:xfrm>
            <a:off x="9589416" y="5841861"/>
            <a:ext cx="1209900" cy="455400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30" name="Google Shape;630;p3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521421" y="6016544"/>
            <a:ext cx="1357745" cy="66868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pic>
        <p:nvPicPr>
          <p:cNvPr id="631" name="Google Shape;631;p3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83823" y="1744125"/>
            <a:ext cx="8761427" cy="331438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32" name="Google Shape;632;p37"/>
          <p:cNvGrpSpPr/>
          <p:nvPr/>
        </p:nvGrpSpPr>
        <p:grpSpPr>
          <a:xfrm>
            <a:off x="-168439" y="5427444"/>
            <a:ext cx="6264439" cy="1558089"/>
            <a:chOff x="1742752" y="3390438"/>
            <a:chExt cx="4582160" cy="1139673"/>
          </a:xfrm>
        </p:grpSpPr>
        <p:grpSp>
          <p:nvGrpSpPr>
            <p:cNvPr id="633" name="Google Shape;633;p37"/>
            <p:cNvGrpSpPr/>
            <p:nvPr/>
          </p:nvGrpSpPr>
          <p:grpSpPr>
            <a:xfrm>
              <a:off x="2591347" y="3390438"/>
              <a:ext cx="1352839" cy="1139673"/>
              <a:chOff x="4627850" y="1577473"/>
              <a:chExt cx="1352839" cy="1139673"/>
            </a:xfrm>
          </p:grpSpPr>
          <p:sp>
            <p:nvSpPr>
              <p:cNvPr id="634" name="Google Shape;634;p37"/>
              <p:cNvSpPr/>
              <p:nvPr/>
            </p:nvSpPr>
            <p:spPr>
              <a:xfrm rot="3115055">
                <a:off x="5073439" y="1598702"/>
                <a:ext cx="588111" cy="1097216"/>
              </a:xfrm>
              <a:prstGeom prst="ellipse">
                <a:avLst/>
              </a:prstGeom>
              <a:solidFill>
                <a:srgbClr val="E8F9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00"/>
                  <a:buFont typeface="Arial"/>
                  <a:buNone/>
                </a:pPr>
                <a:endParaRPr sz="24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5" name="Google Shape;635;p37"/>
              <p:cNvSpPr/>
              <p:nvPr/>
            </p:nvSpPr>
            <p:spPr>
              <a:xfrm rot="3115055">
                <a:off x="4753946" y="2058408"/>
                <a:ext cx="351739" cy="491638"/>
              </a:xfrm>
              <a:prstGeom prst="ellipse">
                <a:avLst/>
              </a:prstGeom>
              <a:solidFill>
                <a:srgbClr val="FFBABD">
                  <a:alpha val="6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00"/>
                  <a:buFont typeface="Arial"/>
                  <a:buNone/>
                </a:pPr>
                <a:endParaRPr sz="24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pic>
          <p:nvPicPr>
            <p:cNvPr id="636" name="Google Shape;636;p37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742752" y="3739445"/>
              <a:ext cx="4582160" cy="50292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37" name="Google Shape;637;p37"/>
          <p:cNvSpPr txBox="1"/>
          <p:nvPr/>
        </p:nvSpPr>
        <p:spPr>
          <a:xfrm>
            <a:off x="2363244" y="265854"/>
            <a:ext cx="7465512" cy="1157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1589F"/>
              </a:buClr>
              <a:buSzPts val="3733"/>
              <a:buFont typeface="Arial"/>
              <a:buNone/>
            </a:pPr>
            <a:r>
              <a:rPr lang="ru-RU" sz="3733" b="1" i="0" u="none" strike="noStrike" cap="none">
                <a:solidFill>
                  <a:srgbClr val="383735"/>
                </a:solidFill>
                <a:latin typeface="Arial"/>
                <a:ea typeface="Arial"/>
                <a:cs typeface="Arial"/>
                <a:sym typeface="Arial"/>
              </a:rPr>
              <a:t>Чек-лист аналитики</a:t>
            </a:r>
            <a:endParaRPr sz="3733" b="1" i="0" u="none" strike="noStrike" cap="none">
              <a:solidFill>
                <a:srgbClr val="38373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8" name="Google Shape;638;p37"/>
          <p:cNvSpPr txBox="1"/>
          <p:nvPr/>
        </p:nvSpPr>
        <p:spPr>
          <a:xfrm>
            <a:off x="138896" y="6408962"/>
            <a:ext cx="1261641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СЛАЙД 32</a:t>
            </a:r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" name="Google Shape;644;p38"/>
          <p:cNvSpPr/>
          <p:nvPr/>
        </p:nvSpPr>
        <p:spPr>
          <a:xfrm>
            <a:off x="9589415" y="5833392"/>
            <a:ext cx="1209764" cy="455306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45" name="Google Shape;645;p3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521421" y="6016544"/>
            <a:ext cx="1357745" cy="66868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sp>
        <p:nvSpPr>
          <p:cNvPr id="646" name="Google Shape;646;p38"/>
          <p:cNvSpPr txBox="1"/>
          <p:nvPr/>
        </p:nvSpPr>
        <p:spPr>
          <a:xfrm>
            <a:off x="2363244" y="265854"/>
            <a:ext cx="7465512" cy="1157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1589F"/>
              </a:buClr>
              <a:buSzPts val="3733"/>
              <a:buFont typeface="Arial"/>
              <a:buNone/>
            </a:pPr>
            <a:r>
              <a:rPr lang="ru-RU" sz="3733" b="1" i="0" u="none" strike="noStrike" cap="none">
                <a:solidFill>
                  <a:srgbClr val="383735"/>
                </a:solidFill>
                <a:latin typeface="Arial"/>
                <a:ea typeface="Arial"/>
                <a:cs typeface="Arial"/>
                <a:sym typeface="Arial"/>
              </a:rPr>
              <a:t>Чек-лист аналитики</a:t>
            </a:r>
            <a:endParaRPr sz="3733" b="1" i="0" u="none" strike="noStrike" cap="none">
              <a:solidFill>
                <a:srgbClr val="38373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47" name="Google Shape;647;p38"/>
          <p:cNvPicPr preferRelativeResize="0"/>
          <p:nvPr/>
        </p:nvPicPr>
        <p:blipFill rotWithShape="1">
          <a:blip r:embed="rId4">
            <a:alphaModFix/>
          </a:blip>
          <a:srcRect t="10537"/>
          <a:stretch/>
        </p:blipFill>
        <p:spPr>
          <a:xfrm>
            <a:off x="1913866" y="1205616"/>
            <a:ext cx="7264400" cy="447355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48" name="Google Shape;648;p38"/>
          <p:cNvGrpSpPr/>
          <p:nvPr/>
        </p:nvGrpSpPr>
        <p:grpSpPr>
          <a:xfrm>
            <a:off x="-168439" y="5427444"/>
            <a:ext cx="6264439" cy="1558089"/>
            <a:chOff x="1742752" y="3390438"/>
            <a:chExt cx="4582160" cy="1139673"/>
          </a:xfrm>
        </p:grpSpPr>
        <p:grpSp>
          <p:nvGrpSpPr>
            <p:cNvPr id="649" name="Google Shape;649;p38"/>
            <p:cNvGrpSpPr/>
            <p:nvPr/>
          </p:nvGrpSpPr>
          <p:grpSpPr>
            <a:xfrm>
              <a:off x="2591347" y="3390438"/>
              <a:ext cx="1352839" cy="1139673"/>
              <a:chOff x="4627850" y="1577473"/>
              <a:chExt cx="1352839" cy="1139673"/>
            </a:xfrm>
          </p:grpSpPr>
          <p:sp>
            <p:nvSpPr>
              <p:cNvPr id="650" name="Google Shape;650;p38"/>
              <p:cNvSpPr/>
              <p:nvPr/>
            </p:nvSpPr>
            <p:spPr>
              <a:xfrm rot="3115055">
                <a:off x="5073439" y="1598702"/>
                <a:ext cx="588111" cy="1097216"/>
              </a:xfrm>
              <a:prstGeom prst="ellipse">
                <a:avLst/>
              </a:prstGeom>
              <a:solidFill>
                <a:srgbClr val="E8F9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00"/>
                  <a:buFont typeface="Arial"/>
                  <a:buNone/>
                </a:pPr>
                <a:endParaRPr sz="24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51" name="Google Shape;651;p38"/>
              <p:cNvSpPr/>
              <p:nvPr/>
            </p:nvSpPr>
            <p:spPr>
              <a:xfrm rot="3115055">
                <a:off x="4753946" y="2058408"/>
                <a:ext cx="351739" cy="491638"/>
              </a:xfrm>
              <a:prstGeom prst="ellipse">
                <a:avLst/>
              </a:prstGeom>
              <a:solidFill>
                <a:srgbClr val="FFBABD">
                  <a:alpha val="6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00"/>
                  <a:buFont typeface="Arial"/>
                  <a:buNone/>
                </a:pPr>
                <a:endParaRPr sz="24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pic>
          <p:nvPicPr>
            <p:cNvPr id="652" name="Google Shape;652;p38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742752" y="3739445"/>
              <a:ext cx="4582160" cy="50292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53" name="Google Shape;653;p38"/>
          <p:cNvSpPr txBox="1"/>
          <p:nvPr/>
        </p:nvSpPr>
        <p:spPr>
          <a:xfrm>
            <a:off x="138896" y="6408962"/>
            <a:ext cx="1261641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СЛАЙД 33</a:t>
            </a:r>
            <a:endParaRPr/>
          </a:p>
        </p:txBody>
      </p:sp>
      <p:pic>
        <p:nvPicPr>
          <p:cNvPr id="12" name="Google Shape;703;p26">
            <a:extLst>
              <a:ext uri="{FF2B5EF4-FFF2-40B4-BE49-F238E27FC236}">
                <a16:creationId xmlns:a16="http://schemas.microsoft.com/office/drawing/2014/main" id="{2819D9A0-9138-42DE-8EC0-813BFA6FD863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178266" y="2166937"/>
            <a:ext cx="2914650" cy="2524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Google Shape;659;p39"/>
          <p:cNvSpPr/>
          <p:nvPr/>
        </p:nvSpPr>
        <p:spPr>
          <a:xfrm>
            <a:off x="9589416" y="5918061"/>
            <a:ext cx="1209900" cy="455400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pic>
        <p:nvPicPr>
          <p:cNvPr id="660" name="Google Shape;660;p3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521421" y="6016544"/>
            <a:ext cx="1357745" cy="66868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sp>
        <p:nvSpPr>
          <p:cNvPr id="661" name="Google Shape;661;p39"/>
          <p:cNvSpPr txBox="1"/>
          <p:nvPr/>
        </p:nvSpPr>
        <p:spPr>
          <a:xfrm>
            <a:off x="2363244" y="795795"/>
            <a:ext cx="7465512" cy="1157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1589F"/>
              </a:buClr>
              <a:buSzPts val="3733"/>
              <a:buFont typeface="Arial"/>
              <a:buNone/>
            </a:pPr>
            <a:r>
              <a:rPr lang="ru-RU" sz="3733" b="1" i="0" u="none" strike="noStrike" cap="none">
                <a:solidFill>
                  <a:srgbClr val="383735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Документирование</a:t>
            </a:r>
            <a:endParaRPr sz="3733" b="1" i="0" u="none" strike="noStrike" cap="none">
              <a:solidFill>
                <a:srgbClr val="383735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grpSp>
        <p:nvGrpSpPr>
          <p:cNvPr id="662" name="Google Shape;662;p39"/>
          <p:cNvGrpSpPr/>
          <p:nvPr/>
        </p:nvGrpSpPr>
        <p:grpSpPr>
          <a:xfrm>
            <a:off x="-168439" y="5427444"/>
            <a:ext cx="6264439" cy="1558089"/>
            <a:chOff x="1742752" y="3390438"/>
            <a:chExt cx="4582160" cy="1139673"/>
          </a:xfrm>
        </p:grpSpPr>
        <p:grpSp>
          <p:nvGrpSpPr>
            <p:cNvPr id="663" name="Google Shape;663;p39"/>
            <p:cNvGrpSpPr/>
            <p:nvPr/>
          </p:nvGrpSpPr>
          <p:grpSpPr>
            <a:xfrm>
              <a:off x="2591347" y="3390438"/>
              <a:ext cx="1352839" cy="1139673"/>
              <a:chOff x="4627850" y="1577473"/>
              <a:chExt cx="1352839" cy="1139673"/>
            </a:xfrm>
          </p:grpSpPr>
          <p:sp>
            <p:nvSpPr>
              <p:cNvPr id="664" name="Google Shape;664;p39"/>
              <p:cNvSpPr/>
              <p:nvPr/>
            </p:nvSpPr>
            <p:spPr>
              <a:xfrm rot="3115055">
                <a:off x="5073439" y="1598702"/>
                <a:ext cx="588111" cy="1097216"/>
              </a:xfrm>
              <a:prstGeom prst="ellipse">
                <a:avLst/>
              </a:prstGeom>
              <a:solidFill>
                <a:srgbClr val="E8F9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00"/>
                  <a:buFont typeface="Arial"/>
                  <a:buNone/>
                </a:pPr>
                <a:endParaRPr sz="24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65" name="Google Shape;665;p39"/>
              <p:cNvSpPr/>
              <p:nvPr/>
            </p:nvSpPr>
            <p:spPr>
              <a:xfrm rot="3115055">
                <a:off x="4753946" y="2058408"/>
                <a:ext cx="351739" cy="491638"/>
              </a:xfrm>
              <a:prstGeom prst="ellipse">
                <a:avLst/>
              </a:prstGeom>
              <a:solidFill>
                <a:srgbClr val="FFBABD">
                  <a:alpha val="6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00"/>
                  <a:buFont typeface="Arial"/>
                  <a:buNone/>
                </a:pPr>
                <a:endParaRPr sz="24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pic>
          <p:nvPicPr>
            <p:cNvPr id="666" name="Google Shape;666;p39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742752" y="3739445"/>
              <a:ext cx="4582160" cy="50292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67" name="Google Shape;667;p39"/>
          <p:cNvSpPr txBox="1"/>
          <p:nvPr/>
        </p:nvSpPr>
        <p:spPr>
          <a:xfrm>
            <a:off x="802640" y="2241870"/>
            <a:ext cx="5486400" cy="251123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32D4B"/>
              </a:buClr>
              <a:buSzPts val="2000"/>
              <a:buFont typeface="Arial"/>
              <a:buChar char="•"/>
            </a:pPr>
            <a:r>
              <a:rPr lang="ru-RU" sz="2000" b="0" i="0" u="none" strike="noStrike" cap="none">
                <a:solidFill>
                  <a:srgbClr val="232D4B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Меньше обсуждений в чатах</a:t>
            </a: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32D4B"/>
              </a:buClr>
              <a:buSzPts val="2000"/>
              <a:buFont typeface="Arial"/>
              <a:buChar char="•"/>
            </a:pPr>
            <a:r>
              <a:rPr lang="ru-RU" sz="2000" b="0" i="0" u="none" strike="noStrike" cap="none">
                <a:solidFill>
                  <a:srgbClr val="232D4B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Меньше поисков причин «почему так»</a:t>
            </a:r>
            <a:endParaRPr sz="1400" b="0" i="0" u="none" strike="noStrike" cap="none">
              <a:solidFill>
                <a:srgbClr val="000000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32D4B"/>
              </a:buClr>
              <a:buSzPts val="2000"/>
              <a:buFont typeface="Arial"/>
              <a:buChar char="•"/>
            </a:pPr>
            <a:r>
              <a:rPr lang="ru-RU" sz="2000" b="0" i="0" u="none" strike="noStrike" cap="none">
                <a:solidFill>
                  <a:srgbClr val="232D4B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Самостоятельное погружение в контекст</a:t>
            </a:r>
            <a:endParaRPr sz="1400" b="0" i="0" u="none" strike="noStrike" cap="none">
              <a:solidFill>
                <a:srgbClr val="000000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32D4B"/>
              </a:buClr>
              <a:buSzPts val="2000"/>
              <a:buFont typeface="Arial"/>
              <a:buChar char="•"/>
            </a:pPr>
            <a:r>
              <a:rPr lang="ru-RU" sz="2000" b="0" i="0" u="none" strike="noStrike" cap="none">
                <a:solidFill>
                  <a:srgbClr val="232D4B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Понимание и оценка объема изменений для новых задач</a:t>
            </a:r>
            <a:endParaRPr sz="1400" b="0" i="0" u="none" strike="noStrike" cap="none">
              <a:solidFill>
                <a:srgbClr val="000000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pic>
        <p:nvPicPr>
          <p:cNvPr id="668" name="Google Shape;668;p3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289040" y="2241870"/>
            <a:ext cx="5100320" cy="2800069"/>
          </a:xfrm>
          <a:prstGeom prst="rect">
            <a:avLst/>
          </a:prstGeom>
          <a:noFill/>
          <a:ln>
            <a:noFill/>
          </a:ln>
        </p:spPr>
      </p:pic>
      <p:sp>
        <p:nvSpPr>
          <p:cNvPr id="669" name="Google Shape;669;p39"/>
          <p:cNvSpPr txBox="1"/>
          <p:nvPr/>
        </p:nvSpPr>
        <p:spPr>
          <a:xfrm>
            <a:off x="138896" y="6408962"/>
            <a:ext cx="1261641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b="1" i="0" u="none" strike="noStrike" cap="none">
                <a:solidFill>
                  <a:srgbClr val="000000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СЛАЙД 34</a:t>
            </a: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" name="Google Shape;675;p27"/>
          <p:cNvSpPr/>
          <p:nvPr/>
        </p:nvSpPr>
        <p:spPr>
          <a:xfrm>
            <a:off x="9589416" y="5805417"/>
            <a:ext cx="1209764" cy="455306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76" name="Google Shape;676;p27"/>
          <p:cNvPicPr preferRelativeResize="0"/>
          <p:nvPr/>
        </p:nvPicPr>
        <p:blipFill rotWithShape="1">
          <a:blip r:embed="rId3">
            <a:alphaModFix/>
          </a:blip>
          <a:srcRect b="1000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77" name="Google Shape;677;p2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521421" y="6016544"/>
            <a:ext cx="1357745" cy="668689"/>
          </a:xfrm>
          <a:prstGeom prst="rect">
            <a:avLst/>
          </a:prstGeom>
          <a:noFill/>
          <a:ln>
            <a:noFill/>
          </a:ln>
        </p:spPr>
      </p:pic>
      <p:sp>
        <p:nvSpPr>
          <p:cNvPr id="678" name="Google Shape;678;p27"/>
          <p:cNvSpPr/>
          <p:nvPr/>
        </p:nvSpPr>
        <p:spPr>
          <a:xfrm>
            <a:off x="443090" y="944880"/>
            <a:ext cx="6323470" cy="2062480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679" name="Google Shape;679;p27"/>
          <p:cNvSpPr txBox="1"/>
          <p:nvPr/>
        </p:nvSpPr>
        <p:spPr>
          <a:xfrm>
            <a:off x="601750" y="1145775"/>
            <a:ext cx="6164810" cy="161578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ru-RU" sz="22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Любое требование может стать опасным, </a:t>
            </a:r>
            <a:br>
              <a:rPr lang="ru-RU" sz="22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</a:br>
            <a:r>
              <a:rPr lang="ru-RU" sz="22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если ты не знаешь что внутри продукта и не прогнозируешь его потенциальное развитие</a:t>
            </a:r>
            <a:endParaRPr sz="1600" b="0" i="0" u="none" strike="noStrike" cap="none">
              <a:solidFill>
                <a:srgbClr val="000000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680" name="Google Shape;680;p27"/>
          <p:cNvSpPr txBox="1"/>
          <p:nvPr/>
        </p:nvSpPr>
        <p:spPr>
          <a:xfrm>
            <a:off x="138896" y="6408962"/>
            <a:ext cx="1261641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СЛАЙД 35</a:t>
            </a:r>
            <a:endParaRPr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Google Shape;686;p17"/>
          <p:cNvSpPr/>
          <p:nvPr/>
        </p:nvSpPr>
        <p:spPr>
          <a:xfrm>
            <a:off x="9589416" y="5805417"/>
            <a:ext cx="1209764" cy="455306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pic>
        <p:nvPicPr>
          <p:cNvPr id="687" name="Google Shape;687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521421" y="6016544"/>
            <a:ext cx="1357745" cy="66868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sp>
        <p:nvSpPr>
          <p:cNvPr id="688" name="Google Shape;688;p17"/>
          <p:cNvSpPr/>
          <p:nvPr/>
        </p:nvSpPr>
        <p:spPr>
          <a:xfrm>
            <a:off x="2712885" y="1609956"/>
            <a:ext cx="6766230" cy="6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-RU" sz="1800" b="0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Для реквизитов индивидуального предпринимателя нужно </a:t>
            </a:r>
            <a:br>
              <a:rPr lang="ru-RU" sz="1800" b="0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</a:br>
            <a:r>
              <a:rPr lang="ru-RU" sz="1800" b="1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вместо полного наименования поддержать ввод ФИО  </a:t>
            </a:r>
            <a:endParaRPr sz="1400" b="0" i="0" u="none" strike="noStrike" cap="none">
              <a:solidFill>
                <a:srgbClr val="000000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pic>
        <p:nvPicPr>
          <p:cNvPr id="689" name="Google Shape;689;p17"/>
          <p:cNvPicPr preferRelativeResize="0"/>
          <p:nvPr/>
        </p:nvPicPr>
        <p:blipFill rotWithShape="1">
          <a:blip r:embed="rId4">
            <a:alphaModFix/>
          </a:blip>
          <a:srcRect b="63117"/>
          <a:stretch/>
        </p:blipFill>
        <p:spPr>
          <a:xfrm>
            <a:off x="714316" y="2991211"/>
            <a:ext cx="5131529" cy="1913036"/>
          </a:xfrm>
          <a:prstGeom prst="rect">
            <a:avLst/>
          </a:prstGeom>
          <a:noFill/>
          <a:ln>
            <a:noFill/>
          </a:ln>
        </p:spPr>
      </p:pic>
      <p:pic>
        <p:nvPicPr>
          <p:cNvPr id="690" name="Google Shape;690;p17"/>
          <p:cNvPicPr preferRelativeResize="0"/>
          <p:nvPr/>
        </p:nvPicPr>
        <p:blipFill rotWithShape="1">
          <a:blip r:embed="rId5">
            <a:alphaModFix/>
          </a:blip>
          <a:srcRect b="57625"/>
          <a:stretch/>
        </p:blipFill>
        <p:spPr>
          <a:xfrm>
            <a:off x="6350040" y="2749256"/>
            <a:ext cx="4859680" cy="2396944"/>
          </a:xfrm>
          <a:prstGeom prst="rect">
            <a:avLst/>
          </a:prstGeom>
          <a:noFill/>
          <a:ln>
            <a:noFill/>
          </a:ln>
        </p:spPr>
      </p:pic>
      <p:sp>
        <p:nvSpPr>
          <p:cNvPr id="691" name="Google Shape;691;p17"/>
          <p:cNvSpPr/>
          <p:nvPr/>
        </p:nvSpPr>
        <p:spPr>
          <a:xfrm rot="-5400000">
            <a:off x="5918403" y="3728523"/>
            <a:ext cx="359079" cy="438411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F2F2F2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692" name="Google Shape;692;p17"/>
          <p:cNvSpPr txBox="1"/>
          <p:nvPr/>
        </p:nvSpPr>
        <p:spPr>
          <a:xfrm>
            <a:off x="2241300" y="521994"/>
            <a:ext cx="7709400" cy="115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1589F"/>
              </a:buClr>
              <a:buSzPts val="3733"/>
              <a:buFont typeface="Arial"/>
              <a:buNone/>
            </a:pPr>
            <a:r>
              <a:rPr lang="ru-RU" sz="3733" b="1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Простое требование</a:t>
            </a:r>
            <a:endParaRPr sz="3733" b="1" i="0" u="none" strike="noStrike" cap="none">
              <a:solidFill>
                <a:schemeClr val="dk1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693" name="Google Shape;693;p17"/>
          <p:cNvSpPr/>
          <p:nvPr/>
        </p:nvSpPr>
        <p:spPr>
          <a:xfrm>
            <a:off x="1169664" y="3768189"/>
            <a:ext cx="4453795" cy="611537"/>
          </a:xfrm>
          <a:prstGeom prst="rect">
            <a:avLst/>
          </a:prstGeom>
          <a:noFill/>
          <a:ln w="25400" cap="flat" cmpd="sng">
            <a:solidFill>
              <a:srgbClr val="BC3E5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694" name="Google Shape;694;p17"/>
          <p:cNvSpPr/>
          <p:nvPr/>
        </p:nvSpPr>
        <p:spPr>
          <a:xfrm>
            <a:off x="7480539" y="3475772"/>
            <a:ext cx="3583433" cy="1224465"/>
          </a:xfrm>
          <a:prstGeom prst="rect">
            <a:avLst/>
          </a:prstGeom>
          <a:noFill/>
          <a:ln w="25400" cap="flat" cmpd="sng">
            <a:solidFill>
              <a:srgbClr val="BC3E5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695" name="Google Shape;695;p17"/>
          <p:cNvSpPr txBox="1"/>
          <p:nvPr/>
        </p:nvSpPr>
        <p:spPr>
          <a:xfrm>
            <a:off x="138896" y="6408962"/>
            <a:ext cx="1261641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СЛАЙД 36</a:t>
            </a:r>
            <a:endParaRPr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" name="Google Shape;701;p26"/>
          <p:cNvSpPr/>
          <p:nvPr/>
        </p:nvSpPr>
        <p:spPr>
          <a:xfrm>
            <a:off x="9589416" y="5904584"/>
            <a:ext cx="1209764" cy="455306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pic>
        <p:nvPicPr>
          <p:cNvPr id="702" name="Google Shape;702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521421" y="6016544"/>
            <a:ext cx="1357745" cy="66868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sp>
        <p:nvSpPr>
          <p:cNvPr id="704" name="Google Shape;704;p26"/>
          <p:cNvSpPr txBox="1"/>
          <p:nvPr/>
        </p:nvSpPr>
        <p:spPr>
          <a:xfrm>
            <a:off x="838200" y="802001"/>
            <a:ext cx="9370671" cy="1157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1589F"/>
              </a:buClr>
              <a:buSzPts val="3733"/>
              <a:buFont typeface="Arial"/>
              <a:buNone/>
            </a:pPr>
            <a:r>
              <a:rPr lang="ru-RU" sz="3600" b="1" i="0" u="none" strike="noStrike" cap="none">
                <a:solidFill>
                  <a:srgbClr val="383735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При работе над задачей </a:t>
            </a:r>
            <a:br>
              <a:rPr lang="ru-RU" sz="3600" b="1" i="0" u="none" strike="noStrike" cap="none">
                <a:solidFill>
                  <a:srgbClr val="383735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</a:br>
            <a:r>
              <a:rPr lang="ru-RU" sz="3600" b="1" i="0" u="none" strike="noStrike" cap="none">
                <a:solidFill>
                  <a:srgbClr val="383735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важно понимание</a:t>
            </a:r>
            <a:endParaRPr sz="3600" b="1" i="0" u="none" strike="noStrike" cap="none">
              <a:solidFill>
                <a:srgbClr val="383735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grpSp>
        <p:nvGrpSpPr>
          <p:cNvPr id="705" name="Google Shape;705;p26"/>
          <p:cNvGrpSpPr/>
          <p:nvPr/>
        </p:nvGrpSpPr>
        <p:grpSpPr>
          <a:xfrm>
            <a:off x="-168439" y="5427444"/>
            <a:ext cx="6264439" cy="1558089"/>
            <a:chOff x="1742752" y="3390438"/>
            <a:chExt cx="4582160" cy="1139673"/>
          </a:xfrm>
        </p:grpSpPr>
        <p:grpSp>
          <p:nvGrpSpPr>
            <p:cNvPr id="706" name="Google Shape;706;p26"/>
            <p:cNvGrpSpPr/>
            <p:nvPr/>
          </p:nvGrpSpPr>
          <p:grpSpPr>
            <a:xfrm>
              <a:off x="2591347" y="3390438"/>
              <a:ext cx="1352839" cy="1139673"/>
              <a:chOff x="4627850" y="1577473"/>
              <a:chExt cx="1352839" cy="1139673"/>
            </a:xfrm>
          </p:grpSpPr>
          <p:sp>
            <p:nvSpPr>
              <p:cNvPr id="707" name="Google Shape;707;p26"/>
              <p:cNvSpPr/>
              <p:nvPr/>
            </p:nvSpPr>
            <p:spPr>
              <a:xfrm rot="3115055">
                <a:off x="5073439" y="1598702"/>
                <a:ext cx="588111" cy="1097216"/>
              </a:xfrm>
              <a:prstGeom prst="ellipse">
                <a:avLst/>
              </a:prstGeom>
              <a:solidFill>
                <a:srgbClr val="E8F9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00"/>
                  <a:buFont typeface="Arial"/>
                  <a:buNone/>
                </a:pPr>
                <a:endParaRPr sz="24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08" name="Google Shape;708;p26"/>
              <p:cNvSpPr/>
              <p:nvPr/>
            </p:nvSpPr>
            <p:spPr>
              <a:xfrm rot="3115055">
                <a:off x="4753946" y="2058408"/>
                <a:ext cx="351739" cy="491638"/>
              </a:xfrm>
              <a:prstGeom prst="ellipse">
                <a:avLst/>
              </a:prstGeom>
              <a:solidFill>
                <a:srgbClr val="FFBABD">
                  <a:alpha val="6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00"/>
                  <a:buFont typeface="Arial"/>
                  <a:buNone/>
                </a:pPr>
                <a:endParaRPr sz="24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pic>
          <p:nvPicPr>
            <p:cNvPr id="709" name="Google Shape;709;p26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742752" y="3739445"/>
              <a:ext cx="4582160" cy="50292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710" name="Google Shape;710;p26"/>
          <p:cNvSpPr txBox="1"/>
          <p:nvPr/>
        </p:nvSpPr>
        <p:spPr>
          <a:xfrm>
            <a:off x="838200" y="2251172"/>
            <a:ext cx="8583600" cy="273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ts val="2800"/>
              <a:buFont typeface="Noto Sans Symbols"/>
              <a:buChar char="✔"/>
            </a:pPr>
            <a:r>
              <a:rPr lang="ru-RU" sz="2000" b="0" i="0" u="none" strike="noStrike" cap="none" dirty="0">
                <a:solidFill>
                  <a:srgbClr val="000000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  предметной области: </a:t>
            </a:r>
            <a:r>
              <a:rPr lang="ru-RU" sz="2000" b="1" i="0" u="none" strike="noStrike" cap="none" dirty="0">
                <a:solidFill>
                  <a:srgbClr val="000000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модель данных 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marR="0" lvl="0" indent="-3429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ts val="2800"/>
              <a:buFont typeface="Noto Sans Symbols"/>
              <a:buChar char="✔"/>
            </a:pPr>
            <a:r>
              <a:rPr lang="ru-RU" sz="2000" b="0" i="0" u="none" strike="noStrike" cap="none" dirty="0">
                <a:solidFill>
                  <a:srgbClr val="000000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  функциональных возможностей: </a:t>
            </a:r>
            <a:r>
              <a:rPr lang="ru-RU" sz="2000" b="1" i="0" u="none" strike="noStrike" cap="none" dirty="0">
                <a:solidFill>
                  <a:srgbClr val="000000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CRUD-модель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marR="0" lvl="0" indent="-3429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ts val="2800"/>
              <a:buFont typeface="Noto Sans Symbols"/>
              <a:buChar char="✔"/>
            </a:pPr>
            <a:r>
              <a:rPr lang="ru-RU" sz="2000" b="0" i="0" u="none" strike="noStrike" cap="none" dirty="0">
                <a:solidFill>
                  <a:srgbClr val="000000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  влияния на систему: </a:t>
            </a:r>
            <a:r>
              <a:rPr lang="ru-RU" sz="2000" b="1" i="0" u="none" strike="noStrike" cap="none" dirty="0">
                <a:solidFill>
                  <a:srgbClr val="000000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схема компонентов и элементы 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marR="0" lvl="0" indent="-3429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ts val="2800"/>
              <a:buFont typeface="Noto Sans Symbols"/>
              <a:buChar char="✔"/>
            </a:pPr>
            <a:r>
              <a:rPr lang="ru-RU" sz="2000" b="0" i="0" u="none" strike="noStrike" cap="none" dirty="0">
                <a:solidFill>
                  <a:srgbClr val="000000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  масштабируемости модели: </a:t>
            </a:r>
            <a:r>
              <a:rPr lang="ru-RU" sz="2000" b="1" i="0" u="none" strike="noStrike" cap="none" dirty="0">
                <a:solidFill>
                  <a:srgbClr val="000000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прогноз требований к развитию</a:t>
            </a:r>
            <a:endParaRPr sz="2000" b="1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711" name="Google Shape;711;p26"/>
          <p:cNvSpPr txBox="1"/>
          <p:nvPr/>
        </p:nvSpPr>
        <p:spPr>
          <a:xfrm>
            <a:off x="138896" y="6408962"/>
            <a:ext cx="1261641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СЛАЙД 37</a:t>
            </a:r>
            <a:endParaRPr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7370E3B-C0F1-49AD-BD8A-BFF53E962C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34350" y="867472"/>
            <a:ext cx="3219450" cy="3105150"/>
          </a:xfrm>
          <a:prstGeom prst="rect">
            <a:avLst/>
          </a:prstGeom>
        </p:spPr>
      </p:pic>
      <p:sp>
        <p:nvSpPr>
          <p:cNvPr id="15" name="Google Shape;701;p26">
            <a:extLst>
              <a:ext uri="{FF2B5EF4-FFF2-40B4-BE49-F238E27FC236}">
                <a16:creationId xmlns:a16="http://schemas.microsoft.com/office/drawing/2014/main" id="{737BCC6C-DB06-4008-94A2-C01A391DD675}"/>
              </a:ext>
            </a:extLst>
          </p:cNvPr>
          <p:cNvSpPr/>
          <p:nvPr/>
        </p:nvSpPr>
        <p:spPr>
          <a:xfrm>
            <a:off x="7690131" y="1240822"/>
            <a:ext cx="1209764" cy="455306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" name="Google Shape;717;p41"/>
          <p:cNvSpPr/>
          <p:nvPr/>
        </p:nvSpPr>
        <p:spPr>
          <a:xfrm>
            <a:off x="9589416" y="5918061"/>
            <a:ext cx="1209900" cy="455400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pic>
        <p:nvPicPr>
          <p:cNvPr id="718" name="Google Shape;718;p4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521421" y="6016544"/>
            <a:ext cx="1357745" cy="66868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sp>
        <p:nvSpPr>
          <p:cNvPr id="719" name="Google Shape;719;p41"/>
          <p:cNvSpPr txBox="1"/>
          <p:nvPr/>
        </p:nvSpPr>
        <p:spPr>
          <a:xfrm>
            <a:off x="991705" y="580961"/>
            <a:ext cx="7465512" cy="1157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1589F"/>
              </a:buClr>
              <a:buSzPts val="3733"/>
              <a:buFont typeface="Arial"/>
              <a:buNone/>
            </a:pPr>
            <a:r>
              <a:rPr lang="ru-RU" sz="3733" b="1" i="0" u="none" strike="noStrike" cap="none">
                <a:solidFill>
                  <a:srgbClr val="383735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К прочтению</a:t>
            </a:r>
            <a:endParaRPr sz="3733" b="1" i="0" u="none" strike="noStrike" cap="none">
              <a:solidFill>
                <a:srgbClr val="383735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grpSp>
        <p:nvGrpSpPr>
          <p:cNvPr id="720" name="Google Shape;720;p41"/>
          <p:cNvGrpSpPr/>
          <p:nvPr/>
        </p:nvGrpSpPr>
        <p:grpSpPr>
          <a:xfrm>
            <a:off x="-168439" y="5427444"/>
            <a:ext cx="6264439" cy="1558089"/>
            <a:chOff x="1742752" y="3390438"/>
            <a:chExt cx="4582160" cy="1139673"/>
          </a:xfrm>
        </p:grpSpPr>
        <p:grpSp>
          <p:nvGrpSpPr>
            <p:cNvPr id="721" name="Google Shape;721;p41"/>
            <p:cNvGrpSpPr/>
            <p:nvPr/>
          </p:nvGrpSpPr>
          <p:grpSpPr>
            <a:xfrm>
              <a:off x="2591347" y="3390438"/>
              <a:ext cx="1352839" cy="1139673"/>
              <a:chOff x="4627850" y="1577473"/>
              <a:chExt cx="1352839" cy="1139673"/>
            </a:xfrm>
          </p:grpSpPr>
          <p:sp>
            <p:nvSpPr>
              <p:cNvPr id="722" name="Google Shape;722;p41"/>
              <p:cNvSpPr/>
              <p:nvPr/>
            </p:nvSpPr>
            <p:spPr>
              <a:xfrm rot="3115055">
                <a:off x="5073439" y="1598702"/>
                <a:ext cx="588111" cy="1097216"/>
              </a:xfrm>
              <a:prstGeom prst="ellipse">
                <a:avLst/>
              </a:prstGeom>
              <a:solidFill>
                <a:srgbClr val="E8F9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00"/>
                  <a:buFont typeface="Arial"/>
                  <a:buNone/>
                </a:pPr>
                <a:endParaRPr sz="24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23" name="Google Shape;723;p41"/>
              <p:cNvSpPr/>
              <p:nvPr/>
            </p:nvSpPr>
            <p:spPr>
              <a:xfrm rot="3115055">
                <a:off x="4753946" y="2058408"/>
                <a:ext cx="351739" cy="491638"/>
              </a:xfrm>
              <a:prstGeom prst="ellipse">
                <a:avLst/>
              </a:prstGeom>
              <a:solidFill>
                <a:srgbClr val="FFBABD">
                  <a:alpha val="6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00"/>
                  <a:buFont typeface="Arial"/>
                  <a:buNone/>
                </a:pPr>
                <a:endParaRPr sz="24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pic>
          <p:nvPicPr>
            <p:cNvPr id="724" name="Google Shape;724;p41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742752" y="3739445"/>
              <a:ext cx="4582160" cy="50292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725" name="Google Shape;725;p41"/>
          <p:cNvSpPr txBox="1"/>
          <p:nvPr/>
        </p:nvSpPr>
        <p:spPr>
          <a:xfrm>
            <a:off x="991705" y="1798147"/>
            <a:ext cx="10515600" cy="3227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ru-RU" sz="1800" b="0" i="0" u="none" strike="noStrike" cap="none" dirty="0" err="1">
                <a:solidFill>
                  <a:srgbClr val="000000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Вигерс</a:t>
            </a:r>
            <a:r>
              <a:rPr lang="ru-RU" sz="1800" b="0" i="0" u="none" strike="noStrike" cap="none" dirty="0">
                <a:solidFill>
                  <a:srgbClr val="000000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 К., Битти Дж.</a:t>
            </a:r>
            <a:br>
              <a:rPr lang="ru-RU" sz="1800" b="1" i="0" u="none" strike="noStrike" cap="none" dirty="0">
                <a:solidFill>
                  <a:srgbClr val="000000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</a:br>
            <a:r>
              <a:rPr lang="ru-RU" sz="1800" b="1" i="0" u="none" strike="noStrike" cap="none" dirty="0">
                <a:solidFill>
                  <a:srgbClr val="000000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Разработка требований к программному обеспечению</a:t>
            </a:r>
            <a:endParaRPr sz="1800" b="1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ru-RU" sz="1800" b="0" i="0" u="none" strike="noStrike" cap="none" dirty="0">
                <a:solidFill>
                  <a:srgbClr val="000000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Эванс Э.</a:t>
            </a:r>
            <a:br>
              <a:rPr lang="ru-RU" sz="1800" b="0" i="0" u="none" strike="noStrike" cap="none" dirty="0">
                <a:solidFill>
                  <a:srgbClr val="000000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</a:br>
            <a:r>
              <a:rPr lang="ru-RU" sz="1800" b="1" i="0" u="none" strike="noStrike" cap="none" dirty="0">
                <a:solidFill>
                  <a:srgbClr val="000000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Предметно-ориентированное проектирование. Структуризация сложных программных систем</a:t>
            </a:r>
            <a:br>
              <a:rPr lang="ru-RU" sz="1800" b="1" i="0" u="none" strike="noStrike" cap="none" dirty="0">
                <a:solidFill>
                  <a:srgbClr val="000000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</a:br>
            <a:endParaRPr sz="1800" b="1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ru-RU" sz="1800" b="0" i="0" u="none" strike="noStrike" cap="none" dirty="0">
                <a:solidFill>
                  <a:srgbClr val="000000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Розенберг Д., Скотт К. </a:t>
            </a:r>
            <a:br>
              <a:rPr lang="ru-RU" sz="1800" b="0" i="0" u="none" strike="noStrike" cap="none" dirty="0">
                <a:solidFill>
                  <a:srgbClr val="000000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</a:br>
            <a:r>
              <a:rPr lang="ru-RU" sz="1800" b="1" i="0" u="none" strike="noStrike" cap="none" dirty="0">
                <a:solidFill>
                  <a:srgbClr val="000000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Применение объектного моделирования с использованием UML и анализ прецедентов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ru-RU" sz="1800" b="0" i="0" u="none" strike="noStrike" cap="none" dirty="0">
                <a:solidFill>
                  <a:srgbClr val="000000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Форд Н., Парсонс Р., </a:t>
            </a:r>
            <a:r>
              <a:rPr lang="ru-RU" sz="1800" b="0" i="0" u="none" strike="noStrike" cap="none" dirty="0" err="1">
                <a:solidFill>
                  <a:srgbClr val="000000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Куа</a:t>
            </a:r>
            <a:r>
              <a:rPr lang="ru-RU" sz="1800" b="0" i="0" u="none" strike="noStrike" cap="none" dirty="0">
                <a:solidFill>
                  <a:srgbClr val="000000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 П.</a:t>
            </a:r>
            <a:br>
              <a:rPr lang="ru-RU" sz="1800" b="0" i="0" u="none" strike="noStrike" cap="none" dirty="0">
                <a:solidFill>
                  <a:srgbClr val="000000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</a:br>
            <a:r>
              <a:rPr lang="ru-RU" sz="1800" b="1" i="0" u="none" strike="noStrike" cap="none" dirty="0">
                <a:solidFill>
                  <a:srgbClr val="000000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Эволюционная</a:t>
            </a:r>
            <a:r>
              <a:rPr lang="ru-RU" sz="1800" b="0" i="0" u="none" strike="noStrike" cap="none" dirty="0">
                <a:solidFill>
                  <a:srgbClr val="000000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 </a:t>
            </a:r>
            <a:r>
              <a:rPr lang="ru-RU" sz="1800" b="1" i="0" u="none" strike="noStrike" cap="none" dirty="0">
                <a:solidFill>
                  <a:srgbClr val="000000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архитектура. Поддержка непрерывных изменений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26" name="Google Shape;726;p41"/>
          <p:cNvSpPr txBox="1"/>
          <p:nvPr/>
        </p:nvSpPr>
        <p:spPr>
          <a:xfrm>
            <a:off x="138896" y="6408962"/>
            <a:ext cx="1261641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СЛАЙД 38</a:t>
            </a:r>
            <a:endParaRPr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" name="Google Shape;717;p41"/>
          <p:cNvSpPr/>
          <p:nvPr/>
        </p:nvSpPr>
        <p:spPr>
          <a:xfrm>
            <a:off x="9656402" y="5918061"/>
            <a:ext cx="1209900" cy="455400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187;p2">
            <a:extLst>
              <a:ext uri="{FF2B5EF4-FFF2-40B4-BE49-F238E27FC236}">
                <a16:creationId xmlns:a16="http://schemas.microsoft.com/office/drawing/2014/main" id="{1A357D95-5419-400F-A7BA-82CE53A1224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461741" y="1611161"/>
            <a:ext cx="5425440" cy="6093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sp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32D4B"/>
              </a:buClr>
              <a:buSzPts val="3700"/>
              <a:buFont typeface="Arial"/>
              <a:buNone/>
            </a:pPr>
            <a:r>
              <a:rPr lang="ru-RU" dirty="0">
                <a:latin typeface="Arial"/>
                <a:ea typeface="Arial"/>
                <a:cs typeface="Arial"/>
                <a:sym typeface="Arial"/>
              </a:rPr>
              <a:t>Екатерина Ананьева</a:t>
            </a:r>
            <a:endParaRPr dirty="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" name="Google Shape;718;p41">
            <a:extLst>
              <a:ext uri="{FF2B5EF4-FFF2-40B4-BE49-F238E27FC236}">
                <a16:creationId xmlns:a16="http://schemas.microsoft.com/office/drawing/2014/main" id="{3D201747-4FFB-4102-9A18-00AA1F4B3E54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521421" y="6016544"/>
            <a:ext cx="1357745" cy="66868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sp>
        <p:nvSpPr>
          <p:cNvPr id="21" name="Google Shape;188;p2">
            <a:extLst>
              <a:ext uri="{FF2B5EF4-FFF2-40B4-BE49-F238E27FC236}">
                <a16:creationId xmlns:a16="http://schemas.microsoft.com/office/drawing/2014/main" id="{77F7FCBC-F5EC-4FBF-B3A7-4DC4B20B208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5723702" y="2221737"/>
            <a:ext cx="5142600" cy="4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45700" anchor="t" anchorCtr="0">
            <a:spAutoFit/>
          </a:bodyPr>
          <a:lstStyle/>
          <a:p>
            <a:pPr marL="0" lvl="0" indent="0" algn="l" rtl="0">
              <a:lnSpc>
                <a:spcPct val="148166"/>
              </a:lnSpc>
              <a:spcBef>
                <a:spcPts val="0"/>
              </a:spcBef>
              <a:spcAft>
                <a:spcPts val="0"/>
              </a:spcAft>
              <a:buSzPts val="1764"/>
              <a:buNone/>
            </a:pPr>
            <a:r>
              <a:rPr lang="ru-RU" sz="1800" dirty="0">
                <a:latin typeface="Arial"/>
                <a:ea typeface="Arial"/>
                <a:cs typeface="Arial"/>
                <a:sym typeface="Arial"/>
              </a:rPr>
              <a:t>Ведущий системный аналитик</a:t>
            </a:r>
            <a:endParaRPr sz="1800" dirty="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" name="Google Shape;194;p2">
            <a:extLst>
              <a:ext uri="{FF2B5EF4-FFF2-40B4-BE49-F238E27FC236}">
                <a16:creationId xmlns:a16="http://schemas.microsoft.com/office/drawing/2014/main" id="{AA309845-2237-4E2D-900F-AB0F72B05977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723702" y="2728021"/>
            <a:ext cx="3267898" cy="456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193;p2">
            <a:extLst>
              <a:ext uri="{FF2B5EF4-FFF2-40B4-BE49-F238E27FC236}">
                <a16:creationId xmlns:a16="http://schemas.microsoft.com/office/drawing/2014/main" id="{53BCC811-A202-4D2F-A2CC-CFD4CCE94F7B}"/>
              </a:ext>
            </a:extLst>
          </p:cNvPr>
          <p:cNvSpPr txBox="1"/>
          <p:nvPr/>
        </p:nvSpPr>
        <p:spPr>
          <a:xfrm>
            <a:off x="5723702" y="3682404"/>
            <a:ext cx="5636700" cy="1065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45700" anchor="t" anchorCtr="0">
            <a:spAutoFit/>
          </a:bodyPr>
          <a:lstStyle/>
          <a:p>
            <a:pPr marR="0" lvl="0" algn="l" rtl="0">
              <a:lnSpc>
                <a:spcPct val="96277"/>
              </a:lnSpc>
              <a:spcBef>
                <a:spcPts val="1867"/>
              </a:spcBef>
              <a:spcAft>
                <a:spcPts val="0"/>
              </a:spcAft>
              <a:buClr>
                <a:srgbClr val="232D4B"/>
              </a:buClr>
              <a:buSzPts val="1764"/>
            </a:pPr>
            <a:r>
              <a:rPr lang="ru-RU" sz="1800" b="0" i="0" u="none" strike="noStrike" cap="none" dirty="0">
                <a:solidFill>
                  <a:schemeClr val="dk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Автор </a:t>
            </a:r>
            <a:r>
              <a:rPr lang="ru-RU" sz="1800" b="1" u="sng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https://habr.com/ru/users/katherine_a</a:t>
            </a:r>
            <a:endParaRPr lang="ru-RU" sz="1800" dirty="0">
              <a:solidFill>
                <a:schemeClr val="dk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R="0" lvl="0" algn="l" rtl="0">
              <a:lnSpc>
                <a:spcPct val="96277"/>
              </a:lnSpc>
              <a:spcBef>
                <a:spcPts val="1867"/>
              </a:spcBef>
              <a:spcAft>
                <a:spcPts val="0"/>
              </a:spcAft>
              <a:buClr>
                <a:srgbClr val="232D4B"/>
              </a:buClr>
              <a:buSzPts val="1764"/>
            </a:pPr>
            <a:r>
              <a:rPr lang="ru-RU" sz="18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Обучение </a:t>
            </a:r>
            <a:r>
              <a:rPr lang="ru-RU" sz="1800" b="1" u="sng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https://getanalyst.ru/</a:t>
            </a:r>
            <a:r>
              <a:rPr lang="ru-RU" b="1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800" b="1" u="none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800" b="1" i="0" u="none" strike="noStrike" cap="none" dirty="0">
              <a:solidFill>
                <a:schemeClr val="dk1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pic>
        <p:nvPicPr>
          <p:cNvPr id="28" name="Google Shape;196;p2">
            <a:extLst>
              <a:ext uri="{FF2B5EF4-FFF2-40B4-BE49-F238E27FC236}">
                <a16:creationId xmlns:a16="http://schemas.microsoft.com/office/drawing/2014/main" id="{643C9AAE-8A35-436F-8201-A376FCBE9974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300480" y="1324850"/>
            <a:ext cx="3981621" cy="37613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867644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6"/>
          <p:cNvSpPr txBox="1">
            <a:spLocks noGrp="1"/>
          </p:cNvSpPr>
          <p:nvPr>
            <p:ph type="title"/>
          </p:nvPr>
        </p:nvSpPr>
        <p:spPr>
          <a:xfrm>
            <a:off x="2657933" y="61436"/>
            <a:ext cx="6876133" cy="1157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32D4B"/>
              </a:buClr>
              <a:buSzPts val="3700"/>
              <a:buFont typeface="Arial"/>
              <a:buNone/>
            </a:pPr>
            <a:r>
              <a:rPr lang="ru-RU"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Что тут у нас?</a:t>
            </a:r>
            <a:endParaRPr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218" name="Google Shape;218;p6"/>
          <p:cNvSpPr/>
          <p:nvPr/>
        </p:nvSpPr>
        <p:spPr>
          <a:xfrm>
            <a:off x="9589416" y="5805417"/>
            <a:ext cx="1209764" cy="455306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pic>
        <p:nvPicPr>
          <p:cNvPr id="219" name="Google Shape;219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505886" y="5999798"/>
            <a:ext cx="1357745" cy="66868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pic>
        <p:nvPicPr>
          <p:cNvPr id="220" name="Google Shape;220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627179" y="2507206"/>
            <a:ext cx="3813774" cy="21452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840975" y="3485722"/>
            <a:ext cx="1104303" cy="1407574"/>
          </a:xfrm>
          <a:prstGeom prst="rect">
            <a:avLst/>
          </a:prstGeom>
          <a:noFill/>
          <a:ln>
            <a:noFill/>
          </a:ln>
        </p:spPr>
      </p:pic>
      <p:sp>
        <p:nvSpPr>
          <p:cNvPr id="222" name="Google Shape;222;p6"/>
          <p:cNvSpPr/>
          <p:nvPr/>
        </p:nvSpPr>
        <p:spPr>
          <a:xfrm>
            <a:off x="2841222" y="835780"/>
            <a:ext cx="6876000" cy="98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-RU" sz="1800" b="0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Заказчик: </a:t>
            </a:r>
            <a:r>
              <a:rPr lang="ru-RU" sz="1800" b="1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Нужно быстренько поправить. Тут чуть-чуть</a:t>
            </a:r>
            <a:endParaRPr sz="1400" b="1" i="0" u="none" strike="noStrike" cap="none">
              <a:solidFill>
                <a:srgbClr val="000000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pic>
        <p:nvPicPr>
          <p:cNvPr id="223" name="Google Shape;223;p6"/>
          <p:cNvPicPr preferRelativeResize="0"/>
          <p:nvPr/>
        </p:nvPicPr>
        <p:blipFill rotWithShape="1">
          <a:blip r:embed="rId6">
            <a:alphaModFix/>
          </a:blip>
          <a:srcRect l="2901" r="13605"/>
          <a:stretch/>
        </p:blipFill>
        <p:spPr>
          <a:xfrm>
            <a:off x="876693" y="2250295"/>
            <a:ext cx="6229584" cy="2682904"/>
          </a:xfrm>
          <a:prstGeom prst="rect">
            <a:avLst/>
          </a:prstGeom>
          <a:noFill/>
          <a:ln>
            <a:noFill/>
          </a:ln>
        </p:spPr>
      </p:pic>
      <p:sp>
        <p:nvSpPr>
          <p:cNvPr id="224" name="Google Shape;224;p6"/>
          <p:cNvSpPr/>
          <p:nvPr/>
        </p:nvSpPr>
        <p:spPr>
          <a:xfrm>
            <a:off x="1252423" y="3407535"/>
            <a:ext cx="2744518" cy="762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sz="1400" b="0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у меня есть небольшие уточнения…</a:t>
            </a:r>
            <a:endParaRPr sz="1400" b="0" i="0" u="none" strike="noStrike" cap="none">
              <a:solidFill>
                <a:schemeClr val="dk1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225" name="Google Shape;225;p6"/>
          <p:cNvSpPr txBox="1"/>
          <p:nvPr/>
        </p:nvSpPr>
        <p:spPr>
          <a:xfrm>
            <a:off x="138896" y="6408962"/>
            <a:ext cx="978153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b="1" i="0" u="none" strike="noStrike" cap="none">
                <a:solidFill>
                  <a:srgbClr val="000000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СЛАЙД 4</a:t>
            </a: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3"/>
          <p:cNvSpPr txBox="1">
            <a:spLocks noGrp="1"/>
          </p:cNvSpPr>
          <p:nvPr>
            <p:ph type="title"/>
          </p:nvPr>
        </p:nvSpPr>
        <p:spPr>
          <a:xfrm>
            <a:off x="2657933" y="61436"/>
            <a:ext cx="6876133" cy="1157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32D4B"/>
              </a:buClr>
              <a:buSzPts val="3700"/>
              <a:buFont typeface="Arial"/>
              <a:buNone/>
            </a:pPr>
            <a:r>
              <a:rPr lang="ru-RU">
                <a:latin typeface="Arial"/>
                <a:ea typeface="Arial"/>
                <a:cs typeface="Arial"/>
                <a:sym typeface="Arial"/>
              </a:rPr>
              <a:t>Что тут у нас?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1" name="Google Shape;231;p3"/>
          <p:cNvSpPr/>
          <p:nvPr/>
        </p:nvSpPr>
        <p:spPr>
          <a:xfrm>
            <a:off x="9589416" y="5805417"/>
            <a:ext cx="1209764" cy="455306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2" name="Google Shape;232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505886" y="5999798"/>
            <a:ext cx="1357745" cy="66868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pic>
        <p:nvPicPr>
          <p:cNvPr id="233" name="Google Shape;233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627179" y="2507206"/>
            <a:ext cx="3813774" cy="21452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840975" y="3485722"/>
            <a:ext cx="1104303" cy="1407574"/>
          </a:xfrm>
          <a:prstGeom prst="rect">
            <a:avLst/>
          </a:prstGeom>
          <a:noFill/>
          <a:ln>
            <a:noFill/>
          </a:ln>
        </p:spPr>
      </p:pic>
      <p:sp>
        <p:nvSpPr>
          <p:cNvPr id="235" name="Google Shape;235;p3"/>
          <p:cNvSpPr/>
          <p:nvPr/>
        </p:nvSpPr>
        <p:spPr>
          <a:xfrm>
            <a:off x="2841222" y="835780"/>
            <a:ext cx="6876132" cy="9813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-RU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Заказчик: </a:t>
            </a:r>
            <a:r>
              <a:rPr lang="ru-RU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Нужно быстренько поправить. Тут чуть-чуть</a:t>
            </a:r>
            <a:endParaRPr sz="14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6" name="Google Shape;236;p3"/>
          <p:cNvPicPr preferRelativeResize="0"/>
          <p:nvPr/>
        </p:nvPicPr>
        <p:blipFill rotWithShape="1">
          <a:blip r:embed="rId6">
            <a:alphaModFix/>
          </a:blip>
          <a:srcRect l="2901" r="13605"/>
          <a:stretch/>
        </p:blipFill>
        <p:spPr>
          <a:xfrm>
            <a:off x="876693" y="2250295"/>
            <a:ext cx="6229584" cy="2682904"/>
          </a:xfrm>
          <a:prstGeom prst="rect">
            <a:avLst/>
          </a:prstGeom>
          <a:noFill/>
          <a:ln>
            <a:noFill/>
          </a:ln>
        </p:spPr>
      </p:pic>
      <p:sp>
        <p:nvSpPr>
          <p:cNvPr id="237" name="Google Shape;237;p3"/>
          <p:cNvSpPr/>
          <p:nvPr/>
        </p:nvSpPr>
        <p:spPr>
          <a:xfrm>
            <a:off x="1252423" y="3407535"/>
            <a:ext cx="2744518" cy="762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у меня есть небольшие уточнения…</a:t>
            </a: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8" name="Google Shape;238;p3" descr="Изображение выглядит как природа, камин&#10;&#10;Автоматически созданное описание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-1" y="1171966"/>
            <a:ext cx="12192000" cy="6398362"/>
          </a:xfrm>
          <a:prstGeom prst="rect">
            <a:avLst/>
          </a:prstGeom>
          <a:noFill/>
          <a:ln>
            <a:noFill/>
          </a:ln>
        </p:spPr>
      </p:pic>
      <p:sp>
        <p:nvSpPr>
          <p:cNvPr id="239" name="Google Shape;239;p3"/>
          <p:cNvSpPr txBox="1"/>
          <p:nvPr/>
        </p:nvSpPr>
        <p:spPr>
          <a:xfrm>
            <a:off x="138896" y="6408962"/>
            <a:ext cx="978153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СЛАЙД 5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9"/>
          <p:cNvSpPr txBox="1">
            <a:spLocks noGrp="1"/>
          </p:cNvSpPr>
          <p:nvPr>
            <p:ph type="title"/>
          </p:nvPr>
        </p:nvSpPr>
        <p:spPr>
          <a:xfrm>
            <a:off x="2241244" y="254715"/>
            <a:ext cx="7709511" cy="1157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32D4B"/>
              </a:buClr>
              <a:buSzPts val="3700"/>
              <a:buFont typeface="Arial"/>
              <a:buNone/>
            </a:pPr>
            <a:r>
              <a:rPr lang="ru-RU">
                <a:latin typeface="Arial"/>
                <a:ea typeface="Arial"/>
                <a:cs typeface="Arial"/>
                <a:sym typeface="Arial"/>
              </a:rPr>
              <a:t>Фильм ужасов «Баги»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5" name="Google Shape;245;p9"/>
          <p:cNvSpPr/>
          <p:nvPr/>
        </p:nvSpPr>
        <p:spPr>
          <a:xfrm>
            <a:off x="9589416" y="5805417"/>
            <a:ext cx="1209764" cy="455306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46" name="Google Shape;246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505886" y="5999798"/>
            <a:ext cx="1357745" cy="66868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sp>
        <p:nvSpPr>
          <p:cNvPr id="247" name="Google Shape;247;p9"/>
          <p:cNvSpPr/>
          <p:nvPr/>
        </p:nvSpPr>
        <p:spPr>
          <a:xfrm>
            <a:off x="789155" y="2007859"/>
            <a:ext cx="4657800" cy="199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▪"/>
            </a:pPr>
            <a:r>
              <a:rPr lang="ru-RU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Неучтенная реакция системы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▪"/>
            </a:pPr>
            <a:r>
              <a:rPr lang="ru-RU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Неверное представление объекта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▪"/>
            </a:pPr>
            <a:r>
              <a:rPr lang="ru-RU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Высокая нагрузка</a:t>
            </a:r>
            <a:endParaRPr/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▪"/>
            </a:pPr>
            <a:r>
              <a:rPr lang="ru-RU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Параллельное использование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▪"/>
            </a:pPr>
            <a:r>
              <a:rPr lang="ru-RU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и другие неожиданности…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8" name="Google Shape;248;p9"/>
          <p:cNvPicPr preferRelativeResize="0"/>
          <p:nvPr/>
        </p:nvPicPr>
        <p:blipFill rotWithShape="1">
          <a:blip r:embed="rId4">
            <a:alphaModFix/>
          </a:blip>
          <a:srcRect r="3455" b="15232"/>
          <a:stretch/>
        </p:blipFill>
        <p:spPr>
          <a:xfrm>
            <a:off x="7222554" y="1719058"/>
            <a:ext cx="4180291" cy="3163698"/>
          </a:xfrm>
          <a:prstGeom prst="rect">
            <a:avLst/>
          </a:prstGeom>
          <a:noFill/>
          <a:ln>
            <a:noFill/>
          </a:ln>
        </p:spPr>
      </p:pic>
      <p:sp>
        <p:nvSpPr>
          <p:cNvPr id="249" name="Google Shape;249;p9"/>
          <p:cNvSpPr/>
          <p:nvPr/>
        </p:nvSpPr>
        <p:spPr>
          <a:xfrm>
            <a:off x="3383279" y="1095198"/>
            <a:ext cx="5425440" cy="576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-RU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…шаг за шагом появляются новые ошибки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0" name="Google Shape;250;p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923025" y="3266520"/>
            <a:ext cx="1523300" cy="1864039"/>
          </a:xfrm>
          <a:prstGeom prst="rect">
            <a:avLst/>
          </a:prstGeom>
          <a:noFill/>
          <a:ln>
            <a:noFill/>
          </a:ln>
        </p:spPr>
      </p:pic>
      <p:sp>
        <p:nvSpPr>
          <p:cNvPr id="251" name="Google Shape;251;p9"/>
          <p:cNvSpPr/>
          <p:nvPr/>
        </p:nvSpPr>
        <p:spPr>
          <a:xfrm>
            <a:off x="1438199" y="4712313"/>
            <a:ext cx="4657800" cy="6686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Проблемы в модели?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2" name="Google Shape;252;p9"/>
          <p:cNvSpPr/>
          <p:nvPr/>
        </p:nvSpPr>
        <p:spPr>
          <a:xfrm>
            <a:off x="2424223" y="4265181"/>
            <a:ext cx="350875" cy="447132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278B21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3" name="Google Shape;253;p9"/>
          <p:cNvSpPr txBox="1"/>
          <p:nvPr/>
        </p:nvSpPr>
        <p:spPr>
          <a:xfrm>
            <a:off x="138896" y="6408962"/>
            <a:ext cx="978153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СЛАЙД 6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" name="Google Shape;259;gd0b74c9911_0_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313545" y="2710354"/>
            <a:ext cx="2533445" cy="11078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Google Shape;260;gd0b74c9911_0_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344432" y="3980092"/>
            <a:ext cx="3249116" cy="11078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gd0b74c9911_0_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648843" y="357625"/>
            <a:ext cx="4230322" cy="2377633"/>
          </a:xfrm>
          <a:prstGeom prst="rect">
            <a:avLst/>
          </a:prstGeom>
          <a:noFill/>
          <a:ln>
            <a:noFill/>
          </a:ln>
        </p:spPr>
      </p:pic>
      <p:sp>
        <p:nvSpPr>
          <p:cNvPr id="262" name="Google Shape;262;gd0b74c9911_0_2"/>
          <p:cNvSpPr/>
          <p:nvPr/>
        </p:nvSpPr>
        <p:spPr>
          <a:xfrm>
            <a:off x="9589416" y="5805417"/>
            <a:ext cx="1209900" cy="455400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63" name="Google Shape;263;gd0b74c9911_0_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521421" y="6016544"/>
            <a:ext cx="1357744" cy="66868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pic>
        <p:nvPicPr>
          <p:cNvPr id="264" name="Google Shape;264;gd0b74c9911_0_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948222" y="2710354"/>
            <a:ext cx="2166173" cy="2377633"/>
          </a:xfrm>
          <a:prstGeom prst="rect">
            <a:avLst/>
          </a:prstGeom>
          <a:noFill/>
          <a:ln>
            <a:noFill/>
          </a:ln>
        </p:spPr>
      </p:pic>
      <p:sp>
        <p:nvSpPr>
          <p:cNvPr id="265" name="Google Shape;265;gd0b74c9911_0_2"/>
          <p:cNvSpPr txBox="1">
            <a:spLocks noGrp="1"/>
          </p:cNvSpPr>
          <p:nvPr>
            <p:ph type="title"/>
          </p:nvPr>
        </p:nvSpPr>
        <p:spPr>
          <a:xfrm>
            <a:off x="679732" y="212783"/>
            <a:ext cx="7511906" cy="1157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32D4B"/>
              </a:buClr>
              <a:buSzPts val="3700"/>
              <a:buFont typeface="Arial"/>
              <a:buNone/>
            </a:pPr>
            <a:r>
              <a:rPr lang="ru-RU" b="1">
                <a:latin typeface="Arial"/>
                <a:ea typeface="Arial"/>
                <a:cs typeface="Arial"/>
                <a:sym typeface="Arial"/>
              </a:rPr>
              <a:t>Моя система</a:t>
            </a:r>
            <a:endParaRPr b="1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6" name="Google Shape;266;gd0b74c9911_0_2"/>
          <p:cNvSpPr/>
          <p:nvPr/>
        </p:nvSpPr>
        <p:spPr>
          <a:xfrm>
            <a:off x="628824" y="1314175"/>
            <a:ext cx="7437300" cy="263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7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МойСклад </a:t>
            </a:r>
            <a:r>
              <a:rPr lang="ru-RU" sz="1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 основное веб-приложени</a:t>
            </a:r>
            <a:r>
              <a:rPr lang="ru-RU" sz="1700"/>
              <a:t>е</a:t>
            </a:r>
            <a:r>
              <a:rPr lang="ru-RU" sz="1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</a:t>
            </a:r>
            <a:br>
              <a:rPr lang="ru-RU" sz="1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-RU" sz="1700" b="1">
                <a:solidFill>
                  <a:schemeClr val="dk1"/>
                </a:solidFill>
              </a:rPr>
              <a:t>MyStore </a:t>
            </a:r>
            <a:r>
              <a:rPr lang="ru-RU" sz="1700">
                <a:solidFill>
                  <a:schemeClr val="dk1"/>
                </a:solidFill>
              </a:rPr>
              <a:t>- локализация для США,</a:t>
            </a:r>
            <a:endParaRPr sz="1700"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7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6 </a:t>
            </a:r>
            <a:r>
              <a:rPr lang="ru-RU" sz="1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мобильных приложений для iOS и Android,</a:t>
            </a:r>
            <a:endParaRPr sz="17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7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6 </a:t>
            </a:r>
            <a:r>
              <a:rPr lang="ru-RU" sz="1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интеграционных протоколов REST API,</a:t>
            </a:r>
            <a:endParaRPr sz="17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7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40+ </a:t>
            </a:r>
            <a:r>
              <a:rPr lang="ru-RU" sz="1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сервер-приложений, обеспечивающих обработку данных,</a:t>
            </a:r>
            <a:endParaRPr sz="1500"/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7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60+ </a:t>
            </a:r>
            <a:r>
              <a:rPr lang="ru-RU" sz="1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интеграций с внешними системами,</a:t>
            </a:r>
            <a:endParaRPr sz="1500"/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веб-сайт и CMS,</a:t>
            </a:r>
            <a:r>
              <a:rPr lang="ru-RU" sz="1500"/>
              <a:t> </a:t>
            </a:r>
            <a:r>
              <a:rPr lang="ru-RU" sz="1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маркетплейс с приложениями вендоров</a:t>
            </a:r>
            <a:endParaRPr sz="1500"/>
          </a:p>
        </p:txBody>
      </p:sp>
      <p:pic>
        <p:nvPicPr>
          <p:cNvPr id="267" name="Google Shape;267;gd0b74c9911_0_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86748" y="3977847"/>
            <a:ext cx="2488293" cy="75199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gd0b74c9911_0_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85467" y="4797546"/>
            <a:ext cx="2916255" cy="770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gd0b74c9911_0_2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3716898" y="4801571"/>
            <a:ext cx="2885686" cy="78255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Google Shape;270;gd0b74c9911_0_2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486748" y="5556270"/>
            <a:ext cx="3209716" cy="666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Google Shape;271;gd0b74c9911_0_2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7194998" y="5646000"/>
            <a:ext cx="2751186" cy="764218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Google Shape;272;gd0b74c9911_0_2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3837479" y="5568479"/>
            <a:ext cx="3295306" cy="800900"/>
          </a:xfrm>
          <a:prstGeom prst="rect">
            <a:avLst/>
          </a:prstGeom>
          <a:noFill/>
          <a:ln>
            <a:noFill/>
          </a:ln>
        </p:spPr>
      </p:pic>
      <p:sp>
        <p:nvSpPr>
          <p:cNvPr id="273" name="Google Shape;273;gd0b74c9911_0_2"/>
          <p:cNvSpPr/>
          <p:nvPr/>
        </p:nvSpPr>
        <p:spPr>
          <a:xfrm>
            <a:off x="1209967" y="4430543"/>
            <a:ext cx="1765200" cy="455400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4" name="Google Shape;274;gd0b74c9911_0_2"/>
          <p:cNvSpPr/>
          <p:nvPr/>
        </p:nvSpPr>
        <p:spPr>
          <a:xfrm>
            <a:off x="4667169" y="5213509"/>
            <a:ext cx="2214380" cy="455400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5" name="Google Shape;275;gd0b74c9911_0_2"/>
          <p:cNvSpPr/>
          <p:nvPr/>
        </p:nvSpPr>
        <p:spPr>
          <a:xfrm>
            <a:off x="1392684" y="5973512"/>
            <a:ext cx="2380200" cy="340200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6" name="Google Shape;276;gd0b74c9911_0_2"/>
          <p:cNvSpPr/>
          <p:nvPr/>
        </p:nvSpPr>
        <p:spPr>
          <a:xfrm>
            <a:off x="7947162" y="6039430"/>
            <a:ext cx="2380200" cy="428700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7" name="Google Shape;277;gd0b74c9911_0_2"/>
          <p:cNvSpPr/>
          <p:nvPr/>
        </p:nvSpPr>
        <p:spPr>
          <a:xfrm>
            <a:off x="4617382" y="6027907"/>
            <a:ext cx="2407800" cy="396600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8" name="Google Shape;278;gd0b74c9911_0_2"/>
          <p:cNvSpPr/>
          <p:nvPr/>
        </p:nvSpPr>
        <p:spPr>
          <a:xfrm>
            <a:off x="1266632" y="5265616"/>
            <a:ext cx="2136300" cy="396600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9" name="Google Shape;279;gd0b74c9911_0_2"/>
          <p:cNvSpPr txBox="1"/>
          <p:nvPr/>
        </p:nvSpPr>
        <p:spPr>
          <a:xfrm>
            <a:off x="138896" y="6408962"/>
            <a:ext cx="978153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СЛАЙД 7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24"/>
          <p:cNvSpPr/>
          <p:nvPr/>
        </p:nvSpPr>
        <p:spPr>
          <a:xfrm>
            <a:off x="9589416" y="5805417"/>
            <a:ext cx="1209764" cy="455306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86" name="Google Shape;286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521421" y="6016544"/>
            <a:ext cx="1357745" cy="66868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sp>
        <p:nvSpPr>
          <p:cNvPr id="287" name="Google Shape;287;p24"/>
          <p:cNvSpPr/>
          <p:nvPr/>
        </p:nvSpPr>
        <p:spPr>
          <a:xfrm>
            <a:off x="2873092" y="1276532"/>
            <a:ext cx="6766230" cy="6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-RU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Для реквизитов индивидуального предпринимателя нужно </a:t>
            </a:r>
            <a:br>
              <a:rPr lang="ru-RU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-RU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вместо полного наименования поддержать ввод ФИО 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8" name="Google Shape;288;p24"/>
          <p:cNvPicPr preferRelativeResize="0"/>
          <p:nvPr/>
        </p:nvPicPr>
        <p:blipFill rotWithShape="1">
          <a:blip r:embed="rId4">
            <a:alphaModFix/>
          </a:blip>
          <a:srcRect b="63117"/>
          <a:stretch/>
        </p:blipFill>
        <p:spPr>
          <a:xfrm>
            <a:off x="714316" y="2991211"/>
            <a:ext cx="5131529" cy="1913036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" name="Google Shape;289;p24"/>
          <p:cNvPicPr preferRelativeResize="0"/>
          <p:nvPr/>
        </p:nvPicPr>
        <p:blipFill rotWithShape="1">
          <a:blip r:embed="rId5">
            <a:alphaModFix/>
          </a:blip>
          <a:srcRect b="57625"/>
          <a:stretch/>
        </p:blipFill>
        <p:spPr>
          <a:xfrm>
            <a:off x="6350040" y="2749256"/>
            <a:ext cx="4859680" cy="2396944"/>
          </a:xfrm>
          <a:prstGeom prst="rect">
            <a:avLst/>
          </a:prstGeom>
          <a:noFill/>
          <a:ln>
            <a:noFill/>
          </a:ln>
        </p:spPr>
      </p:pic>
      <p:sp>
        <p:nvSpPr>
          <p:cNvPr id="290" name="Google Shape;290;p24"/>
          <p:cNvSpPr/>
          <p:nvPr/>
        </p:nvSpPr>
        <p:spPr>
          <a:xfrm rot="-5400000">
            <a:off x="5918403" y="3728523"/>
            <a:ext cx="359079" cy="438411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F2F2F2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1" name="Google Shape;291;p24"/>
          <p:cNvSpPr txBox="1"/>
          <p:nvPr/>
        </p:nvSpPr>
        <p:spPr>
          <a:xfrm>
            <a:off x="2401507" y="188570"/>
            <a:ext cx="7709400" cy="115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1589F"/>
              </a:buClr>
              <a:buSzPts val="3733"/>
              <a:buFont typeface="Arial"/>
              <a:buNone/>
            </a:pPr>
            <a:r>
              <a:rPr lang="ru-RU" sz="3733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Простое требование</a:t>
            </a:r>
            <a:endParaRPr sz="3733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2" name="Google Shape;292;p24"/>
          <p:cNvSpPr/>
          <p:nvPr/>
        </p:nvSpPr>
        <p:spPr>
          <a:xfrm>
            <a:off x="1169664" y="3768189"/>
            <a:ext cx="4453795" cy="611537"/>
          </a:xfrm>
          <a:prstGeom prst="rect">
            <a:avLst/>
          </a:prstGeom>
          <a:noFill/>
          <a:ln w="25400" cap="flat" cmpd="sng">
            <a:solidFill>
              <a:srgbClr val="BC3E5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3" name="Google Shape;293;p24"/>
          <p:cNvSpPr/>
          <p:nvPr/>
        </p:nvSpPr>
        <p:spPr>
          <a:xfrm>
            <a:off x="7480539" y="3475772"/>
            <a:ext cx="3583433" cy="1224465"/>
          </a:xfrm>
          <a:prstGeom prst="rect">
            <a:avLst/>
          </a:prstGeom>
          <a:noFill/>
          <a:ln w="25400" cap="flat" cmpd="sng">
            <a:solidFill>
              <a:srgbClr val="BC3E5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4" name="Google Shape;294;p24"/>
          <p:cNvSpPr txBox="1"/>
          <p:nvPr/>
        </p:nvSpPr>
        <p:spPr>
          <a:xfrm>
            <a:off x="138896" y="6408962"/>
            <a:ext cx="978153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СЛАЙД 8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21"/>
          <p:cNvSpPr/>
          <p:nvPr/>
        </p:nvSpPr>
        <p:spPr>
          <a:xfrm>
            <a:off x="9589416" y="5805417"/>
            <a:ext cx="1209764" cy="455306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01" name="Google Shape;301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521421" y="6016544"/>
            <a:ext cx="1357745" cy="66868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pic>
        <p:nvPicPr>
          <p:cNvPr id="302" name="Google Shape;302;p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349156" y="1253661"/>
            <a:ext cx="6914944" cy="4685630"/>
          </a:xfrm>
          <a:prstGeom prst="rect">
            <a:avLst/>
          </a:prstGeom>
          <a:noFill/>
          <a:ln>
            <a:noFill/>
          </a:ln>
        </p:spPr>
      </p:pic>
      <p:sp>
        <p:nvSpPr>
          <p:cNvPr id="303" name="Google Shape;303;p21"/>
          <p:cNvSpPr txBox="1"/>
          <p:nvPr/>
        </p:nvSpPr>
        <p:spPr>
          <a:xfrm>
            <a:off x="1951928" y="230435"/>
            <a:ext cx="7709400" cy="115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1589F"/>
              </a:buClr>
              <a:buSzPts val="3733"/>
              <a:buFont typeface="Arial"/>
              <a:buNone/>
            </a:pPr>
            <a:r>
              <a:rPr lang="ru-RU" sz="3733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Простое требование</a:t>
            </a:r>
            <a:endParaRPr sz="3733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4" name="Google Shape;304;p21"/>
          <p:cNvSpPr txBox="1"/>
          <p:nvPr/>
        </p:nvSpPr>
        <p:spPr>
          <a:xfrm>
            <a:off x="138896" y="6408962"/>
            <a:ext cx="978153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СЛАЙД 9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156</TotalTime>
  <Words>1043</Words>
  <Application>Microsoft Office PowerPoint</Application>
  <PresentationFormat>Широкоэкранный</PresentationFormat>
  <Paragraphs>246</Paragraphs>
  <Slides>39</Slides>
  <Notes>39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39</vt:i4>
      </vt:variant>
    </vt:vector>
  </HeadingPairs>
  <TitlesOfParts>
    <vt:vector size="49" baseType="lpstr">
      <vt:lpstr>Arial</vt:lpstr>
      <vt:lpstr>Noto Sans Symbols</vt:lpstr>
      <vt:lpstr>Wingdings</vt:lpstr>
      <vt:lpstr>Calibri Light</vt:lpstr>
      <vt:lpstr>Montserrat Medium</vt:lpstr>
      <vt:lpstr>Calibri</vt:lpstr>
      <vt:lpstr>Montserrat</vt:lpstr>
      <vt:lpstr>Montserrat ExtraBold</vt:lpstr>
      <vt:lpstr>Montserrat Thin</vt:lpstr>
      <vt:lpstr>Тема Office</vt:lpstr>
      <vt:lpstr>Видеть насквозь: что скрывается за простыми требованиями</vt:lpstr>
      <vt:lpstr>Екатерина Ананьева</vt:lpstr>
      <vt:lpstr>Взгляд на систему</vt:lpstr>
      <vt:lpstr>Что тут у нас?</vt:lpstr>
      <vt:lpstr>Что тут у нас?</vt:lpstr>
      <vt:lpstr>Фильм ужасов «Баги»</vt:lpstr>
      <vt:lpstr>Моя система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Архитектура системы</vt:lpstr>
      <vt:lpstr>Архитектура системы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Екатерина Ананьева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Видеть насквозь: что скрывается за простыми требованиями</dc:title>
  <dc:creator>Ekaterina A</dc:creator>
  <cp:lastModifiedBy>Екатерина Ананьева</cp:lastModifiedBy>
  <cp:revision>13</cp:revision>
  <dcterms:created xsi:type="dcterms:W3CDTF">2021-01-31T17:45:14Z</dcterms:created>
  <dcterms:modified xsi:type="dcterms:W3CDTF">2021-05-21T20:55:36Z</dcterms:modified>
</cp:coreProperties>
</file>