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1" r:id="rId1"/>
  </p:sldMasterIdLst>
  <p:notesMasterIdLst>
    <p:notesMasterId r:id="rId37"/>
  </p:notesMasterIdLst>
  <p:sldIdLst>
    <p:sldId id="256" r:id="rId2"/>
    <p:sldId id="296" r:id="rId3"/>
    <p:sldId id="307" r:id="rId4"/>
    <p:sldId id="278" r:id="rId5"/>
    <p:sldId id="279" r:id="rId6"/>
    <p:sldId id="280" r:id="rId7"/>
    <p:sldId id="270" r:id="rId8"/>
    <p:sldId id="283" r:id="rId9"/>
    <p:sldId id="284" r:id="rId10"/>
    <p:sldId id="285" r:id="rId11"/>
    <p:sldId id="286" r:id="rId12"/>
    <p:sldId id="287" r:id="rId13"/>
    <p:sldId id="261" r:id="rId14"/>
    <p:sldId id="292" r:id="rId15"/>
    <p:sldId id="297" r:id="rId16"/>
    <p:sldId id="298" r:id="rId17"/>
    <p:sldId id="299" r:id="rId18"/>
    <p:sldId id="302" r:id="rId19"/>
    <p:sldId id="301" r:id="rId20"/>
    <p:sldId id="300" r:id="rId21"/>
    <p:sldId id="303" r:id="rId22"/>
    <p:sldId id="304" r:id="rId23"/>
    <p:sldId id="305" r:id="rId24"/>
    <p:sldId id="291" r:id="rId25"/>
    <p:sldId id="295" r:id="rId26"/>
    <p:sldId id="293" r:id="rId27"/>
    <p:sldId id="294" r:id="rId28"/>
    <p:sldId id="306" r:id="rId29"/>
    <p:sldId id="277" r:id="rId30"/>
    <p:sldId id="275" r:id="rId31"/>
    <p:sldId id="274" r:id="rId32"/>
    <p:sldId id="264" r:id="rId33"/>
    <p:sldId id="265" r:id="rId34"/>
    <p:sldId id="281" r:id="rId35"/>
    <p:sldId id="266" r:id="rId3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27"/>
  </p:normalViewPr>
  <p:slideViewPr>
    <p:cSldViewPr snapToGrid="0" snapToObjects="1">
      <p:cViewPr varScale="1">
        <p:scale>
          <a:sx n="35" d="100"/>
          <a:sy n="3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50646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77650" cy="13712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4798" y="3928534"/>
            <a:ext cx="14395452" cy="4842928"/>
          </a:xfrm>
        </p:spPr>
        <p:txBody>
          <a:bodyPr anchor="b">
            <a:normAutofit/>
          </a:bodyPr>
          <a:lstStyle>
            <a:lvl1pPr algn="r">
              <a:defRPr sz="96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798" y="8771465"/>
            <a:ext cx="14395452" cy="2810934"/>
          </a:xfrm>
        </p:spPr>
        <p:txBody>
          <a:bodyPr anchor="t">
            <a:normAutofit/>
          </a:bodyPr>
          <a:lstStyle>
            <a:lvl1pPr marL="0" indent="0" algn="r">
              <a:buNone/>
              <a:defRPr sz="3600" cap="all">
                <a:solidFill>
                  <a:schemeClr val="tx1"/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865116" y="11741151"/>
            <a:ext cx="3200400" cy="755650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798" y="11741151"/>
            <a:ext cx="9787916" cy="75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217917" y="11741151"/>
            <a:ext cx="1102334" cy="755650"/>
          </a:xfrm>
        </p:spPr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29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77650" cy="13712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9465730"/>
            <a:ext cx="20262854" cy="1133476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43201" y="1864224"/>
            <a:ext cx="17519654" cy="632995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1" y="10599206"/>
            <a:ext cx="20262854" cy="987424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0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77650" cy="13712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3" y="1219203"/>
            <a:ext cx="20262854" cy="6248398"/>
          </a:xfrm>
        </p:spPr>
        <p:txBody>
          <a:bodyPr anchor="ctr">
            <a:normAutofit/>
          </a:bodyPr>
          <a:lstStyle>
            <a:lvl1pPr algn="l">
              <a:defRPr sz="6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686800"/>
            <a:ext cx="20262856" cy="289560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425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77650" cy="137124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475734" y="5486400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6550" y="1646674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535" y="1219203"/>
            <a:ext cx="19100798" cy="5486398"/>
          </a:xfrm>
        </p:spPr>
        <p:txBody>
          <a:bodyPr anchor="ctr">
            <a:normAutofit/>
          </a:bodyPr>
          <a:lstStyle>
            <a:lvl1pPr algn="l">
              <a:defRPr sz="6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95750" y="6705600"/>
            <a:ext cx="18678368" cy="762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4931" y="8686800"/>
            <a:ext cx="20304734" cy="289560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870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77650" cy="13712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5" y="6617162"/>
            <a:ext cx="20262850" cy="2937600"/>
          </a:xfrm>
        </p:spPr>
        <p:txBody>
          <a:bodyPr anchor="b">
            <a:normAutofit/>
          </a:bodyPr>
          <a:lstStyle>
            <a:lvl1pPr algn="l">
              <a:defRPr sz="6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9554762"/>
            <a:ext cx="20262852" cy="1720800"/>
          </a:xfrm>
        </p:spPr>
        <p:txBody>
          <a:bodyPr anchor="t"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15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77650" cy="137124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475734" y="5486400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6550" y="1646674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984535" y="1219203"/>
            <a:ext cx="19100798" cy="5486398"/>
          </a:xfrm>
        </p:spPr>
        <p:txBody>
          <a:bodyPr anchor="ctr">
            <a:normAutofit/>
          </a:bodyPr>
          <a:lstStyle>
            <a:lvl1pPr algn="l">
              <a:defRPr sz="6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0" y="7772400"/>
            <a:ext cx="20270872" cy="1778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8" y="9550400"/>
            <a:ext cx="20270872" cy="2032000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49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77650" cy="13712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3" y="1219203"/>
            <a:ext cx="20262854" cy="548639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2" y="7010400"/>
            <a:ext cx="20262856" cy="1676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56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686800"/>
            <a:ext cx="20262856" cy="2895600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14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77650" cy="13712428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1603" y="1219201"/>
            <a:ext cx="20262850" cy="29125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74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77650" cy="1371242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17350" y="1219199"/>
            <a:ext cx="4317104" cy="10363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219200"/>
            <a:ext cx="15664232" cy="10363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08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2835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77650" cy="13712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9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77650" cy="13712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6617162"/>
            <a:ext cx="20262854" cy="2937600"/>
          </a:xfrm>
        </p:spPr>
        <p:txBody>
          <a:bodyPr anchor="b"/>
          <a:lstStyle>
            <a:lvl1pPr algn="l">
              <a:defRPr sz="8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8" y="9554762"/>
            <a:ext cx="20262856" cy="1720800"/>
          </a:xfrm>
        </p:spPr>
        <p:txBody>
          <a:bodyPr anchor="t">
            <a:normAutofit/>
          </a:bodyPr>
          <a:lstStyle>
            <a:lvl1pPr marL="0" indent="0" algn="l">
              <a:buNone/>
              <a:defRPr sz="4000" cap="all">
                <a:solidFill>
                  <a:schemeClr val="tx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3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77650" cy="13712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4" y="4284134"/>
            <a:ext cx="9990668" cy="729826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43790" y="4284135"/>
            <a:ext cx="9990664" cy="7298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5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47340" y="4436534"/>
            <a:ext cx="9418108" cy="1152524"/>
          </a:xfrm>
        </p:spPr>
        <p:txBody>
          <a:bodyPr anchor="b">
            <a:noAutofit/>
          </a:bodyPr>
          <a:lstStyle>
            <a:lvl1pPr marL="0" indent="0">
              <a:buNone/>
              <a:defRPr sz="56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3" y="5740402"/>
            <a:ext cx="9993846" cy="5841996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192007" y="4453468"/>
            <a:ext cx="9445626" cy="1152524"/>
          </a:xfrm>
        </p:spPr>
        <p:txBody>
          <a:bodyPr anchor="b">
            <a:noAutofit/>
          </a:bodyPr>
          <a:lstStyle>
            <a:lvl1pPr marL="0" indent="0">
              <a:buNone/>
              <a:defRPr sz="56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646966" y="5740402"/>
            <a:ext cx="9990668" cy="5841996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7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77650" cy="13712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75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77650" cy="137124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94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77650" cy="13712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4148666"/>
            <a:ext cx="7361770" cy="2743200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2" y="1219202"/>
            <a:ext cx="12338052" cy="10363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1" y="6891866"/>
            <a:ext cx="7361770" cy="3657600"/>
          </a:xfrm>
        </p:spPr>
        <p:txBody>
          <a:bodyPr anchor="t">
            <a:normAutofit/>
          </a:bodyPr>
          <a:lstStyle>
            <a:lvl1pPr marL="0" indent="0">
              <a:buNone/>
              <a:defRPr sz="32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2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77650" cy="13712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3200400"/>
            <a:ext cx="12329306" cy="2743200"/>
          </a:xfrm>
        </p:spPr>
        <p:txBody>
          <a:bodyPr anchor="b">
            <a:normAutofit/>
          </a:bodyPr>
          <a:lstStyle>
            <a:lvl1pPr algn="l">
              <a:defRPr sz="5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72506" y="1828800"/>
            <a:ext cx="6561948" cy="9144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1" y="5943600"/>
            <a:ext cx="12329306" cy="3657600"/>
          </a:xfrm>
        </p:spPr>
        <p:txBody>
          <a:bodyPr anchor="t">
            <a:normAutofit/>
          </a:bodyPr>
          <a:lstStyle>
            <a:lvl1pPr marL="0" indent="0">
              <a:buNone/>
              <a:defRPr sz="36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8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3" y="1219201"/>
            <a:ext cx="20262850" cy="29125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3" y="4284135"/>
            <a:ext cx="20262850" cy="7298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179320" y="11741151"/>
            <a:ext cx="3200400" cy="755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1" y="11741151"/>
            <a:ext cx="15655318" cy="755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532121" y="11741151"/>
            <a:ext cx="1102334" cy="755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866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  <p:sldLayoutId id="2147484196" r:id="rId15"/>
    <p:sldLayoutId id="2147484197" r:id="rId16"/>
    <p:sldLayoutId id="2147484198" r:id="rId17"/>
    <p:sldLayoutId id="2147484199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7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71500" indent="-571500" algn="l" defTabSz="914400" rtl="0" eaLnBrk="1" latinLnBrk="0" hangingPunct="1">
        <a:spcBef>
          <a:spcPts val="0"/>
        </a:spcBef>
        <a:spcAft>
          <a:spcPts val="2000"/>
        </a:spcAft>
        <a:buClr>
          <a:schemeClr val="tx1"/>
        </a:buClr>
        <a:buSzPct val="100000"/>
        <a:buFont typeface="Arial"/>
        <a:buChar char="•"/>
        <a:defRPr sz="3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ts val="0"/>
        </a:spcBef>
        <a:spcAft>
          <a:spcPts val="2000"/>
        </a:spcAft>
        <a:buClr>
          <a:schemeClr val="tx1"/>
        </a:buClr>
        <a:buSzPct val="100000"/>
        <a:buFont typeface="Arial"/>
        <a:buChar char="•"/>
        <a:defRPr sz="3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400300" indent="-571500" algn="l" defTabSz="914400" rtl="0" eaLnBrk="1" latinLnBrk="0" hangingPunct="1">
        <a:spcBef>
          <a:spcPts val="0"/>
        </a:spcBef>
        <a:spcAft>
          <a:spcPts val="2000"/>
        </a:spcAft>
        <a:buClr>
          <a:schemeClr val="tx1"/>
        </a:buClr>
        <a:buSzPct val="100000"/>
        <a:buFont typeface="Arial"/>
        <a:buChar char="•"/>
        <a:defRPr sz="2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086100" indent="-342900" algn="l" defTabSz="914400" rtl="0" eaLnBrk="1" latinLnBrk="0" hangingPunct="1">
        <a:spcBef>
          <a:spcPts val="0"/>
        </a:spcBef>
        <a:spcAft>
          <a:spcPts val="2000"/>
        </a:spcAft>
        <a:buClr>
          <a:schemeClr val="tx1"/>
        </a:buClr>
        <a:buSzPct val="100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000500" indent="-342900" algn="l" defTabSz="914400" rtl="0" eaLnBrk="1" latinLnBrk="0" hangingPunct="1">
        <a:spcBef>
          <a:spcPts val="0"/>
        </a:spcBef>
        <a:spcAft>
          <a:spcPts val="2000"/>
        </a:spcAft>
        <a:buClr>
          <a:schemeClr val="tx1"/>
        </a:buClr>
        <a:buSzPct val="100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ts val="0"/>
        </a:spcBef>
        <a:spcAft>
          <a:spcPts val="2000"/>
        </a:spcAft>
        <a:buClr>
          <a:schemeClr val="tx1"/>
        </a:buClr>
        <a:buSzPct val="100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ts val="0"/>
        </a:spcBef>
        <a:spcAft>
          <a:spcPts val="2000"/>
        </a:spcAft>
        <a:buClr>
          <a:schemeClr val="tx1"/>
        </a:buClr>
        <a:buSzPct val="100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ts val="0"/>
        </a:spcBef>
        <a:spcAft>
          <a:spcPts val="2000"/>
        </a:spcAft>
        <a:buClr>
          <a:schemeClr val="tx1"/>
        </a:buClr>
        <a:buSzPct val="100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ts val="0"/>
        </a:spcBef>
        <a:spcAft>
          <a:spcPts val="2000"/>
        </a:spcAft>
        <a:buClr>
          <a:schemeClr val="tx1"/>
        </a:buClr>
        <a:buSzPct val="100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facebook.com/novosyolovaa" TargetMode="External"/><Relationship Id="rId7" Type="http://schemas.openxmlformats.org/officeDocument/2006/relationships/image" Target="../media/image19.jpeg"/><Relationship Id="rId2" Type="http://schemas.openxmlformats.org/officeDocument/2006/relationships/hyperlink" Target="mailto:novoselova.a@readyforsky.com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hyperlink" Target="https://spb.hh.ru/employer/1749693" TargetMode="External"/><Relationship Id="rId4" Type="http://schemas.openxmlformats.org/officeDocument/2006/relationships/hyperlink" Target="https://vk.com/alenanov" TargetMode="External"/><Relationship Id="rId9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Ценность ясной цели"/>
          <p:cNvSpPr txBox="1">
            <a:spLocks noGrp="1"/>
          </p:cNvSpPr>
          <p:nvPr>
            <p:ph type="ctrTitle"/>
          </p:nvPr>
        </p:nvSpPr>
        <p:spPr>
          <a:xfrm>
            <a:off x="4904509" y="3928534"/>
            <a:ext cx="18468686" cy="48429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0"/>
            </a:lvl1pPr>
          </a:lstStyle>
          <a:p>
            <a:r>
              <a:rPr lang="ru-RU" dirty="0" smtClean="0"/>
              <a:t>Как управлять аналитиками </a:t>
            </a:r>
            <a:r>
              <a:rPr lang="ru-RU" sz="8800" dirty="0" smtClean="0"/>
              <a:t>и собой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план по составлению плана</a:t>
            </a:r>
            <a:endParaRPr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ru-RU" dirty="0" smtClean="0"/>
              <a:t>Управление - это: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dirty="0" smtClean="0"/>
              <a:t>договориться </a:t>
            </a:r>
            <a:r>
              <a:rPr lang="ru-RU" dirty="0"/>
              <a:t>о терминах,</a:t>
            </a:r>
          </a:p>
          <a:p>
            <a:pPr lvl="1"/>
            <a:r>
              <a:rPr lang="ru-RU" dirty="0" smtClean="0"/>
              <a:t>грамотно поставить </a:t>
            </a:r>
            <a:r>
              <a:rPr lang="ru-RU" dirty="0"/>
              <a:t>задачу </a:t>
            </a:r>
            <a:r>
              <a:rPr lang="ru-RU" dirty="0" smtClean="0"/>
              <a:t>(</a:t>
            </a:r>
            <a:r>
              <a:rPr lang="en-US" dirty="0" smtClean="0"/>
              <a:t>SMART</a:t>
            </a:r>
            <a:r>
              <a:rPr lang="ru-RU" dirty="0" smtClean="0"/>
              <a:t>,           ), </a:t>
            </a:r>
            <a:endParaRPr lang="ru-RU" dirty="0"/>
          </a:p>
          <a:p>
            <a:pPr lvl="1"/>
            <a:r>
              <a:rPr lang="ru-RU" dirty="0"/>
              <a:t>давать ресурсы, </a:t>
            </a:r>
          </a:p>
          <a:p>
            <a:pPr lvl="1"/>
            <a:r>
              <a:rPr lang="ru-RU" dirty="0"/>
              <a:t>периодически спрашивать, как сейчас дела и что нужно, чтобы сделать задачу качественно и в </a:t>
            </a:r>
            <a:r>
              <a:rPr lang="ru-RU" dirty="0" smtClean="0"/>
              <a:t>срок,</a:t>
            </a:r>
            <a:endParaRPr lang="ru-RU" dirty="0"/>
          </a:p>
        </p:txBody>
      </p:sp>
      <p:pic>
        <p:nvPicPr>
          <p:cNvPr id="2060" name="Picture 12" descr="https://steemitimages.com/p/2N61tyyncFaFpQHkt89v6pmUuqtAtDDu5JyQCs2vctQHJCk3wbyFPogZTPE1in2MkhuUHM8PYqgRafRovRo7wt4Gm7exDPE3DrTD9jbVb6k6vnV3ecnhdPcVpKv7Wx23xusXunpnB9Ui?format=match&amp;mode=f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30545" y="6187596"/>
            <a:ext cx="1330035" cy="133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32799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ru-RU" dirty="0" smtClean="0"/>
              <a:t>Управление - это: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dirty="0" smtClean="0"/>
              <a:t>договориться </a:t>
            </a:r>
            <a:r>
              <a:rPr lang="ru-RU" dirty="0"/>
              <a:t>о терминах,</a:t>
            </a:r>
          </a:p>
          <a:p>
            <a:pPr lvl="1"/>
            <a:r>
              <a:rPr lang="ru-RU" dirty="0" smtClean="0"/>
              <a:t>грамотно поставить </a:t>
            </a:r>
            <a:r>
              <a:rPr lang="ru-RU" dirty="0"/>
              <a:t>задачу </a:t>
            </a:r>
            <a:r>
              <a:rPr lang="ru-RU" dirty="0" smtClean="0"/>
              <a:t>(</a:t>
            </a:r>
            <a:r>
              <a:rPr lang="en-US" dirty="0" smtClean="0"/>
              <a:t>SMART</a:t>
            </a:r>
            <a:r>
              <a:rPr lang="ru-RU" dirty="0" smtClean="0"/>
              <a:t>,           ), </a:t>
            </a:r>
            <a:endParaRPr lang="ru-RU" dirty="0"/>
          </a:p>
          <a:p>
            <a:pPr lvl="1"/>
            <a:r>
              <a:rPr lang="ru-RU" dirty="0"/>
              <a:t>давать ресурсы, </a:t>
            </a:r>
          </a:p>
          <a:p>
            <a:pPr lvl="1"/>
            <a:r>
              <a:rPr lang="ru-RU" dirty="0"/>
              <a:t>периодически спрашивать, как сейчас дела и что нужно, чтобы сделать задачу качественно и в </a:t>
            </a:r>
            <a:r>
              <a:rPr lang="ru-RU" dirty="0" smtClean="0"/>
              <a:t>срок,</a:t>
            </a:r>
          </a:p>
          <a:p>
            <a:pPr lvl="1"/>
            <a:r>
              <a:rPr lang="ru-RU" dirty="0" smtClean="0"/>
              <a:t>конструктивная обратная связь по итогу работы.</a:t>
            </a:r>
          </a:p>
          <a:p>
            <a:pPr lvl="1"/>
            <a:endParaRPr lang="ru-RU" dirty="0"/>
          </a:p>
        </p:txBody>
      </p:sp>
      <p:pic>
        <p:nvPicPr>
          <p:cNvPr id="2060" name="Picture 12" descr="https://steemitimages.com/p/2N61tyyncFaFpQHkt89v6pmUuqtAtDDu5JyQCs2vctQHJCk3wbyFPogZTPE1in2MkhuUHM8PYqgRafRovRo7wt4Gm7exDPE3DrTD9jbVb6k6vnV3ecnhdPcVpKv7Wx23xusXunpnB9Ui?format=match&amp;mode=f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30545" y="5079232"/>
            <a:ext cx="1330035" cy="133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5439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конструктивная обратная связь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3" y="4493494"/>
            <a:ext cx="20262850" cy="7298266"/>
          </a:xfrm>
        </p:spPr>
        <p:txBody>
          <a:bodyPr/>
          <a:lstStyle/>
          <a:p>
            <a:r>
              <a:rPr lang="ru-RU" dirty="0" smtClean="0"/>
              <a:t>Говорим </a:t>
            </a:r>
            <a:r>
              <a:rPr lang="ru-RU" dirty="0"/>
              <a:t>о поведении, а не </a:t>
            </a:r>
            <a:r>
              <a:rPr lang="ru-RU" dirty="0" smtClean="0"/>
              <a:t>о личности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Анализ </a:t>
            </a:r>
            <a:r>
              <a:rPr lang="ru-RU" dirty="0"/>
              <a:t>поведения детализируем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 </a:t>
            </a:r>
            <a:r>
              <a:rPr lang="ru-RU" dirty="0"/>
              <a:t>конкретным действиям. </a:t>
            </a:r>
            <a:endParaRPr lang="ru-RU" dirty="0" smtClean="0"/>
          </a:p>
          <a:p>
            <a:r>
              <a:rPr lang="ru-RU" dirty="0" smtClean="0"/>
              <a:t>Плюсы и дельты: «Что удалось 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что можно сделать по-другому».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0639" y="5320146"/>
            <a:ext cx="10901794" cy="763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8329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Наносим пользу, причиняем добро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3419">
              <a:defRPr sz="9407"/>
            </a:lvl1pPr>
          </a:lstStyle>
          <a:p>
            <a:pPr algn="ctr"/>
            <a:r>
              <a:rPr lang="ru-RU" dirty="0" smtClean="0"/>
              <a:t>План по составлению плана</a:t>
            </a:r>
            <a:endParaRPr dirty="0"/>
          </a:p>
        </p:txBody>
      </p:sp>
      <p:sp>
        <p:nvSpPr>
          <p:cNvPr id="133" name="Как помогать заказчикам формулировать настоящие цели?…"/>
          <p:cNvSpPr txBox="1">
            <a:spLocks noGrp="1"/>
          </p:cNvSpPr>
          <p:nvPr>
            <p:ph type="body" idx="1"/>
          </p:nvPr>
        </p:nvSpPr>
        <p:spPr>
          <a:xfrm>
            <a:off x="1371603" y="3602182"/>
            <a:ext cx="20851088" cy="900545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ru-RU" dirty="0" smtClean="0"/>
              <a:t>Описываем </a:t>
            </a:r>
            <a:r>
              <a:rPr lang="ru-RU" sz="5400" b="1" dirty="0">
                <a:solidFill>
                  <a:srgbClr val="FFFF00"/>
                </a:solidFill>
              </a:rPr>
              <a:t>портрет аналитика </a:t>
            </a:r>
            <a:r>
              <a:rPr lang="ru-RU" dirty="0"/>
              <a:t>мечты вашей компании</a:t>
            </a:r>
            <a:r>
              <a:rPr lang="en-US" dirty="0"/>
              <a:t>.</a:t>
            </a:r>
            <a:r>
              <a:rPr lang="ru-RU" dirty="0"/>
              <a:t> Расписываем </a:t>
            </a:r>
            <a:r>
              <a:rPr lang="ru-RU" dirty="0" err="1"/>
              <a:t>скилы</a:t>
            </a:r>
            <a:r>
              <a:rPr lang="ru-RU" dirty="0"/>
              <a:t>: софт и </a:t>
            </a:r>
            <a:r>
              <a:rPr lang="ru-RU" dirty="0" err="1"/>
              <a:t>хард</a:t>
            </a:r>
            <a:r>
              <a:rPr lang="ru-RU" dirty="0"/>
              <a:t>. Это 100%, к которым стремимся</a:t>
            </a:r>
            <a:r>
              <a:rPr lang="en-US" dirty="0"/>
              <a:t>. 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Hard</a:t>
            </a:r>
            <a:r>
              <a:rPr lang="ru-RU" b="1" dirty="0"/>
              <a:t> </a:t>
            </a:r>
            <a:r>
              <a:rPr lang="en-US" b="1" dirty="0" smtClean="0"/>
              <a:t>AND </a:t>
            </a:r>
            <a:r>
              <a:rPr lang="ru-RU" b="1" dirty="0" err="1"/>
              <a:t>Soft</a:t>
            </a:r>
            <a:r>
              <a:rPr lang="ru-RU" b="1" dirty="0"/>
              <a:t> </a:t>
            </a:r>
            <a:r>
              <a:rPr lang="ru-RU" b="1" dirty="0" err="1"/>
              <a:t>skills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Hard</a:t>
            </a:r>
            <a:r>
              <a:rPr lang="ru-RU" b="1" dirty="0"/>
              <a:t> </a:t>
            </a:r>
            <a:r>
              <a:rPr lang="ru-RU" b="1" dirty="0" err="1"/>
              <a:t>skills</a:t>
            </a:r>
            <a:r>
              <a:rPr lang="ru-RU" dirty="0"/>
              <a:t> (англ. «твердые навыки») — это набор профессиональных навыков и умений, связанных с технической стороной деятельности. Такие навыки можно продемонстрировать, они относятся к обязательным требованиям при приеме на работу, их указывают в должностных инструкциях.</a:t>
            </a:r>
          </a:p>
          <a:p>
            <a:r>
              <a:rPr lang="ru-RU" b="1" dirty="0" err="1"/>
              <a:t>Soft</a:t>
            </a:r>
            <a:r>
              <a:rPr lang="ru-RU" b="1" dirty="0"/>
              <a:t> </a:t>
            </a:r>
            <a:r>
              <a:rPr lang="ru-RU" b="1" dirty="0" err="1"/>
              <a:t>skills</a:t>
            </a:r>
            <a:r>
              <a:rPr lang="ru-RU" dirty="0"/>
              <a:t> (англ. «мягкие навыки») связаны не с конкретным видом деятельности, а с коммуникациями для эффективного взаимодействия с коллегами, клиентами и партнерами. </a:t>
            </a:r>
          </a:p>
        </p:txBody>
      </p:sp>
    </p:spTree>
    <p:extLst>
      <p:ext uri="{BB962C8B-B14F-4D97-AF65-F5344CB8AC3E}">
        <p14:creationId xmlns:p14="http://schemas.microsoft.com/office/powerpoint/2010/main" val="305264108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b="1" dirty="0"/>
              <a:t>Профессиональные навыки системного аналитика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3" y="4921444"/>
            <a:ext cx="20262850" cy="7298266"/>
          </a:xfrm>
        </p:spPr>
        <p:txBody>
          <a:bodyPr/>
          <a:lstStyle/>
          <a:p>
            <a:pPr marL="914400" lvl="0" indent="-914400">
              <a:buFont typeface="+mj-lt"/>
              <a:buAutoNum type="arabicPeriod"/>
            </a:pPr>
            <a:r>
              <a:rPr lang="ru-RU" b="1" dirty="0"/>
              <a:t>Целеполагание </a:t>
            </a:r>
            <a:endParaRPr lang="ru-RU" dirty="0"/>
          </a:p>
          <a:p>
            <a:pPr marL="1828800" lvl="1" indent="-914400">
              <a:buFont typeface="+mj-lt"/>
              <a:buAutoNum type="arabicParenR"/>
            </a:pPr>
            <a:r>
              <a:rPr lang="ru-RU" dirty="0"/>
              <a:t>Умение определять цели тех или иных действий и пожеланий заказчика </a:t>
            </a:r>
          </a:p>
          <a:p>
            <a:pPr marL="1828800" lvl="1" indent="-914400">
              <a:buFont typeface="+mj-lt"/>
              <a:buAutoNum type="arabicParenR"/>
            </a:pPr>
            <a:r>
              <a:rPr lang="ru-RU" dirty="0"/>
              <a:t>Умение четко и внятно формулировать цели </a:t>
            </a:r>
          </a:p>
          <a:p>
            <a:pPr marL="1828800" lvl="1" indent="-914400">
              <a:buFont typeface="+mj-lt"/>
              <a:buAutoNum type="arabicParenR"/>
            </a:pPr>
            <a:r>
              <a:rPr lang="ru-RU" dirty="0"/>
              <a:t>Умение декомпозировать цель </a:t>
            </a:r>
          </a:p>
          <a:p>
            <a:pPr marL="1828800" lvl="1" indent="-914400">
              <a:buFont typeface="+mj-lt"/>
              <a:buAutoNum type="arabicParenR"/>
            </a:pPr>
            <a:r>
              <a:rPr lang="ru-RU" dirty="0"/>
              <a:t>Умение определять задачи, необходимые для достижения цели </a:t>
            </a:r>
          </a:p>
          <a:p>
            <a:pPr marL="1828800" lvl="1" indent="-914400">
              <a:buFont typeface="+mj-lt"/>
              <a:buAutoNum type="arabicParenR"/>
            </a:pPr>
            <a:r>
              <a:rPr lang="ru-RU" dirty="0"/>
              <a:t>Умение расставлять приоритеты целям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75350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3" y="249383"/>
            <a:ext cx="20262850" cy="2912534"/>
          </a:xfrm>
        </p:spPr>
        <p:txBody>
          <a:bodyPr/>
          <a:lstStyle/>
          <a:p>
            <a:pPr algn="ctr"/>
            <a:r>
              <a:rPr lang="ru-RU" b="1" dirty="0"/>
              <a:t>Профессиональные навыки системного аналитика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687783"/>
            <a:ext cx="21432979" cy="10778836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sz="5700" b="1" dirty="0" smtClean="0"/>
              <a:t>2.    Выявление </a:t>
            </a:r>
            <a:r>
              <a:rPr lang="ru-RU" sz="5700" b="1" dirty="0"/>
              <a:t>требований </a:t>
            </a:r>
          </a:p>
          <a:p>
            <a:pPr lvl="1"/>
            <a:r>
              <a:rPr lang="ru-RU" dirty="0"/>
              <a:t>Умение отличать предложения по реализации от требований, мимолетные пожелания от потребностей </a:t>
            </a:r>
          </a:p>
          <a:p>
            <a:pPr lvl="1"/>
            <a:r>
              <a:rPr lang="ru-RU" dirty="0"/>
              <a:t>Умение декомпозировать сложные требования </a:t>
            </a:r>
          </a:p>
          <a:p>
            <a:pPr lvl="1"/>
            <a:r>
              <a:rPr lang="ru-RU" dirty="0"/>
              <a:t>Умение структурировать требования </a:t>
            </a:r>
          </a:p>
          <a:p>
            <a:pPr lvl="1"/>
            <a:r>
              <a:rPr lang="ru-RU" dirty="0"/>
              <a:t>Умение выявлять требования к уже готовой системе </a:t>
            </a:r>
          </a:p>
          <a:p>
            <a:pPr lvl="1"/>
            <a:r>
              <a:rPr lang="ru-RU" dirty="0"/>
              <a:t>Формулирование требований (спецификация) </a:t>
            </a:r>
          </a:p>
          <a:p>
            <a:pPr lvl="1"/>
            <a:r>
              <a:rPr lang="ru-RU" dirty="0"/>
              <a:t>Умение трансформировать бизнес и пользовательские требования в функциональные и нефункциональные </a:t>
            </a:r>
          </a:p>
          <a:p>
            <a:pPr lvl="1"/>
            <a:r>
              <a:rPr lang="ru-RU" dirty="0"/>
              <a:t>Умение доносить требования до заказчика </a:t>
            </a:r>
          </a:p>
          <a:p>
            <a:pPr lvl="1"/>
            <a:r>
              <a:rPr lang="ru-RU" dirty="0"/>
              <a:t>Анализ требований (верификация) </a:t>
            </a:r>
          </a:p>
          <a:p>
            <a:pPr lvl="1"/>
            <a:r>
              <a:rPr lang="ru-RU" dirty="0"/>
              <a:t>Умение расставлять приоритеты требованиям </a:t>
            </a:r>
          </a:p>
          <a:p>
            <a:pPr lvl="1"/>
            <a:r>
              <a:rPr lang="ru-RU" dirty="0"/>
              <a:t>Умение классифицировать требования </a:t>
            </a:r>
          </a:p>
          <a:p>
            <a:pPr lvl="1"/>
            <a:r>
              <a:rPr lang="ru-RU" dirty="0"/>
              <a:t>Управление требованиями </a:t>
            </a:r>
          </a:p>
          <a:p>
            <a:pPr lvl="1"/>
            <a:r>
              <a:rPr lang="ru-RU" dirty="0"/>
              <a:t>Умение трассировать требования </a:t>
            </a:r>
            <a:endParaRPr lang="ru-RU" dirty="0" smtClean="0"/>
          </a:p>
          <a:p>
            <a:pPr lvl="1"/>
            <a:r>
              <a:rPr lang="ru-RU" dirty="0" smtClean="0"/>
              <a:t>Умение </a:t>
            </a:r>
            <a:r>
              <a:rPr lang="ru-RU" dirty="0"/>
              <a:t>управлять версиями </a:t>
            </a:r>
          </a:p>
        </p:txBody>
      </p:sp>
    </p:spTree>
    <p:extLst>
      <p:ext uri="{BB962C8B-B14F-4D97-AF65-F5344CB8AC3E}">
        <p14:creationId xmlns:p14="http://schemas.microsoft.com/office/powerpoint/2010/main" val="416036854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Профессиональные навыки системного аналитика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3. </a:t>
            </a:r>
            <a:r>
              <a:rPr lang="ru-RU" b="1" dirty="0" smtClean="0"/>
              <a:t>Работа </a:t>
            </a:r>
            <a:r>
              <a:rPr lang="ru-RU" b="1" dirty="0"/>
              <a:t>с документами </a:t>
            </a:r>
            <a:endParaRPr lang="ru-RU" dirty="0"/>
          </a:p>
          <a:p>
            <a:pPr lvl="1"/>
            <a:r>
              <a:rPr lang="ru-RU" dirty="0"/>
              <a:t>Умение писать понятные, грамотные, четко структурированные документы. </a:t>
            </a:r>
          </a:p>
        </p:txBody>
      </p:sp>
    </p:spTree>
    <p:extLst>
      <p:ext uri="{BB962C8B-B14F-4D97-AF65-F5344CB8AC3E}">
        <p14:creationId xmlns:p14="http://schemas.microsoft.com/office/powerpoint/2010/main" val="414032556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Профессиональные навыки системного аналитика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3" y="4284135"/>
            <a:ext cx="20262850" cy="90993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4. </a:t>
            </a:r>
            <a:r>
              <a:rPr lang="ru-RU" b="1" dirty="0" smtClean="0"/>
              <a:t>Нотации</a:t>
            </a:r>
            <a:r>
              <a:rPr lang="ru-RU" b="1" dirty="0"/>
              <a:t>, методологии, инструменты, техники </a:t>
            </a:r>
            <a:endParaRPr lang="ru-RU" dirty="0"/>
          </a:p>
          <a:p>
            <a:pPr lvl="1"/>
            <a:r>
              <a:rPr lang="ru-RU" dirty="0"/>
              <a:t>Знание границ применимости нотаций, отдельных диаграмм и элементов.</a:t>
            </a:r>
          </a:p>
          <a:p>
            <a:pPr lvl="1"/>
            <a:r>
              <a:rPr lang="ru-RU" dirty="0"/>
              <a:t>Опыт применения </a:t>
            </a:r>
            <a:r>
              <a:rPr lang="ru-RU" dirty="0" smtClean="0"/>
              <a:t>нотации: UML, BPMN, </a:t>
            </a:r>
            <a:r>
              <a:rPr lang="ru-RU" dirty="0" err="1" smtClean="0"/>
              <a:t>Archimate</a:t>
            </a:r>
            <a:r>
              <a:rPr lang="ru-RU" dirty="0" smtClean="0"/>
              <a:t> </a:t>
            </a:r>
            <a:endParaRPr lang="ru-RU" dirty="0"/>
          </a:p>
          <a:p>
            <a:pPr lvl="1"/>
            <a:r>
              <a:rPr lang="ru-RU" dirty="0"/>
              <a:t>Методология </a:t>
            </a:r>
            <a:r>
              <a:rPr lang="ru-RU" dirty="0" err="1"/>
              <a:t>Agile</a:t>
            </a:r>
            <a:r>
              <a:rPr lang="ru-RU" dirty="0"/>
              <a:t> </a:t>
            </a:r>
          </a:p>
          <a:p>
            <a:pPr lvl="1"/>
            <a:r>
              <a:rPr lang="ru-RU" dirty="0"/>
              <a:t>Инструменты </a:t>
            </a:r>
            <a:r>
              <a:rPr lang="ru-RU" dirty="0" err="1" smtClean="0"/>
              <a:t>Atlassian</a:t>
            </a:r>
            <a:r>
              <a:rPr lang="ru-RU" dirty="0" smtClean="0"/>
              <a:t>: </a:t>
            </a:r>
            <a:r>
              <a:rPr lang="ru-RU" dirty="0" err="1" smtClean="0"/>
              <a:t>Jira</a:t>
            </a:r>
            <a:r>
              <a:rPr lang="ru-RU" dirty="0" smtClean="0"/>
              <a:t>, </a:t>
            </a:r>
            <a:r>
              <a:rPr lang="ru-RU" dirty="0" err="1" smtClean="0"/>
              <a:t>Confluence</a:t>
            </a:r>
            <a:r>
              <a:rPr lang="ru-RU" dirty="0" smtClean="0"/>
              <a:t>, </a:t>
            </a:r>
            <a:r>
              <a:rPr lang="ru-RU" dirty="0" err="1" smtClean="0"/>
              <a:t>BitBucket</a:t>
            </a:r>
            <a:r>
              <a:rPr lang="ru-RU" dirty="0" smtClean="0"/>
              <a:t> </a:t>
            </a:r>
            <a:endParaRPr lang="ru-RU" dirty="0"/>
          </a:p>
          <a:p>
            <a:pPr lvl="1"/>
            <a:r>
              <a:rPr lang="ru-RU" dirty="0" smtClean="0"/>
              <a:t>Техники: Мозговой штурм, SWOT, 5Why, </a:t>
            </a:r>
            <a:r>
              <a:rPr lang="ru-RU" dirty="0" err="1" smtClean="0"/>
              <a:t>Mind</a:t>
            </a:r>
            <a:r>
              <a:rPr lang="ru-RU" dirty="0" smtClean="0"/>
              <a:t> </a:t>
            </a:r>
            <a:r>
              <a:rPr lang="ru-RU" dirty="0" err="1" smtClean="0"/>
              <a:t>Map</a:t>
            </a:r>
            <a:r>
              <a:rPr lang="ru-RU" dirty="0" smtClean="0"/>
              <a:t>, Варианты использования, </a:t>
            </a:r>
            <a:r>
              <a:rPr lang="ru-RU" dirty="0" err="1" smtClean="0"/>
              <a:t>User</a:t>
            </a:r>
            <a:r>
              <a:rPr lang="ru-RU" dirty="0" smtClean="0"/>
              <a:t> </a:t>
            </a:r>
            <a:r>
              <a:rPr lang="ru-RU" dirty="0" err="1" smtClean="0"/>
              <a:t>Story</a:t>
            </a:r>
            <a:r>
              <a:rPr lang="ru-RU" dirty="0" smtClean="0"/>
              <a:t>, INVEST, </a:t>
            </a:r>
            <a:r>
              <a:rPr lang="ru-RU" dirty="0" err="1" smtClean="0"/>
              <a:t>FishBone</a:t>
            </a:r>
            <a:r>
              <a:rPr lang="ru-RU" dirty="0" smtClean="0"/>
              <a:t> </a:t>
            </a:r>
            <a:r>
              <a:rPr lang="ru-RU" dirty="0" err="1"/>
              <a:t>diagramm</a:t>
            </a:r>
            <a:r>
              <a:rPr lang="ru-RU" dirty="0"/>
              <a:t> (выявление причин проблем)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17722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Профессиональные навыки системного аналитика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sz="6400" b="1" dirty="0" smtClean="0"/>
              <a:t>5. Коммуникация</a:t>
            </a:r>
            <a:endParaRPr lang="ru-RU" sz="6400" b="1" dirty="0"/>
          </a:p>
          <a:p>
            <a:pPr lvl="1"/>
            <a:r>
              <a:rPr lang="ru-RU" dirty="0" err="1"/>
              <a:t>Фасилитация</a:t>
            </a:r>
            <a:r>
              <a:rPr lang="ru-RU" dirty="0"/>
              <a:t> встреч </a:t>
            </a:r>
          </a:p>
          <a:p>
            <a:pPr lvl="1"/>
            <a:r>
              <a:rPr lang="ru-RU" dirty="0"/>
              <a:t>Умение </a:t>
            </a:r>
            <a:r>
              <a:rPr lang="ru-RU" dirty="0" smtClean="0"/>
              <a:t>вести переговоры </a:t>
            </a:r>
            <a:r>
              <a:rPr lang="ru-RU" dirty="0"/>
              <a:t>(договариваться, находить компромисс и отстаивать собственную точку зрения) </a:t>
            </a:r>
          </a:p>
          <a:p>
            <a:pPr lvl="1"/>
            <a:r>
              <a:rPr lang="ru-RU" dirty="0"/>
              <a:t>Умение вести деловую переписку </a:t>
            </a:r>
          </a:p>
          <a:p>
            <a:pPr lvl="1"/>
            <a:r>
              <a:rPr lang="ru-RU" dirty="0"/>
              <a:t>Управление ожиданиями (выстраивание работы с заказчиком/пользователем, чтобы его ожидания от проекта как можно меньше расходились с результатом) </a:t>
            </a:r>
          </a:p>
          <a:p>
            <a:pPr lvl="1"/>
            <a:r>
              <a:rPr lang="ru-RU" dirty="0"/>
              <a:t>Умение общаться (выражать свои мысли, понимать чужие, вести беседу и </a:t>
            </a:r>
            <a:r>
              <a:rPr lang="ru-RU" dirty="0" err="1"/>
              <a:t>тп</a:t>
            </a:r>
            <a:r>
              <a:rPr lang="ru-RU" dirty="0"/>
              <a:t>)</a:t>
            </a:r>
          </a:p>
          <a:p>
            <a:pPr lvl="1"/>
            <a:r>
              <a:rPr lang="ru-RU" dirty="0"/>
              <a:t>Умение проводить презентации и выступать перед </a:t>
            </a:r>
            <a:r>
              <a:rPr lang="ru-RU" dirty="0" smtClean="0"/>
              <a:t>аудиторией внутри компании, на конференции, у заказчика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8524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3" y="387927"/>
            <a:ext cx="20262850" cy="2438400"/>
          </a:xfrm>
        </p:spPr>
        <p:txBody>
          <a:bodyPr/>
          <a:lstStyle/>
          <a:p>
            <a:pPr algn="ctr"/>
            <a:r>
              <a:rPr lang="ru-RU" dirty="0" smtClean="0"/>
              <a:t>Почему я</a:t>
            </a:r>
            <a:r>
              <a:rPr lang="en-US" dirty="0" smtClean="0"/>
              <a:t> </a:t>
            </a:r>
            <a:r>
              <a:rPr lang="ru-RU" dirty="0" smtClean="0"/>
              <a:t>тут?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2826327"/>
            <a:ext cx="21432979" cy="101969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20 ЛЕТ В </a:t>
            </a:r>
            <a:r>
              <a:rPr lang="en-US" dirty="0" smtClean="0"/>
              <a:t>IT HR</a:t>
            </a:r>
            <a:r>
              <a:rPr lang="ru-RU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 </a:t>
            </a:r>
            <a:r>
              <a:rPr lang="ru-RU" dirty="0"/>
              <a:t>начала 2000-х координировала кадровую политику </a:t>
            </a:r>
            <a:r>
              <a:rPr lang="ru-RU" dirty="0" smtClean="0"/>
              <a:t>в: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Сертифицированный международный </a:t>
            </a:r>
            <a:r>
              <a:rPr lang="ru-RU" dirty="0" err="1" smtClean="0"/>
              <a:t>коуч</a:t>
            </a:r>
            <a:r>
              <a:rPr lang="ru-RU" dirty="0" smtClean="0"/>
              <a:t>, бизнес-тренер.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Руководитель отдела персонала компании </a:t>
            </a:r>
            <a:r>
              <a:rPr lang="en-US" sz="5700" b="1" dirty="0" smtClean="0"/>
              <a:t>Ready for Sky</a:t>
            </a:r>
            <a:r>
              <a:rPr lang="ru-RU" sz="5700" b="1" dirty="0" smtClean="0"/>
              <a:t> </a:t>
            </a:r>
            <a:r>
              <a:rPr lang="ru-RU" dirty="0" smtClean="0"/>
              <a:t>– инновационной лаборатории, которая разрабатывает </a:t>
            </a:r>
            <a:r>
              <a:rPr lang="ru-RU" dirty="0"/>
              <a:t>и </a:t>
            </a:r>
            <a:r>
              <a:rPr lang="ru-RU" dirty="0" smtClean="0"/>
              <a:t>производит </a:t>
            </a:r>
            <a:r>
              <a:rPr lang="ru-RU" dirty="0"/>
              <a:t>высокотехнологичные системы классов "умный дом" и "интернет </a:t>
            </a:r>
            <a:r>
              <a:rPr lang="ru-RU" dirty="0" smtClean="0"/>
              <a:t>вещей".</a:t>
            </a:r>
          </a:p>
        </p:txBody>
      </p:sp>
      <p:pic>
        <p:nvPicPr>
          <p:cNvPr id="1030" name="Picture 6" descr="http://www.it-dominanta.ru/system/clients/logos/000/000/028/thumb/ist.jpg?13602525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3" y="6524990"/>
            <a:ext cx="2469519" cy="134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.appclub.ua/upload/developers/28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68" y="6529043"/>
            <a:ext cx="2469520" cy="133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hermescredit.com/img/articles/za_i_protiv_ispol_zovaniya_yadov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969" y="6495130"/>
            <a:ext cx="2469520" cy="133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tecknopack.com/wp-content/uploads/2017/03/sleta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834" y="6495130"/>
            <a:ext cx="2469520" cy="134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ages.wbstatic.net/technologies/68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974" y="6476504"/>
            <a:ext cx="2469520" cy="134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6158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3" y="277092"/>
            <a:ext cx="20262850" cy="2912534"/>
          </a:xfrm>
        </p:spPr>
        <p:txBody>
          <a:bodyPr/>
          <a:lstStyle/>
          <a:p>
            <a:pPr algn="ctr"/>
            <a:r>
              <a:rPr lang="ru-RU" b="1" dirty="0"/>
              <a:t>Профессиональные навыки системного аналитика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3" y="2954098"/>
            <a:ext cx="20262850" cy="103185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6400" b="1" dirty="0" smtClean="0"/>
              <a:t>6. Общие </a:t>
            </a:r>
            <a:endParaRPr lang="ru-RU" sz="6400" b="1" dirty="0"/>
          </a:p>
          <a:p>
            <a:pPr lvl="1"/>
            <a:r>
              <a:rPr lang="ru-RU" dirty="0"/>
              <a:t>Систематизация материала </a:t>
            </a:r>
          </a:p>
          <a:p>
            <a:pPr lvl="1"/>
            <a:r>
              <a:rPr lang="ru-RU" dirty="0"/>
              <a:t>Умение структурировать и систематизировать материал. </a:t>
            </a:r>
          </a:p>
          <a:p>
            <a:pPr lvl="1"/>
            <a:r>
              <a:rPr lang="ru-RU" dirty="0"/>
              <a:t>Умение устанавливать причинно-следственные связи </a:t>
            </a:r>
          </a:p>
          <a:p>
            <a:pPr lvl="1"/>
            <a:r>
              <a:rPr lang="ru-RU" dirty="0"/>
              <a:t>Умение планировать работы. Свои и </a:t>
            </a:r>
            <a:r>
              <a:rPr lang="ru-RU" dirty="0" err="1"/>
              <a:t>ввереных</a:t>
            </a:r>
            <a:r>
              <a:rPr lang="ru-RU" dirty="0"/>
              <a:t> сотрудников/подразделений </a:t>
            </a:r>
          </a:p>
          <a:p>
            <a:pPr lvl="1"/>
            <a:r>
              <a:rPr lang="ru-RU" dirty="0"/>
              <a:t>Умение оценивать трудоемкость работ самостоятельно и с привлечением экспертов и грамотно формулировать эту оценку с учетом всех ограничений. </a:t>
            </a:r>
          </a:p>
          <a:p>
            <a:pPr lvl="1"/>
            <a:r>
              <a:rPr lang="ru-RU" dirty="0"/>
              <a:t>Постановка задачи </a:t>
            </a:r>
          </a:p>
          <a:p>
            <a:pPr lvl="1"/>
            <a:r>
              <a:rPr lang="ru-RU" dirty="0"/>
              <a:t>Аналитическое мышление </a:t>
            </a:r>
          </a:p>
          <a:p>
            <a:pPr lvl="1"/>
            <a:r>
              <a:rPr lang="ru-RU" dirty="0"/>
              <a:t>Логика </a:t>
            </a:r>
          </a:p>
          <a:p>
            <a:pPr lvl="1"/>
            <a:r>
              <a:rPr lang="ru-RU" dirty="0"/>
              <a:t>Грамотность </a:t>
            </a:r>
          </a:p>
          <a:p>
            <a:pPr lvl="1"/>
            <a:r>
              <a:rPr lang="ru-RU" dirty="0"/>
              <a:t>Умение работать в команде </a:t>
            </a:r>
          </a:p>
        </p:txBody>
      </p:sp>
    </p:spTree>
    <p:extLst>
      <p:ext uri="{BB962C8B-B14F-4D97-AF65-F5344CB8AC3E}">
        <p14:creationId xmlns:p14="http://schemas.microsoft.com/office/powerpoint/2010/main" val="11763764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3" y="609601"/>
            <a:ext cx="20262850" cy="2912534"/>
          </a:xfrm>
        </p:spPr>
        <p:txBody>
          <a:bodyPr/>
          <a:lstStyle/>
          <a:p>
            <a:pPr algn="ctr"/>
            <a:r>
              <a:rPr lang="ru-RU" b="1" dirty="0"/>
              <a:t>Профессиональные навыки системного аналитика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3064934"/>
            <a:ext cx="21432979" cy="104571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 smtClean="0"/>
              <a:t>7. Технологические </a:t>
            </a:r>
            <a:r>
              <a:rPr lang="ru-RU" b="1" dirty="0"/>
              <a:t>навыки </a:t>
            </a:r>
            <a:endParaRPr lang="ru-RU" dirty="0"/>
          </a:p>
          <a:p>
            <a:pPr lvl="1"/>
            <a:r>
              <a:rPr lang="ru-RU" dirty="0"/>
              <a:t>Умение строить компонентную модель системы (</a:t>
            </a:r>
            <a:r>
              <a:rPr lang="ru-RU" dirty="0" err="1"/>
              <a:t>component</a:t>
            </a:r>
            <a:r>
              <a:rPr lang="ru-RU" dirty="0"/>
              <a:t>) </a:t>
            </a:r>
          </a:p>
          <a:p>
            <a:pPr lvl="1"/>
            <a:r>
              <a:rPr lang="ru-RU" dirty="0"/>
              <a:t>Умение строить модель жизненного цикла объекта (</a:t>
            </a:r>
            <a:r>
              <a:rPr lang="ru-RU" dirty="0" err="1"/>
              <a:t>statechart</a:t>
            </a:r>
            <a:r>
              <a:rPr lang="ru-RU" dirty="0"/>
              <a:t>) </a:t>
            </a:r>
          </a:p>
          <a:p>
            <a:pPr lvl="1"/>
            <a:r>
              <a:rPr lang="ru-RU" dirty="0"/>
              <a:t>Умение строить модель взаимодействия (</a:t>
            </a:r>
            <a:r>
              <a:rPr lang="ru-RU" dirty="0" err="1"/>
              <a:t>sequence</a:t>
            </a:r>
            <a:r>
              <a:rPr lang="ru-RU" dirty="0"/>
              <a:t>) </a:t>
            </a:r>
          </a:p>
          <a:p>
            <a:pPr lvl="1"/>
            <a:r>
              <a:rPr lang="ru-RU" dirty="0"/>
              <a:t>Умение строить диаграмму классов </a:t>
            </a:r>
          </a:p>
          <a:p>
            <a:pPr lvl="1"/>
            <a:r>
              <a:rPr lang="ru-RU" dirty="0"/>
              <a:t>Умение строить диаграмму потоков данных </a:t>
            </a:r>
          </a:p>
          <a:p>
            <a:pPr lvl="1"/>
            <a:r>
              <a:rPr lang="ru-RU" dirty="0" smtClean="0"/>
              <a:t>Умение </a:t>
            </a:r>
            <a:r>
              <a:rPr lang="ru-RU" dirty="0"/>
              <a:t>читать код </a:t>
            </a:r>
          </a:p>
          <a:p>
            <a:pPr lvl="1"/>
            <a:r>
              <a:rPr lang="ru-RU" dirty="0" smtClean="0"/>
              <a:t>Знание </a:t>
            </a:r>
            <a:r>
              <a:rPr lang="ru-RU" dirty="0"/>
              <a:t>основных протоколов обмена данными </a:t>
            </a:r>
          </a:p>
        </p:txBody>
      </p:sp>
    </p:spTree>
    <p:extLst>
      <p:ext uri="{BB962C8B-B14F-4D97-AF65-F5344CB8AC3E}">
        <p14:creationId xmlns:p14="http://schemas.microsoft.com/office/powerpoint/2010/main" val="73021590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3" y="138546"/>
            <a:ext cx="20262850" cy="2912534"/>
          </a:xfrm>
        </p:spPr>
        <p:txBody>
          <a:bodyPr/>
          <a:lstStyle/>
          <a:p>
            <a:pPr algn="ctr"/>
            <a:r>
              <a:rPr lang="ru-RU" b="1" dirty="0"/>
              <a:t>Профессиональные навыки системного аналитика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276" y="2984887"/>
            <a:ext cx="20262850" cy="1037089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5400" b="1" dirty="0" smtClean="0"/>
              <a:t>8. Стандарты </a:t>
            </a:r>
            <a:r>
              <a:rPr lang="ru-RU" sz="5400" b="1" dirty="0"/>
              <a:t>и своды знаний </a:t>
            </a:r>
          </a:p>
          <a:p>
            <a:pPr lvl="1"/>
            <a:r>
              <a:rPr lang="ru-RU" dirty="0"/>
              <a:t>ГОСТ </a:t>
            </a:r>
            <a:r>
              <a:rPr lang="ru-RU" dirty="0" smtClean="0"/>
              <a:t>34..., 19</a:t>
            </a:r>
            <a:r>
              <a:rPr lang="ru-RU" dirty="0"/>
              <a:t>... </a:t>
            </a:r>
          </a:p>
          <a:p>
            <a:pPr lvl="1"/>
            <a:r>
              <a:rPr lang="ru-RU" dirty="0"/>
              <a:t>IEEE </a:t>
            </a:r>
          </a:p>
          <a:p>
            <a:pPr lvl="1"/>
            <a:r>
              <a:rPr lang="ru-RU" dirty="0"/>
              <a:t>PMBOK </a:t>
            </a:r>
          </a:p>
          <a:p>
            <a:pPr lvl="1"/>
            <a:r>
              <a:rPr lang="ru-RU" dirty="0"/>
              <a:t>BABOK </a:t>
            </a:r>
          </a:p>
          <a:p>
            <a:pPr lvl="1"/>
            <a:r>
              <a:rPr lang="ru-RU" dirty="0"/>
              <a:t>IREB </a:t>
            </a:r>
          </a:p>
          <a:p>
            <a:pPr lvl="1"/>
            <a:r>
              <a:rPr lang="ru-RU" dirty="0"/>
              <a:t>SWEBOOK </a:t>
            </a:r>
          </a:p>
          <a:p>
            <a:pPr lvl="1"/>
            <a:r>
              <a:rPr lang="ru-RU" dirty="0" err="1"/>
              <a:t>ITABoK</a:t>
            </a:r>
            <a:r>
              <a:rPr lang="ru-RU" dirty="0"/>
              <a:t> </a:t>
            </a:r>
          </a:p>
          <a:p>
            <a:pPr lvl="1"/>
            <a:r>
              <a:rPr lang="ru-RU" dirty="0"/>
              <a:t>ISO12207 </a:t>
            </a:r>
          </a:p>
          <a:p>
            <a:pPr lvl="1"/>
            <a:r>
              <a:rPr lang="ru-RU" dirty="0"/>
              <a:t>XML </a:t>
            </a:r>
          </a:p>
          <a:p>
            <a:pPr lvl="1"/>
            <a:r>
              <a:rPr lang="ru-RU" dirty="0" err="1"/>
              <a:t>SeBok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00338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Наносим пользу, причиняем добро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3419">
              <a:defRPr sz="9407"/>
            </a:lvl1pPr>
          </a:lstStyle>
          <a:p>
            <a:pPr algn="ctr"/>
            <a:r>
              <a:rPr lang="ru-RU" dirty="0" smtClean="0"/>
              <a:t>План по составлению плана</a:t>
            </a:r>
            <a:endParaRPr dirty="0"/>
          </a:p>
        </p:txBody>
      </p:sp>
      <p:sp>
        <p:nvSpPr>
          <p:cNvPr id="133" name="Как помогать заказчикам формулировать настоящие цели?…"/>
          <p:cNvSpPr txBox="1">
            <a:spLocks noGrp="1"/>
          </p:cNvSpPr>
          <p:nvPr>
            <p:ph type="body" idx="1"/>
          </p:nvPr>
        </p:nvSpPr>
        <p:spPr>
          <a:xfrm>
            <a:off x="1371603" y="3602182"/>
            <a:ext cx="20851088" cy="900545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ru-RU" dirty="0" smtClean="0"/>
              <a:t>Описываем </a:t>
            </a:r>
            <a:r>
              <a:rPr lang="ru-RU" sz="5400" b="1" dirty="0">
                <a:solidFill>
                  <a:srgbClr val="FFC000"/>
                </a:solidFill>
              </a:rPr>
              <a:t>портрет аналитика </a:t>
            </a:r>
            <a:r>
              <a:rPr lang="ru-RU" dirty="0" smtClean="0"/>
              <a:t>мечты вашей компании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dirty="0"/>
              <a:t>Расписываем </a:t>
            </a:r>
            <a:r>
              <a:rPr lang="ru-RU" dirty="0" err="1"/>
              <a:t>скилы</a:t>
            </a:r>
            <a:r>
              <a:rPr lang="ru-RU" dirty="0"/>
              <a:t>: софт и </a:t>
            </a:r>
            <a:r>
              <a:rPr lang="ru-RU" dirty="0" err="1"/>
              <a:t>хард</a:t>
            </a:r>
            <a:r>
              <a:rPr lang="ru-RU" dirty="0"/>
              <a:t>. Это 100%, к которым стремимся</a:t>
            </a:r>
            <a:r>
              <a:rPr lang="en-US" dirty="0"/>
              <a:t>. </a:t>
            </a:r>
            <a:endParaRPr lang="ru-RU" dirty="0" smtClean="0"/>
          </a:p>
          <a:p>
            <a:r>
              <a:rPr lang="ru-RU" sz="5400" b="1" dirty="0" err="1">
                <a:solidFill>
                  <a:srgbClr val="FFC000"/>
                </a:solidFill>
              </a:rPr>
              <a:t>Шкалируем</a:t>
            </a:r>
            <a:r>
              <a:rPr lang="ru-RU" dirty="0" smtClean="0"/>
              <a:t>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420794295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Наносим пользу, причиняем добро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3419">
              <a:defRPr sz="9407"/>
            </a:lvl1pPr>
          </a:lstStyle>
          <a:p>
            <a:pPr algn="ctr"/>
            <a:r>
              <a:rPr lang="ru-RU" dirty="0" smtClean="0"/>
              <a:t>План по составлению плана</a:t>
            </a:r>
            <a:endParaRPr dirty="0"/>
          </a:p>
        </p:txBody>
      </p:sp>
      <p:sp>
        <p:nvSpPr>
          <p:cNvPr id="133" name="Как помогать заказчикам формулировать настоящие цели?…"/>
          <p:cNvSpPr txBox="1">
            <a:spLocks noGrp="1"/>
          </p:cNvSpPr>
          <p:nvPr>
            <p:ph type="body" idx="1"/>
          </p:nvPr>
        </p:nvSpPr>
        <p:spPr>
          <a:xfrm>
            <a:off x="1371603" y="3602182"/>
            <a:ext cx="20851088" cy="900545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ru-RU" dirty="0" smtClean="0"/>
              <a:t>Описываем </a:t>
            </a:r>
            <a:r>
              <a:rPr lang="ru-RU" sz="5400" b="1" dirty="0">
                <a:solidFill>
                  <a:srgbClr val="FFC000"/>
                </a:solidFill>
              </a:rPr>
              <a:t>портрет аналитика </a:t>
            </a:r>
            <a:r>
              <a:rPr lang="ru-RU" dirty="0" smtClean="0"/>
              <a:t>мечты вашей компании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dirty="0"/>
              <a:t>Расписываем </a:t>
            </a:r>
            <a:r>
              <a:rPr lang="ru-RU" dirty="0" err="1"/>
              <a:t>скилы</a:t>
            </a:r>
            <a:r>
              <a:rPr lang="ru-RU" dirty="0"/>
              <a:t>: софт и </a:t>
            </a:r>
            <a:r>
              <a:rPr lang="ru-RU" dirty="0" err="1"/>
              <a:t>хард</a:t>
            </a:r>
            <a:r>
              <a:rPr lang="ru-RU" dirty="0"/>
              <a:t>. Это 100%, к которым стремимся</a:t>
            </a:r>
            <a:r>
              <a:rPr lang="en-US" dirty="0"/>
              <a:t>. </a:t>
            </a:r>
            <a:endParaRPr lang="ru-RU" dirty="0" smtClean="0"/>
          </a:p>
          <a:p>
            <a:r>
              <a:rPr lang="ru-RU" sz="5400" b="1" dirty="0" err="1">
                <a:solidFill>
                  <a:srgbClr val="FFC000"/>
                </a:solidFill>
              </a:rPr>
              <a:t>Шкалируем</a:t>
            </a:r>
            <a:r>
              <a:rPr lang="ru-RU" dirty="0" smtClean="0"/>
              <a:t> результат.</a:t>
            </a:r>
          </a:p>
          <a:p>
            <a:r>
              <a:rPr lang="ru-RU" dirty="0"/>
              <a:t>Даём </a:t>
            </a:r>
            <a:r>
              <a:rPr lang="ru-RU" sz="5400" b="1" dirty="0">
                <a:solidFill>
                  <a:srgbClr val="FFC000"/>
                </a:solidFill>
              </a:rPr>
              <a:t>конструктивную обратную связь </a:t>
            </a:r>
            <a:r>
              <a:rPr lang="ru-RU" dirty="0"/>
              <a:t>(КОС) </a:t>
            </a:r>
            <a:r>
              <a:rPr lang="ru-RU" dirty="0" smtClean="0"/>
              <a:t>относительно портрета себе</a:t>
            </a:r>
            <a:r>
              <a:rPr lang="ru-RU" dirty="0"/>
              <a:t>, руководителю, </a:t>
            </a:r>
            <a:r>
              <a:rPr lang="ru-RU" dirty="0" smtClean="0"/>
              <a:t>команде</a:t>
            </a:r>
            <a:r>
              <a:rPr lang="en-US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3127696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конструктивная обратная связь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3" y="4493494"/>
            <a:ext cx="20262850" cy="7298266"/>
          </a:xfrm>
        </p:spPr>
        <p:txBody>
          <a:bodyPr/>
          <a:lstStyle/>
          <a:p>
            <a:r>
              <a:rPr lang="ru-RU" dirty="0" smtClean="0"/>
              <a:t>Говорим </a:t>
            </a:r>
            <a:r>
              <a:rPr lang="ru-RU" dirty="0"/>
              <a:t>о поведении, а не </a:t>
            </a:r>
            <a:r>
              <a:rPr lang="ru-RU" dirty="0" smtClean="0"/>
              <a:t>о личности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Анализ </a:t>
            </a:r>
            <a:r>
              <a:rPr lang="ru-RU" dirty="0"/>
              <a:t>поведения детализируем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 </a:t>
            </a:r>
            <a:r>
              <a:rPr lang="ru-RU" dirty="0"/>
              <a:t>конкретным действиям. </a:t>
            </a:r>
            <a:endParaRPr lang="ru-RU" dirty="0" smtClean="0"/>
          </a:p>
          <a:p>
            <a:r>
              <a:rPr lang="ru-RU" dirty="0" smtClean="0"/>
              <a:t>Плюсы и дельты: «Что удалось 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что можно сделать по-другому».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0639" y="5320146"/>
            <a:ext cx="10901794" cy="763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176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Наносим пользу, причиняем добро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3419">
              <a:defRPr sz="9407"/>
            </a:lvl1pPr>
          </a:lstStyle>
          <a:p>
            <a:pPr algn="ctr"/>
            <a:r>
              <a:rPr lang="ru-RU" dirty="0" smtClean="0"/>
              <a:t>План по составлению плана</a:t>
            </a:r>
            <a:endParaRPr dirty="0"/>
          </a:p>
        </p:txBody>
      </p:sp>
      <p:sp>
        <p:nvSpPr>
          <p:cNvPr id="133" name="Как помогать заказчикам формулировать настоящие цели?…"/>
          <p:cNvSpPr txBox="1">
            <a:spLocks noGrp="1"/>
          </p:cNvSpPr>
          <p:nvPr>
            <p:ph type="body" idx="1"/>
          </p:nvPr>
        </p:nvSpPr>
        <p:spPr>
          <a:xfrm>
            <a:off x="1371603" y="3602182"/>
            <a:ext cx="20851088" cy="900545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ru-RU" dirty="0" smtClean="0"/>
              <a:t>Описываем </a:t>
            </a:r>
            <a:r>
              <a:rPr lang="ru-RU" sz="5400" b="1" dirty="0" smtClean="0">
                <a:solidFill>
                  <a:srgbClr val="FFC000"/>
                </a:solidFill>
              </a:rPr>
              <a:t>портрет аналитика </a:t>
            </a:r>
            <a:r>
              <a:rPr lang="ru-RU" dirty="0" smtClean="0"/>
              <a:t>мечты вашей компании</a:t>
            </a:r>
            <a:r>
              <a:rPr lang="en-US" dirty="0" smtClean="0"/>
              <a:t>.</a:t>
            </a:r>
            <a:r>
              <a:rPr lang="ru-RU" dirty="0" smtClean="0"/>
              <a:t> Расписываем </a:t>
            </a:r>
            <a:r>
              <a:rPr lang="ru-RU" dirty="0" err="1" smtClean="0"/>
              <a:t>скилы</a:t>
            </a:r>
            <a:r>
              <a:rPr lang="ru-RU" dirty="0" smtClean="0"/>
              <a:t>: софт и </a:t>
            </a:r>
            <a:r>
              <a:rPr lang="ru-RU" dirty="0" err="1" smtClean="0"/>
              <a:t>хард</a:t>
            </a:r>
            <a:r>
              <a:rPr lang="ru-RU" dirty="0" smtClean="0"/>
              <a:t>. Это 100%, к которым стремимся</a:t>
            </a:r>
            <a:r>
              <a:rPr lang="en-US" dirty="0" smtClean="0"/>
              <a:t>. </a:t>
            </a:r>
            <a:endParaRPr lang="ru-RU" dirty="0" smtClean="0"/>
          </a:p>
          <a:p>
            <a:r>
              <a:rPr lang="ru-RU" sz="5400" b="1" dirty="0" err="1" smtClean="0">
                <a:solidFill>
                  <a:srgbClr val="FFC000"/>
                </a:solidFill>
              </a:rPr>
              <a:t>Шкалируем</a:t>
            </a:r>
            <a:r>
              <a:rPr lang="ru-RU" dirty="0" smtClean="0"/>
              <a:t> результат.</a:t>
            </a:r>
          </a:p>
          <a:p>
            <a:r>
              <a:rPr lang="ru-RU" dirty="0" smtClean="0"/>
              <a:t>Даём </a:t>
            </a:r>
            <a:r>
              <a:rPr lang="ru-RU" sz="5400" b="1" dirty="0" smtClean="0">
                <a:solidFill>
                  <a:srgbClr val="FFC000"/>
                </a:solidFill>
              </a:rPr>
              <a:t>конструктивную обратную связь </a:t>
            </a:r>
            <a:r>
              <a:rPr lang="ru-RU" dirty="0" smtClean="0"/>
              <a:t>(КОС) относительно портрета себе, руководителю, команде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Пишем </a:t>
            </a:r>
            <a:r>
              <a:rPr lang="ru-RU" sz="5400" b="1" dirty="0" smtClean="0">
                <a:solidFill>
                  <a:srgbClr val="FFC000"/>
                </a:solidFill>
              </a:rPr>
              <a:t>план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smtClean="0">
                <a:solidFill>
                  <a:srgbClr val="FFC000"/>
                </a:solidFill>
              </a:rPr>
              <a:t>развития </a:t>
            </a:r>
            <a:r>
              <a:rPr lang="ru-RU" dirty="0" smtClean="0"/>
              <a:t>(шаги) с конкретным измеримым осуществимым результатом.</a:t>
            </a:r>
          </a:p>
        </p:txBody>
      </p:sp>
    </p:spTree>
    <p:extLst>
      <p:ext uri="{BB962C8B-B14F-4D97-AF65-F5344CB8AC3E}">
        <p14:creationId xmlns:p14="http://schemas.microsoft.com/office/powerpoint/2010/main" val="161520728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Наносим пользу, причиняем добро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3419">
              <a:defRPr sz="9407"/>
            </a:lvl1pPr>
          </a:lstStyle>
          <a:p>
            <a:pPr algn="ctr"/>
            <a:r>
              <a:rPr lang="ru-RU" dirty="0" smtClean="0"/>
              <a:t>План по составлению плана</a:t>
            </a:r>
            <a:endParaRPr dirty="0"/>
          </a:p>
        </p:txBody>
      </p:sp>
      <p:sp>
        <p:nvSpPr>
          <p:cNvPr id="133" name="Как помогать заказчикам формулировать настоящие цели?…"/>
          <p:cNvSpPr txBox="1">
            <a:spLocks noGrp="1"/>
          </p:cNvSpPr>
          <p:nvPr>
            <p:ph type="body" idx="1"/>
          </p:nvPr>
        </p:nvSpPr>
        <p:spPr>
          <a:xfrm>
            <a:off x="1371603" y="3602182"/>
            <a:ext cx="20851088" cy="900545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ru-RU" dirty="0"/>
              <a:t>Описываем </a:t>
            </a:r>
            <a:r>
              <a:rPr lang="ru-RU" sz="5400" b="1" dirty="0">
                <a:solidFill>
                  <a:srgbClr val="FFC000"/>
                </a:solidFill>
              </a:rPr>
              <a:t>портрет аналитика </a:t>
            </a:r>
            <a:r>
              <a:rPr lang="ru-RU" dirty="0"/>
              <a:t>мечты вашей компании</a:t>
            </a:r>
            <a:r>
              <a:rPr lang="en-US" dirty="0"/>
              <a:t>.</a:t>
            </a:r>
            <a:r>
              <a:rPr lang="ru-RU" dirty="0"/>
              <a:t> Расписываем </a:t>
            </a:r>
            <a:r>
              <a:rPr lang="ru-RU" dirty="0" err="1"/>
              <a:t>скилы</a:t>
            </a:r>
            <a:r>
              <a:rPr lang="ru-RU" dirty="0"/>
              <a:t>: софт и </a:t>
            </a:r>
            <a:r>
              <a:rPr lang="ru-RU" dirty="0" err="1"/>
              <a:t>хард</a:t>
            </a:r>
            <a:r>
              <a:rPr lang="ru-RU" dirty="0"/>
              <a:t>. Это 100%, к которым стремимся</a:t>
            </a:r>
            <a:r>
              <a:rPr lang="en-US" dirty="0"/>
              <a:t>. </a:t>
            </a:r>
            <a:endParaRPr lang="ru-RU" dirty="0"/>
          </a:p>
          <a:p>
            <a:r>
              <a:rPr lang="ru-RU" sz="5400" b="1" dirty="0" err="1">
                <a:solidFill>
                  <a:srgbClr val="FFC000"/>
                </a:solidFill>
              </a:rPr>
              <a:t>Шкалируем</a:t>
            </a:r>
            <a:r>
              <a:rPr lang="ru-RU" dirty="0"/>
              <a:t> результат.</a:t>
            </a:r>
          </a:p>
          <a:p>
            <a:r>
              <a:rPr lang="ru-RU" dirty="0"/>
              <a:t>Даём </a:t>
            </a:r>
            <a:r>
              <a:rPr lang="ru-RU" sz="5400" b="1" dirty="0">
                <a:solidFill>
                  <a:srgbClr val="FFC000"/>
                </a:solidFill>
              </a:rPr>
              <a:t>конструктивную обратную связь </a:t>
            </a:r>
            <a:r>
              <a:rPr lang="ru-RU" dirty="0"/>
              <a:t>(КОС) относительно портрета себе, руководителю, команде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/>
              <a:t>Пишем </a:t>
            </a:r>
            <a:r>
              <a:rPr lang="ru-RU" sz="5400" b="1" dirty="0">
                <a:solidFill>
                  <a:srgbClr val="FFC000"/>
                </a:solidFill>
              </a:rPr>
              <a:t>план</a:t>
            </a:r>
            <a:r>
              <a:rPr lang="ru-RU" sz="5400" b="1" dirty="0">
                <a:solidFill>
                  <a:srgbClr val="FFFF00"/>
                </a:solidFill>
              </a:rPr>
              <a:t> </a:t>
            </a:r>
            <a:r>
              <a:rPr lang="ru-RU" sz="5400" b="1" dirty="0">
                <a:solidFill>
                  <a:srgbClr val="FFC000"/>
                </a:solidFill>
              </a:rPr>
              <a:t>развития </a:t>
            </a:r>
            <a:r>
              <a:rPr lang="ru-RU" dirty="0"/>
              <a:t>(шаги) с конкретным измеримым осуществимым результатом.</a:t>
            </a:r>
          </a:p>
          <a:p>
            <a:r>
              <a:rPr lang="ru-RU" dirty="0" smtClean="0"/>
              <a:t>Вписываем в план обоснованное </a:t>
            </a:r>
            <a:r>
              <a:rPr lang="ru-RU" sz="5400" b="1" dirty="0" smtClean="0">
                <a:solidFill>
                  <a:srgbClr val="FFC000"/>
                </a:solidFill>
              </a:rPr>
              <a:t>повышение зарплаты.</a:t>
            </a:r>
            <a:endParaRPr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6604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Почему растёт зарплата?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Уровень и объём задач меняется.</a:t>
            </a:r>
          </a:p>
          <a:p>
            <a:r>
              <a:rPr lang="ru-RU" dirty="0"/>
              <a:t>Уровень оплаты труда на рынке повышается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Учитывается инфляция.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88993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3" y="391457"/>
            <a:ext cx="20262850" cy="2912534"/>
          </a:xfrm>
        </p:spPr>
        <p:txBody>
          <a:bodyPr/>
          <a:lstStyle/>
          <a:p>
            <a:pPr algn="ctr"/>
            <a:r>
              <a:rPr lang="ru-RU" dirty="0" smtClean="0"/>
              <a:t>                                          Почему это важно?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4" y="6458338"/>
            <a:ext cx="9583487" cy="68399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4" y="280693"/>
            <a:ext cx="9583487" cy="56767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90" y="2854036"/>
            <a:ext cx="12685959" cy="101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3042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 чём тут речь?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3" y="4284135"/>
            <a:ext cx="20262850" cy="8406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Причины отсутствия результата.</a:t>
            </a:r>
          </a:p>
          <a:p>
            <a:pPr marL="0" indent="0">
              <a:buNone/>
            </a:pPr>
            <a:r>
              <a:rPr lang="ru-RU" dirty="0" smtClean="0"/>
              <a:t>2. Как управлять эффективно.</a:t>
            </a:r>
          </a:p>
          <a:p>
            <a:pPr marL="0" indent="0">
              <a:buNone/>
            </a:pPr>
            <a:r>
              <a:rPr lang="ru-RU" dirty="0" smtClean="0"/>
              <a:t>3. План по мотивации\</a:t>
            </a:r>
            <a:r>
              <a:rPr lang="ru-RU" dirty="0" err="1" smtClean="0"/>
              <a:t>самомотивации</a:t>
            </a:r>
            <a:r>
              <a:rPr lang="ru-RU" dirty="0" smtClean="0"/>
              <a:t> и развитию\саморазвитию.</a:t>
            </a:r>
          </a:p>
          <a:p>
            <a:r>
              <a:rPr lang="ru-RU" dirty="0" smtClean="0"/>
              <a:t>Пример профессиональных навыков системного аналитика.</a:t>
            </a:r>
          </a:p>
          <a:p>
            <a:r>
              <a:rPr lang="ru-RU" dirty="0" smtClean="0"/>
              <a:t>Почему растёт зарплата?</a:t>
            </a:r>
          </a:p>
          <a:p>
            <a:pPr marL="0" indent="0">
              <a:buNone/>
            </a:pPr>
            <a:r>
              <a:rPr lang="ru-RU" dirty="0" smtClean="0"/>
              <a:t>4. Почему важны </a:t>
            </a:r>
            <a:r>
              <a:rPr lang="ru-RU" dirty="0" err="1" smtClean="0"/>
              <a:t>самомотивация</a:t>
            </a:r>
            <a:r>
              <a:rPr lang="ru-RU" dirty="0"/>
              <a:t> </a:t>
            </a:r>
            <a:r>
              <a:rPr lang="ru-RU" dirty="0" smtClean="0"/>
              <a:t>и саморазвитие? </a:t>
            </a:r>
            <a:r>
              <a:rPr lang="ru-RU" dirty="0"/>
              <a:t>Теории развития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6</a:t>
            </a:r>
            <a:r>
              <a:rPr lang="ru-RU" dirty="0" smtClean="0"/>
              <a:t>. Кто может помочь?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83383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Почему важно всем?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3" y="3131126"/>
            <a:ext cx="20262850" cy="9559637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идеть на попе ровно, хорошо делать свою </a:t>
            </a:r>
          </a:p>
          <a:p>
            <a:pPr marL="0" indent="0">
              <a:buNone/>
            </a:pPr>
            <a:r>
              <a:rPr lang="ru-RU" dirty="0" smtClean="0"/>
              <a:t>работу и надеяться, что тебя заметят, бесполезно.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Искать работу мечты, в которой сумеют тебя </a:t>
            </a:r>
          </a:p>
          <a:p>
            <a:pPr marL="0" indent="0">
              <a:buNone/>
            </a:pPr>
            <a:r>
              <a:rPr lang="ru-RU" dirty="0" smtClean="0"/>
              <a:t>замотивировать, бесполезно.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РЕВОЛЮЦИЯ сознания: </a:t>
            </a:r>
            <a:r>
              <a:rPr lang="ru-RU" sz="5400" b="1" dirty="0" smtClean="0">
                <a:solidFill>
                  <a:srgbClr val="FFC000"/>
                </a:solidFill>
              </a:rPr>
              <a:t>мотивируй себя </a:t>
            </a:r>
            <a:r>
              <a:rPr lang="ru-RU" sz="5400" b="1" dirty="0">
                <a:solidFill>
                  <a:srgbClr val="FFC000"/>
                </a:solidFill>
              </a:rPr>
              <a:t>сам!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223" y="1676786"/>
            <a:ext cx="9182100" cy="107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5097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75564" y="3928534"/>
            <a:ext cx="16944686" cy="4842928"/>
          </a:xfrm>
        </p:spPr>
        <p:txBody>
          <a:bodyPr>
            <a:normAutofit/>
          </a:bodyPr>
          <a:lstStyle/>
          <a:p>
            <a:r>
              <a:rPr lang="ru-RU" sz="8800" dirty="0"/>
              <a:t>Нет начала и конца. </a:t>
            </a: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>Только </a:t>
            </a:r>
            <a:r>
              <a:rPr lang="ru-RU" sz="8800" dirty="0"/>
              <a:t>действие.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Цитата из х/ф “Мирный воин”, 2006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508230"/>
            <a:ext cx="7121236" cy="866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7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Наград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 err="1"/>
              <a:t>Награда</a:t>
            </a:r>
            <a:endParaRPr dirty="0"/>
          </a:p>
        </p:txBody>
      </p:sp>
      <p:sp>
        <p:nvSpPr>
          <p:cNvPr id="142" name="Профиты от формулирования настоящей цели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ru-RU" dirty="0" smtClean="0"/>
              <a:t>Ты знаешь, как управлять.</a:t>
            </a:r>
            <a:endParaRPr lang="ru-RU" dirty="0"/>
          </a:p>
          <a:p>
            <a:r>
              <a:rPr lang="ru-RU" dirty="0" smtClean="0"/>
              <a:t>Ты </a:t>
            </a:r>
            <a:r>
              <a:rPr lang="ru-RU" dirty="0"/>
              <a:t>получаешь задачи, которые можешь выполнить, задачи для </a:t>
            </a:r>
            <a:r>
              <a:rPr lang="ru-RU" dirty="0" smtClean="0"/>
              <a:t>развития. </a:t>
            </a:r>
          </a:p>
          <a:p>
            <a:r>
              <a:rPr lang="ru-RU" dirty="0" smtClean="0"/>
              <a:t>Ты понимаешь что и когда делать для своего развития.</a:t>
            </a:r>
          </a:p>
          <a:p>
            <a:r>
              <a:rPr lang="ru-RU" dirty="0" smtClean="0"/>
              <a:t>Ты знаешь, что тебе могут помочь.</a:t>
            </a:r>
          </a:p>
          <a:p>
            <a:r>
              <a:rPr lang="ru-RU" dirty="0" smtClean="0"/>
              <a:t>Ты получаешь конструктивную обратную связь и даёшь её.</a:t>
            </a:r>
          </a:p>
          <a:p>
            <a:r>
              <a:rPr lang="ru-RU" dirty="0" smtClean="0"/>
              <a:t>Ты знаешь, когда и как увеличится твоя зарплата и что для этого надо сделать.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Наносим пользу, причиняем добро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3419">
              <a:defRPr sz="9407"/>
            </a:lvl1pPr>
          </a:lstStyle>
          <a:p>
            <a:r>
              <a:rPr lang="ru-RU" dirty="0" smtClean="0"/>
              <a:t>Кто может помочь?</a:t>
            </a:r>
            <a:endParaRPr dirty="0"/>
          </a:p>
        </p:txBody>
      </p:sp>
      <p:sp>
        <p:nvSpPr>
          <p:cNvPr id="133" name="Как помогать заказчикам формулировать настоящие цели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pPr lvl="1"/>
            <a:r>
              <a:rPr lang="ru-RU" dirty="0" smtClean="0"/>
              <a:t>Ваш </a:t>
            </a:r>
            <a:r>
              <a:rPr lang="ru-RU" dirty="0"/>
              <a:t>руководитель</a:t>
            </a:r>
            <a:r>
              <a:rPr lang="ru-RU" dirty="0" smtClean="0"/>
              <a:t>,</a:t>
            </a:r>
          </a:p>
          <a:p>
            <a:pPr lvl="1"/>
            <a:r>
              <a:rPr lang="ru-RU" dirty="0" smtClean="0"/>
              <a:t>Эксперт в профессии, который может стать ментором,</a:t>
            </a:r>
          </a:p>
          <a:p>
            <a:pPr lvl="1"/>
            <a:r>
              <a:rPr lang="ru-RU" dirty="0" smtClean="0"/>
              <a:t>HR </a:t>
            </a:r>
            <a:r>
              <a:rPr lang="ru-RU" dirty="0"/>
              <a:t>вашей компании</a:t>
            </a:r>
            <a:r>
              <a:rPr lang="ru-RU" dirty="0" smtClean="0"/>
              <a:t>,</a:t>
            </a:r>
          </a:p>
          <a:p>
            <a:pPr lvl="1"/>
            <a:r>
              <a:rPr lang="ru-RU" dirty="0" smtClean="0"/>
              <a:t>Любой HR</a:t>
            </a:r>
            <a:r>
              <a:rPr lang="ru-RU" dirty="0"/>
              <a:t>, который может стать </a:t>
            </a:r>
            <a:r>
              <a:rPr lang="ru-RU" dirty="0" smtClean="0"/>
              <a:t>ментором,</a:t>
            </a:r>
          </a:p>
          <a:p>
            <a:pPr lvl="1"/>
            <a:r>
              <a:rPr lang="ru-RU" dirty="0" err="1" smtClean="0"/>
              <a:t>Коуч</a:t>
            </a:r>
            <a:r>
              <a:rPr lang="ru-RU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51127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3" y="886691"/>
            <a:ext cx="20262850" cy="1440873"/>
          </a:xfrm>
        </p:spPr>
        <p:txBody>
          <a:bodyPr>
            <a:normAutofit/>
          </a:bodyPr>
          <a:lstStyle/>
          <a:p>
            <a:pPr marL="0" indent="0"/>
            <a:r>
              <a:rPr lang="ru-RU" dirty="0" err="1"/>
              <a:t>Новосёлова</a:t>
            </a:r>
            <a:r>
              <a:rPr lang="ru-RU" dirty="0"/>
              <a:t> Алёна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3" y="2327564"/>
            <a:ext cx="20262850" cy="9254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  <a:hlinkClick r:id="rId2"/>
              </a:rPr>
              <a:t>novoselova.a@readyforsky.com</a:t>
            </a: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+79213883336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           https</a:t>
            </a:r>
            <a:r>
              <a:rPr lang="en-US" dirty="0">
                <a:hlinkClick r:id="rId3"/>
              </a:rPr>
              <a:t>://www.facebook.com/novosyolovaa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           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 </a:t>
            </a:r>
            <a:r>
              <a:rPr lang="en-US" dirty="0" smtClean="0">
                <a:hlinkClick r:id="rId4"/>
              </a:rPr>
              <a:t>           https</a:t>
            </a:r>
            <a:r>
              <a:rPr lang="en-US" dirty="0">
                <a:hlinkClick r:id="rId4"/>
              </a:rPr>
              <a:t>://vk.com/alenanov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            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 </a:t>
            </a:r>
            <a:r>
              <a:rPr lang="en-US" dirty="0" smtClean="0">
                <a:hlinkClick r:id="rId5"/>
              </a:rPr>
              <a:t>           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spb.hh.ru/employer/1749693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t.me</a:t>
            </a:r>
            <a:r>
              <a:rPr lang="ru-RU" dirty="0" smtClean="0"/>
              <a:t>/</a:t>
            </a:r>
            <a:r>
              <a:rPr lang="en-US" dirty="0" err="1" smtClean="0"/>
              <a:t>healingresource</a:t>
            </a:r>
            <a:endParaRPr lang="ru-RU" dirty="0"/>
          </a:p>
        </p:txBody>
      </p:sp>
      <p:pic>
        <p:nvPicPr>
          <p:cNvPr id="3078" name="Picture 6" descr="https://parikmaher.net.ru/uploads/pages_media/0_2000px-Facebook_logo_36x36.svg_-1024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328" y="4483049"/>
            <a:ext cx="1565561" cy="156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kwork.ru/pics/t3/43/319753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328" y="6234502"/>
            <a:ext cx="1565561" cy="144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66" y="8052448"/>
            <a:ext cx="1572323" cy="1576483"/>
          </a:xfrm>
          <a:prstGeom prst="rect">
            <a:avLst/>
          </a:prstGeom>
        </p:spPr>
      </p:pic>
      <p:pic>
        <p:nvPicPr>
          <p:cNvPr id="1028" name="Picture 4" descr="https://www.kasscenter.ru/upload/medialibrary/bc0/teleg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328" y="9924285"/>
            <a:ext cx="1658116" cy="165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75623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Награда"/>
          <p:cNvSpPr txBox="1">
            <a:spLocks noGrp="1"/>
          </p:cNvSpPr>
          <p:nvPr>
            <p:ph type="title"/>
          </p:nvPr>
        </p:nvSpPr>
        <p:spPr>
          <a:xfrm>
            <a:off x="1371603" y="1214582"/>
            <a:ext cx="21005800" cy="2286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/>
              <a:t>Темы для бар-</a:t>
            </a:r>
            <a:r>
              <a:rPr lang="ru-RU" dirty="0" err="1" smtClean="0"/>
              <a:t>кемпа</a:t>
            </a:r>
            <a:endParaRPr dirty="0"/>
          </a:p>
        </p:txBody>
      </p:sp>
      <p:sp>
        <p:nvSpPr>
          <p:cNvPr id="142" name="Профиты от формулирования настоящей цели.…"/>
          <p:cNvSpPr txBox="1">
            <a:spLocks noGrp="1"/>
          </p:cNvSpPr>
          <p:nvPr>
            <p:ph type="body" idx="1"/>
          </p:nvPr>
        </p:nvSpPr>
        <p:spPr>
          <a:xfrm>
            <a:off x="1371603" y="4339553"/>
            <a:ext cx="20262850" cy="7298266"/>
          </a:xfrm>
          <a:prstGeom prst="rect">
            <a:avLst/>
          </a:prstGeom>
        </p:spPr>
        <p:txBody>
          <a:bodyPr anchor="t"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Как правильно ставить задачу и давать конструктивную обратную </a:t>
            </a:r>
            <a:r>
              <a:rPr lang="ru-RU" dirty="0" smtClean="0"/>
              <a:t>связь?</a:t>
            </a:r>
            <a:endParaRPr lang="ru-RU" dirty="0"/>
          </a:p>
          <a:p>
            <a:r>
              <a:rPr lang="ru-RU" dirty="0" smtClean="0"/>
              <a:t>Как просить повышение зарплаты и когда?</a:t>
            </a:r>
          </a:p>
          <a:p>
            <a:r>
              <a:rPr lang="ru-RU" dirty="0" smtClean="0"/>
              <a:t>Как найти хорошего </a:t>
            </a:r>
            <a:r>
              <a:rPr lang="ru-RU" dirty="0" err="1" smtClean="0"/>
              <a:t>коуча</a:t>
            </a:r>
            <a:r>
              <a:rPr lang="ru-RU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6331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Если человек чего-то не </a:t>
            </a:r>
            <a:r>
              <a:rPr lang="ru-RU" dirty="0" smtClean="0"/>
              <a:t>делает или делает не так, </a:t>
            </a:r>
            <a:r>
              <a:rPr lang="ru-RU" dirty="0"/>
              <a:t>причин может быть целых 4: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ru-RU" dirty="0" smtClean="0"/>
              <a:t>Он </a:t>
            </a:r>
            <a:r>
              <a:rPr lang="ru-RU" dirty="0"/>
              <a:t>не понимает цели (нет ответа на вопрос «зачем?»)</a:t>
            </a:r>
          </a:p>
          <a:p>
            <a:pPr lvl="0" fontAlgn="base"/>
            <a:r>
              <a:rPr lang="ru-RU" dirty="0"/>
              <a:t>У него нет ресурсов</a:t>
            </a:r>
          </a:p>
          <a:p>
            <a:pPr lvl="0" fontAlgn="base"/>
            <a:r>
              <a:rPr lang="ru-RU" dirty="0"/>
              <a:t>Он не знает как</a:t>
            </a:r>
          </a:p>
          <a:p>
            <a:pPr lvl="0" fontAlgn="base"/>
            <a:r>
              <a:rPr lang="ru-RU" dirty="0"/>
              <a:t>Он не хочет </a:t>
            </a:r>
            <a:r>
              <a:rPr lang="ru-RU" dirty="0" smtClean="0"/>
              <a:t>(отсутствует мотивация)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1153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Решение"/>
          <p:cNvSpPr txBox="1">
            <a:spLocks noGrp="1"/>
          </p:cNvSpPr>
          <p:nvPr>
            <p:ph type="title"/>
          </p:nvPr>
        </p:nvSpPr>
        <p:spPr>
          <a:xfrm>
            <a:off x="1731821" y="0"/>
            <a:ext cx="20262850" cy="329892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/>
              <a:t>Так Как управлять собой и остальными?</a:t>
            </a:r>
            <a:endParaRPr dirty="0"/>
          </a:p>
        </p:txBody>
      </p:sp>
      <p:sp>
        <p:nvSpPr>
          <p:cNvPr id="130" name="Зачем нужны настоящие цели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Простроить </a:t>
            </a:r>
            <a:r>
              <a:rPr lang="ru-RU" dirty="0"/>
              <a:t>процесс оценки деятельности, </a:t>
            </a:r>
            <a:r>
              <a:rPr lang="ru-RU" dirty="0" smtClean="0"/>
              <a:t>мотивации 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развития сотрудников </a:t>
            </a:r>
            <a:r>
              <a:rPr lang="ru-RU" dirty="0" smtClean="0"/>
              <a:t>и себя-любимого.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827" y="2313709"/>
            <a:ext cx="7596823" cy="1082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8391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ru-RU" dirty="0" smtClean="0"/>
              <a:t>Управление - это: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dirty="0" smtClean="0"/>
              <a:t>договориться </a:t>
            </a:r>
            <a:r>
              <a:rPr lang="ru-RU" dirty="0"/>
              <a:t>о </a:t>
            </a:r>
            <a:r>
              <a:rPr lang="ru-RU" dirty="0" smtClean="0"/>
              <a:t>терминах,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333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3" y="1219201"/>
            <a:ext cx="20262850" cy="218901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Термины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3" y="2854037"/>
            <a:ext cx="20262850" cy="11059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FFC000"/>
                </a:solidFill>
              </a:rPr>
              <a:t>Управление</a:t>
            </a:r>
            <a:r>
              <a:rPr lang="ru-RU" dirty="0" smtClean="0"/>
              <a:t> – совокупность </a:t>
            </a:r>
            <a:r>
              <a:rPr lang="ru-RU" dirty="0"/>
              <a:t>приемов 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методов </a:t>
            </a:r>
            <a:r>
              <a:rPr lang="ru-RU" dirty="0"/>
              <a:t>целенаправленного воздействия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объект для достижения определенного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результата.</a:t>
            </a:r>
          </a:p>
          <a:p>
            <a:pPr marL="0" indent="0">
              <a:buNone/>
            </a:pPr>
            <a:r>
              <a:rPr lang="ru-RU" sz="5400" b="1" dirty="0">
                <a:solidFill>
                  <a:srgbClr val="FFC000"/>
                </a:solidFill>
              </a:rPr>
              <a:t>Мотивация</a:t>
            </a:r>
            <a:r>
              <a:rPr lang="ru-RU" dirty="0"/>
              <a:t> - способность человека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деятельно </a:t>
            </a:r>
            <a:r>
              <a:rPr lang="ru-RU" dirty="0"/>
              <a:t>удовлетворять свои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потребности.</a:t>
            </a:r>
            <a:endParaRPr lang="ru-RU" dirty="0"/>
          </a:p>
          <a:p>
            <a:pPr marL="0" indent="0">
              <a:buNone/>
            </a:pPr>
            <a:r>
              <a:rPr lang="ru-RU" sz="5400" b="1" dirty="0" smtClean="0">
                <a:solidFill>
                  <a:srgbClr val="FFC000"/>
                </a:solidFill>
              </a:rPr>
              <a:t>Развитие</a:t>
            </a:r>
            <a:r>
              <a:rPr lang="ru-RU" dirty="0" smtClean="0"/>
              <a:t> - </a:t>
            </a:r>
            <a:r>
              <a:rPr lang="ru-RU" dirty="0"/>
              <a:t>поступательное движение,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эволюция</a:t>
            </a:r>
            <a:r>
              <a:rPr lang="ru-RU" dirty="0"/>
              <a:t>, переход от одного состояния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 другому.</a:t>
            </a:r>
            <a:endParaRPr lang="ru-RU" dirty="0"/>
          </a:p>
        </p:txBody>
      </p:sp>
      <p:pic>
        <p:nvPicPr>
          <p:cNvPr id="1026" name="Picture 2" descr="https://omelchenko.pro/wp-content/uploads/2016/09/karta-ne-territori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265" y="3880814"/>
            <a:ext cx="1143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12397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ru-RU" dirty="0" smtClean="0"/>
              <a:t>Управление - это: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dirty="0" smtClean="0"/>
              <a:t>договориться </a:t>
            </a:r>
            <a:r>
              <a:rPr lang="ru-RU" dirty="0"/>
              <a:t>о терминах,</a:t>
            </a:r>
          </a:p>
          <a:p>
            <a:pPr lvl="1"/>
            <a:r>
              <a:rPr lang="ru-RU" dirty="0"/>
              <a:t>грамотно поставить </a:t>
            </a:r>
            <a:r>
              <a:rPr lang="ru-RU" dirty="0" smtClean="0"/>
              <a:t>задачу (</a:t>
            </a:r>
            <a:r>
              <a:rPr lang="en-US" dirty="0"/>
              <a:t>SMART</a:t>
            </a:r>
            <a:r>
              <a:rPr lang="ru-RU" dirty="0"/>
              <a:t>,           ), </a:t>
            </a:r>
            <a:r>
              <a:rPr lang="ru-RU" dirty="0" smtClean="0"/>
              <a:t> </a:t>
            </a:r>
          </a:p>
        </p:txBody>
      </p:sp>
      <p:pic>
        <p:nvPicPr>
          <p:cNvPr id="2060" name="Picture 12" descr="https://steemitimages.com/p/2N61tyyncFaFpQHkt89v6pmUuqtAtDDu5JyQCs2vctQHJCk3wbyFPogZTPE1in2MkhuUHM8PYqgRafRovRo7wt4Gm7exDPE3DrTD9jbVb6k6vnV3ecnhdPcVpKv7Wx23xusXunpnB9Ui?format=match&amp;mode=f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30539" y="7268250"/>
            <a:ext cx="1330035" cy="133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758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ru-RU" dirty="0" smtClean="0"/>
              <a:t>Управление - это: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dirty="0" smtClean="0"/>
              <a:t>договориться </a:t>
            </a:r>
            <a:r>
              <a:rPr lang="ru-RU" dirty="0"/>
              <a:t>о терминах,</a:t>
            </a:r>
          </a:p>
          <a:p>
            <a:pPr lvl="1"/>
            <a:r>
              <a:rPr lang="ru-RU" dirty="0" smtClean="0"/>
              <a:t>грамотно поставить задачу</a:t>
            </a:r>
            <a:r>
              <a:rPr lang="ru-RU" dirty="0"/>
              <a:t> (</a:t>
            </a:r>
            <a:r>
              <a:rPr lang="en-US" dirty="0"/>
              <a:t>SMART</a:t>
            </a:r>
            <a:r>
              <a:rPr lang="ru-RU" dirty="0"/>
              <a:t>,           </a:t>
            </a:r>
            <a:r>
              <a:rPr lang="ru-RU" dirty="0" smtClean="0"/>
              <a:t>),</a:t>
            </a:r>
          </a:p>
          <a:p>
            <a:pPr lvl="1"/>
            <a:r>
              <a:rPr lang="ru-RU" dirty="0" smtClean="0"/>
              <a:t>давать ресурсы</a:t>
            </a:r>
            <a:r>
              <a:rPr lang="ru-RU" dirty="0"/>
              <a:t>,</a:t>
            </a:r>
          </a:p>
        </p:txBody>
      </p:sp>
      <p:pic>
        <p:nvPicPr>
          <p:cNvPr id="5" name="Picture 12" descr="https://steemitimages.com/p/2N61tyyncFaFpQHkt89v6pmUuqtAtDDu5JyQCs2vctQHJCk3wbyFPogZTPE1in2MkhuUHM8PYqgRafRovRo7wt4Gm7exDPE3DrTD9jbVb6k6vnV3ecnhdPcVpKv7Wx23xusXunpnB9Ui?format=match&amp;mode=f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30539" y="7018869"/>
            <a:ext cx="1330035" cy="133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2698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21454</TotalTime>
  <Words>1235</Words>
  <Application>Microsoft Office PowerPoint</Application>
  <PresentationFormat>Произвольный</PresentationFormat>
  <Paragraphs>209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Helvetica Neue</vt:lpstr>
      <vt:lpstr>Wingdings</vt:lpstr>
      <vt:lpstr>Небеса</vt:lpstr>
      <vt:lpstr>Как управлять аналитиками и собой  план по составлению плана</vt:lpstr>
      <vt:lpstr>Почему я тут?</vt:lpstr>
      <vt:lpstr>О чём тут речь?</vt:lpstr>
      <vt:lpstr>Если человек чего-то не делает или делает не так, причин может быть целых 4:</vt:lpstr>
      <vt:lpstr>Так Как управлять собой и остальными?</vt:lpstr>
      <vt:lpstr>Управление - это:</vt:lpstr>
      <vt:lpstr>Термины</vt:lpstr>
      <vt:lpstr>Управление - это:</vt:lpstr>
      <vt:lpstr>Управление - это:</vt:lpstr>
      <vt:lpstr>Управление - это:</vt:lpstr>
      <vt:lpstr>Управление - это:</vt:lpstr>
      <vt:lpstr>конструктивная обратная связь</vt:lpstr>
      <vt:lpstr>План по составлению плана</vt:lpstr>
      <vt:lpstr>Hard AND Soft skills</vt:lpstr>
      <vt:lpstr>Профессиональные навыки системного аналитика</vt:lpstr>
      <vt:lpstr>Профессиональные навыки системного аналитика</vt:lpstr>
      <vt:lpstr>Профессиональные навыки системного аналитика</vt:lpstr>
      <vt:lpstr>Профессиональные навыки системного аналитика</vt:lpstr>
      <vt:lpstr>Профессиональные навыки системного аналитика</vt:lpstr>
      <vt:lpstr>Профессиональные навыки системного аналитика</vt:lpstr>
      <vt:lpstr>Профессиональные навыки системного аналитика</vt:lpstr>
      <vt:lpstr>Профессиональные навыки системного аналитика</vt:lpstr>
      <vt:lpstr>План по составлению плана</vt:lpstr>
      <vt:lpstr>План по составлению плана</vt:lpstr>
      <vt:lpstr>конструктивная обратная связь</vt:lpstr>
      <vt:lpstr>План по составлению плана</vt:lpstr>
      <vt:lpstr>План по составлению плана</vt:lpstr>
      <vt:lpstr>Почему растёт зарплата?</vt:lpstr>
      <vt:lpstr>                                          Почему это важно?</vt:lpstr>
      <vt:lpstr>                 Почему важно всем?</vt:lpstr>
      <vt:lpstr>Нет начала и конца.  Только действие. </vt:lpstr>
      <vt:lpstr>Награда</vt:lpstr>
      <vt:lpstr>Кто может помочь?</vt:lpstr>
      <vt:lpstr>Новосёлова Алёна</vt:lpstr>
      <vt:lpstr>Темы для бар-кемпа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управлять аналитиками</dc:title>
  <dc:creator>Новоселова Алена Геннадьевна</dc:creator>
  <cp:lastModifiedBy>Алёна Новосёлова</cp:lastModifiedBy>
  <cp:revision>84</cp:revision>
  <dcterms:modified xsi:type="dcterms:W3CDTF">2019-05-24T06:21:47Z</dcterms:modified>
</cp:coreProperties>
</file>