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76" r:id="rId4"/>
    <p:sldId id="277" r:id="rId5"/>
    <p:sldId id="279" r:id="rId6"/>
    <p:sldId id="280" r:id="rId7"/>
    <p:sldId id="281" r:id="rId8"/>
    <p:sldId id="268" r:id="rId9"/>
    <p:sldId id="266" r:id="rId10"/>
    <p:sldId id="274" r:id="rId11"/>
    <p:sldId id="282"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27" autoAdjust="0"/>
    <p:restoredTop sz="59840" autoAdjust="0"/>
  </p:normalViewPr>
  <p:slideViewPr>
    <p:cSldViewPr snapToGrid="0">
      <p:cViewPr varScale="1">
        <p:scale>
          <a:sx n="56" d="100"/>
          <a:sy n="56" d="100"/>
        </p:scale>
        <p:origin x="1483"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FD0909-EFDD-4209-ADFA-8EC6A8F1D68E}" type="datetimeFigureOut">
              <a:rPr lang="ru-RU" smtClean="0"/>
              <a:t>26.12.2016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7E63D0-51CC-4810-8837-775577306610}" type="slidenum">
              <a:rPr lang="ru-RU" smtClean="0"/>
              <a:t>‹#›</a:t>
            </a:fld>
            <a:endParaRPr lang="ru-RU"/>
          </a:p>
        </p:txBody>
      </p:sp>
    </p:spTree>
    <p:extLst>
      <p:ext uri="{BB962C8B-B14F-4D97-AF65-F5344CB8AC3E}">
        <p14:creationId xmlns:p14="http://schemas.microsoft.com/office/powerpoint/2010/main" val="1738205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Цель</a:t>
            </a:r>
            <a:r>
              <a:rPr lang="ru-RU" baseline="0" dirty="0" smtClean="0"/>
              <a:t> моего доклада: познакомить вас с основными понятиями теории принятия решений, основной сложностью этого процесса и тем, как  с ней справляются. Не ждите подробной инструкции, как решить любую проблему. Я начну с простых и всем понятных методов и закончу более сложными, которые применяют в ситуациях, когда непонятно, что делать. Один из методов покажу на примере.</a:t>
            </a:r>
          </a:p>
          <a:p>
            <a:r>
              <a:rPr lang="ru-RU" baseline="0" dirty="0" smtClean="0"/>
              <a:t>Речь пойдёт о принятии решения человеком самостоятельно или при помощи </a:t>
            </a:r>
            <a:r>
              <a:rPr lang="ru-RU" baseline="0" dirty="0" err="1" smtClean="0"/>
              <a:t>человекомашинных</a:t>
            </a:r>
            <a:r>
              <a:rPr lang="ru-RU" baseline="0" dirty="0" smtClean="0"/>
              <a:t> процедур. </a:t>
            </a:r>
          </a:p>
          <a:p>
            <a:r>
              <a:rPr lang="ru-RU" baseline="0" dirty="0" smtClean="0"/>
              <a:t>К задачам принятия решений также относятся ситуации, когда вариантов решения еще нет и их нужно выработать в процессе принятия решения. Задачи классификации и задачи дележа. Мы пока ограничимся ситуациями, когда альтернативы всё-таки есть, то есть задачами выбора.</a:t>
            </a:r>
          </a:p>
          <a:p>
            <a:r>
              <a:rPr lang="ru-RU" baseline="0" dirty="0" smtClean="0"/>
              <a:t>Математическое обоснования приводить также не буду. Желающие смогут ознакомиться с ним в указанной в конце литературе и в интернете.</a:t>
            </a:r>
          </a:p>
          <a:p>
            <a:endParaRPr lang="ru-RU" baseline="0" dirty="0" smtClean="0"/>
          </a:p>
          <a:p>
            <a:r>
              <a:rPr lang="ru-RU" dirty="0" smtClean="0"/>
              <a:t>---------------------------------Возможное дополнение</a:t>
            </a:r>
          </a:p>
          <a:p>
            <a:r>
              <a:rPr lang="ru-RU" dirty="0" smtClean="0"/>
              <a:t>Можно выделить общие черты </a:t>
            </a:r>
            <a:r>
              <a:rPr lang="ru-RU" dirty="0" err="1" smtClean="0"/>
              <a:t>неструктуризованных</a:t>
            </a:r>
            <a:r>
              <a:rPr lang="ru-RU" dirty="0" smtClean="0"/>
              <a:t> проблем.</a:t>
            </a:r>
          </a:p>
          <a:p>
            <a:r>
              <a:rPr lang="ru-RU" dirty="0" smtClean="0"/>
              <a:t>1. Они являются проблемами уникального выбора в том смысле, что каждый раз проблема является либо новой для ЛПР, либо обладающей новыми особенностями по сравнению со встречавшейся ранее подобной проблемой.</a:t>
            </a:r>
          </a:p>
          <a:p>
            <a:r>
              <a:rPr lang="ru-RU" dirty="0" smtClean="0"/>
              <a:t>2. Они связаны с неопределенностью в оценках альтернативных вариантов решения проблемы, которая объективно обусловлена нехваткой информации на момент решения проблемы.</a:t>
            </a:r>
          </a:p>
          <a:p>
            <a:r>
              <a:rPr lang="ru-RU" dirty="0" smtClean="0"/>
              <a:t>3. Оценки альтернативных вариантов решения проблемы имеют качественный характер и чаще всего сформулированы в словесном виде.</a:t>
            </a:r>
          </a:p>
          <a:p>
            <a:r>
              <a:rPr lang="ru-RU" dirty="0" smtClean="0"/>
              <a:t>4. Оценки альтернатив по отдельным критериям могут быть получены только от ЛПР и экспертов. Обычно отсутствует объективная шкала измерения оценок по отдельным критериям. Более того, в ряде случаев эксперты могут достаточно надежно дать лишь относительные оценки альтернатив по критериям, т.е. определить, по каким критериям один вариант лучше другого.</a:t>
            </a:r>
          </a:p>
          <a:p>
            <a:r>
              <a:rPr lang="ru-RU" dirty="0" smtClean="0"/>
              <a:t>Число словесных оценок на шкалах критериев невелико: обычно 2—4.</a:t>
            </a:r>
          </a:p>
          <a:p>
            <a:r>
              <a:rPr lang="ru-RU" dirty="0" smtClean="0"/>
              <a:t> </a:t>
            </a:r>
          </a:p>
          <a:p>
            <a:endParaRPr lang="ru-RU" dirty="0" smtClean="0"/>
          </a:p>
          <a:p>
            <a:endParaRPr lang="ru-RU" dirty="0" smtClean="0"/>
          </a:p>
          <a:p>
            <a:endParaRPr lang="en-US" dirty="0"/>
          </a:p>
        </p:txBody>
      </p:sp>
      <p:sp>
        <p:nvSpPr>
          <p:cNvPr id="4" name="Номер слайда 3"/>
          <p:cNvSpPr>
            <a:spLocks noGrp="1"/>
          </p:cNvSpPr>
          <p:nvPr>
            <p:ph type="sldNum" sz="quarter" idx="10"/>
          </p:nvPr>
        </p:nvSpPr>
        <p:spPr/>
        <p:txBody>
          <a:bodyPr/>
          <a:lstStyle/>
          <a:p>
            <a:fld id="{7B7E63D0-51CC-4810-8837-775577306610}" type="slidenum">
              <a:rPr lang="ru-RU" smtClean="0"/>
              <a:t>1</a:t>
            </a:fld>
            <a:endParaRPr lang="ru-RU"/>
          </a:p>
        </p:txBody>
      </p:sp>
    </p:spTree>
    <p:extLst>
      <p:ext uri="{BB962C8B-B14F-4D97-AF65-F5344CB8AC3E}">
        <p14:creationId xmlns:p14="http://schemas.microsoft.com/office/powerpoint/2010/main" val="23542967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 </a:t>
            </a:r>
          </a:p>
        </p:txBody>
      </p:sp>
      <p:sp>
        <p:nvSpPr>
          <p:cNvPr id="4" name="Номер слайда 3"/>
          <p:cNvSpPr>
            <a:spLocks noGrp="1"/>
          </p:cNvSpPr>
          <p:nvPr>
            <p:ph type="sldNum" sz="quarter" idx="10"/>
          </p:nvPr>
        </p:nvSpPr>
        <p:spPr/>
        <p:txBody>
          <a:bodyPr/>
          <a:lstStyle/>
          <a:p>
            <a:fld id="{7B7E63D0-51CC-4810-8837-775577306610}" type="slidenum">
              <a:rPr lang="ru-RU" smtClean="0"/>
              <a:t>10</a:t>
            </a:fld>
            <a:endParaRPr lang="ru-RU"/>
          </a:p>
        </p:txBody>
      </p:sp>
    </p:spTree>
    <p:extLst>
      <p:ext uri="{BB962C8B-B14F-4D97-AF65-F5344CB8AC3E}">
        <p14:creationId xmlns:p14="http://schemas.microsoft.com/office/powerpoint/2010/main" val="36744256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Здесь будет перечень литературы и полезных ссылок</a:t>
            </a:r>
            <a:endParaRPr lang="en-US" dirty="0"/>
          </a:p>
        </p:txBody>
      </p:sp>
      <p:sp>
        <p:nvSpPr>
          <p:cNvPr id="4" name="Номер слайда 3"/>
          <p:cNvSpPr>
            <a:spLocks noGrp="1"/>
          </p:cNvSpPr>
          <p:nvPr>
            <p:ph type="sldNum" sz="quarter" idx="10"/>
          </p:nvPr>
        </p:nvSpPr>
        <p:spPr/>
        <p:txBody>
          <a:bodyPr/>
          <a:lstStyle/>
          <a:p>
            <a:fld id="{7B7E63D0-51CC-4810-8837-775577306610}" type="slidenum">
              <a:rPr lang="ru-RU" smtClean="0"/>
              <a:t>11</a:t>
            </a:fld>
            <a:endParaRPr lang="ru-RU"/>
          </a:p>
        </p:txBody>
      </p:sp>
    </p:spTree>
    <p:extLst>
      <p:ext uri="{BB962C8B-B14F-4D97-AF65-F5344CB8AC3E}">
        <p14:creationId xmlns:p14="http://schemas.microsoft.com/office/powerpoint/2010/main" val="4078389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Я расскажу об основных сущностях, используемых при принятии решений и о том, какую сложность эти сущности добавляют</a:t>
            </a:r>
            <a:r>
              <a:rPr lang="ru-RU" baseline="0" dirty="0" smtClean="0"/>
              <a:t> задаче принятия решений.</a:t>
            </a:r>
          </a:p>
          <a:p>
            <a:r>
              <a:rPr lang="ru-RU" baseline="0" dirty="0" smtClean="0"/>
              <a:t>Далее расскажу о том, задачи какого размера помещаются в оперативную память</a:t>
            </a:r>
          </a:p>
          <a:p>
            <a:r>
              <a:rPr lang="ru-RU" baseline="0" dirty="0" smtClean="0"/>
              <a:t>Далее мы рассмотрим основные способы уменьшения сложности.</a:t>
            </a:r>
          </a:p>
          <a:p>
            <a:r>
              <a:rPr lang="ru-RU" baseline="0" dirty="0" smtClean="0"/>
              <a:t>Как уменьшить количество альтернатив. Парето-искусственный отбор…</a:t>
            </a:r>
          </a:p>
          <a:p>
            <a:r>
              <a:rPr lang="ru-RU" baseline="0" dirty="0" smtClean="0"/>
              <a:t>Какие бывают шкалы критериев, как можно критерии свертывать и какие проблемы это может принести.</a:t>
            </a:r>
          </a:p>
          <a:p>
            <a:r>
              <a:rPr lang="ru-RU" baseline="0" dirty="0" smtClean="0"/>
              <a:t>Как можно объединять мнения экспертов и какие сложности это несет. Затронем темы голосований.</a:t>
            </a:r>
          </a:p>
          <a:p>
            <a:r>
              <a:rPr lang="ru-RU" baseline="0" dirty="0" smtClean="0"/>
              <a:t>А дальше я расскажу о некоторых методах, которые можно использовать, когда дальше упрощать некуда</a:t>
            </a:r>
            <a:endParaRPr lang="ru-RU" dirty="0"/>
          </a:p>
        </p:txBody>
      </p:sp>
      <p:sp>
        <p:nvSpPr>
          <p:cNvPr id="4" name="Номер слайда 3"/>
          <p:cNvSpPr>
            <a:spLocks noGrp="1"/>
          </p:cNvSpPr>
          <p:nvPr>
            <p:ph type="sldNum" sz="quarter" idx="10"/>
          </p:nvPr>
        </p:nvSpPr>
        <p:spPr/>
        <p:txBody>
          <a:bodyPr/>
          <a:lstStyle/>
          <a:p>
            <a:fld id="{7B7E63D0-51CC-4810-8837-775577306610}" type="slidenum">
              <a:rPr lang="ru-RU" smtClean="0"/>
              <a:t>2</a:t>
            </a:fld>
            <a:endParaRPr lang="ru-RU"/>
          </a:p>
        </p:txBody>
      </p:sp>
    </p:spTree>
    <p:extLst>
      <p:ext uri="{BB962C8B-B14F-4D97-AF65-F5344CB8AC3E}">
        <p14:creationId xmlns:p14="http://schemas.microsoft.com/office/powerpoint/2010/main" val="42107691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ЛПР.</a:t>
            </a:r>
          </a:p>
          <a:p>
            <a:r>
              <a:rPr lang="ru-RU" dirty="0" smtClean="0"/>
              <a:t>Их может быть много. Фактически</a:t>
            </a:r>
            <a:r>
              <a:rPr lang="ru-RU" baseline="0" dirty="0" smtClean="0"/>
              <a:t> при этом можем считать, что каждый ЛПР – это эксперт.</a:t>
            </a:r>
          </a:p>
          <a:p>
            <a:r>
              <a:rPr lang="ru-RU" baseline="0" dirty="0" smtClean="0"/>
              <a:t>Но главное – мышление не рационально.</a:t>
            </a:r>
          </a:p>
          <a:p>
            <a:r>
              <a:rPr lang="ru-RU" dirty="0" smtClean="0"/>
              <a:t>Многочисленные эксперименты продемонстрировали отклонение поведения людей от рационального, определили эвристики, которые используются при принятии решений. </a:t>
            </a:r>
          </a:p>
          <a:p>
            <a:endParaRPr lang="ru-RU" dirty="0" smtClean="0"/>
          </a:p>
          <a:p>
            <a:r>
              <a:rPr lang="ru-RU" dirty="0" smtClean="0"/>
              <a:t>1. Человек обычно не имеет готовой, точно сформулированной политики, решающего правила. Он вырабатывает это решающее правило привычным человеческим методом проб и ошибок, т.е. человеку необходим процесс обучения.</a:t>
            </a:r>
          </a:p>
          <a:p>
            <a:r>
              <a:rPr lang="ru-RU" dirty="0" smtClean="0"/>
              <a:t>2. Из-за ограниченного объема кратковременной памяти человек в каждый момент времени уделяет внимание ограниченному подмножеству объектов. Этим объясняется известная стратегия поиска доминирующей структуры. При рассмотрении большого количества альтернатив человек первоначально применяет простые стратегии исключения по аспектам, пытаясь уменьшить их число до обозримого, а уже потом использует более тонкие стратегии сравнения.</a:t>
            </a:r>
          </a:p>
          <a:p>
            <a:r>
              <a:rPr lang="ru-RU" dirty="0" smtClean="0"/>
              <a:t>3. Человек ищет удовлетворительное, а не оптимальное решение, достаточно устойчивое к изменению внешних (им не контролируемых) факторов.</a:t>
            </a:r>
          </a:p>
          <a:p>
            <a:r>
              <a:rPr lang="ru-RU" dirty="0" smtClean="0"/>
              <a:t>4. Человек минимизирует (подсознательно) свои усилия при поиске решения. Он меняет свои стратегии по ходу решения задач, выбирая те из них, которые требуют меньше умственных усилий. Человек стремится использовать более простые когнитивные операции (например, сложение), простые сравнения малого числа переменных и т.д.</a:t>
            </a:r>
          </a:p>
          <a:p>
            <a:endParaRPr lang="ru-RU"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ru-RU" baseline="0" dirty="0" smtClean="0"/>
              <a:t>(можно не рассказывать детально, а сослаться на свой доклад с </a:t>
            </a:r>
            <a:r>
              <a:rPr lang="en-US" baseline="0" dirty="0" smtClean="0"/>
              <a:t>Analystdays3)</a:t>
            </a:r>
            <a:endParaRPr lang="ru-RU" baseline="0" dirty="0" smtClean="0"/>
          </a:p>
          <a:p>
            <a:r>
              <a:rPr lang="ru-RU" dirty="0" smtClean="0"/>
              <a:t>-------------Возможное дополнение</a:t>
            </a:r>
          </a:p>
          <a:p>
            <a:r>
              <a:rPr lang="ru-RU" dirty="0" smtClean="0"/>
              <a:t>Перечислим наиболее известные эвристики.</a:t>
            </a:r>
          </a:p>
          <a:p>
            <a:pPr marL="228600" indent="-228600">
              <a:buAutoNum type="arabicPeriod"/>
            </a:pPr>
            <a:r>
              <a:rPr lang="ru-RU" dirty="0" smtClean="0"/>
              <a:t>Суждение по представительности. Люди часто судят о вероятности того, что объект А принадлежит к классу В только по похожести А на типовой объект класса В. Они почти не учитывают априорные вероятности, влияющие на эту принадлежность. </a:t>
            </a:r>
            <a:endParaRPr lang="en-US" dirty="0" smtClean="0"/>
          </a:p>
          <a:p>
            <a:pPr marL="228600" indent="-228600">
              <a:buAutoNum type="arabicPeriod"/>
            </a:pPr>
            <a:r>
              <a:rPr lang="ru-RU" dirty="0" smtClean="0"/>
              <a:t> Суждение по встречаемости. Люди часто определяют вероятности событий по тому, как часто они сами сталкивались с этими событиями и насколько важными для них были эти встречи.</a:t>
            </a:r>
            <a:endParaRPr lang="en-US" dirty="0" smtClean="0"/>
          </a:p>
          <a:p>
            <a:pPr marL="228600" indent="-228600">
              <a:buAutoNum type="arabicPeriod"/>
            </a:pPr>
            <a:r>
              <a:rPr lang="ru-RU" dirty="0" smtClean="0"/>
              <a:t>Суждение по точке отсчета. Если при определении вероятностей используется начальная информация как точка отсчета, то она существенно влияет на результат.</a:t>
            </a:r>
            <a:endParaRPr lang="en-US" dirty="0" smtClean="0"/>
          </a:p>
          <a:p>
            <a:pPr marL="228600" indent="-228600">
              <a:buAutoNum type="arabicPeriod"/>
            </a:pPr>
            <a:r>
              <a:rPr lang="ru-RU" dirty="0" err="1" smtClean="0"/>
              <a:t>Сверхдоверие</a:t>
            </a:r>
            <a:r>
              <a:rPr lang="ru-RU" dirty="0" smtClean="0"/>
              <a:t>. В экспериментах было показано, что люди чрезмерно доверяют своим суждениям, особенно в случаях, когда они выносят суждение о прошлых событиях.</a:t>
            </a:r>
            <a:endParaRPr lang="en-US" dirty="0" smtClean="0"/>
          </a:p>
          <a:p>
            <a:pPr marL="228600" indent="-228600">
              <a:buAutoNum type="arabicPeriod"/>
            </a:pPr>
            <a:r>
              <a:rPr lang="ru-RU" dirty="0" smtClean="0"/>
              <a:t>Стремление к исключению риска. Многочисленные работы показывают, что как в экспериментах, так и в реальных ситуациях люди стремятся исключить альтернативы, связанные с риском. Парадокс</a:t>
            </a:r>
            <a:r>
              <a:rPr lang="ru-RU" baseline="0" dirty="0" smtClean="0"/>
              <a:t> Алле.</a:t>
            </a:r>
          </a:p>
          <a:p>
            <a:r>
              <a:rPr lang="ru-RU" baseline="0" dirty="0" smtClean="0"/>
              <a:t>-------------Конец возможного дополнения</a:t>
            </a:r>
          </a:p>
          <a:p>
            <a:endParaRPr lang="ru-RU"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-------------Возможное дополнение</a:t>
            </a:r>
          </a:p>
          <a:p>
            <a:r>
              <a:rPr lang="ru-RU" baseline="0" dirty="0" smtClean="0"/>
              <a:t>Что такое рациональность?</a:t>
            </a:r>
          </a:p>
          <a:p>
            <a:pPr marL="228600" indent="-228600">
              <a:buAutoNum type="arabicPeriod"/>
            </a:pPr>
            <a:r>
              <a:rPr lang="ru-RU" baseline="0" dirty="0" smtClean="0"/>
              <a:t>Для любых двух альтернатив ЛПР способен сказать, какая лучше (вообще или по каждому конкретному критерию)</a:t>
            </a:r>
          </a:p>
          <a:p>
            <a:pPr marL="228600" indent="-228600">
              <a:buAutoNum type="arabicPeriod"/>
            </a:pPr>
            <a:r>
              <a:rPr lang="ru-RU" baseline="0" dirty="0" smtClean="0"/>
              <a:t>Если А лучше Б, а Б лучше С, то А лучше С. Обычная транзитивность (строго говоря транзитивность действует не только на отношение предпочтения, но и на отношение эквивалентности. Но есть нюанс: </a:t>
            </a:r>
            <a:r>
              <a:rPr lang="ru-RU" i="1" dirty="0" smtClean="0"/>
              <a:t>Пусть, например, индивидууму безразлично, положить в стакан чая 6 или 7 г сахарного песку, 7 или 8 г и т.д. Но тогда в силу только что высказанного утверждения ему должно быть безразлично, положить ли в него 6 или , скажем, 100 г сахара, что маловероятно. Парадокс объясняется наличием определенного порога восприятия. Для устранения его может потребоваться привести единицу измерения в соответствие с порогом восприятия (например, измерять песок не граммами, а чайными ложечками)</a:t>
            </a:r>
          </a:p>
          <a:p>
            <a:pPr marL="228600" indent="-228600">
              <a:buAutoNum type="arabicPeriod"/>
            </a:pPr>
            <a:r>
              <a:rPr lang="ru-RU" i="1" dirty="0" smtClean="0"/>
              <a:t>Если набор А содержит не меньшее количество каждого товара, а одного из них больше, чем набор В, то А &gt; В. Таким образом, предполагается, что увеличение потребления любого товара ≈ при фиксированных объемах потребления других товаров ≈ улучшает положение потребителя.</a:t>
            </a:r>
            <a:r>
              <a:rPr lang="ru-RU" i="1" baseline="0" dirty="0" smtClean="0"/>
              <a:t> Можно и без нее, но проще с ней. Это чтобы не было ситуации, когда 2 штуки лучше 1, 3 лучше 2х, а 4 хуже трёх (а может и двух и одной). Она допустима, но усложняется анализ.</a:t>
            </a:r>
            <a:endParaRPr lang="ru-RU" i="1" dirty="0" smtClean="0"/>
          </a:p>
          <a:p>
            <a:pPr marL="228600" indent="-228600">
              <a:buAutoNum type="arabicPeriod"/>
            </a:pPr>
            <a:r>
              <a:rPr lang="ru-RU" i="1" dirty="0" smtClean="0"/>
              <a:t>Удовлетворение потребителя зависит только от количества потребляемых им благ и не зависит от количества благ, потребляемых другими. Это прежде всего означает, что потребителю не знакомы чувства зависти и сострадания</a:t>
            </a:r>
            <a:endParaRPr lang="ru-RU"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 </a:t>
            </a:r>
            <a:r>
              <a:rPr lang="ru-RU" baseline="0" dirty="0" smtClean="0"/>
              <a:t>-------------Конец возможного дополнения</a:t>
            </a:r>
          </a:p>
          <a:p>
            <a:r>
              <a:rPr lang="ru-RU" dirty="0" smtClean="0"/>
              <a:t> </a:t>
            </a:r>
            <a:endParaRPr lang="ru-RU" baseline="0" dirty="0" smtClean="0"/>
          </a:p>
          <a:p>
            <a:r>
              <a:rPr lang="ru-RU" baseline="0" dirty="0" smtClean="0"/>
              <a:t>Альтернативы.</a:t>
            </a:r>
          </a:p>
          <a:p>
            <a:r>
              <a:rPr lang="ru-RU" baseline="0" dirty="0" smtClean="0"/>
              <a:t>Их может не быть. Тогда нужно выстраивать процесс нахождения решения. Их может быть очень много.</a:t>
            </a:r>
            <a:endParaRPr lang="ru-RU" dirty="0" smtClean="0"/>
          </a:p>
          <a:p>
            <a:r>
              <a:rPr lang="ru-RU" dirty="0" smtClean="0"/>
              <a:t>Альтернативы бывают независимыми и зависимыми. Независимыми являются те альтернативы, любые действия с которыми (удаление из рассмотрения, выделение в качестве единственно лучшей) не влияют на качество других альтернатив. При зависимых альтернативах оценки одних из них оказывают влияние на качество других. Имеются различные типы зависимости альтернатив. Наиболее простым и очевидным является непосредственная групповая зависимость: если решено рассматривать хотя бы одну альтернативу из группы, то надо рассматривать и всю группу. </a:t>
            </a:r>
          </a:p>
          <a:p>
            <a:r>
              <a:rPr lang="ru-RU" dirty="0" smtClean="0"/>
              <a:t>Задачи принятия решений существенно различаются также в зависимости от наличия альтернатив на момент выработки политики и принятия решений. Встречаются задачи, когда все альтернативы уже заданы, уже определены, и необходимо лишь выбрать лучшие из этого множества. Например, мы можем искать наиболее эффективную фирму из уже имеющихся, определять лучший университет, лучшую из построенных яхт и т.д. Особенностью этих задач является замкнутое, нерасширяющееся множество альтернатив. Но существуют задачи другого типа, где все альтернативы или их значительная часть появляются после принятия основных решений. Например, необходимо разработать правило открытия кредитов в банке для организаций или частных лиц. Здесь альтернативы (конкретные организации или лица) принципиально появляются лишь после выработки и оглашения правил.</a:t>
            </a:r>
          </a:p>
          <a:p>
            <a:r>
              <a:rPr lang="ru-RU" dirty="0" smtClean="0"/>
              <a:t>Когда альтернатив много (сотни и тысячи), внимание ЛПР не может сосредоточиться на каждой из них. В таких ситуациях возрастает необходимость в четких правилах выбора, в процедурах использования экспертов, в разработке совокупности правил, позволяющих проводить в жизнь непротиворечивую и последовательную политику.</a:t>
            </a:r>
          </a:p>
          <a:p>
            <a:r>
              <a:rPr lang="ru-RU" dirty="0" smtClean="0"/>
              <a:t>Во всем этом существует потребность и тогда, когда число альтернатив невелико (до 20). В таких задачах, как, например, выбор плана политической кампании, выбор трассы газопровода, выбор плана развития города, основных альтернатив, с рассмотрения которых начинается выбор, сравнительно немного. Но они не являются единственно возможными. Часто на их основе в процессе выбора возникают новые альтернативы. Первичные, основные альтернативы не всегда удовлетворяют участников процесса выбора. Однако они помогают им понять, чего конкретно не хватает, что реализуемо при данной ситуации, а что — нет. Этот класс задач можно назвать задачами с конструируемыми альтернативами.</a:t>
            </a:r>
          </a:p>
          <a:p>
            <a:endParaRPr lang="ru-RU" dirty="0" smtClean="0"/>
          </a:p>
          <a:p>
            <a:endParaRPr lang="ru-RU" dirty="0" smtClean="0"/>
          </a:p>
          <a:p>
            <a:r>
              <a:rPr lang="ru-RU" dirty="0" smtClean="0"/>
              <a:t>Критерии</a:t>
            </a:r>
          </a:p>
          <a:p>
            <a:r>
              <a:rPr lang="ru-RU" dirty="0" smtClean="0"/>
              <a:t>В профессиональной деятельности выбор критериев часто определяется многолетней практикой, опытом. В подавляющем большинстве задач имеется достаточно много критериев оценок вариантов решений. Эти критерии могут быть независимыми или зависимыми.</a:t>
            </a:r>
          </a:p>
          <a:p>
            <a:r>
              <a:rPr lang="ru-RU" dirty="0" smtClean="0"/>
              <a:t>Предположим, что две сравниваемые альтернативы имеют различные оценки по первой группе критериев и одинаковые — по второй группе. В теории принятия решений принято считать критерии зависимыми, если предпочтения ЛПР при сравнении альтернатив меняются в зависимости от значений одинаковых оценок по второй группе критериев. Предположим, что человек при покупке автомобиля учитывает три критерия: цену (чем меньше, тем лучше), размер (чем больше, тем лучше) и конструкцию коробки передач (гидравлическая лучше механической). Пусть по третьему критерию сравниваемые автомобили имеют одинаковую оценку. Тогда ЛПР предпочитает большую и сравнительно дешевую машину небольшой и более дорогой при гидравлической коробке передач. Но его предпочтения могут измениться на обратные при механической коробке передач из-за трудностей в вождении большой машины. В данном примере критерии являются зависимыми.</a:t>
            </a:r>
          </a:p>
          <a:p>
            <a:r>
              <a:rPr lang="ru-RU" dirty="0" smtClean="0"/>
              <a:t>На сложность задач принятия решений влияет также количество критериев. При небольшом числе критериев (два — три) задача сравнения двух альтернатив достаточно проста и прозрачна, качества по критериям могут быть непосредственно сопоставлены и может быть выработан компромисс. При большом числе критериев задача становится </a:t>
            </a:r>
            <a:r>
              <a:rPr lang="ru-RU" dirty="0" err="1" smtClean="0"/>
              <a:t>малообозримой</a:t>
            </a:r>
            <a:r>
              <a:rPr lang="ru-RU" dirty="0" smtClean="0"/>
              <a:t>. К счастью, при большом количестве критериев они обычно могут быть объединены в группы, имеющие конкретное смысловое значение и название. Основанием для естественной группировки критериев является возможность выделить плюсы и минусы альтернатив, их достоинства и недостатки (например, стоимость и эффективность). Такие группы, как правило, независимы. Выявление структуры на множестве критериев делает процесс принятия решений значительно более осмысленным и эффективным.</a:t>
            </a:r>
          </a:p>
          <a:p>
            <a:endParaRPr lang="ru-RU" dirty="0" smtClean="0"/>
          </a:p>
          <a:p>
            <a:r>
              <a:rPr lang="ru-RU" dirty="0" smtClean="0"/>
              <a:t>Использование критериев для оценки альтернатив требует определения градаций качества: лучших, худших и промежуточных оценок. Иначе говоря, существуют шкалы оценок по критериям.</a:t>
            </a:r>
          </a:p>
          <a:p>
            <a:r>
              <a:rPr lang="ru-RU" dirty="0" smtClean="0"/>
              <a:t>Есть непрерывные шкалы (например,</a:t>
            </a:r>
            <a:r>
              <a:rPr lang="ru-RU" baseline="0" dirty="0" smtClean="0"/>
              <a:t> стоимость автомобиля в деньгах при выборе автомобиля). Строго говоря сумма скорее всего будет из счетного множества, но это несущественно. Мы их можем, при необходимости разбить  на группы. Например до миллиона, от миллиона до двух и свыше двух.</a:t>
            </a:r>
          </a:p>
          <a:p>
            <a:r>
              <a:rPr lang="ru-RU" baseline="0" dirty="0" smtClean="0"/>
              <a:t>Есть Порядковые шкалы (когда мы можем упорядочить значения на шкале от лучшего к худшему, но не можем сказать насколько). Например, съесть огурец для здоровья полезнее, чем кусок сала. Но непонятно насколько. Или, есть страховка или нет.</a:t>
            </a:r>
          </a:p>
          <a:p>
            <a:r>
              <a:rPr lang="ru-RU" baseline="0" dirty="0" smtClean="0"/>
              <a:t>Есть номинальные шкалы. Когда шкала фактически превращается в перечисление независимых вариантов. Например пол: М или Ж.</a:t>
            </a:r>
          </a:p>
          <a:p>
            <a:r>
              <a:rPr lang="ru-RU" dirty="0" smtClean="0"/>
              <a:t>Номинальные обычно в принятии решений не используют. Без отношения порядка они смысловой нагрузки</a:t>
            </a:r>
            <a:r>
              <a:rPr lang="ru-RU" baseline="0" dirty="0" smtClean="0"/>
              <a:t> не несут, а могут только передавать зависимость </a:t>
            </a:r>
            <a:endParaRPr lang="ru-RU" dirty="0" smtClean="0"/>
          </a:p>
          <a:p>
            <a:endParaRPr lang="ru-RU" dirty="0" smtClean="0"/>
          </a:p>
          <a:p>
            <a:r>
              <a:rPr lang="ru-RU" dirty="0" smtClean="0"/>
              <a:t>Сделаем еще два замечания. Ясно, что построенная неким образом абсолютная порядковая шкала не может иметь много значений, так как они станут плохо различимыми для лиц, производящих измерения. Чтобы легче договориться, надо выделить всем понятные, одинаково ощущаемые точки на этой шкале и подробно объяснить, что они означают. Поэтому на таких шкалах должны быть детальные словесные формулировки оценок — градации качества. Кроме того, эти определения (градации качества) выделяют те оценки на шкале измерений, которые нужны лицам, производившим измерения (например, их интересовали только очень горячие и/или очень холодные предметы). Таким образом, оценки на порядковой шкале определяются как потребностями лиц, нуждающихся в тех или иных измерениях (в нашем случае — ЛПР), так и различимостью оценок, возможностью построения вербального описания их смысла в понятном для всех (как для экспертов, так и для ЛПР) виде.</a:t>
            </a:r>
          </a:p>
          <a:p>
            <a:endParaRPr lang="ru-RU" dirty="0" smtClean="0"/>
          </a:p>
          <a:p>
            <a:r>
              <a:rPr lang="ru-RU" dirty="0" smtClean="0"/>
              <a:t>Еще одна сложность заключается в том, что когда мы доверяем принятие решения экспертам,</a:t>
            </a:r>
            <a:r>
              <a:rPr lang="ru-RU" baseline="0" dirty="0" smtClean="0"/>
              <a:t> мы должны помнить, что эксперты не универсальны и могут разбираться по одному критерию, но не соображать ничего по второму.</a:t>
            </a:r>
            <a:endParaRPr lang="ru-RU" dirty="0" smtClean="0"/>
          </a:p>
          <a:p>
            <a:r>
              <a:rPr lang="ru-RU" dirty="0" smtClean="0"/>
              <a:t>А еще эксперты могут врать.</a:t>
            </a:r>
          </a:p>
          <a:p>
            <a:endParaRPr lang="ru-RU" dirty="0" smtClean="0"/>
          </a:p>
          <a:p>
            <a:endParaRPr lang="ru-RU" dirty="0" smtClean="0"/>
          </a:p>
          <a:p>
            <a:r>
              <a:rPr lang="ru-RU" dirty="0" smtClean="0"/>
              <a:t>Резюме: Люди не </a:t>
            </a:r>
            <a:r>
              <a:rPr lang="ru-RU" dirty="0" err="1" smtClean="0"/>
              <a:t>рациоанльны</a:t>
            </a:r>
            <a:r>
              <a:rPr lang="ru-RU" dirty="0" smtClean="0"/>
              <a:t>, эксперты врут, шкалы нужно тщательно градуировать, альтернатив  и критериев может быть много</a:t>
            </a:r>
            <a:endParaRPr lang="ru-RU" dirty="0"/>
          </a:p>
        </p:txBody>
      </p:sp>
      <p:sp>
        <p:nvSpPr>
          <p:cNvPr id="4" name="Номер слайда 3"/>
          <p:cNvSpPr>
            <a:spLocks noGrp="1"/>
          </p:cNvSpPr>
          <p:nvPr>
            <p:ph type="sldNum" sz="quarter" idx="10"/>
          </p:nvPr>
        </p:nvSpPr>
        <p:spPr/>
        <p:txBody>
          <a:bodyPr/>
          <a:lstStyle/>
          <a:p>
            <a:fld id="{7B7E63D0-51CC-4810-8837-775577306610}" type="slidenum">
              <a:rPr lang="ru-RU" smtClean="0"/>
              <a:t>3</a:t>
            </a:fld>
            <a:endParaRPr lang="ru-RU"/>
          </a:p>
        </p:txBody>
      </p:sp>
    </p:spTree>
    <p:extLst>
      <p:ext uri="{BB962C8B-B14F-4D97-AF65-F5344CB8AC3E}">
        <p14:creationId xmlns:p14="http://schemas.microsoft.com/office/powerpoint/2010/main" val="14540524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Не будем сейчас детально останавливаться</a:t>
            </a:r>
            <a:r>
              <a:rPr lang="ru-RU" baseline="0" dirty="0" smtClean="0"/>
              <a:t> на моделях памяти и особенностях обработки информации мозгом. </a:t>
            </a:r>
          </a:p>
          <a:p>
            <a:r>
              <a:rPr lang="ru-RU" baseline="0" dirty="0" smtClean="0"/>
              <a:t>Думаю все знакомы с кучей различных исследований, показывающих, что оперативная память человека ограничена. А принятие решение осуществляется как раз в  этой памяти. А значит слишком большая сложность затрудняет принятие решений, а то и вовсе вызывает аналитический паралич (термин не мой)</a:t>
            </a:r>
          </a:p>
          <a:p>
            <a:r>
              <a:rPr lang="ru-RU" dirty="0" smtClean="0"/>
              <a:t> </a:t>
            </a:r>
          </a:p>
          <a:p>
            <a:r>
              <a:rPr lang="ru-RU" dirty="0" smtClean="0"/>
              <a:t>Многочисленные эксперименты по изучению возможности человека перерабатывать информацию и различать уровни измерения стимулов (интенсивности звука, оттенков цвета и т.п.) обобщены в знаменитой статье Дж. Миллера о «магическом числе 7+2». В этой статье на большом фактическом материале сделан вывод, что пропускная способность человека как измерительного устройства ограничена. </a:t>
            </a:r>
          </a:p>
          <a:p>
            <a:r>
              <a:rPr lang="ru-RU" dirty="0" smtClean="0"/>
              <a:t>Миллер определил предел пропускной способности человека числом 7+2 бинарных единиц (битов). В экспериментах удалось определить также объем непосредственной (КП) памяти человека через число запоминаемых отрезков информации. Дж. Миллер назвал запоминаемый отрезок информации чан-ком (</a:t>
            </a:r>
            <a:r>
              <a:rPr lang="ru-RU" dirty="0" err="1" smtClean="0"/>
              <a:t>chunk</a:t>
            </a:r>
            <a:r>
              <a:rPr lang="ru-RU" dirty="0" smtClean="0"/>
              <a:t>). Количество </a:t>
            </a:r>
            <a:r>
              <a:rPr lang="ru-RU" dirty="0" err="1" smtClean="0"/>
              <a:t>чанков</a:t>
            </a:r>
            <a:r>
              <a:rPr lang="ru-RU" dirty="0" smtClean="0"/>
              <a:t> в самых разных экспериментах не превышало числа 7+2, причем </a:t>
            </a:r>
            <a:r>
              <a:rPr lang="ru-RU" dirty="0" err="1" smtClean="0"/>
              <a:t>чанком</a:t>
            </a:r>
            <a:r>
              <a:rPr lang="ru-RU" dirty="0" smtClean="0"/>
              <a:t> может быть как буква, так и фраза — нечто, воспринимаемое испытуемым как один смысловой образ. Так, машинистка запоминает при перепечатывании текста с незнакомыми словами не более семи букв. В иных задачах на запоминание </a:t>
            </a:r>
            <a:r>
              <a:rPr lang="ru-RU" dirty="0" err="1" smtClean="0"/>
              <a:t>чанк</a:t>
            </a:r>
            <a:r>
              <a:rPr lang="ru-RU" dirty="0" smtClean="0"/>
              <a:t> может быть сложным смысловым образом.</a:t>
            </a:r>
          </a:p>
          <a:p>
            <a:endParaRPr lang="ru-RU" dirty="0" smtClean="0"/>
          </a:p>
          <a:p>
            <a:r>
              <a:rPr lang="ru-RU" dirty="0" smtClean="0"/>
              <a:t> Проведенные исследования показали, что эксперты хранят в долговременной памяти очень большое количество информации (</a:t>
            </a:r>
            <a:r>
              <a:rPr lang="ru-RU" dirty="0" err="1" smtClean="0"/>
              <a:t>чанков</a:t>
            </a:r>
            <a:r>
              <a:rPr lang="ru-RU" dirty="0" smtClean="0"/>
              <a:t>) в специально организованном виде. По оценке Г. </a:t>
            </a:r>
            <a:r>
              <a:rPr lang="ru-RU" dirty="0" err="1" smtClean="0"/>
              <a:t>Саймона</a:t>
            </a:r>
            <a:r>
              <a:rPr lang="ru-RU" dirty="0" smtClean="0"/>
              <a:t>, количество таких </a:t>
            </a:r>
            <a:r>
              <a:rPr lang="ru-RU" dirty="0" err="1" smtClean="0"/>
              <a:t>чанков</a:t>
            </a:r>
            <a:r>
              <a:rPr lang="ru-RU" dirty="0" smtClean="0"/>
              <a:t> для одной области деятельности может составлять от десятков тысяч до 1 млн. За многолетнюю практику (по мнению </a:t>
            </a:r>
            <a:r>
              <a:rPr lang="ru-RU" dirty="0" err="1" smtClean="0"/>
              <a:t>Г.Саймона</a:t>
            </a:r>
            <a:r>
              <a:rPr lang="ru-RU" dirty="0" smtClean="0"/>
              <a:t>, необходимо не менее 10 лет для того, чтобы стать экспертом в любой области) профессионалы отбирают наиболее информативные для принятия решений признаки. Так, шахматисты описывают позиции, используя такие термины, как «угроза для короля», «возможность атаки» и т.д. С помощью этих индексов шахматисты быстро находят в памяти позиции, необходимые при выборе следующего хода.</a:t>
            </a:r>
          </a:p>
          <a:p>
            <a:endParaRPr lang="en-US" dirty="0" smtClean="0"/>
          </a:p>
          <a:p>
            <a:r>
              <a:rPr lang="ru-RU" dirty="0" smtClean="0"/>
              <a:t>Результаты оценки возможностей человека в задачах разной сложности сведены в таблице, где в клетках указано предельное число критериев, при которых испытуемые еще справляются с задачей многокритериальной классификации. Невозможность решения задач, более сложных, чем указаны в таблице, выражается в многочисленных противоречиях, в допускаемых ошибках или в упрощении задачи в ущерб ее содержательной стороне.</a:t>
            </a:r>
          </a:p>
          <a:p>
            <a:r>
              <a:rPr lang="ru-RU" dirty="0" smtClean="0">
                <a:effectLst/>
              </a:rPr>
              <a:t> </a:t>
            </a:r>
          </a:p>
          <a:p>
            <a:r>
              <a:rPr lang="ru-RU" dirty="0" smtClean="0"/>
              <a:t>Обратимся к таблице. При решении любой задачи классификации испытуемый должен учитывать все три основных параметра задачи: критерии, оценки на шкалах, классы решений. Если мы перемножим наибольшие значения этих параметров, приведенные в таблице, то получим значения в пределах 30—42. </a:t>
            </a:r>
          </a:p>
          <a:p>
            <a:r>
              <a:rPr lang="ru-RU" dirty="0" smtClean="0"/>
              <a:t>В ячейке количество критериев. То есть верхняя левая клетка на пересечении 2 и 2 говорит о том, что мы можем сравнить 2 альтернативы по 7-8 критериям без существенных ошибок только если у</a:t>
            </a:r>
            <a:r>
              <a:rPr lang="ru-RU" baseline="0" dirty="0" smtClean="0"/>
              <a:t> нас по 2 значения шкалы на критерий. Это если напрямую, без всяких попыток упрощения.</a:t>
            </a:r>
          </a:p>
          <a:p>
            <a:endParaRPr lang="ru-RU" baseline="0" dirty="0" smtClean="0"/>
          </a:p>
          <a:p>
            <a:endParaRPr lang="ru-RU" baseline="0" dirty="0" smtClean="0"/>
          </a:p>
          <a:p>
            <a:r>
              <a:rPr lang="ru-RU" baseline="0" dirty="0" smtClean="0"/>
              <a:t>Как уменьшить сложность? Например, увеличив объем оперативной памяти.</a:t>
            </a:r>
          </a:p>
          <a:p>
            <a:endParaRPr lang="ru-RU" baseline="0" dirty="0" smtClean="0"/>
          </a:p>
          <a:p>
            <a:r>
              <a:rPr lang="ru-RU" dirty="0" smtClean="0"/>
              <a:t>Один из способов борьбы</a:t>
            </a:r>
            <a:r>
              <a:rPr lang="ru-RU" baseline="0" dirty="0" smtClean="0"/>
              <a:t> со сложностью: тренировка оперативной памяти и увеличение ёмкости </a:t>
            </a:r>
            <a:r>
              <a:rPr lang="ru-RU" baseline="0" dirty="0" err="1" smtClean="0"/>
              <a:t>чанков</a:t>
            </a:r>
            <a:r>
              <a:rPr lang="ru-RU" baseline="0" dirty="0" smtClean="0"/>
              <a:t> (например ассоциативное запоминание).</a:t>
            </a:r>
            <a:endParaRPr lang="ru-RU" dirty="0" smtClean="0"/>
          </a:p>
          <a:p>
            <a:r>
              <a:rPr lang="ru-RU" dirty="0" smtClean="0"/>
              <a:t>Например, трудно запомнить без ошибок числа: 191—798—816—13, но если мы их сгруппируем по-иному: 1917— 988—1613, то человек, знакомый с историей России, сразу узнает период царствования Романовых и год принятия христианства. Следовательно, у человека эта информация помещается в три </a:t>
            </a:r>
            <a:r>
              <a:rPr lang="ru-RU" dirty="0" err="1" smtClean="0"/>
              <a:t>чанка</a:t>
            </a:r>
            <a:r>
              <a:rPr lang="ru-RU" dirty="0" smtClean="0"/>
              <a:t>, три смысловых блока информации, которые легко запоминаются. </a:t>
            </a:r>
            <a:r>
              <a:rPr lang="ru-RU" dirty="0" err="1" smtClean="0"/>
              <a:t>Чанки</a:t>
            </a:r>
            <a:r>
              <a:rPr lang="ru-RU" baseline="0" dirty="0" smtClean="0"/>
              <a:t> могут быть и существенно более сложными</a:t>
            </a:r>
            <a:endParaRPr lang="ru-RU" dirty="0" smtClean="0"/>
          </a:p>
          <a:p>
            <a:endParaRPr lang="ru-RU" dirty="0" smtClean="0"/>
          </a:p>
          <a:p>
            <a:r>
              <a:rPr lang="ru-RU" dirty="0" smtClean="0"/>
              <a:t>Еще один способ – кэш второго уровня. Профессионалы в определенной области хранят</a:t>
            </a:r>
            <a:r>
              <a:rPr lang="ru-RU" baseline="0" dirty="0" smtClean="0"/>
              <a:t> большое количество профессиональной информации в долговременной памяти, но как бы поближе. Это позволяет быстрее ее доставать и несколько расширяет оперативную память для принятия решения</a:t>
            </a:r>
            <a:endParaRPr lang="ru-RU" dirty="0" smtClean="0"/>
          </a:p>
          <a:p>
            <a:endParaRPr lang="ru-RU" baseline="0" dirty="0" smtClean="0"/>
          </a:p>
          <a:p>
            <a:r>
              <a:rPr lang="ru-RU" baseline="0" dirty="0" smtClean="0"/>
              <a:t>Третий способ – это изменение условий задачи (разбиение альтернатив, критерий, оценок шкал на классы </a:t>
            </a:r>
            <a:r>
              <a:rPr lang="ru-RU" baseline="0" dirty="0" err="1" smtClean="0"/>
              <a:t>итп</a:t>
            </a:r>
            <a:r>
              <a:rPr lang="ru-RU" baseline="0" dirty="0" smtClean="0"/>
              <a:t>)</a:t>
            </a:r>
            <a:endParaRPr lang="ru-RU" dirty="0" smtClean="0"/>
          </a:p>
          <a:p>
            <a:endParaRPr lang="ru-RU" dirty="0" smtClean="0">
              <a:effectLst/>
            </a:endParaRPr>
          </a:p>
          <a:p>
            <a:endParaRPr lang="ru-RU" dirty="0" smtClean="0"/>
          </a:p>
          <a:p>
            <a:r>
              <a:rPr lang="ru-RU" dirty="0" smtClean="0"/>
              <a:t>Другой вариант, уменьшить</a:t>
            </a:r>
            <a:r>
              <a:rPr lang="ru-RU" baseline="0" dirty="0" smtClean="0"/>
              <a:t> количество зависимостей между элементами (между альтернативами или между критериями). Тут можно посоветовать пробовать группировать элементы и рассматривать группы. Или уменьшить количество элементов. Дальше чуть подробнее</a:t>
            </a:r>
            <a:endParaRPr lang="ru-RU" dirty="0" smtClean="0"/>
          </a:p>
          <a:p>
            <a:endParaRPr lang="ru-RU" dirty="0"/>
          </a:p>
        </p:txBody>
      </p:sp>
      <p:sp>
        <p:nvSpPr>
          <p:cNvPr id="4" name="Номер слайда 3"/>
          <p:cNvSpPr>
            <a:spLocks noGrp="1"/>
          </p:cNvSpPr>
          <p:nvPr>
            <p:ph type="sldNum" sz="quarter" idx="10"/>
          </p:nvPr>
        </p:nvSpPr>
        <p:spPr/>
        <p:txBody>
          <a:bodyPr/>
          <a:lstStyle/>
          <a:p>
            <a:fld id="{7B7E63D0-51CC-4810-8837-775577306610}" type="slidenum">
              <a:rPr lang="ru-RU" smtClean="0"/>
              <a:t>4</a:t>
            </a:fld>
            <a:endParaRPr lang="ru-RU"/>
          </a:p>
        </p:txBody>
      </p:sp>
    </p:spTree>
    <p:extLst>
      <p:ext uri="{BB962C8B-B14F-4D97-AF65-F5344CB8AC3E}">
        <p14:creationId xmlns:p14="http://schemas.microsoft.com/office/powerpoint/2010/main" val="3765118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Первый и самый простой способ – это выделение множество Парето. В это множество попадают те альтернативы, для которых не существует другой альтернативы, которая будет по всем параметрам лучше либо равна данной (по одному критерию лучше).</a:t>
            </a:r>
            <a:r>
              <a:rPr lang="ru-RU" baseline="0" dirty="0" smtClean="0"/>
              <a:t> То есть если мы для какой-то альтернативы нашли вариант по всем параметрам не хуже (а по одному лучше), очевидно, что этот вариант предпочтительнее и начальный можно отбросить (он не входит в множество Парето).</a:t>
            </a:r>
          </a:p>
          <a:p>
            <a:r>
              <a:rPr lang="ru-RU" baseline="0" dirty="0" smtClean="0"/>
              <a:t>Иногда берут не строгое множество Парето, а делают небольшой отступ по некоторым критериям, если есть подозрения, что мы что-то не учли.</a:t>
            </a:r>
            <a:endParaRPr lang="ru-RU" dirty="0" smtClean="0"/>
          </a:p>
          <a:p>
            <a:endParaRPr lang="ru-RU" dirty="0" smtClean="0"/>
          </a:p>
          <a:p>
            <a:r>
              <a:rPr lang="ru-RU" dirty="0" smtClean="0"/>
              <a:t>Второй способ – это попытка неким искусственным образом дополнительно ограничить выборку.</a:t>
            </a:r>
          </a:p>
          <a:p>
            <a:r>
              <a:rPr lang="ru-RU" dirty="0" smtClean="0"/>
              <a:t>Проводились эксперименты, в ходе которых различными методами изучали последовательность размышлений людей при принятии решений,</a:t>
            </a:r>
            <a:r>
              <a:rPr lang="ru-RU" baseline="0" dirty="0" smtClean="0"/>
              <a:t> и выделили несколько типовых стратегий</a:t>
            </a:r>
          </a:p>
          <a:p>
            <a:endParaRPr lang="ru-RU" baseline="0" dirty="0" smtClean="0"/>
          </a:p>
          <a:p>
            <a:r>
              <a:rPr lang="ru-RU" baseline="0" dirty="0" smtClean="0"/>
              <a:t>Одна из них – это установка порога по критерию. Я не пойду на работу, если платят меньше 100р, даже если остальные условия </a:t>
            </a:r>
            <a:r>
              <a:rPr lang="ru-RU" baseline="0" dirty="0" err="1" smtClean="0"/>
              <a:t>офигенные</a:t>
            </a:r>
            <a:r>
              <a:rPr lang="ru-RU" baseline="0" dirty="0" smtClean="0"/>
              <a:t>. На самом деле есть некоторая вероятность, что может попасться вариант, где вам дадут 99 рублей и квартиру, но такими мы пренебрегаем. Или я не хочу ездить на работу 2 часа. Ну вообще никак.</a:t>
            </a:r>
          </a:p>
          <a:p>
            <a:endParaRPr lang="ru-RU" baseline="0" dirty="0" smtClean="0"/>
          </a:p>
          <a:p>
            <a:r>
              <a:rPr lang="ru-RU" baseline="0" dirty="0" smtClean="0"/>
              <a:t>Другой – это установка порога по всем критериям. Типа вот мои минимальные требования. </a:t>
            </a:r>
            <a:r>
              <a:rPr lang="ru-RU" baseline="0" dirty="0" err="1" smtClean="0"/>
              <a:t>Типо</a:t>
            </a:r>
            <a:r>
              <a:rPr lang="ru-RU" baseline="0" dirty="0" smtClean="0"/>
              <a:t> 1,5 часа на работу и 110р и обед. Можно несколько вариантов рассмотреть.</a:t>
            </a:r>
            <a:endParaRPr lang="ru-RU" dirty="0" smtClean="0"/>
          </a:p>
          <a:p>
            <a:endParaRPr lang="ru-RU" dirty="0" smtClean="0"/>
          </a:p>
          <a:p>
            <a:r>
              <a:rPr lang="ru-RU" dirty="0" smtClean="0"/>
              <a:t>Третий вариант – это как бы просуммировать оценку по всем критериям</a:t>
            </a:r>
            <a:r>
              <a:rPr lang="ru-RU" baseline="0" dirty="0" smtClean="0"/>
              <a:t> в некий единый образ. И выбрать наиболее привлекательные.</a:t>
            </a:r>
          </a:p>
          <a:p>
            <a:r>
              <a:rPr lang="ru-RU" baseline="0" dirty="0" smtClean="0"/>
              <a:t>Четвертый – это аналогичное суммирование разницы между альтернативами. </a:t>
            </a:r>
            <a:r>
              <a:rPr lang="ru-RU" baseline="0" dirty="0" err="1" smtClean="0"/>
              <a:t>Типо</a:t>
            </a:r>
            <a:r>
              <a:rPr lang="ru-RU" baseline="0" dirty="0" smtClean="0"/>
              <a:t> тут 100, а тут 90 – первый лучше, но до первого 1-20, а до второго 50 минут, ну наверно теперь примерно равны. А на втором еще и обед. Наверно, второй получше. Естественно оценки тут достаточно общие и подверженные изменениям.</a:t>
            </a:r>
            <a:endParaRPr lang="ru-RU" dirty="0" smtClean="0"/>
          </a:p>
          <a:p>
            <a:endParaRPr lang="ru-RU" dirty="0" smtClean="0"/>
          </a:p>
          <a:p>
            <a:r>
              <a:rPr lang="ru-RU" dirty="0" smtClean="0"/>
              <a:t>Естественно стратегии могут меняться. Можно выкинуть одну</a:t>
            </a:r>
            <a:r>
              <a:rPr lang="ru-RU" baseline="0" dirty="0" smtClean="0"/>
              <a:t> альтернативу по первому варианту, потом по четвертому.</a:t>
            </a:r>
          </a:p>
          <a:p>
            <a:r>
              <a:rPr lang="ru-RU" baseline="0" dirty="0" smtClean="0"/>
              <a:t>По моему опыту чаще используется отсечение. То есть обычно если есть существенно отличающиеся группы, то их и так достаточно просто выделить. А дальше отсеивать поштучно наиболее неинтересные.</a:t>
            </a:r>
          </a:p>
          <a:p>
            <a:r>
              <a:rPr lang="ru-RU" baseline="0" dirty="0" smtClean="0"/>
              <a:t>Не забудьте о когнитивном диссонансе. Если варианты были близки, то выбор в пользу одного из них автоматически увеличивает его значимость, чтобы разница стала немного побольше и перестала вызывать диссонанс. Так что если вы вдруг выявили какой-то нюанс на очередном шаге фильтрации, нужно аккуратно вернуться на несколько шагов назад и очистить разум. (Опять отослать к предыдущему докладу)</a:t>
            </a:r>
            <a:endParaRPr lang="ru-RU" dirty="0" smtClean="0"/>
          </a:p>
          <a:p>
            <a:endParaRPr lang="ru-RU" dirty="0" smtClean="0"/>
          </a:p>
          <a:p>
            <a:r>
              <a:rPr lang="ru-RU" dirty="0" smtClean="0"/>
              <a:t> Прежде всего остановимся на соответствии стратегий и задач. При помощи разных методов было показано, что для задач выбора лучшей альтернативы при небольшом числе альтернатив характерны аддитивные стратегии (третий и четвертый варианты). Этот результат был получен методами фиксации движений глаз, устных протоколов, информационной доски. Было найдено, что при шести-десяти альтернативах люди сравнивают их попарно, запоминают лучшую и переходят к следующей. При большом числе альтернатив и критериев (до 12) часто используют смешанные стратегии: сначала стратегии исключения, оставляющие небольшое число альтернатив, а уже потом — аддитивные стратегии при малом числе оставшихся альтернатив. Было показано также, что словесные оценки на шкалах критериев чаще приводили к </a:t>
            </a:r>
            <a:r>
              <a:rPr lang="ru-RU" dirty="0" err="1" smtClean="0"/>
              <a:t>поальтернативным</a:t>
            </a:r>
            <a:r>
              <a:rPr lang="ru-RU" dirty="0" smtClean="0"/>
              <a:t> сравнениям (при небольшом числе альтернатив).</a:t>
            </a:r>
          </a:p>
          <a:p>
            <a:endParaRPr lang="ru-RU" dirty="0" smtClean="0"/>
          </a:p>
          <a:p>
            <a:r>
              <a:rPr lang="ru-RU" dirty="0" smtClean="0"/>
              <a:t>Также возможна</a:t>
            </a:r>
            <a:r>
              <a:rPr lang="ru-RU" baseline="0" dirty="0" smtClean="0"/>
              <a:t> стратегия как в анекдоте. Так как если у вас очень много альтернатив и высока вероятность нахождения подходящей, то можно смело выкинуть часть из них, таким образом не сильно уменьшив вероятность нахождения нужной, но существенно уменьшив время на поиск решения</a:t>
            </a:r>
          </a:p>
          <a:p>
            <a:endParaRPr lang="ru-RU" baseline="0" dirty="0" smtClean="0"/>
          </a:p>
          <a:p>
            <a:r>
              <a:rPr lang="ru-RU" baseline="0" dirty="0" smtClean="0"/>
              <a:t>Метод Франклина. Это метод из письма Бенджамина Франклина одному своему знакомому, когда то спрашивал совета по принятию решения.</a:t>
            </a:r>
          </a:p>
          <a:p>
            <a:r>
              <a:rPr lang="ru-RU" baseline="0" dirty="0" smtClean="0"/>
              <a:t>Идея заключается в том, что мы, принимая решение за или против, берем лист и пишем слева ЗА, а справа ПРОТИВ. Если какие-то ЗА уравновешивают какие-то ПРОТИВ, то вычеркиваем их всех. Если в итоге получили некоторый перевес – вот и решение, какой вариант лучше.</a:t>
            </a:r>
          </a:p>
          <a:p>
            <a:r>
              <a:rPr lang="ru-RU" baseline="0" dirty="0" smtClean="0"/>
              <a:t>Можно аналогичным образом сравнивать две альтернативы, где ЗА и ПРОТИВ будут просто различия альтернатив по критериям</a:t>
            </a:r>
            <a:endParaRPr lang="ru-RU" dirty="0"/>
          </a:p>
        </p:txBody>
      </p:sp>
      <p:sp>
        <p:nvSpPr>
          <p:cNvPr id="4" name="Номер слайда 3"/>
          <p:cNvSpPr>
            <a:spLocks noGrp="1"/>
          </p:cNvSpPr>
          <p:nvPr>
            <p:ph type="sldNum" sz="quarter" idx="10"/>
          </p:nvPr>
        </p:nvSpPr>
        <p:spPr/>
        <p:txBody>
          <a:bodyPr/>
          <a:lstStyle/>
          <a:p>
            <a:fld id="{7B7E63D0-51CC-4810-8837-775577306610}" type="slidenum">
              <a:rPr lang="ru-RU" smtClean="0"/>
              <a:t>5</a:t>
            </a:fld>
            <a:endParaRPr lang="ru-RU"/>
          </a:p>
        </p:txBody>
      </p:sp>
    </p:spTree>
    <p:extLst>
      <p:ext uri="{BB962C8B-B14F-4D97-AF65-F5344CB8AC3E}">
        <p14:creationId xmlns:p14="http://schemas.microsoft.com/office/powerpoint/2010/main" val="27941177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Свертка</a:t>
            </a:r>
            <a:r>
              <a:rPr lang="ru-RU" baseline="0" dirty="0" smtClean="0"/>
              <a:t> критериев – это некая последовательность действий, позволяющая нанести оценки по различным критериям на одну шкалу, чтобы потом их использовать.</a:t>
            </a:r>
          </a:p>
          <a:p>
            <a:r>
              <a:rPr lang="ru-RU" baseline="0" dirty="0" smtClean="0"/>
              <a:t>Просто пример. На одной работе вам предлагают 100р, а на другой 90 и обед. Вы прикидываете, что обед стоит 5р и теперь у вас выбор меду 100 и 95.</a:t>
            </a:r>
          </a:p>
          <a:p>
            <a:endParaRPr lang="ru-RU" baseline="0" dirty="0" smtClean="0"/>
          </a:p>
          <a:p>
            <a:r>
              <a:rPr lang="ru-RU" baseline="0" dirty="0" smtClean="0"/>
              <a:t>Для того, чтобы свернуть критерии, нужно их взвесить. То есть определить, сколько будет добавлять соответствующее значения по этому критерию в общею копилку.</a:t>
            </a:r>
          </a:p>
          <a:p>
            <a:r>
              <a:rPr lang="ru-RU" dirty="0" smtClean="0"/>
              <a:t>---Возможное</a:t>
            </a:r>
            <a:r>
              <a:rPr lang="ru-RU" baseline="0" dirty="0" smtClean="0"/>
              <a:t> дополнение</a:t>
            </a:r>
            <a:endParaRPr lang="ru-RU" dirty="0" smtClean="0"/>
          </a:p>
          <a:p>
            <a:r>
              <a:rPr lang="ru-RU" dirty="0" smtClean="0"/>
              <a:t>Вот</a:t>
            </a:r>
            <a:r>
              <a:rPr lang="ru-RU" baseline="0" dirty="0" smtClean="0"/>
              <a:t> перечень методов ранжирования критериев</a:t>
            </a:r>
            <a:r>
              <a:rPr lang="ru-RU" dirty="0" smtClean="0"/>
              <a:t> </a:t>
            </a:r>
          </a:p>
          <a:p>
            <a:r>
              <a:rPr lang="ru-RU" dirty="0" smtClean="0"/>
              <a:t>1. Метод отношений. ЛПР ранжирует критерии по важности, вес наиболее важного назначается как 100 баллов (либо вес наименее важного назначается как 10 баллов), а веса других критериев определяются из отношений критериев по важности.</a:t>
            </a:r>
          </a:p>
          <a:p>
            <a:r>
              <a:rPr lang="ru-RU" dirty="0" smtClean="0"/>
              <a:t>2. Метод наибольших отклонений. Предполагаются худшие оценки по всем критериям, а затем ЛПР просят оценить, по какому критерию изменение от худшей оценки до лучшей оценки наиболее важно. Затем находится второй по важности критерий и т.д. Изменению наиболее важного критерия присваивается 100 баллов. ЛПР просят определить в баллах значения изменений от худших до лучших оценок по остальным критериям.</a:t>
            </a:r>
          </a:p>
          <a:p>
            <a:r>
              <a:rPr lang="ru-RU" dirty="0" smtClean="0"/>
              <a:t>3. Метод компенсации. При методе компенсаций сравниваются две альтернативы, различающиеся оценками только по двум критериям, и определяются точки безразличия на плоскостях двух критериев.</a:t>
            </a:r>
          </a:p>
          <a:p>
            <a:r>
              <a:rPr lang="ru-RU" dirty="0" smtClean="0"/>
              <a:t>4. Метод определения цены критериев является вариантом метода наибольших отклонений. ЛПР должен определить, какую сумму денег он готов заплатить за переход от худшего к лучшему значению по каждому из критериев. При этом как базовый берется критерий стоимости.</a:t>
            </a:r>
          </a:p>
          <a:p>
            <a:r>
              <a:rPr lang="ru-RU" dirty="0" smtClean="0"/>
              <a:t>5. Метод взвешенной полезности. При этом методе ЛПР назначает вероятность р, при которой он безразличен при выборе между альтернативой, имеющей лучшую оценку по i-</a:t>
            </a:r>
            <a:r>
              <a:rPr lang="ru-RU" dirty="0" err="1" smtClean="0"/>
              <a:t>му</a:t>
            </a:r>
            <a:r>
              <a:rPr lang="ru-RU" dirty="0" smtClean="0"/>
              <a:t> критерию и худшую — по остальным, и лотереей, дающей с вероятностью р альтернативу со всеми лучшими оценками и с вероятностью (1р) — альтернативу со всеми худшими оценками.</a:t>
            </a:r>
          </a:p>
          <a:p>
            <a:r>
              <a:rPr lang="ru-RU" dirty="0" smtClean="0"/>
              <a:t>--конец возможного</a:t>
            </a:r>
            <a:r>
              <a:rPr lang="ru-RU" baseline="0" dirty="0" smtClean="0"/>
              <a:t> дополнения</a:t>
            </a:r>
          </a:p>
          <a:p>
            <a:endParaRPr lang="ru-RU" dirty="0" smtClean="0"/>
          </a:p>
          <a:p>
            <a:r>
              <a:rPr lang="ru-RU" dirty="0" smtClean="0"/>
              <a:t>Линейная</a:t>
            </a:r>
            <a:r>
              <a:rPr lang="ru-RU" baseline="0" dirty="0" smtClean="0"/>
              <a:t> свертка – это когда итоговое значение есть линейная комбинация взвешенных значений по критериям.</a:t>
            </a:r>
          </a:p>
          <a:p>
            <a:r>
              <a:rPr lang="ru-RU" dirty="0" smtClean="0"/>
              <a:t>Мультипликативная, когда</a:t>
            </a:r>
            <a:r>
              <a:rPr lang="ru-RU" baseline="0" dirty="0" smtClean="0"/>
              <a:t> перемножаем оценки по критериям взятые в степенях своих приоритетов. </a:t>
            </a:r>
            <a:r>
              <a:rPr lang="ru-RU" dirty="0" smtClean="0">
                <a:effectLst/>
              </a:rPr>
              <a:t>Такая свёртка удачна, когда низкие оценки даже по одному-двум критериям в принципе нежелательны.</a:t>
            </a:r>
          </a:p>
          <a:p>
            <a:endParaRPr lang="ru-RU" dirty="0" smtClean="0">
              <a:effectLst/>
            </a:endParaRPr>
          </a:p>
          <a:p>
            <a:r>
              <a:rPr lang="ru-RU" dirty="0" smtClean="0">
                <a:effectLst/>
              </a:rPr>
              <a:t>линейная свертка основана на неявном постулате: "низкая  оценка по одному критерию может быть компенсирована высокой оценкой по другому". Однако, этот постулат верен отнюдь не для всех моделей сравнительной оценки "качества". Простейший пример – ухудшение качества изображения телевизора не может быть компенсировано улучшением качества его звука. </a:t>
            </a:r>
          </a:p>
          <a:p>
            <a:endParaRPr lang="ru-RU" dirty="0" smtClean="0">
              <a:effectLst/>
            </a:endParaRPr>
          </a:p>
          <a:p>
            <a:r>
              <a:rPr lang="ru-RU" dirty="0" smtClean="0">
                <a:effectLst/>
              </a:rPr>
              <a:t>Отклонение от идеала – это когда берется точка в максимальными показателями по всем критериям,</a:t>
            </a:r>
            <a:r>
              <a:rPr lang="ru-RU" baseline="0" dirty="0" smtClean="0">
                <a:effectLst/>
              </a:rPr>
              <a:t> а дальше рассчитывается минимальное квадратичное отклонение от этой точки (смотрится у кого меньше сумма квадратов отклонений от идеала).</a:t>
            </a:r>
          </a:p>
          <a:p>
            <a:endParaRPr lang="ru-RU" baseline="0" dirty="0" smtClean="0">
              <a:effectLst/>
            </a:endParaRPr>
          </a:p>
          <a:p>
            <a:r>
              <a:rPr lang="ru-RU" baseline="0" dirty="0" smtClean="0">
                <a:effectLst/>
              </a:rPr>
              <a:t>Равноценный обмен – упрощенный способ. Идея заключается в том, что если по какому-то критерию все альтернативы равны, то его можно исключить из сравнения.</a:t>
            </a:r>
          </a:p>
          <a:p>
            <a:r>
              <a:rPr lang="ru-RU" baseline="0" dirty="0" smtClean="0">
                <a:effectLst/>
              </a:rPr>
              <a:t>Если мы установили, что по группе критериев альтернативы примерно равны, то можем исключить всю группу.</a:t>
            </a:r>
            <a:endParaRPr lang="ru-RU" dirty="0"/>
          </a:p>
        </p:txBody>
      </p:sp>
      <p:sp>
        <p:nvSpPr>
          <p:cNvPr id="4" name="Номер слайда 3"/>
          <p:cNvSpPr>
            <a:spLocks noGrp="1"/>
          </p:cNvSpPr>
          <p:nvPr>
            <p:ph type="sldNum" sz="quarter" idx="10"/>
          </p:nvPr>
        </p:nvSpPr>
        <p:spPr/>
        <p:txBody>
          <a:bodyPr/>
          <a:lstStyle/>
          <a:p>
            <a:fld id="{7B7E63D0-51CC-4810-8837-775577306610}" type="slidenum">
              <a:rPr lang="ru-RU" smtClean="0"/>
              <a:t>6</a:t>
            </a:fld>
            <a:endParaRPr lang="ru-RU"/>
          </a:p>
        </p:txBody>
      </p:sp>
    </p:spTree>
    <p:extLst>
      <p:ext uri="{BB962C8B-B14F-4D97-AF65-F5344CB8AC3E}">
        <p14:creationId xmlns:p14="http://schemas.microsoft.com/office/powerpoint/2010/main" val="19374002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dirty="0" smtClean="0"/>
              <a:t>Фактически объединение мнений экспертов сродни свертке критериев. Если</a:t>
            </a:r>
            <a:r>
              <a:rPr lang="ru-RU" baseline="0" dirty="0" smtClean="0"/>
              <a:t> мы можем как-то их мнения взвесить, то получается аналог голосования. Который автоматически обладает теми же проблемами, что и любое голосование.</a:t>
            </a:r>
          </a:p>
          <a:p>
            <a:pPr marL="0" marR="0" lvl="0" indent="0" algn="l" defTabSz="914400" rtl="0" eaLnBrk="1" fontAlgn="auto" latinLnBrk="0" hangingPunct="1">
              <a:lnSpc>
                <a:spcPct val="100000"/>
              </a:lnSpc>
              <a:spcBef>
                <a:spcPts val="0"/>
              </a:spcBef>
              <a:spcAft>
                <a:spcPts val="0"/>
              </a:spcAft>
              <a:buClrTx/>
              <a:buSzTx/>
              <a:buFontTx/>
              <a:buNone/>
              <a:tabLst/>
              <a:defRPr/>
            </a:pPr>
            <a:endParaRPr lang="ru-RU"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ru-RU" baseline="0" dirty="0" smtClean="0"/>
              <a:t>Правило </a:t>
            </a:r>
            <a:r>
              <a:rPr lang="ru-RU" baseline="0" dirty="0" err="1" smtClean="0"/>
              <a:t>Борда</a:t>
            </a:r>
            <a:r>
              <a:rPr lang="ru-RU" baseline="0" dirty="0" smtClean="0"/>
              <a:t>. Парадокс Кондорсе.</a:t>
            </a:r>
          </a:p>
          <a:p>
            <a:pPr marL="0" marR="0" lvl="0" indent="0" algn="l" defTabSz="914400" rtl="0" eaLnBrk="1" fontAlgn="auto" latinLnBrk="0" hangingPunct="1">
              <a:lnSpc>
                <a:spcPct val="100000"/>
              </a:lnSpc>
              <a:spcBef>
                <a:spcPts val="0"/>
              </a:spcBef>
              <a:spcAft>
                <a:spcPts val="0"/>
              </a:spcAft>
              <a:buClrTx/>
              <a:buSzTx/>
              <a:buFontTx/>
              <a:buNone/>
              <a:tabLst/>
              <a:defRPr/>
            </a:pPr>
            <a:r>
              <a:rPr lang="ru-RU" dirty="0" smtClean="0"/>
              <a:t>На самом</a:t>
            </a:r>
            <a:r>
              <a:rPr lang="ru-RU" baseline="0" dirty="0" smtClean="0"/>
              <a:t> деле при выборе из двух альтернатив – простое большинство –отличный способ.</a:t>
            </a:r>
            <a:endParaRPr lang="ru-RU"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ru-RU" dirty="0" smtClean="0"/>
              <a:t>Правила</a:t>
            </a:r>
            <a:r>
              <a:rPr lang="ru-RU" baseline="0" dirty="0" smtClean="0"/>
              <a:t> Кондорсе и </a:t>
            </a:r>
            <a:r>
              <a:rPr lang="ru-RU" baseline="0" dirty="0" err="1" smtClean="0"/>
              <a:t>Борда</a:t>
            </a:r>
            <a:r>
              <a:rPr lang="ru-RU" baseline="0" dirty="0" smtClean="0"/>
              <a:t>. Кондорсе – выбор того, кто побеждает всех остальных в попарном сравнении (если такой есть). </a:t>
            </a:r>
            <a:r>
              <a:rPr lang="ru-RU" baseline="0" dirty="0" err="1" smtClean="0"/>
              <a:t>Борда</a:t>
            </a:r>
            <a:r>
              <a:rPr lang="ru-RU" baseline="0" dirty="0" smtClean="0"/>
              <a:t> – приписываем вес в зависимости от места в индивидуальном предпочтении и суммируем количество </a:t>
            </a:r>
            <a:r>
              <a:rPr lang="ru-RU" baseline="0" dirty="0" smtClean="0"/>
              <a:t>очков</a:t>
            </a: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ru-RU" baseline="0" dirty="0" smtClean="0"/>
              <a:t>На слайде пример ситуации, когда относительное большинство дает неприемлемый для </a:t>
            </a:r>
            <a:r>
              <a:rPr lang="ru-RU" baseline="0" smtClean="0"/>
              <a:t>большинства результат</a:t>
            </a:r>
            <a:endParaRPr lang="ru-RU"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ru-RU"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ru-RU" dirty="0" smtClean="0"/>
              <a:t>Как мы рассмотрели выше, имея знания о процедуре голосования и предпочтениях</a:t>
            </a:r>
            <a:r>
              <a:rPr lang="ru-RU" baseline="0" dirty="0" smtClean="0"/>
              <a:t> других участников, можно манипулировать своим выбором, чтобы получить более выгодный вам вариант. Были попытки придумать системы, в которых манипулирование было бы невыгодно. Ключевые агенты и механизмы </a:t>
            </a:r>
            <a:r>
              <a:rPr lang="ru-RU" baseline="0" dirty="0" err="1" smtClean="0"/>
              <a:t>Гроувза</a:t>
            </a:r>
            <a:r>
              <a:rPr lang="ru-RU" baseline="0" dirty="0" smtClean="0"/>
              <a:t>. </a:t>
            </a:r>
          </a:p>
          <a:p>
            <a:pPr marL="0" marR="0" lvl="0" indent="0" algn="l" defTabSz="914400" rtl="0" eaLnBrk="1" fontAlgn="auto" latinLnBrk="0" hangingPunct="1">
              <a:lnSpc>
                <a:spcPct val="100000"/>
              </a:lnSpc>
              <a:spcBef>
                <a:spcPts val="0"/>
              </a:spcBef>
              <a:spcAft>
                <a:spcPts val="0"/>
              </a:spcAft>
              <a:buClrTx/>
              <a:buSzTx/>
              <a:buFontTx/>
              <a:buNone/>
              <a:tabLst/>
              <a:defRPr/>
            </a:pPr>
            <a:r>
              <a:rPr lang="ru-RU" baseline="0" dirty="0" smtClean="0"/>
              <a:t>Упрощенно: ключевой агент – это тот, учет чьего мнения меняет результат. Идея заключается в том, чтобы облагать дополнительным штрафом ключевых агентов по победившему решению. А вот остальным не выплачивать. Что делать с суммой штрафа – отдельный вопрос. Но это попытка заставить агентов выражать свои истинные предпочтения.</a:t>
            </a:r>
          </a:p>
          <a:p>
            <a:pPr marL="0" marR="0" lvl="0" indent="0" algn="l" defTabSz="914400" rtl="0" eaLnBrk="1" fontAlgn="auto" latinLnBrk="0" hangingPunct="1">
              <a:lnSpc>
                <a:spcPct val="100000"/>
              </a:lnSpc>
              <a:spcBef>
                <a:spcPts val="0"/>
              </a:spcBef>
              <a:spcAft>
                <a:spcPts val="0"/>
              </a:spcAft>
              <a:buClrTx/>
              <a:buSzTx/>
              <a:buFontTx/>
              <a:buNone/>
              <a:tabLst/>
              <a:defRPr/>
            </a:pPr>
            <a:endParaRPr lang="ru-RU"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ru-RU"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ru-RU" dirty="0" smtClean="0"/>
              <a:t>Были предприняты попытки найти хорошую систему голосования, которые привели</a:t>
            </a:r>
            <a:r>
              <a:rPr lang="ru-RU" baseline="0" dirty="0" smtClean="0"/>
              <a:t> к аксиомам </a:t>
            </a:r>
            <a:r>
              <a:rPr lang="ru-RU" baseline="0" dirty="0" err="1" smtClean="0"/>
              <a:t>Эрроу</a:t>
            </a:r>
            <a:r>
              <a:rPr lang="ru-RU" baseline="0" dirty="0" smtClean="0"/>
              <a:t>.</a:t>
            </a:r>
            <a:endParaRPr lang="ru-RU"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ru-RU" dirty="0" smtClean="0"/>
              <a:t>Аксиомы </a:t>
            </a:r>
            <a:r>
              <a:rPr lang="ru-RU" dirty="0" err="1" smtClean="0"/>
              <a:t>Эрроу</a:t>
            </a:r>
            <a:endParaRPr lang="ru-RU" dirty="0" smtClean="0"/>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ru-RU" dirty="0" smtClean="0"/>
              <a:t>Универсальность. Система голосования должна уметь учитывать все возможные распределения голосов избирателей</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ru-RU" dirty="0" smtClean="0"/>
              <a:t>Единогласие. Коллективный выбор должен повторять единогласное мнение голосующих</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ru-RU" dirty="0" smtClean="0"/>
              <a:t>Независимость. Пусть избиратель считает, что из пары кандидатов А и В лучшим является А. Это предпочтение не должно зависеть от отношения избирателя к прочим кандидатам.</a:t>
            </a:r>
          </a:p>
          <a:p>
            <a:pPr marL="0" marR="0" lvl="0" indent="0" algn="l" defTabSz="914400" rtl="0" eaLnBrk="1" fontAlgn="auto" latinLnBrk="0" hangingPunct="1">
              <a:lnSpc>
                <a:spcPct val="100000"/>
              </a:lnSpc>
              <a:spcBef>
                <a:spcPts val="0"/>
              </a:spcBef>
              <a:spcAft>
                <a:spcPts val="0"/>
              </a:spcAft>
              <a:buClrTx/>
              <a:buSzTx/>
              <a:buFontTx/>
              <a:buNone/>
              <a:tabLst/>
              <a:defRPr/>
            </a:pPr>
            <a:r>
              <a:rPr lang="ru-RU" dirty="0" smtClean="0"/>
              <a:t>4. Полнота. Система голосования должна позволять сравнить любую пару кандидатов (и определить кто из них лучше, или что они эквивалентны)</a:t>
            </a:r>
          </a:p>
          <a:p>
            <a:pPr marL="0" marR="0" lvl="0" indent="0" algn="l" defTabSz="914400" rtl="0" eaLnBrk="1" fontAlgn="auto" latinLnBrk="0" hangingPunct="1">
              <a:lnSpc>
                <a:spcPct val="100000"/>
              </a:lnSpc>
              <a:spcBef>
                <a:spcPts val="0"/>
              </a:spcBef>
              <a:spcAft>
                <a:spcPts val="0"/>
              </a:spcAft>
              <a:buClrTx/>
              <a:buSzTx/>
              <a:buFontTx/>
              <a:buNone/>
              <a:tabLst/>
              <a:defRPr/>
            </a:pPr>
            <a:r>
              <a:rPr lang="ru-RU" dirty="0" smtClean="0"/>
              <a:t>5. Транзитивность. если в соответствии с мнением избирателей кандидат В не лучше кандидата А (хуже или эквивалентен), кандидат С не лучше кандидата В, то кандидат С не лучше кандидата А</a:t>
            </a:r>
          </a:p>
          <a:p>
            <a:pPr marL="0" marR="0" lvl="0" indent="0" algn="l" defTabSz="914400" rtl="0" eaLnBrk="1" fontAlgn="auto" latinLnBrk="0" hangingPunct="1">
              <a:lnSpc>
                <a:spcPct val="100000"/>
              </a:lnSpc>
              <a:spcBef>
                <a:spcPts val="0"/>
              </a:spcBef>
              <a:spcAft>
                <a:spcPts val="0"/>
              </a:spcAft>
              <a:buClrTx/>
              <a:buSzTx/>
              <a:buFontTx/>
              <a:buNone/>
              <a:tabLst/>
              <a:defRPr/>
            </a:pPr>
            <a:endParaRPr lang="ru-RU" dirty="0" smtClean="0"/>
          </a:p>
          <a:p>
            <a:r>
              <a:rPr lang="ru-RU" dirty="0" smtClean="0"/>
              <a:t>Часто третья аксиома </a:t>
            </a:r>
            <a:r>
              <a:rPr lang="ru-RU" dirty="0" err="1" smtClean="0"/>
              <a:t>Эрроу</a:t>
            </a:r>
            <a:r>
              <a:rPr lang="ru-RU" dirty="0" smtClean="0"/>
              <a:t> нарушается судьями в фигурном катании. Давая сравнительные оценки двум сильным фигуристам в одиночном катании, они стараются учесть возможность хорошего выступления третьего сильного кандидата, оставляя ему шансы стать победителем. Отличное выступление в произвольном катании фигуриста С, имевшего ранее не очень высокий результат в обязательной программе, может повлиять на оценки фигуристов А и В. Если А имел отличный результат в обязательной программе, судьи иногда ставят его ниже фигуриста В при примерно равном выступлении, чтобы повысить шансы фигуриста С.</a:t>
            </a:r>
          </a:p>
          <a:p>
            <a:r>
              <a:rPr lang="ru-RU" dirty="0" smtClean="0"/>
              <a:t>Тем не менее возможность предъявления требования независимости к системе голосования в качестве обязательного не вызывает сомнения.</a:t>
            </a:r>
          </a:p>
          <a:p>
            <a:endParaRPr lang="ru-RU" dirty="0" smtClean="0"/>
          </a:p>
          <a:p>
            <a:r>
              <a:rPr lang="ru-RU" dirty="0" smtClean="0"/>
              <a:t>Определив пять аксиом — желательных свойств системы голосования, </a:t>
            </a:r>
            <a:r>
              <a:rPr lang="ru-RU" dirty="0" err="1" smtClean="0"/>
              <a:t>Эрроу</a:t>
            </a:r>
            <a:r>
              <a:rPr lang="ru-RU" dirty="0" smtClean="0"/>
              <a:t> доказал, что системы, удовлетворяющие этим аксиомам, обладают недопустимым с точки зрения демократических свобод недостатком: каждая из них является правилом диктатора — личности, навязывающей всем остальным избирателям свои предпочтения.</a:t>
            </a:r>
          </a:p>
          <a:p>
            <a:r>
              <a:rPr lang="ru-RU" dirty="0" smtClean="0"/>
              <a:t>Результаты, выявленные </a:t>
            </a:r>
            <a:r>
              <a:rPr lang="ru-RU" dirty="0" err="1" smtClean="0"/>
              <a:t>Эрроу</a:t>
            </a:r>
            <a:r>
              <a:rPr lang="ru-RU" dirty="0" smtClean="0"/>
              <a:t>, получили широкую известность. Они развеяли надежды многих экономистов, социологов, математиков найти совершенную систему голосования. Требование исключения диктатора приводит к невозможности создания системы голосования, удовлетворяющей всем аксиомам </a:t>
            </a:r>
            <a:r>
              <a:rPr lang="ru-RU" dirty="0" err="1" smtClean="0"/>
              <a:t>Эрроу</a:t>
            </a:r>
            <a:r>
              <a:rPr lang="ru-RU" dirty="0" smtClean="0"/>
              <a:t>. Поэтому результат </a:t>
            </a:r>
            <a:r>
              <a:rPr lang="ru-RU" dirty="0" err="1" smtClean="0"/>
              <a:t>Эрроу</a:t>
            </a:r>
            <a:r>
              <a:rPr lang="ru-RU" dirty="0" smtClean="0"/>
              <a:t> называют теоремой невозможности.</a:t>
            </a:r>
          </a:p>
          <a:p>
            <a:endParaRPr lang="ru-RU"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ru-RU" dirty="0" smtClean="0"/>
              <a:t>По сути демократического выбора не существует.</a:t>
            </a:r>
          </a:p>
          <a:p>
            <a:pPr marL="0" marR="0" lvl="0" indent="0" algn="l" defTabSz="914400" rtl="0" eaLnBrk="1" fontAlgn="auto" latinLnBrk="0" hangingPunct="1">
              <a:lnSpc>
                <a:spcPct val="100000"/>
              </a:lnSpc>
              <a:spcBef>
                <a:spcPts val="0"/>
              </a:spcBef>
              <a:spcAft>
                <a:spcPts val="0"/>
              </a:spcAft>
              <a:buClrTx/>
              <a:buSzTx/>
              <a:buFontTx/>
              <a:buNone/>
              <a:tabLst/>
              <a:defRPr/>
            </a:pPr>
            <a:endParaRPr lang="ru-RU"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ru-RU"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ru-RU" baseline="0" dirty="0" smtClean="0"/>
              <a:t>Эксперимент с ежиками.</a:t>
            </a:r>
          </a:p>
          <a:p>
            <a:pPr marL="0" marR="0" lvl="0" indent="0" algn="l" defTabSz="914400" rtl="0" eaLnBrk="1" fontAlgn="auto" latinLnBrk="0" hangingPunct="1">
              <a:lnSpc>
                <a:spcPct val="100000"/>
              </a:lnSpc>
              <a:spcBef>
                <a:spcPts val="0"/>
              </a:spcBef>
              <a:spcAft>
                <a:spcPts val="0"/>
              </a:spcAft>
              <a:buClrTx/>
              <a:buSzTx/>
              <a:buFontTx/>
              <a:buNone/>
              <a:tabLst/>
              <a:defRPr/>
            </a:pPr>
            <a:r>
              <a:rPr lang="ru-RU" baseline="0" dirty="0" smtClean="0"/>
              <a:t>Мы с друзьями, пока школьники писали контрольную, рисовали ежиков. Потом дали возможность школьникам по очереди стереть самых некрасивых ежиков. В итоге остался один. Очень простой. Который всем нравился меньше, чем те, которые были стерты. Такой вот компромисс.</a:t>
            </a:r>
            <a:endParaRPr lang="ru-RU" dirty="0"/>
          </a:p>
        </p:txBody>
      </p:sp>
      <p:sp>
        <p:nvSpPr>
          <p:cNvPr id="4" name="Номер слайда 3"/>
          <p:cNvSpPr>
            <a:spLocks noGrp="1"/>
          </p:cNvSpPr>
          <p:nvPr>
            <p:ph type="sldNum" sz="quarter" idx="10"/>
          </p:nvPr>
        </p:nvSpPr>
        <p:spPr/>
        <p:txBody>
          <a:bodyPr/>
          <a:lstStyle/>
          <a:p>
            <a:fld id="{7B7E63D0-51CC-4810-8837-775577306610}" type="slidenum">
              <a:rPr lang="ru-RU" smtClean="0"/>
              <a:t>7</a:t>
            </a:fld>
            <a:endParaRPr lang="ru-RU"/>
          </a:p>
        </p:txBody>
      </p:sp>
    </p:spTree>
    <p:extLst>
      <p:ext uri="{BB962C8B-B14F-4D97-AF65-F5344CB8AC3E}">
        <p14:creationId xmlns:p14="http://schemas.microsoft.com/office/powerpoint/2010/main" val="27879726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Когда</a:t>
            </a:r>
            <a:r>
              <a:rPr lang="ru-RU" baseline="0" dirty="0" smtClean="0"/>
              <a:t> уже простыми методами не обойтись. Трудно отфильтровать лишнее или вообще далее уже невозможно, то приходится принимать решение на основе оставшейся информации. Для этого используют так называемые человеко-машинные процедуры. Это когда машины выдает некоторую проекцию задачи (определенную точку зрения, часть ее </a:t>
            </a:r>
            <a:r>
              <a:rPr lang="ru-RU" baseline="0" dirty="0" err="1" smtClean="0"/>
              <a:t>итп</a:t>
            </a:r>
            <a:r>
              <a:rPr lang="ru-RU" baseline="0" dirty="0" smtClean="0"/>
              <a:t>), а человек дает оценку по этой проекции. Повторить нужное количество раз. Есть много различных вариантов со своими проблемами. Но нужно иметь в виду:</a:t>
            </a:r>
          </a:p>
          <a:p>
            <a:pPr marL="228600" indent="-228600">
              <a:buAutoNum type="arabicPeriod"/>
            </a:pPr>
            <a:r>
              <a:rPr lang="ru-RU" baseline="0" dirty="0" smtClean="0"/>
              <a:t>Есть ограничения по сложности принимаемого решения. Чем сложнее эта проекция, тем больше вероятность ошибок.</a:t>
            </a:r>
          </a:p>
          <a:p>
            <a:pPr marL="228600" indent="-228600">
              <a:buAutoNum type="arabicPeriod"/>
            </a:pPr>
            <a:r>
              <a:rPr lang="ru-RU" baseline="0" dirty="0" smtClean="0"/>
              <a:t>Есть время на принятие решения. Как правило ограниченное. Мы не можем бесконечно принимать решение</a:t>
            </a:r>
          </a:p>
          <a:p>
            <a:pPr marL="228600" indent="-228600">
              <a:buAutoNum type="arabicPeriod"/>
            </a:pPr>
            <a:r>
              <a:rPr lang="ru-RU" baseline="0" dirty="0" smtClean="0"/>
              <a:t>Есть устойчивость решения к изменениям. Процедура может не очень сложна и не очень длительна, но малейшее изменение в локальном решении по проекции существенно изменит результат.</a:t>
            </a:r>
            <a:endParaRPr lang="en-US" dirty="0" smtClean="0"/>
          </a:p>
          <a:p>
            <a:endParaRPr lang="ru-RU" dirty="0" smtClean="0"/>
          </a:p>
          <a:p>
            <a:r>
              <a:rPr lang="ru-RU" dirty="0" smtClean="0"/>
              <a:t>На слайде некоторый список существующих ЧМП. Не всех.</a:t>
            </a:r>
            <a:r>
              <a:rPr lang="ru-RU" baseline="0" dirty="0" smtClean="0"/>
              <a:t> При необходимости, можете поискать по названию, ознакомиться и выбрать конкретную. Мне больше всего нравится метод анализа иерархий, и в качестве примера я буду дальше рассматривать его.</a:t>
            </a:r>
            <a:endParaRPr lang="ru-RU" dirty="0"/>
          </a:p>
        </p:txBody>
      </p:sp>
      <p:sp>
        <p:nvSpPr>
          <p:cNvPr id="4" name="Номер слайда 3"/>
          <p:cNvSpPr>
            <a:spLocks noGrp="1"/>
          </p:cNvSpPr>
          <p:nvPr>
            <p:ph type="sldNum" sz="quarter" idx="10"/>
          </p:nvPr>
        </p:nvSpPr>
        <p:spPr/>
        <p:txBody>
          <a:bodyPr/>
          <a:lstStyle/>
          <a:p>
            <a:fld id="{7B7E63D0-51CC-4810-8837-775577306610}" type="slidenum">
              <a:rPr lang="ru-RU" smtClean="0"/>
              <a:t>8</a:t>
            </a:fld>
            <a:endParaRPr lang="ru-RU"/>
          </a:p>
        </p:txBody>
      </p:sp>
    </p:spTree>
    <p:extLst>
      <p:ext uri="{BB962C8B-B14F-4D97-AF65-F5344CB8AC3E}">
        <p14:creationId xmlns:p14="http://schemas.microsoft.com/office/powerpoint/2010/main" val="41269390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Здесь будет</a:t>
            </a:r>
            <a:r>
              <a:rPr lang="ru-RU" baseline="0" dirty="0" smtClean="0"/>
              <a:t> демонстрация решения задачи выбора сорта пива методом МАИ. С использованием соответствующего ПО.</a:t>
            </a:r>
          </a:p>
          <a:p>
            <a:r>
              <a:rPr lang="ru-RU" baseline="0" dirty="0" smtClean="0"/>
              <a:t>Демонстрация будет состоять из двух частей.</a:t>
            </a:r>
          </a:p>
          <a:p>
            <a:r>
              <a:rPr lang="ru-RU" baseline="0" dirty="0" smtClean="0"/>
              <a:t>В первой я покажу аналог своей курсовой работы по принятию решений, когда я выбирал пиво. И на этом примере вкратце опишу процесс</a:t>
            </a:r>
          </a:p>
          <a:p>
            <a:endParaRPr lang="ru-RU" baseline="0" dirty="0" smtClean="0"/>
          </a:p>
          <a:p>
            <a:r>
              <a:rPr lang="ru-RU" baseline="0" dirty="0" smtClean="0"/>
              <a:t>По факту после успешной сдачи курсовых, мы пошли пить пиво. И пили совсем не то, что только что выбрали на курсовой. На этом месте заострить внимание на правильном выборе цели сравнения и учете ограничений.</a:t>
            </a:r>
          </a:p>
          <a:p>
            <a:endParaRPr lang="ru-RU" baseline="0" dirty="0" smtClean="0"/>
          </a:p>
          <a:p>
            <a:r>
              <a:rPr lang="ru-RU" baseline="0" dirty="0" smtClean="0"/>
              <a:t>Во второй части мы попробуем подобрать пиво для кого-нибудь из зала, пользуясь этим же методом.</a:t>
            </a:r>
          </a:p>
          <a:p>
            <a:endParaRPr lang="ru-RU" baseline="0" dirty="0" smtClean="0"/>
          </a:p>
          <a:p>
            <a:r>
              <a:rPr lang="ru-RU" baseline="0" dirty="0" smtClean="0"/>
              <a:t>ИС – мера </a:t>
            </a:r>
            <a:r>
              <a:rPr lang="ru-RU" baseline="0" dirty="0" err="1" smtClean="0"/>
              <a:t>нетранизтивности</a:t>
            </a:r>
            <a:r>
              <a:rPr lang="ru-RU" baseline="0" dirty="0" smtClean="0"/>
              <a:t> матрицы.</a:t>
            </a:r>
          </a:p>
          <a:p>
            <a:r>
              <a:rPr lang="ru-RU" baseline="0" dirty="0" smtClean="0"/>
              <a:t>ОС- мера </a:t>
            </a:r>
            <a:r>
              <a:rPr lang="ru-RU" baseline="0" dirty="0" err="1" smtClean="0"/>
              <a:t>нетранзитивности</a:t>
            </a:r>
            <a:r>
              <a:rPr lang="ru-RU" baseline="0" dirty="0" smtClean="0"/>
              <a:t> всей нижележащей иерархии.</a:t>
            </a:r>
          </a:p>
          <a:p>
            <a:endParaRPr lang="ru-RU" baseline="0" dirty="0" smtClean="0"/>
          </a:p>
          <a:p>
            <a:r>
              <a:rPr lang="ru-RU" baseline="0" dirty="0" smtClean="0"/>
              <a:t>----Возможное дополнение</a:t>
            </a:r>
          </a:p>
          <a:p>
            <a:r>
              <a:rPr lang="ru-RU" sz="1200" b="0" i="0" u="none" strike="noStrike" kern="1200" baseline="0" dirty="0" smtClean="0">
                <a:solidFill>
                  <a:schemeClr val="tx1"/>
                </a:solidFill>
                <a:latin typeface="+mn-lt"/>
                <a:ea typeface="+mn-ea"/>
                <a:cs typeface="+mn-cs"/>
              </a:rPr>
              <a:t>Обобщим измерение согласованности на всю иерархию. Процесс заключается в том, что индекс согласованности, полученный из матрицы парных сравнений, умножается на приоритет свойства, относительно которого проведено сравнение, и к этому числу добавляются аналогичные результаты для всей иерархии. Затем данная</a:t>
            </a:r>
          </a:p>
          <a:p>
            <a:r>
              <a:rPr lang="ru-RU" sz="1200" b="0" i="0" u="none" strike="noStrike" kern="1200" baseline="0" dirty="0" smtClean="0">
                <a:solidFill>
                  <a:schemeClr val="tx1"/>
                </a:solidFill>
                <a:latin typeface="+mn-lt"/>
                <a:ea typeface="+mn-ea"/>
                <a:cs typeface="+mn-cs"/>
              </a:rPr>
              <a:t>величина сравнивается с соответствующим индексом, который получен как сумма случайно сформированных индексов, взвешенных посредством соответствующих</a:t>
            </a:r>
          </a:p>
          <a:p>
            <a:r>
              <a:rPr lang="ru-RU" sz="1200" b="0" i="0" u="none" strike="noStrike" kern="1200" baseline="0" dirty="0" smtClean="0">
                <a:solidFill>
                  <a:schemeClr val="tx1"/>
                </a:solidFill>
                <a:latin typeface="+mn-lt"/>
                <a:ea typeface="+mn-ea"/>
                <a:cs typeface="+mn-cs"/>
              </a:rPr>
              <a:t>приоритетов. Отношение должно находиться в окрестности 0,10, чтобы не появилось сомнений в усовершенствовании фактического функционирования и в суждениях.</a:t>
            </a:r>
            <a:endParaRPr lang="ru-RU" baseline="0" dirty="0" smtClean="0"/>
          </a:p>
          <a:p>
            <a:r>
              <a:rPr lang="ru-RU" dirty="0" smtClean="0"/>
              <a:t>----конец возможного дополнения</a:t>
            </a:r>
            <a:endParaRPr lang="ru-RU" dirty="0"/>
          </a:p>
        </p:txBody>
      </p:sp>
      <p:sp>
        <p:nvSpPr>
          <p:cNvPr id="4" name="Номер слайда 3"/>
          <p:cNvSpPr>
            <a:spLocks noGrp="1"/>
          </p:cNvSpPr>
          <p:nvPr>
            <p:ph type="sldNum" sz="quarter" idx="10"/>
          </p:nvPr>
        </p:nvSpPr>
        <p:spPr/>
        <p:txBody>
          <a:bodyPr/>
          <a:lstStyle/>
          <a:p>
            <a:fld id="{7B7E63D0-51CC-4810-8837-775577306610}" type="slidenum">
              <a:rPr lang="ru-RU" smtClean="0"/>
              <a:t>9</a:t>
            </a:fld>
            <a:endParaRPr lang="ru-RU"/>
          </a:p>
        </p:txBody>
      </p:sp>
    </p:spTree>
    <p:extLst>
      <p:ext uri="{BB962C8B-B14F-4D97-AF65-F5344CB8AC3E}">
        <p14:creationId xmlns:p14="http://schemas.microsoft.com/office/powerpoint/2010/main" val="35773418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BA41A16-8DEB-4101-B3AF-378B2FB7CC95}" type="datetimeFigureOut">
              <a:rPr lang="ru-RU" smtClean="0"/>
              <a:t>26.12.2016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8FE31FA-7B02-43FA-A526-D8945D94B920}" type="slidenum">
              <a:rPr lang="ru-RU" smtClean="0"/>
              <a:t>‹#›</a:t>
            </a:fld>
            <a:endParaRPr lang="ru-RU"/>
          </a:p>
        </p:txBody>
      </p:sp>
    </p:spTree>
    <p:extLst>
      <p:ext uri="{BB962C8B-B14F-4D97-AF65-F5344CB8AC3E}">
        <p14:creationId xmlns:p14="http://schemas.microsoft.com/office/powerpoint/2010/main" val="3107627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BA41A16-8DEB-4101-B3AF-378B2FB7CC95}" type="datetimeFigureOut">
              <a:rPr lang="ru-RU" smtClean="0"/>
              <a:t>26.12.2016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8FE31FA-7B02-43FA-A526-D8945D94B920}" type="slidenum">
              <a:rPr lang="ru-RU" smtClean="0"/>
              <a:t>‹#›</a:t>
            </a:fld>
            <a:endParaRPr lang="ru-RU"/>
          </a:p>
        </p:txBody>
      </p:sp>
    </p:spTree>
    <p:extLst>
      <p:ext uri="{BB962C8B-B14F-4D97-AF65-F5344CB8AC3E}">
        <p14:creationId xmlns:p14="http://schemas.microsoft.com/office/powerpoint/2010/main" val="1771270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BA41A16-8DEB-4101-B3AF-378B2FB7CC95}" type="datetimeFigureOut">
              <a:rPr lang="ru-RU" smtClean="0"/>
              <a:t>26.12.2016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8FE31FA-7B02-43FA-A526-D8945D94B920}" type="slidenum">
              <a:rPr lang="ru-RU" smtClean="0"/>
              <a:t>‹#›</a:t>
            </a:fld>
            <a:endParaRPr lang="ru-RU"/>
          </a:p>
        </p:txBody>
      </p:sp>
    </p:spTree>
    <p:extLst>
      <p:ext uri="{BB962C8B-B14F-4D97-AF65-F5344CB8AC3E}">
        <p14:creationId xmlns:p14="http://schemas.microsoft.com/office/powerpoint/2010/main" val="2640117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BA41A16-8DEB-4101-B3AF-378B2FB7CC95}" type="datetimeFigureOut">
              <a:rPr lang="ru-RU" smtClean="0"/>
              <a:t>26.12.2016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8FE31FA-7B02-43FA-A526-D8945D94B920}" type="slidenum">
              <a:rPr lang="ru-RU" smtClean="0"/>
              <a:t>‹#›</a:t>
            </a:fld>
            <a:endParaRPr lang="ru-RU"/>
          </a:p>
        </p:txBody>
      </p:sp>
    </p:spTree>
    <p:extLst>
      <p:ext uri="{BB962C8B-B14F-4D97-AF65-F5344CB8AC3E}">
        <p14:creationId xmlns:p14="http://schemas.microsoft.com/office/powerpoint/2010/main" val="3741509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BA41A16-8DEB-4101-B3AF-378B2FB7CC95}" type="datetimeFigureOut">
              <a:rPr lang="ru-RU" smtClean="0"/>
              <a:t>26.12.2016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8FE31FA-7B02-43FA-A526-D8945D94B920}" type="slidenum">
              <a:rPr lang="ru-RU" smtClean="0"/>
              <a:t>‹#›</a:t>
            </a:fld>
            <a:endParaRPr lang="ru-RU"/>
          </a:p>
        </p:txBody>
      </p:sp>
    </p:spTree>
    <p:extLst>
      <p:ext uri="{BB962C8B-B14F-4D97-AF65-F5344CB8AC3E}">
        <p14:creationId xmlns:p14="http://schemas.microsoft.com/office/powerpoint/2010/main" val="1769055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BA41A16-8DEB-4101-B3AF-378B2FB7CC95}" type="datetimeFigureOut">
              <a:rPr lang="ru-RU" smtClean="0"/>
              <a:t>26.12.2016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8FE31FA-7B02-43FA-A526-D8945D94B920}" type="slidenum">
              <a:rPr lang="ru-RU" smtClean="0"/>
              <a:t>‹#›</a:t>
            </a:fld>
            <a:endParaRPr lang="ru-RU"/>
          </a:p>
        </p:txBody>
      </p:sp>
    </p:spTree>
    <p:extLst>
      <p:ext uri="{BB962C8B-B14F-4D97-AF65-F5344CB8AC3E}">
        <p14:creationId xmlns:p14="http://schemas.microsoft.com/office/powerpoint/2010/main" val="930234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BA41A16-8DEB-4101-B3AF-378B2FB7CC95}" type="datetimeFigureOut">
              <a:rPr lang="ru-RU" smtClean="0"/>
              <a:t>26.12.2016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8FE31FA-7B02-43FA-A526-D8945D94B920}" type="slidenum">
              <a:rPr lang="ru-RU" smtClean="0"/>
              <a:t>‹#›</a:t>
            </a:fld>
            <a:endParaRPr lang="ru-RU"/>
          </a:p>
        </p:txBody>
      </p:sp>
    </p:spTree>
    <p:extLst>
      <p:ext uri="{BB962C8B-B14F-4D97-AF65-F5344CB8AC3E}">
        <p14:creationId xmlns:p14="http://schemas.microsoft.com/office/powerpoint/2010/main" val="426256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BA41A16-8DEB-4101-B3AF-378B2FB7CC95}" type="datetimeFigureOut">
              <a:rPr lang="ru-RU" smtClean="0"/>
              <a:t>26.12.2016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8FE31FA-7B02-43FA-A526-D8945D94B920}" type="slidenum">
              <a:rPr lang="ru-RU" smtClean="0"/>
              <a:t>‹#›</a:t>
            </a:fld>
            <a:endParaRPr lang="ru-RU"/>
          </a:p>
        </p:txBody>
      </p:sp>
    </p:spTree>
    <p:extLst>
      <p:ext uri="{BB962C8B-B14F-4D97-AF65-F5344CB8AC3E}">
        <p14:creationId xmlns:p14="http://schemas.microsoft.com/office/powerpoint/2010/main" val="398815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BA41A16-8DEB-4101-B3AF-378B2FB7CC95}" type="datetimeFigureOut">
              <a:rPr lang="ru-RU" smtClean="0"/>
              <a:t>26.12.2016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8FE31FA-7B02-43FA-A526-D8945D94B920}" type="slidenum">
              <a:rPr lang="ru-RU" smtClean="0"/>
              <a:t>‹#›</a:t>
            </a:fld>
            <a:endParaRPr lang="ru-RU"/>
          </a:p>
        </p:txBody>
      </p:sp>
    </p:spTree>
    <p:extLst>
      <p:ext uri="{BB962C8B-B14F-4D97-AF65-F5344CB8AC3E}">
        <p14:creationId xmlns:p14="http://schemas.microsoft.com/office/powerpoint/2010/main" val="2619891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BA41A16-8DEB-4101-B3AF-378B2FB7CC95}" type="datetimeFigureOut">
              <a:rPr lang="ru-RU" smtClean="0"/>
              <a:t>26.12.2016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8FE31FA-7B02-43FA-A526-D8945D94B920}" type="slidenum">
              <a:rPr lang="ru-RU" smtClean="0"/>
              <a:t>‹#›</a:t>
            </a:fld>
            <a:endParaRPr lang="ru-RU"/>
          </a:p>
        </p:txBody>
      </p:sp>
    </p:spTree>
    <p:extLst>
      <p:ext uri="{BB962C8B-B14F-4D97-AF65-F5344CB8AC3E}">
        <p14:creationId xmlns:p14="http://schemas.microsoft.com/office/powerpoint/2010/main" val="4007294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BA41A16-8DEB-4101-B3AF-378B2FB7CC95}" type="datetimeFigureOut">
              <a:rPr lang="ru-RU" smtClean="0"/>
              <a:t>26.12.2016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8FE31FA-7B02-43FA-A526-D8945D94B920}" type="slidenum">
              <a:rPr lang="ru-RU" smtClean="0"/>
              <a:t>‹#›</a:t>
            </a:fld>
            <a:endParaRPr lang="ru-RU"/>
          </a:p>
        </p:txBody>
      </p:sp>
    </p:spTree>
    <p:extLst>
      <p:ext uri="{BB962C8B-B14F-4D97-AF65-F5344CB8AC3E}">
        <p14:creationId xmlns:p14="http://schemas.microsoft.com/office/powerpoint/2010/main" val="3337963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A41A16-8DEB-4101-B3AF-378B2FB7CC95}" type="datetimeFigureOut">
              <a:rPr lang="ru-RU" smtClean="0"/>
              <a:t>26.12.2016</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E31FA-7B02-43FA-A526-D8945D94B920}" type="slidenum">
              <a:rPr lang="ru-RU" smtClean="0"/>
              <a:t>‹#›</a:t>
            </a:fld>
            <a:endParaRPr lang="ru-RU"/>
          </a:p>
        </p:txBody>
      </p:sp>
    </p:spTree>
    <p:extLst>
      <p:ext uri="{BB962C8B-B14F-4D97-AF65-F5344CB8AC3E}">
        <p14:creationId xmlns:p14="http://schemas.microsoft.com/office/powerpoint/2010/main" val="41396272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Как сравнить теплое и мягкое</a:t>
            </a:r>
            <a:endParaRPr lang="ru-RU" dirty="0"/>
          </a:p>
        </p:txBody>
      </p:sp>
    </p:spTree>
    <p:extLst>
      <p:ext uri="{BB962C8B-B14F-4D97-AF65-F5344CB8AC3E}">
        <p14:creationId xmlns:p14="http://schemas.microsoft.com/office/powerpoint/2010/main" val="17489648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Итог</a:t>
            </a:r>
            <a:endParaRPr lang="ru-RU" dirty="0"/>
          </a:p>
        </p:txBody>
      </p:sp>
      <p:sp>
        <p:nvSpPr>
          <p:cNvPr id="3" name="Объект 2"/>
          <p:cNvSpPr>
            <a:spLocks noGrp="1"/>
          </p:cNvSpPr>
          <p:nvPr>
            <p:ph idx="1"/>
          </p:nvPr>
        </p:nvSpPr>
        <p:spPr>
          <a:xfrm>
            <a:off x="838200" y="1690688"/>
            <a:ext cx="10515600" cy="4351338"/>
          </a:xfrm>
        </p:spPr>
        <p:txBody>
          <a:bodyPr/>
          <a:lstStyle/>
          <a:p>
            <a:r>
              <a:rPr lang="ru-RU" dirty="0" smtClean="0"/>
              <a:t>Не торопитесь!</a:t>
            </a:r>
          </a:p>
          <a:p>
            <a:r>
              <a:rPr lang="ru-RU" dirty="0" smtClean="0"/>
              <a:t>Уменьшайте сложность</a:t>
            </a:r>
          </a:p>
          <a:p>
            <a:r>
              <a:rPr lang="ru-RU" dirty="0" smtClean="0"/>
              <a:t>Помните о нерациональности ЛПР</a:t>
            </a:r>
          </a:p>
          <a:p>
            <a:r>
              <a:rPr lang="ru-RU" dirty="0" smtClean="0"/>
              <a:t>Помните о возможности манипуляции </a:t>
            </a:r>
            <a:endParaRPr lang="ru-RU" dirty="0"/>
          </a:p>
        </p:txBody>
      </p:sp>
    </p:spTree>
    <p:extLst>
      <p:ext uri="{BB962C8B-B14F-4D97-AF65-F5344CB8AC3E}">
        <p14:creationId xmlns:p14="http://schemas.microsoft.com/office/powerpoint/2010/main" val="3757338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Спасибо за внимание</a:t>
            </a:r>
            <a:endParaRPr lang="en-US" dirty="0"/>
          </a:p>
        </p:txBody>
      </p:sp>
      <p:sp>
        <p:nvSpPr>
          <p:cNvPr id="3" name="Объект 2"/>
          <p:cNvSpPr>
            <a:spLocks noGrp="1"/>
          </p:cNvSpPr>
          <p:nvPr>
            <p:ph idx="1"/>
          </p:nvPr>
        </p:nvSpPr>
        <p:spPr/>
        <p:txBody>
          <a:bodyPr/>
          <a:lstStyle/>
          <a:p>
            <a:r>
              <a:rPr lang="ru-RU" dirty="0" smtClean="0"/>
              <a:t>Т. </a:t>
            </a:r>
            <a:r>
              <a:rPr lang="ru-RU" dirty="0" err="1" smtClean="0"/>
              <a:t>Саати</a:t>
            </a:r>
            <a:r>
              <a:rPr lang="ru-RU" dirty="0" smtClean="0"/>
              <a:t> «Принятие решений»</a:t>
            </a:r>
          </a:p>
          <a:p>
            <a:r>
              <a:rPr lang="ru-RU" dirty="0" smtClean="0"/>
              <a:t>О.И Ларичев «Теория и методы принятия решений»</a:t>
            </a:r>
          </a:p>
          <a:p>
            <a:endParaRPr lang="en-US" dirty="0"/>
          </a:p>
        </p:txBody>
      </p:sp>
    </p:spTree>
    <p:extLst>
      <p:ext uri="{BB962C8B-B14F-4D97-AF65-F5344CB8AC3E}">
        <p14:creationId xmlns:p14="http://schemas.microsoft.com/office/powerpoint/2010/main" val="2541700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План</a:t>
            </a:r>
            <a:endParaRPr lang="ru-RU" dirty="0"/>
          </a:p>
        </p:txBody>
      </p:sp>
      <p:sp>
        <p:nvSpPr>
          <p:cNvPr id="3" name="Объект 2"/>
          <p:cNvSpPr>
            <a:spLocks noGrp="1"/>
          </p:cNvSpPr>
          <p:nvPr>
            <p:ph idx="1"/>
          </p:nvPr>
        </p:nvSpPr>
        <p:spPr>
          <a:xfrm>
            <a:off x="838200" y="1422400"/>
            <a:ext cx="10515600" cy="4754563"/>
          </a:xfrm>
        </p:spPr>
        <p:txBody>
          <a:bodyPr/>
          <a:lstStyle/>
          <a:p>
            <a:r>
              <a:rPr lang="ru-RU" dirty="0" smtClean="0"/>
              <a:t>Основные сущности (ЛПР (люди, принимающие решения), альтернативы, критерии, шкалы)</a:t>
            </a:r>
          </a:p>
          <a:p>
            <a:r>
              <a:rPr lang="ru-RU" dirty="0" smtClean="0"/>
              <a:t>Предельная сложность выбора</a:t>
            </a:r>
          </a:p>
          <a:p>
            <a:r>
              <a:rPr lang="ru-RU" dirty="0" smtClean="0"/>
              <a:t>Способы уменьшения сложности</a:t>
            </a:r>
          </a:p>
          <a:p>
            <a:r>
              <a:rPr lang="ru-RU" dirty="0" smtClean="0"/>
              <a:t>Уменьшение количества альтернатив</a:t>
            </a:r>
          </a:p>
          <a:p>
            <a:r>
              <a:rPr lang="ru-RU" dirty="0" smtClean="0"/>
              <a:t>Свертка критериев</a:t>
            </a:r>
          </a:p>
          <a:p>
            <a:r>
              <a:rPr lang="ru-RU" dirty="0" smtClean="0"/>
              <a:t>Объединение мнений экспертов</a:t>
            </a:r>
          </a:p>
          <a:p>
            <a:r>
              <a:rPr lang="ru-RU" dirty="0" smtClean="0"/>
              <a:t>Тёплое и мягкое</a:t>
            </a:r>
          </a:p>
          <a:p>
            <a:endParaRPr lang="ru-RU" dirty="0"/>
          </a:p>
        </p:txBody>
      </p:sp>
    </p:spTree>
    <p:extLst>
      <p:ext uri="{BB962C8B-B14F-4D97-AF65-F5344CB8AC3E}">
        <p14:creationId xmlns:p14="http://schemas.microsoft.com/office/powerpoint/2010/main" val="3956162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Основные сущности</a:t>
            </a:r>
            <a:endParaRPr lang="ru-RU" dirty="0"/>
          </a:p>
        </p:txBody>
      </p:sp>
      <p:sp>
        <p:nvSpPr>
          <p:cNvPr id="3" name="Объект 2"/>
          <p:cNvSpPr>
            <a:spLocks noGrp="1"/>
          </p:cNvSpPr>
          <p:nvPr>
            <p:ph idx="1"/>
          </p:nvPr>
        </p:nvSpPr>
        <p:spPr/>
        <p:txBody>
          <a:bodyPr/>
          <a:lstStyle/>
          <a:p>
            <a:r>
              <a:rPr lang="ru-RU" dirty="0" smtClean="0"/>
              <a:t>ЛПР (нерациональны)</a:t>
            </a:r>
          </a:p>
          <a:p>
            <a:r>
              <a:rPr lang="ru-RU" dirty="0" smtClean="0"/>
              <a:t>Альтернативы (много; зависимы; отсутствуют; меняются)</a:t>
            </a:r>
          </a:p>
          <a:p>
            <a:r>
              <a:rPr lang="ru-RU" dirty="0" smtClean="0"/>
              <a:t>Критерии (много; зависимы)</a:t>
            </a:r>
          </a:p>
          <a:p>
            <a:r>
              <a:rPr lang="ru-RU" dirty="0" smtClean="0"/>
              <a:t>Шкалы (разнотипные; </a:t>
            </a:r>
            <a:r>
              <a:rPr lang="ru-RU" dirty="0" err="1" smtClean="0"/>
              <a:t>плохоразличимые</a:t>
            </a:r>
            <a:r>
              <a:rPr lang="ru-RU" dirty="0" smtClean="0"/>
              <a:t>; субъективные)</a:t>
            </a:r>
          </a:p>
          <a:p>
            <a:r>
              <a:rPr lang="ru-RU" dirty="0" smtClean="0"/>
              <a:t>Эксперты (</a:t>
            </a:r>
            <a:r>
              <a:rPr lang="ru-RU" dirty="0" err="1" smtClean="0"/>
              <a:t>неуниверсальные</a:t>
            </a:r>
            <a:r>
              <a:rPr lang="ru-RU" dirty="0"/>
              <a:t>)</a:t>
            </a:r>
          </a:p>
        </p:txBody>
      </p:sp>
    </p:spTree>
    <p:extLst>
      <p:ext uri="{BB962C8B-B14F-4D97-AF65-F5344CB8AC3E}">
        <p14:creationId xmlns:p14="http://schemas.microsoft.com/office/powerpoint/2010/main" val="2847929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Предельная сложность выбора</a:t>
            </a:r>
            <a:endParaRPr lang="ru-RU" dirty="0"/>
          </a:p>
        </p:txBody>
      </p:sp>
      <p:graphicFrame>
        <p:nvGraphicFramePr>
          <p:cNvPr id="5" name="Таблица 4"/>
          <p:cNvGraphicFramePr>
            <a:graphicFrameLocks noGrp="1"/>
          </p:cNvGraphicFramePr>
          <p:nvPr>
            <p:extLst>
              <p:ext uri="{D42A27DB-BD31-4B8C-83A1-F6EECF244321}">
                <p14:modId xmlns:p14="http://schemas.microsoft.com/office/powerpoint/2010/main" val="27847242"/>
              </p:ext>
            </p:extLst>
          </p:nvPr>
        </p:nvGraphicFramePr>
        <p:xfrm>
          <a:off x="838200" y="1690688"/>
          <a:ext cx="8128002" cy="2123440"/>
        </p:xfrm>
        <a:graphic>
          <a:graphicData uri="http://schemas.openxmlformats.org/drawingml/2006/table">
            <a:tbl>
              <a:tblPr firstRow="1" bandRow="1">
                <a:tableStyleId>{5C22544A-7EE6-4342-B048-85BDC9FD1C3A}</a:tableStyleId>
              </a:tblPr>
              <a:tblGrid>
                <a:gridCol w="1354667">
                  <a:extLst>
                    <a:ext uri="{9D8B030D-6E8A-4147-A177-3AD203B41FA5}">
                      <a16:colId xmlns:a16="http://schemas.microsoft.com/office/drawing/2014/main" xmlns="" val="465184969"/>
                    </a:ext>
                  </a:extLst>
                </a:gridCol>
                <a:gridCol w="1354667">
                  <a:extLst>
                    <a:ext uri="{9D8B030D-6E8A-4147-A177-3AD203B41FA5}">
                      <a16:colId xmlns:a16="http://schemas.microsoft.com/office/drawing/2014/main" xmlns="" val="282145712"/>
                    </a:ext>
                  </a:extLst>
                </a:gridCol>
                <a:gridCol w="1354667">
                  <a:extLst>
                    <a:ext uri="{9D8B030D-6E8A-4147-A177-3AD203B41FA5}">
                      <a16:colId xmlns:a16="http://schemas.microsoft.com/office/drawing/2014/main" xmlns="" val="2403479300"/>
                    </a:ext>
                  </a:extLst>
                </a:gridCol>
                <a:gridCol w="1354667">
                  <a:extLst>
                    <a:ext uri="{9D8B030D-6E8A-4147-A177-3AD203B41FA5}">
                      <a16:colId xmlns:a16="http://schemas.microsoft.com/office/drawing/2014/main" xmlns="" val="2488026615"/>
                    </a:ext>
                  </a:extLst>
                </a:gridCol>
                <a:gridCol w="1354667">
                  <a:extLst>
                    <a:ext uri="{9D8B030D-6E8A-4147-A177-3AD203B41FA5}">
                      <a16:colId xmlns:a16="http://schemas.microsoft.com/office/drawing/2014/main" xmlns="" val="2380221809"/>
                    </a:ext>
                  </a:extLst>
                </a:gridCol>
                <a:gridCol w="1354667">
                  <a:extLst>
                    <a:ext uri="{9D8B030D-6E8A-4147-A177-3AD203B41FA5}">
                      <a16:colId xmlns:a16="http://schemas.microsoft.com/office/drawing/2014/main" xmlns="" val="1707371333"/>
                    </a:ext>
                  </a:extLst>
                </a:gridCol>
              </a:tblGrid>
              <a:tr h="370840">
                <a:tc>
                  <a:txBody>
                    <a:bodyPr/>
                    <a:lstStyle/>
                    <a:p>
                      <a:endParaRPr lang="ru-RU" dirty="0"/>
                    </a:p>
                  </a:txBody>
                  <a:tcPr/>
                </a:tc>
                <a:tc>
                  <a:txBody>
                    <a:bodyPr/>
                    <a:lstStyle/>
                    <a:p>
                      <a:endParaRPr lang="ru-RU" dirty="0"/>
                    </a:p>
                  </a:txBody>
                  <a:tcPr/>
                </a:tc>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dirty="0" smtClean="0"/>
                        <a:t>Количество классов решений</a:t>
                      </a:r>
                    </a:p>
                    <a:p>
                      <a:endParaRPr lang="ru-RU"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extLst>
                  <a:ext uri="{0D108BD9-81ED-4DB2-BD59-A6C34878D82A}">
                    <a16:rowId xmlns:a16="http://schemas.microsoft.com/office/drawing/2014/main" xmlns="" val="3412122564"/>
                  </a:ext>
                </a:extLst>
              </a:tr>
              <a:tr h="370840">
                <a:tc row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dirty="0" smtClean="0"/>
                        <a:t>Количество оценок на порядковых шкалах</a:t>
                      </a:r>
                    </a:p>
                    <a:p>
                      <a:endParaRPr lang="ru-RU" dirty="0"/>
                    </a:p>
                  </a:txBody>
                  <a:tcPr/>
                </a:tc>
                <a:tc>
                  <a:txBody>
                    <a:bodyPr/>
                    <a:lstStyle/>
                    <a:p>
                      <a:endParaRPr lang="ru-RU" dirty="0"/>
                    </a:p>
                  </a:txBody>
                  <a:tcPr/>
                </a:tc>
                <a:tc>
                  <a:txBody>
                    <a:bodyPr/>
                    <a:lstStyle/>
                    <a:p>
                      <a:r>
                        <a:rPr lang="ru-RU" dirty="0" smtClean="0"/>
                        <a:t>2</a:t>
                      </a:r>
                      <a:endParaRPr lang="ru-RU" dirty="0"/>
                    </a:p>
                  </a:txBody>
                  <a:tcPr/>
                </a:tc>
                <a:tc>
                  <a:txBody>
                    <a:bodyPr/>
                    <a:lstStyle/>
                    <a:p>
                      <a:r>
                        <a:rPr lang="ru-RU" dirty="0" smtClean="0"/>
                        <a:t>3</a:t>
                      </a:r>
                      <a:endParaRPr lang="ru-RU" dirty="0"/>
                    </a:p>
                  </a:txBody>
                  <a:tcPr/>
                </a:tc>
                <a:tc>
                  <a:txBody>
                    <a:bodyPr/>
                    <a:lstStyle/>
                    <a:p>
                      <a:r>
                        <a:rPr lang="ru-RU" dirty="0" smtClean="0"/>
                        <a:t>4</a:t>
                      </a:r>
                      <a:endParaRPr lang="ru-RU" dirty="0"/>
                    </a:p>
                  </a:txBody>
                  <a:tcPr/>
                </a:tc>
                <a:tc>
                  <a:txBody>
                    <a:bodyPr/>
                    <a:lstStyle/>
                    <a:p>
                      <a:r>
                        <a:rPr lang="ru-RU" dirty="0" smtClean="0"/>
                        <a:t>5</a:t>
                      </a:r>
                      <a:endParaRPr lang="ru-RU" dirty="0"/>
                    </a:p>
                  </a:txBody>
                  <a:tcPr/>
                </a:tc>
                <a:extLst>
                  <a:ext uri="{0D108BD9-81ED-4DB2-BD59-A6C34878D82A}">
                    <a16:rowId xmlns:a16="http://schemas.microsoft.com/office/drawing/2014/main" xmlns="" val="915922921"/>
                  </a:ext>
                </a:extLst>
              </a:tr>
              <a:tr h="370840">
                <a:tc vMerge="1">
                  <a:txBody>
                    <a:bodyPr/>
                    <a:lstStyle/>
                    <a:p>
                      <a:endParaRPr lang="ru-RU" dirty="0"/>
                    </a:p>
                  </a:txBody>
                  <a:tcPr/>
                </a:tc>
                <a:tc>
                  <a:txBody>
                    <a:bodyPr/>
                    <a:lstStyle/>
                    <a:p>
                      <a:r>
                        <a:rPr lang="ru-RU" dirty="0" smtClean="0"/>
                        <a:t>2</a:t>
                      </a:r>
                      <a:endParaRPr lang="ru-RU" dirty="0"/>
                    </a:p>
                  </a:txBody>
                  <a:tcPr/>
                </a:tc>
                <a:tc>
                  <a:txBody>
                    <a:bodyPr/>
                    <a:lstStyle/>
                    <a:p>
                      <a:r>
                        <a:rPr lang="ru-RU" dirty="0" smtClean="0"/>
                        <a:t>7-8</a:t>
                      </a:r>
                      <a:endParaRPr lang="ru-RU" dirty="0"/>
                    </a:p>
                  </a:txBody>
                  <a:tcPr/>
                </a:tc>
                <a:tc>
                  <a:txBody>
                    <a:bodyPr/>
                    <a:lstStyle/>
                    <a:p>
                      <a:r>
                        <a:rPr lang="ru-RU" dirty="0" smtClean="0"/>
                        <a:t>6-7</a:t>
                      </a:r>
                      <a:endParaRPr lang="ru-RU" dirty="0"/>
                    </a:p>
                  </a:txBody>
                  <a:tcPr/>
                </a:tc>
                <a:tc>
                  <a:txBody>
                    <a:bodyPr/>
                    <a:lstStyle/>
                    <a:p>
                      <a:r>
                        <a:rPr lang="ru-RU" dirty="0" smtClean="0"/>
                        <a:t>4-5</a:t>
                      </a:r>
                      <a:endParaRPr lang="ru-RU" dirty="0"/>
                    </a:p>
                  </a:txBody>
                  <a:tcPr/>
                </a:tc>
                <a:tc>
                  <a:txBody>
                    <a:bodyPr/>
                    <a:lstStyle/>
                    <a:p>
                      <a:r>
                        <a:rPr lang="ru-RU" dirty="0" smtClean="0"/>
                        <a:t>3</a:t>
                      </a:r>
                      <a:endParaRPr lang="ru-RU" dirty="0"/>
                    </a:p>
                  </a:txBody>
                  <a:tcPr/>
                </a:tc>
                <a:extLst>
                  <a:ext uri="{0D108BD9-81ED-4DB2-BD59-A6C34878D82A}">
                    <a16:rowId xmlns:a16="http://schemas.microsoft.com/office/drawing/2014/main" xmlns="" val="3854367022"/>
                  </a:ext>
                </a:extLst>
              </a:tr>
              <a:tr h="370840">
                <a:tc vMerge="1">
                  <a:txBody>
                    <a:bodyPr/>
                    <a:lstStyle/>
                    <a:p>
                      <a:endParaRPr lang="ru-RU" dirty="0"/>
                    </a:p>
                  </a:txBody>
                  <a:tcPr/>
                </a:tc>
                <a:tc>
                  <a:txBody>
                    <a:bodyPr/>
                    <a:lstStyle/>
                    <a:p>
                      <a:r>
                        <a:rPr lang="ru-RU" dirty="0" smtClean="0"/>
                        <a:t>3</a:t>
                      </a:r>
                      <a:endParaRPr lang="ru-RU" dirty="0"/>
                    </a:p>
                  </a:txBody>
                  <a:tcPr/>
                </a:tc>
                <a:tc>
                  <a:txBody>
                    <a:bodyPr/>
                    <a:lstStyle/>
                    <a:p>
                      <a:r>
                        <a:rPr lang="ru-RU" dirty="0" smtClean="0"/>
                        <a:t>5-6</a:t>
                      </a:r>
                      <a:endParaRPr lang="ru-RU" dirty="0"/>
                    </a:p>
                  </a:txBody>
                  <a:tcPr/>
                </a:tc>
                <a:tc>
                  <a:txBody>
                    <a:bodyPr/>
                    <a:lstStyle/>
                    <a:p>
                      <a:r>
                        <a:rPr lang="ru-RU" dirty="0" smtClean="0"/>
                        <a:t>3-4</a:t>
                      </a:r>
                      <a:endParaRPr lang="ru-RU" dirty="0"/>
                    </a:p>
                  </a:txBody>
                  <a:tcPr/>
                </a:tc>
                <a:tc>
                  <a:txBody>
                    <a:bodyPr/>
                    <a:lstStyle/>
                    <a:p>
                      <a:r>
                        <a:rPr lang="ru-RU" dirty="0" smtClean="0"/>
                        <a:t>2-3</a:t>
                      </a:r>
                      <a:endParaRPr lang="ru-RU" dirty="0"/>
                    </a:p>
                  </a:txBody>
                  <a:tcPr/>
                </a:tc>
                <a:tc>
                  <a:txBody>
                    <a:bodyPr/>
                    <a:lstStyle/>
                    <a:p>
                      <a:r>
                        <a:rPr lang="ru-RU" dirty="0" smtClean="0"/>
                        <a:t>2</a:t>
                      </a:r>
                      <a:endParaRPr lang="ru-RU" dirty="0"/>
                    </a:p>
                  </a:txBody>
                  <a:tcPr/>
                </a:tc>
                <a:extLst>
                  <a:ext uri="{0D108BD9-81ED-4DB2-BD59-A6C34878D82A}">
                    <a16:rowId xmlns:a16="http://schemas.microsoft.com/office/drawing/2014/main" xmlns="" val="3027124850"/>
                  </a:ext>
                </a:extLst>
              </a:tr>
              <a:tr h="370840">
                <a:tc vMerge="1">
                  <a:txBody>
                    <a:bodyPr/>
                    <a:lstStyle/>
                    <a:p>
                      <a:endParaRPr lang="ru-RU" dirty="0"/>
                    </a:p>
                  </a:txBody>
                  <a:tcPr/>
                </a:tc>
                <a:tc>
                  <a:txBody>
                    <a:bodyPr/>
                    <a:lstStyle/>
                    <a:p>
                      <a:r>
                        <a:rPr lang="ru-RU" dirty="0" smtClean="0"/>
                        <a:t>4</a:t>
                      </a:r>
                      <a:endParaRPr lang="ru-RU" dirty="0"/>
                    </a:p>
                  </a:txBody>
                  <a:tcPr/>
                </a:tc>
                <a:tc>
                  <a:txBody>
                    <a:bodyPr/>
                    <a:lstStyle/>
                    <a:p>
                      <a:r>
                        <a:rPr lang="ru-RU" dirty="0" smtClean="0"/>
                        <a:t>3-4</a:t>
                      </a:r>
                      <a:endParaRPr lang="ru-RU" dirty="0"/>
                    </a:p>
                  </a:txBody>
                  <a:tcPr/>
                </a:tc>
                <a:tc>
                  <a:txBody>
                    <a:bodyPr/>
                    <a:lstStyle/>
                    <a:p>
                      <a:endParaRPr lang="ru-RU" dirty="0"/>
                    </a:p>
                  </a:txBody>
                  <a:tcPr/>
                </a:tc>
                <a:tc>
                  <a:txBody>
                    <a:bodyPr/>
                    <a:lstStyle/>
                    <a:p>
                      <a:endParaRPr lang="ru-RU" dirty="0"/>
                    </a:p>
                  </a:txBody>
                  <a:tcPr/>
                </a:tc>
                <a:tc>
                  <a:txBody>
                    <a:bodyPr/>
                    <a:lstStyle/>
                    <a:p>
                      <a:endParaRPr lang="ru-RU" dirty="0"/>
                    </a:p>
                  </a:txBody>
                  <a:tcPr/>
                </a:tc>
                <a:extLst>
                  <a:ext uri="{0D108BD9-81ED-4DB2-BD59-A6C34878D82A}">
                    <a16:rowId xmlns:a16="http://schemas.microsoft.com/office/drawing/2014/main" xmlns="" val="149273542"/>
                  </a:ext>
                </a:extLst>
              </a:tr>
            </a:tbl>
          </a:graphicData>
        </a:graphic>
      </p:graphicFrame>
      <p:sp>
        <p:nvSpPr>
          <p:cNvPr id="8" name="TextBox 7"/>
          <p:cNvSpPr txBox="1"/>
          <p:nvPr/>
        </p:nvSpPr>
        <p:spPr>
          <a:xfrm>
            <a:off x="1055153" y="4459954"/>
            <a:ext cx="10081694" cy="954107"/>
          </a:xfrm>
          <a:prstGeom prst="rect">
            <a:avLst/>
          </a:prstGeom>
          <a:noFill/>
        </p:spPr>
        <p:txBody>
          <a:bodyPr wrap="square" rtlCol="0">
            <a:spAutoFit/>
          </a:bodyPr>
          <a:lstStyle/>
          <a:p>
            <a:pPr marL="457200" indent="-457200">
              <a:buFont typeface="Arial" panose="020B0604020202020204" pitchFamily="34" charset="0"/>
              <a:buChar char="•"/>
            </a:pPr>
            <a:r>
              <a:rPr lang="ru-RU" sz="2800" dirty="0" smtClean="0"/>
              <a:t>Увеличить оперативную память</a:t>
            </a:r>
            <a:endParaRPr lang="ru-RU" sz="2800" dirty="0"/>
          </a:p>
          <a:p>
            <a:pPr marL="457200" indent="-457200">
              <a:buFont typeface="Arial" panose="020B0604020202020204" pitchFamily="34" charset="0"/>
              <a:buChar char="•"/>
            </a:pPr>
            <a:r>
              <a:rPr lang="ru-RU" sz="2800" dirty="0" smtClean="0"/>
              <a:t>Уменьшить сложность</a:t>
            </a:r>
          </a:p>
        </p:txBody>
      </p:sp>
    </p:spTree>
    <p:extLst>
      <p:ext uri="{BB962C8B-B14F-4D97-AF65-F5344CB8AC3E}">
        <p14:creationId xmlns:p14="http://schemas.microsoft.com/office/powerpoint/2010/main" val="2981228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Уменьшение количества альтернатив</a:t>
            </a:r>
            <a:endParaRPr lang="ru-RU" dirty="0"/>
          </a:p>
        </p:txBody>
      </p:sp>
      <p:sp>
        <p:nvSpPr>
          <p:cNvPr id="3" name="Объект 2"/>
          <p:cNvSpPr>
            <a:spLocks noGrp="1"/>
          </p:cNvSpPr>
          <p:nvPr>
            <p:ph idx="1"/>
          </p:nvPr>
        </p:nvSpPr>
        <p:spPr/>
        <p:txBody>
          <a:bodyPr/>
          <a:lstStyle/>
          <a:p>
            <a:r>
              <a:rPr lang="ru-RU" dirty="0" smtClean="0"/>
              <a:t>Парето</a:t>
            </a:r>
          </a:p>
          <a:p>
            <a:r>
              <a:rPr lang="ru-RU" dirty="0" smtClean="0"/>
              <a:t>Осознанное уменьшение</a:t>
            </a:r>
          </a:p>
          <a:p>
            <a:pPr lvl="1"/>
            <a:r>
              <a:rPr lang="ru-RU" dirty="0" smtClean="0"/>
              <a:t>Ограничение по критерию</a:t>
            </a:r>
          </a:p>
          <a:p>
            <a:pPr lvl="1"/>
            <a:r>
              <a:rPr lang="ru-RU" dirty="0" smtClean="0"/>
              <a:t>Ограничение по всем критериям</a:t>
            </a:r>
          </a:p>
          <a:p>
            <a:pPr lvl="1"/>
            <a:r>
              <a:rPr lang="ru-RU" dirty="0" smtClean="0"/>
              <a:t>Суммарная полезность</a:t>
            </a:r>
          </a:p>
          <a:p>
            <a:pPr lvl="1"/>
            <a:r>
              <a:rPr lang="ru-RU" dirty="0" smtClean="0"/>
              <a:t>Суммарная разность</a:t>
            </a:r>
          </a:p>
          <a:p>
            <a:r>
              <a:rPr lang="ru-RU" dirty="0" smtClean="0"/>
              <a:t>Метод Франклина</a:t>
            </a:r>
          </a:p>
          <a:p>
            <a:r>
              <a:rPr lang="ru-RU" dirty="0" smtClean="0"/>
              <a:t>«Нам не нужны неудачники»</a:t>
            </a:r>
            <a:endParaRPr lang="ru-RU" dirty="0"/>
          </a:p>
        </p:txBody>
      </p:sp>
    </p:spTree>
    <p:extLst>
      <p:ext uri="{BB962C8B-B14F-4D97-AF65-F5344CB8AC3E}">
        <p14:creationId xmlns:p14="http://schemas.microsoft.com/office/powerpoint/2010/main" val="528618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Свертка критериев</a:t>
            </a:r>
            <a:endParaRPr lang="ru-RU" dirty="0"/>
          </a:p>
        </p:txBody>
      </p:sp>
      <p:sp>
        <p:nvSpPr>
          <p:cNvPr id="3" name="Объект 2"/>
          <p:cNvSpPr>
            <a:spLocks noGrp="1"/>
          </p:cNvSpPr>
          <p:nvPr>
            <p:ph idx="1"/>
          </p:nvPr>
        </p:nvSpPr>
        <p:spPr/>
        <p:txBody>
          <a:bodyPr/>
          <a:lstStyle/>
          <a:p>
            <a:r>
              <a:rPr lang="ru-RU" dirty="0" smtClean="0"/>
              <a:t>Линейная свертка</a:t>
            </a:r>
          </a:p>
          <a:p>
            <a:r>
              <a:rPr lang="ru-RU" dirty="0" smtClean="0"/>
              <a:t>Мультипликативная свертка</a:t>
            </a:r>
          </a:p>
          <a:p>
            <a:r>
              <a:rPr lang="ru-RU" dirty="0" smtClean="0"/>
              <a:t>Отклонение от идеала</a:t>
            </a:r>
            <a:endParaRPr lang="en-US" dirty="0" smtClean="0"/>
          </a:p>
          <a:p>
            <a:r>
              <a:rPr lang="ru-RU" dirty="0" smtClean="0"/>
              <a:t>Равноценный обмен</a:t>
            </a:r>
            <a:endParaRPr lang="ru-RU" dirty="0"/>
          </a:p>
        </p:txBody>
      </p:sp>
    </p:spTree>
    <p:extLst>
      <p:ext uri="{BB962C8B-B14F-4D97-AF65-F5344CB8AC3E}">
        <p14:creationId xmlns:p14="http://schemas.microsoft.com/office/powerpoint/2010/main" val="735847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Объединение мнений экспертов</a:t>
            </a:r>
            <a:endParaRPr lang="ru-RU" dirty="0"/>
          </a:p>
        </p:txBody>
      </p:sp>
      <p:sp>
        <p:nvSpPr>
          <p:cNvPr id="3" name="Объект 2"/>
          <p:cNvSpPr>
            <a:spLocks noGrp="1"/>
          </p:cNvSpPr>
          <p:nvPr>
            <p:ph idx="1"/>
          </p:nvPr>
        </p:nvSpPr>
        <p:spPr>
          <a:xfrm>
            <a:off x="838200" y="1825625"/>
            <a:ext cx="10515600" cy="1750088"/>
          </a:xfrm>
        </p:spPr>
        <p:txBody>
          <a:bodyPr/>
          <a:lstStyle/>
          <a:p>
            <a:r>
              <a:rPr lang="ru-RU" dirty="0" smtClean="0"/>
              <a:t>Правила голосования</a:t>
            </a:r>
            <a:r>
              <a:rPr lang="en-US" dirty="0" smtClean="0"/>
              <a:t> (</a:t>
            </a:r>
            <a:r>
              <a:rPr lang="ru-RU" dirty="0" err="1" smtClean="0"/>
              <a:t>Борда</a:t>
            </a:r>
            <a:r>
              <a:rPr lang="ru-RU" dirty="0" smtClean="0"/>
              <a:t>, Кондорсе)</a:t>
            </a:r>
          </a:p>
          <a:p>
            <a:r>
              <a:rPr lang="ru-RU" dirty="0" smtClean="0"/>
              <a:t>Манипуляции </a:t>
            </a:r>
          </a:p>
          <a:p>
            <a:r>
              <a:rPr lang="ru-RU" dirty="0"/>
              <a:t>Аксиомы </a:t>
            </a:r>
            <a:r>
              <a:rPr lang="ru-RU" dirty="0" err="1"/>
              <a:t>Эрроу</a:t>
            </a:r>
            <a:endParaRPr lang="ru-RU" dirty="0"/>
          </a:p>
        </p:txBody>
      </p:sp>
      <p:graphicFrame>
        <p:nvGraphicFramePr>
          <p:cNvPr id="5" name="Таблица 4"/>
          <p:cNvGraphicFramePr>
            <a:graphicFrameLocks noGrp="1"/>
          </p:cNvGraphicFramePr>
          <p:nvPr>
            <p:extLst>
              <p:ext uri="{D42A27DB-BD31-4B8C-83A1-F6EECF244321}">
                <p14:modId xmlns:p14="http://schemas.microsoft.com/office/powerpoint/2010/main" val="3185334918"/>
              </p:ext>
            </p:extLst>
          </p:nvPr>
        </p:nvGraphicFramePr>
        <p:xfrm>
          <a:off x="1718102" y="3926890"/>
          <a:ext cx="8128000" cy="1854200"/>
        </p:xfrm>
        <a:graphic>
          <a:graphicData uri="http://schemas.openxmlformats.org/drawingml/2006/table">
            <a:tbl>
              <a:tblPr firstRow="1" bandRow="1">
                <a:tableStyleId>{5C22544A-7EE6-4342-B048-85BDC9FD1C3A}</a:tableStyleId>
              </a:tblPr>
              <a:tblGrid>
                <a:gridCol w="2032000"/>
                <a:gridCol w="2032000"/>
                <a:gridCol w="2032000"/>
                <a:gridCol w="2032000"/>
              </a:tblGrid>
              <a:tr h="370840">
                <a:tc>
                  <a:txBody>
                    <a:bodyPr/>
                    <a:lstStyle/>
                    <a:p>
                      <a:r>
                        <a:rPr lang="ru-RU" dirty="0" smtClean="0"/>
                        <a:t>3</a:t>
                      </a:r>
                      <a:endParaRPr lang="en-US" dirty="0"/>
                    </a:p>
                  </a:txBody>
                  <a:tcPr/>
                </a:tc>
                <a:tc>
                  <a:txBody>
                    <a:bodyPr/>
                    <a:lstStyle/>
                    <a:p>
                      <a:r>
                        <a:rPr lang="ru-RU" dirty="0" smtClean="0"/>
                        <a:t>5</a:t>
                      </a:r>
                      <a:endParaRPr lang="en-US" dirty="0"/>
                    </a:p>
                  </a:txBody>
                  <a:tcPr/>
                </a:tc>
                <a:tc>
                  <a:txBody>
                    <a:bodyPr/>
                    <a:lstStyle/>
                    <a:p>
                      <a:r>
                        <a:rPr lang="ru-RU" dirty="0" smtClean="0"/>
                        <a:t>7</a:t>
                      </a:r>
                      <a:endParaRPr lang="en-US" dirty="0"/>
                    </a:p>
                  </a:txBody>
                  <a:tcPr/>
                </a:tc>
                <a:tc>
                  <a:txBody>
                    <a:bodyPr/>
                    <a:lstStyle/>
                    <a:p>
                      <a:r>
                        <a:rPr lang="ru-RU" dirty="0" smtClean="0"/>
                        <a:t>6</a:t>
                      </a:r>
                      <a:endParaRPr lang="en-US" dirty="0"/>
                    </a:p>
                  </a:txBody>
                  <a:tcPr/>
                </a:tc>
              </a:tr>
              <a:tr h="370840">
                <a:tc>
                  <a:txBody>
                    <a:bodyPr/>
                    <a:lstStyle/>
                    <a:p>
                      <a:r>
                        <a:rPr lang="en-US" dirty="0" smtClean="0"/>
                        <a:t>a</a:t>
                      </a:r>
                      <a:endParaRPr lang="en-US" dirty="0"/>
                    </a:p>
                  </a:txBody>
                  <a:tcPr/>
                </a:tc>
                <a:tc>
                  <a:txBody>
                    <a:bodyPr/>
                    <a:lstStyle/>
                    <a:p>
                      <a:r>
                        <a:rPr lang="en-US" dirty="0" smtClean="0"/>
                        <a:t>a</a:t>
                      </a:r>
                      <a:endParaRPr lang="en-US" dirty="0"/>
                    </a:p>
                  </a:txBody>
                  <a:tcPr/>
                </a:tc>
                <a:tc>
                  <a:txBody>
                    <a:bodyPr/>
                    <a:lstStyle/>
                    <a:p>
                      <a:r>
                        <a:rPr lang="en-US" dirty="0" smtClean="0"/>
                        <a:t>b</a:t>
                      </a:r>
                      <a:endParaRPr lang="en-US" dirty="0"/>
                    </a:p>
                  </a:txBody>
                  <a:tcPr/>
                </a:tc>
                <a:tc>
                  <a:txBody>
                    <a:bodyPr/>
                    <a:lstStyle/>
                    <a:p>
                      <a:r>
                        <a:rPr lang="en-US" dirty="0" smtClean="0"/>
                        <a:t>c</a:t>
                      </a:r>
                      <a:endParaRPr lang="en-US" dirty="0"/>
                    </a:p>
                  </a:txBody>
                  <a:tcPr/>
                </a:tc>
              </a:tr>
              <a:tr h="370840">
                <a:tc>
                  <a:txBody>
                    <a:bodyPr/>
                    <a:lstStyle/>
                    <a:p>
                      <a:r>
                        <a:rPr lang="en-US" dirty="0" smtClean="0"/>
                        <a:t>b</a:t>
                      </a:r>
                      <a:endParaRPr lang="en-US" dirty="0"/>
                    </a:p>
                  </a:txBody>
                  <a:tcPr/>
                </a:tc>
                <a:tc>
                  <a:txBody>
                    <a:bodyPr/>
                    <a:lstStyle/>
                    <a:p>
                      <a:r>
                        <a:rPr lang="en-US" dirty="0" smtClean="0"/>
                        <a:t>c</a:t>
                      </a:r>
                      <a:endParaRPr lang="en-US" dirty="0"/>
                    </a:p>
                  </a:txBody>
                  <a:tcPr/>
                </a:tc>
                <a:tc>
                  <a:txBody>
                    <a:bodyPr/>
                    <a:lstStyle/>
                    <a:p>
                      <a:r>
                        <a:rPr lang="en-US" dirty="0" smtClean="0"/>
                        <a:t>d</a:t>
                      </a:r>
                      <a:endParaRPr lang="en-US" dirty="0"/>
                    </a:p>
                  </a:txBody>
                  <a:tcPr/>
                </a:tc>
                <a:tc>
                  <a:txBody>
                    <a:bodyPr/>
                    <a:lstStyle/>
                    <a:p>
                      <a:r>
                        <a:rPr lang="en-US" dirty="0" smtClean="0"/>
                        <a:t>b</a:t>
                      </a:r>
                      <a:endParaRPr lang="en-US" dirty="0"/>
                    </a:p>
                  </a:txBody>
                  <a:tcPr/>
                </a:tc>
              </a:tr>
              <a:tr h="370840">
                <a:tc>
                  <a:txBody>
                    <a:bodyPr/>
                    <a:lstStyle/>
                    <a:p>
                      <a:r>
                        <a:rPr lang="en-US" dirty="0" smtClean="0"/>
                        <a:t>c</a:t>
                      </a:r>
                      <a:endParaRPr lang="en-US" dirty="0"/>
                    </a:p>
                  </a:txBody>
                  <a:tcPr/>
                </a:tc>
                <a:tc>
                  <a:txBody>
                    <a:bodyPr/>
                    <a:lstStyle/>
                    <a:p>
                      <a:r>
                        <a:rPr lang="en-US" dirty="0" smtClean="0"/>
                        <a:t>b</a:t>
                      </a:r>
                      <a:endParaRPr lang="en-US" dirty="0"/>
                    </a:p>
                  </a:txBody>
                  <a:tcPr/>
                </a:tc>
                <a:tc>
                  <a:txBody>
                    <a:bodyPr/>
                    <a:lstStyle/>
                    <a:p>
                      <a:r>
                        <a:rPr lang="en-US" dirty="0" smtClean="0"/>
                        <a:t>c</a:t>
                      </a:r>
                      <a:endParaRPr lang="en-US" dirty="0"/>
                    </a:p>
                  </a:txBody>
                  <a:tcPr/>
                </a:tc>
                <a:tc>
                  <a:txBody>
                    <a:bodyPr/>
                    <a:lstStyle/>
                    <a:p>
                      <a:r>
                        <a:rPr lang="en-US" dirty="0" smtClean="0"/>
                        <a:t>d</a:t>
                      </a:r>
                      <a:endParaRPr lang="en-US" dirty="0"/>
                    </a:p>
                  </a:txBody>
                  <a:tcPr/>
                </a:tc>
              </a:tr>
              <a:tr h="370840">
                <a:tc>
                  <a:txBody>
                    <a:bodyPr/>
                    <a:lstStyle/>
                    <a:p>
                      <a:r>
                        <a:rPr lang="en-US" dirty="0" smtClean="0"/>
                        <a:t>d</a:t>
                      </a:r>
                      <a:endParaRPr lang="en-US" dirty="0"/>
                    </a:p>
                  </a:txBody>
                  <a:tcPr/>
                </a:tc>
                <a:tc>
                  <a:txBody>
                    <a:bodyPr/>
                    <a:lstStyle/>
                    <a:p>
                      <a:r>
                        <a:rPr lang="en-US" dirty="0" smtClean="0"/>
                        <a:t>d</a:t>
                      </a:r>
                      <a:endParaRPr lang="en-US" dirty="0"/>
                    </a:p>
                  </a:txBody>
                  <a:tcPr/>
                </a:tc>
                <a:tc>
                  <a:txBody>
                    <a:bodyPr/>
                    <a:lstStyle/>
                    <a:p>
                      <a:r>
                        <a:rPr lang="en-US" dirty="0" smtClean="0"/>
                        <a:t>a</a:t>
                      </a:r>
                      <a:endParaRPr lang="en-US" dirty="0"/>
                    </a:p>
                  </a:txBody>
                  <a:tcPr/>
                </a:tc>
                <a:tc>
                  <a:txBody>
                    <a:bodyPr/>
                    <a:lstStyle/>
                    <a:p>
                      <a:r>
                        <a:rPr lang="en-US" dirty="0" smtClean="0"/>
                        <a:t>a</a:t>
                      </a:r>
                      <a:endParaRPr lang="en-US" dirty="0"/>
                    </a:p>
                  </a:txBody>
                  <a:tcPr/>
                </a:tc>
              </a:tr>
            </a:tbl>
          </a:graphicData>
        </a:graphic>
      </p:graphicFrame>
    </p:spTree>
    <p:extLst>
      <p:ext uri="{BB962C8B-B14F-4D97-AF65-F5344CB8AC3E}">
        <p14:creationId xmlns:p14="http://schemas.microsoft.com/office/powerpoint/2010/main" val="2294372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Человеко-машинные процедуры</a:t>
            </a:r>
            <a:endParaRPr lang="ru-RU" dirty="0"/>
          </a:p>
        </p:txBody>
      </p:sp>
      <p:sp>
        <p:nvSpPr>
          <p:cNvPr id="3" name="Объект 2"/>
          <p:cNvSpPr>
            <a:spLocks noGrp="1"/>
          </p:cNvSpPr>
          <p:nvPr>
            <p:ph idx="1"/>
          </p:nvPr>
        </p:nvSpPr>
        <p:spPr/>
        <p:txBody>
          <a:bodyPr>
            <a:normAutofit fontScale="92500" lnSpcReduction="20000"/>
          </a:bodyPr>
          <a:lstStyle/>
          <a:p>
            <a:r>
              <a:rPr lang="en-US" dirty="0" smtClean="0"/>
              <a:t>SIGMOP</a:t>
            </a:r>
          </a:p>
          <a:p>
            <a:r>
              <a:rPr lang="ru-RU" dirty="0" smtClean="0"/>
              <a:t>Метод </a:t>
            </a:r>
            <a:r>
              <a:rPr lang="ru-RU" dirty="0" err="1" smtClean="0"/>
              <a:t>Дайера-Джиофриона</a:t>
            </a:r>
            <a:endParaRPr lang="ru-RU" dirty="0" smtClean="0"/>
          </a:p>
          <a:p>
            <a:r>
              <a:rPr lang="ru-RU" dirty="0" smtClean="0"/>
              <a:t>Метод </a:t>
            </a:r>
            <a:r>
              <a:rPr lang="ru-RU" dirty="0" err="1" smtClean="0"/>
              <a:t>Зайонца-Валлениуса</a:t>
            </a:r>
            <a:endParaRPr lang="ru-RU" dirty="0" smtClean="0"/>
          </a:p>
          <a:p>
            <a:r>
              <a:rPr lang="en-US" dirty="0" smtClean="0"/>
              <a:t>STEM</a:t>
            </a:r>
          </a:p>
          <a:p>
            <a:r>
              <a:rPr lang="ru-RU" dirty="0" smtClean="0"/>
              <a:t>МАИ (</a:t>
            </a:r>
            <a:r>
              <a:rPr lang="en-US" dirty="0" smtClean="0"/>
              <a:t>AHP)</a:t>
            </a:r>
          </a:p>
          <a:p>
            <a:r>
              <a:rPr lang="ru-RU" dirty="0" smtClean="0"/>
              <a:t>Метод </a:t>
            </a:r>
            <a:r>
              <a:rPr lang="ru-RU" dirty="0" err="1" smtClean="0"/>
              <a:t>Харвица</a:t>
            </a:r>
            <a:r>
              <a:rPr lang="ru-RU" dirty="0" smtClean="0"/>
              <a:t> (</a:t>
            </a:r>
            <a:r>
              <a:rPr lang="ru-RU" dirty="0" err="1" smtClean="0"/>
              <a:t>Максимакс</a:t>
            </a:r>
            <a:r>
              <a:rPr lang="ru-RU" dirty="0" smtClean="0"/>
              <a:t>, Максимин)</a:t>
            </a:r>
          </a:p>
          <a:p>
            <a:r>
              <a:rPr lang="ru-RU" dirty="0" smtClean="0"/>
              <a:t>Методы иерархического упорядочивания</a:t>
            </a:r>
          </a:p>
          <a:p>
            <a:r>
              <a:rPr lang="en-US" dirty="0" smtClean="0"/>
              <a:t>MAUT</a:t>
            </a:r>
          </a:p>
          <a:p>
            <a:r>
              <a:rPr lang="en-US" dirty="0" smtClean="0"/>
              <a:t>SMART</a:t>
            </a:r>
          </a:p>
          <a:p>
            <a:r>
              <a:rPr lang="en-US" dirty="0" err="1" smtClean="0"/>
              <a:t>Electre</a:t>
            </a:r>
            <a:endParaRPr lang="en-US" dirty="0" smtClean="0"/>
          </a:p>
          <a:p>
            <a:endParaRPr lang="ru-RU" dirty="0"/>
          </a:p>
        </p:txBody>
      </p:sp>
    </p:spTree>
    <p:extLst>
      <p:ext uri="{BB962C8B-B14F-4D97-AF65-F5344CB8AC3E}">
        <p14:creationId xmlns:p14="http://schemas.microsoft.com/office/powerpoint/2010/main" val="1020466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Так какое пиво пить?</a:t>
            </a:r>
            <a:endParaRPr lang="ru-RU" dirty="0"/>
          </a:p>
        </p:txBody>
      </p:sp>
      <p:pic>
        <p:nvPicPr>
          <p:cNvPr id="4" name="Рисунок 3"/>
          <p:cNvPicPr>
            <a:picLocks noChangeAspect="1"/>
          </p:cNvPicPr>
          <p:nvPr/>
        </p:nvPicPr>
        <p:blipFill>
          <a:blip r:embed="rId3"/>
          <a:stretch>
            <a:fillRect/>
          </a:stretch>
        </p:blipFill>
        <p:spPr>
          <a:xfrm>
            <a:off x="1514902" y="1429098"/>
            <a:ext cx="8157593" cy="5124741"/>
          </a:xfrm>
          <a:prstGeom prst="rect">
            <a:avLst/>
          </a:prstGeom>
        </p:spPr>
      </p:pic>
    </p:spTree>
    <p:extLst>
      <p:ext uri="{BB962C8B-B14F-4D97-AF65-F5344CB8AC3E}">
        <p14:creationId xmlns:p14="http://schemas.microsoft.com/office/powerpoint/2010/main" val="240283983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14330</TotalTime>
  <Words>2850</Words>
  <Application>Microsoft Office PowerPoint</Application>
  <PresentationFormat>Широкоэкранный</PresentationFormat>
  <Paragraphs>305</Paragraphs>
  <Slides>11</Slides>
  <Notes>11</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11</vt:i4>
      </vt:variant>
    </vt:vector>
  </HeadingPairs>
  <TitlesOfParts>
    <vt:vector size="15" baseType="lpstr">
      <vt:lpstr>Arial</vt:lpstr>
      <vt:lpstr>Calibri</vt:lpstr>
      <vt:lpstr>Calibri Light</vt:lpstr>
      <vt:lpstr>Тема Office</vt:lpstr>
      <vt:lpstr>Как сравнить теплое и мягкое</vt:lpstr>
      <vt:lpstr>План</vt:lpstr>
      <vt:lpstr>Основные сущности</vt:lpstr>
      <vt:lpstr>Предельная сложность выбора</vt:lpstr>
      <vt:lpstr>Уменьшение количества альтернатив</vt:lpstr>
      <vt:lpstr>Свертка критериев</vt:lpstr>
      <vt:lpstr>Объединение мнений экспертов</vt:lpstr>
      <vt:lpstr>Человеко-машинные процедуры</vt:lpstr>
      <vt:lpstr>Так какое пиво пить?</vt:lpstr>
      <vt:lpstr>Итог</vt:lpstr>
      <vt:lpstr>Спасибо за внимание</vt:lpstr>
    </vt:vector>
  </TitlesOfParts>
  <Company>Digital Design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Как сравнить теплое и мягкое</dc:title>
  <dc:creator>ArtemM</dc:creator>
  <cp:lastModifiedBy>Mitropolskiy, Artem</cp:lastModifiedBy>
  <cp:revision>98</cp:revision>
  <dcterms:created xsi:type="dcterms:W3CDTF">2016-11-22T14:49:13Z</dcterms:created>
  <dcterms:modified xsi:type="dcterms:W3CDTF">2016-12-26T11:01:29Z</dcterms:modified>
</cp:coreProperties>
</file>