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74" r:id="rId5"/>
    <p:sldId id="289" r:id="rId6"/>
    <p:sldId id="292" r:id="rId7"/>
    <p:sldId id="290" r:id="rId8"/>
    <p:sldId id="284" r:id="rId9"/>
    <p:sldId id="279" r:id="rId10"/>
    <p:sldId id="287" r:id="rId11"/>
    <p:sldId id="288" r:id="rId12"/>
    <p:sldId id="293" r:id="rId13"/>
    <p:sldId id="306" r:id="rId14"/>
    <p:sldId id="294" r:id="rId15"/>
    <p:sldId id="295" r:id="rId16"/>
    <p:sldId id="296" r:id="rId17"/>
    <p:sldId id="307" r:id="rId18"/>
    <p:sldId id="301" r:id="rId19"/>
    <p:sldId id="297" r:id="rId20"/>
    <p:sldId id="302" r:id="rId21"/>
    <p:sldId id="303" r:id="rId22"/>
    <p:sldId id="308" r:id="rId23"/>
    <p:sldId id="298" r:id="rId24"/>
    <p:sldId id="305" r:id="rId25"/>
    <p:sldId id="299" r:id="rId26"/>
    <p:sldId id="281" r:id="rId27"/>
    <p:sldId id="283" r:id="rId28"/>
  </p:sldIdLst>
  <p:sldSz cx="12192000" cy="6858000"/>
  <p:notesSz cx="7104063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ступление и проблематика" id="{2996275B-8527-42D0-AB5C-2C64B2D44A45}">
          <p14:sldIdLst>
            <p14:sldId id="256"/>
            <p14:sldId id="257"/>
            <p14:sldId id="273"/>
            <p14:sldId id="274"/>
            <p14:sldId id="289"/>
          </p14:sldIdLst>
        </p14:section>
        <p14:section name="Теория моделирования информации" id="{56533B75-FFB8-4FA9-AF6C-F8669655B1BA}">
          <p14:sldIdLst>
            <p14:sldId id="292"/>
            <p14:sldId id="290"/>
            <p14:sldId id="284"/>
          </p14:sldIdLst>
        </p14:section>
        <p14:section name="Кейс" id="{DE8BCF17-E5BB-49F4-A6C7-C71FF460EB77}">
          <p14:sldIdLst>
            <p14:sldId id="279"/>
            <p14:sldId id="287"/>
            <p14:sldId id="288"/>
            <p14:sldId id="293"/>
            <p14:sldId id="306"/>
            <p14:sldId id="294"/>
            <p14:sldId id="295"/>
            <p14:sldId id="296"/>
            <p14:sldId id="307"/>
            <p14:sldId id="301"/>
            <p14:sldId id="297"/>
            <p14:sldId id="302"/>
            <p14:sldId id="303"/>
            <p14:sldId id="308"/>
            <p14:sldId id="298"/>
            <p14:sldId id="305"/>
            <p14:sldId id="299"/>
          </p14:sldIdLst>
        </p14:section>
        <p14:section name="Выводы и заключение" id="{CEEB4A86-763C-40C3-852D-FF65A4BC55A9}">
          <p14:sldIdLst>
            <p14:sldId id="281"/>
            <p14:sldId id="2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750" userDrawn="1">
          <p15:clr>
            <a:srgbClr val="A4A3A4"/>
          </p15:clr>
        </p15:guide>
        <p15:guide id="2" pos="619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701" y="67"/>
      </p:cViewPr>
      <p:guideLst>
        <p:guide orient="horz" pos="2750"/>
        <p:guide pos="619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7B7F-D437-4C91-B3B8-96C754263747}" type="datetimeFigureOut">
              <a:rPr lang="ru-RU" smtClean="0"/>
              <a:t>15.05.2021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80BC3-506A-49BA-B9AA-C88E63C3B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916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7B7F-D437-4C91-B3B8-96C754263747}" type="datetimeFigureOut">
              <a:rPr lang="ru-RU" smtClean="0"/>
              <a:t>15.05.2021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80BC3-506A-49BA-B9AA-C88E63C3B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947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7B7F-D437-4C91-B3B8-96C754263747}" type="datetimeFigureOut">
              <a:rPr lang="ru-RU" smtClean="0"/>
              <a:t>15.05.2021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80BC3-506A-49BA-B9AA-C88E63C3B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713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7B7F-D437-4C91-B3B8-96C754263747}" type="datetimeFigureOut">
              <a:rPr lang="ru-RU" smtClean="0"/>
              <a:t>15.05.2021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80BC3-506A-49BA-B9AA-C88E63C3B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85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7B7F-D437-4C91-B3B8-96C754263747}" type="datetimeFigureOut">
              <a:rPr lang="ru-RU" smtClean="0"/>
              <a:t>15.05.2021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80BC3-506A-49BA-B9AA-C88E63C3B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093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7B7F-D437-4C91-B3B8-96C754263747}" type="datetimeFigureOut">
              <a:rPr lang="ru-RU" smtClean="0"/>
              <a:t>15.05.2021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80BC3-506A-49BA-B9AA-C88E63C3B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020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7B7F-D437-4C91-B3B8-96C754263747}" type="datetimeFigureOut">
              <a:rPr lang="ru-RU" smtClean="0"/>
              <a:t>15.05.2021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80BC3-506A-49BA-B9AA-C88E63C3B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308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7B7F-D437-4C91-B3B8-96C754263747}" type="datetimeFigureOut">
              <a:rPr lang="ru-RU" smtClean="0"/>
              <a:t>15.05.2021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80BC3-506A-49BA-B9AA-C88E63C3B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41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7B7F-D437-4C91-B3B8-96C754263747}" type="datetimeFigureOut">
              <a:rPr lang="ru-RU" smtClean="0"/>
              <a:t>15.05.2021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80BC3-506A-49BA-B9AA-C88E63C3B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122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7B7F-D437-4C91-B3B8-96C754263747}" type="datetimeFigureOut">
              <a:rPr lang="ru-RU" smtClean="0"/>
              <a:t>15.05.2021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80BC3-506A-49BA-B9AA-C88E63C3B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393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7B7F-D437-4C91-B3B8-96C754263747}" type="datetimeFigureOut">
              <a:rPr lang="ru-RU" smtClean="0"/>
              <a:t>15.05.2021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80BC3-506A-49BA-B9AA-C88E63C3B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659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17B7F-D437-4C91-B3B8-96C754263747}" type="datetimeFigureOut">
              <a:rPr lang="ru-RU" smtClean="0"/>
              <a:t>15.05.2021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80BC3-506A-49BA-B9AA-C88E63C3B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859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mindclubs.com/km_saint_petersburg" TargetMode="External"/><Relationship Id="rId3" Type="http://schemas.openxmlformats.org/officeDocument/2006/relationships/image" Target="../media/image2.jfif"/><Relationship Id="rId7" Type="http://schemas.openxmlformats.org/officeDocument/2006/relationships/hyperlink" Target="https://www.youtube.com/channel/UCnhy-Nvu1RMpKjIkiZOquR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isa_bens@mail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477583"/>
            <a:ext cx="9144000" cy="1902835"/>
          </a:xfrm>
        </p:spPr>
        <p:txBody>
          <a:bodyPr>
            <a:noAutofit/>
          </a:bodyPr>
          <a:lstStyle/>
          <a:p>
            <a:r>
              <a:rPr lang="ru-RU" sz="4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Концептуальные и логические модели – ключ к эффективной коммуникации.</a:t>
            </a:r>
            <a:r>
              <a:rPr lang="en-US" sz="4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4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При чем тут </a:t>
            </a:r>
            <a:r>
              <a:rPr lang="en-US" sz="4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data </a:t>
            </a:r>
            <a:r>
              <a:rPr lang="en-US" sz="4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analyst</a:t>
            </a:r>
            <a:r>
              <a:rPr lang="ru-RU" sz="4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ы</a:t>
            </a:r>
            <a:r>
              <a:rPr lang="ru-RU" sz="4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6086764"/>
            <a:ext cx="9144000" cy="77123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dirty="0"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21-22 </a:t>
            </a:r>
            <a:r>
              <a:rPr lang="ru-RU" sz="1800" dirty="0"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мая 2021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800" dirty="0"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Санкт-Петербург</a:t>
            </a:r>
          </a:p>
        </p:txBody>
      </p:sp>
      <p:pic>
        <p:nvPicPr>
          <p:cNvPr id="1026" name="Picture 2" descr="https://analystdays.ru/files/autoupload/91/32/45/dx5n0w1d5193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2002980" cy="98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76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nalystdays.ru/files/autoupload/91/32/45/dx5n0w1d5193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59999"/>
            <a:ext cx="2002980" cy="98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864661" y="190452"/>
            <a:ext cx="9327339" cy="1325563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Внедрение системы </a:t>
            </a:r>
            <a:r>
              <a:rPr lang="en-US" sz="36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Product Lifecycle Management (PLM)</a:t>
            </a:r>
            <a:endParaRPr lang="ru-RU" sz="36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7410" name="Picture 2" descr="ᐈ Проблема картинка фото, фотографии проблема | скачать на Depositphotos®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031" y="2371615"/>
            <a:ext cx="2975969" cy="448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359999" y="1675596"/>
            <a:ext cx="9264291" cy="5002295"/>
          </a:xfrm>
        </p:spPr>
        <p:txBody>
          <a:bodyPr>
            <a:noAutofit/>
          </a:bodyPr>
          <a:lstStyle/>
          <a:p>
            <a:pPr marL="514350" indent="-51435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ru-RU" sz="2400" dirty="0" smtClean="0"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Разработана первая версия системы для управления продуктами и предложениями продуктов (основные пользователи: отдел маркетинга, отдел продаж, отдел сервисного обслуживания и поддержки клиентов);</a:t>
            </a:r>
          </a:p>
          <a:p>
            <a:pPr marL="514350" indent="-51435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ru-RU" sz="2400" dirty="0" smtClean="0"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Глобальные проблемы перед бизнесом – нужно уметь быстро адаптировать продуктовые линейки под меняющийся рынок;</a:t>
            </a:r>
          </a:p>
          <a:p>
            <a:pPr marL="514350" indent="-51435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ru-RU" sz="2400" dirty="0" smtClean="0"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Нет единства на стороне заказчика – есть несколько крупных векторов развития компании в части маркетинга и позиционирования, поддерживаемые руководителями с равным уровнем влияния;</a:t>
            </a:r>
          </a:p>
          <a:p>
            <a:pPr marL="514350" indent="-51435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ru-RU" sz="2400" dirty="0" smtClean="0"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Заинтересованных сторон у проекта очень много (более 15).</a:t>
            </a:r>
            <a:endParaRPr lang="ru-RU" sz="2400" dirty="0">
              <a:latin typeface="Segoe UI Semilight" panose="020B0402040204020203" pitchFamily="34" charset="0"/>
              <a:ea typeface="+mj-ea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72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nalystdays.ru/files/autoupload/91/32/45/dx5n0w1d5193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59999"/>
            <a:ext cx="2002980" cy="98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864661" y="190452"/>
            <a:ext cx="8813645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Путь самурая</a:t>
            </a:r>
            <a:endParaRPr lang="ru-RU" sz="4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7677" y="1676248"/>
            <a:ext cx="4224894" cy="3505504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281248" y="1649477"/>
            <a:ext cx="540000" cy="54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ru-RU"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81248" y="2294868"/>
            <a:ext cx="540000" cy="54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10" name="Овал 9"/>
          <p:cNvSpPr/>
          <p:nvPr/>
        </p:nvSpPr>
        <p:spPr>
          <a:xfrm>
            <a:off x="281248" y="2940259"/>
            <a:ext cx="540000" cy="54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</a:p>
        </p:txBody>
      </p:sp>
      <p:sp>
        <p:nvSpPr>
          <p:cNvPr id="11" name="Овал 10"/>
          <p:cNvSpPr/>
          <p:nvPr/>
        </p:nvSpPr>
        <p:spPr>
          <a:xfrm>
            <a:off x="281248" y="3585650"/>
            <a:ext cx="540000" cy="54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</a:p>
        </p:txBody>
      </p:sp>
      <p:sp>
        <p:nvSpPr>
          <p:cNvPr id="14" name="Овал 13"/>
          <p:cNvSpPr/>
          <p:nvPr/>
        </p:nvSpPr>
        <p:spPr>
          <a:xfrm>
            <a:off x="281248" y="4231041"/>
            <a:ext cx="540000" cy="54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</a:p>
        </p:txBody>
      </p:sp>
      <p:sp>
        <p:nvSpPr>
          <p:cNvPr id="15" name="Овал 14"/>
          <p:cNvSpPr/>
          <p:nvPr/>
        </p:nvSpPr>
        <p:spPr>
          <a:xfrm>
            <a:off x="281248" y="4876432"/>
            <a:ext cx="540000" cy="54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6</a:t>
            </a:r>
          </a:p>
        </p:txBody>
      </p:sp>
      <p:sp>
        <p:nvSpPr>
          <p:cNvPr id="16" name="Овал 15"/>
          <p:cNvSpPr/>
          <p:nvPr/>
        </p:nvSpPr>
        <p:spPr>
          <a:xfrm>
            <a:off x="281248" y="5521823"/>
            <a:ext cx="540000" cy="54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994453" y="1645153"/>
            <a:ext cx="6340009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ru-RU" sz="2000" dirty="0" smtClean="0"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Запуск </a:t>
            </a:r>
            <a:r>
              <a:rPr lang="en-US" sz="2000" dirty="0"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Research and </a:t>
            </a:r>
            <a:r>
              <a:rPr lang="en-US" sz="2000" dirty="0" smtClean="0"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Development</a:t>
            </a:r>
            <a:r>
              <a:rPr lang="ru-RU" sz="2000" dirty="0" smtClean="0"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 (</a:t>
            </a:r>
            <a:r>
              <a:rPr lang="en-US" sz="2000" dirty="0" smtClean="0"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R&amp;D)</a:t>
            </a:r>
            <a:r>
              <a:rPr lang="ru-RU" sz="2000" dirty="0" smtClean="0"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 проекта</a:t>
            </a: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994454" y="2292172"/>
            <a:ext cx="6340009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2000"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/>
              <a:t>Первая встреча</a:t>
            </a: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994454" y="2939191"/>
            <a:ext cx="6340009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2000"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/>
              <a:t>Поход в </a:t>
            </a:r>
            <a:r>
              <a:rPr lang="ru-RU" dirty="0" smtClean="0"/>
              <a:t>библиотеку</a:t>
            </a:r>
            <a:endParaRPr lang="ru-RU" dirty="0"/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994454" y="3585650"/>
            <a:ext cx="6340009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2000"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/>
              <a:t>Бой на их территории</a:t>
            </a:r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994454" y="4231039"/>
            <a:ext cx="6340009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2000"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/>
              <a:t>Неожиданное подкрепление</a:t>
            </a:r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994454" y="4876432"/>
            <a:ext cx="6340009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2000"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/>
              <a:t>Готовим новые версии ЛНА – легализуем идеи</a:t>
            </a:r>
          </a:p>
        </p:txBody>
      </p:sp>
      <p:sp>
        <p:nvSpPr>
          <p:cNvPr id="27" name="Объект 2"/>
          <p:cNvSpPr txBox="1">
            <a:spLocks/>
          </p:cNvSpPr>
          <p:nvPr/>
        </p:nvSpPr>
        <p:spPr>
          <a:xfrm>
            <a:off x="994455" y="5521823"/>
            <a:ext cx="6340009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ru-RU" sz="2000" dirty="0"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Взаимодействие с архитектором или придется «немного» подпилить</a:t>
            </a:r>
            <a:endParaRPr lang="ru-RU" sz="2000" dirty="0" smtClean="0">
              <a:latin typeface="Segoe UI Semilight" panose="020B0402040204020203" pitchFamily="34" charset="0"/>
              <a:ea typeface="+mj-ea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79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nalystdays.ru/files/autoupload/91/32/45/dx5n0w1d5193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59999"/>
            <a:ext cx="2002980" cy="98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864661" y="190452"/>
            <a:ext cx="8813645" cy="1325563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Запустили </a:t>
            </a:r>
            <a:r>
              <a:rPr lang="en-US" sz="4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R&amp;D </a:t>
            </a:r>
            <a:r>
              <a:rPr lang="ru-RU" sz="4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проект</a:t>
            </a: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1151999" y="1576457"/>
            <a:ext cx="10548000" cy="1843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ru-RU" sz="32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1. Проработать и представить варианты ускорения расчета стоимости продуктов за счет перехода на новую модель ценообразования</a:t>
            </a:r>
            <a:endParaRPr lang="ru-RU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1152000" y="3649555"/>
            <a:ext cx="10526306" cy="1843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ru-RU" sz="32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2. Выработать варианты решения по ускорению процессах разработки и выведения на рынок новых продуктов и продуктовых предложений</a:t>
            </a:r>
            <a:endParaRPr lang="ru-RU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81248" y="1649477"/>
            <a:ext cx="540000" cy="54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ru-RU"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81248" y="2294868"/>
            <a:ext cx="540000" cy="5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17" name="Овал 16"/>
          <p:cNvSpPr/>
          <p:nvPr/>
        </p:nvSpPr>
        <p:spPr>
          <a:xfrm>
            <a:off x="281248" y="2940259"/>
            <a:ext cx="540000" cy="5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</a:p>
        </p:txBody>
      </p:sp>
      <p:sp>
        <p:nvSpPr>
          <p:cNvPr id="18" name="Овал 17"/>
          <p:cNvSpPr/>
          <p:nvPr/>
        </p:nvSpPr>
        <p:spPr>
          <a:xfrm>
            <a:off x="281248" y="3585650"/>
            <a:ext cx="540000" cy="5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</a:p>
        </p:txBody>
      </p:sp>
      <p:sp>
        <p:nvSpPr>
          <p:cNvPr id="27" name="Овал 26"/>
          <p:cNvSpPr/>
          <p:nvPr/>
        </p:nvSpPr>
        <p:spPr>
          <a:xfrm>
            <a:off x="281248" y="4231041"/>
            <a:ext cx="540000" cy="5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</a:p>
        </p:txBody>
      </p:sp>
      <p:sp>
        <p:nvSpPr>
          <p:cNvPr id="30" name="Овал 29"/>
          <p:cNvSpPr/>
          <p:nvPr/>
        </p:nvSpPr>
        <p:spPr>
          <a:xfrm>
            <a:off x="281248" y="4876432"/>
            <a:ext cx="540000" cy="5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6</a:t>
            </a:r>
          </a:p>
        </p:txBody>
      </p:sp>
      <p:sp>
        <p:nvSpPr>
          <p:cNvPr id="31" name="Овал 30"/>
          <p:cNvSpPr/>
          <p:nvPr/>
        </p:nvSpPr>
        <p:spPr>
          <a:xfrm>
            <a:off x="281248" y="5521823"/>
            <a:ext cx="540000" cy="5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04361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nalystdays.ru/files/autoupload/91/32/45/dx5n0w1d5193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59999"/>
            <a:ext cx="2002980" cy="98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864661" y="190452"/>
            <a:ext cx="8813645" cy="1325563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Запустили </a:t>
            </a:r>
            <a:r>
              <a:rPr lang="en-US" sz="4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R&amp;D </a:t>
            </a:r>
            <a:r>
              <a:rPr lang="ru-RU" sz="4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проект</a:t>
            </a:r>
          </a:p>
        </p:txBody>
      </p:sp>
      <p:sp>
        <p:nvSpPr>
          <p:cNvPr id="15" name="Овал 14"/>
          <p:cNvSpPr/>
          <p:nvPr/>
        </p:nvSpPr>
        <p:spPr>
          <a:xfrm>
            <a:off x="281248" y="1649477"/>
            <a:ext cx="540000" cy="54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ru-RU"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81248" y="2294868"/>
            <a:ext cx="540000" cy="5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17" name="Овал 16"/>
          <p:cNvSpPr/>
          <p:nvPr/>
        </p:nvSpPr>
        <p:spPr>
          <a:xfrm>
            <a:off x="281248" y="2940259"/>
            <a:ext cx="540000" cy="5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</a:p>
        </p:txBody>
      </p:sp>
      <p:sp>
        <p:nvSpPr>
          <p:cNvPr id="18" name="Овал 17"/>
          <p:cNvSpPr/>
          <p:nvPr/>
        </p:nvSpPr>
        <p:spPr>
          <a:xfrm>
            <a:off x="281248" y="3585650"/>
            <a:ext cx="540000" cy="5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</a:p>
        </p:txBody>
      </p:sp>
      <p:sp>
        <p:nvSpPr>
          <p:cNvPr id="27" name="Овал 26"/>
          <p:cNvSpPr/>
          <p:nvPr/>
        </p:nvSpPr>
        <p:spPr>
          <a:xfrm>
            <a:off x="281248" y="4231041"/>
            <a:ext cx="540000" cy="5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</a:p>
        </p:txBody>
      </p:sp>
      <p:sp>
        <p:nvSpPr>
          <p:cNvPr id="30" name="Овал 29"/>
          <p:cNvSpPr/>
          <p:nvPr/>
        </p:nvSpPr>
        <p:spPr>
          <a:xfrm>
            <a:off x="281248" y="4876432"/>
            <a:ext cx="540000" cy="5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6</a:t>
            </a:r>
          </a:p>
        </p:txBody>
      </p:sp>
      <p:sp>
        <p:nvSpPr>
          <p:cNvPr id="31" name="Овал 30"/>
          <p:cNvSpPr/>
          <p:nvPr/>
        </p:nvSpPr>
        <p:spPr>
          <a:xfrm>
            <a:off x="281248" y="5521823"/>
            <a:ext cx="540000" cy="5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313784" y="1650805"/>
            <a:ext cx="5424440" cy="236747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Целевая модель ценообразования (продуктовая политика, локально-нормативные документы, продуктовая стратегия) </a:t>
            </a:r>
            <a:endParaRPr lang="ru-RU" sz="2000" dirty="0">
              <a:solidFill>
                <a:schemeClr val="tx2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16200000">
            <a:off x="755052" y="2589113"/>
            <a:ext cx="2368800" cy="489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Бизнес-уровень</a:t>
            </a:r>
            <a:endParaRPr lang="ru-RU" b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16200000">
            <a:off x="751715" y="5102282"/>
            <a:ext cx="2369371" cy="489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ИТ-уровень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313784" y="4159004"/>
            <a:ext cx="5424440" cy="11160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Целевая модель ИТ-ландшафта, реализующая модель ценообразования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313784" y="5415732"/>
            <a:ext cx="5424440" cy="11160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Прототип </a:t>
            </a:r>
            <a:r>
              <a:rPr lang="en-US" sz="20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PLM</a:t>
            </a:r>
            <a:r>
              <a:rPr lang="ru-RU" sz="20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и отчет о применимости данного решения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930008" y="1649476"/>
            <a:ext cx="2570356" cy="488225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План перехода к целевой модели </a:t>
            </a:r>
            <a:r>
              <a:rPr lang="ru-RU" sz="2000" dirty="0" smtClean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ценообразования</a:t>
            </a:r>
            <a:endParaRPr lang="ru-RU" sz="2000" dirty="0">
              <a:solidFill>
                <a:schemeClr val="tx2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96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nalystdays.ru/files/autoupload/91/32/45/dx5n0w1d5193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59999"/>
            <a:ext cx="2002980" cy="98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864661" y="190452"/>
            <a:ext cx="8813645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Первая встреча</a:t>
            </a:r>
            <a:endParaRPr lang="ru-RU" sz="4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561650" y="3127684"/>
            <a:ext cx="7745379" cy="3043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1152000" y="5580000"/>
            <a:ext cx="10316816" cy="1125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2800" b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Вывод:</a:t>
            </a:r>
            <a:r>
              <a:rPr lang="ru-RU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28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пытаться уточнять требования в таких условиях очень трудно. </a:t>
            </a:r>
            <a:r>
              <a:rPr lang="ru-RU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Нужно сначала </a:t>
            </a:r>
            <a:r>
              <a:rPr lang="ru-RU" sz="28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выровнять терминологию.</a:t>
            </a:r>
            <a:endParaRPr lang="ru-RU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701" y="1616521"/>
            <a:ext cx="858073" cy="1188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807" y="1649477"/>
            <a:ext cx="852709" cy="11880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467" y="1606475"/>
            <a:ext cx="846193" cy="11880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694" y="1606475"/>
            <a:ext cx="866018" cy="118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1306194" y="3406550"/>
            <a:ext cx="2270740" cy="1044246"/>
            <a:chOff x="1214270" y="3578781"/>
            <a:chExt cx="2270740" cy="1044246"/>
          </a:xfrm>
        </p:grpSpPr>
        <p:sp>
          <p:nvSpPr>
            <p:cNvPr id="2" name="Облако 1"/>
            <p:cNvSpPr/>
            <p:nvPr/>
          </p:nvSpPr>
          <p:spPr>
            <a:xfrm>
              <a:off x="1214270" y="3578781"/>
              <a:ext cx="2270740" cy="1044246"/>
            </a:xfrm>
            <a:prstGeom prst="cloud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бъект 2"/>
            <p:cNvSpPr txBox="1">
              <a:spLocks/>
            </p:cNvSpPr>
            <p:nvPr/>
          </p:nvSpPr>
          <p:spPr>
            <a:xfrm>
              <a:off x="1280182" y="3830904"/>
              <a:ext cx="2138917" cy="540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Font typeface="Arial" panose="020B0604020202020204" pitchFamily="34" charset="0"/>
                <a:buNone/>
              </a:pPr>
              <a:r>
                <a:rPr lang="ru-RU" sz="2000" b="1" dirty="0">
                  <a:latin typeface="Segoe UI Semilight" panose="020B0402040204020203" pitchFamily="34" charset="0"/>
                  <a:ea typeface="+mj-ea"/>
                  <a:cs typeface="Segoe UI Semilight" panose="020B0402040204020203" pitchFamily="34" charset="0"/>
                </a:rPr>
                <a:t>о</a:t>
              </a:r>
              <a:r>
                <a:rPr lang="ru-RU" sz="2000" b="1" dirty="0" smtClean="0">
                  <a:latin typeface="Segoe UI Semilight" panose="020B0402040204020203" pitchFamily="34" charset="0"/>
                  <a:ea typeface="+mj-ea"/>
                  <a:cs typeface="Segoe UI Semilight" panose="020B0402040204020203" pitchFamily="34" charset="0"/>
                </a:rPr>
                <a:t>браз решения 1 </a:t>
              </a:r>
            </a:p>
          </p:txBody>
        </p:sp>
      </p:grpSp>
      <p:sp>
        <p:nvSpPr>
          <p:cNvPr id="42" name="Облако 41"/>
          <p:cNvSpPr/>
          <p:nvPr/>
        </p:nvSpPr>
        <p:spPr>
          <a:xfrm>
            <a:off x="5183273" y="4662903"/>
            <a:ext cx="1980000" cy="1008000"/>
          </a:xfrm>
          <a:prstGeom prst="clou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бъект 2"/>
          <p:cNvSpPr txBox="1">
            <a:spLocks/>
          </p:cNvSpPr>
          <p:nvPr/>
        </p:nvSpPr>
        <p:spPr>
          <a:xfrm>
            <a:off x="5183273" y="4901165"/>
            <a:ext cx="204203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ru-RU" sz="5400" b="1" dirty="0" smtClean="0"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?</a:t>
            </a:r>
          </a:p>
        </p:txBody>
      </p:sp>
      <p:sp>
        <p:nvSpPr>
          <p:cNvPr id="35" name="Объект 2"/>
          <p:cNvSpPr txBox="1">
            <a:spLocks/>
          </p:cNvSpPr>
          <p:nvPr/>
        </p:nvSpPr>
        <p:spPr>
          <a:xfrm>
            <a:off x="1420549" y="2782406"/>
            <a:ext cx="204203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 smtClean="0"/>
              <a:t>Директор по </a:t>
            </a:r>
            <a:r>
              <a:rPr lang="ru-RU" dirty="0"/>
              <a:t>маркетингу</a:t>
            </a:r>
          </a:p>
        </p:txBody>
      </p:sp>
      <p:sp>
        <p:nvSpPr>
          <p:cNvPr id="36" name="Объект 2"/>
          <p:cNvSpPr txBox="1">
            <a:spLocks/>
          </p:cNvSpPr>
          <p:nvPr/>
        </p:nvSpPr>
        <p:spPr>
          <a:xfrm>
            <a:off x="4016888" y="2782391"/>
            <a:ext cx="204203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/>
              <a:t>Директор по ИТ</a:t>
            </a:r>
          </a:p>
        </p:txBody>
      </p:sp>
      <p:sp>
        <p:nvSpPr>
          <p:cNvPr id="37" name="Объект 2"/>
          <p:cNvSpPr txBox="1">
            <a:spLocks/>
          </p:cNvSpPr>
          <p:nvPr/>
        </p:nvSpPr>
        <p:spPr>
          <a:xfrm>
            <a:off x="6537283" y="2787849"/>
            <a:ext cx="2588008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ru-RU" sz="1800" dirty="0" smtClean="0"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Начальник отдела по сервисной поддержке 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3902533" y="3370001"/>
            <a:ext cx="2270740" cy="1044246"/>
            <a:chOff x="3902533" y="3499308"/>
            <a:chExt cx="2270740" cy="1044246"/>
          </a:xfrm>
        </p:grpSpPr>
        <p:sp>
          <p:nvSpPr>
            <p:cNvPr id="45" name="Облако 44"/>
            <p:cNvSpPr/>
            <p:nvPr/>
          </p:nvSpPr>
          <p:spPr>
            <a:xfrm>
              <a:off x="3902533" y="3499308"/>
              <a:ext cx="2270740" cy="1044246"/>
            </a:xfrm>
            <a:prstGeom prst="cloud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бъект 2"/>
            <p:cNvSpPr txBox="1">
              <a:spLocks/>
            </p:cNvSpPr>
            <p:nvPr/>
          </p:nvSpPr>
          <p:spPr>
            <a:xfrm>
              <a:off x="3935489" y="3764609"/>
              <a:ext cx="2204829" cy="540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Font typeface="Arial" panose="020B0604020202020204" pitchFamily="34" charset="0"/>
                <a:buNone/>
              </a:pPr>
              <a:r>
                <a:rPr lang="ru-RU" sz="2000" b="1" dirty="0">
                  <a:latin typeface="Segoe UI Semilight" panose="020B0402040204020203" pitchFamily="34" charset="0"/>
                  <a:ea typeface="+mj-ea"/>
                  <a:cs typeface="Segoe UI Semilight" panose="020B0402040204020203" pitchFamily="34" charset="0"/>
                </a:rPr>
                <a:t>о</a:t>
              </a:r>
              <a:r>
                <a:rPr lang="ru-RU" sz="2000" b="1" dirty="0" smtClean="0">
                  <a:latin typeface="Segoe UI Semilight" panose="020B0402040204020203" pitchFamily="34" charset="0"/>
                  <a:ea typeface="+mj-ea"/>
                  <a:cs typeface="Segoe UI Semilight" panose="020B0402040204020203" pitchFamily="34" charset="0"/>
                </a:rPr>
                <a:t>браз решения 2 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695917" y="3370001"/>
            <a:ext cx="2270740" cy="1044246"/>
            <a:chOff x="6695917" y="3499308"/>
            <a:chExt cx="2270740" cy="1044246"/>
          </a:xfrm>
        </p:grpSpPr>
        <p:sp>
          <p:nvSpPr>
            <p:cNvPr id="48" name="Облако 47"/>
            <p:cNvSpPr/>
            <p:nvPr/>
          </p:nvSpPr>
          <p:spPr>
            <a:xfrm>
              <a:off x="6695917" y="3499308"/>
              <a:ext cx="2270740" cy="1044246"/>
            </a:xfrm>
            <a:prstGeom prst="cloud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бъект 2"/>
            <p:cNvSpPr txBox="1">
              <a:spLocks/>
            </p:cNvSpPr>
            <p:nvPr/>
          </p:nvSpPr>
          <p:spPr>
            <a:xfrm>
              <a:off x="6712395" y="3751431"/>
              <a:ext cx="2237784" cy="540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Font typeface="Arial" panose="020B0604020202020204" pitchFamily="34" charset="0"/>
                <a:buNone/>
              </a:pPr>
              <a:r>
                <a:rPr lang="ru-RU" sz="2000" b="1" dirty="0">
                  <a:latin typeface="Segoe UI Semilight" panose="020B0402040204020203" pitchFamily="34" charset="0"/>
                  <a:ea typeface="+mj-ea"/>
                  <a:cs typeface="Segoe UI Semilight" panose="020B0402040204020203" pitchFamily="34" charset="0"/>
                </a:rPr>
                <a:t>о</a:t>
              </a:r>
              <a:r>
                <a:rPr lang="ru-RU" sz="2000" b="1" dirty="0" smtClean="0">
                  <a:latin typeface="Segoe UI Semilight" panose="020B0402040204020203" pitchFamily="34" charset="0"/>
                  <a:ea typeface="+mj-ea"/>
                  <a:cs typeface="Segoe UI Semilight" panose="020B0402040204020203" pitchFamily="34" charset="0"/>
                </a:rPr>
                <a:t>браз решения 3</a:t>
              </a: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9241948" y="3353514"/>
            <a:ext cx="2270740" cy="1044246"/>
            <a:chOff x="9241948" y="3482821"/>
            <a:chExt cx="2270740" cy="1044246"/>
          </a:xfrm>
        </p:grpSpPr>
        <p:sp>
          <p:nvSpPr>
            <p:cNvPr id="51" name="Облако 50"/>
            <p:cNvSpPr/>
            <p:nvPr/>
          </p:nvSpPr>
          <p:spPr>
            <a:xfrm>
              <a:off x="9241948" y="3482821"/>
              <a:ext cx="2270740" cy="1044246"/>
            </a:xfrm>
            <a:prstGeom prst="cloud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бъект 2"/>
            <p:cNvSpPr txBox="1">
              <a:spLocks/>
            </p:cNvSpPr>
            <p:nvPr/>
          </p:nvSpPr>
          <p:spPr>
            <a:xfrm>
              <a:off x="9274904" y="3734944"/>
              <a:ext cx="2204829" cy="540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Font typeface="Arial" panose="020B0604020202020204" pitchFamily="34" charset="0"/>
                <a:buNone/>
              </a:pPr>
              <a:r>
                <a:rPr lang="ru-RU" sz="2000" b="1" dirty="0">
                  <a:latin typeface="Segoe UI Semilight" panose="020B0402040204020203" pitchFamily="34" charset="0"/>
                  <a:ea typeface="+mj-ea"/>
                  <a:cs typeface="Segoe UI Semilight" panose="020B0402040204020203" pitchFamily="34" charset="0"/>
                </a:rPr>
                <a:t>о</a:t>
              </a:r>
              <a:r>
                <a:rPr lang="ru-RU" sz="2000" b="1" dirty="0" smtClean="0">
                  <a:latin typeface="Segoe UI Semilight" panose="020B0402040204020203" pitchFamily="34" charset="0"/>
                  <a:ea typeface="+mj-ea"/>
                  <a:cs typeface="Segoe UI Semilight" panose="020B0402040204020203" pitchFamily="34" charset="0"/>
                </a:rPr>
                <a:t>браз решения 4 </a:t>
              </a:r>
            </a:p>
          </p:txBody>
        </p:sp>
      </p:grpSp>
      <p:sp>
        <p:nvSpPr>
          <p:cNvPr id="53" name="Объект 2"/>
          <p:cNvSpPr txBox="1">
            <a:spLocks/>
          </p:cNvSpPr>
          <p:nvPr/>
        </p:nvSpPr>
        <p:spPr>
          <a:xfrm>
            <a:off x="9350367" y="2790848"/>
            <a:ext cx="204203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 smtClean="0"/>
              <a:t>Начальник отдела </a:t>
            </a:r>
            <a:r>
              <a:rPr lang="ru-RU" dirty="0"/>
              <a:t>продаж</a:t>
            </a:r>
          </a:p>
        </p:txBody>
      </p:sp>
      <p:sp>
        <p:nvSpPr>
          <p:cNvPr id="10" name="Стрелка вправо 9"/>
          <p:cNvSpPr/>
          <p:nvPr/>
        </p:nvSpPr>
        <p:spPr>
          <a:xfrm rot="1255986">
            <a:off x="3222465" y="4591828"/>
            <a:ext cx="1492916" cy="26573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право 53"/>
          <p:cNvSpPr/>
          <p:nvPr/>
        </p:nvSpPr>
        <p:spPr>
          <a:xfrm rot="9537660">
            <a:off x="7829225" y="4588053"/>
            <a:ext cx="1492916" cy="26573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право 54"/>
          <p:cNvSpPr/>
          <p:nvPr/>
        </p:nvSpPr>
        <p:spPr>
          <a:xfrm rot="4060292">
            <a:off x="5400126" y="4375331"/>
            <a:ext cx="319235" cy="26573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право 55"/>
          <p:cNvSpPr/>
          <p:nvPr/>
        </p:nvSpPr>
        <p:spPr>
          <a:xfrm rot="6983139">
            <a:off x="6626871" y="4357388"/>
            <a:ext cx="319235" cy="26573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бъект 2"/>
          <p:cNvSpPr txBox="1">
            <a:spLocks/>
          </p:cNvSpPr>
          <p:nvPr/>
        </p:nvSpPr>
        <p:spPr>
          <a:xfrm>
            <a:off x="11512688" y="2242391"/>
            <a:ext cx="835147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ru-RU" sz="4400" b="1" dirty="0" smtClean="0"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…</a:t>
            </a:r>
          </a:p>
        </p:txBody>
      </p:sp>
      <p:sp>
        <p:nvSpPr>
          <p:cNvPr id="58" name="Овал 57"/>
          <p:cNvSpPr/>
          <p:nvPr/>
        </p:nvSpPr>
        <p:spPr>
          <a:xfrm>
            <a:off x="281248" y="1649477"/>
            <a:ext cx="540000" cy="5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59" name="Овал 58"/>
          <p:cNvSpPr/>
          <p:nvPr/>
        </p:nvSpPr>
        <p:spPr>
          <a:xfrm>
            <a:off x="281248" y="2294868"/>
            <a:ext cx="540000" cy="54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60" name="Овал 59"/>
          <p:cNvSpPr/>
          <p:nvPr/>
        </p:nvSpPr>
        <p:spPr>
          <a:xfrm>
            <a:off x="281248" y="2940259"/>
            <a:ext cx="540000" cy="5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</a:p>
        </p:txBody>
      </p:sp>
      <p:sp>
        <p:nvSpPr>
          <p:cNvPr id="61" name="Овал 60"/>
          <p:cNvSpPr/>
          <p:nvPr/>
        </p:nvSpPr>
        <p:spPr>
          <a:xfrm>
            <a:off x="281248" y="3585650"/>
            <a:ext cx="540000" cy="5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</a:p>
        </p:txBody>
      </p:sp>
      <p:sp>
        <p:nvSpPr>
          <p:cNvPr id="62" name="Овал 61"/>
          <p:cNvSpPr/>
          <p:nvPr/>
        </p:nvSpPr>
        <p:spPr>
          <a:xfrm>
            <a:off x="281248" y="4231041"/>
            <a:ext cx="540000" cy="5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</a:p>
        </p:txBody>
      </p:sp>
      <p:sp>
        <p:nvSpPr>
          <p:cNvPr id="63" name="Овал 62"/>
          <p:cNvSpPr/>
          <p:nvPr/>
        </p:nvSpPr>
        <p:spPr>
          <a:xfrm>
            <a:off x="281248" y="4876432"/>
            <a:ext cx="540000" cy="5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6</a:t>
            </a:r>
          </a:p>
        </p:txBody>
      </p:sp>
      <p:sp>
        <p:nvSpPr>
          <p:cNvPr id="64" name="Овал 63"/>
          <p:cNvSpPr/>
          <p:nvPr/>
        </p:nvSpPr>
        <p:spPr>
          <a:xfrm>
            <a:off x="281248" y="5521823"/>
            <a:ext cx="540000" cy="5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14501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2" grpId="0" animBg="1"/>
      <p:bldP spid="43" grpId="0"/>
      <p:bldP spid="10" grpId="0" animBg="1"/>
      <p:bldP spid="54" grpId="0" animBg="1"/>
      <p:bldP spid="55" grpId="0" animBg="1"/>
      <p:bldP spid="5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nalystdays.ru/files/autoupload/91/32/45/dx5n0w1d5193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59999"/>
            <a:ext cx="2002980" cy="98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864661" y="190452"/>
            <a:ext cx="8813645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Поход в «библиотеку»</a:t>
            </a:r>
            <a:endParaRPr lang="ru-RU" sz="4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152000" y="1620000"/>
            <a:ext cx="7413053" cy="36152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Aft>
                <a:spcPts val="1200"/>
              </a:spcAft>
            </a:pPr>
            <a:r>
              <a:rPr lang="ru-RU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Почему </a:t>
            </a:r>
            <a:r>
              <a:rPr lang="ru-RU" sz="28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локальные нормативные документы (ЛНА) </a:t>
            </a:r>
            <a:r>
              <a:rPr lang="ru-RU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полезны, даже, если они не работают?</a:t>
            </a:r>
          </a:p>
          <a:p>
            <a:pPr algn="just">
              <a:spcAft>
                <a:spcPts val="1200"/>
              </a:spcAft>
            </a:pPr>
            <a:r>
              <a:rPr lang="ru-RU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Они, как правило, содержат много </a:t>
            </a:r>
            <a:r>
              <a:rPr lang="ru-RU" sz="28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букв, а значит</a:t>
            </a:r>
            <a:r>
              <a:rPr lang="en-US" sz="28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терминов</a:t>
            </a:r>
            <a:r>
              <a:rPr lang="ru-RU" sz="28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. А это позволяет: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л</a:t>
            </a:r>
            <a:r>
              <a:rPr lang="ru-RU" sz="28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учше понять предметную область заказчика;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«фиксировать» заказчика в ходе общения.</a:t>
            </a:r>
            <a:endParaRPr lang="ru-RU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050" name="Picture 2" descr="Урок математики 4 класс «Письменное умножение на числа, оканчивающиеся  нулями»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732" y="1620000"/>
            <a:ext cx="3103864" cy="153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52000" y="5580000"/>
            <a:ext cx="10277124" cy="1078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</a:pPr>
            <a:r>
              <a:rPr lang="ru-RU" sz="2800" b="1" dirty="0"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Вывод:</a:t>
            </a:r>
            <a:r>
              <a:rPr lang="ru-RU" sz="2800" dirty="0"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 термины из ЛНА используем для построения первой версии концептуальной информационной модели.</a:t>
            </a:r>
          </a:p>
        </p:txBody>
      </p:sp>
      <p:sp>
        <p:nvSpPr>
          <p:cNvPr id="16" name="Овал 15"/>
          <p:cNvSpPr/>
          <p:nvPr/>
        </p:nvSpPr>
        <p:spPr>
          <a:xfrm>
            <a:off x="281248" y="1649477"/>
            <a:ext cx="540000" cy="5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17" name="Овал 16"/>
          <p:cNvSpPr/>
          <p:nvPr/>
        </p:nvSpPr>
        <p:spPr>
          <a:xfrm>
            <a:off x="281248" y="2294868"/>
            <a:ext cx="540000" cy="5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27" name="Овал 26"/>
          <p:cNvSpPr/>
          <p:nvPr/>
        </p:nvSpPr>
        <p:spPr>
          <a:xfrm>
            <a:off x="281248" y="2940259"/>
            <a:ext cx="540000" cy="54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</a:p>
        </p:txBody>
      </p:sp>
      <p:sp>
        <p:nvSpPr>
          <p:cNvPr id="28" name="Овал 27"/>
          <p:cNvSpPr/>
          <p:nvPr/>
        </p:nvSpPr>
        <p:spPr>
          <a:xfrm>
            <a:off x="281248" y="3585650"/>
            <a:ext cx="540000" cy="5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</a:p>
        </p:txBody>
      </p:sp>
      <p:sp>
        <p:nvSpPr>
          <p:cNvPr id="29" name="Овал 28"/>
          <p:cNvSpPr/>
          <p:nvPr/>
        </p:nvSpPr>
        <p:spPr>
          <a:xfrm>
            <a:off x="281248" y="4231041"/>
            <a:ext cx="540000" cy="5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</a:p>
        </p:txBody>
      </p:sp>
      <p:sp>
        <p:nvSpPr>
          <p:cNvPr id="30" name="Овал 29"/>
          <p:cNvSpPr/>
          <p:nvPr/>
        </p:nvSpPr>
        <p:spPr>
          <a:xfrm>
            <a:off x="281248" y="4876432"/>
            <a:ext cx="540000" cy="5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6</a:t>
            </a:r>
          </a:p>
        </p:txBody>
      </p:sp>
      <p:sp>
        <p:nvSpPr>
          <p:cNvPr id="31" name="Овал 30"/>
          <p:cNvSpPr/>
          <p:nvPr/>
        </p:nvSpPr>
        <p:spPr>
          <a:xfrm>
            <a:off x="281248" y="5521823"/>
            <a:ext cx="540000" cy="5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42577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nalystdays.ru/files/autoupload/91/32/45/dx5n0w1d5193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59999"/>
            <a:ext cx="2002980" cy="98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864661" y="190452"/>
            <a:ext cx="8813645" cy="1325563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Бой на их территории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Фрагмент концептуальной модели</a:t>
            </a:r>
            <a:endParaRPr lang="ru-RU" sz="4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348514" y="2603937"/>
            <a:ext cx="2295236" cy="969818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бъект 2"/>
          <p:cNvSpPr txBox="1">
            <a:spLocks/>
          </p:cNvSpPr>
          <p:nvPr/>
        </p:nvSpPr>
        <p:spPr>
          <a:xfrm>
            <a:off x="1781420" y="2818846"/>
            <a:ext cx="1429421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ru-RU" sz="2000" dirty="0" smtClean="0"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Продукт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348513" y="4393504"/>
            <a:ext cx="2295236" cy="969818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бъект 2"/>
          <p:cNvSpPr txBox="1">
            <a:spLocks/>
          </p:cNvSpPr>
          <p:nvPr/>
        </p:nvSpPr>
        <p:spPr>
          <a:xfrm>
            <a:off x="1472200" y="4608413"/>
            <a:ext cx="204786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ru-RU" sz="2000" dirty="0" smtClean="0"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Характеристика продукта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454078" y="2603937"/>
            <a:ext cx="2295236" cy="969818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бъект 2"/>
          <p:cNvSpPr txBox="1">
            <a:spLocks/>
          </p:cNvSpPr>
          <p:nvPr/>
        </p:nvSpPr>
        <p:spPr>
          <a:xfrm>
            <a:off x="5454078" y="2818846"/>
            <a:ext cx="2295236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ru-RU" sz="2000" dirty="0" smtClean="0"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Предложение продукта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454078" y="4393504"/>
            <a:ext cx="2295236" cy="969818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бъект 2"/>
          <p:cNvSpPr txBox="1">
            <a:spLocks/>
          </p:cNvSpPr>
          <p:nvPr/>
        </p:nvSpPr>
        <p:spPr>
          <a:xfrm>
            <a:off x="5454078" y="4608413"/>
            <a:ext cx="2295235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ru-RU" sz="2000" dirty="0" smtClean="0"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Характеристика предложения продукта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9251992" y="1510755"/>
            <a:ext cx="2295236" cy="969818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бъект 2"/>
          <p:cNvSpPr txBox="1">
            <a:spLocks/>
          </p:cNvSpPr>
          <p:nvPr/>
        </p:nvSpPr>
        <p:spPr>
          <a:xfrm>
            <a:off x="9251992" y="1725664"/>
            <a:ext cx="2295236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ru-RU" sz="2000" dirty="0" smtClean="0"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Стоимость предложения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9251992" y="3549700"/>
            <a:ext cx="2295236" cy="969818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бъект 2"/>
          <p:cNvSpPr txBox="1">
            <a:spLocks/>
          </p:cNvSpPr>
          <p:nvPr/>
        </p:nvSpPr>
        <p:spPr>
          <a:xfrm>
            <a:off x="9251992" y="3764609"/>
            <a:ext cx="2295236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ru-RU" sz="2000" dirty="0" smtClean="0"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Алгоритм расчета стоимости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9251992" y="5646852"/>
            <a:ext cx="2295236" cy="969818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бъект 2"/>
          <p:cNvSpPr txBox="1">
            <a:spLocks/>
          </p:cNvSpPr>
          <p:nvPr/>
        </p:nvSpPr>
        <p:spPr>
          <a:xfrm>
            <a:off x="9251992" y="5861761"/>
            <a:ext cx="2295236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ru-RU" sz="2000" dirty="0" smtClean="0"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Модификатор стоимости</a:t>
            </a:r>
          </a:p>
        </p:txBody>
      </p:sp>
      <p:cxnSp>
        <p:nvCxnSpPr>
          <p:cNvPr id="7" name="Прямая со стрелкой 6"/>
          <p:cNvCxnSpPr>
            <a:stCxn id="2" idx="3"/>
            <a:endCxn id="31" idx="1"/>
          </p:cNvCxnSpPr>
          <p:nvPr/>
        </p:nvCxnSpPr>
        <p:spPr>
          <a:xfrm>
            <a:off x="3643750" y="3088846"/>
            <a:ext cx="18103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2" idx="2"/>
            <a:endCxn id="28" idx="0"/>
          </p:cNvCxnSpPr>
          <p:nvPr/>
        </p:nvCxnSpPr>
        <p:spPr>
          <a:xfrm flipH="1">
            <a:off x="2496131" y="3573755"/>
            <a:ext cx="1" cy="8197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30" idx="2"/>
            <a:endCxn id="32" idx="0"/>
          </p:cNvCxnSpPr>
          <p:nvPr/>
        </p:nvCxnSpPr>
        <p:spPr>
          <a:xfrm>
            <a:off x="6601696" y="3573755"/>
            <a:ext cx="0" cy="8197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30" idx="3"/>
            <a:endCxn id="35" idx="1"/>
          </p:cNvCxnSpPr>
          <p:nvPr/>
        </p:nvCxnSpPr>
        <p:spPr>
          <a:xfrm flipV="1">
            <a:off x="7749314" y="1995664"/>
            <a:ext cx="1502678" cy="10931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30" idx="3"/>
            <a:endCxn id="36" idx="1"/>
          </p:cNvCxnSpPr>
          <p:nvPr/>
        </p:nvCxnSpPr>
        <p:spPr>
          <a:xfrm>
            <a:off x="7749314" y="3088846"/>
            <a:ext cx="1502678" cy="945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stCxn id="34" idx="2"/>
            <a:endCxn id="36" idx="0"/>
          </p:cNvCxnSpPr>
          <p:nvPr/>
        </p:nvCxnSpPr>
        <p:spPr>
          <a:xfrm>
            <a:off x="10399610" y="2480573"/>
            <a:ext cx="0" cy="1069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stCxn id="38" idx="0"/>
            <a:endCxn id="36" idx="2"/>
          </p:cNvCxnSpPr>
          <p:nvPr/>
        </p:nvCxnSpPr>
        <p:spPr>
          <a:xfrm flipV="1">
            <a:off x="10399610" y="4519518"/>
            <a:ext cx="0" cy="1127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flipH="1" flipV="1">
            <a:off x="7189184" y="3573755"/>
            <a:ext cx="2828649" cy="20730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730288" y="3764609"/>
            <a:ext cx="1531684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Состоит из </a:t>
            </a:r>
            <a:endParaRPr lang="ru-RU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754435" y="2793346"/>
            <a:ext cx="1531684" cy="64633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доступно через</a:t>
            </a:r>
            <a:endParaRPr lang="ru-RU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734811" y="2183433"/>
            <a:ext cx="1531684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имеет</a:t>
            </a:r>
            <a:endParaRPr lang="ru-RU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835854" y="3767319"/>
            <a:ext cx="1531684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Состоит из </a:t>
            </a:r>
            <a:endParaRPr lang="ru-RU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749313" y="3339898"/>
            <a:ext cx="1531684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имеет</a:t>
            </a:r>
            <a:endParaRPr lang="ru-RU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9510902" y="2583599"/>
            <a:ext cx="1779479" cy="64633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Является результатом</a:t>
            </a:r>
            <a:endParaRPr lang="ru-RU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9510902" y="4655768"/>
            <a:ext cx="1779479" cy="64633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Используется в</a:t>
            </a:r>
            <a:endParaRPr lang="ru-RU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780163" y="4549761"/>
            <a:ext cx="1779479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Настроен для</a:t>
            </a:r>
            <a:endParaRPr lang="ru-RU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281248" y="1649477"/>
            <a:ext cx="540000" cy="5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45" name="Овал 44"/>
          <p:cNvSpPr/>
          <p:nvPr/>
        </p:nvSpPr>
        <p:spPr>
          <a:xfrm>
            <a:off x="281248" y="2294868"/>
            <a:ext cx="540000" cy="5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46" name="Овал 45"/>
          <p:cNvSpPr/>
          <p:nvPr/>
        </p:nvSpPr>
        <p:spPr>
          <a:xfrm>
            <a:off x="281248" y="2940259"/>
            <a:ext cx="540000" cy="5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</a:p>
        </p:txBody>
      </p:sp>
      <p:sp>
        <p:nvSpPr>
          <p:cNvPr id="48" name="Овал 47"/>
          <p:cNvSpPr/>
          <p:nvPr/>
        </p:nvSpPr>
        <p:spPr>
          <a:xfrm>
            <a:off x="281248" y="3585650"/>
            <a:ext cx="540000" cy="54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</a:p>
        </p:txBody>
      </p:sp>
      <p:sp>
        <p:nvSpPr>
          <p:cNvPr id="49" name="Овал 48"/>
          <p:cNvSpPr/>
          <p:nvPr/>
        </p:nvSpPr>
        <p:spPr>
          <a:xfrm>
            <a:off x="281248" y="4231041"/>
            <a:ext cx="540000" cy="5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</a:p>
        </p:txBody>
      </p:sp>
      <p:sp>
        <p:nvSpPr>
          <p:cNvPr id="51" name="Овал 50"/>
          <p:cNvSpPr/>
          <p:nvPr/>
        </p:nvSpPr>
        <p:spPr>
          <a:xfrm>
            <a:off x="281248" y="4876432"/>
            <a:ext cx="540000" cy="5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6</a:t>
            </a:r>
          </a:p>
        </p:txBody>
      </p:sp>
      <p:sp>
        <p:nvSpPr>
          <p:cNvPr id="52" name="Овал 51"/>
          <p:cNvSpPr/>
          <p:nvPr/>
        </p:nvSpPr>
        <p:spPr>
          <a:xfrm>
            <a:off x="281248" y="5521823"/>
            <a:ext cx="540000" cy="5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56607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nalystdays.ru/files/autoupload/91/32/45/dx5n0w1d5193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59999"/>
            <a:ext cx="2002980" cy="98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864661" y="190452"/>
            <a:ext cx="9022539" cy="1325563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Бой на их </a:t>
            </a:r>
            <a:r>
              <a:rPr lang="ru-RU" sz="4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территории</a:t>
            </a:r>
            <a:br>
              <a:rPr lang="ru-RU" sz="4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ru-RU" sz="4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Фрагмент объектной модели</a:t>
            </a:r>
            <a:endParaRPr lang="ru-RU" sz="4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281248" y="1649477"/>
            <a:ext cx="540000" cy="5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45" name="Овал 44"/>
          <p:cNvSpPr/>
          <p:nvPr/>
        </p:nvSpPr>
        <p:spPr>
          <a:xfrm>
            <a:off x="281248" y="2294868"/>
            <a:ext cx="540000" cy="5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46" name="Овал 45"/>
          <p:cNvSpPr/>
          <p:nvPr/>
        </p:nvSpPr>
        <p:spPr>
          <a:xfrm>
            <a:off x="281248" y="2940259"/>
            <a:ext cx="540000" cy="5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</a:p>
        </p:txBody>
      </p:sp>
      <p:sp>
        <p:nvSpPr>
          <p:cNvPr id="48" name="Овал 47"/>
          <p:cNvSpPr/>
          <p:nvPr/>
        </p:nvSpPr>
        <p:spPr>
          <a:xfrm>
            <a:off x="281248" y="3585650"/>
            <a:ext cx="540000" cy="54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</a:p>
        </p:txBody>
      </p:sp>
      <p:sp>
        <p:nvSpPr>
          <p:cNvPr id="49" name="Овал 48"/>
          <p:cNvSpPr/>
          <p:nvPr/>
        </p:nvSpPr>
        <p:spPr>
          <a:xfrm>
            <a:off x="281248" y="4231041"/>
            <a:ext cx="540000" cy="5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</a:p>
        </p:txBody>
      </p:sp>
      <p:sp>
        <p:nvSpPr>
          <p:cNvPr id="51" name="Овал 50"/>
          <p:cNvSpPr/>
          <p:nvPr/>
        </p:nvSpPr>
        <p:spPr>
          <a:xfrm>
            <a:off x="281248" y="4876432"/>
            <a:ext cx="540000" cy="5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6</a:t>
            </a:r>
          </a:p>
        </p:txBody>
      </p:sp>
      <p:sp>
        <p:nvSpPr>
          <p:cNvPr id="52" name="Овал 51"/>
          <p:cNvSpPr/>
          <p:nvPr/>
        </p:nvSpPr>
        <p:spPr>
          <a:xfrm>
            <a:off x="281248" y="5521823"/>
            <a:ext cx="540000" cy="5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31079" y="2015686"/>
            <a:ext cx="2295236" cy="2052919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3663986" y="1971304"/>
            <a:ext cx="1429421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ru-RU" sz="2000" dirty="0" smtClean="0"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Продукт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428737" y="2932809"/>
            <a:ext cx="1899920" cy="645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Отправить посылку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010599" y="2015686"/>
            <a:ext cx="2855879" cy="3220396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7446550" y="2015686"/>
            <a:ext cx="1981199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ru-R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Предложение продукта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257206" y="2880114"/>
            <a:ext cx="2359890" cy="645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Отправить посылку по РФ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257206" y="3614364"/>
            <a:ext cx="2359890" cy="645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Отправить посылку в Москву 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257205" y="4348614"/>
            <a:ext cx="2359891" cy="645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Отправить посылку в четверг </a:t>
            </a:r>
            <a:endParaRPr lang="ru-RU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 flipV="1">
            <a:off x="5526315" y="2397286"/>
            <a:ext cx="1484284" cy="47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575264" y="2168032"/>
            <a:ext cx="1330645" cy="64633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доступно через</a:t>
            </a:r>
            <a:endParaRPr lang="ru-RU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" name="Прямая соединительная линия 9"/>
          <p:cNvCxnSpPr>
            <a:stCxn id="2" idx="3"/>
            <a:endCxn id="17" idx="1"/>
          </p:cNvCxnSpPr>
          <p:nvPr/>
        </p:nvCxnSpPr>
        <p:spPr>
          <a:xfrm flipV="1">
            <a:off x="5328657" y="3202810"/>
            <a:ext cx="1928549" cy="526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2" idx="3"/>
            <a:endCxn id="19" idx="1"/>
          </p:cNvCxnSpPr>
          <p:nvPr/>
        </p:nvCxnSpPr>
        <p:spPr>
          <a:xfrm>
            <a:off x="5328657" y="3255505"/>
            <a:ext cx="1928549" cy="681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2" idx="3"/>
            <a:endCxn id="20" idx="1"/>
          </p:cNvCxnSpPr>
          <p:nvPr/>
        </p:nvCxnSpPr>
        <p:spPr>
          <a:xfrm>
            <a:off x="5328657" y="3255505"/>
            <a:ext cx="1928548" cy="1415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кругленный прямоугольник 33"/>
          <p:cNvSpPr/>
          <p:nvPr/>
        </p:nvSpPr>
        <p:spPr>
          <a:xfrm>
            <a:off x="3231078" y="5035051"/>
            <a:ext cx="3278746" cy="1651135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бъект 2"/>
          <p:cNvSpPr txBox="1">
            <a:spLocks/>
          </p:cNvSpPr>
          <p:nvPr/>
        </p:nvSpPr>
        <p:spPr>
          <a:xfrm>
            <a:off x="3284803" y="5014727"/>
            <a:ext cx="3225021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ru-RU" sz="2000" dirty="0"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Характеристика продукта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3428736" y="5571433"/>
            <a:ext cx="2888817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Адрес отправителя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420963" y="6066764"/>
            <a:ext cx="2898976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Адрес получателя</a:t>
            </a:r>
            <a:endParaRPr lang="ru-RU" dirty="0"/>
          </a:p>
        </p:txBody>
      </p:sp>
      <p:cxnSp>
        <p:nvCxnSpPr>
          <p:cNvPr id="41" name="Соединительная линия уступом 40"/>
          <p:cNvCxnSpPr>
            <a:stCxn id="2" idx="1"/>
            <a:endCxn id="37" idx="1"/>
          </p:cNvCxnSpPr>
          <p:nvPr/>
        </p:nvCxnSpPr>
        <p:spPr>
          <a:xfrm rot="10800000" flipV="1">
            <a:off x="3420963" y="3255504"/>
            <a:ext cx="7774" cy="3027259"/>
          </a:xfrm>
          <a:prstGeom prst="bentConnector3">
            <a:avLst>
              <a:gd name="adj1" fmla="val 909993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H="1">
            <a:off x="4319954" y="4066706"/>
            <a:ext cx="2" cy="948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675343" y="4336803"/>
            <a:ext cx="1531684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Состоит из </a:t>
            </a:r>
            <a:endParaRPr lang="ru-RU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5" name="Соединительная линия уступом 64"/>
          <p:cNvCxnSpPr/>
          <p:nvPr/>
        </p:nvCxnSpPr>
        <p:spPr>
          <a:xfrm rot="16200000" flipH="1">
            <a:off x="1820228" y="4185021"/>
            <a:ext cx="2501567" cy="703255"/>
          </a:xfrm>
          <a:prstGeom prst="bentConnector3">
            <a:avLst>
              <a:gd name="adj1" fmla="val 9946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27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nalystdays.ru/files/autoupload/91/32/45/dx5n0w1d5193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59999"/>
            <a:ext cx="2002980" cy="98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864661" y="190452"/>
            <a:ext cx="8813645" cy="1325563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Бой на их территории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152000" y="1620000"/>
            <a:ext cx="10526306" cy="5061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ru-RU" sz="2400" b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Выводы</a:t>
            </a:r>
            <a:r>
              <a:rPr lang="ru-RU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: </a:t>
            </a:r>
          </a:p>
          <a:p>
            <a:pPr marL="514350" indent="-514350" algn="just">
              <a:spcAft>
                <a:spcPts val="1200"/>
              </a:spcAft>
              <a:buFont typeface="+mj-lt"/>
              <a:buAutoNum type="arabicPeriod"/>
            </a:pPr>
            <a:r>
              <a:rPr lang="ru-RU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Очень помогают объектные </a:t>
            </a:r>
            <a:r>
              <a:rPr lang="ru-RU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модели (дополнение к концептуальным моделям)</a:t>
            </a:r>
            <a:endParaRPr lang="ru-RU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514350" indent="-514350" algn="just">
              <a:spcAft>
                <a:spcPts val="1200"/>
              </a:spcAft>
              <a:buFont typeface="+mj-lt"/>
              <a:buAutoNum type="arabicPeriod"/>
            </a:pPr>
            <a:r>
              <a:rPr lang="ru-RU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Очень помогает </a:t>
            </a:r>
            <a:r>
              <a:rPr lang="ru-RU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фрагментация и декомпозиция (</a:t>
            </a:r>
            <a:r>
              <a:rPr lang="en-US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~</a:t>
            </a:r>
            <a:r>
              <a:rPr lang="ru-RU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20 моделей под разные </a:t>
            </a:r>
            <a:r>
              <a:rPr lang="ru-RU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цели)</a:t>
            </a:r>
            <a:endParaRPr lang="ru-RU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514350" indent="-514350" algn="just">
              <a:spcAft>
                <a:spcPts val="1200"/>
              </a:spcAft>
              <a:buFont typeface="+mj-lt"/>
              <a:buAutoNum type="arabicPeriod"/>
            </a:pPr>
            <a:r>
              <a:rPr lang="ru-RU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Очень важно </a:t>
            </a:r>
            <a:r>
              <a:rPr lang="ru-RU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использовать специализированные инструменты моделирования</a:t>
            </a:r>
            <a:endParaRPr lang="ru-RU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514350" indent="-514350" algn="just">
              <a:spcAft>
                <a:spcPts val="1200"/>
              </a:spcAft>
              <a:buFont typeface="+mj-lt"/>
              <a:buAutoNum type="arabicPeriod"/>
            </a:pPr>
            <a:r>
              <a:rPr lang="ru-RU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Что делать, если </a:t>
            </a:r>
            <a:r>
              <a:rPr lang="ru-RU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заказчик не понимает </a:t>
            </a:r>
            <a:r>
              <a:rPr lang="ru-RU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схем? </a:t>
            </a:r>
            <a:endParaRPr lang="ru-RU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ru-RU" sz="2400" b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вариант </a:t>
            </a:r>
            <a:r>
              <a:rPr lang="ru-RU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  <a:r>
              <a:rPr lang="ru-RU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– попытаться </a:t>
            </a:r>
            <a:r>
              <a:rPr lang="ru-RU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научить; </a:t>
            </a:r>
            <a:endParaRPr lang="ru-RU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ru-RU" sz="2400" b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вариант </a:t>
            </a:r>
            <a:r>
              <a:rPr lang="ru-RU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2</a:t>
            </a:r>
            <a:r>
              <a:rPr lang="ru-RU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– работать с </a:t>
            </a:r>
            <a:r>
              <a:rPr lang="ru-RU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«переводчиком» (например, классические презентации или любой другой формат, который будет понятен заказчику), но при этом не отказываться от концептуальной модели, как основного инструмента.</a:t>
            </a:r>
            <a:endParaRPr lang="ru-RU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81248" y="1649477"/>
            <a:ext cx="540000" cy="5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16" name="Овал 15"/>
          <p:cNvSpPr/>
          <p:nvPr/>
        </p:nvSpPr>
        <p:spPr>
          <a:xfrm>
            <a:off x="281248" y="2294868"/>
            <a:ext cx="540000" cy="5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17" name="Овал 16"/>
          <p:cNvSpPr/>
          <p:nvPr/>
        </p:nvSpPr>
        <p:spPr>
          <a:xfrm>
            <a:off x="281248" y="2940259"/>
            <a:ext cx="540000" cy="5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</a:p>
        </p:txBody>
      </p:sp>
      <p:sp>
        <p:nvSpPr>
          <p:cNvPr id="27" name="Овал 26"/>
          <p:cNvSpPr/>
          <p:nvPr/>
        </p:nvSpPr>
        <p:spPr>
          <a:xfrm>
            <a:off x="281248" y="3585650"/>
            <a:ext cx="540000" cy="54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</a:p>
        </p:txBody>
      </p:sp>
      <p:sp>
        <p:nvSpPr>
          <p:cNvPr id="28" name="Овал 27"/>
          <p:cNvSpPr/>
          <p:nvPr/>
        </p:nvSpPr>
        <p:spPr>
          <a:xfrm>
            <a:off x="281248" y="4231041"/>
            <a:ext cx="540000" cy="5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</a:p>
        </p:txBody>
      </p:sp>
      <p:sp>
        <p:nvSpPr>
          <p:cNvPr id="29" name="Овал 28"/>
          <p:cNvSpPr/>
          <p:nvPr/>
        </p:nvSpPr>
        <p:spPr>
          <a:xfrm>
            <a:off x="281248" y="4876432"/>
            <a:ext cx="540000" cy="5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6</a:t>
            </a:r>
          </a:p>
        </p:txBody>
      </p:sp>
      <p:sp>
        <p:nvSpPr>
          <p:cNvPr id="30" name="Овал 29"/>
          <p:cNvSpPr/>
          <p:nvPr/>
        </p:nvSpPr>
        <p:spPr>
          <a:xfrm>
            <a:off x="281248" y="5521823"/>
            <a:ext cx="540000" cy="5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04229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nalystdays.ru/files/autoupload/91/32/45/dx5n0w1d5193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59999"/>
            <a:ext cx="2002980" cy="98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864661" y="190452"/>
            <a:ext cx="8813645" cy="1325563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Неожиданное подкрепление</a:t>
            </a:r>
            <a:br>
              <a:rPr lang="ru-RU" sz="4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ru-RU" sz="4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Фрагмент </a:t>
            </a:r>
            <a:r>
              <a:rPr lang="ru-RU" sz="4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концептуальной модели</a:t>
            </a:r>
            <a:endParaRPr lang="ru-RU" sz="4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2361858" y="3207697"/>
            <a:ext cx="2295236" cy="969818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бъект 2"/>
          <p:cNvSpPr txBox="1">
            <a:spLocks/>
          </p:cNvSpPr>
          <p:nvPr/>
        </p:nvSpPr>
        <p:spPr>
          <a:xfrm>
            <a:off x="2361858" y="3422606"/>
            <a:ext cx="2295236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ru-RU" sz="2000" dirty="0" smtClean="0"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Технологический компонент</a:t>
            </a:r>
          </a:p>
        </p:txBody>
      </p:sp>
      <p:cxnSp>
        <p:nvCxnSpPr>
          <p:cNvPr id="59" name="Прямая со стрелкой 58"/>
          <p:cNvCxnSpPr>
            <a:endCxn id="60" idx="1"/>
          </p:cNvCxnSpPr>
          <p:nvPr/>
        </p:nvCxnSpPr>
        <p:spPr>
          <a:xfrm>
            <a:off x="4667254" y="3692606"/>
            <a:ext cx="1369516" cy="5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Скругленный прямоугольник 59"/>
          <p:cNvSpPr/>
          <p:nvPr/>
        </p:nvSpPr>
        <p:spPr>
          <a:xfrm>
            <a:off x="6036770" y="3212777"/>
            <a:ext cx="2295236" cy="969818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бъект 2"/>
          <p:cNvSpPr txBox="1">
            <a:spLocks/>
          </p:cNvSpPr>
          <p:nvPr/>
        </p:nvSpPr>
        <p:spPr>
          <a:xfrm>
            <a:off x="6469676" y="3427686"/>
            <a:ext cx="1429421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ru-RU" sz="2000" dirty="0" smtClean="0"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Продукт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6036769" y="5002344"/>
            <a:ext cx="2295236" cy="969818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бъект 2"/>
          <p:cNvSpPr txBox="1">
            <a:spLocks/>
          </p:cNvSpPr>
          <p:nvPr/>
        </p:nvSpPr>
        <p:spPr>
          <a:xfrm>
            <a:off x="6160456" y="5217253"/>
            <a:ext cx="204786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ru-RU" sz="2000" dirty="0" smtClean="0"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Характеристика продукта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9678508" y="3207697"/>
            <a:ext cx="2295236" cy="969818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бъект 2"/>
          <p:cNvSpPr txBox="1">
            <a:spLocks/>
          </p:cNvSpPr>
          <p:nvPr/>
        </p:nvSpPr>
        <p:spPr>
          <a:xfrm>
            <a:off x="9678508" y="3422606"/>
            <a:ext cx="2295236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ru-RU" sz="2000" dirty="0" smtClean="0"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Предложение продукта</a:t>
            </a: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9678508" y="4997264"/>
            <a:ext cx="2295236" cy="969818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бъект 2"/>
          <p:cNvSpPr txBox="1">
            <a:spLocks/>
          </p:cNvSpPr>
          <p:nvPr/>
        </p:nvSpPr>
        <p:spPr>
          <a:xfrm>
            <a:off x="9678508" y="5212173"/>
            <a:ext cx="2295235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ru-RU" sz="2000" dirty="0" smtClean="0"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Характеристика предложения продукта</a:t>
            </a:r>
          </a:p>
        </p:txBody>
      </p:sp>
      <p:cxnSp>
        <p:nvCxnSpPr>
          <p:cNvPr id="68" name="Прямая со стрелкой 67"/>
          <p:cNvCxnSpPr>
            <a:stCxn id="60" idx="3"/>
            <a:endCxn id="65" idx="1"/>
          </p:cNvCxnSpPr>
          <p:nvPr/>
        </p:nvCxnSpPr>
        <p:spPr>
          <a:xfrm flipV="1">
            <a:off x="8332006" y="3692606"/>
            <a:ext cx="1346502" cy="5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>
            <a:stCxn id="60" idx="2"/>
            <a:endCxn id="62" idx="0"/>
          </p:cNvCxnSpPr>
          <p:nvPr/>
        </p:nvCxnSpPr>
        <p:spPr>
          <a:xfrm flipH="1">
            <a:off x="7184387" y="4182595"/>
            <a:ext cx="1" cy="8197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>
            <a:stCxn id="64" idx="2"/>
            <a:endCxn id="66" idx="0"/>
          </p:cNvCxnSpPr>
          <p:nvPr/>
        </p:nvCxnSpPr>
        <p:spPr>
          <a:xfrm>
            <a:off x="10826126" y="4177515"/>
            <a:ext cx="0" cy="8197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6418544" y="4373449"/>
            <a:ext cx="1531684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Состоит из </a:t>
            </a:r>
            <a:endParaRPr lang="ru-RU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373417" y="3408281"/>
            <a:ext cx="1257756" cy="64633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доступен через</a:t>
            </a:r>
            <a:endParaRPr lang="ru-RU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0060284" y="4371079"/>
            <a:ext cx="1531684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Состоит из </a:t>
            </a:r>
            <a:endParaRPr lang="ru-RU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666601" y="3373749"/>
            <a:ext cx="1346502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реализует</a:t>
            </a:r>
            <a:endParaRPr lang="ru-RU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1237253" y="4628639"/>
            <a:ext cx="2295236" cy="969818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бъект 2"/>
          <p:cNvSpPr txBox="1">
            <a:spLocks/>
          </p:cNvSpPr>
          <p:nvPr/>
        </p:nvSpPr>
        <p:spPr>
          <a:xfrm>
            <a:off x="1360940" y="4843548"/>
            <a:ext cx="204786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ru-RU" sz="2000" dirty="0" smtClean="0"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Характеристика тех. компонента</a:t>
            </a:r>
          </a:p>
        </p:txBody>
      </p:sp>
      <p:cxnSp>
        <p:nvCxnSpPr>
          <p:cNvPr id="77" name="Прямая со стрелкой 76"/>
          <p:cNvCxnSpPr>
            <a:stCxn id="57" idx="2"/>
            <a:endCxn id="75" idx="0"/>
          </p:cNvCxnSpPr>
          <p:nvPr/>
        </p:nvCxnSpPr>
        <p:spPr>
          <a:xfrm flipH="1">
            <a:off x="2384871" y="4177515"/>
            <a:ext cx="1124605" cy="451124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2320447" y="4177515"/>
            <a:ext cx="1531684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Состоит из </a:t>
            </a:r>
            <a:endParaRPr lang="ru-RU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2484313" y="5676199"/>
            <a:ext cx="2295236" cy="969818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бъект 2"/>
          <p:cNvSpPr txBox="1">
            <a:spLocks/>
          </p:cNvSpPr>
          <p:nvPr/>
        </p:nvSpPr>
        <p:spPr>
          <a:xfrm>
            <a:off x="2608000" y="5891108"/>
            <a:ext cx="204786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ru-RU" sz="2000" dirty="0" smtClean="0"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Ресурс</a:t>
            </a:r>
          </a:p>
        </p:txBody>
      </p:sp>
      <p:cxnSp>
        <p:nvCxnSpPr>
          <p:cNvPr id="81" name="Прямая со стрелкой 80"/>
          <p:cNvCxnSpPr/>
          <p:nvPr/>
        </p:nvCxnSpPr>
        <p:spPr>
          <a:xfrm flipV="1">
            <a:off x="3958654" y="4186987"/>
            <a:ext cx="0" cy="1489212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3618958" y="4680786"/>
            <a:ext cx="1794281" cy="64633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Обеспечивает выполнение</a:t>
            </a:r>
            <a:endParaRPr lang="ru-RU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2360624" y="1520910"/>
            <a:ext cx="2295236" cy="969818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бъект 2"/>
          <p:cNvSpPr txBox="1">
            <a:spLocks/>
          </p:cNvSpPr>
          <p:nvPr/>
        </p:nvSpPr>
        <p:spPr>
          <a:xfrm>
            <a:off x="2360624" y="1737030"/>
            <a:ext cx="2295236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ru-RU" sz="2000" dirty="0" smtClean="0"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Технологический процесс</a:t>
            </a:r>
          </a:p>
        </p:txBody>
      </p:sp>
      <p:cxnSp>
        <p:nvCxnSpPr>
          <p:cNvPr id="89" name="Прямая со стрелкой 88"/>
          <p:cNvCxnSpPr>
            <a:stCxn id="87" idx="2"/>
            <a:endCxn id="57" idx="0"/>
          </p:cNvCxnSpPr>
          <p:nvPr/>
        </p:nvCxnSpPr>
        <p:spPr>
          <a:xfrm>
            <a:off x="3508242" y="2490728"/>
            <a:ext cx="1234" cy="716969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2074384" y="2496354"/>
            <a:ext cx="1531684" cy="64633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Определяет выполнение</a:t>
            </a:r>
            <a:endParaRPr lang="ru-RU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281248" y="1649477"/>
            <a:ext cx="540000" cy="5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44" name="Овал 43"/>
          <p:cNvSpPr/>
          <p:nvPr/>
        </p:nvSpPr>
        <p:spPr>
          <a:xfrm>
            <a:off x="281248" y="2294868"/>
            <a:ext cx="540000" cy="5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45" name="Овал 44"/>
          <p:cNvSpPr/>
          <p:nvPr/>
        </p:nvSpPr>
        <p:spPr>
          <a:xfrm>
            <a:off x="281248" y="2940259"/>
            <a:ext cx="540000" cy="5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</a:p>
        </p:txBody>
      </p:sp>
      <p:sp>
        <p:nvSpPr>
          <p:cNvPr id="46" name="Овал 45"/>
          <p:cNvSpPr/>
          <p:nvPr/>
        </p:nvSpPr>
        <p:spPr>
          <a:xfrm>
            <a:off x="281248" y="3585650"/>
            <a:ext cx="540000" cy="5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</a:p>
        </p:txBody>
      </p:sp>
      <p:sp>
        <p:nvSpPr>
          <p:cNvPr id="47" name="Овал 46"/>
          <p:cNvSpPr/>
          <p:nvPr/>
        </p:nvSpPr>
        <p:spPr>
          <a:xfrm>
            <a:off x="281248" y="4231041"/>
            <a:ext cx="540000" cy="54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</a:p>
        </p:txBody>
      </p:sp>
      <p:sp>
        <p:nvSpPr>
          <p:cNvPr id="48" name="Овал 47"/>
          <p:cNvSpPr/>
          <p:nvPr/>
        </p:nvSpPr>
        <p:spPr>
          <a:xfrm>
            <a:off x="281248" y="4876432"/>
            <a:ext cx="540000" cy="5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6</a:t>
            </a:r>
          </a:p>
        </p:txBody>
      </p:sp>
      <p:sp>
        <p:nvSpPr>
          <p:cNvPr id="49" name="Овал 48"/>
          <p:cNvSpPr/>
          <p:nvPr/>
        </p:nvSpPr>
        <p:spPr>
          <a:xfrm>
            <a:off x="281248" y="5521823"/>
            <a:ext cx="540000" cy="5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27597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nalystdays.ru/files/autoupload/91/32/45/dx5n0w1d5193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59999"/>
            <a:ext cx="2002980" cy="98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864661" y="190452"/>
            <a:ext cx="8813645" cy="1325563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Коротко о себе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602897" y="1989288"/>
            <a:ext cx="5111363" cy="710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600" dirty="0" smtClean="0"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Ведущий аналитик, методолог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1842752"/>
            <a:ext cx="2504662" cy="2504662"/>
          </a:xfrm>
          <a:prstGeom prst="ellipse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9999" y="4728601"/>
            <a:ext cx="2504661" cy="1217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3600" b="1" dirty="0" smtClean="0"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Михаил</a:t>
            </a:r>
            <a:endParaRPr lang="en-US" sz="3600" b="1" dirty="0" smtClean="0">
              <a:latin typeface="Segoe UI Semilight" panose="020B0402040204020203" pitchFamily="34" charset="0"/>
              <a:ea typeface="+mj-ea"/>
              <a:cs typeface="Segoe UI Semilight" panose="020B0402040204020203" pitchFamily="34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3600" b="1" dirty="0" smtClean="0"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Максимов</a:t>
            </a:r>
            <a:endParaRPr lang="ru-RU" sz="3600" b="1" dirty="0">
              <a:latin typeface="Segoe UI Semilight" panose="020B0402040204020203" pitchFamily="34" charset="0"/>
              <a:ea typeface="+mj-ea"/>
              <a:cs typeface="Segoe UI Semilight" panose="020B0402040204020203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229" y="1728521"/>
            <a:ext cx="2749003" cy="97140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3229" y="3289705"/>
            <a:ext cx="2669650" cy="972000"/>
          </a:xfrm>
          <a:prstGeom prst="rect">
            <a:avLst/>
          </a:prstGeom>
        </p:spPr>
      </p:pic>
      <p:sp>
        <p:nvSpPr>
          <p:cNvPr id="14" name="Объект 2"/>
          <p:cNvSpPr txBox="1">
            <a:spLocks/>
          </p:cNvSpPr>
          <p:nvPr/>
        </p:nvSpPr>
        <p:spPr>
          <a:xfrm>
            <a:off x="6602896" y="3289705"/>
            <a:ext cx="5554819" cy="649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600" dirty="0" smtClean="0"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Резидент Клуба Санкт-Петербург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7" t="18511" r="1451" b="27091"/>
          <a:stretch/>
        </p:blipFill>
        <p:spPr>
          <a:xfrm>
            <a:off x="3373229" y="4851485"/>
            <a:ext cx="2869468" cy="972000"/>
          </a:xfrm>
          <a:prstGeom prst="rect">
            <a:avLst/>
          </a:prstGeom>
        </p:spPr>
      </p:pic>
      <p:sp>
        <p:nvSpPr>
          <p:cNvPr id="16" name="Объект 2"/>
          <p:cNvSpPr txBox="1">
            <a:spLocks/>
          </p:cNvSpPr>
          <p:nvPr/>
        </p:nvSpPr>
        <p:spPr>
          <a:xfrm>
            <a:off x="6602896" y="4801786"/>
            <a:ext cx="5431797" cy="6415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800" dirty="0" smtClean="0"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Автор и ведущий </a:t>
            </a:r>
            <a:r>
              <a:rPr lang="en-US" sz="2800" dirty="0" smtClean="0"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YouTube </a:t>
            </a:r>
            <a:r>
              <a:rPr lang="ru-RU" sz="2800" dirty="0" smtClean="0"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канала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602896" y="5218310"/>
            <a:ext cx="51113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Segoe UI Light" panose="020B0502040204020203" pitchFamily="34" charset="0"/>
                <a:cs typeface="Segoe UI Light" panose="020B0502040204020203" pitchFamily="34" charset="0"/>
                <a:hlinkClick r:id="rId7"/>
              </a:rPr>
              <a:t>https://</a:t>
            </a:r>
            <a:r>
              <a:rPr lang="ru-RU" i="1" dirty="0" smtClean="0">
                <a:latin typeface="Segoe UI Light" panose="020B0502040204020203" pitchFamily="34" charset="0"/>
                <a:cs typeface="Segoe UI Light" panose="020B0502040204020203" pitchFamily="34" charset="0"/>
                <a:hlinkClick r:id="rId7"/>
              </a:rPr>
              <a:t>www.youtube.com/channel/UCnhy-Nvu1RMpKjIkiZOquRg</a:t>
            </a:r>
            <a:r>
              <a:rPr lang="en-US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ru-RU" i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602896" y="3754538"/>
            <a:ext cx="4411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Segoe UI Light" panose="020B0502040204020203" pitchFamily="34" charset="0"/>
                <a:cs typeface="Segoe UI Light" panose="020B0502040204020203" pitchFamily="34" charset="0"/>
                <a:hlinkClick r:id="rId8"/>
              </a:rPr>
              <a:t>https</a:t>
            </a:r>
            <a:r>
              <a:rPr lang="ru-RU" dirty="0">
                <a:hlinkClick r:id="rId8"/>
              </a:rPr>
              <a:t>://</a:t>
            </a:r>
            <a:r>
              <a:rPr lang="ru-RU" i="1" dirty="0" smtClean="0">
                <a:latin typeface="Segoe UI Light" panose="020B0502040204020203" pitchFamily="34" charset="0"/>
                <a:cs typeface="Segoe UI Light" panose="020B0502040204020203" pitchFamily="34" charset="0"/>
                <a:hlinkClick r:id="rId8"/>
              </a:rPr>
              <a:t>mindclubs.com/km_saint_petersburg</a:t>
            </a:r>
            <a:r>
              <a:rPr lang="ru-RU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ru-RU" i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7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nalystdays.ru/files/autoupload/91/32/45/dx5n0w1d5193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59999"/>
            <a:ext cx="2002980" cy="98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864661" y="190452"/>
            <a:ext cx="8813645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Неожиданное подкрепление</a:t>
            </a:r>
            <a:endParaRPr lang="ru-RU" sz="4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1152000" y="1620000"/>
            <a:ext cx="10548000" cy="35878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ru-RU" sz="2800" b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Выводы</a:t>
            </a:r>
            <a:r>
              <a:rPr lang="ru-RU" sz="28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: </a:t>
            </a:r>
          </a:p>
          <a:p>
            <a:pPr marL="514350" indent="-514350" algn="just">
              <a:spcAft>
                <a:spcPts val="1200"/>
              </a:spcAft>
              <a:buFont typeface="+mj-lt"/>
              <a:buAutoNum type="arabicPeriod"/>
            </a:pPr>
            <a:r>
              <a:rPr lang="ru-RU" sz="28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Формализованная концептуальная модель позволила </a:t>
            </a:r>
            <a:r>
              <a:rPr lang="ru-RU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выявить смежные области </a:t>
            </a:r>
            <a:r>
              <a:rPr lang="ru-RU" sz="28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и определить дополнительные заинтересованные стороны, с которыми необходимо обсудить материалы проекта и потенциальные решения;</a:t>
            </a:r>
            <a:endParaRPr lang="ru-RU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514350" indent="-514350" algn="just">
              <a:spcAft>
                <a:spcPts val="1200"/>
              </a:spcAft>
              <a:buFont typeface="+mj-lt"/>
              <a:buAutoNum type="arabicPeriod"/>
            </a:pPr>
            <a:r>
              <a:rPr lang="ru-RU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Использование цветовой </a:t>
            </a:r>
            <a:r>
              <a:rPr lang="ru-RU" sz="28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дифференциации </a:t>
            </a:r>
            <a:r>
              <a:rPr lang="ru-RU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позволяет наглядно проводить границы </a:t>
            </a:r>
            <a:r>
              <a:rPr lang="ru-RU" sz="28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ответственности и упростить восприятие моделей.</a:t>
            </a:r>
            <a:endParaRPr lang="ru-RU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81248" y="1649477"/>
            <a:ext cx="540000" cy="5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15" name="Овал 14"/>
          <p:cNvSpPr/>
          <p:nvPr/>
        </p:nvSpPr>
        <p:spPr>
          <a:xfrm>
            <a:off x="281248" y="2294868"/>
            <a:ext cx="540000" cy="5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16" name="Овал 15"/>
          <p:cNvSpPr/>
          <p:nvPr/>
        </p:nvSpPr>
        <p:spPr>
          <a:xfrm>
            <a:off x="281248" y="2940259"/>
            <a:ext cx="540000" cy="5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</a:p>
        </p:txBody>
      </p:sp>
      <p:sp>
        <p:nvSpPr>
          <p:cNvPr id="17" name="Овал 16"/>
          <p:cNvSpPr/>
          <p:nvPr/>
        </p:nvSpPr>
        <p:spPr>
          <a:xfrm>
            <a:off x="281248" y="3585650"/>
            <a:ext cx="540000" cy="5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</a:p>
        </p:txBody>
      </p:sp>
      <p:sp>
        <p:nvSpPr>
          <p:cNvPr id="18" name="Овал 17"/>
          <p:cNvSpPr/>
          <p:nvPr/>
        </p:nvSpPr>
        <p:spPr>
          <a:xfrm>
            <a:off x="281248" y="4231041"/>
            <a:ext cx="540000" cy="54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</a:p>
        </p:txBody>
      </p:sp>
      <p:sp>
        <p:nvSpPr>
          <p:cNvPr id="28" name="Овал 27"/>
          <p:cNvSpPr/>
          <p:nvPr/>
        </p:nvSpPr>
        <p:spPr>
          <a:xfrm>
            <a:off x="281248" y="4876432"/>
            <a:ext cx="540000" cy="5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6</a:t>
            </a:r>
          </a:p>
        </p:txBody>
      </p:sp>
      <p:sp>
        <p:nvSpPr>
          <p:cNvPr id="29" name="Овал 28"/>
          <p:cNvSpPr/>
          <p:nvPr/>
        </p:nvSpPr>
        <p:spPr>
          <a:xfrm>
            <a:off x="281248" y="5521823"/>
            <a:ext cx="540000" cy="5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18911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nalystdays.ru/files/autoupload/91/32/45/dx5n0w1d5193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59999"/>
            <a:ext cx="2002980" cy="98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864661" y="190452"/>
            <a:ext cx="8813645" cy="1325563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Неожиданное </a:t>
            </a:r>
            <a:r>
              <a:rPr lang="ru-RU" sz="4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подкрепление</a:t>
            </a:r>
            <a:br>
              <a:rPr lang="ru-RU" sz="4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ru-RU" sz="4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Фрагмент концептуальной модели</a:t>
            </a:r>
            <a:endParaRPr lang="ru-RU" sz="4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81248" y="1649477"/>
            <a:ext cx="540000" cy="5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18" name="Овал 17"/>
          <p:cNvSpPr/>
          <p:nvPr/>
        </p:nvSpPr>
        <p:spPr>
          <a:xfrm>
            <a:off x="281248" y="2294868"/>
            <a:ext cx="540000" cy="5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27" name="Овал 26"/>
          <p:cNvSpPr/>
          <p:nvPr/>
        </p:nvSpPr>
        <p:spPr>
          <a:xfrm>
            <a:off x="281248" y="2940259"/>
            <a:ext cx="540000" cy="5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</a:p>
        </p:txBody>
      </p:sp>
      <p:sp>
        <p:nvSpPr>
          <p:cNvPr id="28" name="Овал 27"/>
          <p:cNvSpPr/>
          <p:nvPr/>
        </p:nvSpPr>
        <p:spPr>
          <a:xfrm>
            <a:off x="281248" y="3585650"/>
            <a:ext cx="540000" cy="5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</a:p>
        </p:txBody>
      </p:sp>
      <p:sp>
        <p:nvSpPr>
          <p:cNvPr id="29" name="Овал 28"/>
          <p:cNvSpPr/>
          <p:nvPr/>
        </p:nvSpPr>
        <p:spPr>
          <a:xfrm>
            <a:off x="281248" y="4231041"/>
            <a:ext cx="540000" cy="54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</a:p>
        </p:txBody>
      </p:sp>
      <p:sp>
        <p:nvSpPr>
          <p:cNvPr id="30" name="Овал 29"/>
          <p:cNvSpPr/>
          <p:nvPr/>
        </p:nvSpPr>
        <p:spPr>
          <a:xfrm>
            <a:off x="281248" y="4876432"/>
            <a:ext cx="540000" cy="5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6</a:t>
            </a:r>
          </a:p>
        </p:txBody>
      </p:sp>
      <p:sp>
        <p:nvSpPr>
          <p:cNvPr id="31" name="Овал 30"/>
          <p:cNvSpPr/>
          <p:nvPr/>
        </p:nvSpPr>
        <p:spPr>
          <a:xfrm>
            <a:off x="281248" y="5521823"/>
            <a:ext cx="540000" cy="5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4197" y="1516015"/>
            <a:ext cx="8943607" cy="524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02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nalystdays.ru/files/autoupload/91/32/45/dx5n0w1d5193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59999"/>
            <a:ext cx="2002980" cy="98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864661" y="190452"/>
            <a:ext cx="8813645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Фрагмент объектной модели</a:t>
            </a:r>
            <a:endParaRPr lang="ru-RU" sz="4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81248" y="1649477"/>
            <a:ext cx="540000" cy="5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18" name="Овал 17"/>
          <p:cNvSpPr/>
          <p:nvPr/>
        </p:nvSpPr>
        <p:spPr>
          <a:xfrm>
            <a:off x="281248" y="2294868"/>
            <a:ext cx="540000" cy="5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27" name="Овал 26"/>
          <p:cNvSpPr/>
          <p:nvPr/>
        </p:nvSpPr>
        <p:spPr>
          <a:xfrm>
            <a:off x="281248" y="2940259"/>
            <a:ext cx="540000" cy="5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</a:p>
        </p:txBody>
      </p:sp>
      <p:sp>
        <p:nvSpPr>
          <p:cNvPr id="28" name="Овал 27"/>
          <p:cNvSpPr/>
          <p:nvPr/>
        </p:nvSpPr>
        <p:spPr>
          <a:xfrm>
            <a:off x="281248" y="3585650"/>
            <a:ext cx="540000" cy="5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</a:p>
        </p:txBody>
      </p:sp>
      <p:sp>
        <p:nvSpPr>
          <p:cNvPr id="29" name="Овал 28"/>
          <p:cNvSpPr/>
          <p:nvPr/>
        </p:nvSpPr>
        <p:spPr>
          <a:xfrm>
            <a:off x="281248" y="4231041"/>
            <a:ext cx="540000" cy="54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</a:p>
        </p:txBody>
      </p:sp>
      <p:sp>
        <p:nvSpPr>
          <p:cNvPr id="30" name="Овал 29"/>
          <p:cNvSpPr/>
          <p:nvPr/>
        </p:nvSpPr>
        <p:spPr>
          <a:xfrm>
            <a:off x="281248" y="4876432"/>
            <a:ext cx="540000" cy="5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6</a:t>
            </a:r>
          </a:p>
        </p:txBody>
      </p:sp>
      <p:sp>
        <p:nvSpPr>
          <p:cNvPr id="31" name="Овал 30"/>
          <p:cNvSpPr/>
          <p:nvPr/>
        </p:nvSpPr>
        <p:spPr>
          <a:xfrm>
            <a:off x="281248" y="5521823"/>
            <a:ext cx="540000" cy="5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2493"/>
          <a:stretch/>
        </p:blipFill>
        <p:spPr>
          <a:xfrm>
            <a:off x="1763804" y="1516015"/>
            <a:ext cx="9513796" cy="503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67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nalystdays.ru/files/autoupload/91/32/45/dx5n0w1d5193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59999"/>
            <a:ext cx="2002980" cy="98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864661" y="190452"/>
            <a:ext cx="8813645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Готовим ЛНА</a:t>
            </a:r>
            <a:endParaRPr lang="ru-RU" sz="4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1152000" y="1620000"/>
            <a:ext cx="10548000" cy="50872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ru-RU" sz="2800" b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Выводы</a:t>
            </a:r>
            <a:r>
              <a:rPr lang="ru-RU" sz="28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: </a:t>
            </a:r>
          </a:p>
          <a:p>
            <a:pPr marL="514350" indent="-514350" algn="just">
              <a:spcAft>
                <a:spcPts val="1200"/>
              </a:spcAft>
              <a:buFont typeface="+mj-lt"/>
              <a:buAutoNum type="arabicPeriod"/>
            </a:pPr>
            <a:r>
              <a:rPr lang="ru-RU" sz="28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Недостаточно</a:t>
            </a:r>
            <a:r>
              <a:rPr lang="ru-RU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28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просто </a:t>
            </a:r>
            <a:r>
              <a:rPr lang="ru-RU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сделать и согласовать </a:t>
            </a:r>
            <a:r>
              <a:rPr lang="ru-RU" sz="28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концептуальную информационную модель</a:t>
            </a:r>
            <a:r>
              <a:rPr lang="ru-RU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28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со всеми заинтересованными сторонами проекта</a:t>
            </a:r>
          </a:p>
          <a:p>
            <a:pPr marL="514350" indent="-514350" algn="just">
              <a:spcAft>
                <a:spcPts val="1200"/>
              </a:spcAft>
              <a:buFont typeface="+mj-lt"/>
              <a:buAutoNum type="arabicPeriod"/>
            </a:pPr>
            <a:r>
              <a:rPr lang="ru-RU" sz="28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Идеально</a:t>
            </a:r>
            <a:r>
              <a:rPr lang="ru-RU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если </a:t>
            </a:r>
            <a:r>
              <a:rPr lang="ru-RU" sz="28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информационная модель </a:t>
            </a:r>
            <a:r>
              <a:rPr lang="ru-RU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станет основой для новых версий </a:t>
            </a:r>
            <a:r>
              <a:rPr lang="ru-RU" sz="28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ЛНА </a:t>
            </a:r>
            <a:endParaRPr lang="ru-RU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514350" indent="-514350" algn="just">
              <a:spcAft>
                <a:spcPts val="1200"/>
              </a:spcAft>
              <a:buFont typeface="+mj-lt"/>
              <a:buAutoNum type="arabicPeriod"/>
            </a:pPr>
            <a:r>
              <a:rPr lang="ru-RU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Нам </a:t>
            </a:r>
            <a:r>
              <a:rPr lang="ru-RU" sz="28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повезло, удалось </a:t>
            </a:r>
            <a:r>
              <a:rPr lang="ru-RU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запустить этот </a:t>
            </a:r>
            <a:r>
              <a:rPr lang="ru-RU" sz="28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процесс и передать на сторону бизнеса информационную модель, как формализацию достигнутых договоренностей и основание для ЛНА</a:t>
            </a:r>
            <a:endParaRPr lang="ru-RU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81248" y="1649477"/>
            <a:ext cx="540000" cy="5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15" name="Овал 14"/>
          <p:cNvSpPr/>
          <p:nvPr/>
        </p:nvSpPr>
        <p:spPr>
          <a:xfrm>
            <a:off x="281248" y="2294868"/>
            <a:ext cx="540000" cy="5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16" name="Овал 15"/>
          <p:cNvSpPr/>
          <p:nvPr/>
        </p:nvSpPr>
        <p:spPr>
          <a:xfrm>
            <a:off x="281248" y="2940259"/>
            <a:ext cx="540000" cy="5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</a:p>
        </p:txBody>
      </p:sp>
      <p:sp>
        <p:nvSpPr>
          <p:cNvPr id="17" name="Овал 16"/>
          <p:cNvSpPr/>
          <p:nvPr/>
        </p:nvSpPr>
        <p:spPr>
          <a:xfrm>
            <a:off x="281248" y="3585650"/>
            <a:ext cx="540000" cy="5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</a:p>
        </p:txBody>
      </p:sp>
      <p:sp>
        <p:nvSpPr>
          <p:cNvPr id="18" name="Овал 17"/>
          <p:cNvSpPr/>
          <p:nvPr/>
        </p:nvSpPr>
        <p:spPr>
          <a:xfrm>
            <a:off x="281248" y="4231041"/>
            <a:ext cx="540000" cy="5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</a:p>
        </p:txBody>
      </p:sp>
      <p:sp>
        <p:nvSpPr>
          <p:cNvPr id="28" name="Овал 27"/>
          <p:cNvSpPr/>
          <p:nvPr/>
        </p:nvSpPr>
        <p:spPr>
          <a:xfrm>
            <a:off x="281248" y="4876432"/>
            <a:ext cx="540000" cy="54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6</a:t>
            </a:r>
          </a:p>
        </p:txBody>
      </p:sp>
      <p:sp>
        <p:nvSpPr>
          <p:cNvPr id="29" name="Овал 28"/>
          <p:cNvSpPr/>
          <p:nvPr/>
        </p:nvSpPr>
        <p:spPr>
          <a:xfrm>
            <a:off x="281248" y="5521823"/>
            <a:ext cx="540000" cy="5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62174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nalystdays.ru/files/autoupload/91/32/45/dx5n0w1d5193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59999"/>
            <a:ext cx="2002980" cy="98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864661" y="190452"/>
            <a:ext cx="8813645" cy="1325563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Фрагмент трассировки элементов концептуальной и логической моделей</a:t>
            </a:r>
            <a:endParaRPr lang="ru-RU" sz="4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623130" y="1649477"/>
            <a:ext cx="2295236" cy="969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3056036" y="1864386"/>
            <a:ext cx="1429421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ru-RU" sz="2000" dirty="0" smtClean="0"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Продукт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728694" y="1649477"/>
            <a:ext cx="2295236" cy="969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бъект 2"/>
          <p:cNvSpPr txBox="1">
            <a:spLocks/>
          </p:cNvSpPr>
          <p:nvPr/>
        </p:nvSpPr>
        <p:spPr>
          <a:xfrm>
            <a:off x="6728694" y="1864386"/>
            <a:ext cx="2295236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ru-RU" sz="2000" dirty="0" smtClean="0"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Предложение продукта</a:t>
            </a:r>
          </a:p>
        </p:txBody>
      </p:sp>
      <p:cxnSp>
        <p:nvCxnSpPr>
          <p:cNvPr id="30" name="Прямая со стрелкой 29"/>
          <p:cNvCxnSpPr>
            <a:stCxn id="13" idx="3"/>
            <a:endCxn id="27" idx="1"/>
          </p:cNvCxnSpPr>
          <p:nvPr/>
        </p:nvCxnSpPr>
        <p:spPr>
          <a:xfrm>
            <a:off x="4918366" y="2134386"/>
            <a:ext cx="18103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029051" y="1838886"/>
            <a:ext cx="1531684" cy="64633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доступно через</a:t>
            </a:r>
            <a:endParaRPr lang="ru-RU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879714" y="5394832"/>
            <a:ext cx="2295236" cy="96981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бъект 2"/>
          <p:cNvSpPr txBox="1">
            <a:spLocks/>
          </p:cNvSpPr>
          <p:nvPr/>
        </p:nvSpPr>
        <p:spPr>
          <a:xfrm>
            <a:off x="4879714" y="5609741"/>
            <a:ext cx="2230756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ru-RU" sz="2000" dirty="0" smtClean="0"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Спецификация продукта</a:t>
            </a:r>
          </a:p>
        </p:txBody>
      </p:sp>
      <p:cxnSp>
        <p:nvCxnSpPr>
          <p:cNvPr id="7" name="Соединительная линия уступом 6"/>
          <p:cNvCxnSpPr>
            <a:stCxn id="37" idx="1"/>
          </p:cNvCxnSpPr>
          <p:nvPr/>
        </p:nvCxnSpPr>
        <p:spPr>
          <a:xfrm rot="10800000">
            <a:off x="3056036" y="2655631"/>
            <a:ext cx="1823678" cy="322411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Соединительная линия уступом 37"/>
          <p:cNvCxnSpPr>
            <a:stCxn id="36" idx="3"/>
          </p:cNvCxnSpPr>
          <p:nvPr/>
        </p:nvCxnSpPr>
        <p:spPr>
          <a:xfrm flipV="1">
            <a:off x="7174950" y="2584804"/>
            <a:ext cx="470676" cy="329493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257953" y="4852181"/>
            <a:ext cx="1531684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Реализует</a:t>
            </a:r>
            <a:endParaRPr lang="ru-RU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088273" y="4892512"/>
            <a:ext cx="1531684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Реализует</a:t>
            </a:r>
            <a:endParaRPr lang="ru-RU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TextBox 10"/>
          <p:cNvSpPr txBox="1"/>
          <p:nvPr/>
        </p:nvSpPr>
        <p:spPr>
          <a:xfrm rot="16200000">
            <a:off x="597952" y="2709051"/>
            <a:ext cx="1753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Концептуальный</a:t>
            </a:r>
            <a:r>
              <a:rPr lang="ru-RU" sz="1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b="1" dirty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уровень</a:t>
            </a:r>
          </a:p>
        </p:txBody>
      </p:sp>
      <p:sp>
        <p:nvSpPr>
          <p:cNvPr id="42" name="TextBox 11"/>
          <p:cNvSpPr txBox="1"/>
          <p:nvPr/>
        </p:nvSpPr>
        <p:spPr>
          <a:xfrm rot="16200000">
            <a:off x="727364" y="5318764"/>
            <a:ext cx="1504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Логический</a:t>
            </a: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b="1" dirty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уровень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727199" y="1600432"/>
            <a:ext cx="10163239" cy="2766840"/>
          </a:xfrm>
          <a:prstGeom prst="rect">
            <a:avLst/>
          </a:prstGeom>
          <a:noFill/>
          <a:ln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1727200" y="4501331"/>
            <a:ext cx="10163239" cy="2158087"/>
          </a:xfrm>
          <a:prstGeom prst="rect">
            <a:avLst/>
          </a:prstGeom>
          <a:noFill/>
          <a:ln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9367054" y="2985478"/>
            <a:ext cx="2295236" cy="969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бъект 2"/>
          <p:cNvSpPr txBox="1">
            <a:spLocks/>
          </p:cNvSpPr>
          <p:nvPr/>
        </p:nvSpPr>
        <p:spPr>
          <a:xfrm>
            <a:off x="9367054" y="3200387"/>
            <a:ext cx="2295235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ru-RU" sz="2000" dirty="0" smtClean="0"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Прайс-лист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9367054" y="5394832"/>
            <a:ext cx="2295236" cy="969818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бъект 2"/>
          <p:cNvSpPr txBox="1">
            <a:spLocks/>
          </p:cNvSpPr>
          <p:nvPr/>
        </p:nvSpPr>
        <p:spPr>
          <a:xfrm>
            <a:off x="9367054" y="5609741"/>
            <a:ext cx="2230756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ru-RU" sz="2000" dirty="0" smtClean="0"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?</a:t>
            </a:r>
          </a:p>
        </p:txBody>
      </p:sp>
      <p:sp>
        <p:nvSpPr>
          <p:cNvPr id="35" name="Овал 34"/>
          <p:cNvSpPr/>
          <p:nvPr/>
        </p:nvSpPr>
        <p:spPr>
          <a:xfrm>
            <a:off x="281248" y="1649477"/>
            <a:ext cx="540000" cy="5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50" name="Овал 49"/>
          <p:cNvSpPr/>
          <p:nvPr/>
        </p:nvSpPr>
        <p:spPr>
          <a:xfrm>
            <a:off x="281248" y="2294868"/>
            <a:ext cx="540000" cy="5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51" name="Овал 50"/>
          <p:cNvSpPr/>
          <p:nvPr/>
        </p:nvSpPr>
        <p:spPr>
          <a:xfrm>
            <a:off x="281248" y="2940259"/>
            <a:ext cx="540000" cy="5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</a:p>
        </p:txBody>
      </p:sp>
      <p:sp>
        <p:nvSpPr>
          <p:cNvPr id="52" name="Овал 51"/>
          <p:cNvSpPr/>
          <p:nvPr/>
        </p:nvSpPr>
        <p:spPr>
          <a:xfrm>
            <a:off x="281248" y="3585650"/>
            <a:ext cx="540000" cy="5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</a:p>
        </p:txBody>
      </p:sp>
      <p:sp>
        <p:nvSpPr>
          <p:cNvPr id="53" name="Овал 52"/>
          <p:cNvSpPr/>
          <p:nvPr/>
        </p:nvSpPr>
        <p:spPr>
          <a:xfrm>
            <a:off x="281248" y="4231041"/>
            <a:ext cx="540000" cy="5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</a:p>
        </p:txBody>
      </p:sp>
      <p:sp>
        <p:nvSpPr>
          <p:cNvPr id="55" name="Овал 54"/>
          <p:cNvSpPr/>
          <p:nvPr/>
        </p:nvSpPr>
        <p:spPr>
          <a:xfrm>
            <a:off x="281248" y="4876432"/>
            <a:ext cx="540000" cy="5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6</a:t>
            </a:r>
          </a:p>
        </p:txBody>
      </p:sp>
      <p:sp>
        <p:nvSpPr>
          <p:cNvPr id="56" name="Овал 55"/>
          <p:cNvSpPr/>
          <p:nvPr/>
        </p:nvSpPr>
        <p:spPr>
          <a:xfrm>
            <a:off x="281248" y="5521823"/>
            <a:ext cx="540000" cy="54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</a:p>
        </p:txBody>
      </p:sp>
      <p:cxnSp>
        <p:nvCxnSpPr>
          <p:cNvPr id="3" name="Прямая со стрелкой 2"/>
          <p:cNvCxnSpPr>
            <a:stCxn id="47" idx="0"/>
            <a:endCxn id="45" idx="2"/>
          </p:cNvCxnSpPr>
          <p:nvPr/>
        </p:nvCxnSpPr>
        <p:spPr>
          <a:xfrm flipV="1">
            <a:off x="10514672" y="3955296"/>
            <a:ext cx="0" cy="14395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Соединительная линия уступом 53"/>
          <p:cNvCxnSpPr>
            <a:stCxn id="45" idx="0"/>
            <a:endCxn id="27" idx="3"/>
          </p:cNvCxnSpPr>
          <p:nvPr/>
        </p:nvCxnSpPr>
        <p:spPr>
          <a:xfrm rot="16200000" flipV="1">
            <a:off x="9343755" y="1814561"/>
            <a:ext cx="851092" cy="149074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9401376" y="1811220"/>
            <a:ext cx="2041914" cy="64633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Используется для расчета</a:t>
            </a:r>
            <a:endParaRPr lang="ru-RU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94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nalystdays.ru/files/autoupload/91/32/45/dx5n0w1d5193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59999"/>
            <a:ext cx="2002980" cy="98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864661" y="190452"/>
            <a:ext cx="8813645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Взаимодействие с архитектором или придется «немного» подпилить</a:t>
            </a:r>
            <a:endParaRPr lang="ru-RU" sz="4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152000" y="1620000"/>
            <a:ext cx="10548000" cy="52868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ru-RU" sz="2800" b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Выводы</a:t>
            </a:r>
            <a:r>
              <a:rPr lang="ru-RU" sz="28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: </a:t>
            </a:r>
          </a:p>
          <a:p>
            <a:pPr marL="514350" indent="-514350" algn="just">
              <a:spcAft>
                <a:spcPts val="1200"/>
              </a:spcAft>
              <a:buFont typeface="+mj-lt"/>
              <a:buAutoNum type="arabicPeriod"/>
            </a:pPr>
            <a:r>
              <a:rPr lang="ru-RU" sz="28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Трассировка моделей на разных уровнях является не менее важной задачей, чем проработка отдельных моделей</a:t>
            </a:r>
          </a:p>
          <a:p>
            <a:pPr marL="514350" indent="-514350" algn="just">
              <a:spcAft>
                <a:spcPts val="1200"/>
              </a:spcAft>
              <a:buFont typeface="+mj-lt"/>
              <a:buAutoNum type="arabicPeriod"/>
            </a:pPr>
            <a:r>
              <a:rPr lang="ru-RU" sz="28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Инструмент трассировки может быть взаимовыгоден: для аналитика – возможность проверить реализацию требований, для архитектора – убедиться в реализуемости решения и подсветить проблемы (если они есть)</a:t>
            </a:r>
          </a:p>
          <a:p>
            <a:pPr marL="514350" indent="-514350" algn="just">
              <a:spcAft>
                <a:spcPts val="1200"/>
              </a:spcAft>
              <a:buFont typeface="+mj-lt"/>
              <a:buAutoNum type="arabicPeriod"/>
            </a:pPr>
            <a:r>
              <a:rPr lang="ru-RU" sz="28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Трассировка может находиться в зоне ответственности аналитика или архитектора, в зависимости от компании, проекта и пр. В представленном кейсе решающее слово было за аналитиками</a:t>
            </a:r>
          </a:p>
        </p:txBody>
      </p:sp>
      <p:sp>
        <p:nvSpPr>
          <p:cNvPr id="14" name="Овал 13"/>
          <p:cNvSpPr/>
          <p:nvPr/>
        </p:nvSpPr>
        <p:spPr>
          <a:xfrm>
            <a:off x="281248" y="1649477"/>
            <a:ext cx="540000" cy="5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15" name="Овал 14"/>
          <p:cNvSpPr/>
          <p:nvPr/>
        </p:nvSpPr>
        <p:spPr>
          <a:xfrm>
            <a:off x="281248" y="2294868"/>
            <a:ext cx="540000" cy="5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16" name="Овал 15"/>
          <p:cNvSpPr/>
          <p:nvPr/>
        </p:nvSpPr>
        <p:spPr>
          <a:xfrm>
            <a:off x="281248" y="2940259"/>
            <a:ext cx="540000" cy="5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</a:p>
        </p:txBody>
      </p:sp>
      <p:sp>
        <p:nvSpPr>
          <p:cNvPr id="17" name="Овал 16"/>
          <p:cNvSpPr/>
          <p:nvPr/>
        </p:nvSpPr>
        <p:spPr>
          <a:xfrm>
            <a:off x="281248" y="3585650"/>
            <a:ext cx="540000" cy="5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</a:p>
        </p:txBody>
      </p:sp>
      <p:sp>
        <p:nvSpPr>
          <p:cNvPr id="18" name="Овал 17"/>
          <p:cNvSpPr/>
          <p:nvPr/>
        </p:nvSpPr>
        <p:spPr>
          <a:xfrm>
            <a:off x="281248" y="4231041"/>
            <a:ext cx="540000" cy="5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</a:p>
        </p:txBody>
      </p:sp>
      <p:sp>
        <p:nvSpPr>
          <p:cNvPr id="27" name="Овал 26"/>
          <p:cNvSpPr/>
          <p:nvPr/>
        </p:nvSpPr>
        <p:spPr>
          <a:xfrm>
            <a:off x="281248" y="4876432"/>
            <a:ext cx="540000" cy="54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6</a:t>
            </a:r>
          </a:p>
        </p:txBody>
      </p:sp>
      <p:sp>
        <p:nvSpPr>
          <p:cNvPr id="28" name="Овал 27"/>
          <p:cNvSpPr/>
          <p:nvPr/>
        </p:nvSpPr>
        <p:spPr>
          <a:xfrm>
            <a:off x="281248" y="5521823"/>
            <a:ext cx="540000" cy="54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78283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nalystdays.ru/files/autoupload/91/32/45/dx5n0w1d5193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59999"/>
            <a:ext cx="2117838" cy="98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864661" y="190452"/>
            <a:ext cx="8813645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Общие выводы и итоги</a:t>
            </a:r>
            <a:endParaRPr lang="ru-RU" sz="4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360000" y="1620000"/>
            <a:ext cx="11567840" cy="41194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28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Информационное моделирование на разных уровнях – важная часть процесса проектирования системы и мощный инструмент в руках аналитика;</a:t>
            </a:r>
          </a:p>
          <a:p>
            <a:pPr marL="457200" indent="-457200" algn="just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28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С помощью моделирования на разных уровня моделирования можно решать широкий пул задач: от формирования единого глоссария до налаживания взаимопонимания с разработкой и архитекторами;</a:t>
            </a:r>
          </a:p>
          <a:p>
            <a:pPr marL="457200" indent="-457200" algn="just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28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Данный подход важен, как потенциальный ключ к взаимодействию аналитика и представителей </a:t>
            </a:r>
            <a:r>
              <a:rPr lang="en-US" sz="28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Data Science</a:t>
            </a:r>
            <a:r>
              <a:rPr lang="ru-RU" sz="28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  <a:endParaRPr lang="ru-RU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5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60000" y="3039067"/>
            <a:ext cx="6106611" cy="1325563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Спасибо за внимание</a:t>
            </a:r>
            <a:endParaRPr lang="ru-RU" sz="4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7" name="Picture 2" descr="https://analystdays.ru/files/autoupload/91/32/45/dx5n0w1d5193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59999"/>
            <a:ext cx="2002980" cy="98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qrcoder.ru/code/?https%3A%2F%2Fwww.youtube.com%2Fchannel%2FUCnhy-Nvu1RMpKjIkiZOquRg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906" y="1346467"/>
            <a:ext cx="4710764" cy="471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037907" y="5737731"/>
            <a:ext cx="47107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Максимов </a:t>
            </a:r>
            <a:r>
              <a:rPr lang="ru-RU" sz="2000" b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Михаил </a:t>
            </a:r>
          </a:p>
          <a:p>
            <a:pPr algn="ctr"/>
            <a: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  <a:hlinkClick r:id="rId4"/>
              </a:rPr>
              <a:t>misa_bens@mail.ru</a:t>
            </a:r>
            <a:endParaRPr lang="ru-RU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+7-911-945-19-76</a:t>
            </a:r>
            <a:endParaRPr lang="ru-RU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30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001" y="1855442"/>
            <a:ext cx="74632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3200" dirty="0"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К</a:t>
            </a:r>
            <a:r>
              <a:rPr lang="ru-RU" sz="3200" dirty="0" smtClean="0"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онцептуальные и логические информационные модели, как они соотносятся.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3200" dirty="0" smtClean="0"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Зачем строить такие модели, как их применять.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3200" dirty="0" smtClean="0"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История из практики: «Кейс о том, как мы с заказчиком договаривались»</a:t>
            </a:r>
            <a:r>
              <a:rPr lang="ru-RU" sz="3200" dirty="0"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.</a:t>
            </a:r>
            <a:endParaRPr lang="ru-RU" sz="3200" dirty="0" smtClean="0">
              <a:latin typeface="Segoe UI Semilight" panose="020B0402040204020203" pitchFamily="34" charset="0"/>
              <a:ea typeface="+mj-ea"/>
              <a:cs typeface="Segoe UI Semilight" panose="020B0402040204020203" pitchFamily="34" charset="0"/>
            </a:endParaRPr>
          </a:p>
        </p:txBody>
      </p:sp>
      <p:pic>
        <p:nvPicPr>
          <p:cNvPr id="5" name="Picture 2" descr="https://analystdays.ru/files/autoupload/91/32/45/dx5n0w1d5193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59999"/>
            <a:ext cx="2002980" cy="98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864661" y="190452"/>
            <a:ext cx="8813645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Про что расскажу?</a:t>
            </a:r>
            <a:endParaRPr lang="ru-RU" sz="4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054" name="Picture 6" descr="time-to-plan | SomnoMed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421" y="1527590"/>
            <a:ext cx="3034885" cy="230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21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nalystdays.ru/files/autoupload/91/32/45/dx5n0w1d5193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59999"/>
            <a:ext cx="2002980" cy="98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93040" y="1844697"/>
            <a:ext cx="5750559" cy="1886718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6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Роль аналитика похожа на роль транспортного </a:t>
            </a:r>
            <a:r>
              <a:rPr lang="ru-RU" sz="26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хаба</a:t>
            </a:r>
            <a:r>
              <a:rPr lang="ru-RU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26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(обеспечение циркуляции информации между различными заинтересованными сторонами).</a:t>
            </a:r>
            <a:endParaRPr lang="ru-RU" sz="26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864661" y="190452"/>
            <a:ext cx="88136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Почему про это?</a:t>
            </a:r>
            <a:endParaRPr lang="ru-RU" sz="4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026" name="Picture 2" descr="Больше 25 транспортных хабов построят в новой Москв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186" y="1844697"/>
            <a:ext cx="5538464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3040" y="3798163"/>
            <a:ext cx="575055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600" dirty="0"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Д</a:t>
            </a:r>
            <a:r>
              <a:rPr lang="ru-RU" sz="2600" dirty="0" smtClean="0"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ороги </a:t>
            </a:r>
            <a:r>
              <a:rPr lang="ru-RU" sz="2600" dirty="0"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могут быть совершенно разного типа: </a:t>
            </a:r>
            <a:r>
              <a:rPr lang="ru-RU" sz="2600" dirty="0" smtClean="0"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функциональны</a:t>
            </a:r>
            <a:r>
              <a:rPr lang="ru-RU" sz="2600" dirty="0"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е</a:t>
            </a:r>
            <a:r>
              <a:rPr lang="ru-RU" sz="2600" dirty="0" smtClean="0"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, структурные, организационно-ролевые и </a:t>
            </a:r>
            <a:r>
              <a:rPr lang="ru-RU" sz="2600" dirty="0"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пр</a:t>
            </a:r>
            <a:r>
              <a:rPr lang="ru-RU" sz="2600" dirty="0" smtClean="0"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.</a:t>
            </a:r>
            <a:endParaRPr lang="ru-RU" sz="2600" dirty="0">
              <a:latin typeface="Segoe UI Semilight" panose="020B0402040204020203" pitchFamily="34" charset="0"/>
              <a:ea typeface="+mj-ea"/>
              <a:cs typeface="Segoe UI Semilight" panose="020B04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48144" y="5773380"/>
            <a:ext cx="66957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Хорошо, когда дороги в порядке </a:t>
            </a:r>
            <a:r>
              <a:rPr lang="ru-RU" sz="3200" dirty="0"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  <a:sym typeface="Wingdings" panose="05000000000000000000" pitchFamily="2" charset="2"/>
              </a:rPr>
              <a:t></a:t>
            </a:r>
            <a:endParaRPr lang="ru-RU" sz="3200" dirty="0">
              <a:latin typeface="Segoe UI Semilight" panose="020B0402040204020203" pitchFamily="34" charset="0"/>
              <a:ea typeface="+mj-ea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03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nalystdays.ru/files/autoupload/91/32/45/dx5n0w1d5193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59999"/>
            <a:ext cx="2002980" cy="98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60000" y="1687213"/>
            <a:ext cx="11130237" cy="1325563"/>
          </a:xfrm>
        </p:spPr>
        <p:txBody>
          <a:bodyPr>
            <a:norm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Кто уделяет внимание </a:t>
            </a:r>
            <a:r>
              <a:rPr lang="ru-RU" sz="36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глоссарию</a:t>
            </a:r>
            <a:r>
              <a:rPr lang="ru-RU" sz="3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при работе с требованиями?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864661" y="190452"/>
            <a:ext cx="88136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Немного вопросов</a:t>
            </a:r>
            <a:endParaRPr lang="ru-RU" sz="4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60001" y="3237702"/>
            <a:ext cx="11130236" cy="15942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Кто регулярно взаимодействует </a:t>
            </a:r>
            <a:r>
              <a:rPr lang="ru-RU" sz="3600" b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с архитектором и не имеет проблем</a:t>
            </a:r>
            <a:r>
              <a:rPr lang="ru-RU" sz="36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в коммуникации?</a:t>
            </a:r>
            <a:endParaRPr lang="ru-RU" sz="36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60000" y="5056837"/>
            <a:ext cx="11130237" cy="16210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Кто согласен с тем, что есть </a:t>
            </a:r>
            <a:r>
              <a:rPr lang="ru-RU" sz="36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хайп</a:t>
            </a:r>
            <a:r>
              <a:rPr lang="ru-RU" sz="36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с </a:t>
            </a:r>
            <a:r>
              <a:rPr lang="ru-RU" sz="3600" b="1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Data</a:t>
            </a:r>
            <a:r>
              <a:rPr lang="en-US" sz="3600" b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3600" b="1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Science</a:t>
            </a:r>
            <a:r>
              <a:rPr lang="ru-RU" sz="3600" b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,</a:t>
            </a:r>
            <a:r>
              <a:rPr lang="ru-RU" sz="36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и, возможно, задумывался о смене профессии?</a:t>
            </a:r>
            <a:endParaRPr lang="ru-RU" sz="36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17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nalystdays.ru/files/autoupload/91/32/45/dx5n0w1d5193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59999"/>
            <a:ext cx="2002980" cy="98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864661" y="190452"/>
            <a:ext cx="8813645" cy="1325563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Назначение и границы уровней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360000" y="1516015"/>
            <a:ext cx="11130237" cy="1753246"/>
            <a:chOff x="360000" y="1516015"/>
            <a:chExt cx="11130237" cy="1753246"/>
          </a:xfrm>
        </p:grpSpPr>
        <p:sp>
          <p:nvSpPr>
            <p:cNvPr id="7" name="Левая фигурная скобка 6"/>
            <p:cNvSpPr/>
            <p:nvPr/>
          </p:nvSpPr>
          <p:spPr>
            <a:xfrm>
              <a:off x="2324805" y="1689691"/>
              <a:ext cx="397164" cy="1411646"/>
            </a:xfrm>
            <a:prstGeom prst="leftBrace">
              <a:avLst/>
            </a:prstGeom>
            <a:noFill/>
            <a:ln w="635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 rot="16200000">
              <a:off x="1053246" y="2161805"/>
              <a:ext cx="17532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200" b="1" dirty="0">
                  <a:solidFill>
                    <a:srgbClr val="32323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Концептуальный</a:t>
              </a:r>
              <a:r>
                <a:rPr lang="ru-RU" sz="120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ru-RU" sz="1200" b="1" dirty="0">
                  <a:solidFill>
                    <a:srgbClr val="32323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уровень</a:t>
              </a: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00" y="1668738"/>
              <a:ext cx="948309" cy="1447800"/>
            </a:xfrm>
            <a:prstGeom prst="rect">
              <a:avLst/>
            </a:prstGeom>
          </p:spPr>
        </p:pic>
        <p:sp>
          <p:nvSpPr>
            <p:cNvPr id="16" name="TextBox 35"/>
            <p:cNvSpPr txBox="1"/>
            <p:nvPr/>
          </p:nvSpPr>
          <p:spPr>
            <a:xfrm>
              <a:off x="2999659" y="1856902"/>
              <a:ext cx="836106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ru-RU" sz="2000" dirty="0" smtClean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На концептуальном уровне моделируются сущности на верхнем уровне абстракции, которые используются в бизнес-процессах, бизнес-сервисах, при описании продуктов, услуг и пр.</a:t>
              </a:r>
              <a:endParaRPr lang="ru-RU" sz="2000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2851497" y="1689690"/>
              <a:ext cx="8638740" cy="1440000"/>
            </a:xfrm>
            <a:prstGeom prst="rect">
              <a:avLst/>
            </a:prstGeom>
            <a:noFill/>
            <a:ln>
              <a:solidFill>
                <a:schemeClr val="tx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292443" y="4973735"/>
            <a:ext cx="11197793" cy="1504829"/>
            <a:chOff x="292443" y="4973735"/>
            <a:chExt cx="11197793" cy="1504829"/>
          </a:xfrm>
        </p:grpSpPr>
        <p:sp>
          <p:nvSpPr>
            <p:cNvPr id="9" name="Левая фигурная скобка 8"/>
            <p:cNvSpPr/>
            <p:nvPr/>
          </p:nvSpPr>
          <p:spPr>
            <a:xfrm>
              <a:off x="2324805" y="5020328"/>
              <a:ext cx="397164" cy="1411646"/>
            </a:xfrm>
            <a:prstGeom prst="leftBrace">
              <a:avLst/>
            </a:prstGeom>
            <a:noFill/>
            <a:ln w="635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 rot="16200000">
              <a:off x="1181252" y="5464540"/>
              <a:ext cx="15048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400" b="1" dirty="0">
                  <a:solidFill>
                    <a:srgbClr val="32323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Физический</a:t>
              </a:r>
              <a:r>
                <a:rPr lang="ru-RU" sz="140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ru-RU" sz="1400" b="1" dirty="0">
                  <a:solidFill>
                    <a:srgbClr val="32323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уровень</a:t>
              </a: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11" r="7530"/>
            <a:stretch/>
          </p:blipFill>
          <p:spPr>
            <a:xfrm>
              <a:off x="292443" y="5339941"/>
              <a:ext cx="1083425" cy="772417"/>
            </a:xfrm>
            <a:prstGeom prst="rect">
              <a:avLst/>
            </a:prstGeom>
          </p:spPr>
        </p:pic>
        <p:sp>
          <p:nvSpPr>
            <p:cNvPr id="18" name="TextBox 39"/>
            <p:cNvSpPr txBox="1"/>
            <p:nvPr/>
          </p:nvSpPr>
          <p:spPr>
            <a:xfrm>
              <a:off x="2995163" y="5232496"/>
              <a:ext cx="836556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ru-RU" sz="2000" dirty="0" smtClean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На физическом уровне моделируются объекты, которые  обусловлены особенностями реализации логической модели на определенной технологической платформе</a:t>
              </a:r>
              <a:r>
                <a:rPr lang="ru-RU" sz="20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.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851497" y="5020328"/>
              <a:ext cx="8638739" cy="1440000"/>
            </a:xfrm>
            <a:prstGeom prst="rect">
              <a:avLst/>
            </a:prstGeom>
            <a:noFill/>
            <a:ln>
              <a:solidFill>
                <a:schemeClr val="tx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403862" y="3237573"/>
            <a:ext cx="11086375" cy="1646519"/>
            <a:chOff x="403862" y="3237573"/>
            <a:chExt cx="11086375" cy="1646519"/>
          </a:xfrm>
        </p:grpSpPr>
        <p:sp>
          <p:nvSpPr>
            <p:cNvPr id="8" name="Левая фигурная скобка 7"/>
            <p:cNvSpPr/>
            <p:nvPr/>
          </p:nvSpPr>
          <p:spPr>
            <a:xfrm>
              <a:off x="2324805" y="3237573"/>
              <a:ext cx="397164" cy="1646519"/>
            </a:xfrm>
            <a:prstGeom prst="leftBrace">
              <a:avLst/>
            </a:prstGeom>
            <a:noFill/>
            <a:ln w="635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 rot="16200000">
              <a:off x="1177456" y="3799221"/>
              <a:ext cx="15048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400" b="1" dirty="0">
                  <a:solidFill>
                    <a:srgbClr val="32323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Логический</a:t>
              </a:r>
              <a:r>
                <a:rPr lang="ru-RU" sz="140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ru-RU" sz="1400" b="1" dirty="0">
                  <a:solidFill>
                    <a:srgbClr val="32323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уровень</a:t>
              </a:r>
            </a:p>
          </p:txBody>
        </p:sp>
        <p:sp>
          <p:nvSpPr>
            <p:cNvPr id="17" name="TextBox 37"/>
            <p:cNvSpPr txBox="1"/>
            <p:nvPr/>
          </p:nvSpPr>
          <p:spPr>
            <a:xfrm>
              <a:off x="2995162" y="3706888"/>
              <a:ext cx="83655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ru-RU" sz="2000" dirty="0" smtClean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На логическом уровне моделируются объекты, которые обрабатываются в рамках информационных систем.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2851497" y="3237573"/>
              <a:ext cx="8638740" cy="1575673"/>
            </a:xfrm>
            <a:prstGeom prst="rect">
              <a:avLst/>
            </a:prstGeom>
            <a:noFill/>
            <a:ln>
              <a:solidFill>
                <a:schemeClr val="tx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5"/>
            <a:srcRect r="47732"/>
            <a:stretch/>
          </p:blipFill>
          <p:spPr>
            <a:xfrm>
              <a:off x="403862" y="3516170"/>
              <a:ext cx="979714" cy="1143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723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nalystdays.ru/files/autoupload/91/32/45/dx5n0w1d5193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59999"/>
            <a:ext cx="2002980" cy="98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864661" y="190452"/>
            <a:ext cx="8813645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«Методы» моделирования</a:t>
            </a:r>
            <a:endParaRPr lang="ru-RU" sz="4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" name="Левая фигурная скобка 6"/>
          <p:cNvSpPr/>
          <p:nvPr/>
        </p:nvSpPr>
        <p:spPr>
          <a:xfrm>
            <a:off x="988374" y="1600432"/>
            <a:ext cx="397164" cy="1411646"/>
          </a:xfrm>
          <a:prstGeom prst="leftBrace">
            <a:avLst/>
          </a:prstGeom>
          <a:noFill/>
          <a:ln w="6350" cap="flat" cmpd="sng" algn="ctr">
            <a:solidFill>
              <a:schemeClr val="tx2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Левая фигурная скобка 7"/>
          <p:cNvSpPr/>
          <p:nvPr/>
        </p:nvSpPr>
        <p:spPr>
          <a:xfrm>
            <a:off x="988374" y="3148314"/>
            <a:ext cx="397164" cy="1646519"/>
          </a:xfrm>
          <a:prstGeom prst="leftBrace">
            <a:avLst/>
          </a:prstGeom>
          <a:noFill/>
          <a:ln w="6350" cap="flat" cmpd="sng" algn="ctr">
            <a:solidFill>
              <a:schemeClr val="tx2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Левая фигурная скобка 8"/>
          <p:cNvSpPr/>
          <p:nvPr/>
        </p:nvSpPr>
        <p:spPr>
          <a:xfrm>
            <a:off x="988374" y="4931069"/>
            <a:ext cx="397164" cy="1411646"/>
          </a:xfrm>
          <a:prstGeom prst="leftBrace">
            <a:avLst/>
          </a:prstGeom>
          <a:noFill/>
          <a:ln w="6350" cap="flat" cmpd="sng" algn="ctr">
            <a:solidFill>
              <a:schemeClr val="tx2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 rot="16200000">
            <a:off x="-283185" y="2072546"/>
            <a:ext cx="1753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Концептуальный</a:t>
            </a:r>
            <a:r>
              <a:rPr lang="ru-RU" sz="1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b="1" dirty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уровень</a:t>
            </a:r>
          </a:p>
        </p:txBody>
      </p:sp>
      <p:sp>
        <p:nvSpPr>
          <p:cNvPr id="11" name="TextBox 11"/>
          <p:cNvSpPr txBox="1"/>
          <p:nvPr/>
        </p:nvSpPr>
        <p:spPr>
          <a:xfrm rot="16200000">
            <a:off x="-158975" y="3709962"/>
            <a:ext cx="1504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Логический</a:t>
            </a: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b="1" dirty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уровень</a:t>
            </a:r>
          </a:p>
        </p:txBody>
      </p:sp>
      <p:sp>
        <p:nvSpPr>
          <p:cNvPr id="12" name="TextBox 12"/>
          <p:cNvSpPr txBox="1"/>
          <p:nvPr/>
        </p:nvSpPr>
        <p:spPr>
          <a:xfrm rot="16200000">
            <a:off x="-155179" y="5375281"/>
            <a:ext cx="1504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Физический</a:t>
            </a: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b="1" dirty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уровень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1877114" y="1652251"/>
            <a:ext cx="2547146" cy="1298654"/>
            <a:chOff x="8956392" y="141585"/>
            <a:chExt cx="2794649" cy="1597350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6392" y="141585"/>
              <a:ext cx="2794649" cy="1105213"/>
            </a:xfrm>
            <a:prstGeom prst="rect">
              <a:avLst/>
            </a:prstGeom>
          </p:spPr>
        </p:pic>
        <p:sp>
          <p:nvSpPr>
            <p:cNvPr id="34" name="Прямоугольник 33"/>
            <p:cNvSpPr/>
            <p:nvPr/>
          </p:nvSpPr>
          <p:spPr>
            <a:xfrm>
              <a:off x="9838939" y="1246798"/>
              <a:ext cx="1437263" cy="49213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i="1" dirty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Mind Map</a:t>
              </a:r>
              <a:endParaRPr lang="ru-RU" sz="2000" i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139972" y="3266038"/>
            <a:ext cx="2553755" cy="1572685"/>
            <a:chOff x="9153873" y="1545726"/>
            <a:chExt cx="2553755" cy="1572685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9153873" y="2410525"/>
              <a:ext cx="255375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i="1" dirty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ER </a:t>
              </a:r>
              <a:r>
                <a:rPr lang="en-US" sz="2000" i="1" dirty="0" smtClean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Model</a:t>
              </a:r>
              <a:r>
                <a:rPr lang="ru-RU" sz="2000" i="1" dirty="0" smtClean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(логические модели)</a:t>
              </a:r>
              <a:endParaRPr lang="ru-RU" sz="2000" i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6753" y="1545726"/>
              <a:ext cx="2034968" cy="914922"/>
            </a:xfrm>
            <a:prstGeom prst="rect">
              <a:avLst/>
            </a:prstGeom>
          </p:spPr>
        </p:pic>
      </p:grpSp>
      <p:grpSp>
        <p:nvGrpSpPr>
          <p:cNvPr id="4" name="Группа 3"/>
          <p:cNvGrpSpPr/>
          <p:nvPr/>
        </p:nvGrpSpPr>
        <p:grpSpPr>
          <a:xfrm>
            <a:off x="5224215" y="3195312"/>
            <a:ext cx="2718169" cy="1620617"/>
            <a:chOff x="4515227" y="3219157"/>
            <a:chExt cx="2718169" cy="1620617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4515227" y="4439664"/>
              <a:ext cx="271816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i="1" dirty="0" smtClean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Class diagram (UML)</a:t>
              </a:r>
              <a:endParaRPr lang="ru-RU" sz="2000" i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24490" y="3219157"/>
              <a:ext cx="2299642" cy="1237505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2019571" y="4912557"/>
            <a:ext cx="3576219" cy="1530752"/>
            <a:chOff x="9025909" y="5060163"/>
            <a:chExt cx="3576219" cy="1530752"/>
          </a:xfrm>
        </p:grpSpPr>
        <p:sp>
          <p:nvSpPr>
            <p:cNvPr id="27" name="TextBox 40"/>
            <p:cNvSpPr txBox="1"/>
            <p:nvPr/>
          </p:nvSpPr>
          <p:spPr>
            <a:xfrm>
              <a:off x="9048098" y="6006140"/>
              <a:ext cx="355403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i="1" dirty="0" smtClean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ER Model </a:t>
              </a:r>
              <a:endParaRPr lang="ru-RU" sz="1600" i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/>
              <a:r>
                <a:rPr lang="en-US" sz="1600" i="1" dirty="0" smtClean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(</a:t>
              </a:r>
              <a:r>
                <a:rPr lang="ru-RU" sz="1600" i="1" dirty="0" smtClean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физические модели и схемы БД)</a:t>
              </a:r>
              <a:endParaRPr lang="ru-RU" sz="1600" i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28" name="Picture 4" descr="Картинки по запросу схема БД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42" t="14276" r="5355" b="13742"/>
            <a:stretch/>
          </p:blipFill>
          <p:spPr bwMode="auto">
            <a:xfrm>
              <a:off x="9025909" y="5060163"/>
              <a:ext cx="3071715" cy="1023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2"/>
          <p:cNvGrpSpPr/>
          <p:nvPr/>
        </p:nvGrpSpPr>
        <p:grpSpPr>
          <a:xfrm>
            <a:off x="5018625" y="1616475"/>
            <a:ext cx="3156120" cy="1373805"/>
            <a:chOff x="5408926" y="1682837"/>
            <a:chExt cx="3156120" cy="1373805"/>
          </a:xfrm>
        </p:grpSpPr>
        <p:pic>
          <p:nvPicPr>
            <p:cNvPr id="1026" name="Picture 2" descr="NIT for You | Концептуальные карты или концепт-карты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6191" y="1682837"/>
              <a:ext cx="2081591" cy="1045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Прямоугольник 36"/>
            <p:cNvSpPr/>
            <p:nvPr/>
          </p:nvSpPr>
          <p:spPr>
            <a:xfrm>
              <a:off x="5408926" y="2656532"/>
              <a:ext cx="3156120" cy="40011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000" i="1" dirty="0" smtClean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Концептуальные карты</a:t>
              </a:r>
              <a:endParaRPr lang="ru-RU" sz="2000" i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8684340" y="1631156"/>
            <a:ext cx="3174267" cy="4534365"/>
            <a:chOff x="8684340" y="1631156"/>
            <a:chExt cx="3174267" cy="4534365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8684340" y="5580746"/>
              <a:ext cx="317426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i="1" dirty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Information Structure viewpoints </a:t>
              </a:r>
            </a:p>
            <a:p>
              <a:pPr algn="ctr"/>
              <a:r>
                <a:rPr lang="en-US" sz="1600" i="1" dirty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(</a:t>
              </a:r>
              <a:r>
                <a:rPr lang="en-US" sz="1600" i="1" dirty="0" err="1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Archimate</a:t>
              </a:r>
              <a:r>
                <a:rPr lang="en-US" sz="1600" i="1" dirty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)</a:t>
              </a:r>
              <a:endParaRPr lang="ru-RU" sz="1600" i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1028" name="Picture 4" descr="Archimate Tutorial - Viewpoint Examples | Sparx Systems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8778" y="1631156"/>
              <a:ext cx="2882047" cy="3991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Прямоугольник 23"/>
          <p:cNvSpPr/>
          <p:nvPr/>
        </p:nvSpPr>
        <p:spPr>
          <a:xfrm>
            <a:off x="1515065" y="1600432"/>
            <a:ext cx="10175759" cy="1411641"/>
          </a:xfrm>
          <a:prstGeom prst="rect">
            <a:avLst/>
          </a:prstGeom>
          <a:noFill/>
          <a:ln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515066" y="3148314"/>
            <a:ext cx="10163239" cy="1646519"/>
          </a:xfrm>
          <a:prstGeom prst="rect">
            <a:avLst/>
          </a:prstGeom>
          <a:noFill/>
          <a:ln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515067" y="4931069"/>
            <a:ext cx="10163238" cy="1433170"/>
          </a:xfrm>
          <a:prstGeom prst="rect">
            <a:avLst/>
          </a:prstGeom>
          <a:noFill/>
          <a:ln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5753584" y="4983455"/>
            <a:ext cx="2517365" cy="1431995"/>
            <a:chOff x="5753584" y="4983455"/>
            <a:chExt cx="2517365" cy="1431995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753584" y="4983455"/>
              <a:ext cx="2517365" cy="1099979"/>
            </a:xfrm>
            <a:prstGeom prst="rect">
              <a:avLst/>
            </a:prstGeom>
          </p:spPr>
        </p:pic>
        <p:sp>
          <p:nvSpPr>
            <p:cNvPr id="38" name="TextBox 40"/>
            <p:cNvSpPr txBox="1"/>
            <p:nvPr/>
          </p:nvSpPr>
          <p:spPr>
            <a:xfrm>
              <a:off x="6127309" y="6015340"/>
              <a:ext cx="176991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i="1" dirty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XML Schema</a:t>
              </a:r>
              <a:endParaRPr lang="ru-RU" sz="2000" i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93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nalystdays.ru/files/autoupload/91/32/45/dx5n0w1d5193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59999"/>
            <a:ext cx="2002980" cy="98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864661" y="190452"/>
            <a:ext cx="8813645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Зоны ответственности</a:t>
            </a:r>
            <a:endParaRPr lang="ru-RU" sz="4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0" name="Левая фигурная скобка 29"/>
          <p:cNvSpPr/>
          <p:nvPr/>
        </p:nvSpPr>
        <p:spPr>
          <a:xfrm>
            <a:off x="988374" y="1600432"/>
            <a:ext cx="397164" cy="1411646"/>
          </a:xfrm>
          <a:prstGeom prst="leftBrace">
            <a:avLst/>
          </a:prstGeom>
          <a:noFill/>
          <a:ln w="6350" cap="flat" cmpd="sng" algn="ctr">
            <a:solidFill>
              <a:schemeClr val="tx2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Левая фигурная скобка 30"/>
          <p:cNvSpPr/>
          <p:nvPr/>
        </p:nvSpPr>
        <p:spPr>
          <a:xfrm>
            <a:off x="988374" y="3148314"/>
            <a:ext cx="397164" cy="1646519"/>
          </a:xfrm>
          <a:prstGeom prst="leftBrace">
            <a:avLst/>
          </a:prstGeom>
          <a:noFill/>
          <a:ln w="6350" cap="flat" cmpd="sng" algn="ctr">
            <a:solidFill>
              <a:schemeClr val="tx2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Левая фигурная скобка 31"/>
          <p:cNvSpPr/>
          <p:nvPr/>
        </p:nvSpPr>
        <p:spPr>
          <a:xfrm>
            <a:off x="988374" y="4931069"/>
            <a:ext cx="397164" cy="1411646"/>
          </a:xfrm>
          <a:prstGeom prst="leftBrace">
            <a:avLst/>
          </a:prstGeom>
          <a:noFill/>
          <a:ln w="6350" cap="flat" cmpd="sng" algn="ctr">
            <a:solidFill>
              <a:schemeClr val="tx2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10"/>
          <p:cNvSpPr txBox="1"/>
          <p:nvPr/>
        </p:nvSpPr>
        <p:spPr>
          <a:xfrm rot="16200000">
            <a:off x="-283185" y="2072546"/>
            <a:ext cx="1753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Концептуальный</a:t>
            </a:r>
            <a:r>
              <a:rPr lang="ru-RU" sz="1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b="1" dirty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уровень</a:t>
            </a:r>
          </a:p>
        </p:txBody>
      </p:sp>
      <p:sp>
        <p:nvSpPr>
          <p:cNvPr id="34" name="TextBox 11"/>
          <p:cNvSpPr txBox="1"/>
          <p:nvPr/>
        </p:nvSpPr>
        <p:spPr>
          <a:xfrm rot="16200000">
            <a:off x="-158975" y="3709962"/>
            <a:ext cx="1504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Логический</a:t>
            </a: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b="1" dirty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уровень</a:t>
            </a:r>
          </a:p>
        </p:txBody>
      </p:sp>
      <p:sp>
        <p:nvSpPr>
          <p:cNvPr id="35" name="TextBox 12"/>
          <p:cNvSpPr txBox="1"/>
          <p:nvPr/>
        </p:nvSpPr>
        <p:spPr>
          <a:xfrm rot="16200000">
            <a:off x="-155179" y="5375281"/>
            <a:ext cx="1504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Физический</a:t>
            </a: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b="1" dirty="0">
                <a:solidFill>
                  <a:srgbClr val="32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уровень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515065" y="1600432"/>
            <a:ext cx="10175759" cy="1411641"/>
          </a:xfrm>
          <a:prstGeom prst="rect">
            <a:avLst/>
          </a:prstGeom>
          <a:noFill/>
          <a:ln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1515066" y="3148314"/>
            <a:ext cx="10163239" cy="1646519"/>
          </a:xfrm>
          <a:prstGeom prst="rect">
            <a:avLst/>
          </a:prstGeom>
          <a:noFill/>
          <a:ln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1534888" y="4938548"/>
            <a:ext cx="10163238" cy="1433170"/>
          </a:xfrm>
          <a:prstGeom prst="rect">
            <a:avLst/>
          </a:prstGeom>
          <a:noFill/>
          <a:ln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1684108" y="1832467"/>
            <a:ext cx="2571024" cy="972000"/>
            <a:chOff x="1684108" y="1832467"/>
            <a:chExt cx="2571024" cy="972000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1684108" y="1832467"/>
              <a:ext cx="2571024" cy="972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solidFill>
                <a:schemeClr val="tx1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2536" y="2029459"/>
              <a:ext cx="429378" cy="585874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2328818" y="2154767"/>
              <a:ext cx="18791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32323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Бизнес-аналитик</a:t>
              </a:r>
              <a:endParaRPr lang="ru-RU" sz="1600" b="1" dirty="0">
                <a:solidFill>
                  <a:srgbClr val="32323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4684509" y="1832467"/>
            <a:ext cx="2754778" cy="972000"/>
            <a:chOff x="4684509" y="1832467"/>
            <a:chExt cx="2754778" cy="972000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4684509" y="1832467"/>
              <a:ext cx="2673178" cy="972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solidFill>
                <a:schemeClr val="tx1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ru-RU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5368" y="2033235"/>
              <a:ext cx="429378" cy="585874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5315649" y="2082878"/>
              <a:ext cx="21236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600" b="1">
                  <a:solidFill>
                    <a:srgbClr val="32323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defRPr>
              </a:lvl1pPr>
            </a:lstStyle>
            <a:p>
              <a:r>
                <a:rPr lang="ru-RU" dirty="0"/>
                <a:t>Эксперт предметной области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122480" y="5428561"/>
            <a:ext cx="2566875" cy="845612"/>
            <a:chOff x="4104028" y="5302210"/>
            <a:chExt cx="2566875" cy="845612"/>
          </a:xfrm>
        </p:grpSpPr>
        <p:sp>
          <p:nvSpPr>
            <p:cNvPr id="60" name="Скругленный прямоугольник 59"/>
            <p:cNvSpPr/>
            <p:nvPr/>
          </p:nvSpPr>
          <p:spPr>
            <a:xfrm>
              <a:off x="4104028" y="5302210"/>
              <a:ext cx="2566875" cy="84561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solidFill>
                <a:schemeClr val="tx1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ru-RU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1302" y="5428561"/>
              <a:ext cx="429378" cy="585874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4743603" y="5429660"/>
              <a:ext cx="18081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600" b="1">
                  <a:solidFill>
                    <a:srgbClr val="32323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defRPr>
              </a:lvl1pPr>
            </a:lstStyle>
            <a:p>
              <a:r>
                <a:rPr lang="ru-RU" dirty="0" err="1"/>
                <a:t>Тимлид</a:t>
              </a:r>
              <a:r>
                <a:rPr lang="ru-RU" dirty="0"/>
                <a:t> </a:t>
              </a:r>
              <a:r>
                <a:rPr lang="ru-RU" dirty="0" smtClean="0"/>
                <a:t>разработки</a:t>
              </a:r>
              <a:r>
                <a:rPr lang="en-US" dirty="0" smtClean="0"/>
                <a:t> (</a:t>
              </a:r>
              <a:r>
                <a:rPr lang="ru-RU" dirty="0" smtClean="0"/>
                <a:t>ТРП)</a:t>
              </a:r>
              <a:endParaRPr lang="ru-RU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943838" y="5428561"/>
            <a:ext cx="1915907" cy="852152"/>
            <a:chOff x="6915577" y="5302210"/>
            <a:chExt cx="1915907" cy="852152"/>
          </a:xfrm>
        </p:grpSpPr>
        <p:sp>
          <p:nvSpPr>
            <p:cNvPr id="69" name="Скругленный прямоугольник 68"/>
            <p:cNvSpPr/>
            <p:nvPr/>
          </p:nvSpPr>
          <p:spPr>
            <a:xfrm>
              <a:off x="6915577" y="5302210"/>
              <a:ext cx="1915907" cy="85215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solidFill>
                <a:schemeClr val="tx1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ru-RU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9061" y="5428561"/>
              <a:ext cx="429378" cy="585874"/>
            </a:xfrm>
            <a:prstGeom prst="rect">
              <a:avLst/>
            </a:prstGeom>
          </p:spPr>
        </p:pic>
        <p:sp>
          <p:nvSpPr>
            <p:cNvPr id="71" name="TextBox 70"/>
            <p:cNvSpPr txBox="1"/>
            <p:nvPr/>
          </p:nvSpPr>
          <p:spPr>
            <a:xfrm>
              <a:off x="7552380" y="5429660"/>
              <a:ext cx="11551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600" b="1">
                  <a:solidFill>
                    <a:srgbClr val="32323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defRPr>
              </a:lvl1pPr>
            </a:lstStyle>
            <a:p>
              <a:r>
                <a:rPr lang="en-US" dirty="0"/>
                <a:t>Data </a:t>
              </a:r>
              <a:r>
                <a:rPr lang="ru-RU" dirty="0"/>
                <a:t>инженер</a:t>
              </a:r>
            </a:p>
          </p:txBody>
        </p:sp>
      </p:grpSp>
      <p:cxnSp>
        <p:nvCxnSpPr>
          <p:cNvPr id="3" name="Прямая со стрелкой 2"/>
          <p:cNvCxnSpPr>
            <a:stCxn id="51" idx="3"/>
          </p:cNvCxnSpPr>
          <p:nvPr/>
        </p:nvCxnSpPr>
        <p:spPr>
          <a:xfrm>
            <a:off x="7357687" y="2318467"/>
            <a:ext cx="360016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>
            <a:stCxn id="48" idx="3"/>
            <a:endCxn id="51" idx="1"/>
          </p:cNvCxnSpPr>
          <p:nvPr/>
        </p:nvCxnSpPr>
        <p:spPr>
          <a:xfrm>
            <a:off x="4255132" y="2318467"/>
            <a:ext cx="429377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 flipH="1">
            <a:off x="8407400" y="4283799"/>
            <a:ext cx="1160" cy="1132285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2" descr="Panic fry Meme Generator - Imgfli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790" y="3398233"/>
            <a:ext cx="1295985" cy="114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4347678" y="3271120"/>
            <a:ext cx="2759093" cy="1908000"/>
            <a:chOff x="4347678" y="3271120"/>
            <a:chExt cx="2759093" cy="1908000"/>
          </a:xfrm>
        </p:grpSpPr>
        <p:sp>
          <p:nvSpPr>
            <p:cNvPr id="66" name="Скругленный прямоугольник 65"/>
            <p:cNvSpPr/>
            <p:nvPr/>
          </p:nvSpPr>
          <p:spPr>
            <a:xfrm>
              <a:off x="4347678" y="3271120"/>
              <a:ext cx="2759093" cy="1908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solidFill>
                <a:schemeClr val="tx1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3005" y="3904848"/>
              <a:ext cx="429378" cy="585874"/>
            </a:xfrm>
            <a:prstGeom prst="rect">
              <a:avLst/>
            </a:prstGeom>
          </p:spPr>
        </p:pic>
        <p:sp>
          <p:nvSpPr>
            <p:cNvPr id="68" name="TextBox 67"/>
            <p:cNvSpPr txBox="1"/>
            <p:nvPr/>
          </p:nvSpPr>
          <p:spPr>
            <a:xfrm>
              <a:off x="5006215" y="4028508"/>
              <a:ext cx="20896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32323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Системный аналитик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684107" y="4365625"/>
            <a:ext cx="2181385" cy="1911502"/>
            <a:chOff x="1684107" y="4365625"/>
            <a:chExt cx="2181385" cy="1911502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1684107" y="4365625"/>
              <a:ext cx="2181385" cy="191150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solidFill>
                <a:schemeClr val="tx1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ru-RU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2536" y="5010268"/>
              <a:ext cx="429378" cy="626623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2429274" y="5028988"/>
              <a:ext cx="14055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600" b="1">
                  <a:solidFill>
                    <a:srgbClr val="32323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defRPr>
              </a:lvl1pPr>
            </a:lstStyle>
            <a:p>
              <a:r>
                <a:rPr lang="ru-RU" dirty="0"/>
                <a:t>Архитектор системы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7717703" y="1838126"/>
            <a:ext cx="2183619" cy="2428377"/>
            <a:chOff x="7717703" y="1838126"/>
            <a:chExt cx="2183619" cy="2428377"/>
          </a:xfrm>
        </p:grpSpPr>
        <p:sp>
          <p:nvSpPr>
            <p:cNvPr id="63" name="Скругленный прямоугольник 62"/>
            <p:cNvSpPr/>
            <p:nvPr/>
          </p:nvSpPr>
          <p:spPr>
            <a:xfrm>
              <a:off x="7717703" y="1838126"/>
              <a:ext cx="2123210" cy="242837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solidFill>
                <a:schemeClr val="tx1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ru-RU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3600" y="2759377"/>
              <a:ext cx="429378" cy="585874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8344837" y="2883037"/>
              <a:ext cx="15564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32323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Data </a:t>
              </a:r>
              <a:r>
                <a:rPr lang="ru-RU" sz="1600" b="1" dirty="0">
                  <a:solidFill>
                    <a:srgbClr val="32323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аналитик</a:t>
              </a:r>
            </a:p>
          </p:txBody>
        </p:sp>
      </p:grpSp>
      <p:cxnSp>
        <p:nvCxnSpPr>
          <p:cNvPr id="41" name="Соединительная линия уступом 40"/>
          <p:cNvCxnSpPr>
            <a:stCxn id="48" idx="2"/>
            <a:endCxn id="66" idx="0"/>
          </p:cNvCxnSpPr>
          <p:nvPr/>
        </p:nvCxnSpPr>
        <p:spPr>
          <a:xfrm rot="16200000" flipH="1">
            <a:off x="4115096" y="1658990"/>
            <a:ext cx="466653" cy="2757605"/>
          </a:xfrm>
          <a:prstGeom prst="bentConnector3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Соединительная линия уступом 75"/>
          <p:cNvCxnSpPr>
            <a:stCxn id="57" idx="0"/>
          </p:cNvCxnSpPr>
          <p:nvPr/>
        </p:nvCxnSpPr>
        <p:spPr>
          <a:xfrm rot="5400000" flipH="1" flipV="1">
            <a:off x="3359146" y="3387227"/>
            <a:ext cx="394053" cy="1562745"/>
          </a:xfrm>
          <a:prstGeom prst="bentConnector2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>
            <a:stCxn id="66" idx="2"/>
          </p:cNvCxnSpPr>
          <p:nvPr/>
        </p:nvCxnSpPr>
        <p:spPr>
          <a:xfrm flipH="1">
            <a:off x="5727224" y="5179120"/>
            <a:ext cx="1" cy="249441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Прямоугольник 90"/>
          <p:cNvSpPr/>
          <p:nvPr/>
        </p:nvSpPr>
        <p:spPr>
          <a:xfrm>
            <a:off x="8959695" y="4650392"/>
            <a:ext cx="2990583" cy="183422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бъект 2"/>
          <p:cNvSpPr>
            <a:spLocks noGrp="1"/>
          </p:cNvSpPr>
          <p:nvPr>
            <p:ph idx="1"/>
          </p:nvPr>
        </p:nvSpPr>
        <p:spPr>
          <a:xfrm>
            <a:off x="8934420" y="4618799"/>
            <a:ext cx="3035536" cy="167811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40000"/>
              </a:lnSpc>
              <a:spcBef>
                <a:spcPts val="0"/>
              </a:spcBef>
              <a:buNone/>
            </a:pPr>
            <a:r>
              <a:rPr lang="ru-RU" sz="1200" b="1" dirty="0" smtClean="0"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Гипотеза: </a:t>
            </a:r>
            <a:r>
              <a:rPr lang="en-US" sz="1200" b="1" dirty="0" smtClean="0"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data scientist </a:t>
            </a:r>
            <a:r>
              <a:rPr lang="ru-RU" sz="1200" b="1" dirty="0"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= </a:t>
            </a:r>
            <a:r>
              <a:rPr lang="ru-RU" sz="1200" b="1" dirty="0" smtClean="0"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программист </a:t>
            </a:r>
            <a:r>
              <a:rPr lang="ru-RU" sz="1200" b="1" dirty="0"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2.0</a:t>
            </a:r>
          </a:p>
          <a:p>
            <a:pPr marL="0" indent="0" algn="just">
              <a:lnSpc>
                <a:spcPct val="140000"/>
              </a:lnSpc>
              <a:spcBef>
                <a:spcPts val="0"/>
              </a:spcBef>
              <a:buNone/>
            </a:pPr>
            <a:r>
              <a:rPr lang="ru-RU" sz="1200" dirty="0" smtClean="0"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1. Нужно </a:t>
            </a:r>
            <a:r>
              <a:rPr lang="ru-RU" sz="1200" dirty="0"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обеспечить взаимодействие представителей бизнеса и </a:t>
            </a:r>
            <a:r>
              <a:rPr lang="en-US" sz="1200" dirty="0"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d</a:t>
            </a:r>
            <a:r>
              <a:rPr lang="en-US" sz="1200" dirty="0" smtClean="0"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ata scientist</a:t>
            </a:r>
            <a:endParaRPr lang="ru-RU" sz="1200" dirty="0" smtClean="0">
              <a:latin typeface="Segoe UI Semilight" panose="020B0402040204020203" pitchFamily="34" charset="0"/>
              <a:ea typeface="+mj-ea"/>
              <a:cs typeface="Segoe UI Semilight" panose="020B0402040204020203" pitchFamily="34" charset="0"/>
            </a:endParaRPr>
          </a:p>
          <a:p>
            <a:pPr marL="0" indent="0" algn="just">
              <a:lnSpc>
                <a:spcPct val="140000"/>
              </a:lnSpc>
              <a:spcBef>
                <a:spcPts val="0"/>
              </a:spcBef>
              <a:buNone/>
            </a:pPr>
            <a:r>
              <a:rPr lang="ru-RU" sz="1200" dirty="0" smtClean="0"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2. Информационное моделирование – способ формализации мышления и расширения инструментария для аналитиков (бизнес и системных)</a:t>
            </a:r>
            <a:endParaRPr lang="ru-RU" sz="1200" dirty="0">
              <a:latin typeface="Segoe UI Semilight" panose="020B0402040204020203" pitchFamily="34" charset="0"/>
              <a:ea typeface="+mj-ea"/>
              <a:cs typeface="Segoe UI Semilight" panose="020B0402040204020203" pitchFamily="34" charset="0"/>
            </a:endParaRPr>
          </a:p>
        </p:txBody>
      </p:sp>
      <p:cxnSp>
        <p:nvCxnSpPr>
          <p:cNvPr id="72" name="Прямая со стрелкой 71"/>
          <p:cNvCxnSpPr>
            <a:endCxn id="60" idx="1"/>
          </p:cNvCxnSpPr>
          <p:nvPr/>
        </p:nvCxnSpPr>
        <p:spPr>
          <a:xfrm>
            <a:off x="3888474" y="5847849"/>
            <a:ext cx="234006" cy="351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10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8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25683" y="2766218"/>
            <a:ext cx="6106611" cy="1325563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«Кейс о том, как мы с заказчиком договаривались»</a:t>
            </a:r>
          </a:p>
        </p:txBody>
      </p:sp>
      <p:pic>
        <p:nvPicPr>
          <p:cNvPr id="9218" name="Picture 2" descr="Лебедь, щука и рак - слушать басню Крылова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461" y="0"/>
            <a:ext cx="52615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analystdays.ru/files/autoupload/91/32/45/dx5n0w1d5193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59999"/>
            <a:ext cx="2002980" cy="98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83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2145</TotalTime>
  <Words>1234</Words>
  <Application>Microsoft Office PowerPoint</Application>
  <PresentationFormat>Широкоэкранный</PresentationFormat>
  <Paragraphs>292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Segoe UI</vt:lpstr>
      <vt:lpstr>Segoe UI Light</vt:lpstr>
      <vt:lpstr>Segoe UI Semilight</vt:lpstr>
      <vt:lpstr>Wingdings</vt:lpstr>
      <vt:lpstr>Тема Office</vt:lpstr>
      <vt:lpstr>Концептуальные и логические модели – ключ к эффективной коммуникации. При чем тут data analystы?</vt:lpstr>
      <vt:lpstr>Коротко о себе</vt:lpstr>
      <vt:lpstr>Про что расскажу?</vt:lpstr>
      <vt:lpstr>Роль аналитика похожа на роль транспортного хаба (обеспечение циркуляции информации между различными заинтересованными сторонами).</vt:lpstr>
      <vt:lpstr>Кто уделяет внимание глоссарию при работе с требованиями?</vt:lpstr>
      <vt:lpstr>Назначение и границы уровней</vt:lpstr>
      <vt:lpstr>«Методы» моделирования</vt:lpstr>
      <vt:lpstr>Зоны ответственности</vt:lpstr>
      <vt:lpstr>«Кейс о том, как мы с заказчиком договаривались»</vt:lpstr>
      <vt:lpstr>Внедрение системы Product Lifecycle Management (PLM)</vt:lpstr>
      <vt:lpstr>Путь самурая</vt:lpstr>
      <vt:lpstr>Запустили R&amp;D проект</vt:lpstr>
      <vt:lpstr>Запустили R&amp;D проект</vt:lpstr>
      <vt:lpstr>Первая встреча</vt:lpstr>
      <vt:lpstr>Поход в «библиотеку»</vt:lpstr>
      <vt:lpstr>Бой на их территории Фрагмент концептуальной модели</vt:lpstr>
      <vt:lpstr>Бой на их территории Фрагмент объектной модели</vt:lpstr>
      <vt:lpstr>Бой на их территории</vt:lpstr>
      <vt:lpstr>Неожиданное подкрепление Фрагмент концептуальной модели</vt:lpstr>
      <vt:lpstr>Неожиданное подкрепление</vt:lpstr>
      <vt:lpstr>Неожиданное подкрепление Фрагмент концептуальной модели</vt:lpstr>
      <vt:lpstr>Фрагмент объектной модели</vt:lpstr>
      <vt:lpstr>Готовим ЛНА</vt:lpstr>
      <vt:lpstr>Фрагмент трассировки элементов концептуальной и логической моделей</vt:lpstr>
      <vt:lpstr>Взаимодействие с архитектором или придется «немного» подпилить</vt:lpstr>
      <vt:lpstr>Общие выводы и итоги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Концептуальные и логические модели – ключ к эффективной коммуникации. При чем тут Data anaystы?</dc:title>
  <dc:creator>Максимов Михаил Андреевич</dc:creator>
  <cp:lastModifiedBy>Максимов Михаил Андреевич</cp:lastModifiedBy>
  <cp:revision>71</cp:revision>
  <cp:lastPrinted>2021-02-13T19:54:26Z</cp:lastPrinted>
  <dcterms:created xsi:type="dcterms:W3CDTF">2021-01-30T12:20:42Z</dcterms:created>
  <dcterms:modified xsi:type="dcterms:W3CDTF">2021-05-15T18:24:13Z</dcterms:modified>
</cp:coreProperties>
</file>