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73"/>
  </p:notesMasterIdLst>
  <p:sldIdLst>
    <p:sldId id="256" r:id="rId3"/>
    <p:sldId id="285" r:id="rId4"/>
    <p:sldId id="257" r:id="rId5"/>
    <p:sldId id="287" r:id="rId6"/>
    <p:sldId id="288" r:id="rId7"/>
    <p:sldId id="289" r:id="rId8"/>
    <p:sldId id="293" r:id="rId9"/>
    <p:sldId id="292" r:id="rId10"/>
    <p:sldId id="291" r:id="rId11"/>
    <p:sldId id="259" r:id="rId12"/>
    <p:sldId id="294" r:id="rId13"/>
    <p:sldId id="295" r:id="rId14"/>
    <p:sldId id="328" r:id="rId15"/>
    <p:sldId id="329" r:id="rId16"/>
    <p:sldId id="330" r:id="rId17"/>
    <p:sldId id="298" r:id="rId18"/>
    <p:sldId id="327" r:id="rId19"/>
    <p:sldId id="261" r:id="rId20"/>
    <p:sldId id="300" r:id="rId21"/>
    <p:sldId id="262" r:id="rId22"/>
    <p:sldId id="301" r:id="rId23"/>
    <p:sldId id="302" r:id="rId24"/>
    <p:sldId id="263" r:id="rId25"/>
    <p:sldId id="303" r:id="rId26"/>
    <p:sldId id="304" r:id="rId27"/>
    <p:sldId id="305" r:id="rId28"/>
    <p:sldId id="306" r:id="rId29"/>
    <p:sldId id="276" r:id="rId30"/>
    <p:sldId id="307" r:id="rId31"/>
    <p:sldId id="309" r:id="rId32"/>
    <p:sldId id="265" r:id="rId33"/>
    <p:sldId id="278" r:id="rId34"/>
    <p:sldId id="310" r:id="rId35"/>
    <p:sldId id="311" r:id="rId36"/>
    <p:sldId id="266" r:id="rId37"/>
    <p:sldId id="312" r:id="rId38"/>
    <p:sldId id="267" r:id="rId39"/>
    <p:sldId id="314" r:id="rId40"/>
    <p:sldId id="283" r:id="rId41"/>
    <p:sldId id="315" r:id="rId42"/>
    <p:sldId id="316" r:id="rId43"/>
    <p:sldId id="317" r:id="rId44"/>
    <p:sldId id="269" r:id="rId45"/>
    <p:sldId id="318" r:id="rId46"/>
    <p:sldId id="319" r:id="rId47"/>
    <p:sldId id="270" r:id="rId48"/>
    <p:sldId id="279" r:id="rId49"/>
    <p:sldId id="321" r:id="rId50"/>
    <p:sldId id="280" r:id="rId51"/>
    <p:sldId id="322" r:id="rId52"/>
    <p:sldId id="281" r:id="rId53"/>
    <p:sldId id="313" r:id="rId54"/>
    <p:sldId id="308" r:id="rId55"/>
    <p:sldId id="282" r:id="rId56"/>
    <p:sldId id="323" r:id="rId57"/>
    <p:sldId id="324" r:id="rId58"/>
    <p:sldId id="331" r:id="rId59"/>
    <p:sldId id="332" r:id="rId60"/>
    <p:sldId id="333" r:id="rId61"/>
    <p:sldId id="325" r:id="rId62"/>
    <p:sldId id="272" r:id="rId63"/>
    <p:sldId id="334" r:id="rId64"/>
    <p:sldId id="335" r:id="rId65"/>
    <p:sldId id="284" r:id="rId66"/>
    <p:sldId id="275" r:id="rId67"/>
    <p:sldId id="339" r:id="rId68"/>
    <p:sldId id="341" r:id="rId69"/>
    <p:sldId id="336" r:id="rId70"/>
    <p:sldId id="338" r:id="rId71"/>
    <p:sldId id="286" r:id="rId7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47BAD"/>
    <a:srgbClr val="484965"/>
    <a:srgbClr val="605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6375" autoAdjust="0"/>
  </p:normalViewPr>
  <p:slideViewPr>
    <p:cSldViewPr snapToGrid="0">
      <p:cViewPr varScale="1">
        <p:scale>
          <a:sx n="95" d="100"/>
          <a:sy n="95" d="100"/>
        </p:scale>
        <p:origin x="13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21BD6-677C-46A8-A9DA-94A15626D64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6E532-5606-4AA5-A0C5-06FF24128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36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21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09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71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8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7BAD"/>
              </a:buClr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63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7BAD"/>
              </a:buClr>
              <a:buSzTx/>
              <a:buFontTx/>
              <a:buNone/>
              <a:tabLst/>
              <a:defRPr/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8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7BAD"/>
              </a:buClr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57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7BAD"/>
              </a:buClr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50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00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30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39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12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98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8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567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40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52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69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8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582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07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06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0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89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69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00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0000"/>
              </a:lnSpc>
              <a:buClr>
                <a:srgbClr val="847BAD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05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0000"/>
              </a:lnSpc>
              <a:buClr>
                <a:srgbClr val="847BAD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23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0000"/>
              </a:lnSpc>
              <a:buClr>
                <a:srgbClr val="847BAD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219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572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53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820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46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0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3655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905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300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60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654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3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41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224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02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847BAD"/>
              </a:buClr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636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47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7347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805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399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510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016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392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384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076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667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630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0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460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041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63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6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134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971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8879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033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146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2031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33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bg1"/>
              </a:solidFill>
              <a:effectLst/>
              <a:latin typeface="Montserrat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34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02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6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6E532-5606-4AA5-A0C5-06FF24128AA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86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2CF2B-5671-8045-B4A2-CB463F789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78EFEC-B87A-1F4A-99AF-8E1BCE220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E7C6B-0B04-584D-A0BA-05670A2D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85CD13-03FD-6E49-A9F9-FA966814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A2E37-7B39-F94F-85D2-7F6DD5D26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75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AF4AB-BEF1-B645-ABC6-C5801DFD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64211B-BF50-C448-868B-449B0263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B306BD-7720-1841-9B93-D9E6DEC88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452B65-2949-2B4D-ACF6-25CE16C0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72FBD-1958-5846-A18F-F358B382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17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6AF5ED-9A51-5848-8B59-514EE0CAC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065669-DE6A-1A4D-9735-F74D57A0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7B486-2595-DD4E-89B7-1DCC30BB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85140-A57C-C946-B83E-5BCE3DA7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C19C01-ADC8-E04F-8035-5F2DC977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4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E9ACB-A36E-A543-A6A9-481E44588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3682C8-D61D-2640-B037-0526D7C5A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AA836-5640-C342-9659-24E07C30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2C80C-2CF8-5A4A-9077-5DA1B34F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C311A6-723E-4D48-8B91-4ED60C79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70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DDB46-148B-7F45-91B9-587D165A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DF9819-ACA4-394C-835E-5AD8ADBF8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84B58C-84B3-AB4F-A455-AC8EF408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1A6441-AB87-214D-A5BE-8D831B34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0C8F9-1845-064C-801F-39763047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2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1D8E0-E466-FB47-9E88-8495D609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2272BB-582C-C349-AEFD-6FF4AD43A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47C18F-6152-614B-87DB-613CB85A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AD56C-05FD-CF4C-8C66-98257C7C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8D2A8-24B1-364F-8864-74FDA6DE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2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82703-77F0-234F-A1FB-A0D885BA7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0BE98-780D-014C-BE4E-0A796D3D4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0D9DC4-81AB-D340-A87E-609BB8548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B5F1D2-AAFC-AD41-9A9F-65FA4759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A9785-5A5C-5740-8FAC-777189A0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3DFC62-914D-0048-8870-905AD8A8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4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E34E6-B329-9A4F-94AF-9F08B9A6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FAC23-E62B-F94C-9BD9-1355F5677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E1DBCA-00EE-5549-B92A-F45970EC7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F81060-911A-0E4D-8398-B73404AE1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FB8608-D895-094A-9906-D2E2BFECC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F7EA11-913F-5E4D-A927-DE89E654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688BA4-BE74-1C4F-B4B9-89D05353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EE5A09-3402-C646-B85A-039DD9E1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26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1FCEB-CD32-9D49-996D-C20299A3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CEB5D3-4F80-6642-AC2F-A092D31A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22B42A-2F93-7949-8C7B-E120DE12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475C1A-73CC-8347-BB51-31BD388F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9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02BC39-D192-DD48-A0A3-BDC3189D2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764E4F-D191-2A4A-8588-70C99114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27B958-B2EC-1047-BF17-460DDE6A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96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BAE59-53EA-E64D-96EA-43C0BBFA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7435D1-1FF1-1C4C-9977-30B80938D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D13E5-6761-5F45-ADE1-766C1123B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5431E7-57A9-3547-99D0-A62CC042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7FD573-FE5B-3040-A77B-DBD4D7CF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0E5225-03D5-B040-9956-6297D7A8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68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F7BEA-7E31-614E-96F8-847AA979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A8A75-087C-9443-BD3C-939ABA366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468C5-8334-CA49-B0CA-8B7C4677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8F3D3-AF15-7546-83A7-210A0CBF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E5CCB-B1FC-C645-8361-CFDE4A0F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451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D4F74-0C0B-CF47-A2AA-8161A332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7A07CB-12FE-CB41-BEFE-59BD16EFF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06B6E4-D027-FA4B-A2A4-7BF96420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E31C73-5B40-6F44-ABD4-C25FE91E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551031-098D-4243-9808-284281B5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7BEC75-E258-8940-B438-A176F06E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85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A2F82-1463-6549-8EB2-1B6A0F7E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B447C2-8274-5E4A-9FFB-C492B48FC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692E02-8174-4849-90EC-28845C1D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3BF75B-65CD-394A-B918-A41AB04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6449F-3190-D74B-8DC6-406347B1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25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78CE6A-606F-224A-B5D6-6D41B0C21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77B460-E17B-BA46-AAE9-95FDB5697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018D8-1335-CA4E-BD2E-5F143874F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D84950-5CCE-F246-90FB-BFCD1AE2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CC2D9C-8823-454E-9190-8E12782B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5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90844-CC5F-514B-A589-DC6A47AF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27E29-081C-5E44-803E-8FC440FA8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5D88B-C3D7-374E-9799-7B90166F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F444-88D7-1042-A727-81988460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896506-BFC1-5D46-BA21-DFCAC994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3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D5BB6-B8D0-064F-B3D4-F37E4547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ADDEF-E6AC-5447-86B7-817FFC5DF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612BA7-5ABA-AB4E-AC4C-3F13E9247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8E6EC-F198-4342-BB41-E8358B2C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326212-AE75-AC42-AED9-A1AF7076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32BB24-DEE4-8D4C-AED9-C406E0D0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F4DB4-9F8D-894E-B34E-73F5A3D9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31D8E-2F3B-B84C-9A78-8E52D8D63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96043A-D100-1644-B734-DDA537CEF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22ACC5-6773-0D44-AB7B-A775A0B07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44E924-C795-904B-AB01-F42B60B2E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CD1370-EC8D-814A-9FFA-310BA21B3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A41F26-F25F-9542-9F73-9795C5D8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B847E7-2210-E044-9A64-67EAB8E6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0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B5BB9-48DD-7440-A004-E9F59F6E9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D25992-2360-4B45-B61C-310B2B46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4FC28F-46F2-7D49-B5BE-29EA7226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7E09A4-3195-614A-8DD5-1441E9B6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6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EA7C2F-7583-664B-ADFD-C561FCAD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3AEDC-2C0D-1147-9D93-86ED8A0D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2C199B-0B8D-F248-9AF2-B7AF7CEB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36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7DAB7-503A-2C49-AAC6-70F897D3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AC942-AEF7-1D44-A793-B4FCCD738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FB135-8149-6943-AF76-18571AF3A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1E2FE-4871-4B4C-B90B-5196B66D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3AAEC9-A7CC-3C41-994C-4B10934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CFD5D4-5E28-8148-8998-5B6E2BC1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9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D158D-CF30-094C-8C0B-D3AA2079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6EE18D-3C09-0540-A70F-ABA62BC92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6C9670-04E1-3845-9325-D70ECD0B1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EA2DB6-E8DB-584A-BB92-8613CA1D4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4E0B3D-C3A8-D04D-BBC5-151EE9BB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3AAFAD-E9C8-9940-AC7F-EF570FF3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8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0F1A2-3514-EB4A-ABE7-6A5A88F27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554543-4279-4048-837F-3A237BED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D18B2-4178-E84D-A6CD-8DFB2C3F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3C127-3377-F74B-8E4D-59774FCC9AC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B86086-F9DD-4448-9B75-72D4CF5D8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E1668-8F25-D545-B9B8-3560CA1D1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2FA9E-F22F-FB41-874E-4C0A34A0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8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13542-EB56-084D-9327-8DCCA684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7ED4D-5411-F242-B164-E725ED06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B32DA-02BA-D64E-8BCA-0E6363617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58030-34D1-1943-8ED3-C08DD7344735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EB7B8-3D38-7A40-B50C-BC31DE04E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4B127-1DA1-4041-9541-21FE91068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A0AF-099C-E74E-B07A-3A1ADAA79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mtlynch.io/human-code-reviews-1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hyperlink" Target="https://docs.google.com/spreadsheets/d/1CmzaoTN1V3trKG5LECDFRlgMEFhjSbAN88kvixIp1kQ/edit?usp=sharing" TargetMode="External"/><Relationship Id="rId4" Type="http://schemas.openxmlformats.org/officeDocument/2006/relationships/hyperlink" Target="https://www.batimes.com/business-analyst-training/training-home.html#WID00093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in/nikita-kharichkin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30DA6D-3595-4EEE-9B97-E586F66FA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r="10650"/>
          <a:stretch/>
        </p:blipFill>
        <p:spPr bwMode="auto">
          <a:xfrm>
            <a:off x="-85978" y="-97956"/>
            <a:ext cx="12375202" cy="71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id="{6620D738-BB96-0342-AB9A-F949528AA5F9}"/>
              </a:ext>
            </a:extLst>
          </p:cNvPr>
          <p:cNvSpPr/>
          <p:nvPr/>
        </p:nvSpPr>
        <p:spPr>
          <a:xfrm rot="10800000">
            <a:off x="-98631" y="5273200"/>
            <a:ext cx="11283517" cy="1729638"/>
          </a:xfrm>
          <a:custGeom>
            <a:avLst/>
            <a:gdLst>
              <a:gd name="connsiteX0" fmla="*/ 0 w 5203556"/>
              <a:gd name="connsiteY0" fmla="*/ 0 h 1414974"/>
              <a:gd name="connsiteX1" fmla="*/ 5203556 w 5203556"/>
              <a:gd name="connsiteY1" fmla="*/ 0 h 1414974"/>
              <a:gd name="connsiteX2" fmla="*/ 5203556 w 5203556"/>
              <a:gd name="connsiteY2" fmla="*/ 1414974 h 1414974"/>
              <a:gd name="connsiteX3" fmla="*/ 0 w 5203556"/>
              <a:gd name="connsiteY3" fmla="*/ 1414974 h 1414974"/>
              <a:gd name="connsiteX4" fmla="*/ 0 w 5203556"/>
              <a:gd name="connsiteY4" fmla="*/ 0 h 1414974"/>
              <a:gd name="connsiteX0" fmla="*/ 0 w 6518006"/>
              <a:gd name="connsiteY0" fmla="*/ 38100 h 1414974"/>
              <a:gd name="connsiteX1" fmla="*/ 6518006 w 6518006"/>
              <a:gd name="connsiteY1" fmla="*/ 0 h 1414974"/>
              <a:gd name="connsiteX2" fmla="*/ 6518006 w 6518006"/>
              <a:gd name="connsiteY2" fmla="*/ 1414974 h 1414974"/>
              <a:gd name="connsiteX3" fmla="*/ 1314450 w 6518006"/>
              <a:gd name="connsiteY3" fmla="*/ 1414974 h 1414974"/>
              <a:gd name="connsiteX4" fmla="*/ 0 w 6518006"/>
              <a:gd name="connsiteY4" fmla="*/ 38100 h 1414974"/>
              <a:gd name="connsiteX0" fmla="*/ 0 w 6518006"/>
              <a:gd name="connsiteY0" fmla="*/ 38100 h 1434024"/>
              <a:gd name="connsiteX1" fmla="*/ 6518006 w 6518006"/>
              <a:gd name="connsiteY1" fmla="*/ 0 h 1434024"/>
              <a:gd name="connsiteX2" fmla="*/ 6518006 w 6518006"/>
              <a:gd name="connsiteY2" fmla="*/ 1414974 h 1434024"/>
              <a:gd name="connsiteX3" fmla="*/ 4743450 w 6518006"/>
              <a:gd name="connsiteY3" fmla="*/ 1434024 h 1434024"/>
              <a:gd name="connsiteX4" fmla="*/ 0 w 6518006"/>
              <a:gd name="connsiteY4" fmla="*/ 38100 h 1434024"/>
              <a:gd name="connsiteX0" fmla="*/ 0 w 4403456"/>
              <a:gd name="connsiteY0" fmla="*/ 57150 h 1434024"/>
              <a:gd name="connsiteX1" fmla="*/ 4403456 w 4403456"/>
              <a:gd name="connsiteY1" fmla="*/ 0 h 1434024"/>
              <a:gd name="connsiteX2" fmla="*/ 4403456 w 4403456"/>
              <a:gd name="connsiteY2" fmla="*/ 1414974 h 1434024"/>
              <a:gd name="connsiteX3" fmla="*/ 2628900 w 4403456"/>
              <a:gd name="connsiteY3" fmla="*/ 1434024 h 1434024"/>
              <a:gd name="connsiteX4" fmla="*/ 0 w 4403456"/>
              <a:gd name="connsiteY4" fmla="*/ 57150 h 1434024"/>
              <a:gd name="connsiteX0" fmla="*/ 0 w 4409719"/>
              <a:gd name="connsiteY0" fmla="*/ 0 h 1439504"/>
              <a:gd name="connsiteX1" fmla="*/ 4409719 w 4409719"/>
              <a:gd name="connsiteY1" fmla="*/ 5480 h 1439504"/>
              <a:gd name="connsiteX2" fmla="*/ 4409719 w 4409719"/>
              <a:gd name="connsiteY2" fmla="*/ 1420454 h 1439504"/>
              <a:gd name="connsiteX3" fmla="*/ 2635163 w 4409719"/>
              <a:gd name="connsiteY3" fmla="*/ 1439504 h 1439504"/>
              <a:gd name="connsiteX4" fmla="*/ 0 w 4409719"/>
              <a:gd name="connsiteY4" fmla="*/ 0 h 1439504"/>
              <a:gd name="connsiteX0" fmla="*/ 0 w 4409719"/>
              <a:gd name="connsiteY0" fmla="*/ 0 h 1420454"/>
              <a:gd name="connsiteX1" fmla="*/ 4409719 w 4409719"/>
              <a:gd name="connsiteY1" fmla="*/ 5480 h 1420454"/>
              <a:gd name="connsiteX2" fmla="*/ 4409719 w 4409719"/>
              <a:gd name="connsiteY2" fmla="*/ 1420454 h 1420454"/>
              <a:gd name="connsiteX3" fmla="*/ 2635163 w 4409719"/>
              <a:gd name="connsiteY3" fmla="*/ 1408189 h 1420454"/>
              <a:gd name="connsiteX4" fmla="*/ 0 w 4409719"/>
              <a:gd name="connsiteY4" fmla="*/ 0 h 1420454"/>
              <a:gd name="connsiteX0" fmla="*/ 0 w 4409719"/>
              <a:gd name="connsiteY0" fmla="*/ 0 h 1433241"/>
              <a:gd name="connsiteX1" fmla="*/ 4409719 w 4409719"/>
              <a:gd name="connsiteY1" fmla="*/ 5480 h 1433241"/>
              <a:gd name="connsiteX2" fmla="*/ 4409719 w 4409719"/>
              <a:gd name="connsiteY2" fmla="*/ 1420454 h 1433241"/>
              <a:gd name="connsiteX3" fmla="*/ 2635163 w 4409719"/>
              <a:gd name="connsiteY3" fmla="*/ 1433241 h 1433241"/>
              <a:gd name="connsiteX4" fmla="*/ 0 w 4409719"/>
              <a:gd name="connsiteY4" fmla="*/ 0 h 1433241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2534955 w 4409719"/>
              <a:gd name="connsiteY3" fmla="*/ 1426978 h 1426978"/>
              <a:gd name="connsiteX4" fmla="*/ 0 w 4409719"/>
              <a:gd name="connsiteY4" fmla="*/ 0 h 1426978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1965087 w 4409719"/>
              <a:gd name="connsiteY3" fmla="*/ 1426978 h 1426978"/>
              <a:gd name="connsiteX4" fmla="*/ 0 w 4409719"/>
              <a:gd name="connsiteY4" fmla="*/ 0 h 1426978"/>
              <a:gd name="connsiteX0" fmla="*/ 0 w 9310489"/>
              <a:gd name="connsiteY0" fmla="*/ 0 h 1426978"/>
              <a:gd name="connsiteX1" fmla="*/ 9310489 w 9310489"/>
              <a:gd name="connsiteY1" fmla="*/ 5480 h 1426978"/>
              <a:gd name="connsiteX2" fmla="*/ 4409719 w 9310489"/>
              <a:gd name="connsiteY2" fmla="*/ 1420454 h 1426978"/>
              <a:gd name="connsiteX3" fmla="*/ 1965087 w 9310489"/>
              <a:gd name="connsiteY3" fmla="*/ 1426978 h 1426978"/>
              <a:gd name="connsiteX4" fmla="*/ 0 w 9310489"/>
              <a:gd name="connsiteY4" fmla="*/ 0 h 1426978"/>
              <a:gd name="connsiteX0" fmla="*/ 0 w 9334872"/>
              <a:gd name="connsiteY0" fmla="*/ 0 h 1426978"/>
              <a:gd name="connsiteX1" fmla="*/ 9310489 w 9334872"/>
              <a:gd name="connsiteY1" fmla="*/ 5480 h 1426978"/>
              <a:gd name="connsiteX2" fmla="*/ 9334872 w 9334872"/>
              <a:gd name="connsiteY2" fmla="*/ 1408262 h 1426978"/>
              <a:gd name="connsiteX3" fmla="*/ 1965087 w 9334872"/>
              <a:gd name="connsiteY3" fmla="*/ 1426978 h 1426978"/>
              <a:gd name="connsiteX4" fmla="*/ 0 w 9334872"/>
              <a:gd name="connsiteY4" fmla="*/ 0 h 1426978"/>
              <a:gd name="connsiteX0" fmla="*/ 0 w 9310489"/>
              <a:gd name="connsiteY0" fmla="*/ 0 h 1426978"/>
              <a:gd name="connsiteX1" fmla="*/ 9310489 w 9310489"/>
              <a:gd name="connsiteY1" fmla="*/ 5480 h 1426978"/>
              <a:gd name="connsiteX2" fmla="*/ 9277362 w 9310489"/>
              <a:gd name="connsiteY2" fmla="*/ 1391831 h 1426978"/>
              <a:gd name="connsiteX3" fmla="*/ 1965087 w 9310489"/>
              <a:gd name="connsiteY3" fmla="*/ 1426978 h 1426978"/>
              <a:gd name="connsiteX4" fmla="*/ 0 w 9310489"/>
              <a:gd name="connsiteY4" fmla="*/ 0 h 1426978"/>
              <a:gd name="connsiteX0" fmla="*/ 0 w 9343088"/>
              <a:gd name="connsiteY0" fmla="*/ 0 h 1426978"/>
              <a:gd name="connsiteX1" fmla="*/ 9310489 w 9343088"/>
              <a:gd name="connsiteY1" fmla="*/ 5480 h 1426978"/>
              <a:gd name="connsiteX2" fmla="*/ 9343088 w 9343088"/>
              <a:gd name="connsiteY2" fmla="*/ 1408262 h 1426978"/>
              <a:gd name="connsiteX3" fmla="*/ 1965087 w 9343088"/>
              <a:gd name="connsiteY3" fmla="*/ 1426978 h 1426978"/>
              <a:gd name="connsiteX4" fmla="*/ 0 w 9343088"/>
              <a:gd name="connsiteY4" fmla="*/ 0 h 1426978"/>
              <a:gd name="connsiteX0" fmla="*/ 0 w 9343088"/>
              <a:gd name="connsiteY0" fmla="*/ 2735 h 1429713"/>
              <a:gd name="connsiteX1" fmla="*/ 9326920 w 9343088"/>
              <a:gd name="connsiteY1" fmla="*/ 0 h 1429713"/>
              <a:gd name="connsiteX2" fmla="*/ 9343088 w 9343088"/>
              <a:gd name="connsiteY2" fmla="*/ 1410997 h 1429713"/>
              <a:gd name="connsiteX3" fmla="*/ 1965087 w 9343088"/>
              <a:gd name="connsiteY3" fmla="*/ 1429713 h 1429713"/>
              <a:gd name="connsiteX4" fmla="*/ 0 w 9343088"/>
              <a:gd name="connsiteY4" fmla="*/ 2735 h 1429713"/>
              <a:gd name="connsiteX0" fmla="*/ 0 w 9326920"/>
              <a:gd name="connsiteY0" fmla="*/ 2735 h 1429713"/>
              <a:gd name="connsiteX1" fmla="*/ 9326920 w 9326920"/>
              <a:gd name="connsiteY1" fmla="*/ 0 h 1429713"/>
              <a:gd name="connsiteX2" fmla="*/ 9318441 w 9326920"/>
              <a:gd name="connsiteY2" fmla="*/ 1419213 h 1429713"/>
              <a:gd name="connsiteX3" fmla="*/ 1965087 w 9326920"/>
              <a:gd name="connsiteY3" fmla="*/ 1429713 h 1429713"/>
              <a:gd name="connsiteX4" fmla="*/ 0 w 9326920"/>
              <a:gd name="connsiteY4" fmla="*/ 2735 h 142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6920" h="1429713">
                <a:moveTo>
                  <a:pt x="0" y="2735"/>
                </a:moveTo>
                <a:lnTo>
                  <a:pt x="9326920" y="0"/>
                </a:lnTo>
                <a:cubicBezTo>
                  <a:pt x="9324094" y="473071"/>
                  <a:pt x="9321267" y="946142"/>
                  <a:pt x="9318441" y="1419213"/>
                </a:cubicBezTo>
                <a:lnTo>
                  <a:pt x="1965087" y="1429713"/>
                </a:lnTo>
                <a:lnTo>
                  <a:pt x="0" y="2735"/>
                </a:lnTo>
                <a:close/>
              </a:path>
            </a:pathLst>
          </a:custGeom>
          <a:solidFill>
            <a:srgbClr val="847BA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16690C-1B9F-B546-BF6E-9ACF476D2869}"/>
              </a:ext>
            </a:extLst>
          </p:cNvPr>
          <p:cNvSpPr/>
          <p:nvPr/>
        </p:nvSpPr>
        <p:spPr>
          <a:xfrm>
            <a:off x="8276725" y="-97956"/>
            <a:ext cx="3994380" cy="1292575"/>
          </a:xfrm>
          <a:custGeom>
            <a:avLst/>
            <a:gdLst>
              <a:gd name="connsiteX0" fmla="*/ 0 w 5203556"/>
              <a:gd name="connsiteY0" fmla="*/ 0 h 1414974"/>
              <a:gd name="connsiteX1" fmla="*/ 5203556 w 5203556"/>
              <a:gd name="connsiteY1" fmla="*/ 0 h 1414974"/>
              <a:gd name="connsiteX2" fmla="*/ 5203556 w 5203556"/>
              <a:gd name="connsiteY2" fmla="*/ 1414974 h 1414974"/>
              <a:gd name="connsiteX3" fmla="*/ 0 w 5203556"/>
              <a:gd name="connsiteY3" fmla="*/ 1414974 h 1414974"/>
              <a:gd name="connsiteX4" fmla="*/ 0 w 5203556"/>
              <a:gd name="connsiteY4" fmla="*/ 0 h 1414974"/>
              <a:gd name="connsiteX0" fmla="*/ 0 w 6518006"/>
              <a:gd name="connsiteY0" fmla="*/ 38100 h 1414974"/>
              <a:gd name="connsiteX1" fmla="*/ 6518006 w 6518006"/>
              <a:gd name="connsiteY1" fmla="*/ 0 h 1414974"/>
              <a:gd name="connsiteX2" fmla="*/ 6518006 w 6518006"/>
              <a:gd name="connsiteY2" fmla="*/ 1414974 h 1414974"/>
              <a:gd name="connsiteX3" fmla="*/ 1314450 w 6518006"/>
              <a:gd name="connsiteY3" fmla="*/ 1414974 h 1414974"/>
              <a:gd name="connsiteX4" fmla="*/ 0 w 6518006"/>
              <a:gd name="connsiteY4" fmla="*/ 38100 h 1414974"/>
              <a:gd name="connsiteX0" fmla="*/ 0 w 6518006"/>
              <a:gd name="connsiteY0" fmla="*/ 38100 h 1434024"/>
              <a:gd name="connsiteX1" fmla="*/ 6518006 w 6518006"/>
              <a:gd name="connsiteY1" fmla="*/ 0 h 1434024"/>
              <a:gd name="connsiteX2" fmla="*/ 6518006 w 6518006"/>
              <a:gd name="connsiteY2" fmla="*/ 1414974 h 1434024"/>
              <a:gd name="connsiteX3" fmla="*/ 4743450 w 6518006"/>
              <a:gd name="connsiteY3" fmla="*/ 1434024 h 1434024"/>
              <a:gd name="connsiteX4" fmla="*/ 0 w 6518006"/>
              <a:gd name="connsiteY4" fmla="*/ 38100 h 1434024"/>
              <a:gd name="connsiteX0" fmla="*/ 0 w 4403456"/>
              <a:gd name="connsiteY0" fmla="*/ 57150 h 1434024"/>
              <a:gd name="connsiteX1" fmla="*/ 4403456 w 4403456"/>
              <a:gd name="connsiteY1" fmla="*/ 0 h 1434024"/>
              <a:gd name="connsiteX2" fmla="*/ 4403456 w 4403456"/>
              <a:gd name="connsiteY2" fmla="*/ 1414974 h 1434024"/>
              <a:gd name="connsiteX3" fmla="*/ 2628900 w 4403456"/>
              <a:gd name="connsiteY3" fmla="*/ 1434024 h 1434024"/>
              <a:gd name="connsiteX4" fmla="*/ 0 w 4403456"/>
              <a:gd name="connsiteY4" fmla="*/ 57150 h 1434024"/>
              <a:gd name="connsiteX0" fmla="*/ 0 w 4409719"/>
              <a:gd name="connsiteY0" fmla="*/ 0 h 1439504"/>
              <a:gd name="connsiteX1" fmla="*/ 4409719 w 4409719"/>
              <a:gd name="connsiteY1" fmla="*/ 5480 h 1439504"/>
              <a:gd name="connsiteX2" fmla="*/ 4409719 w 4409719"/>
              <a:gd name="connsiteY2" fmla="*/ 1420454 h 1439504"/>
              <a:gd name="connsiteX3" fmla="*/ 2635163 w 4409719"/>
              <a:gd name="connsiteY3" fmla="*/ 1439504 h 1439504"/>
              <a:gd name="connsiteX4" fmla="*/ 0 w 4409719"/>
              <a:gd name="connsiteY4" fmla="*/ 0 h 1439504"/>
              <a:gd name="connsiteX0" fmla="*/ 0 w 4409719"/>
              <a:gd name="connsiteY0" fmla="*/ 0 h 1420454"/>
              <a:gd name="connsiteX1" fmla="*/ 4409719 w 4409719"/>
              <a:gd name="connsiteY1" fmla="*/ 5480 h 1420454"/>
              <a:gd name="connsiteX2" fmla="*/ 4409719 w 4409719"/>
              <a:gd name="connsiteY2" fmla="*/ 1420454 h 1420454"/>
              <a:gd name="connsiteX3" fmla="*/ 2635163 w 4409719"/>
              <a:gd name="connsiteY3" fmla="*/ 1408189 h 1420454"/>
              <a:gd name="connsiteX4" fmla="*/ 0 w 4409719"/>
              <a:gd name="connsiteY4" fmla="*/ 0 h 1420454"/>
              <a:gd name="connsiteX0" fmla="*/ 0 w 4409719"/>
              <a:gd name="connsiteY0" fmla="*/ 0 h 1433241"/>
              <a:gd name="connsiteX1" fmla="*/ 4409719 w 4409719"/>
              <a:gd name="connsiteY1" fmla="*/ 5480 h 1433241"/>
              <a:gd name="connsiteX2" fmla="*/ 4409719 w 4409719"/>
              <a:gd name="connsiteY2" fmla="*/ 1420454 h 1433241"/>
              <a:gd name="connsiteX3" fmla="*/ 2635163 w 4409719"/>
              <a:gd name="connsiteY3" fmla="*/ 1433241 h 1433241"/>
              <a:gd name="connsiteX4" fmla="*/ 0 w 4409719"/>
              <a:gd name="connsiteY4" fmla="*/ 0 h 1433241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2534955 w 4409719"/>
              <a:gd name="connsiteY3" fmla="*/ 1426978 h 1426978"/>
              <a:gd name="connsiteX4" fmla="*/ 0 w 4409719"/>
              <a:gd name="connsiteY4" fmla="*/ 0 h 1426978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1965087 w 4409719"/>
              <a:gd name="connsiteY3" fmla="*/ 1426978 h 1426978"/>
              <a:gd name="connsiteX4" fmla="*/ 0 w 4409719"/>
              <a:gd name="connsiteY4" fmla="*/ 0 h 142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719" h="1426978">
                <a:moveTo>
                  <a:pt x="0" y="0"/>
                </a:moveTo>
                <a:lnTo>
                  <a:pt x="4409719" y="5480"/>
                </a:lnTo>
                <a:lnTo>
                  <a:pt x="4409719" y="1420454"/>
                </a:lnTo>
                <a:lnTo>
                  <a:pt x="1965087" y="1426978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1E439-8E51-4DCE-AA7E-7E5CE01C9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995" y="5464098"/>
            <a:ext cx="9814505" cy="1247569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Внедряем ревью документации </a:t>
            </a:r>
            <a:br>
              <a:rPr lang="en-US" sz="44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44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под ключ: от процесса до этикета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12A18B-DC9E-423C-BF95-D510021CA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1835" y="5247209"/>
            <a:ext cx="5428343" cy="1611746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Montserrat Light" pitchFamily="2" charset="0"/>
                <a:ea typeface="Roboto Thin" panose="02000000000000000000" pitchFamily="2" charset="0"/>
              </a:rPr>
              <a:t>Никита</a:t>
            </a:r>
            <a:endParaRPr lang="en-US" dirty="0">
              <a:solidFill>
                <a:schemeClr val="bg1"/>
              </a:solidFill>
              <a:latin typeface="Montserrat Light" pitchFamily="2" charset="0"/>
              <a:ea typeface="Roboto Thin" panose="02000000000000000000" pitchFamily="2" charset="0"/>
            </a:endParaRPr>
          </a:p>
          <a:p>
            <a:pPr algn="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Montserrat Light" pitchFamily="2" charset="0"/>
                <a:ea typeface="Roboto Thin" panose="02000000000000000000" pitchFamily="2" charset="0"/>
              </a:rPr>
              <a:t>Харичкин</a:t>
            </a:r>
            <a:r>
              <a:rPr lang="en-US" dirty="0">
                <a:solidFill>
                  <a:schemeClr val="bg1"/>
                </a:solidFill>
                <a:latin typeface="Montserrat Light" pitchFamily="2" charset="0"/>
                <a:ea typeface="Roboto Thin" panose="02000000000000000000" pitchFamily="2" charset="0"/>
              </a:rPr>
              <a:t>,</a:t>
            </a:r>
          </a:p>
          <a:p>
            <a:pPr algn="r">
              <a:lnSpc>
                <a:spcPct val="80000"/>
              </a:lnSpc>
            </a:pPr>
            <a:r>
              <a:rPr lang="en-US" dirty="0">
                <a:solidFill>
                  <a:srgbClr val="847BAD"/>
                </a:solidFill>
                <a:latin typeface="Montserrat Medium" pitchFamily="2" charset="0"/>
                <a:ea typeface="Roboto Thin" panose="02000000000000000000" pitchFamily="2" charset="0"/>
              </a:rPr>
              <a:t>@avtolicsipu</a:t>
            </a:r>
            <a:endParaRPr lang="ru-RU" dirty="0">
              <a:solidFill>
                <a:srgbClr val="847BAD"/>
              </a:solidFill>
              <a:latin typeface="Montserrat Medium" pitchFamily="2" charset="0"/>
              <a:ea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3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C01813D-C786-423A-89DB-A08C7D62A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1"/>
          <a:stretch/>
        </p:blipFill>
        <p:spPr>
          <a:xfrm>
            <a:off x="5125497" y="-15328"/>
            <a:ext cx="7066501" cy="6873327"/>
          </a:xfrm>
          <a:prstGeom prst="rect">
            <a:avLst/>
          </a:prstGeom>
        </p:spPr>
      </p:pic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7FC43DFD-E99F-2C4D-84FD-872B9896EB98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5A73D44B-0BA5-C741-8E2B-DFEF85CF2CC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270569B-1D57-6848-BF52-4E6FA4A591E3}"/>
              </a:ext>
            </a:extLst>
          </p:cNvPr>
          <p:cNvSpPr txBox="1">
            <a:spLocks/>
          </p:cNvSpPr>
          <p:nvPr/>
        </p:nvSpPr>
        <p:spPr>
          <a:xfrm>
            <a:off x="683219" y="188661"/>
            <a:ext cx="7170824" cy="95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ревьюеру</a:t>
            </a:r>
            <a:endParaRPr lang="ru-RU" sz="3800" dirty="0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016668-9C3C-2E42-9731-725EDA169ED4}"/>
              </a:ext>
            </a:extLst>
          </p:cNvPr>
          <p:cNvCxnSpPr/>
          <p:nvPr/>
        </p:nvCxnSpPr>
        <p:spPr>
          <a:xfrm>
            <a:off x="683219" y="1372372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2F4D134-0900-CE41-A94E-8959CEDE9FD5}"/>
              </a:ext>
            </a:extLst>
          </p:cNvPr>
          <p:cNvSpPr txBox="1">
            <a:spLocks/>
          </p:cNvSpPr>
          <p:nvPr/>
        </p:nvSpPr>
        <p:spPr>
          <a:xfrm>
            <a:off x="657234" y="1947644"/>
            <a:ext cx="7037644" cy="41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Обучение на чужих ошибках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и перенятие лучших практик</a:t>
            </a:r>
            <a:endParaRPr lang="en-US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0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5BC7CB1-2522-4D5D-BB92-078B7642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1"/>
          <a:stretch/>
        </p:blipFill>
        <p:spPr>
          <a:xfrm>
            <a:off x="5125497" y="-15328"/>
            <a:ext cx="7066501" cy="6873327"/>
          </a:xfrm>
          <a:prstGeom prst="rect">
            <a:avLst/>
          </a:prstGeom>
        </p:spPr>
      </p:pic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7FC43DFD-E99F-2C4D-84FD-872B9896EB98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5A73D44B-0BA5-C741-8E2B-DFEF85CF2CC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270569B-1D57-6848-BF52-4E6FA4A591E3}"/>
              </a:ext>
            </a:extLst>
          </p:cNvPr>
          <p:cNvSpPr txBox="1">
            <a:spLocks/>
          </p:cNvSpPr>
          <p:nvPr/>
        </p:nvSpPr>
        <p:spPr>
          <a:xfrm>
            <a:off x="683219" y="188661"/>
            <a:ext cx="7170824" cy="95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ревьюеру</a:t>
            </a:r>
            <a:endParaRPr lang="ru-RU" sz="3800" dirty="0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016668-9C3C-2E42-9731-725EDA169ED4}"/>
              </a:ext>
            </a:extLst>
          </p:cNvPr>
          <p:cNvCxnSpPr/>
          <p:nvPr/>
        </p:nvCxnSpPr>
        <p:spPr>
          <a:xfrm>
            <a:off x="683219" y="1372372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2F4D134-0900-CE41-A94E-8959CEDE9FD5}"/>
              </a:ext>
            </a:extLst>
          </p:cNvPr>
          <p:cNvSpPr txBox="1">
            <a:spLocks/>
          </p:cNvSpPr>
          <p:nvPr/>
        </p:nvSpPr>
        <p:spPr>
          <a:xfrm>
            <a:off x="657234" y="1947644"/>
            <a:ext cx="7037644" cy="41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Обучение на чужих ошибках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и перенятие лучших практик</a:t>
            </a:r>
            <a:endParaRPr lang="en-US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Разностороннее погружение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в функциональность проекта</a:t>
            </a:r>
            <a:endParaRPr lang="en-US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67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255278D-F488-4030-A7B2-7B87F9942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1"/>
          <a:stretch/>
        </p:blipFill>
        <p:spPr>
          <a:xfrm>
            <a:off x="5125497" y="-15328"/>
            <a:ext cx="7066501" cy="6873327"/>
          </a:xfrm>
          <a:prstGeom prst="rect">
            <a:avLst/>
          </a:prstGeom>
        </p:spPr>
      </p:pic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7FC43DFD-E99F-2C4D-84FD-872B9896EB98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5A73D44B-0BA5-C741-8E2B-DFEF85CF2CC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270569B-1D57-6848-BF52-4E6FA4A591E3}"/>
              </a:ext>
            </a:extLst>
          </p:cNvPr>
          <p:cNvSpPr txBox="1">
            <a:spLocks/>
          </p:cNvSpPr>
          <p:nvPr/>
        </p:nvSpPr>
        <p:spPr>
          <a:xfrm>
            <a:off x="683219" y="188661"/>
            <a:ext cx="7170824" cy="95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ревьюеру</a:t>
            </a:r>
            <a:endParaRPr lang="ru-RU" sz="3800" dirty="0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016668-9C3C-2E42-9731-725EDA169ED4}"/>
              </a:ext>
            </a:extLst>
          </p:cNvPr>
          <p:cNvCxnSpPr/>
          <p:nvPr/>
        </p:nvCxnSpPr>
        <p:spPr>
          <a:xfrm>
            <a:off x="683219" y="1372372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2F4D134-0900-CE41-A94E-8959CEDE9FD5}"/>
              </a:ext>
            </a:extLst>
          </p:cNvPr>
          <p:cNvSpPr txBox="1">
            <a:spLocks/>
          </p:cNvSpPr>
          <p:nvPr/>
        </p:nvSpPr>
        <p:spPr>
          <a:xfrm>
            <a:off x="657234" y="1947644"/>
            <a:ext cx="7037644" cy="41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Обучение на чужих ошибках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и перенятие лучших практик</a:t>
            </a:r>
            <a:endParaRPr lang="en-US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Разностороннее погружение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в функциональность проекта</a:t>
            </a:r>
            <a:endParaRPr lang="en-US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Улучшение навыка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восприятия и проверки </a:t>
            </a:r>
            <a:br>
              <a:rPr lang="en-US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278478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9425A14-BFDF-445C-96FF-33B8B2931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89"/>
          <a:stretch/>
        </p:blipFill>
        <p:spPr>
          <a:xfrm>
            <a:off x="4268631" y="0"/>
            <a:ext cx="7923369" cy="6878707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0195B99A-D6D9-0648-BA78-968869532427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1573A2DD-55A2-6C40-BB3B-659F8B912BA2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F91B99B-2B87-084B-A44D-18D69321B2F1}"/>
              </a:ext>
            </a:extLst>
          </p:cNvPr>
          <p:cNvSpPr txBox="1">
            <a:spLocks/>
          </p:cNvSpPr>
          <p:nvPr/>
        </p:nvSpPr>
        <p:spPr>
          <a:xfrm>
            <a:off x="683219" y="188660"/>
            <a:ext cx="7170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b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автору документа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96B0417-04F5-A044-B0E1-F2691C66728C}"/>
              </a:ext>
            </a:extLst>
          </p:cNvPr>
          <p:cNvCxnSpPr/>
          <p:nvPr/>
        </p:nvCxnSpPr>
        <p:spPr>
          <a:xfrm>
            <a:off x="683219" y="169168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10A68DF-28E8-3A41-9DBB-28D7A22D240F}"/>
              </a:ext>
            </a:extLst>
          </p:cNvPr>
          <p:cNvSpPr txBox="1">
            <a:spLocks/>
          </p:cNvSpPr>
          <p:nvPr/>
        </p:nvSpPr>
        <p:spPr>
          <a:xfrm>
            <a:off x="683219" y="1998154"/>
            <a:ext cx="8187901" cy="4475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Круче артефакт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0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675AB30-ED26-4696-AC7F-6963048BB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89"/>
          <a:stretch/>
        </p:blipFill>
        <p:spPr>
          <a:xfrm>
            <a:off x="4268631" y="0"/>
            <a:ext cx="7923369" cy="6878707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0195B99A-D6D9-0648-BA78-968869532427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1573A2DD-55A2-6C40-BB3B-659F8B912BA2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F91B99B-2B87-084B-A44D-18D69321B2F1}"/>
              </a:ext>
            </a:extLst>
          </p:cNvPr>
          <p:cNvSpPr txBox="1">
            <a:spLocks/>
          </p:cNvSpPr>
          <p:nvPr/>
        </p:nvSpPr>
        <p:spPr>
          <a:xfrm>
            <a:off x="683219" y="188660"/>
            <a:ext cx="7170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b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автору документа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96B0417-04F5-A044-B0E1-F2691C66728C}"/>
              </a:ext>
            </a:extLst>
          </p:cNvPr>
          <p:cNvCxnSpPr/>
          <p:nvPr/>
        </p:nvCxnSpPr>
        <p:spPr>
          <a:xfrm>
            <a:off x="683219" y="169168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10A68DF-28E8-3A41-9DBB-28D7A22D240F}"/>
              </a:ext>
            </a:extLst>
          </p:cNvPr>
          <p:cNvSpPr txBox="1">
            <a:spLocks/>
          </p:cNvSpPr>
          <p:nvPr/>
        </p:nvSpPr>
        <p:spPr>
          <a:xfrm>
            <a:off x="683219" y="1998154"/>
            <a:ext cx="8187901" cy="4475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Круче артефакт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Лучше коммуникации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6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4712F0A-45C5-465B-9DDF-2E48AF52D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89"/>
          <a:stretch/>
        </p:blipFill>
        <p:spPr>
          <a:xfrm>
            <a:off x="4268631" y="0"/>
            <a:ext cx="7923369" cy="6878707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0195B99A-D6D9-0648-BA78-968869532427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1573A2DD-55A2-6C40-BB3B-659F8B912BA2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F91B99B-2B87-084B-A44D-18D69321B2F1}"/>
              </a:ext>
            </a:extLst>
          </p:cNvPr>
          <p:cNvSpPr txBox="1">
            <a:spLocks/>
          </p:cNvSpPr>
          <p:nvPr/>
        </p:nvSpPr>
        <p:spPr>
          <a:xfrm>
            <a:off x="683219" y="188660"/>
            <a:ext cx="7170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b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автору документа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96B0417-04F5-A044-B0E1-F2691C66728C}"/>
              </a:ext>
            </a:extLst>
          </p:cNvPr>
          <p:cNvCxnSpPr/>
          <p:nvPr/>
        </p:nvCxnSpPr>
        <p:spPr>
          <a:xfrm>
            <a:off x="683219" y="169168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10A68DF-28E8-3A41-9DBB-28D7A22D240F}"/>
              </a:ext>
            </a:extLst>
          </p:cNvPr>
          <p:cNvSpPr txBox="1">
            <a:spLocks/>
          </p:cNvSpPr>
          <p:nvPr/>
        </p:nvSpPr>
        <p:spPr>
          <a:xfrm>
            <a:off x="683219" y="1998154"/>
            <a:ext cx="8187901" cy="4475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Круче артефакт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Лучше коммуникации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Меньше переработок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1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8BADF0A-E8DB-4EE2-B7B2-8350A06D2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89"/>
          <a:stretch/>
        </p:blipFill>
        <p:spPr>
          <a:xfrm>
            <a:off x="4268631" y="0"/>
            <a:ext cx="7923369" cy="6878707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0195B99A-D6D9-0648-BA78-968869532427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1573A2DD-55A2-6C40-BB3B-659F8B912BA2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F91B99B-2B87-084B-A44D-18D69321B2F1}"/>
              </a:ext>
            </a:extLst>
          </p:cNvPr>
          <p:cNvSpPr txBox="1">
            <a:spLocks/>
          </p:cNvSpPr>
          <p:nvPr/>
        </p:nvSpPr>
        <p:spPr>
          <a:xfrm>
            <a:off x="683219" y="188660"/>
            <a:ext cx="7170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даёт ревью: </a:t>
            </a:r>
            <a:b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автору документа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96B0417-04F5-A044-B0E1-F2691C66728C}"/>
              </a:ext>
            </a:extLst>
          </p:cNvPr>
          <p:cNvCxnSpPr/>
          <p:nvPr/>
        </p:nvCxnSpPr>
        <p:spPr>
          <a:xfrm>
            <a:off x="683219" y="169168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10A68DF-28E8-3A41-9DBB-28D7A22D240F}"/>
              </a:ext>
            </a:extLst>
          </p:cNvPr>
          <p:cNvSpPr txBox="1">
            <a:spLocks/>
          </p:cNvSpPr>
          <p:nvPr/>
        </p:nvSpPr>
        <p:spPr>
          <a:xfrm>
            <a:off x="683219" y="1998154"/>
            <a:ext cx="8187901" cy="4475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Круче артефакт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Лучше коммуникации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Меньше переработок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Увереннее в себе и в работе</a:t>
            </a:r>
          </a:p>
        </p:txBody>
      </p:sp>
    </p:spTree>
    <p:extLst>
      <p:ext uri="{BB962C8B-B14F-4D97-AF65-F5344CB8AC3E}">
        <p14:creationId xmlns:p14="http://schemas.microsoft.com/office/powerpoint/2010/main" val="279495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0C422185-50D1-4F80-A8E4-B1A711B8D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5"/>
          <a:stretch/>
        </p:blipFill>
        <p:spPr>
          <a:xfrm>
            <a:off x="3608959" y="-22316"/>
            <a:ext cx="8615327" cy="6877285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A8F7A99B-A8C5-2E44-B958-DD8A54E60388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AEB7781F-ADA5-4847-BA03-61542144EAFB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15" y="17807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потребителю артефакта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15" y="1917599"/>
            <a:ext cx="10515600" cy="5032375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" pitchFamily="2" charset="0"/>
                <a:ea typeface="Roboto Light" panose="02000000000000000000" pitchFamily="2" charset="0"/>
              </a:rPr>
              <a:t>Избавляем потребителя от: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Нехватки времени на ревью</a:t>
            </a: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Некачественного ревью</a:t>
            </a: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B13E16B-5C57-6C4A-9276-A0649C5205E5}"/>
              </a:ext>
            </a:extLst>
          </p:cNvPr>
          <p:cNvCxnSpPr/>
          <p:nvPr/>
        </p:nvCxnSpPr>
        <p:spPr>
          <a:xfrm>
            <a:off x="683219" y="1575571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54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74E61772-A1CF-4D73-9786-B530A9D21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5"/>
          <a:stretch/>
        </p:blipFill>
        <p:spPr>
          <a:xfrm>
            <a:off x="3608959" y="-22316"/>
            <a:ext cx="8615327" cy="6877285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A8F7A99B-A8C5-2E44-B958-DD8A54E60388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AEB7781F-ADA5-4847-BA03-61542144EAFB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15" y="17807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потребителю артефакта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15" y="1917599"/>
            <a:ext cx="10515600" cy="5032375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" pitchFamily="2" charset="0"/>
                <a:ea typeface="Roboto Light" panose="02000000000000000000" pitchFamily="2" charset="0"/>
              </a:rPr>
              <a:t>Избавляем потребителя от: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Нехватки времени на ревью</a:t>
            </a: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Некачественного ревью</a:t>
            </a: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Схожих ошибок </a:t>
            </a:r>
            <a:b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разных авторов</a:t>
            </a: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Разной реакции на</a:t>
            </a:r>
            <a:b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3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схожие замечания</a:t>
            </a:r>
          </a:p>
          <a:p>
            <a:pPr lvl="1">
              <a:lnSpc>
                <a:spcPct val="80000"/>
              </a:lnSpc>
              <a:buClr>
                <a:srgbClr val="847BAD"/>
              </a:buClr>
            </a:pPr>
            <a:endParaRPr lang="ru-RU" sz="23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B13E16B-5C57-6C4A-9276-A0649C5205E5}"/>
              </a:ext>
            </a:extLst>
          </p:cNvPr>
          <p:cNvCxnSpPr/>
          <p:nvPr/>
        </p:nvCxnSpPr>
        <p:spPr>
          <a:xfrm>
            <a:off x="683219" y="1575571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46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24E20C6F-BADC-44FD-ADE9-498EAAC7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23423"/>
          <a:stretch/>
        </p:blipFill>
        <p:spPr>
          <a:xfrm>
            <a:off x="-12567" y="0"/>
            <a:ext cx="12204567" cy="6858000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597E16F0-14AB-F248-94CF-B440B0EE26D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6972A9E3-90A5-F646-A9D5-D790A36A0B36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57" y="2193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команде аналитиков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97238"/>
            <a:ext cx="7375076" cy="406993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Документация единообразна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 понятна каждому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12F960D-147E-AB47-8E55-A46636F3112B}"/>
              </a:ext>
            </a:extLst>
          </p:cNvPr>
          <p:cNvCxnSpPr/>
          <p:nvPr/>
        </p:nvCxnSpPr>
        <p:spPr>
          <a:xfrm>
            <a:off x="683219" y="172071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6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внешний, мужчина, идет&#10;&#10;Автоматически созданное описание">
            <a:extLst>
              <a:ext uri="{FF2B5EF4-FFF2-40B4-BE49-F238E27FC236}">
                <a16:creationId xmlns:a16="http://schemas.microsoft.com/office/drawing/2014/main" id="{8EA2704E-D5E4-4BAC-9EB4-03DF9534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 b="6438"/>
          <a:stretch/>
        </p:blipFill>
        <p:spPr>
          <a:xfrm>
            <a:off x="5697007" y="-17603"/>
            <a:ext cx="6494993" cy="6890917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6E24BE27-3561-984F-9123-6F1084242BE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FD9694-C13C-5044-A25D-4AFA0BB315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4A589-7583-47CA-9A89-702C563E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619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План доклада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D0F9A-92A8-45ED-9D98-770C9DE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0796"/>
            <a:ext cx="10515600" cy="466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Определение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Польза для каждого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Стоит ли проводить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Чек-лист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Каков процесс у нас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Как организовать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Как внедрить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Какие возникнут проблемы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Культура комментариев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0692E73-3B7C-F145-BC51-84F1B1727894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365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F5083B23-DDD0-4D77-8656-F57879180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23423"/>
          <a:stretch/>
        </p:blipFill>
        <p:spPr>
          <a:xfrm>
            <a:off x="-12567" y="0"/>
            <a:ext cx="12204567" cy="6858000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597E16F0-14AB-F248-94CF-B440B0EE26D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6972A9E3-90A5-F646-A9D5-D790A36A0B36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57" y="2193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команде аналитиков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97238"/>
            <a:ext cx="7375076" cy="406993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Документация единообразна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 понятна каждому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Задачи сдаются быстрее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12F960D-147E-AB47-8E55-A46636F3112B}"/>
              </a:ext>
            </a:extLst>
          </p:cNvPr>
          <p:cNvCxnSpPr/>
          <p:nvPr/>
        </p:nvCxnSpPr>
        <p:spPr>
          <a:xfrm>
            <a:off x="683219" y="172071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46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4F0ADA42-1434-417C-840B-2A436B82D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23423"/>
          <a:stretch/>
        </p:blipFill>
        <p:spPr>
          <a:xfrm>
            <a:off x="-12567" y="0"/>
            <a:ext cx="12204567" cy="6858000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597E16F0-14AB-F248-94CF-B440B0EE26D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6972A9E3-90A5-F646-A9D5-D790A36A0B36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57" y="2193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команде аналитиков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97238"/>
            <a:ext cx="7375076" cy="406993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Документация единообразна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 понятна каждому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Задачи сдаются быстрее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Осведомлённость о продукте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12F960D-147E-AB47-8E55-A46636F3112B}"/>
              </a:ext>
            </a:extLst>
          </p:cNvPr>
          <p:cNvCxnSpPr/>
          <p:nvPr/>
        </p:nvCxnSpPr>
        <p:spPr>
          <a:xfrm>
            <a:off x="683219" y="172071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78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DF1DE147-CFC2-4D1A-9286-5A89D1AEB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23423"/>
          <a:stretch/>
        </p:blipFill>
        <p:spPr>
          <a:xfrm>
            <a:off x="-12567" y="0"/>
            <a:ext cx="12204567" cy="6858000"/>
          </a:xfrm>
          <a:prstGeom prst="rect">
            <a:avLst/>
          </a:prstGeom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597E16F0-14AB-F248-94CF-B440B0EE26D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6972A9E3-90A5-F646-A9D5-D790A36A0B36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57" y="2193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команде аналитиков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97238"/>
            <a:ext cx="7375076" cy="406993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Документация единообразна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 понятна каждому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Задачи сдаются быстрее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Осведомлённость о продукте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Климат в команде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12F960D-147E-AB47-8E55-A46636F3112B}"/>
              </a:ext>
            </a:extLst>
          </p:cNvPr>
          <p:cNvCxnSpPr/>
          <p:nvPr/>
        </p:nvCxnSpPr>
        <p:spPr>
          <a:xfrm>
            <a:off x="683219" y="172071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79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915703-CBC1-AF47-A25F-7C0C2DB288E2}"/>
              </a:ext>
            </a:extLst>
          </p:cNvPr>
          <p:cNvSpPr/>
          <p:nvPr/>
        </p:nvSpPr>
        <p:spPr>
          <a:xfrm>
            <a:off x="4291781" y="-22326"/>
            <a:ext cx="7914967" cy="6895073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696123-FC99-45B4-988A-3BDA6CEB2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r="20547"/>
          <a:stretch/>
        </p:blipFill>
        <p:spPr bwMode="auto">
          <a:xfrm>
            <a:off x="5302808" y="1258888"/>
            <a:ext cx="6903940" cy="44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67E9246-7A30-D242-98B2-71EC75753691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3826886-0F01-F94D-A9F6-0D7779B5FD0D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72" y="278723"/>
            <a:ext cx="7568692" cy="12416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менеджменту и заказчику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14" y="2092318"/>
            <a:ext cx="10515600" cy="4571145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Меньше проектных переработок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Ниже риск выйти за бюджет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Выше шанс закрытия в срок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4A8E0B8-E306-3D4A-AD27-711F55E24931}"/>
              </a:ext>
            </a:extLst>
          </p:cNvPr>
          <p:cNvCxnSpPr/>
          <p:nvPr/>
        </p:nvCxnSpPr>
        <p:spPr>
          <a:xfrm>
            <a:off x="683219" y="1662659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15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915703-CBC1-AF47-A25F-7C0C2DB288E2}"/>
              </a:ext>
            </a:extLst>
          </p:cNvPr>
          <p:cNvSpPr/>
          <p:nvPr/>
        </p:nvSpPr>
        <p:spPr>
          <a:xfrm>
            <a:off x="4291781" y="-22326"/>
            <a:ext cx="7914967" cy="6895073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1535CC-8DC1-4261-BE0C-C5C8FC70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r="20547"/>
          <a:stretch/>
        </p:blipFill>
        <p:spPr bwMode="auto">
          <a:xfrm>
            <a:off x="5302808" y="1258888"/>
            <a:ext cx="6903940" cy="44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67E9246-7A30-D242-98B2-71EC75753691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3826886-0F01-F94D-A9F6-0D7779B5FD0D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72" y="278723"/>
            <a:ext cx="7568692" cy="12416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менеджменту и заказчику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14" y="2092318"/>
            <a:ext cx="10515600" cy="4571145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Меньше проектных переработок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Ниже риск выйти за бюджет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Выше шанс закрытия в срок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Прозрачный процесс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Единообразная документация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4A8E0B8-E306-3D4A-AD27-711F55E24931}"/>
              </a:ext>
            </a:extLst>
          </p:cNvPr>
          <p:cNvCxnSpPr/>
          <p:nvPr/>
        </p:nvCxnSpPr>
        <p:spPr>
          <a:xfrm>
            <a:off x="683219" y="1662659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266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915703-CBC1-AF47-A25F-7C0C2DB288E2}"/>
              </a:ext>
            </a:extLst>
          </p:cNvPr>
          <p:cNvSpPr/>
          <p:nvPr/>
        </p:nvSpPr>
        <p:spPr>
          <a:xfrm>
            <a:off x="4291781" y="-22326"/>
            <a:ext cx="7914967" cy="6895073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E0BF3F-A4F6-4B5C-88B1-0E71C35A5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r="20547"/>
          <a:stretch/>
        </p:blipFill>
        <p:spPr bwMode="auto">
          <a:xfrm>
            <a:off x="5302808" y="1258888"/>
            <a:ext cx="6903940" cy="44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67E9246-7A30-D242-98B2-71EC75753691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3826886-0F01-F94D-A9F6-0D7779B5FD0D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A0F0B-32E8-4EE8-9BB0-049078E4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72" y="278723"/>
            <a:ext cx="7568692" cy="12416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Что даёт ревью:</a:t>
            </a:r>
            <a:r>
              <a:rPr lang="en-US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менеджменту и заказчику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63669-03A5-43DE-A5CD-2584F8E4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14" y="2092318"/>
            <a:ext cx="10515600" cy="4571145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Меньше проектных переработок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Ниже риск выйти за бюджет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Выше шанс закрытия в срок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Прозрачный процесс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Единообразная документация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Актуальные сроки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Полезный продукт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4A8E0B8-E306-3D4A-AD27-711F55E24931}"/>
              </a:ext>
            </a:extLst>
          </p:cNvPr>
          <p:cNvCxnSpPr/>
          <p:nvPr/>
        </p:nvCxnSpPr>
        <p:spPr>
          <a:xfrm>
            <a:off x="683219" y="1662659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02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внешний, женщина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AD67366A-5D8C-9640-B981-A613E319A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518" r="32895" b="302"/>
          <a:stretch/>
        </p:blipFill>
        <p:spPr>
          <a:xfrm>
            <a:off x="5137556" y="0"/>
            <a:ext cx="7054444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143094-57B6-844D-88A5-466E1434A2D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6F4EF725-C5AE-734A-BCD6-A16B225EDEEC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2DEB6-04A8-415C-860B-E1C196E8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03957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А стоит ли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проводить </a:t>
            </a: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835DC-F1D9-4592-A094-1B1D5907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77" y="2386124"/>
            <a:ext cx="8005084" cy="398564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«дефект», а «комментарий 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 улучшению»</a:t>
            </a:r>
          </a:p>
          <a:p>
            <a:pPr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35B5940-E2B7-6B4A-A17A-336B6C4EFAD5}"/>
              </a:ext>
            </a:extLst>
          </p:cNvPr>
          <p:cNvCxnSpPr/>
          <p:nvPr/>
        </p:nvCxnSpPr>
        <p:spPr>
          <a:xfrm>
            <a:off x="683219" y="17642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934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внешний, женщина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83058AE5-1C16-4F64-8C10-7CA91FB66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518" r="32895" b="302"/>
          <a:stretch/>
        </p:blipFill>
        <p:spPr>
          <a:xfrm>
            <a:off x="5137556" y="0"/>
            <a:ext cx="7054444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143094-57B6-844D-88A5-466E1434A2D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6F4EF725-C5AE-734A-BCD6-A16B225EDEEC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2DEB6-04A8-415C-860B-E1C196E8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03957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А стоит ли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проводить </a:t>
            </a: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835DC-F1D9-4592-A094-1B1D5907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77" y="2386124"/>
            <a:ext cx="8005084" cy="398564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«дефект», а «комментарий 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 улучшению»</a:t>
            </a:r>
          </a:p>
          <a:p>
            <a:pPr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Рекомендации получаем бесплатно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Ревью – часть рабочего процесса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Лучше коллега, чем заказчик</a:t>
            </a:r>
          </a:p>
          <a:p>
            <a:pPr lvl="1"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35B5940-E2B7-6B4A-A17A-336B6C4EFAD5}"/>
              </a:ext>
            </a:extLst>
          </p:cNvPr>
          <p:cNvCxnSpPr/>
          <p:nvPr/>
        </p:nvCxnSpPr>
        <p:spPr>
          <a:xfrm>
            <a:off x="683219" y="17642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89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внешний, женщина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6EDDDEBE-3387-42D5-8977-7D2F3F7DA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518" r="32895" b="302"/>
          <a:stretch/>
        </p:blipFill>
        <p:spPr>
          <a:xfrm>
            <a:off x="5137556" y="0"/>
            <a:ext cx="7054444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143094-57B6-844D-88A5-466E1434A2D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6F4EF725-C5AE-734A-BCD6-A16B225EDEEC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2DEB6-04A8-415C-860B-E1C196E8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03957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А стоит ли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проводить </a:t>
            </a: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835DC-F1D9-4592-A094-1B1D5907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77" y="2386124"/>
            <a:ext cx="8005084" cy="3985647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«дефект», а «комментарий 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 улучшению»</a:t>
            </a:r>
          </a:p>
          <a:p>
            <a:pPr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Рекомендации получаем бесплатно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Ревью – часть рабочего процесса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Лучше коллега, чем заказчик</a:t>
            </a:r>
          </a:p>
          <a:p>
            <a:pPr lvl="1"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Совершенствуем себя и коллег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одним махом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35B5940-E2B7-6B4A-A17A-336B6C4EFAD5}"/>
              </a:ext>
            </a:extLst>
          </p:cNvPr>
          <p:cNvCxnSpPr/>
          <p:nvPr/>
        </p:nvCxnSpPr>
        <p:spPr>
          <a:xfrm>
            <a:off x="683219" y="17642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275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человек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11C59C07-6C14-48CC-B611-A280BD28C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"/>
          <a:stretch/>
        </p:blipFill>
        <p:spPr>
          <a:xfrm>
            <a:off x="4595245" y="0"/>
            <a:ext cx="7596755" cy="3428998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рядный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71A1AD74-0367-420E-AF03-F549BB3F7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00" y="3423339"/>
            <a:ext cx="8205500" cy="3434661"/>
          </a:xfrm>
          <a:prstGeom prst="rect">
            <a:avLst/>
          </a:prstGeom>
        </p:spPr>
      </p:pic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4E043D8E-9A23-984A-87B8-A994BE80D8E5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69A91450-37B7-2246-ABD4-1067E64842D0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2DEB6-04A8-415C-860B-E1C196E8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16715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Когда не стоит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проводить ревью?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835DC-F1D9-4592-A094-1B1D5907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41523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Команда аналитиков – 1 человек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Ревьюер не в контексте задач автора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Режим </a:t>
            </a:r>
            <a:r>
              <a:rPr lang="en-US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hot fix</a:t>
            </a: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Demo</a:t>
            </a: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\ </a:t>
            </a:r>
            <a:r>
              <a:rPr lang="en-US" sz="24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PoC</a:t>
            </a: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en-US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685B3A3-DD9E-C64D-A6D5-83E1CA9159A7}"/>
              </a:ext>
            </a:extLst>
          </p:cNvPr>
          <p:cNvCxnSpPr/>
          <p:nvPr/>
        </p:nvCxnSpPr>
        <p:spPr>
          <a:xfrm>
            <a:off x="683219" y="1561056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60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шляпа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6108B42E-47A5-4BE0-AED7-2C6330163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13738" r="29212" b="13655"/>
          <a:stretch/>
        </p:blipFill>
        <p:spPr>
          <a:xfrm>
            <a:off x="3977315" y="-26194"/>
            <a:ext cx="8214685" cy="6884194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6E24BE27-3561-984F-9123-6F1084242BE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FD9694-C13C-5044-A25D-4AFA0BB315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4A589-7583-47CA-9A89-702C563E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619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Признание ошибок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D0F9A-92A8-45ED-9D98-770C9DE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0796"/>
            <a:ext cx="10515600" cy="466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Я ошибаюсь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0692E73-3B7C-F145-BC51-84F1B1727894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953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06F55528-4EC2-49D0-A65E-63BAAF3E8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"/>
          <a:stretch/>
        </p:blipFill>
        <p:spPr>
          <a:xfrm>
            <a:off x="4595245" y="0"/>
            <a:ext cx="7596755" cy="342899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рядный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A3D88E49-4C71-45B4-97B3-EF03114F9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00" y="3423339"/>
            <a:ext cx="8205500" cy="3434661"/>
          </a:xfrm>
          <a:prstGeom prst="rect">
            <a:avLst/>
          </a:prstGeom>
        </p:spPr>
      </p:pic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4E043D8E-9A23-984A-87B8-A994BE80D8E5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69A91450-37B7-2246-ABD4-1067E64842D0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2DEB6-04A8-415C-860B-E1C196E8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16715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Когда не стоит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проводить ревью?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835DC-F1D9-4592-A094-1B1D5907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41523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Команда аналитиков – 1 человек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Ревьюер не в контексте задач автора</a:t>
            </a: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Режим </a:t>
            </a:r>
            <a:r>
              <a:rPr lang="en-US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hot fix</a:t>
            </a: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Demo</a:t>
            </a: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\ </a:t>
            </a:r>
            <a:r>
              <a:rPr lang="en-US" sz="24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PoC</a:t>
            </a: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en-US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Нельзя горизонтально – делегируй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Лид \ Владелец продукта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Старший аналитик-смежник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685B3A3-DD9E-C64D-A6D5-83E1CA9159A7}"/>
              </a:ext>
            </a:extLst>
          </p:cNvPr>
          <p:cNvCxnSpPr/>
          <p:nvPr/>
        </p:nvCxnSpPr>
        <p:spPr>
          <a:xfrm>
            <a:off x="683219" y="1561056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791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C0BCE46-EF8D-4324-9EC8-47DDDCA90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7042" b="10259"/>
          <a:stretch/>
        </p:blipFill>
        <p:spPr bwMode="auto">
          <a:xfrm flipH="1">
            <a:off x="5903679" y="-17602"/>
            <a:ext cx="6257971" cy="68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DD3A257B-91FC-A44F-AD33-A43394297C8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12CFE610-C805-4541-AD3E-715FC84F8EB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05" y="94992"/>
            <a:ext cx="10515600" cy="1032386"/>
          </a:xfrm>
        </p:spPr>
        <p:txBody>
          <a:bodyPr>
            <a:normAutofit/>
          </a:bodyPr>
          <a:lstStyle/>
          <a:p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Чеклист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для ревью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55C9D-ADE6-42CC-911D-21F97733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598" y="1997689"/>
            <a:ext cx="7989111" cy="399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Бизнес-потребность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1000" dirty="0">
              <a:solidFill>
                <a:schemeClr val="bg1"/>
              </a:solidFill>
              <a:latin typeface="Montserrat ExtraLight" pitchFamily="2" charset="0"/>
              <a:ea typeface="Roboto Medium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Здравый смысл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1000" dirty="0">
              <a:solidFill>
                <a:schemeClr val="bg1"/>
              </a:solidFill>
              <a:latin typeface="Montserrat ExtraLight" pitchFamily="2" charset="0"/>
              <a:ea typeface="Roboto Medium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Качество требований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1000" dirty="0">
              <a:solidFill>
                <a:schemeClr val="bg1"/>
              </a:solidFill>
              <a:latin typeface="Montserrat ExtraLight" pitchFamily="2" charset="0"/>
              <a:ea typeface="Roboto Medium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Оформление спецификации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6CBCBC-6558-6A48-BC0C-C4175B80F0E3}"/>
              </a:ext>
            </a:extLst>
          </p:cNvPr>
          <p:cNvCxnSpPr/>
          <p:nvPr/>
        </p:nvCxnSpPr>
        <p:spPr>
          <a:xfrm>
            <a:off x="683219" y="1251594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75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ешний, люди, в позе, одет&#10;&#10;Автоматически созданное описание">
            <a:extLst>
              <a:ext uri="{FF2B5EF4-FFF2-40B4-BE49-F238E27FC236}">
                <a16:creationId xmlns:a16="http://schemas.microsoft.com/office/drawing/2014/main" id="{37FCFEAE-3C45-4A45-BD61-B3C68149A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r="10030"/>
          <a:stretch/>
        </p:blipFill>
        <p:spPr>
          <a:xfrm>
            <a:off x="2824085" y="0"/>
            <a:ext cx="9410418" cy="6873327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C7CFE23D-572D-1948-AD39-021E97249B9A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C6F15F-4D8D-D64D-B1B7-8CDB595EFC4D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03670"/>
            <a:ext cx="7220917" cy="1195118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Бизнес-потребность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и здравый смысл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55C9D-ADE6-42CC-911D-21F97733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649696"/>
            <a:ext cx="6848957" cy="50104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Решается ли проблема бизнеса \ пользователя?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Принесём ли новую бизнес-ценность?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EDB3B43-2CCA-4F4A-869C-DAFD447F90A9}"/>
              </a:ext>
            </a:extLst>
          </p:cNvPr>
          <p:cNvCxnSpPr/>
          <p:nvPr/>
        </p:nvCxnSpPr>
        <p:spPr>
          <a:xfrm>
            <a:off x="683219" y="140727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19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внешний, люди, в позе, одет&#10;&#10;Автоматически созданное описание">
            <a:extLst>
              <a:ext uri="{FF2B5EF4-FFF2-40B4-BE49-F238E27FC236}">
                <a16:creationId xmlns:a16="http://schemas.microsoft.com/office/drawing/2014/main" id="{E4D4569D-BD41-4BEF-91CE-D28B8DD4C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r="10030"/>
          <a:stretch/>
        </p:blipFill>
        <p:spPr>
          <a:xfrm>
            <a:off x="2824085" y="0"/>
            <a:ext cx="9410418" cy="6873327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C7CFE23D-572D-1948-AD39-021E97249B9A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C6F15F-4D8D-D64D-B1B7-8CDB595EFC4D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03670"/>
            <a:ext cx="7220917" cy="1195118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Бизнес-потребность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и здравый смысл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55C9D-ADE6-42CC-911D-21F97733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649696"/>
            <a:ext cx="6848957" cy="50104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Решается ли проблема бизнеса \ пользователя?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Принесём ли новую бизнес-ценность?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endParaRPr lang="ru-RU" sz="20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Понятен ли общий смысл фичи?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Необходимость </a:t>
            </a:r>
            <a:r>
              <a:rPr lang="ru-RU" sz="20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as-is</a:t>
            </a: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to-be</a:t>
            </a: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?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EDB3B43-2CCA-4F4A-869C-DAFD447F90A9}"/>
              </a:ext>
            </a:extLst>
          </p:cNvPr>
          <p:cNvCxnSpPr/>
          <p:nvPr/>
        </p:nvCxnSpPr>
        <p:spPr>
          <a:xfrm>
            <a:off x="683219" y="140727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9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внешний, люди, в позе, одет&#10;&#10;Автоматически созданное описание">
            <a:extLst>
              <a:ext uri="{FF2B5EF4-FFF2-40B4-BE49-F238E27FC236}">
                <a16:creationId xmlns:a16="http://schemas.microsoft.com/office/drawing/2014/main" id="{37859982-AA62-46FB-941C-B24F958EA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r="10030"/>
          <a:stretch/>
        </p:blipFill>
        <p:spPr>
          <a:xfrm>
            <a:off x="2824085" y="0"/>
            <a:ext cx="9410418" cy="6873327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C7CFE23D-572D-1948-AD39-021E97249B9A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C6F15F-4D8D-D64D-B1B7-8CDB595EFC4D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03670"/>
            <a:ext cx="7220917" cy="1195118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Бизнес-потребность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и здравый смысл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55C9D-ADE6-42CC-911D-21F97733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649696"/>
            <a:ext cx="6848957" cy="50104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Решается ли проблема бизнеса \ пользователя?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Принесём ли новую бизнес-ценность?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endParaRPr lang="ru-RU" sz="20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Понятен ли общий смысл фичи?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Необходимость </a:t>
            </a:r>
            <a:r>
              <a:rPr lang="ru-RU" sz="20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as-is</a:t>
            </a: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to-be</a:t>
            </a: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endParaRPr lang="ru-RU" sz="20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User</a:t>
            </a: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Story</a:t>
            </a: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и БТ в терминах бизнеса?</a:t>
            </a:r>
          </a:p>
          <a:p>
            <a:pPr>
              <a:lnSpc>
                <a:spcPct val="11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смешаны ли БТ с ФТ и НФТ?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EDB3B43-2CCA-4F4A-869C-DAFD447F90A9}"/>
              </a:ext>
            </a:extLst>
          </p:cNvPr>
          <p:cNvCxnSpPr/>
          <p:nvPr/>
        </p:nvCxnSpPr>
        <p:spPr>
          <a:xfrm>
            <a:off x="683219" y="140727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14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43939297-173C-AE48-AD7C-724C2BF1FDD1}"/>
              </a:ext>
            </a:extLst>
          </p:cNvPr>
          <p:cNvSpPr/>
          <p:nvPr/>
        </p:nvSpPr>
        <p:spPr>
          <a:xfrm>
            <a:off x="-29028" y="-38951"/>
            <a:ext cx="11332333" cy="1737121"/>
          </a:xfrm>
          <a:custGeom>
            <a:avLst/>
            <a:gdLst>
              <a:gd name="connsiteX0" fmla="*/ 0 w 5203556"/>
              <a:gd name="connsiteY0" fmla="*/ 0 h 1414974"/>
              <a:gd name="connsiteX1" fmla="*/ 5203556 w 5203556"/>
              <a:gd name="connsiteY1" fmla="*/ 0 h 1414974"/>
              <a:gd name="connsiteX2" fmla="*/ 5203556 w 5203556"/>
              <a:gd name="connsiteY2" fmla="*/ 1414974 h 1414974"/>
              <a:gd name="connsiteX3" fmla="*/ 0 w 5203556"/>
              <a:gd name="connsiteY3" fmla="*/ 1414974 h 1414974"/>
              <a:gd name="connsiteX4" fmla="*/ 0 w 5203556"/>
              <a:gd name="connsiteY4" fmla="*/ 0 h 1414974"/>
              <a:gd name="connsiteX0" fmla="*/ 0 w 6518006"/>
              <a:gd name="connsiteY0" fmla="*/ 38100 h 1414974"/>
              <a:gd name="connsiteX1" fmla="*/ 6518006 w 6518006"/>
              <a:gd name="connsiteY1" fmla="*/ 0 h 1414974"/>
              <a:gd name="connsiteX2" fmla="*/ 6518006 w 6518006"/>
              <a:gd name="connsiteY2" fmla="*/ 1414974 h 1414974"/>
              <a:gd name="connsiteX3" fmla="*/ 1314450 w 6518006"/>
              <a:gd name="connsiteY3" fmla="*/ 1414974 h 1414974"/>
              <a:gd name="connsiteX4" fmla="*/ 0 w 6518006"/>
              <a:gd name="connsiteY4" fmla="*/ 38100 h 1414974"/>
              <a:gd name="connsiteX0" fmla="*/ 0 w 6518006"/>
              <a:gd name="connsiteY0" fmla="*/ 38100 h 1434024"/>
              <a:gd name="connsiteX1" fmla="*/ 6518006 w 6518006"/>
              <a:gd name="connsiteY1" fmla="*/ 0 h 1434024"/>
              <a:gd name="connsiteX2" fmla="*/ 6518006 w 6518006"/>
              <a:gd name="connsiteY2" fmla="*/ 1414974 h 1434024"/>
              <a:gd name="connsiteX3" fmla="*/ 4743450 w 6518006"/>
              <a:gd name="connsiteY3" fmla="*/ 1434024 h 1434024"/>
              <a:gd name="connsiteX4" fmla="*/ 0 w 6518006"/>
              <a:gd name="connsiteY4" fmla="*/ 38100 h 1434024"/>
              <a:gd name="connsiteX0" fmla="*/ 0 w 4403456"/>
              <a:gd name="connsiteY0" fmla="*/ 57150 h 1434024"/>
              <a:gd name="connsiteX1" fmla="*/ 4403456 w 4403456"/>
              <a:gd name="connsiteY1" fmla="*/ 0 h 1434024"/>
              <a:gd name="connsiteX2" fmla="*/ 4403456 w 4403456"/>
              <a:gd name="connsiteY2" fmla="*/ 1414974 h 1434024"/>
              <a:gd name="connsiteX3" fmla="*/ 2628900 w 4403456"/>
              <a:gd name="connsiteY3" fmla="*/ 1434024 h 1434024"/>
              <a:gd name="connsiteX4" fmla="*/ 0 w 4403456"/>
              <a:gd name="connsiteY4" fmla="*/ 57150 h 1434024"/>
              <a:gd name="connsiteX0" fmla="*/ 0 w 4409719"/>
              <a:gd name="connsiteY0" fmla="*/ 0 h 1439504"/>
              <a:gd name="connsiteX1" fmla="*/ 4409719 w 4409719"/>
              <a:gd name="connsiteY1" fmla="*/ 5480 h 1439504"/>
              <a:gd name="connsiteX2" fmla="*/ 4409719 w 4409719"/>
              <a:gd name="connsiteY2" fmla="*/ 1420454 h 1439504"/>
              <a:gd name="connsiteX3" fmla="*/ 2635163 w 4409719"/>
              <a:gd name="connsiteY3" fmla="*/ 1439504 h 1439504"/>
              <a:gd name="connsiteX4" fmla="*/ 0 w 4409719"/>
              <a:gd name="connsiteY4" fmla="*/ 0 h 1439504"/>
              <a:gd name="connsiteX0" fmla="*/ 0 w 4409719"/>
              <a:gd name="connsiteY0" fmla="*/ 0 h 1420454"/>
              <a:gd name="connsiteX1" fmla="*/ 4409719 w 4409719"/>
              <a:gd name="connsiteY1" fmla="*/ 5480 h 1420454"/>
              <a:gd name="connsiteX2" fmla="*/ 4409719 w 4409719"/>
              <a:gd name="connsiteY2" fmla="*/ 1420454 h 1420454"/>
              <a:gd name="connsiteX3" fmla="*/ 2635163 w 4409719"/>
              <a:gd name="connsiteY3" fmla="*/ 1408189 h 1420454"/>
              <a:gd name="connsiteX4" fmla="*/ 0 w 4409719"/>
              <a:gd name="connsiteY4" fmla="*/ 0 h 1420454"/>
              <a:gd name="connsiteX0" fmla="*/ 0 w 4409719"/>
              <a:gd name="connsiteY0" fmla="*/ 0 h 1433241"/>
              <a:gd name="connsiteX1" fmla="*/ 4409719 w 4409719"/>
              <a:gd name="connsiteY1" fmla="*/ 5480 h 1433241"/>
              <a:gd name="connsiteX2" fmla="*/ 4409719 w 4409719"/>
              <a:gd name="connsiteY2" fmla="*/ 1420454 h 1433241"/>
              <a:gd name="connsiteX3" fmla="*/ 2635163 w 4409719"/>
              <a:gd name="connsiteY3" fmla="*/ 1433241 h 1433241"/>
              <a:gd name="connsiteX4" fmla="*/ 0 w 4409719"/>
              <a:gd name="connsiteY4" fmla="*/ 0 h 1433241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2534955 w 4409719"/>
              <a:gd name="connsiteY3" fmla="*/ 1426978 h 1426978"/>
              <a:gd name="connsiteX4" fmla="*/ 0 w 4409719"/>
              <a:gd name="connsiteY4" fmla="*/ 0 h 1426978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1965087 w 4409719"/>
              <a:gd name="connsiteY3" fmla="*/ 1426978 h 1426978"/>
              <a:gd name="connsiteX4" fmla="*/ 0 w 4409719"/>
              <a:gd name="connsiteY4" fmla="*/ 0 h 1426978"/>
              <a:gd name="connsiteX0" fmla="*/ 0 w 9310489"/>
              <a:gd name="connsiteY0" fmla="*/ 0 h 1426978"/>
              <a:gd name="connsiteX1" fmla="*/ 9310489 w 9310489"/>
              <a:gd name="connsiteY1" fmla="*/ 5480 h 1426978"/>
              <a:gd name="connsiteX2" fmla="*/ 4409719 w 9310489"/>
              <a:gd name="connsiteY2" fmla="*/ 1420454 h 1426978"/>
              <a:gd name="connsiteX3" fmla="*/ 1965087 w 9310489"/>
              <a:gd name="connsiteY3" fmla="*/ 1426978 h 1426978"/>
              <a:gd name="connsiteX4" fmla="*/ 0 w 9310489"/>
              <a:gd name="connsiteY4" fmla="*/ 0 h 1426978"/>
              <a:gd name="connsiteX0" fmla="*/ 0 w 9334872"/>
              <a:gd name="connsiteY0" fmla="*/ 0 h 1426978"/>
              <a:gd name="connsiteX1" fmla="*/ 9310489 w 9334872"/>
              <a:gd name="connsiteY1" fmla="*/ 5480 h 1426978"/>
              <a:gd name="connsiteX2" fmla="*/ 9334872 w 9334872"/>
              <a:gd name="connsiteY2" fmla="*/ 1408262 h 1426978"/>
              <a:gd name="connsiteX3" fmla="*/ 1965087 w 9334872"/>
              <a:gd name="connsiteY3" fmla="*/ 1426978 h 1426978"/>
              <a:gd name="connsiteX4" fmla="*/ 0 w 9334872"/>
              <a:gd name="connsiteY4" fmla="*/ 0 h 1426978"/>
              <a:gd name="connsiteX0" fmla="*/ 0 w 9310489"/>
              <a:gd name="connsiteY0" fmla="*/ 0 h 1426978"/>
              <a:gd name="connsiteX1" fmla="*/ 9310489 w 9310489"/>
              <a:gd name="connsiteY1" fmla="*/ 5480 h 1426978"/>
              <a:gd name="connsiteX2" fmla="*/ 9277362 w 9310489"/>
              <a:gd name="connsiteY2" fmla="*/ 1391831 h 1426978"/>
              <a:gd name="connsiteX3" fmla="*/ 1965087 w 9310489"/>
              <a:gd name="connsiteY3" fmla="*/ 1426978 h 1426978"/>
              <a:gd name="connsiteX4" fmla="*/ 0 w 9310489"/>
              <a:gd name="connsiteY4" fmla="*/ 0 h 1426978"/>
              <a:gd name="connsiteX0" fmla="*/ 0 w 9343088"/>
              <a:gd name="connsiteY0" fmla="*/ 0 h 1426978"/>
              <a:gd name="connsiteX1" fmla="*/ 9310489 w 9343088"/>
              <a:gd name="connsiteY1" fmla="*/ 5480 h 1426978"/>
              <a:gd name="connsiteX2" fmla="*/ 9343088 w 9343088"/>
              <a:gd name="connsiteY2" fmla="*/ 1408262 h 1426978"/>
              <a:gd name="connsiteX3" fmla="*/ 1965087 w 9343088"/>
              <a:gd name="connsiteY3" fmla="*/ 1426978 h 1426978"/>
              <a:gd name="connsiteX4" fmla="*/ 0 w 9343088"/>
              <a:gd name="connsiteY4" fmla="*/ 0 h 1426978"/>
              <a:gd name="connsiteX0" fmla="*/ 0 w 9343088"/>
              <a:gd name="connsiteY0" fmla="*/ 2735 h 1429713"/>
              <a:gd name="connsiteX1" fmla="*/ 9326920 w 9343088"/>
              <a:gd name="connsiteY1" fmla="*/ 0 h 1429713"/>
              <a:gd name="connsiteX2" fmla="*/ 9343088 w 9343088"/>
              <a:gd name="connsiteY2" fmla="*/ 1410997 h 1429713"/>
              <a:gd name="connsiteX3" fmla="*/ 1965087 w 9343088"/>
              <a:gd name="connsiteY3" fmla="*/ 1429713 h 1429713"/>
              <a:gd name="connsiteX4" fmla="*/ 0 w 9343088"/>
              <a:gd name="connsiteY4" fmla="*/ 2735 h 1429713"/>
              <a:gd name="connsiteX0" fmla="*/ 0 w 9326920"/>
              <a:gd name="connsiteY0" fmla="*/ 2735 h 1429713"/>
              <a:gd name="connsiteX1" fmla="*/ 9326920 w 9326920"/>
              <a:gd name="connsiteY1" fmla="*/ 0 h 1429713"/>
              <a:gd name="connsiteX2" fmla="*/ 9318441 w 9326920"/>
              <a:gd name="connsiteY2" fmla="*/ 1419213 h 1429713"/>
              <a:gd name="connsiteX3" fmla="*/ 1965087 w 9326920"/>
              <a:gd name="connsiteY3" fmla="*/ 1429713 h 1429713"/>
              <a:gd name="connsiteX4" fmla="*/ 0 w 9326920"/>
              <a:gd name="connsiteY4" fmla="*/ 2735 h 142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6920" h="1429713">
                <a:moveTo>
                  <a:pt x="0" y="2735"/>
                </a:moveTo>
                <a:lnTo>
                  <a:pt x="9326920" y="0"/>
                </a:lnTo>
                <a:cubicBezTo>
                  <a:pt x="9324094" y="473071"/>
                  <a:pt x="9321267" y="946142"/>
                  <a:pt x="9318441" y="1419213"/>
                </a:cubicBezTo>
                <a:lnTo>
                  <a:pt x="1965087" y="1429713"/>
                </a:lnTo>
                <a:lnTo>
                  <a:pt x="0" y="2735"/>
                </a:lnTo>
                <a:close/>
              </a:path>
            </a:pathLst>
          </a:custGeom>
          <a:solidFill>
            <a:srgbClr val="847BAD"/>
          </a:soli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66827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Как построить процесс ревью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A9410C-E766-45CE-8C0B-B2A87CDB82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099" y="2072368"/>
            <a:ext cx="904020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115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0CD5E3-4413-A944-8D26-7DB50AF39483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Изображение выглядит как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DA436FC-8CE1-47F6-9AB9-EBC910F8B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4484"/>
          <a:stretch/>
        </p:blipFill>
        <p:spPr>
          <a:xfrm>
            <a:off x="5417196" y="1761721"/>
            <a:ext cx="6789552" cy="3348881"/>
          </a:xfrm>
          <a:prstGeom prst="rect">
            <a:avLst/>
          </a:prstGeom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D9026228-EF1A-104B-8378-719339840EBD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4B04E746-000D-A64A-B6C9-C379700AE95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09563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В каком случае </a:t>
            </a:r>
            <a:b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утверждаем статью?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9" y="1995061"/>
            <a:ext cx="10515600" cy="4582717"/>
          </a:xfrm>
        </p:spPr>
        <p:txBody>
          <a:bodyPr>
            <a:normAutofit/>
          </a:bodyPr>
          <a:lstStyle/>
          <a:p>
            <a:pPr marL="0" indent="0">
              <a:buClr>
                <a:srgbClr val="847BAD"/>
              </a:buClr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Понять и простить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endParaRPr lang="ru-RU" sz="2400" dirty="0">
              <a:solidFill>
                <a:srgbClr val="847BAD"/>
              </a:solidFill>
              <a:latin typeface="Montserrat Medium" pitchFamily="2" charset="0"/>
              <a:ea typeface="Roboto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Не мириться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8B76696-7C42-E445-B0A8-462440A139F3}"/>
              </a:ext>
            </a:extLst>
          </p:cNvPr>
          <p:cNvCxnSpPr/>
          <p:nvPr/>
        </p:nvCxnSpPr>
        <p:spPr>
          <a:xfrm>
            <a:off x="683219" y="17642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381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0CD5E3-4413-A944-8D26-7DB50AF39483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Изображение выглядит как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F9A4BDF-7BDD-4D8D-9F6E-85647761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4484"/>
          <a:stretch/>
        </p:blipFill>
        <p:spPr>
          <a:xfrm>
            <a:off x="5417196" y="1761721"/>
            <a:ext cx="6789552" cy="3348881"/>
          </a:xfrm>
          <a:prstGeom prst="rect">
            <a:avLst/>
          </a:prstGeom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D9026228-EF1A-104B-8378-719339840EBD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4B04E746-000D-A64A-B6C9-C379700AE95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09563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В каком случае </a:t>
            </a:r>
            <a:b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утверждаем статью?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9" y="1995061"/>
            <a:ext cx="10515600" cy="4582717"/>
          </a:xfrm>
        </p:spPr>
        <p:txBody>
          <a:bodyPr>
            <a:normAutofit/>
          </a:bodyPr>
          <a:lstStyle/>
          <a:p>
            <a:pPr marL="0" indent="0">
              <a:buClr>
                <a:srgbClr val="847BAD"/>
              </a:buClr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Понять и простить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Замечания по оформлению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Неучтённые миноры</a:t>
            </a:r>
          </a:p>
          <a:p>
            <a:pPr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endParaRPr lang="ru-RU" sz="2400" dirty="0">
              <a:solidFill>
                <a:srgbClr val="847BAD"/>
              </a:solidFill>
              <a:latin typeface="Montserrat Medium" pitchFamily="2" charset="0"/>
              <a:ea typeface="Roboto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Не мириться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8B76696-7C42-E445-B0A8-462440A139F3}"/>
              </a:ext>
            </a:extLst>
          </p:cNvPr>
          <p:cNvCxnSpPr/>
          <p:nvPr/>
        </p:nvCxnSpPr>
        <p:spPr>
          <a:xfrm>
            <a:off x="683219" y="17642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304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0CD5E3-4413-A944-8D26-7DB50AF39483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Изображение выглядит как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A762319-5226-48B8-BC13-B9E5C37A4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4484"/>
          <a:stretch/>
        </p:blipFill>
        <p:spPr>
          <a:xfrm>
            <a:off x="5417196" y="1761721"/>
            <a:ext cx="6789552" cy="3348881"/>
          </a:xfrm>
          <a:prstGeom prst="rect">
            <a:avLst/>
          </a:prstGeom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D9026228-EF1A-104B-8378-719339840EBD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4B04E746-000D-A64A-B6C9-C379700AE95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09563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В каком случае </a:t>
            </a:r>
            <a:b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42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утверждаем статью?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9" y="1995061"/>
            <a:ext cx="10515600" cy="4582717"/>
          </a:xfrm>
        </p:spPr>
        <p:txBody>
          <a:bodyPr>
            <a:normAutofit/>
          </a:bodyPr>
          <a:lstStyle/>
          <a:p>
            <a:pPr marL="0" indent="0">
              <a:buClr>
                <a:srgbClr val="847BAD"/>
              </a:buClr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Понять и простить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Замечания по оформлению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Неучтённые миноры</a:t>
            </a:r>
          </a:p>
          <a:p>
            <a:pPr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endParaRPr lang="ru-RU" sz="2400" dirty="0">
              <a:solidFill>
                <a:srgbClr val="847BAD"/>
              </a:solidFill>
              <a:latin typeface="Montserrat Medium" pitchFamily="2" charset="0"/>
              <a:ea typeface="Roboto" panose="02000000000000000000" pitchFamily="2" charset="0"/>
            </a:endParaRPr>
          </a:p>
          <a:p>
            <a:pPr marL="0" indent="0">
              <a:buClr>
                <a:srgbClr val="847BAD"/>
              </a:buClr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Не мириться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отвеченные автором замечания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Неучтённые критические изменения 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5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«Точно! Потом допишу»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8B76696-7C42-E445-B0A8-462440A139F3}"/>
              </a:ext>
            </a:extLst>
          </p:cNvPr>
          <p:cNvCxnSpPr/>
          <p:nvPr/>
        </p:nvCxnSpPr>
        <p:spPr>
          <a:xfrm>
            <a:off x="683219" y="17642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242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природа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852CDEE9-AD71-4035-8F6D-99D88DC45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/>
          <a:stretch/>
        </p:blipFill>
        <p:spPr>
          <a:xfrm>
            <a:off x="3836908" y="0"/>
            <a:ext cx="8374860" cy="6858000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D47BAE8F-3FBE-9940-A6AD-0D1A29A69993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4AD22F-246C-E949-81E2-0799615311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203202"/>
            <a:ext cx="7010399" cy="1045024"/>
          </a:xfrm>
        </p:spPr>
        <p:txBody>
          <a:bodyPr>
            <a:normAutofit fontScale="90000"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Подготовка к внедрению процесса ревью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4" y="1796208"/>
            <a:ext cx="6676570" cy="47034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Замотивированная на улучшения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(в процессах и качестве) команда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21094D-1AD7-1B4B-8F24-706F72DFD898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90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шляпа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3E0E019D-7E8B-4B25-89D1-3F0DE4012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13738" r="29212" b="13655"/>
          <a:stretch/>
        </p:blipFill>
        <p:spPr>
          <a:xfrm>
            <a:off x="3977315" y="-26194"/>
            <a:ext cx="8214685" cy="6884194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6E24BE27-3561-984F-9123-6F1084242BE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FD9694-C13C-5044-A25D-4AFA0BB315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4A589-7583-47CA-9A89-702C563E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619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Признание ошибок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D0F9A-92A8-45ED-9D98-770C9DE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0796"/>
            <a:ext cx="10515600" cy="466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Я ошибаюсь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Хоть и подготовлен и стараюсь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И я не специально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0692E73-3B7C-F145-BC51-84F1B1727894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1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ебо, внешний, природа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3CFCE3B1-7688-4965-8BBC-CE15468A0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/>
          <a:stretch/>
        </p:blipFill>
        <p:spPr>
          <a:xfrm>
            <a:off x="3836908" y="0"/>
            <a:ext cx="8374860" cy="6858000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D47BAE8F-3FBE-9940-A6AD-0D1A29A69993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4AD22F-246C-E949-81E2-0799615311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203202"/>
            <a:ext cx="7010399" cy="1045024"/>
          </a:xfrm>
        </p:spPr>
        <p:txBody>
          <a:bodyPr>
            <a:normAutofit fontScale="90000"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Подготовка к внедрению процесса ревью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4" y="1796208"/>
            <a:ext cx="6676570" cy="47034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Замотивированная на улучшения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(в процессах и качестве) команда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Описанные критерии ревью, прошедшие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фильтр специфики вашего проекта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21094D-1AD7-1B4B-8F24-706F72DFD898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565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ебо, внешний, природа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E90DF124-991A-4847-A42E-B18200192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/>
          <a:stretch/>
        </p:blipFill>
        <p:spPr>
          <a:xfrm>
            <a:off x="3836908" y="0"/>
            <a:ext cx="8374860" cy="6858000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D47BAE8F-3FBE-9940-A6AD-0D1A29A69993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4AD22F-246C-E949-81E2-0799615311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203202"/>
            <a:ext cx="7010399" cy="1045024"/>
          </a:xfrm>
        </p:spPr>
        <p:txBody>
          <a:bodyPr>
            <a:normAutofit fontScale="90000"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Подготовка к внедрению процесса ревью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4" y="1796208"/>
            <a:ext cx="6676570" cy="47034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Замотивированная на улучшения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(в процессах и качестве) команда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Описанные критерии ревью, прошедшие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фильтр специфики вашего проекта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Ревью-евангелист, которому ревьюер 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всегда сможет задать вопрос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21094D-1AD7-1B4B-8F24-706F72DFD898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36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ебо, внешний, природа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FF25CE37-63E3-439A-92D8-2AA262421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/>
          <a:stretch/>
        </p:blipFill>
        <p:spPr>
          <a:xfrm>
            <a:off x="3836908" y="0"/>
            <a:ext cx="8374860" cy="6858000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D47BAE8F-3FBE-9940-A6AD-0D1A29A69993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4AD22F-246C-E949-81E2-0799615311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203202"/>
            <a:ext cx="7010399" cy="1045024"/>
          </a:xfrm>
        </p:spPr>
        <p:txBody>
          <a:bodyPr>
            <a:normAutofit fontScale="90000"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Подготовка к внедрению процесса ревью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4" y="1796208"/>
            <a:ext cx="6676570" cy="47034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Замотивированная на улучшения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(в процессах и качестве) команда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Описанные критерии ревью, прошедшие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фильтр специфики вашего проекта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Ревью-евангелист, которому ревьюер </a:t>
            </a:r>
            <a:b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всегда сможет задать вопрос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Пробный кейс и процесс в Jira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21094D-1AD7-1B4B-8F24-706F72DFD898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574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84FBC4B7-E9C8-4957-BA40-D42DB789D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r="33435"/>
          <a:stretch/>
        </p:blipFill>
        <p:spPr>
          <a:xfrm>
            <a:off x="5162713" y="0"/>
            <a:ext cx="7029287" cy="6890930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282FF196-C14E-C243-B5B1-FB5B50A8A17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A2D46FD0-A76D-684C-A2C2-C30FDA0E0D58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91" y="133894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Способы организации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как мероприятия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13" y="1825624"/>
            <a:ext cx="6291020" cy="4560649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Что полезнее проекту?</a:t>
            </a:r>
          </a:p>
          <a:p>
            <a:pPr lvl="0"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598B7F8-FA82-6440-B39D-A8413DBEB46B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614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AE784D3D-5863-4532-AAD6-60781FD91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r="33435"/>
          <a:stretch/>
        </p:blipFill>
        <p:spPr>
          <a:xfrm>
            <a:off x="5162713" y="0"/>
            <a:ext cx="7029287" cy="6890930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282FF196-C14E-C243-B5B1-FB5B50A8A17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A2D46FD0-A76D-684C-A2C2-C30FDA0E0D58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91" y="133894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Способы организации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как мероприятия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13" y="1825624"/>
            <a:ext cx="6291020" cy="4560649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Что полезнее проекту?</a:t>
            </a:r>
          </a:p>
          <a:p>
            <a:pPr lvl="0"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0"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Встречи или комментарии в документации?</a:t>
            </a:r>
          </a:p>
          <a:p>
            <a:pPr lvl="0"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0"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Формат, регулярность, модерация и роли</a:t>
            </a:r>
          </a:p>
          <a:p>
            <a:pPr marL="0" indent="0">
              <a:buClr>
                <a:srgbClr val="847BAD"/>
              </a:buClr>
              <a:buNone/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598B7F8-FA82-6440-B39D-A8413DBEB46B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314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FC25349D-043D-4C0C-8252-06FF908D2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r="33435"/>
          <a:stretch/>
        </p:blipFill>
        <p:spPr>
          <a:xfrm>
            <a:off x="5162713" y="0"/>
            <a:ext cx="7029287" cy="6890930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282FF196-C14E-C243-B5B1-FB5B50A8A17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A2D46FD0-A76D-684C-A2C2-C30FDA0E0D58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91" y="133894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Способы организации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 как мероприятия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13" y="1825624"/>
            <a:ext cx="6291020" cy="4560649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Что полезнее проекту?</a:t>
            </a:r>
          </a:p>
          <a:p>
            <a:pPr lvl="0"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0"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Встречи или комментарии в документации?</a:t>
            </a:r>
          </a:p>
          <a:p>
            <a:pPr lvl="0"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0"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Формат, регулярность, модерация и роли</a:t>
            </a:r>
          </a:p>
          <a:p>
            <a:pPr marL="0" indent="0">
              <a:buClr>
                <a:srgbClr val="847BAD"/>
              </a:buClr>
              <a:buNone/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Что можно и нельзя обсуждать?</a:t>
            </a:r>
          </a:p>
          <a:p>
            <a:pPr>
              <a:buClr>
                <a:srgbClr val="847BAD"/>
              </a:buClr>
            </a:pPr>
            <a:endParaRPr lang="ru-RU" sz="2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Будут ли вводиться KPI/OKR?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598B7F8-FA82-6440-B39D-A8413DBEB46B}"/>
              </a:ext>
            </a:extLst>
          </p:cNvPr>
          <p:cNvCxnSpPr/>
          <p:nvPr/>
        </p:nvCxnSpPr>
        <p:spPr>
          <a:xfrm>
            <a:off x="683219" y="1459457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377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AFDB8F3-6CF7-4F3B-8625-34870EFC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4256E816-52AD-174C-8715-33C181BB452A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65E52FB7-93E7-EA43-B979-0919D3D9CD2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365126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С какими проблемами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мы столкнёмся при ревью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623509"/>
            <a:ext cx="7285124" cy="3588584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Цель </a:t>
            </a:r>
            <a:r>
              <a:rPr lang="en-US" i="1" dirty="0">
                <a:solidFill>
                  <a:schemeClr val="bg1"/>
                </a:solidFill>
                <a:latin typeface="Montserrat Thin" pitchFamily="2" charset="0"/>
                <a:ea typeface="Roboto Medium" panose="02000000000000000000" pitchFamily="2" charset="0"/>
              </a:rPr>
              <a:t>vs</a:t>
            </a:r>
            <a:r>
              <a:rPr lang="en-US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затраты</a:t>
            </a: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Тупиковые ситуации</a:t>
            </a: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Культурные барьеры</a:t>
            </a: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Medium" panose="02000000000000000000" pitchFamily="2" charset="0"/>
              </a:rPr>
              <a:t>Нет сторонников режима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4EDD72-B3C5-C44A-A120-5D7A146ADA85}"/>
              </a:ext>
            </a:extLst>
          </p:cNvPr>
          <p:cNvCxnSpPr/>
          <p:nvPr/>
        </p:nvCxnSpPr>
        <p:spPr>
          <a:xfrm>
            <a:off x="683219" y="1894886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854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08B5A91-1907-4679-9BDD-3D6F76CF7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3"/>
          <a:stretch/>
        </p:blipFill>
        <p:spPr>
          <a:xfrm>
            <a:off x="4539910" y="0"/>
            <a:ext cx="7628747" cy="6886929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7C9AA3A3-06AC-2E4D-85FF-571E0C267744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C2EE6321-F8B5-1F4C-93BB-CE8FEA843BB0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8255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Цель </a:t>
            </a:r>
            <a:r>
              <a:rPr lang="en-US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vs </a:t>
            </a:r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затраты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910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«Каких целей ревью</a:t>
            </a:r>
            <a:b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мы хотим достичь?»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92B6F90-EC88-7A45-BDF8-EF675082931B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160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5F9ADF5-D41E-4601-8314-30C04E5AF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3"/>
          <a:stretch/>
        </p:blipFill>
        <p:spPr>
          <a:xfrm>
            <a:off x="4539910" y="0"/>
            <a:ext cx="7628747" cy="6886929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7C9AA3A3-06AC-2E4D-85FF-571E0C267744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C2EE6321-F8B5-1F4C-93BB-CE8FEA843BB0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8255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Цель </a:t>
            </a:r>
            <a:r>
              <a:rPr lang="en-US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vs </a:t>
            </a:r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затраты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910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«Каких целей ревью</a:t>
            </a:r>
            <a:b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мы хотим достичь?»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Сопоставьте ожидаемый </a:t>
            </a:r>
            <a:b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результат и затраты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92B6F90-EC88-7A45-BDF8-EF675082931B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994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D505587-E56C-4C0D-825B-1E3161223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/>
          <a:stretch/>
        </p:blipFill>
        <p:spPr>
          <a:xfrm flipH="1">
            <a:off x="3125579" y="-15322"/>
            <a:ext cx="9066421" cy="6888649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4503873D-88B7-0B4F-A2EF-5BD1DC16F64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734BCE98-49D2-B548-A342-981A48041DD3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8255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Тупиковые ситуации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21680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Реагируем сразу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Выходим на живой контакт </a:t>
            </a:r>
            <a:b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 «оппонентом»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F4EC8E-0787-0446-9BA4-70E8781C0F55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9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шляпа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8ED0E09E-6D30-4BB1-AEE0-EB479CA2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13738" r="29212" b="13655"/>
          <a:stretch/>
        </p:blipFill>
        <p:spPr>
          <a:xfrm>
            <a:off x="3977315" y="-26194"/>
            <a:ext cx="8214685" cy="6884194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6E24BE27-3561-984F-9123-6F1084242BE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FD9694-C13C-5044-A25D-4AFA0BB315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4A589-7583-47CA-9A89-702C563E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619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Признание ошибок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D0F9A-92A8-45ED-9D98-770C9DE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0796"/>
            <a:ext cx="10515600" cy="466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Я ошибаюсь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Хоть и подготовлен и стараюсь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И я не специально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Сам я не замечу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Пусть потребитель и</a:t>
            </a:r>
            <a:r>
              <a:rPr lang="en-US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проверяет!?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0692E73-3B7C-F145-BC51-84F1B1727894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154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147C9BA-74F3-4888-8C61-0FA79C688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/>
          <a:stretch/>
        </p:blipFill>
        <p:spPr>
          <a:xfrm flipH="1">
            <a:off x="3125579" y="-15322"/>
            <a:ext cx="9066421" cy="6888649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4503873D-88B7-0B4F-A2EF-5BD1DC16F64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734BCE98-49D2-B548-A342-981A48041DD3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8255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Тупиковые ситуации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21680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Реагируем сразу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Выходим на живой контакт </a:t>
            </a:r>
            <a:b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 «оппонентом»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Обращаемся к арбитру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Лидер мнений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Коллектив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F4EC8E-0787-0446-9BA4-70E8781C0F55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30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9CEE0-15EF-4049-B7E1-2D2C079CE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9"/>
          <a:stretch/>
        </p:blipFill>
        <p:spPr bwMode="auto">
          <a:xfrm>
            <a:off x="1308100" y="-13171"/>
            <a:ext cx="10883900" cy="68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79AA4F41-B082-6C40-8F99-8F4938C6A64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62AA8157-33F7-3943-B100-8F6E11C737B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45811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Культурные барьеры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652021"/>
            <a:ext cx="10515600" cy="4925332"/>
          </a:xfrm>
        </p:spPr>
        <p:txBody>
          <a:bodyPr>
            <a:normAutofit/>
          </a:bodyPr>
          <a:lstStyle/>
          <a:p>
            <a:pPr marL="0" indent="0">
              <a:buClr>
                <a:srgbClr val="847BAD"/>
              </a:buClr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Боязнь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457200" lvl="1" indent="0"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457200" lvl="1" indent="0"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457200" lvl="1" indent="0"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457200" lvl="1" indent="0"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457200" lvl="1" indent="0"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0" indent="0">
              <a:buClr>
                <a:srgbClr val="847BAD"/>
              </a:buClr>
              <a:buNone/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0" indent="0">
              <a:buClr>
                <a:srgbClr val="847BAD"/>
              </a:buClr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Скепсис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457200" lvl="1" indent="0"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457200" lvl="1" indent="0">
              <a:buClr>
                <a:srgbClr val="847BAD"/>
              </a:buClr>
              <a:buNone/>
            </a:pPr>
            <a:r>
              <a:rPr lang="en-US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8FE3AC-9C82-8842-9A8C-1156FA558F96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692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4EDED0-F2C8-4ACE-95F0-668BAD997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9"/>
          <a:stretch/>
        </p:blipFill>
        <p:spPr bwMode="auto">
          <a:xfrm>
            <a:off x="1308100" y="-13171"/>
            <a:ext cx="10883900" cy="68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79AA4F41-B082-6C40-8F99-8F4938C6A64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62AA8157-33F7-3943-B100-8F6E11C737B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45811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Культурные барьеры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652021"/>
            <a:ext cx="10515600" cy="4925332"/>
          </a:xfrm>
        </p:spPr>
        <p:txBody>
          <a:bodyPr>
            <a:normAutofit/>
          </a:bodyPr>
          <a:lstStyle/>
          <a:p>
            <a:pPr marL="0" indent="0">
              <a:buClr>
                <a:srgbClr val="847BAD"/>
              </a:buClr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Боязнь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Повторения прежнего горького опыта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Публичной критики и унижения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Показаться некомпетентным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Признания ошибок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Наказания за ошибки</a:t>
            </a:r>
          </a:p>
          <a:p>
            <a:pPr marL="0" indent="0">
              <a:buClr>
                <a:srgbClr val="847BAD"/>
              </a:buClr>
              <a:buNone/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0" indent="0">
              <a:buClr>
                <a:srgbClr val="847BAD"/>
              </a:buClr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Скепсис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8FE3AC-9C82-8842-9A8C-1156FA558F96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319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86C4605E-0C18-4A33-9767-94AC3FA31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9"/>
          <a:stretch/>
        </p:blipFill>
        <p:spPr bwMode="auto">
          <a:xfrm>
            <a:off x="1308100" y="-13171"/>
            <a:ext cx="10883900" cy="68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79AA4F41-B082-6C40-8F99-8F4938C6A64B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62AA8157-33F7-3943-B100-8F6E11C737B9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45811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Культурные барьеры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652021"/>
            <a:ext cx="10515600" cy="4925332"/>
          </a:xfrm>
        </p:spPr>
        <p:txBody>
          <a:bodyPr>
            <a:normAutofit/>
          </a:bodyPr>
          <a:lstStyle/>
          <a:p>
            <a:pPr marL="0" indent="0">
              <a:buClr>
                <a:srgbClr val="847BAD"/>
              </a:buClr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Боязнь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Повторения прежнего горького опыта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Публичной критики и унижения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Показаться некомпетентным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Признания ошибок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Наказания за ошибки</a:t>
            </a:r>
          </a:p>
          <a:p>
            <a:pPr marL="0" indent="0">
              <a:buClr>
                <a:srgbClr val="847BAD"/>
              </a:buClr>
              <a:buNone/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marL="0" indent="0">
              <a:buClr>
                <a:srgbClr val="847BAD"/>
              </a:buClr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847BAD"/>
                </a:solidFill>
                <a:latin typeface="Montserrat Medium" pitchFamily="2" charset="0"/>
                <a:ea typeface="Roboto" panose="02000000000000000000" pitchFamily="2" charset="0"/>
              </a:rPr>
              <a:t>Скепсис</a:t>
            </a: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Звёзды: «артефакту не нужно ревью»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Консерваторы: «и так нормально»</a:t>
            </a:r>
          </a:p>
          <a:p>
            <a:pPr lvl="1"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Пессимисты: «это трата денег»</a:t>
            </a:r>
          </a:p>
          <a:p>
            <a:pPr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8FE3AC-9C82-8842-9A8C-1156FA558F96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363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внешний, вода&#10;&#10;Автоматически созданное описание">
            <a:extLst>
              <a:ext uri="{FF2B5EF4-FFF2-40B4-BE49-F238E27FC236}">
                <a16:creationId xmlns:a16="http://schemas.microsoft.com/office/drawing/2014/main" id="{53698E04-9513-40CA-A80B-2EFF2B55D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6"/>
          <a:stretch/>
        </p:blipFill>
        <p:spPr>
          <a:xfrm>
            <a:off x="4940300" y="-17603"/>
            <a:ext cx="7251700" cy="687649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CB267CA6-8538-1A44-B7F1-5C87606E55C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4167822-3B9F-1F48-ACE8-54294209D1D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5939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</a:rPr>
              <a:t>Нет сторонников режима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348138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Ищем евангелиста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Или натягиваем плащ на себя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C4BE29B-A29F-3246-8D48-92E28E090FF3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292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внешний, вода&#10;&#10;Автоматически созданное описание">
            <a:extLst>
              <a:ext uri="{FF2B5EF4-FFF2-40B4-BE49-F238E27FC236}">
                <a16:creationId xmlns:a16="http://schemas.microsoft.com/office/drawing/2014/main" id="{E854410B-51FA-43DD-B594-D36D5F220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6"/>
          <a:stretch/>
        </p:blipFill>
        <p:spPr>
          <a:xfrm>
            <a:off x="4940300" y="-17603"/>
            <a:ext cx="7251700" cy="687649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CB267CA6-8538-1A44-B7F1-5C87606E55C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4167822-3B9F-1F48-ACE8-54294209D1D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5939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</a:rPr>
              <a:t>Нет сторонников режима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348138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Ищем евангелиста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Или натягиваем плащ на себя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Делаем постоянный пиар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C4BE29B-A29F-3246-8D48-92E28E090FF3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032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внешний, вода&#10;&#10;Автоматически созданное описание">
            <a:extLst>
              <a:ext uri="{FF2B5EF4-FFF2-40B4-BE49-F238E27FC236}">
                <a16:creationId xmlns:a16="http://schemas.microsoft.com/office/drawing/2014/main" id="{A66F3FDD-296A-48EC-AF57-ADDD92EA0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6"/>
          <a:stretch/>
        </p:blipFill>
        <p:spPr>
          <a:xfrm>
            <a:off x="4940300" y="-17603"/>
            <a:ext cx="7251700" cy="687649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CB267CA6-8538-1A44-B7F1-5C87606E55C9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4167822-3B9F-1F48-ACE8-54294209D1D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5939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800" dirty="0">
                <a:solidFill>
                  <a:srgbClr val="847BAD"/>
                </a:solidFill>
                <a:latin typeface="Montserrat" pitchFamily="2" charset="0"/>
              </a:rPr>
              <a:t>Нет сторонников режима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348138"/>
            <a:ext cx="10515600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Ищем евангелиста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Или натягиваем плащ на себя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Делаем постоянный пиар</a:t>
            </a:r>
          </a:p>
          <a:p>
            <a:pPr>
              <a:buClr>
                <a:srgbClr val="847BAD"/>
              </a:buClr>
            </a:pPr>
            <a:endParaRPr lang="en-US" dirty="0">
              <a:solidFill>
                <a:schemeClr val="bg1"/>
              </a:solidFill>
              <a:latin typeface="Montserrat ExtraLight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Нивелируем влияние </a:t>
            </a:r>
            <a:br>
              <a:rPr lang="ru-RU" dirty="0">
                <a:solidFill>
                  <a:schemeClr val="bg1"/>
                </a:solidFill>
                <a:latin typeface="Montserrat ExtraLigh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 ExtraLight" pitchFamily="2" charset="0"/>
              </a:rPr>
              <a:t>негативных лидеров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C4BE29B-A29F-3246-8D48-92E28E090FF3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527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5730B2-34AB-A74C-8170-9F617060A612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FCF7B-4691-4955-95C7-9B51B86C7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22712"/>
          <a:stretch/>
        </p:blipFill>
        <p:spPr>
          <a:xfrm>
            <a:off x="5435600" y="985333"/>
            <a:ext cx="6756400" cy="490208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97B86A26-09C0-5E4F-B3DC-D3FCB267D06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83EA23F-6F0E-1D41-9B6A-8EA7B012CE6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843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проверяющего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60333"/>
            <a:ext cx="6157686" cy="4351338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верхнеуровневого к деталям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612BAFE-3F95-1744-B26E-199232F0106B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651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5730B2-34AB-A74C-8170-9F617060A612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C17983-C732-4935-A7BE-0E0C89DB0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22712"/>
          <a:stretch/>
        </p:blipFill>
        <p:spPr>
          <a:xfrm>
            <a:off x="5435600" y="985333"/>
            <a:ext cx="6756400" cy="490208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97B86A26-09C0-5E4F-B3DC-D3FCB267D06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83EA23F-6F0E-1D41-9B6A-8EA7B012CE6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843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проверяющего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60333"/>
            <a:ext cx="6157686" cy="4351338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верхнеуровневого к деталям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Незначительно – </a:t>
            </a:r>
            <a:r>
              <a:rPr lang="en-US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minor</a:t>
            </a: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или игнор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612BAFE-3F95-1744-B26E-199232F0106B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613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5730B2-34AB-A74C-8170-9F617060A612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24753E-4D1A-49C7-8434-AAB96D9B1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22712"/>
          <a:stretch/>
        </p:blipFill>
        <p:spPr>
          <a:xfrm>
            <a:off x="5435600" y="985333"/>
            <a:ext cx="6756400" cy="490208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97B86A26-09C0-5E4F-B3DC-D3FCB267D06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83EA23F-6F0E-1D41-9B6A-8EA7B012CE6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843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проверяющего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60333"/>
            <a:ext cx="6157686" cy="4351338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верхнеуровневого к деталям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Незначительно – </a:t>
            </a:r>
            <a:r>
              <a:rPr lang="en-US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minor</a:t>
            </a: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или игнор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«тыкаем» автора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612BAFE-3F95-1744-B26E-199232F0106B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75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шляпа, пристально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34052436-975A-49C3-A387-18F99CB51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13738" r="29212" b="13655"/>
          <a:stretch/>
        </p:blipFill>
        <p:spPr>
          <a:xfrm>
            <a:off x="3977315" y="-26194"/>
            <a:ext cx="8214685" cy="6884194"/>
          </a:xfrm>
          <a:prstGeom prst="rect">
            <a:avLst/>
          </a:prstGeom>
        </p:spPr>
      </p:pic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6E24BE27-3561-984F-9123-6F1084242BE0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FD9694-C13C-5044-A25D-4AFA0BB31551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4A589-7583-47CA-9A89-702C563E7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619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Признание ошибок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D0F9A-92A8-45ED-9D98-770C9DE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0796"/>
            <a:ext cx="10515600" cy="466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Я ошибаюсь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Хоть и подготовлен и стараюсь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И я не специально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Сам я не замечу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Пусть потребитель и</a:t>
            </a:r>
            <a:r>
              <a:rPr lang="en-US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проверяет!?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Нам нужна поддержка коллег</a:t>
            </a: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4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Чем раньше, тем лучше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0692E73-3B7C-F145-BC51-84F1B1727894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049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5730B2-34AB-A74C-8170-9F617060A612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F2789F-58E7-41E2-B252-BF8DC1C4A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22712"/>
          <a:stretch/>
        </p:blipFill>
        <p:spPr>
          <a:xfrm>
            <a:off x="5435600" y="985333"/>
            <a:ext cx="6756400" cy="4902082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97B86A26-09C0-5E4F-B3DC-D3FCB267D06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383EA23F-6F0E-1D41-9B6A-8EA7B012CE6F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284334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проверяющего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060333"/>
            <a:ext cx="6157686" cy="4351338"/>
          </a:xfrm>
        </p:spPr>
        <p:txBody>
          <a:bodyPr>
            <a:normAutofit/>
          </a:bodyPr>
          <a:lstStyle/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верхнеуровневого к деталям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Незначительно – </a:t>
            </a:r>
            <a:r>
              <a:rPr lang="en-US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minor</a:t>
            </a: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или игнор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«тыкаем» автора</a:t>
            </a:r>
          </a:p>
          <a:p>
            <a:pPr>
              <a:buClr>
                <a:srgbClr val="847BAD"/>
              </a:buClr>
            </a:pPr>
            <a:endParaRPr lang="ru-RU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Запрос </a:t>
            </a:r>
            <a:r>
              <a:rPr lang="en-US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vs </a:t>
            </a:r>
            <a:r>
              <a:rPr lang="ru-RU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приказ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612BAFE-3F95-1744-B26E-199232F0106B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738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9CBEE5-61E5-BE41-A3DF-2FA386CBBFF8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3480-FCB5-42F9-A317-8190D3DA8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2"/>
          <a:stretch/>
        </p:blipFill>
        <p:spPr>
          <a:xfrm>
            <a:off x="3202231" y="700396"/>
            <a:ext cx="9019781" cy="5457207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6A6C361C-2D72-9540-AA58-0D43D31B51B4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CA7013A4-F589-7E47-9772-C318FAC83A1A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72E7AA8-A813-1644-908D-48E3038223D5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79210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автора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04441"/>
            <a:ext cx="6790583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расхитители аналитической </a:t>
            </a:r>
            <a:b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собственности, а дружинники </a:t>
            </a:r>
            <a:b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3901017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9CBEE5-61E5-BE41-A3DF-2FA386CBBFF8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273BE32-5F19-4161-AA15-A827FE2BB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2"/>
          <a:stretch/>
        </p:blipFill>
        <p:spPr>
          <a:xfrm>
            <a:off x="3202231" y="700396"/>
            <a:ext cx="9019781" cy="5457207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6A6C361C-2D72-9540-AA58-0D43D31B51B4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CA7013A4-F589-7E47-9772-C318FAC83A1A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72E7AA8-A813-1644-908D-48E3038223D5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79210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автора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04441"/>
            <a:ext cx="6790583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расхитители аналитической </a:t>
            </a:r>
            <a:b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собственности, а дружинники </a:t>
            </a:r>
            <a:b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качества.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Конечный ответственный – автор.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823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9CBEE5-61E5-BE41-A3DF-2FA386CBBFF8}"/>
              </a:ext>
            </a:extLst>
          </p:cNvPr>
          <p:cNvSpPr/>
          <p:nvPr/>
        </p:nvSpPr>
        <p:spPr>
          <a:xfrm>
            <a:off x="4291781" y="0"/>
            <a:ext cx="7914967" cy="6872748"/>
          </a:xfrm>
          <a:prstGeom prst="rect">
            <a:avLst/>
          </a:prstGeom>
          <a:solidFill>
            <a:srgbClr val="605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Изображение выглядит как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E43FC87-1375-4278-82CE-293386608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2"/>
          <a:stretch/>
        </p:blipFill>
        <p:spPr>
          <a:xfrm>
            <a:off x="3202231" y="700396"/>
            <a:ext cx="9019781" cy="5457207"/>
          </a:xfrm>
          <a:prstGeom prst="rect">
            <a:avLst/>
          </a:prstGeom>
        </p:spPr>
      </p:pic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6A6C361C-2D72-9540-AA58-0D43D31B51B4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CA7013A4-F589-7E47-9772-C318FAC83A1A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72E7AA8-A813-1644-908D-48E3038223D5}"/>
              </a:ext>
            </a:extLst>
          </p:cNvPr>
          <p:cNvCxnSpPr/>
          <p:nvPr/>
        </p:nvCxnSpPr>
        <p:spPr>
          <a:xfrm>
            <a:off x="683219" y="1643480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9" y="179210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Культура комментариев </a:t>
            </a:r>
            <a:b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</a:br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для </a:t>
            </a:r>
            <a:r>
              <a:rPr lang="ru-RU" sz="3800" dirty="0">
                <a:solidFill>
                  <a:srgbClr val="FFFFFF"/>
                </a:solidFill>
                <a:latin typeface="Montserrat" pitchFamily="2" charset="0"/>
                <a:ea typeface="Roboto" panose="02000000000000000000" pitchFamily="2" charset="0"/>
              </a:rPr>
              <a:t>автора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DAA9C6-287F-42C5-B850-B5A3910B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2104441"/>
            <a:ext cx="6790583" cy="4351338"/>
          </a:xfrm>
        </p:spPr>
        <p:txBody>
          <a:bodyPr/>
          <a:lstStyle/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расхитители аналитической </a:t>
            </a:r>
            <a:b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собственности, а дружинники </a:t>
            </a:r>
            <a:b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качества.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Конечный ответственный – автор.</a:t>
            </a:r>
          </a:p>
          <a:p>
            <a:pPr>
              <a:buClr>
                <a:srgbClr val="847BAD"/>
              </a:buClr>
            </a:pPr>
            <a:endParaRPr lang="ru-RU" sz="26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buClr>
                <a:srgbClr val="847BAD"/>
              </a:buClr>
            </a:pPr>
            <a:r>
              <a:rPr lang="ru-RU" sz="2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Реагируем: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 Light" panose="02000000000000000000" pitchFamily="2" charset="0"/>
              </a:rPr>
              <a:t>Отвечаем </a:t>
            </a:r>
            <a:r>
              <a:rPr lang="ru-RU" u="sng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всегда</a:t>
            </a:r>
            <a:endParaRPr lang="ru-RU" u="sng" dirty="0">
              <a:solidFill>
                <a:srgbClr val="847BAD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 Light" panose="02000000000000000000" pitchFamily="2" charset="0"/>
              </a:rPr>
              <a:t>Плюсуем коллег</a:t>
            </a:r>
          </a:p>
          <a:p>
            <a:pPr lvl="1">
              <a:buClr>
                <a:srgbClr val="847BAD"/>
              </a:buClr>
            </a:pPr>
            <a:r>
              <a:rPr lang="ru-RU" dirty="0">
                <a:solidFill>
                  <a:srgbClr val="847BAD"/>
                </a:solidFill>
                <a:latin typeface="Montserrat" pitchFamily="2" charset="0"/>
                <a:ea typeface="Roboto Light" panose="02000000000000000000" pitchFamily="2" charset="0"/>
              </a:rPr>
              <a:t>Не удаляем комментарии</a:t>
            </a:r>
          </a:p>
        </p:txBody>
      </p:sp>
    </p:spTree>
    <p:extLst>
      <p:ext uri="{BB962C8B-B14F-4D97-AF65-F5344CB8AC3E}">
        <p14:creationId xmlns:p14="http://schemas.microsoft.com/office/powerpoint/2010/main" val="4110395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внеш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F4AB6571-AB52-492E-9E76-DA595518F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 b="20454"/>
          <a:stretch/>
        </p:blipFill>
        <p:spPr>
          <a:xfrm>
            <a:off x="-79829" y="-24643"/>
            <a:ext cx="12271829" cy="688264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01BC2-9DCC-DC4F-833F-9C78EBF0D368}"/>
              </a:ext>
            </a:extLst>
          </p:cNvPr>
          <p:cNvSpPr/>
          <p:nvPr/>
        </p:nvSpPr>
        <p:spPr>
          <a:xfrm>
            <a:off x="3283352" y="-41575"/>
            <a:ext cx="5625295" cy="1122581"/>
          </a:xfrm>
          <a:custGeom>
            <a:avLst/>
            <a:gdLst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5156613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3339388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6534000"/>
              <a:gd name="connsiteY0" fmla="*/ 0 h 1257776"/>
              <a:gd name="connsiteX1" fmla="*/ 6534000 w 6534000"/>
              <a:gd name="connsiteY1" fmla="*/ 23149 h 1257776"/>
              <a:gd name="connsiteX2" fmla="*/ 4716775 w 6534000"/>
              <a:gd name="connsiteY2" fmla="*/ 1257776 h 1257776"/>
              <a:gd name="connsiteX3" fmla="*/ 1377387 w 6534000"/>
              <a:gd name="connsiteY3" fmla="*/ 1257776 h 1257776"/>
              <a:gd name="connsiteX4" fmla="*/ 0 w 6534000"/>
              <a:gd name="connsiteY4" fmla="*/ 0 h 1257776"/>
              <a:gd name="connsiteX0" fmla="*/ 0 w 6534000"/>
              <a:gd name="connsiteY0" fmla="*/ 1 h 1234627"/>
              <a:gd name="connsiteX1" fmla="*/ 6534000 w 6534000"/>
              <a:gd name="connsiteY1" fmla="*/ 0 h 1234627"/>
              <a:gd name="connsiteX2" fmla="*/ 4716775 w 6534000"/>
              <a:gd name="connsiteY2" fmla="*/ 1234627 h 1234627"/>
              <a:gd name="connsiteX3" fmla="*/ 1377387 w 6534000"/>
              <a:gd name="connsiteY3" fmla="*/ 1234627 h 1234627"/>
              <a:gd name="connsiteX4" fmla="*/ 0 w 6534000"/>
              <a:gd name="connsiteY4" fmla="*/ 1 h 1234627"/>
              <a:gd name="connsiteX0" fmla="*/ 0 w 6152035"/>
              <a:gd name="connsiteY0" fmla="*/ 0 h 1234626"/>
              <a:gd name="connsiteX1" fmla="*/ 6152035 w 6152035"/>
              <a:gd name="connsiteY1" fmla="*/ 23148 h 1234626"/>
              <a:gd name="connsiteX2" fmla="*/ 4716775 w 6152035"/>
              <a:gd name="connsiteY2" fmla="*/ 1234626 h 1234626"/>
              <a:gd name="connsiteX3" fmla="*/ 1377387 w 6152035"/>
              <a:gd name="connsiteY3" fmla="*/ 1234626 h 1234626"/>
              <a:gd name="connsiteX4" fmla="*/ 0 w 6152035"/>
              <a:gd name="connsiteY4" fmla="*/ 0 h 1234626"/>
              <a:gd name="connsiteX0" fmla="*/ 0 w 6186759"/>
              <a:gd name="connsiteY0" fmla="*/ 0 h 1234626"/>
              <a:gd name="connsiteX1" fmla="*/ 6186759 w 6186759"/>
              <a:gd name="connsiteY1" fmla="*/ 11574 h 1234626"/>
              <a:gd name="connsiteX2" fmla="*/ 4716775 w 6186759"/>
              <a:gd name="connsiteY2" fmla="*/ 1234626 h 1234626"/>
              <a:gd name="connsiteX3" fmla="*/ 1377387 w 6186759"/>
              <a:gd name="connsiteY3" fmla="*/ 1234626 h 1234626"/>
              <a:gd name="connsiteX4" fmla="*/ 0 w 6186759"/>
              <a:gd name="connsiteY4" fmla="*/ 0 h 12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759" h="1234626">
                <a:moveTo>
                  <a:pt x="0" y="0"/>
                </a:moveTo>
                <a:lnTo>
                  <a:pt x="6186759" y="11574"/>
                </a:lnTo>
                <a:lnTo>
                  <a:pt x="4716775" y="1234626"/>
                </a:lnTo>
                <a:lnTo>
                  <a:pt x="1377387" y="1234626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51" y="-2996"/>
            <a:ext cx="2988895" cy="107018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Выводы</a:t>
            </a:r>
            <a:endParaRPr lang="ru-RU" sz="3800" dirty="0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26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261724-A72A-634D-9390-4819501FB1DD}"/>
              </a:ext>
            </a:extLst>
          </p:cNvPr>
          <p:cNvSpPr/>
          <p:nvPr/>
        </p:nvSpPr>
        <p:spPr>
          <a:xfrm>
            <a:off x="-95958" y="-41575"/>
            <a:ext cx="12326774" cy="6974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01BC2-9DCC-DC4F-833F-9C78EBF0D368}"/>
              </a:ext>
            </a:extLst>
          </p:cNvPr>
          <p:cNvSpPr/>
          <p:nvPr/>
        </p:nvSpPr>
        <p:spPr>
          <a:xfrm>
            <a:off x="3283352" y="-41575"/>
            <a:ext cx="5625295" cy="1122581"/>
          </a:xfrm>
          <a:custGeom>
            <a:avLst/>
            <a:gdLst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5156613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3339388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6534000"/>
              <a:gd name="connsiteY0" fmla="*/ 0 h 1257776"/>
              <a:gd name="connsiteX1" fmla="*/ 6534000 w 6534000"/>
              <a:gd name="connsiteY1" fmla="*/ 23149 h 1257776"/>
              <a:gd name="connsiteX2" fmla="*/ 4716775 w 6534000"/>
              <a:gd name="connsiteY2" fmla="*/ 1257776 h 1257776"/>
              <a:gd name="connsiteX3" fmla="*/ 1377387 w 6534000"/>
              <a:gd name="connsiteY3" fmla="*/ 1257776 h 1257776"/>
              <a:gd name="connsiteX4" fmla="*/ 0 w 6534000"/>
              <a:gd name="connsiteY4" fmla="*/ 0 h 1257776"/>
              <a:gd name="connsiteX0" fmla="*/ 0 w 6534000"/>
              <a:gd name="connsiteY0" fmla="*/ 1 h 1234627"/>
              <a:gd name="connsiteX1" fmla="*/ 6534000 w 6534000"/>
              <a:gd name="connsiteY1" fmla="*/ 0 h 1234627"/>
              <a:gd name="connsiteX2" fmla="*/ 4716775 w 6534000"/>
              <a:gd name="connsiteY2" fmla="*/ 1234627 h 1234627"/>
              <a:gd name="connsiteX3" fmla="*/ 1377387 w 6534000"/>
              <a:gd name="connsiteY3" fmla="*/ 1234627 h 1234627"/>
              <a:gd name="connsiteX4" fmla="*/ 0 w 6534000"/>
              <a:gd name="connsiteY4" fmla="*/ 1 h 1234627"/>
              <a:gd name="connsiteX0" fmla="*/ 0 w 6152035"/>
              <a:gd name="connsiteY0" fmla="*/ 0 h 1234626"/>
              <a:gd name="connsiteX1" fmla="*/ 6152035 w 6152035"/>
              <a:gd name="connsiteY1" fmla="*/ 23148 h 1234626"/>
              <a:gd name="connsiteX2" fmla="*/ 4716775 w 6152035"/>
              <a:gd name="connsiteY2" fmla="*/ 1234626 h 1234626"/>
              <a:gd name="connsiteX3" fmla="*/ 1377387 w 6152035"/>
              <a:gd name="connsiteY3" fmla="*/ 1234626 h 1234626"/>
              <a:gd name="connsiteX4" fmla="*/ 0 w 6152035"/>
              <a:gd name="connsiteY4" fmla="*/ 0 h 1234626"/>
              <a:gd name="connsiteX0" fmla="*/ 0 w 6186759"/>
              <a:gd name="connsiteY0" fmla="*/ 0 h 1234626"/>
              <a:gd name="connsiteX1" fmla="*/ 6186759 w 6186759"/>
              <a:gd name="connsiteY1" fmla="*/ 11574 h 1234626"/>
              <a:gd name="connsiteX2" fmla="*/ 4716775 w 6186759"/>
              <a:gd name="connsiteY2" fmla="*/ 1234626 h 1234626"/>
              <a:gd name="connsiteX3" fmla="*/ 1377387 w 6186759"/>
              <a:gd name="connsiteY3" fmla="*/ 1234626 h 1234626"/>
              <a:gd name="connsiteX4" fmla="*/ 0 w 6186759"/>
              <a:gd name="connsiteY4" fmla="*/ 0 h 12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759" h="1234626">
                <a:moveTo>
                  <a:pt x="0" y="0"/>
                </a:moveTo>
                <a:lnTo>
                  <a:pt x="6186759" y="11574"/>
                </a:lnTo>
                <a:lnTo>
                  <a:pt x="4716775" y="1234626"/>
                </a:lnTo>
                <a:lnTo>
                  <a:pt x="1377387" y="1234626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51" y="-2996"/>
            <a:ext cx="2988895" cy="1070188"/>
          </a:xfrm>
        </p:spPr>
        <p:txBody>
          <a:bodyPr>
            <a:normAutofit/>
          </a:bodyPr>
          <a:lstStyle/>
          <a:p>
            <a:pPr algn="ctr"/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Спасибо!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4616E6C-F937-4F31-9886-ECA768B0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59" y="2563466"/>
            <a:ext cx="7061641" cy="36320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847BAD"/>
              </a:buClr>
            </a:pP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Культура комментариев для </a:t>
            </a:r>
            <a:r>
              <a:rPr lang="en-US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code review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:</a:t>
            </a:r>
          </a:p>
          <a:p>
            <a:pPr lvl="1">
              <a:lnSpc>
                <a:spcPct val="150000"/>
              </a:lnSpc>
              <a:buClr>
                <a:srgbClr val="847BAD"/>
              </a:buClr>
            </a:pPr>
            <a:r>
              <a:rPr lang="ru-RU" sz="1400" dirty="0">
                <a:solidFill>
                  <a:srgbClr val="847BAD"/>
                </a:solidFill>
                <a:latin typeface="Montserrat ExtraLight" pitchFamily="2" charset="0"/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https://mtlynch.io/human-code-reviews-1/</a:t>
            </a:r>
            <a:endParaRPr lang="ru-RU" sz="1400" dirty="0">
              <a:solidFill>
                <a:srgbClr val="847BAD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50000"/>
              </a:lnSpc>
              <a:buClr>
                <a:srgbClr val="847BAD"/>
              </a:buClr>
            </a:pP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Вебинар Карла </a:t>
            </a:r>
            <a:r>
              <a:rPr lang="ru-RU" sz="1800" dirty="0" err="1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Вигерса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:</a:t>
            </a:r>
          </a:p>
          <a:p>
            <a:pPr lvl="1">
              <a:lnSpc>
                <a:spcPct val="150000"/>
              </a:lnSpc>
              <a:buClr>
                <a:srgbClr val="847BAD"/>
              </a:buClr>
            </a:pPr>
            <a:r>
              <a:rPr lang="en-US" sz="1400" dirty="0">
                <a:solidFill>
                  <a:srgbClr val="847BAD"/>
                </a:solidFill>
                <a:latin typeface="Montserrat ExtraLight" pitchFamily="2" charset="0"/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https://www.batimes.com/business-analyst-training/training-home.html#WID00093</a:t>
            </a:r>
            <a:endParaRPr lang="ru-RU" sz="1400" dirty="0">
              <a:solidFill>
                <a:srgbClr val="847BAD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50000"/>
              </a:lnSpc>
              <a:buClr>
                <a:srgbClr val="847BAD"/>
              </a:buClr>
            </a:pP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Результаты опроса в таблице (</a:t>
            </a:r>
            <a:r>
              <a:rPr lang="en-US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QR-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код справа):</a:t>
            </a:r>
            <a:endParaRPr lang="ru-RU" sz="1800" dirty="0">
              <a:solidFill>
                <a:srgbClr val="847BAD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50000"/>
              </a:lnSpc>
              <a:buClr>
                <a:srgbClr val="847BAD"/>
              </a:buClr>
            </a:pPr>
            <a:r>
              <a:rPr lang="en-US" sz="1400" dirty="0">
                <a:solidFill>
                  <a:srgbClr val="847BAD"/>
                </a:solidFill>
                <a:latin typeface="Montserrat ExtraLight" pitchFamily="2" charset="0"/>
                <a:ea typeface="Roboto Light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https://docs.google.com/spreadsheets/d/1CmzaoTN1V3trKG5LECDFRlgMEFhjSbAN88kvixIp1kQ/edit?usp=sharing</a:t>
            </a:r>
            <a:endParaRPr lang="ru-RU" sz="1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4C91FD3-8BAC-574E-805C-29067B0965CD}"/>
              </a:ext>
            </a:extLst>
          </p:cNvPr>
          <p:cNvSpPr txBox="1">
            <a:spLocks/>
          </p:cNvSpPr>
          <p:nvPr/>
        </p:nvSpPr>
        <p:spPr>
          <a:xfrm>
            <a:off x="4544412" y="1514496"/>
            <a:ext cx="3046034" cy="61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Ссылки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FB2922-3F3C-41FF-BF4C-E71B8865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47" y="2871205"/>
            <a:ext cx="3016581" cy="3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4703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261724-A72A-634D-9390-4819501FB1DD}"/>
              </a:ext>
            </a:extLst>
          </p:cNvPr>
          <p:cNvSpPr/>
          <p:nvPr/>
        </p:nvSpPr>
        <p:spPr>
          <a:xfrm>
            <a:off x="-95958" y="-41575"/>
            <a:ext cx="12326774" cy="6974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B877A0-227A-4F63-AE58-1B295D5F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46" y="2871205"/>
            <a:ext cx="3016581" cy="3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01BC2-9DCC-DC4F-833F-9C78EBF0D368}"/>
              </a:ext>
            </a:extLst>
          </p:cNvPr>
          <p:cNvSpPr/>
          <p:nvPr/>
        </p:nvSpPr>
        <p:spPr>
          <a:xfrm>
            <a:off x="3283352" y="-41575"/>
            <a:ext cx="5625295" cy="1122581"/>
          </a:xfrm>
          <a:custGeom>
            <a:avLst/>
            <a:gdLst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5156613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3339388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6534000"/>
              <a:gd name="connsiteY0" fmla="*/ 0 h 1257776"/>
              <a:gd name="connsiteX1" fmla="*/ 6534000 w 6534000"/>
              <a:gd name="connsiteY1" fmla="*/ 23149 h 1257776"/>
              <a:gd name="connsiteX2" fmla="*/ 4716775 w 6534000"/>
              <a:gd name="connsiteY2" fmla="*/ 1257776 h 1257776"/>
              <a:gd name="connsiteX3" fmla="*/ 1377387 w 6534000"/>
              <a:gd name="connsiteY3" fmla="*/ 1257776 h 1257776"/>
              <a:gd name="connsiteX4" fmla="*/ 0 w 6534000"/>
              <a:gd name="connsiteY4" fmla="*/ 0 h 1257776"/>
              <a:gd name="connsiteX0" fmla="*/ 0 w 6534000"/>
              <a:gd name="connsiteY0" fmla="*/ 1 h 1234627"/>
              <a:gd name="connsiteX1" fmla="*/ 6534000 w 6534000"/>
              <a:gd name="connsiteY1" fmla="*/ 0 h 1234627"/>
              <a:gd name="connsiteX2" fmla="*/ 4716775 w 6534000"/>
              <a:gd name="connsiteY2" fmla="*/ 1234627 h 1234627"/>
              <a:gd name="connsiteX3" fmla="*/ 1377387 w 6534000"/>
              <a:gd name="connsiteY3" fmla="*/ 1234627 h 1234627"/>
              <a:gd name="connsiteX4" fmla="*/ 0 w 6534000"/>
              <a:gd name="connsiteY4" fmla="*/ 1 h 1234627"/>
              <a:gd name="connsiteX0" fmla="*/ 0 w 6152035"/>
              <a:gd name="connsiteY0" fmla="*/ 0 h 1234626"/>
              <a:gd name="connsiteX1" fmla="*/ 6152035 w 6152035"/>
              <a:gd name="connsiteY1" fmla="*/ 23148 h 1234626"/>
              <a:gd name="connsiteX2" fmla="*/ 4716775 w 6152035"/>
              <a:gd name="connsiteY2" fmla="*/ 1234626 h 1234626"/>
              <a:gd name="connsiteX3" fmla="*/ 1377387 w 6152035"/>
              <a:gd name="connsiteY3" fmla="*/ 1234626 h 1234626"/>
              <a:gd name="connsiteX4" fmla="*/ 0 w 6152035"/>
              <a:gd name="connsiteY4" fmla="*/ 0 h 1234626"/>
              <a:gd name="connsiteX0" fmla="*/ 0 w 6186759"/>
              <a:gd name="connsiteY0" fmla="*/ 0 h 1234626"/>
              <a:gd name="connsiteX1" fmla="*/ 6186759 w 6186759"/>
              <a:gd name="connsiteY1" fmla="*/ 11574 h 1234626"/>
              <a:gd name="connsiteX2" fmla="*/ 4716775 w 6186759"/>
              <a:gd name="connsiteY2" fmla="*/ 1234626 h 1234626"/>
              <a:gd name="connsiteX3" fmla="*/ 1377387 w 6186759"/>
              <a:gd name="connsiteY3" fmla="*/ 1234626 h 1234626"/>
              <a:gd name="connsiteX4" fmla="*/ 0 w 6186759"/>
              <a:gd name="connsiteY4" fmla="*/ 0 h 12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759" h="1234626">
                <a:moveTo>
                  <a:pt x="0" y="0"/>
                </a:moveTo>
                <a:lnTo>
                  <a:pt x="6186759" y="11574"/>
                </a:lnTo>
                <a:lnTo>
                  <a:pt x="4716775" y="1234626"/>
                </a:lnTo>
                <a:lnTo>
                  <a:pt x="1377387" y="1234626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51" y="-2996"/>
            <a:ext cx="2988895" cy="1070188"/>
          </a:xfrm>
        </p:spPr>
        <p:txBody>
          <a:bodyPr>
            <a:normAutofit/>
          </a:bodyPr>
          <a:lstStyle/>
          <a:p>
            <a:pPr algn="ctr"/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Контакты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4616E6C-F937-4F31-9886-ECA768B0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59" y="2563466"/>
            <a:ext cx="7061641" cy="36320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847BAD"/>
              </a:buClr>
            </a:pPr>
            <a:r>
              <a:rPr lang="en-US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LinkedIn (QR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-код</a:t>
            </a:r>
            <a:r>
              <a:rPr lang="en-US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справа):</a:t>
            </a:r>
          </a:p>
          <a:p>
            <a:pPr lvl="1">
              <a:lnSpc>
                <a:spcPct val="150000"/>
              </a:lnSpc>
              <a:buClr>
                <a:srgbClr val="847BAD"/>
              </a:buClr>
            </a:pPr>
            <a:r>
              <a:rPr lang="en-US" sz="1400" dirty="0">
                <a:solidFill>
                  <a:srgbClr val="847BAD"/>
                </a:solidFill>
                <a:latin typeface="Montserrat ExtraLight" pitchFamily="2" charset="0"/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https://www.linkedin.com/in/nikita-kharichkin/</a:t>
            </a:r>
            <a:endParaRPr lang="ru-RU" sz="1400" dirty="0">
              <a:solidFill>
                <a:srgbClr val="847BAD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50000"/>
              </a:lnSpc>
              <a:buClr>
                <a:srgbClr val="847BAD"/>
              </a:buClr>
            </a:pPr>
            <a:r>
              <a:rPr lang="en-US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E-mail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:</a:t>
            </a:r>
          </a:p>
          <a:p>
            <a:pPr lvl="1">
              <a:lnSpc>
                <a:spcPct val="150000"/>
              </a:lnSpc>
              <a:buClr>
                <a:srgbClr val="847BAD"/>
              </a:buClr>
            </a:pPr>
            <a:r>
              <a:rPr lang="en-US" sz="1400" dirty="0">
                <a:solidFill>
                  <a:srgbClr val="847BAD"/>
                </a:solidFill>
                <a:latin typeface="Montserrat ExtraLight" pitchFamily="2" charset="0"/>
                <a:ea typeface="Roboto Light" panose="02000000000000000000" pitchFamily="2" charset="0"/>
              </a:rPr>
              <a:t>NEKharichkin@yandex.ru</a:t>
            </a:r>
            <a:endParaRPr lang="ru-RU" sz="1400" dirty="0">
              <a:solidFill>
                <a:srgbClr val="847BAD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>
              <a:lnSpc>
                <a:spcPct val="150000"/>
              </a:lnSpc>
              <a:buClr>
                <a:srgbClr val="847BAD"/>
              </a:buClr>
            </a:pPr>
            <a:r>
              <a:rPr lang="en-US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Telegram</a:t>
            </a:r>
            <a:r>
              <a:rPr lang="ru-RU" sz="18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:</a:t>
            </a:r>
            <a:endParaRPr lang="ru-RU" sz="1800" dirty="0">
              <a:solidFill>
                <a:srgbClr val="847BAD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50000"/>
              </a:lnSpc>
              <a:buClr>
                <a:srgbClr val="847BAD"/>
              </a:buClr>
            </a:pPr>
            <a:r>
              <a:rPr lang="en-US" sz="1400" dirty="0">
                <a:solidFill>
                  <a:srgbClr val="847BAD"/>
                </a:solidFill>
                <a:latin typeface="Montserrat ExtraLight" pitchFamily="2" charset="0"/>
                <a:ea typeface="Roboto Light" panose="02000000000000000000" pitchFamily="2" charset="0"/>
              </a:rPr>
              <a:t>@avtolicsipu</a:t>
            </a:r>
            <a:endParaRPr lang="ru-RU" sz="14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4C91FD3-8BAC-574E-805C-29067B0965CD}"/>
              </a:ext>
            </a:extLst>
          </p:cNvPr>
          <p:cNvSpPr txBox="1">
            <a:spLocks/>
          </p:cNvSpPr>
          <p:nvPr/>
        </p:nvSpPr>
        <p:spPr>
          <a:xfrm>
            <a:off x="4544412" y="1514496"/>
            <a:ext cx="3046034" cy="61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Ссылки</a:t>
            </a:r>
          </a:p>
        </p:txBody>
      </p:sp>
    </p:spTree>
    <p:extLst>
      <p:ext uri="{BB962C8B-B14F-4D97-AF65-F5344CB8AC3E}">
        <p14:creationId xmlns:p14="http://schemas.microsoft.com/office/powerpoint/2010/main" val="1717226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95DF1EFC-C69C-224E-93D5-73759A3099FC}"/>
              </a:ext>
            </a:extLst>
          </p:cNvPr>
          <p:cNvSpPr/>
          <p:nvPr/>
        </p:nvSpPr>
        <p:spPr>
          <a:xfrm>
            <a:off x="-29028" y="-38950"/>
            <a:ext cx="11332333" cy="1325563"/>
          </a:xfrm>
          <a:custGeom>
            <a:avLst/>
            <a:gdLst>
              <a:gd name="connsiteX0" fmla="*/ 0 w 5203556"/>
              <a:gd name="connsiteY0" fmla="*/ 0 h 1414974"/>
              <a:gd name="connsiteX1" fmla="*/ 5203556 w 5203556"/>
              <a:gd name="connsiteY1" fmla="*/ 0 h 1414974"/>
              <a:gd name="connsiteX2" fmla="*/ 5203556 w 5203556"/>
              <a:gd name="connsiteY2" fmla="*/ 1414974 h 1414974"/>
              <a:gd name="connsiteX3" fmla="*/ 0 w 5203556"/>
              <a:gd name="connsiteY3" fmla="*/ 1414974 h 1414974"/>
              <a:gd name="connsiteX4" fmla="*/ 0 w 5203556"/>
              <a:gd name="connsiteY4" fmla="*/ 0 h 1414974"/>
              <a:gd name="connsiteX0" fmla="*/ 0 w 6518006"/>
              <a:gd name="connsiteY0" fmla="*/ 38100 h 1414974"/>
              <a:gd name="connsiteX1" fmla="*/ 6518006 w 6518006"/>
              <a:gd name="connsiteY1" fmla="*/ 0 h 1414974"/>
              <a:gd name="connsiteX2" fmla="*/ 6518006 w 6518006"/>
              <a:gd name="connsiteY2" fmla="*/ 1414974 h 1414974"/>
              <a:gd name="connsiteX3" fmla="*/ 1314450 w 6518006"/>
              <a:gd name="connsiteY3" fmla="*/ 1414974 h 1414974"/>
              <a:gd name="connsiteX4" fmla="*/ 0 w 6518006"/>
              <a:gd name="connsiteY4" fmla="*/ 38100 h 1414974"/>
              <a:gd name="connsiteX0" fmla="*/ 0 w 6518006"/>
              <a:gd name="connsiteY0" fmla="*/ 38100 h 1434024"/>
              <a:gd name="connsiteX1" fmla="*/ 6518006 w 6518006"/>
              <a:gd name="connsiteY1" fmla="*/ 0 h 1434024"/>
              <a:gd name="connsiteX2" fmla="*/ 6518006 w 6518006"/>
              <a:gd name="connsiteY2" fmla="*/ 1414974 h 1434024"/>
              <a:gd name="connsiteX3" fmla="*/ 4743450 w 6518006"/>
              <a:gd name="connsiteY3" fmla="*/ 1434024 h 1434024"/>
              <a:gd name="connsiteX4" fmla="*/ 0 w 6518006"/>
              <a:gd name="connsiteY4" fmla="*/ 38100 h 1434024"/>
              <a:gd name="connsiteX0" fmla="*/ 0 w 4403456"/>
              <a:gd name="connsiteY0" fmla="*/ 57150 h 1434024"/>
              <a:gd name="connsiteX1" fmla="*/ 4403456 w 4403456"/>
              <a:gd name="connsiteY1" fmla="*/ 0 h 1434024"/>
              <a:gd name="connsiteX2" fmla="*/ 4403456 w 4403456"/>
              <a:gd name="connsiteY2" fmla="*/ 1414974 h 1434024"/>
              <a:gd name="connsiteX3" fmla="*/ 2628900 w 4403456"/>
              <a:gd name="connsiteY3" fmla="*/ 1434024 h 1434024"/>
              <a:gd name="connsiteX4" fmla="*/ 0 w 4403456"/>
              <a:gd name="connsiteY4" fmla="*/ 57150 h 1434024"/>
              <a:gd name="connsiteX0" fmla="*/ 0 w 4409719"/>
              <a:gd name="connsiteY0" fmla="*/ 0 h 1439504"/>
              <a:gd name="connsiteX1" fmla="*/ 4409719 w 4409719"/>
              <a:gd name="connsiteY1" fmla="*/ 5480 h 1439504"/>
              <a:gd name="connsiteX2" fmla="*/ 4409719 w 4409719"/>
              <a:gd name="connsiteY2" fmla="*/ 1420454 h 1439504"/>
              <a:gd name="connsiteX3" fmla="*/ 2635163 w 4409719"/>
              <a:gd name="connsiteY3" fmla="*/ 1439504 h 1439504"/>
              <a:gd name="connsiteX4" fmla="*/ 0 w 4409719"/>
              <a:gd name="connsiteY4" fmla="*/ 0 h 1439504"/>
              <a:gd name="connsiteX0" fmla="*/ 0 w 4409719"/>
              <a:gd name="connsiteY0" fmla="*/ 0 h 1420454"/>
              <a:gd name="connsiteX1" fmla="*/ 4409719 w 4409719"/>
              <a:gd name="connsiteY1" fmla="*/ 5480 h 1420454"/>
              <a:gd name="connsiteX2" fmla="*/ 4409719 w 4409719"/>
              <a:gd name="connsiteY2" fmla="*/ 1420454 h 1420454"/>
              <a:gd name="connsiteX3" fmla="*/ 2635163 w 4409719"/>
              <a:gd name="connsiteY3" fmla="*/ 1408189 h 1420454"/>
              <a:gd name="connsiteX4" fmla="*/ 0 w 4409719"/>
              <a:gd name="connsiteY4" fmla="*/ 0 h 1420454"/>
              <a:gd name="connsiteX0" fmla="*/ 0 w 4409719"/>
              <a:gd name="connsiteY0" fmla="*/ 0 h 1433241"/>
              <a:gd name="connsiteX1" fmla="*/ 4409719 w 4409719"/>
              <a:gd name="connsiteY1" fmla="*/ 5480 h 1433241"/>
              <a:gd name="connsiteX2" fmla="*/ 4409719 w 4409719"/>
              <a:gd name="connsiteY2" fmla="*/ 1420454 h 1433241"/>
              <a:gd name="connsiteX3" fmla="*/ 2635163 w 4409719"/>
              <a:gd name="connsiteY3" fmla="*/ 1433241 h 1433241"/>
              <a:gd name="connsiteX4" fmla="*/ 0 w 4409719"/>
              <a:gd name="connsiteY4" fmla="*/ 0 h 1433241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2534955 w 4409719"/>
              <a:gd name="connsiteY3" fmla="*/ 1426978 h 1426978"/>
              <a:gd name="connsiteX4" fmla="*/ 0 w 4409719"/>
              <a:gd name="connsiteY4" fmla="*/ 0 h 1426978"/>
              <a:gd name="connsiteX0" fmla="*/ 0 w 4409719"/>
              <a:gd name="connsiteY0" fmla="*/ 0 h 1426978"/>
              <a:gd name="connsiteX1" fmla="*/ 4409719 w 4409719"/>
              <a:gd name="connsiteY1" fmla="*/ 5480 h 1426978"/>
              <a:gd name="connsiteX2" fmla="*/ 4409719 w 4409719"/>
              <a:gd name="connsiteY2" fmla="*/ 1420454 h 1426978"/>
              <a:gd name="connsiteX3" fmla="*/ 1965087 w 4409719"/>
              <a:gd name="connsiteY3" fmla="*/ 1426978 h 1426978"/>
              <a:gd name="connsiteX4" fmla="*/ 0 w 4409719"/>
              <a:gd name="connsiteY4" fmla="*/ 0 h 1426978"/>
              <a:gd name="connsiteX0" fmla="*/ 0 w 9310489"/>
              <a:gd name="connsiteY0" fmla="*/ 0 h 1426978"/>
              <a:gd name="connsiteX1" fmla="*/ 9310489 w 9310489"/>
              <a:gd name="connsiteY1" fmla="*/ 5480 h 1426978"/>
              <a:gd name="connsiteX2" fmla="*/ 4409719 w 9310489"/>
              <a:gd name="connsiteY2" fmla="*/ 1420454 h 1426978"/>
              <a:gd name="connsiteX3" fmla="*/ 1965087 w 9310489"/>
              <a:gd name="connsiteY3" fmla="*/ 1426978 h 1426978"/>
              <a:gd name="connsiteX4" fmla="*/ 0 w 9310489"/>
              <a:gd name="connsiteY4" fmla="*/ 0 h 1426978"/>
              <a:gd name="connsiteX0" fmla="*/ 0 w 9334872"/>
              <a:gd name="connsiteY0" fmla="*/ 0 h 1426978"/>
              <a:gd name="connsiteX1" fmla="*/ 9310489 w 9334872"/>
              <a:gd name="connsiteY1" fmla="*/ 5480 h 1426978"/>
              <a:gd name="connsiteX2" fmla="*/ 9334872 w 9334872"/>
              <a:gd name="connsiteY2" fmla="*/ 1408262 h 1426978"/>
              <a:gd name="connsiteX3" fmla="*/ 1965087 w 9334872"/>
              <a:gd name="connsiteY3" fmla="*/ 1426978 h 1426978"/>
              <a:gd name="connsiteX4" fmla="*/ 0 w 9334872"/>
              <a:gd name="connsiteY4" fmla="*/ 0 h 1426978"/>
              <a:gd name="connsiteX0" fmla="*/ 0 w 9310489"/>
              <a:gd name="connsiteY0" fmla="*/ 0 h 1426978"/>
              <a:gd name="connsiteX1" fmla="*/ 9310489 w 9310489"/>
              <a:gd name="connsiteY1" fmla="*/ 5480 h 1426978"/>
              <a:gd name="connsiteX2" fmla="*/ 9277362 w 9310489"/>
              <a:gd name="connsiteY2" fmla="*/ 1391831 h 1426978"/>
              <a:gd name="connsiteX3" fmla="*/ 1965087 w 9310489"/>
              <a:gd name="connsiteY3" fmla="*/ 1426978 h 1426978"/>
              <a:gd name="connsiteX4" fmla="*/ 0 w 9310489"/>
              <a:gd name="connsiteY4" fmla="*/ 0 h 1426978"/>
              <a:gd name="connsiteX0" fmla="*/ 0 w 9343088"/>
              <a:gd name="connsiteY0" fmla="*/ 0 h 1426978"/>
              <a:gd name="connsiteX1" fmla="*/ 9310489 w 9343088"/>
              <a:gd name="connsiteY1" fmla="*/ 5480 h 1426978"/>
              <a:gd name="connsiteX2" fmla="*/ 9343088 w 9343088"/>
              <a:gd name="connsiteY2" fmla="*/ 1408262 h 1426978"/>
              <a:gd name="connsiteX3" fmla="*/ 1965087 w 9343088"/>
              <a:gd name="connsiteY3" fmla="*/ 1426978 h 1426978"/>
              <a:gd name="connsiteX4" fmla="*/ 0 w 9343088"/>
              <a:gd name="connsiteY4" fmla="*/ 0 h 1426978"/>
              <a:gd name="connsiteX0" fmla="*/ 0 w 9343088"/>
              <a:gd name="connsiteY0" fmla="*/ 2735 h 1429713"/>
              <a:gd name="connsiteX1" fmla="*/ 9326920 w 9343088"/>
              <a:gd name="connsiteY1" fmla="*/ 0 h 1429713"/>
              <a:gd name="connsiteX2" fmla="*/ 9343088 w 9343088"/>
              <a:gd name="connsiteY2" fmla="*/ 1410997 h 1429713"/>
              <a:gd name="connsiteX3" fmla="*/ 1965087 w 9343088"/>
              <a:gd name="connsiteY3" fmla="*/ 1429713 h 1429713"/>
              <a:gd name="connsiteX4" fmla="*/ 0 w 9343088"/>
              <a:gd name="connsiteY4" fmla="*/ 2735 h 1429713"/>
              <a:gd name="connsiteX0" fmla="*/ 0 w 9326920"/>
              <a:gd name="connsiteY0" fmla="*/ 2735 h 1429713"/>
              <a:gd name="connsiteX1" fmla="*/ 9326920 w 9326920"/>
              <a:gd name="connsiteY1" fmla="*/ 0 h 1429713"/>
              <a:gd name="connsiteX2" fmla="*/ 9318441 w 9326920"/>
              <a:gd name="connsiteY2" fmla="*/ 1419213 h 1429713"/>
              <a:gd name="connsiteX3" fmla="*/ 1965087 w 9326920"/>
              <a:gd name="connsiteY3" fmla="*/ 1429713 h 1429713"/>
              <a:gd name="connsiteX4" fmla="*/ 0 w 9326920"/>
              <a:gd name="connsiteY4" fmla="*/ 2735 h 142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6920" h="1429713">
                <a:moveTo>
                  <a:pt x="0" y="2735"/>
                </a:moveTo>
                <a:lnTo>
                  <a:pt x="9326920" y="0"/>
                </a:lnTo>
                <a:cubicBezTo>
                  <a:pt x="9324094" y="473071"/>
                  <a:pt x="9321267" y="946142"/>
                  <a:pt x="9318441" y="1419213"/>
                </a:cubicBezTo>
                <a:lnTo>
                  <a:pt x="1965087" y="1429713"/>
                </a:lnTo>
                <a:lnTo>
                  <a:pt x="0" y="2735"/>
                </a:lnTo>
                <a:close/>
              </a:path>
            </a:pathLst>
          </a:custGeom>
          <a:solidFill>
            <a:srgbClr val="847BAD"/>
          </a:soli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25" y="166827"/>
            <a:ext cx="10515600" cy="1325563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Из результатов опроса</a:t>
            </a:r>
            <a:endParaRPr lang="ru-RU" sz="2400" dirty="0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F53CD79-DE48-4616-8FA7-427EA40342C8}"/>
              </a:ext>
            </a:extLst>
          </p:cNvPr>
          <p:cNvSpPr txBox="1">
            <a:spLocks/>
          </p:cNvSpPr>
          <p:nvPr/>
        </p:nvSpPr>
        <p:spPr>
          <a:xfrm>
            <a:off x="4544412" y="2121453"/>
            <a:ext cx="3046034" cy="61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39EF239-FE29-49F0-BE76-1BE97C92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0" y="1392393"/>
            <a:ext cx="5213239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Диаграмма ответов в Формах. Вопрос: Определено ли явно, какие моменты нужно пропускать или помечать незначительным при ревью («миноры», «мелкие замечания», не обязательные к исправлению)?. Количество ответов: 66&amp;nbsp;ответов.">
            <a:extLst>
              <a:ext uri="{FF2B5EF4-FFF2-40B4-BE49-F238E27FC236}">
                <a16:creationId xmlns:a16="http://schemas.microsoft.com/office/drawing/2014/main" id="{9816E5D8-3BB5-4C3C-B4CF-7F3B6C0B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55" y="1462180"/>
            <a:ext cx="5794394" cy="26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Диаграмма ответов в Формах. Вопрос: Определена ли явно культура комментариев (как формулировать комментарий, чтобы он касался артефакта, а не человека)?. Количество ответов: 66&amp;nbsp;ответов.">
            <a:extLst>
              <a:ext uri="{FF2B5EF4-FFF2-40B4-BE49-F238E27FC236}">
                <a16:creationId xmlns:a16="http://schemas.microsoft.com/office/drawing/2014/main" id="{C4200661-8251-47BF-B5B2-57BDDD8A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9" y="4403293"/>
            <a:ext cx="5213240" cy="23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Диаграмма ответов в Формах. Вопрос: Было ли входное обучение \ «онбординг» правилам ревью в команде?. Количество ответов: 66&amp;nbsp;ответов.">
            <a:extLst>
              <a:ext uri="{FF2B5EF4-FFF2-40B4-BE49-F238E27FC236}">
                <a16:creationId xmlns:a16="http://schemas.microsoft.com/office/drawing/2014/main" id="{EADFB2DC-3DD1-4E89-BF72-33177C57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00" y="4265596"/>
            <a:ext cx="5947146" cy="25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001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261724-A72A-634D-9390-4819501FB1DD}"/>
              </a:ext>
            </a:extLst>
          </p:cNvPr>
          <p:cNvSpPr/>
          <p:nvPr/>
        </p:nvSpPr>
        <p:spPr>
          <a:xfrm>
            <a:off x="-95958" y="-41575"/>
            <a:ext cx="12326774" cy="6974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01BC2-9DCC-DC4F-833F-9C78EBF0D368}"/>
              </a:ext>
            </a:extLst>
          </p:cNvPr>
          <p:cNvSpPr/>
          <p:nvPr/>
        </p:nvSpPr>
        <p:spPr>
          <a:xfrm>
            <a:off x="3283352" y="-41575"/>
            <a:ext cx="5625295" cy="1122581"/>
          </a:xfrm>
          <a:custGeom>
            <a:avLst/>
            <a:gdLst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5156613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3339388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6534000"/>
              <a:gd name="connsiteY0" fmla="*/ 0 h 1257776"/>
              <a:gd name="connsiteX1" fmla="*/ 6534000 w 6534000"/>
              <a:gd name="connsiteY1" fmla="*/ 23149 h 1257776"/>
              <a:gd name="connsiteX2" fmla="*/ 4716775 w 6534000"/>
              <a:gd name="connsiteY2" fmla="*/ 1257776 h 1257776"/>
              <a:gd name="connsiteX3" fmla="*/ 1377387 w 6534000"/>
              <a:gd name="connsiteY3" fmla="*/ 1257776 h 1257776"/>
              <a:gd name="connsiteX4" fmla="*/ 0 w 6534000"/>
              <a:gd name="connsiteY4" fmla="*/ 0 h 1257776"/>
              <a:gd name="connsiteX0" fmla="*/ 0 w 6534000"/>
              <a:gd name="connsiteY0" fmla="*/ 1 h 1234627"/>
              <a:gd name="connsiteX1" fmla="*/ 6534000 w 6534000"/>
              <a:gd name="connsiteY1" fmla="*/ 0 h 1234627"/>
              <a:gd name="connsiteX2" fmla="*/ 4716775 w 6534000"/>
              <a:gd name="connsiteY2" fmla="*/ 1234627 h 1234627"/>
              <a:gd name="connsiteX3" fmla="*/ 1377387 w 6534000"/>
              <a:gd name="connsiteY3" fmla="*/ 1234627 h 1234627"/>
              <a:gd name="connsiteX4" fmla="*/ 0 w 6534000"/>
              <a:gd name="connsiteY4" fmla="*/ 1 h 1234627"/>
              <a:gd name="connsiteX0" fmla="*/ 0 w 6152035"/>
              <a:gd name="connsiteY0" fmla="*/ 0 h 1234626"/>
              <a:gd name="connsiteX1" fmla="*/ 6152035 w 6152035"/>
              <a:gd name="connsiteY1" fmla="*/ 23148 h 1234626"/>
              <a:gd name="connsiteX2" fmla="*/ 4716775 w 6152035"/>
              <a:gd name="connsiteY2" fmla="*/ 1234626 h 1234626"/>
              <a:gd name="connsiteX3" fmla="*/ 1377387 w 6152035"/>
              <a:gd name="connsiteY3" fmla="*/ 1234626 h 1234626"/>
              <a:gd name="connsiteX4" fmla="*/ 0 w 6152035"/>
              <a:gd name="connsiteY4" fmla="*/ 0 h 1234626"/>
              <a:gd name="connsiteX0" fmla="*/ 0 w 6186759"/>
              <a:gd name="connsiteY0" fmla="*/ 0 h 1234626"/>
              <a:gd name="connsiteX1" fmla="*/ 6186759 w 6186759"/>
              <a:gd name="connsiteY1" fmla="*/ 11574 h 1234626"/>
              <a:gd name="connsiteX2" fmla="*/ 4716775 w 6186759"/>
              <a:gd name="connsiteY2" fmla="*/ 1234626 h 1234626"/>
              <a:gd name="connsiteX3" fmla="*/ 1377387 w 6186759"/>
              <a:gd name="connsiteY3" fmla="*/ 1234626 h 1234626"/>
              <a:gd name="connsiteX4" fmla="*/ 0 w 6186759"/>
              <a:gd name="connsiteY4" fmla="*/ 0 h 12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759" h="1234626">
                <a:moveTo>
                  <a:pt x="0" y="0"/>
                </a:moveTo>
                <a:lnTo>
                  <a:pt x="6186759" y="11574"/>
                </a:lnTo>
                <a:lnTo>
                  <a:pt x="4716775" y="1234626"/>
                </a:lnTo>
                <a:lnTo>
                  <a:pt x="1377387" y="1234626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51" y="-2996"/>
            <a:ext cx="2988895" cy="1070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Приложение 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4616E6C-F937-4F31-9886-ECA768B0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58" y="1447800"/>
            <a:ext cx="10525891" cy="5080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Качество требований. Полнота: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Корректны ли все внутренние ссылки на другую документацию?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Являются ли все требования последовательными и имеют ли они достаточный уровень детализации?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Обеспечивают ли требования адекватную основу для проектирования\дизайна?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Включен ли приоритет реализации каждого требования?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Определены ли все аппаратные средства, внешнее программное обеспечение и коммуникационные интерфейсы?</a:t>
            </a:r>
          </a:p>
          <a:p>
            <a:pPr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Качество требований. Корректность: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 конфликтуют ли какие-либо требования с другими требованиями или дублируют их?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Каждое требование написано ясным, кратким, недвусмысленным языком?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Можно ли проверить каждое требование путем тестирования, демонстрации, ревью или анализа?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16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Каждое требование относится к текущей спецификации (проекту)?</a:t>
            </a:r>
          </a:p>
          <a:p>
            <a:pPr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Качество требований: Стиль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4C91FD3-8BAC-574E-805C-29067B0965CD}"/>
              </a:ext>
            </a:extLst>
          </p:cNvPr>
          <p:cNvSpPr txBox="1">
            <a:spLocks/>
          </p:cNvSpPr>
          <p:nvPr/>
        </p:nvSpPr>
        <p:spPr>
          <a:xfrm>
            <a:off x="4544412" y="2121453"/>
            <a:ext cx="3046034" cy="61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962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261724-A72A-634D-9390-4819501FB1DD}"/>
              </a:ext>
            </a:extLst>
          </p:cNvPr>
          <p:cNvSpPr/>
          <p:nvPr/>
        </p:nvSpPr>
        <p:spPr>
          <a:xfrm>
            <a:off x="-95958" y="-41575"/>
            <a:ext cx="12326774" cy="6974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01BC2-9DCC-DC4F-833F-9C78EBF0D368}"/>
              </a:ext>
            </a:extLst>
          </p:cNvPr>
          <p:cNvSpPr/>
          <p:nvPr/>
        </p:nvSpPr>
        <p:spPr>
          <a:xfrm>
            <a:off x="3283352" y="-41575"/>
            <a:ext cx="5625295" cy="1122581"/>
          </a:xfrm>
          <a:custGeom>
            <a:avLst/>
            <a:gdLst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5156613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3339388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6534000"/>
              <a:gd name="connsiteY0" fmla="*/ 0 h 1257776"/>
              <a:gd name="connsiteX1" fmla="*/ 6534000 w 6534000"/>
              <a:gd name="connsiteY1" fmla="*/ 23149 h 1257776"/>
              <a:gd name="connsiteX2" fmla="*/ 4716775 w 6534000"/>
              <a:gd name="connsiteY2" fmla="*/ 1257776 h 1257776"/>
              <a:gd name="connsiteX3" fmla="*/ 1377387 w 6534000"/>
              <a:gd name="connsiteY3" fmla="*/ 1257776 h 1257776"/>
              <a:gd name="connsiteX4" fmla="*/ 0 w 6534000"/>
              <a:gd name="connsiteY4" fmla="*/ 0 h 1257776"/>
              <a:gd name="connsiteX0" fmla="*/ 0 w 6534000"/>
              <a:gd name="connsiteY0" fmla="*/ 1 h 1234627"/>
              <a:gd name="connsiteX1" fmla="*/ 6534000 w 6534000"/>
              <a:gd name="connsiteY1" fmla="*/ 0 h 1234627"/>
              <a:gd name="connsiteX2" fmla="*/ 4716775 w 6534000"/>
              <a:gd name="connsiteY2" fmla="*/ 1234627 h 1234627"/>
              <a:gd name="connsiteX3" fmla="*/ 1377387 w 6534000"/>
              <a:gd name="connsiteY3" fmla="*/ 1234627 h 1234627"/>
              <a:gd name="connsiteX4" fmla="*/ 0 w 6534000"/>
              <a:gd name="connsiteY4" fmla="*/ 1 h 1234627"/>
              <a:gd name="connsiteX0" fmla="*/ 0 w 6152035"/>
              <a:gd name="connsiteY0" fmla="*/ 0 h 1234626"/>
              <a:gd name="connsiteX1" fmla="*/ 6152035 w 6152035"/>
              <a:gd name="connsiteY1" fmla="*/ 23148 h 1234626"/>
              <a:gd name="connsiteX2" fmla="*/ 4716775 w 6152035"/>
              <a:gd name="connsiteY2" fmla="*/ 1234626 h 1234626"/>
              <a:gd name="connsiteX3" fmla="*/ 1377387 w 6152035"/>
              <a:gd name="connsiteY3" fmla="*/ 1234626 h 1234626"/>
              <a:gd name="connsiteX4" fmla="*/ 0 w 6152035"/>
              <a:gd name="connsiteY4" fmla="*/ 0 h 1234626"/>
              <a:gd name="connsiteX0" fmla="*/ 0 w 6186759"/>
              <a:gd name="connsiteY0" fmla="*/ 0 h 1234626"/>
              <a:gd name="connsiteX1" fmla="*/ 6186759 w 6186759"/>
              <a:gd name="connsiteY1" fmla="*/ 11574 h 1234626"/>
              <a:gd name="connsiteX2" fmla="*/ 4716775 w 6186759"/>
              <a:gd name="connsiteY2" fmla="*/ 1234626 h 1234626"/>
              <a:gd name="connsiteX3" fmla="*/ 1377387 w 6186759"/>
              <a:gd name="connsiteY3" fmla="*/ 1234626 h 1234626"/>
              <a:gd name="connsiteX4" fmla="*/ 0 w 6186759"/>
              <a:gd name="connsiteY4" fmla="*/ 0 h 12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759" h="1234626">
                <a:moveTo>
                  <a:pt x="0" y="0"/>
                </a:moveTo>
                <a:lnTo>
                  <a:pt x="6186759" y="11574"/>
                </a:lnTo>
                <a:lnTo>
                  <a:pt x="4716775" y="1234626"/>
                </a:lnTo>
                <a:lnTo>
                  <a:pt x="1377387" y="1234626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51" y="-2996"/>
            <a:ext cx="2988895" cy="1070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Приложение 2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4616E6C-F937-4F31-9886-ECA768B0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58" y="1447800"/>
            <a:ext cx="10525891" cy="5080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Оформление (не является поводом для задерживания спецификации в ревью):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Сделано по верному шаблону?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Сделано в едином стиле? 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Исправлены орфографические и пунктуационные ошибки?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Картинки и прочий контент оформлены корректно?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r>
              <a:rPr lang="ru-RU" sz="20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Ненужное удалено или вынесено под кат?</a:t>
            </a:r>
          </a:p>
          <a:p>
            <a:pPr lvl="1">
              <a:lnSpc>
                <a:spcPct val="120000"/>
              </a:lnSpc>
              <a:buClr>
                <a:srgbClr val="847BAD"/>
              </a:buClr>
            </a:pPr>
            <a:endParaRPr lang="ru-RU" sz="20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4C91FD3-8BAC-574E-805C-29067B0965CD}"/>
              </a:ext>
            </a:extLst>
          </p:cNvPr>
          <p:cNvSpPr txBox="1">
            <a:spLocks/>
          </p:cNvSpPr>
          <p:nvPr/>
        </p:nvSpPr>
        <p:spPr>
          <a:xfrm>
            <a:off x="4544412" y="2121453"/>
            <a:ext cx="3046034" cy="61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4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623C4BA8-8A77-4DE6-A7F7-7472882AA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5"/>
          <a:stretch/>
        </p:blipFill>
        <p:spPr>
          <a:xfrm>
            <a:off x="2422459" y="-19897"/>
            <a:ext cx="9769541" cy="68908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67B9EF-820F-A045-9B4A-715055720FE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B350B941-444E-6E43-A876-7303F59B2BFC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E80BE-092E-4C51-BCB3-50443A8A0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2559"/>
            <a:ext cx="7409527" cy="49312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«Проверка артефакта программного </a:t>
            </a:r>
            <a:br>
              <a:rPr lang="en-US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продукта лицами, отличными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его автора, с целью выявления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дефектов (отклонений от спецификаций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или стандартов) и возможностей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улучшения» </a:t>
            </a:r>
            <a:r>
              <a:rPr lang="ru-RU" sz="22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– К. Вигерс</a:t>
            </a:r>
            <a:endParaRPr lang="en-US" sz="22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2200" dirty="0">
              <a:solidFill>
                <a:schemeClr val="bg1"/>
              </a:solidFill>
              <a:latin typeface="Montserrat" pitchFamily="2" charset="0"/>
              <a:ea typeface="Roboto Light" panose="02000000000000000000" pitchFamily="2" charset="0"/>
            </a:endParaRPr>
          </a:p>
          <a:p>
            <a:pPr marL="457200" lvl="1" indent="0">
              <a:lnSpc>
                <a:spcPct val="100000"/>
              </a:lnSpc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                          </a:t>
            </a:r>
          </a:p>
          <a:p>
            <a:pPr marL="457200" lvl="1" indent="0">
              <a:lnSpc>
                <a:spcPct val="100000"/>
              </a:lnSpc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  <a:p>
            <a:pPr marL="457200" lvl="1" indent="0">
              <a:lnSpc>
                <a:spcPct val="100000"/>
              </a:lnSpc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  <a:endParaRPr lang="en-US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ct val="100000"/>
              </a:lnSpc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" pitchFamily="2" charset="0"/>
                <a:ea typeface="Roboto Light" panose="02000000000000000000" pitchFamily="2" charset="0"/>
              </a:rPr>
              <a:t>                          </a:t>
            </a:r>
            <a:b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 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564188B-6F49-6D44-8B47-F612DC14D222}"/>
              </a:ext>
            </a:extLst>
          </p:cNvPr>
          <p:cNvSpPr txBox="1">
            <a:spLocks/>
          </p:cNvSpPr>
          <p:nvPr/>
        </p:nvSpPr>
        <p:spPr>
          <a:xfrm>
            <a:off x="683219" y="26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Определение Док </a:t>
            </a: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endParaRPr lang="ru-RU" sz="38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0D8D41E-2A12-7B4F-B173-2917785994BA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407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261724-A72A-634D-9390-4819501FB1DD}"/>
              </a:ext>
            </a:extLst>
          </p:cNvPr>
          <p:cNvSpPr/>
          <p:nvPr/>
        </p:nvSpPr>
        <p:spPr>
          <a:xfrm>
            <a:off x="-95958" y="-41575"/>
            <a:ext cx="12326774" cy="6974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01BC2-9DCC-DC4F-833F-9C78EBF0D368}"/>
              </a:ext>
            </a:extLst>
          </p:cNvPr>
          <p:cNvSpPr/>
          <p:nvPr/>
        </p:nvSpPr>
        <p:spPr>
          <a:xfrm>
            <a:off x="3283352" y="-41575"/>
            <a:ext cx="5625295" cy="1122581"/>
          </a:xfrm>
          <a:custGeom>
            <a:avLst/>
            <a:gdLst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5156613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5156613"/>
              <a:gd name="connsiteY0" fmla="*/ 0 h 1234627"/>
              <a:gd name="connsiteX1" fmla="*/ 5156613 w 5156613"/>
              <a:gd name="connsiteY1" fmla="*/ 0 h 1234627"/>
              <a:gd name="connsiteX2" fmla="*/ 3339388 w 5156613"/>
              <a:gd name="connsiteY2" fmla="*/ 1234627 h 1234627"/>
              <a:gd name="connsiteX3" fmla="*/ 0 w 5156613"/>
              <a:gd name="connsiteY3" fmla="*/ 1234627 h 1234627"/>
              <a:gd name="connsiteX4" fmla="*/ 0 w 5156613"/>
              <a:gd name="connsiteY4" fmla="*/ 0 h 1234627"/>
              <a:gd name="connsiteX0" fmla="*/ 0 w 6534000"/>
              <a:gd name="connsiteY0" fmla="*/ 0 h 1257776"/>
              <a:gd name="connsiteX1" fmla="*/ 6534000 w 6534000"/>
              <a:gd name="connsiteY1" fmla="*/ 23149 h 1257776"/>
              <a:gd name="connsiteX2" fmla="*/ 4716775 w 6534000"/>
              <a:gd name="connsiteY2" fmla="*/ 1257776 h 1257776"/>
              <a:gd name="connsiteX3" fmla="*/ 1377387 w 6534000"/>
              <a:gd name="connsiteY3" fmla="*/ 1257776 h 1257776"/>
              <a:gd name="connsiteX4" fmla="*/ 0 w 6534000"/>
              <a:gd name="connsiteY4" fmla="*/ 0 h 1257776"/>
              <a:gd name="connsiteX0" fmla="*/ 0 w 6534000"/>
              <a:gd name="connsiteY0" fmla="*/ 1 h 1234627"/>
              <a:gd name="connsiteX1" fmla="*/ 6534000 w 6534000"/>
              <a:gd name="connsiteY1" fmla="*/ 0 h 1234627"/>
              <a:gd name="connsiteX2" fmla="*/ 4716775 w 6534000"/>
              <a:gd name="connsiteY2" fmla="*/ 1234627 h 1234627"/>
              <a:gd name="connsiteX3" fmla="*/ 1377387 w 6534000"/>
              <a:gd name="connsiteY3" fmla="*/ 1234627 h 1234627"/>
              <a:gd name="connsiteX4" fmla="*/ 0 w 6534000"/>
              <a:gd name="connsiteY4" fmla="*/ 1 h 1234627"/>
              <a:gd name="connsiteX0" fmla="*/ 0 w 6152035"/>
              <a:gd name="connsiteY0" fmla="*/ 0 h 1234626"/>
              <a:gd name="connsiteX1" fmla="*/ 6152035 w 6152035"/>
              <a:gd name="connsiteY1" fmla="*/ 23148 h 1234626"/>
              <a:gd name="connsiteX2" fmla="*/ 4716775 w 6152035"/>
              <a:gd name="connsiteY2" fmla="*/ 1234626 h 1234626"/>
              <a:gd name="connsiteX3" fmla="*/ 1377387 w 6152035"/>
              <a:gd name="connsiteY3" fmla="*/ 1234626 h 1234626"/>
              <a:gd name="connsiteX4" fmla="*/ 0 w 6152035"/>
              <a:gd name="connsiteY4" fmla="*/ 0 h 1234626"/>
              <a:gd name="connsiteX0" fmla="*/ 0 w 6186759"/>
              <a:gd name="connsiteY0" fmla="*/ 0 h 1234626"/>
              <a:gd name="connsiteX1" fmla="*/ 6186759 w 6186759"/>
              <a:gd name="connsiteY1" fmla="*/ 11574 h 1234626"/>
              <a:gd name="connsiteX2" fmla="*/ 4716775 w 6186759"/>
              <a:gd name="connsiteY2" fmla="*/ 1234626 h 1234626"/>
              <a:gd name="connsiteX3" fmla="*/ 1377387 w 6186759"/>
              <a:gd name="connsiteY3" fmla="*/ 1234626 h 1234626"/>
              <a:gd name="connsiteX4" fmla="*/ 0 w 6186759"/>
              <a:gd name="connsiteY4" fmla="*/ 0 h 12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6759" h="1234626">
                <a:moveTo>
                  <a:pt x="0" y="0"/>
                </a:moveTo>
                <a:lnTo>
                  <a:pt x="6186759" y="11574"/>
                </a:lnTo>
                <a:lnTo>
                  <a:pt x="4716775" y="1234626"/>
                </a:lnTo>
                <a:lnTo>
                  <a:pt x="1377387" y="1234626"/>
                </a:lnTo>
                <a:lnTo>
                  <a:pt x="0" y="0"/>
                </a:lnTo>
                <a:close/>
              </a:path>
            </a:pathLst>
          </a:custGeom>
          <a:solidFill>
            <a:srgbClr val="847BA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327E-919C-47D7-9790-AFDE5038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51" y="-2996"/>
            <a:ext cx="2988895" cy="1070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dirty="0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Ссылки на изображения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4616E6C-F937-4F31-9886-ECA768B0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83" y="1445084"/>
            <a:ext cx="10525891" cy="512348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1) https://static.wikia.nocookie.net/pirates/images/1/11/BrethrenCoast.jpg/revision/latest?cb=20110210022612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2) https://cdn.hipwallpaper.com/i/4/86/aqZwAp.jpg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3-6) https://pbs.twimg.com/media/EbT_ZFLWsAA1RlJ.jpg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7-9) https://img.noobzone.ru/getimg.php?url=http%3A%2F%2Fcs8.pikabu.ru%2Fpost_img%2Fbig%2F2016%2F03%2F04%2F4%2F1457069969136675674.png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10-12) https://www.thesun.co.uk/wp-content/uploads/2018/10/NINTCHDBPICT000319851264.jpg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13-16) https://funart.pro/uploads/posts/2020-05/1590056180_1-p-pirati-karibskogo-morya-sunduk-mertvetsa-f-1.jpg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17-18) https://static.wikia.nocookie.net/disney/images/8/86/Brethren_Court_AWE.jpg/revision/latest?cb=20151121194241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19-22) https://vignette.wikia.nocookie.net/piratideicaraibi/images/1/1a/Dying_Gull_crew.jpg/revision/latest?cb=20180620213153&amp;path-prefix=it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23-25) https://m.media-amazon.com/images/M/MV5BNTQyNTk3YWYtMzY3NS00NjgyLTg2MjItZGQ5YmEyOWMyMTk4XkEyXkFqcGdeQXVyNjQ4ODE4MzQ@._V1_SY200_CR140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26-28) https://miro.medium.com/max/4800/1*5mXS6jfAmiVKQtglOBtAcQ.png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29) https://screenmusings.org/movie/dvd/Pirates-of-the-Caribbean-At-Worlds-End/images/Pirates-of-the-Caribbean-At-Worlds-End-0599.jpg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30) http://images4.fanpop.com/image/photos/17000000/POTC-AWE-SCREENCAPS-captain-jack-sparrow-17032274-958-401.jpg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31) https://i.pinimg.com/originals/0f/e7/a6/0fe7a6c9ddd80933cfabfd49fc47a215.jpg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32-34) https://screenmusings.org/movie/dvd/Pirates-of-the-Caribbean-At-Worlds-End/images/Pirates-of-the-Caribbean-At-Worlds-End-0558.jpg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36-38) https://www.happyhey.com/images/pirates-of-the-caribbean-tab/182.jpg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39-42) https://ocdn.eu/images/pulscms/Yjk7MDA_/fca21596-aace-4db7-a4dd-e709c6e9a9bc.jpeg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43-45) https://screenshotcomparison.com/images/1593375383_9384165270.png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46) https://m.media-amazon.com/images/M/MV5BMDU2NDY2MzUtMTUwNi00MGMyLThjZDktZTUzZTMwYjU4M2YwXkEyXkFqcGdeQXVyMjI3NzE4MTM@._V1_SY200_CR78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47-48) https://www.movieway.pl/wp-content/uploads/2017/05/n8ajrxp1_maq4u5.jpg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49-50) https://funart.pro/uploads/posts/2020-05/1590054851_19-p-pirati-karibskogo-morya-proklyatie-chernoi-38.jpg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51-53) https://avatars.mds.yandex.net/get-zen_doc/3633274/pub_5f7d9740398ab5384b2ed653_5f7d9a577a73103031d33af9/scale_1200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54-56) https://uh.gsstatic.es/sfAttachPlugin/10155.jpg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57-60) https://ytprivate.com/vi/BbPwOunUUsQ/maxres.jpg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61-63) https://pbs.twimg.com/media/EzxlmWcWEAAXiq6.jpg</a:t>
            </a:r>
          </a:p>
          <a:p>
            <a:pPr marL="342900" indent="-342900">
              <a:lnSpc>
                <a:spcPct val="70000"/>
              </a:lnSpc>
              <a:buClr>
                <a:srgbClr val="847BAD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64) https://sun9-46.userapi.com/dQj5lJOdb__pG432y-XFBwLkxCgiazrAjlZiFQ/EA6C1znKwbQ.jpg</a:t>
            </a:r>
            <a:endParaRPr lang="ru-RU" sz="11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4C91FD3-8BAC-574E-805C-29067B0965CD}"/>
              </a:ext>
            </a:extLst>
          </p:cNvPr>
          <p:cNvSpPr txBox="1">
            <a:spLocks/>
          </p:cNvSpPr>
          <p:nvPr/>
        </p:nvSpPr>
        <p:spPr>
          <a:xfrm>
            <a:off x="3519902" y="2134089"/>
            <a:ext cx="5152192" cy="61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7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челове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EA8B11EA-D6EE-49EA-9864-2E7896C5C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5"/>
          <a:stretch/>
        </p:blipFill>
        <p:spPr>
          <a:xfrm>
            <a:off x="2422459" y="-19897"/>
            <a:ext cx="9769541" cy="68908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67B9EF-820F-A045-9B4A-715055720FE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B350B941-444E-6E43-A876-7303F59B2BFC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E80BE-092E-4C51-BCB3-50443A8A0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2559"/>
            <a:ext cx="7409527" cy="49312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«Проверка артефакта программного </a:t>
            </a:r>
            <a:br>
              <a:rPr lang="en-US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продукта лицами, отличными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его автора, с целью выявления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дефектов (отклонений от спецификаций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или стандартов) и возможностей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улучшения» </a:t>
            </a:r>
            <a:r>
              <a:rPr lang="ru-RU" sz="22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– К. Вигерс</a:t>
            </a:r>
            <a:endParaRPr lang="en-US" sz="22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" pitchFamily="2" charset="0"/>
                <a:ea typeface="Roboto Light" panose="02000000000000000000" pitchFamily="2" charset="0"/>
              </a:rPr>
              <a:t>Артефакты аналитика: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Спецификация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Набор требований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Описание бизнес-процессов</a:t>
            </a:r>
            <a:endParaRPr lang="en-US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ct val="100000"/>
              </a:lnSpc>
              <a:buClr>
                <a:srgbClr val="847BAD"/>
              </a:buClr>
              <a:buNone/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                                                            </a:t>
            </a:r>
            <a:b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564188B-6F49-6D44-8B47-F612DC14D222}"/>
              </a:ext>
            </a:extLst>
          </p:cNvPr>
          <p:cNvSpPr txBox="1">
            <a:spLocks/>
          </p:cNvSpPr>
          <p:nvPr/>
        </p:nvSpPr>
        <p:spPr>
          <a:xfrm>
            <a:off x="683219" y="26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Определение Док </a:t>
            </a: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endParaRPr lang="ru-RU" sz="38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0D8D41E-2A12-7B4F-B173-2917785994BA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0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челове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746685A2-2259-4843-B544-6A95DD46C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5"/>
          <a:stretch/>
        </p:blipFill>
        <p:spPr>
          <a:xfrm>
            <a:off x="2422459" y="-19897"/>
            <a:ext cx="9769541" cy="68908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67B9EF-820F-A045-9B4A-715055720FEE}"/>
              </a:ext>
            </a:extLst>
          </p:cNvPr>
          <p:cNvSpPr/>
          <p:nvPr/>
        </p:nvSpPr>
        <p:spPr>
          <a:xfrm>
            <a:off x="-12567" y="-17603"/>
            <a:ext cx="8704228" cy="6890930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602434 w 8415579"/>
              <a:gd name="connsiteY2" fmla="*/ 6548439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548439"/>
              <a:gd name="connsiteX1" fmla="*/ 8415579 w 8415579"/>
              <a:gd name="connsiteY1" fmla="*/ 0 h 6548439"/>
              <a:gd name="connsiteX2" fmla="*/ 5602434 w 8415579"/>
              <a:gd name="connsiteY2" fmla="*/ 6548439 h 6548439"/>
              <a:gd name="connsiteX3" fmla="*/ 29551 w 8415579"/>
              <a:gd name="connsiteY3" fmla="*/ 6548439 h 6548439"/>
              <a:gd name="connsiteX4" fmla="*/ 0 w 8415579"/>
              <a:gd name="connsiteY4" fmla="*/ 15498 h 6548439"/>
              <a:gd name="connsiteX0" fmla="*/ 0 w 8338837"/>
              <a:gd name="connsiteY0" fmla="*/ 0 h 6532941"/>
              <a:gd name="connsiteX1" fmla="*/ 8338837 w 8338837"/>
              <a:gd name="connsiteY1" fmla="*/ 131591 h 6532941"/>
              <a:gd name="connsiteX2" fmla="*/ 5602434 w 8338837"/>
              <a:gd name="connsiteY2" fmla="*/ 6532941 h 6532941"/>
              <a:gd name="connsiteX3" fmla="*/ 29551 w 8338837"/>
              <a:gd name="connsiteY3" fmla="*/ 6532941 h 6532941"/>
              <a:gd name="connsiteX4" fmla="*/ 0 w 8338837"/>
              <a:gd name="connsiteY4" fmla="*/ 0 h 6532941"/>
              <a:gd name="connsiteX0" fmla="*/ 258232 w 8309286"/>
              <a:gd name="connsiteY0" fmla="*/ 53869 h 6401350"/>
              <a:gd name="connsiteX1" fmla="*/ 8309286 w 8309286"/>
              <a:gd name="connsiteY1" fmla="*/ 0 h 6401350"/>
              <a:gd name="connsiteX2" fmla="*/ 5572883 w 8309286"/>
              <a:gd name="connsiteY2" fmla="*/ 6401350 h 6401350"/>
              <a:gd name="connsiteX3" fmla="*/ 0 w 8309286"/>
              <a:gd name="connsiteY3" fmla="*/ 6401350 h 6401350"/>
              <a:gd name="connsiteX4" fmla="*/ 258232 w 8309286"/>
              <a:gd name="connsiteY4" fmla="*/ 53869 h 6401350"/>
              <a:gd name="connsiteX0" fmla="*/ 2425 w 8053479"/>
              <a:gd name="connsiteY0" fmla="*/ 53869 h 6401350"/>
              <a:gd name="connsiteX1" fmla="*/ 8053479 w 8053479"/>
              <a:gd name="connsiteY1" fmla="*/ 0 h 6401350"/>
              <a:gd name="connsiteX2" fmla="*/ 5317076 w 8053479"/>
              <a:gd name="connsiteY2" fmla="*/ 6401350 h 6401350"/>
              <a:gd name="connsiteX3" fmla="*/ 0 w 8053479"/>
              <a:gd name="connsiteY3" fmla="*/ 6401350 h 6401350"/>
              <a:gd name="connsiteX4" fmla="*/ 2425 w 8053479"/>
              <a:gd name="connsiteY4" fmla="*/ 53869 h 6401350"/>
              <a:gd name="connsiteX0" fmla="*/ 2425 w 8047535"/>
              <a:gd name="connsiteY0" fmla="*/ 6311 h 6353792"/>
              <a:gd name="connsiteX1" fmla="*/ 8047535 w 8047535"/>
              <a:gd name="connsiteY1" fmla="*/ 0 h 6353792"/>
              <a:gd name="connsiteX2" fmla="*/ 5317076 w 8047535"/>
              <a:gd name="connsiteY2" fmla="*/ 6353792 h 6353792"/>
              <a:gd name="connsiteX3" fmla="*/ 0 w 8047535"/>
              <a:gd name="connsiteY3" fmla="*/ 6353792 h 6353792"/>
              <a:gd name="connsiteX4" fmla="*/ 2425 w 8047535"/>
              <a:gd name="connsiteY4" fmla="*/ 6311 h 6353792"/>
              <a:gd name="connsiteX0" fmla="*/ 2425 w 8053479"/>
              <a:gd name="connsiteY0" fmla="*/ 41980 h 6389461"/>
              <a:gd name="connsiteX1" fmla="*/ 8053479 w 8053479"/>
              <a:gd name="connsiteY1" fmla="*/ 0 h 6389461"/>
              <a:gd name="connsiteX2" fmla="*/ 5317076 w 8053479"/>
              <a:gd name="connsiteY2" fmla="*/ 6389461 h 6389461"/>
              <a:gd name="connsiteX3" fmla="*/ 0 w 8053479"/>
              <a:gd name="connsiteY3" fmla="*/ 6389461 h 6389461"/>
              <a:gd name="connsiteX4" fmla="*/ 2425 w 8053479"/>
              <a:gd name="connsiteY4" fmla="*/ 41980 h 6389461"/>
              <a:gd name="connsiteX0" fmla="*/ 2425 w 8035645"/>
              <a:gd name="connsiteY0" fmla="*/ 0 h 6347481"/>
              <a:gd name="connsiteX1" fmla="*/ 8035645 w 8035645"/>
              <a:gd name="connsiteY1" fmla="*/ 5578 h 6347481"/>
              <a:gd name="connsiteX2" fmla="*/ 5317076 w 8035645"/>
              <a:gd name="connsiteY2" fmla="*/ 6347481 h 6347481"/>
              <a:gd name="connsiteX3" fmla="*/ 0 w 8035645"/>
              <a:gd name="connsiteY3" fmla="*/ 6347481 h 6347481"/>
              <a:gd name="connsiteX4" fmla="*/ 2425 w 8035645"/>
              <a:gd name="connsiteY4" fmla="*/ 0 h 6347481"/>
              <a:gd name="connsiteX0" fmla="*/ 2425 w 8035645"/>
              <a:gd name="connsiteY0" fmla="*/ 0 h 6361629"/>
              <a:gd name="connsiteX1" fmla="*/ 8035645 w 8035645"/>
              <a:gd name="connsiteY1" fmla="*/ 5578 h 6361629"/>
              <a:gd name="connsiteX2" fmla="*/ 5312359 w 8035645"/>
              <a:gd name="connsiteY2" fmla="*/ 6361629 h 6361629"/>
              <a:gd name="connsiteX3" fmla="*/ 0 w 8035645"/>
              <a:gd name="connsiteY3" fmla="*/ 6347481 h 6361629"/>
              <a:gd name="connsiteX4" fmla="*/ 2425 w 8035645"/>
              <a:gd name="connsiteY4" fmla="*/ 0 h 6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5645" h="6361629">
                <a:moveTo>
                  <a:pt x="2425" y="0"/>
                </a:moveTo>
                <a:lnTo>
                  <a:pt x="8035645" y="5578"/>
                </a:lnTo>
                <a:lnTo>
                  <a:pt x="5312359" y="6361629"/>
                </a:lnTo>
                <a:lnTo>
                  <a:pt x="0" y="6347481"/>
                </a:lnTo>
                <a:cubicBezTo>
                  <a:pt x="808" y="4231654"/>
                  <a:pt x="1617" y="2115827"/>
                  <a:pt x="2425" y="0"/>
                </a:cubicBezTo>
                <a:close/>
              </a:path>
            </a:pathLst>
          </a:custGeom>
          <a:solidFill>
            <a:srgbClr val="847BA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47BAD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B350B941-444E-6E43-A876-7303F59B2BFC}"/>
              </a:ext>
            </a:extLst>
          </p:cNvPr>
          <p:cNvSpPr/>
          <p:nvPr/>
        </p:nvSpPr>
        <p:spPr>
          <a:xfrm>
            <a:off x="-11374" y="-17032"/>
            <a:ext cx="8374860" cy="6895072"/>
          </a:xfrm>
          <a:custGeom>
            <a:avLst/>
            <a:gdLst>
              <a:gd name="connsiteX0" fmla="*/ 0 w 5439905"/>
              <a:gd name="connsiteY0" fmla="*/ 0 h 6858000"/>
              <a:gd name="connsiteX1" fmla="*/ 5439905 w 5439905"/>
              <a:gd name="connsiteY1" fmla="*/ 0 h 6858000"/>
              <a:gd name="connsiteX2" fmla="*/ 5439905 w 5439905"/>
              <a:gd name="connsiteY2" fmla="*/ 6858000 h 6858000"/>
              <a:gd name="connsiteX3" fmla="*/ 0 w 5439905"/>
              <a:gd name="connsiteY3" fmla="*/ 6858000 h 6858000"/>
              <a:gd name="connsiteX4" fmla="*/ 0 w 5439905"/>
              <a:gd name="connsiteY4" fmla="*/ 0 h 6858000"/>
              <a:gd name="connsiteX0" fmla="*/ 0 w 8369084"/>
              <a:gd name="connsiteY0" fmla="*/ 61993 h 6919993"/>
              <a:gd name="connsiteX1" fmla="*/ 8369084 w 8369084"/>
              <a:gd name="connsiteY1" fmla="*/ 0 h 6919993"/>
              <a:gd name="connsiteX2" fmla="*/ 5439905 w 8369084"/>
              <a:gd name="connsiteY2" fmla="*/ 6919993 h 6919993"/>
              <a:gd name="connsiteX3" fmla="*/ 0 w 8369084"/>
              <a:gd name="connsiteY3" fmla="*/ 6919993 h 6919993"/>
              <a:gd name="connsiteX4" fmla="*/ 0 w 8369084"/>
              <a:gd name="connsiteY4" fmla="*/ 61993 h 6919993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39905 w 8415579"/>
              <a:gd name="connsiteY2" fmla="*/ 6873498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873498"/>
              <a:gd name="connsiteX1" fmla="*/ 8415579 w 8415579"/>
              <a:gd name="connsiteY1" fmla="*/ 0 h 6873498"/>
              <a:gd name="connsiteX2" fmla="*/ 5482750 w 8415579"/>
              <a:gd name="connsiteY2" fmla="*/ 6759245 h 6873498"/>
              <a:gd name="connsiteX3" fmla="*/ 0 w 8415579"/>
              <a:gd name="connsiteY3" fmla="*/ 6873498 h 6873498"/>
              <a:gd name="connsiteX4" fmla="*/ 0 w 8415579"/>
              <a:gd name="connsiteY4" fmla="*/ 15498 h 6873498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134162 w 8415579"/>
              <a:gd name="connsiteY3" fmla="*/ 6625300 h 6759245"/>
              <a:gd name="connsiteX4" fmla="*/ 0 w 8415579"/>
              <a:gd name="connsiteY4" fmla="*/ 15498 h 6759245"/>
              <a:gd name="connsiteX0" fmla="*/ 0 w 8415579"/>
              <a:gd name="connsiteY0" fmla="*/ 15498 h 6759245"/>
              <a:gd name="connsiteX1" fmla="*/ 8415579 w 8415579"/>
              <a:gd name="connsiteY1" fmla="*/ 0 h 6759245"/>
              <a:gd name="connsiteX2" fmla="*/ 5482750 w 8415579"/>
              <a:gd name="connsiteY2" fmla="*/ 6759245 h 6759245"/>
              <a:gd name="connsiteX3" fmla="*/ 268323 w 8415579"/>
              <a:gd name="connsiteY3" fmla="*/ 6725921 h 6759245"/>
              <a:gd name="connsiteX4" fmla="*/ 0 w 8415579"/>
              <a:gd name="connsiteY4" fmla="*/ 15498 h 6759245"/>
              <a:gd name="connsiteX0" fmla="*/ 0 w 8415579"/>
              <a:gd name="connsiteY0" fmla="*/ 15498 h 6732413"/>
              <a:gd name="connsiteX1" fmla="*/ 8415579 w 8415579"/>
              <a:gd name="connsiteY1" fmla="*/ 0 h 6732413"/>
              <a:gd name="connsiteX2" fmla="*/ 5502874 w 8415579"/>
              <a:gd name="connsiteY2" fmla="*/ 6732413 h 6732413"/>
              <a:gd name="connsiteX3" fmla="*/ 268323 w 8415579"/>
              <a:gd name="connsiteY3" fmla="*/ 6725921 h 6732413"/>
              <a:gd name="connsiteX4" fmla="*/ 0 w 8415579"/>
              <a:gd name="connsiteY4" fmla="*/ 15498 h 6732413"/>
              <a:gd name="connsiteX0" fmla="*/ 0 w 8415579"/>
              <a:gd name="connsiteY0" fmla="*/ 15498 h 6732629"/>
              <a:gd name="connsiteX1" fmla="*/ 8415579 w 8415579"/>
              <a:gd name="connsiteY1" fmla="*/ 0 h 6732629"/>
              <a:gd name="connsiteX2" fmla="*/ 5502874 w 8415579"/>
              <a:gd name="connsiteY2" fmla="*/ 6732413 h 6732629"/>
              <a:gd name="connsiteX3" fmla="*/ 268323 w 8415579"/>
              <a:gd name="connsiteY3" fmla="*/ 6732629 h 6732629"/>
              <a:gd name="connsiteX4" fmla="*/ 0 w 8415579"/>
              <a:gd name="connsiteY4" fmla="*/ 15498 h 6732629"/>
              <a:gd name="connsiteX0" fmla="*/ 53664 w 8147256"/>
              <a:gd name="connsiteY0" fmla="*/ 176492 h 6732629"/>
              <a:gd name="connsiteX1" fmla="*/ 8147256 w 8147256"/>
              <a:gd name="connsiteY1" fmla="*/ 0 h 6732629"/>
              <a:gd name="connsiteX2" fmla="*/ 5234551 w 8147256"/>
              <a:gd name="connsiteY2" fmla="*/ 6732413 h 6732629"/>
              <a:gd name="connsiteX3" fmla="*/ 0 w 8147256"/>
              <a:gd name="connsiteY3" fmla="*/ 6732629 h 6732629"/>
              <a:gd name="connsiteX4" fmla="*/ 53664 w 8147256"/>
              <a:gd name="connsiteY4" fmla="*/ 176492 h 6732629"/>
              <a:gd name="connsiteX0" fmla="*/ 0 w 8147257"/>
              <a:gd name="connsiteY0" fmla="*/ 55746 h 6732629"/>
              <a:gd name="connsiteX1" fmla="*/ 8147257 w 8147257"/>
              <a:gd name="connsiteY1" fmla="*/ 0 h 6732629"/>
              <a:gd name="connsiteX2" fmla="*/ 5234552 w 8147257"/>
              <a:gd name="connsiteY2" fmla="*/ 6732413 h 6732629"/>
              <a:gd name="connsiteX3" fmla="*/ 1 w 8147257"/>
              <a:gd name="connsiteY3" fmla="*/ 6732629 h 6732629"/>
              <a:gd name="connsiteX4" fmla="*/ 0 w 8147257"/>
              <a:gd name="connsiteY4" fmla="*/ 55746 h 6732629"/>
              <a:gd name="connsiteX0" fmla="*/ 0 w 8147257"/>
              <a:gd name="connsiteY0" fmla="*/ 42329 h 6719212"/>
              <a:gd name="connsiteX1" fmla="*/ 8147257 w 8147257"/>
              <a:gd name="connsiteY1" fmla="*/ 0 h 6719212"/>
              <a:gd name="connsiteX2" fmla="*/ 5234552 w 8147257"/>
              <a:gd name="connsiteY2" fmla="*/ 6718996 h 6719212"/>
              <a:gd name="connsiteX3" fmla="*/ 1 w 8147257"/>
              <a:gd name="connsiteY3" fmla="*/ 6719212 h 6719212"/>
              <a:gd name="connsiteX4" fmla="*/ 0 w 8147257"/>
              <a:gd name="connsiteY4" fmla="*/ 42329 h 6719212"/>
              <a:gd name="connsiteX0" fmla="*/ 0 w 8134786"/>
              <a:gd name="connsiteY0" fmla="*/ 61037 h 6737920"/>
              <a:gd name="connsiteX1" fmla="*/ 8134786 w 8134786"/>
              <a:gd name="connsiteY1" fmla="*/ 0 h 6737920"/>
              <a:gd name="connsiteX2" fmla="*/ 5234552 w 8134786"/>
              <a:gd name="connsiteY2" fmla="*/ 6737704 h 6737920"/>
              <a:gd name="connsiteX3" fmla="*/ 1 w 8134786"/>
              <a:gd name="connsiteY3" fmla="*/ 6737920 h 6737920"/>
              <a:gd name="connsiteX4" fmla="*/ 0 w 8134786"/>
              <a:gd name="connsiteY4" fmla="*/ 61037 h 6737920"/>
              <a:gd name="connsiteX0" fmla="*/ 0 w 8109844"/>
              <a:gd name="connsiteY0" fmla="*/ 0 h 6676883"/>
              <a:gd name="connsiteX1" fmla="*/ 8109844 w 8109844"/>
              <a:gd name="connsiteY1" fmla="*/ 1319 h 6676883"/>
              <a:gd name="connsiteX2" fmla="*/ 5234552 w 8109844"/>
              <a:gd name="connsiteY2" fmla="*/ 6676667 h 6676883"/>
              <a:gd name="connsiteX3" fmla="*/ 1 w 8109844"/>
              <a:gd name="connsiteY3" fmla="*/ 6676883 h 6676883"/>
              <a:gd name="connsiteX4" fmla="*/ 0 w 8109844"/>
              <a:gd name="connsiteY4" fmla="*/ 0 h 667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844" h="6676883">
                <a:moveTo>
                  <a:pt x="0" y="0"/>
                </a:moveTo>
                <a:lnTo>
                  <a:pt x="8109844" y="1319"/>
                </a:lnTo>
                <a:lnTo>
                  <a:pt x="5234552" y="6676667"/>
                </a:lnTo>
                <a:lnTo>
                  <a:pt x="1" y="6676883"/>
                </a:lnTo>
                <a:cubicBezTo>
                  <a:pt x="1" y="4451255"/>
                  <a:pt x="0" y="222562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E80BE-092E-4C51-BCB3-50443A8A0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19" y="1772559"/>
            <a:ext cx="7409527" cy="493122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«Проверка артефакта программного </a:t>
            </a:r>
            <a:br>
              <a:rPr lang="en-US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продукта лицами, отличными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от его автора, с целью выявления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дефектов (отклонений от спецификаций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или стандартов) и возможностей </a:t>
            </a:r>
            <a:b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i="1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улучшения» </a:t>
            </a:r>
            <a:r>
              <a:rPr lang="ru-RU" sz="22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– К. Вигерс</a:t>
            </a:r>
            <a:endParaRPr lang="en-US" sz="22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" pitchFamily="2" charset="0"/>
                <a:ea typeface="Roboto Light" panose="02000000000000000000" pitchFamily="2" charset="0"/>
              </a:rPr>
              <a:t>Артефакты аналитика: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Спецификация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Набор требований</a:t>
            </a: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Описание бизнес-процессов</a:t>
            </a:r>
            <a:endParaRPr lang="en-US" sz="2200" dirty="0">
              <a:solidFill>
                <a:schemeClr val="bg1"/>
              </a:solidFill>
              <a:latin typeface="Montserrat ExtraLight" pitchFamily="2" charset="0"/>
              <a:ea typeface="Roboto Light" panose="02000000000000000000" pitchFamily="2" charset="0"/>
            </a:endParaRPr>
          </a:p>
          <a:p>
            <a:pPr lvl="1">
              <a:lnSpc>
                <a:spcPct val="100000"/>
              </a:lnSpc>
              <a:buClr>
                <a:srgbClr val="847BAD"/>
              </a:buClr>
            </a:pPr>
            <a:endParaRPr lang="ru-RU" sz="800" dirty="0">
              <a:solidFill>
                <a:schemeClr val="bg1"/>
              </a:solidFill>
              <a:latin typeface="Montserrat Light" pitchFamily="2" charset="0"/>
              <a:ea typeface="Roboto Light" panose="02000000000000000000" pitchFamily="2" charset="0"/>
            </a:endParaRPr>
          </a:p>
          <a:p>
            <a:pPr>
              <a:lnSpc>
                <a:spcPct val="100000"/>
              </a:lnSpc>
              <a:buClr>
                <a:srgbClr val="847BAD"/>
              </a:buClr>
            </a:pPr>
            <a:r>
              <a:rPr lang="ru-RU" sz="2200" dirty="0">
                <a:solidFill>
                  <a:schemeClr val="bg1"/>
                </a:solidFill>
                <a:latin typeface="Montserrat" pitchFamily="2" charset="0"/>
                <a:ea typeface="Roboto Light" panose="02000000000000000000" pitchFamily="2" charset="0"/>
              </a:rPr>
              <a:t>Ревью</a:t>
            </a:r>
            <a:r>
              <a:rPr lang="ru-RU" sz="2200" dirty="0">
                <a:solidFill>
                  <a:schemeClr val="bg1"/>
                </a:solidFill>
                <a:latin typeface="Montserrat Light" pitchFamily="2" charset="0"/>
                <a:ea typeface="Roboto Light" panose="02000000000000000000" pitchFamily="2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– универсальный </a:t>
            </a:r>
            <a:b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Montserrat ExtraLight" pitchFamily="2" charset="0"/>
                <a:ea typeface="Roboto Light" panose="02000000000000000000" pitchFamily="2" charset="0"/>
              </a:rPr>
              <a:t>подход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564188B-6F49-6D44-8B47-F612DC14D222}"/>
              </a:ext>
            </a:extLst>
          </p:cNvPr>
          <p:cNvSpPr txBox="1">
            <a:spLocks/>
          </p:cNvSpPr>
          <p:nvPr/>
        </p:nvSpPr>
        <p:spPr>
          <a:xfrm>
            <a:off x="683219" y="26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Определение Док </a:t>
            </a:r>
            <a:r>
              <a:rPr lang="ru-RU" sz="3800" dirty="0" err="1">
                <a:solidFill>
                  <a:srgbClr val="847BAD"/>
                </a:solidFill>
                <a:latin typeface="Montserrat" pitchFamily="2" charset="0"/>
                <a:ea typeface="Roboto" panose="02000000000000000000" pitchFamily="2" charset="0"/>
              </a:rPr>
              <a:t>ревью</a:t>
            </a:r>
            <a:endParaRPr lang="ru-RU" sz="3800" dirty="0">
              <a:solidFill>
                <a:srgbClr val="847BAD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0D8D41E-2A12-7B4F-B173-2917785994BA}"/>
              </a:ext>
            </a:extLst>
          </p:cNvPr>
          <p:cNvCxnSpPr/>
          <p:nvPr/>
        </p:nvCxnSpPr>
        <p:spPr>
          <a:xfrm>
            <a:off x="683219" y="1324165"/>
            <a:ext cx="6291020" cy="0"/>
          </a:xfrm>
          <a:prstGeom prst="line">
            <a:avLst/>
          </a:prstGeom>
          <a:ln w="22225">
            <a:solidFill>
              <a:srgbClr val="847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917702"/>
      </p:ext>
    </p:extLst>
  </p:cSld>
  <p:clrMapOvr>
    <a:masterClrMapping/>
  </p:clrMapOvr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30118</TotalTime>
  <Words>2219</Words>
  <Application>Microsoft Office PowerPoint</Application>
  <PresentationFormat>Широкоэкранный</PresentationFormat>
  <Paragraphs>517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80" baseType="lpstr">
      <vt:lpstr>Arial</vt:lpstr>
      <vt:lpstr>Calibri</vt:lpstr>
      <vt:lpstr>Calibri Light</vt:lpstr>
      <vt:lpstr>Montserrat</vt:lpstr>
      <vt:lpstr>Montserrat ExtraLight</vt:lpstr>
      <vt:lpstr>Montserrat Light</vt:lpstr>
      <vt:lpstr>Montserrat Medium</vt:lpstr>
      <vt:lpstr>Montserrat Thin</vt:lpstr>
      <vt:lpstr>1_Специальное оформление</vt:lpstr>
      <vt:lpstr>2_Специальное оформление</vt:lpstr>
      <vt:lpstr>Внедряем ревью документации  под ключ: от процесса до этикета</vt:lpstr>
      <vt:lpstr>План доклада</vt:lpstr>
      <vt:lpstr>Признание ошибок</vt:lpstr>
      <vt:lpstr>Признание ошибок</vt:lpstr>
      <vt:lpstr>Признание ошибок</vt:lpstr>
      <vt:lpstr>Признание ошибок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даёт ревью:  потребителю артефакта</vt:lpstr>
      <vt:lpstr>Что даёт ревью:  потребителю артефакта</vt:lpstr>
      <vt:lpstr>Что даёт ревью:  команде аналитиков</vt:lpstr>
      <vt:lpstr>Что даёт ревью:  команде аналитиков</vt:lpstr>
      <vt:lpstr>Что даёт ревью:  команде аналитиков</vt:lpstr>
      <vt:lpstr>Что даёт ревью:  команде аналитиков</vt:lpstr>
      <vt:lpstr>Что даёт ревью:  менеджменту и заказчику</vt:lpstr>
      <vt:lpstr>Что даёт ревью:  менеджменту и заказчику</vt:lpstr>
      <vt:lpstr>Что даёт ревью:  менеджменту и заказчику</vt:lpstr>
      <vt:lpstr>А стоит ли  проводить ревью?</vt:lpstr>
      <vt:lpstr>А стоит ли  проводить ревью?</vt:lpstr>
      <vt:lpstr>А стоит ли  проводить ревью?</vt:lpstr>
      <vt:lpstr>Когда не стоит  проводить ревью?</vt:lpstr>
      <vt:lpstr>Когда не стоит  проводить ревью?</vt:lpstr>
      <vt:lpstr>Чеклист для ревью</vt:lpstr>
      <vt:lpstr>Бизнес-потребность  и здравый смысл</vt:lpstr>
      <vt:lpstr>Бизнес-потребность  и здравый смысл</vt:lpstr>
      <vt:lpstr>Бизнес-потребность  и здравый смысл</vt:lpstr>
      <vt:lpstr>Как построить процесс ревью</vt:lpstr>
      <vt:lpstr>В каком случае  утверждаем статью?</vt:lpstr>
      <vt:lpstr>В каком случае  утверждаем статью?</vt:lpstr>
      <vt:lpstr>В каком случае  утверждаем статью?</vt:lpstr>
      <vt:lpstr>Подготовка к внедрению процесса ревью</vt:lpstr>
      <vt:lpstr>Подготовка к внедрению процесса ревью</vt:lpstr>
      <vt:lpstr>Подготовка к внедрению процесса ревью</vt:lpstr>
      <vt:lpstr>Подготовка к внедрению процесса ревью</vt:lpstr>
      <vt:lpstr>Способы организации  ревью как мероприятия</vt:lpstr>
      <vt:lpstr>Способы организации  ревью как мероприятия</vt:lpstr>
      <vt:lpstr>Способы организации  ревью как мероприятия</vt:lpstr>
      <vt:lpstr>С какими проблемами  мы столкнёмся при ревью</vt:lpstr>
      <vt:lpstr>Цель vs затраты</vt:lpstr>
      <vt:lpstr>Цель vs затраты</vt:lpstr>
      <vt:lpstr>Тупиковые ситуации</vt:lpstr>
      <vt:lpstr>Тупиковые ситуации</vt:lpstr>
      <vt:lpstr>Культурные барьеры</vt:lpstr>
      <vt:lpstr>Культурные барьеры</vt:lpstr>
      <vt:lpstr>Культурные барьеры</vt:lpstr>
      <vt:lpstr>Нет сторонников режима</vt:lpstr>
      <vt:lpstr>Нет сторонников режима</vt:lpstr>
      <vt:lpstr>Нет сторонников режима</vt:lpstr>
      <vt:lpstr>Культура комментариев для проверяющего</vt:lpstr>
      <vt:lpstr>Культура комментариев для проверяющего</vt:lpstr>
      <vt:lpstr>Культура комментариев для проверяющего</vt:lpstr>
      <vt:lpstr>Культура комментариев для проверяющего</vt:lpstr>
      <vt:lpstr>Культура комментариев  для автора</vt:lpstr>
      <vt:lpstr>Культура комментариев  для автора</vt:lpstr>
      <vt:lpstr>Культура комментариев  для автора</vt:lpstr>
      <vt:lpstr>Выводы</vt:lpstr>
      <vt:lpstr>Спасибо!</vt:lpstr>
      <vt:lpstr>Контакты</vt:lpstr>
      <vt:lpstr>Из результатов опроса</vt:lpstr>
      <vt:lpstr>Приложение 1</vt:lpstr>
      <vt:lpstr>Приложение 2</vt:lpstr>
      <vt:lpstr>Ссылки на изображения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</dc:title>
  <dc:creator>Nikita Kharichkin</dc:creator>
  <cp:lastModifiedBy>Никита</cp:lastModifiedBy>
  <cp:revision>193</cp:revision>
  <dcterms:created xsi:type="dcterms:W3CDTF">2020-02-21T16:17:51Z</dcterms:created>
  <dcterms:modified xsi:type="dcterms:W3CDTF">2021-05-20T22:26:19Z</dcterms:modified>
</cp:coreProperties>
</file>