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 id="2147483675" r:id="rId2"/>
  </p:sldMasterIdLst>
  <p:notesMasterIdLst>
    <p:notesMasterId r:id="rId25"/>
  </p:notesMasterIdLst>
  <p:sldIdLst>
    <p:sldId id="334" r:id="rId3"/>
    <p:sldId id="451" r:id="rId4"/>
    <p:sldId id="460" r:id="rId5"/>
    <p:sldId id="436" r:id="rId6"/>
    <p:sldId id="446" r:id="rId7"/>
    <p:sldId id="442" r:id="rId8"/>
    <p:sldId id="438" r:id="rId9"/>
    <p:sldId id="453" r:id="rId10"/>
    <p:sldId id="461" r:id="rId11"/>
    <p:sldId id="439" r:id="rId12"/>
    <p:sldId id="441" r:id="rId13"/>
    <p:sldId id="443" r:id="rId14"/>
    <p:sldId id="447" r:id="rId15"/>
    <p:sldId id="448" r:id="rId16"/>
    <p:sldId id="450" r:id="rId17"/>
    <p:sldId id="452" r:id="rId18"/>
    <p:sldId id="454" r:id="rId19"/>
    <p:sldId id="455" r:id="rId20"/>
    <p:sldId id="456" r:id="rId21"/>
    <p:sldId id="457" r:id="rId22"/>
    <p:sldId id="458" r:id="rId23"/>
    <p:sldId id="459" r:id="rId24"/>
  </p:sldIdLst>
  <p:sldSz cx="9144000" cy="5143500" type="screen16x9"/>
  <p:notesSz cx="6805613" cy="9944100"/>
  <p:embeddedFontLst>
    <p:embeddedFont>
      <p:font typeface="Montserrat Light" panose="020B0604020202020204" charset="0"/>
      <p:regular r:id="rId26"/>
      <p:italic r:id="rId27"/>
    </p:embeddedFont>
    <p:embeddedFont>
      <p:font typeface="Montserrat" panose="020B0604020202020204" charset="0"/>
      <p:regular r:id="rId28"/>
      <p:bold r:id="rId29"/>
      <p:italic r:id="rId30"/>
      <p:boldItalic r:id="rId31"/>
    </p:embeddedFont>
    <p:embeddedFont>
      <p:font typeface="Felix Titling" panose="04060505060202020A04" pitchFamily="82" charset="0"/>
      <p:regular r:id="rId32"/>
    </p:embeddedFont>
    <p:embeddedFont>
      <p:font typeface="Poppins" panose="020B0604020202020204" charset="0"/>
      <p:regular r:id="rId33"/>
      <p:bold r:id="rId34"/>
      <p:italic r:id="rId35"/>
      <p:boldItalic r:id="rId36"/>
    </p:embeddedFont>
    <p:embeddedFont>
      <p:font typeface="Cambria" panose="02040503050406030204" pitchFamily="18" charset="0"/>
      <p:regular r:id="rId37"/>
      <p:bold r:id="rId38"/>
      <p:italic r:id="rId39"/>
      <p:boldItalic r:id="rId40"/>
    </p:embeddedFont>
    <p:embeddedFont>
      <p:font typeface="Nunito Sans"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9C2F6BF2-6006-440F-965C-347871555D94}">
          <p14:sldIdLst>
            <p14:sldId id="334"/>
            <p14:sldId id="451"/>
            <p14:sldId id="460"/>
            <p14:sldId id="436"/>
            <p14:sldId id="446"/>
            <p14:sldId id="442"/>
            <p14:sldId id="438"/>
            <p14:sldId id="453"/>
            <p14:sldId id="461"/>
            <p14:sldId id="439"/>
            <p14:sldId id="441"/>
            <p14:sldId id="443"/>
            <p14:sldId id="447"/>
            <p14:sldId id="448"/>
            <p14:sldId id="450"/>
            <p14:sldId id="452"/>
            <p14:sldId id="454"/>
            <p14:sldId id="455"/>
            <p14:sldId id="456"/>
            <p14:sldId id="457"/>
            <p14:sldId id="458"/>
            <p14:sldId id="4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300"/>
    <a:srgbClr val="003E52"/>
    <a:srgbClr val="66696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22DFB58-6E68-4AEA-91AA-F84696A26A0A}">
  <a:tblStyle styleId="{622DFB58-6E68-4AEA-91AA-F84696A26A0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18" autoAdjust="0"/>
    <p:restoredTop sz="66092" autoAdjust="0"/>
  </p:normalViewPr>
  <p:slideViewPr>
    <p:cSldViewPr snapToGrid="0">
      <p:cViewPr varScale="1">
        <p:scale>
          <a:sx n="101" d="100"/>
          <a:sy n="101" d="100"/>
        </p:scale>
        <p:origin x="2256" y="96"/>
      </p:cViewPr>
      <p:guideLst/>
    </p:cSldViewPr>
  </p:slideViewPr>
  <p:notesTextViewPr>
    <p:cViewPr>
      <p:scale>
        <a:sx n="1" d="1"/>
        <a:sy n="1" d="1"/>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font" Target="fonts/font17.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4.fntdata"/><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font" Target="fonts/font19.fntdata"/><Relationship Id="rId12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88900" y="746125"/>
            <a:ext cx="6627813" cy="372903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0562" y="4723448"/>
            <a:ext cx="5444489" cy="4474845"/>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Hello,</a:t>
            </a:r>
            <a:r>
              <a:rPr lang="en-US" baseline="0" dirty="0" smtClean="0"/>
              <a:t> </a:t>
            </a:r>
          </a:p>
          <a:p>
            <a:r>
              <a:rPr lang="en-US" baseline="0" dirty="0" smtClean="0"/>
              <a:t>Happy for the opportunity to be present at this conference.</a:t>
            </a:r>
          </a:p>
          <a:p>
            <a:r>
              <a:rPr lang="en-US" baseline="0" dirty="0" smtClean="0"/>
              <a:t>How many of you know IIBA?</a:t>
            </a:r>
          </a:p>
          <a:p>
            <a:r>
              <a:rPr lang="en-US" baseline="0" dirty="0" smtClean="0"/>
              <a:t>IIBA is the International Institute of Business Analysis. Started 15 years ago and its goal is to </a:t>
            </a:r>
            <a:endParaRPr lang="en-US" dirty="0" smtClean="0"/>
          </a:p>
          <a:p>
            <a:r>
              <a:rPr lang="en-US" dirty="0" smtClean="0"/>
              <a:t>We</a:t>
            </a:r>
            <a:r>
              <a:rPr lang="en-US" baseline="0" dirty="0" smtClean="0"/>
              <a:t> are where we are today, almost taking electricity and 4G communication for granted, because along the ages there was the “The NEED”   </a:t>
            </a:r>
            <a:endParaRPr lang="en-US" dirty="0"/>
          </a:p>
        </p:txBody>
      </p:sp>
    </p:spTree>
    <p:extLst>
      <p:ext uri="{BB962C8B-B14F-4D97-AF65-F5344CB8AC3E}">
        <p14:creationId xmlns:p14="http://schemas.microsoft.com/office/powerpoint/2010/main" val="1751702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Zooming-out</a:t>
            </a:r>
            <a:r>
              <a:rPr lang="en-US" baseline="0" dirty="0" smtClean="0"/>
              <a:t> and coming back to  </a:t>
            </a:r>
            <a:r>
              <a:rPr lang="en-US" dirty="0" smtClean="0"/>
              <a:t>BENEF-YOU which is</a:t>
            </a:r>
            <a:r>
              <a:rPr lang="en-US" baseline="0" dirty="0" smtClean="0"/>
              <a:t> not alone .</a:t>
            </a:r>
          </a:p>
          <a:p>
            <a:r>
              <a:rPr lang="en-US" baseline="0" dirty="0" smtClean="0"/>
              <a:t>There are internal and external forces and factors influencing. These factors are the starting points in its journey from mammoth to agile flock of birds</a:t>
            </a:r>
            <a:endParaRPr lang="en-US" dirty="0"/>
          </a:p>
        </p:txBody>
      </p:sp>
    </p:spTree>
    <p:extLst>
      <p:ext uri="{BB962C8B-B14F-4D97-AF65-F5344CB8AC3E}">
        <p14:creationId xmlns:p14="http://schemas.microsoft.com/office/powerpoint/2010/main" val="2228065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..starting simply with a SWOT</a:t>
            </a:r>
            <a:r>
              <a:rPr lang="en-US" baseline="0" dirty="0"/>
              <a:t> </a:t>
            </a:r>
            <a:r>
              <a:rPr lang="en-US" baseline="0" dirty="0" smtClean="0"/>
              <a:t> - with the opportunities, threats, strengths and weakness – of course at the strategic level, with a strategist BA</a:t>
            </a:r>
          </a:p>
          <a:p>
            <a:r>
              <a:rPr lang="en-US" baseline="0" dirty="0" smtClean="0"/>
              <a:t>Must  take advantage of the new technologies become easier to access : are friendly and are the gate-way to a new pool of customers – the small companies</a:t>
            </a:r>
          </a:p>
          <a:p>
            <a:r>
              <a:rPr lang="en-US" baseline="0" dirty="0" smtClean="0"/>
              <a:t>But the life can get easier for the rest of the market: technology is putting lowering the entry barriers and the products are less differentiable</a:t>
            </a:r>
          </a:p>
          <a:p>
            <a:r>
              <a:rPr lang="en-US" baseline="0" dirty="0" smtClean="0"/>
              <a:t>On theirs side is the “innovative” spirit that never left them and a strong leading market position – especially the trust of the customers and not to mention the power of investment</a:t>
            </a:r>
          </a:p>
          <a:p>
            <a:r>
              <a:rPr lang="en-US" baseline="0" dirty="0" smtClean="0"/>
              <a:t>On the other part of the balance is the legacy software and the operational flows that got heavier with the years by adding functionalities and products needed to keep up with the market.</a:t>
            </a:r>
          </a:p>
        </p:txBody>
      </p:sp>
    </p:spTree>
    <p:extLst>
      <p:ext uri="{BB962C8B-B14F-4D97-AF65-F5344CB8AC3E}">
        <p14:creationId xmlns:p14="http://schemas.microsoft.com/office/powerpoint/2010/main" val="1346482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Remaining</a:t>
            </a:r>
            <a:r>
              <a:rPr lang="en-US" baseline="0" dirty="0" smtClean="0"/>
              <a:t> at the strategic level and  </a:t>
            </a:r>
            <a:r>
              <a:rPr lang="en-US" dirty="0" smtClean="0"/>
              <a:t>going deeper in understanding</a:t>
            </a:r>
            <a:r>
              <a:rPr lang="en-US" baseline="0" dirty="0" smtClean="0"/>
              <a:t> the eco-system:</a:t>
            </a:r>
          </a:p>
          <a:p>
            <a:r>
              <a:rPr lang="en-US" baseline="0" dirty="0" smtClean="0"/>
              <a:t>Three axis of analysis – corresponding to the business partners: clients, users, suppliers.  One metric common to all the partners – the relation with the technology as the opportunity states ”new friendly technologies”. The rest are “classic”.</a:t>
            </a:r>
          </a:p>
          <a:p>
            <a:endParaRPr lang="en-US" baseline="0" dirty="0" smtClean="0"/>
          </a:p>
          <a:p>
            <a:r>
              <a:rPr lang="en-US" baseline="0" dirty="0" smtClean="0"/>
              <a:t>Tools used – nothing “fancy”, just good, reliable ones. A tool is as good as you  know to use it. </a:t>
            </a:r>
            <a:endParaRPr lang="en-US" dirty="0"/>
          </a:p>
        </p:txBody>
      </p:sp>
    </p:spTree>
    <p:extLst>
      <p:ext uri="{BB962C8B-B14F-4D97-AF65-F5344CB8AC3E}">
        <p14:creationId xmlns:p14="http://schemas.microsoft.com/office/powerpoint/2010/main" val="42355802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The</a:t>
            </a:r>
            <a:r>
              <a:rPr lang="en-US" baseline="0" dirty="0" smtClean="0"/>
              <a:t> business analyst should be “T”- shaped – that is to know very well a domain and have enough knowledge about  the </a:t>
            </a:r>
            <a:r>
              <a:rPr lang="en-US" baseline="0" dirty="0" err="1" smtClean="0"/>
              <a:t>conexe</a:t>
            </a:r>
            <a:r>
              <a:rPr lang="en-US" baseline="0" dirty="0" smtClean="0"/>
              <a:t> domains, areas</a:t>
            </a:r>
          </a:p>
          <a:p>
            <a:r>
              <a:rPr lang="en-US" baseline="0" dirty="0" smtClean="0"/>
              <a:t>The strategic BA should understand the systems and operations flows of the entropies, including the IT system. Just in enough detail to allow her/him to propose relevant and pertinent solutions.</a:t>
            </a:r>
            <a:endParaRPr lang="en-US" dirty="0" smtClean="0"/>
          </a:p>
          <a:p>
            <a:r>
              <a:rPr lang="en-US" dirty="0" smtClean="0"/>
              <a:t>Directly interacting with the clients placing orders trough emai</a:t>
            </a:r>
            <a:r>
              <a:rPr lang="en-US" baseline="0" dirty="0" smtClean="0"/>
              <a:t>l and a light web-portal</a:t>
            </a:r>
          </a:p>
          <a:p>
            <a:r>
              <a:rPr lang="en-US" baseline="0" dirty="0" smtClean="0"/>
              <a:t>Heavily interconnected with the IT system of the suppliers  (remainder: together with the suppliers are built the gift solutions)</a:t>
            </a:r>
            <a:endParaRPr lang="en-US" dirty="0"/>
          </a:p>
        </p:txBody>
      </p:sp>
    </p:spTree>
    <p:extLst>
      <p:ext uri="{BB962C8B-B14F-4D97-AF65-F5344CB8AC3E}">
        <p14:creationId xmlns:p14="http://schemas.microsoft.com/office/powerpoint/2010/main" val="515833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Note:</a:t>
            </a:r>
            <a:r>
              <a:rPr lang="en-US" baseline="0" dirty="0" smtClean="0"/>
              <a:t> “All % are for presentation purpose”</a:t>
            </a:r>
            <a:endParaRPr lang="en-US" dirty="0"/>
          </a:p>
        </p:txBody>
      </p:sp>
    </p:spTree>
    <p:extLst>
      <p:ext uri="{BB962C8B-B14F-4D97-AF65-F5344CB8AC3E}">
        <p14:creationId xmlns:p14="http://schemas.microsoft.com/office/powerpoint/2010/main" val="2253355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Strategy</a:t>
            </a:r>
            <a:r>
              <a:rPr lang="en-US" baseline="0" dirty="0" smtClean="0"/>
              <a:t> translate in objectives. Objectives are measurable and time-bounded.</a:t>
            </a:r>
          </a:p>
          <a:p>
            <a:r>
              <a:rPr lang="en-US" baseline="0" dirty="0" smtClean="0"/>
              <a:t>There should be a project, development initiative, to fulfill the objective.</a:t>
            </a:r>
          </a:p>
          <a:p>
            <a:r>
              <a:rPr lang="en-US" baseline="0" dirty="0" smtClean="0"/>
              <a:t>The strategic BA does not longer work “alone”. It works together with the  BAs in the “initiative”  level, converting business objectives in “hands-on” projects</a:t>
            </a:r>
            <a:endParaRPr lang="en-US" baseline="0" dirty="0"/>
          </a:p>
          <a:p>
            <a:r>
              <a:rPr lang="en-US" baseline="0" dirty="0" smtClean="0"/>
              <a:t>The  components of the strategy: increase SMEs segment, increase suppliers and dematerialize the products.</a:t>
            </a:r>
          </a:p>
          <a:p>
            <a:r>
              <a:rPr lang="en-US" baseline="0" dirty="0" smtClean="0"/>
              <a:t>Having all this in place with the current “AS IS” IT system and processes would not be feasible because will </a:t>
            </a:r>
            <a:r>
              <a:rPr lang="en-US" baseline="0" dirty="0" err="1" smtClean="0"/>
              <a:t>icrease</a:t>
            </a:r>
            <a:r>
              <a:rPr lang="en-US" baseline="0" dirty="0" smtClean="0"/>
              <a:t> the operational work load and complexity of interfaces with the suppliers</a:t>
            </a:r>
          </a:p>
          <a:p>
            <a:r>
              <a:rPr lang="en-US" baseline="0" dirty="0" smtClean="0"/>
              <a:t>The “new” systems  should be added…to respond to strategy; a more intuitive portal (more means less, that is only 7 clicks); to differentiate the products (services  and significantly increase the number of suppliers) it is needed a capability that allows the immediate integration with external – the plug and play integration </a:t>
            </a:r>
          </a:p>
          <a:p>
            <a:r>
              <a:rPr lang="en-US" baseline="0" dirty="0" smtClean="0"/>
              <a:t>GDPR  is about transparency and trust! Let the customer and users know what you know about them and why you know!</a:t>
            </a:r>
          </a:p>
          <a:p>
            <a:r>
              <a:rPr lang="en-US" baseline="0" dirty="0" smtClean="0"/>
              <a:t>The Initiative BAs have clear enough definitions on what needed to start defining  the scope of the projects that will fulfill the business objectives</a:t>
            </a:r>
          </a:p>
          <a:p>
            <a:r>
              <a:rPr lang="en-US" baseline="0" dirty="0" smtClean="0"/>
              <a:t>4 business objectives translate in  4 initiatives.</a:t>
            </a:r>
          </a:p>
          <a:p>
            <a:r>
              <a:rPr lang="en-US" baseline="0" dirty="0" smtClean="0"/>
              <a:t>The 4</a:t>
            </a:r>
            <a:r>
              <a:rPr lang="en-US" baseline="30000" dirty="0" smtClean="0"/>
              <a:t>th</a:t>
            </a:r>
            <a:r>
              <a:rPr lang="en-US" baseline="0" dirty="0" smtClean="0"/>
              <a:t> initiative, dealing with the legacy system is transversal : than is – each initiative (IT architecture behind the initiative) needs to integrate it.</a:t>
            </a:r>
          </a:p>
        </p:txBody>
      </p:sp>
    </p:spTree>
    <p:extLst>
      <p:ext uri="{BB962C8B-B14F-4D97-AF65-F5344CB8AC3E}">
        <p14:creationId xmlns:p14="http://schemas.microsoft.com/office/powerpoint/2010/main" val="21609851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…and it</a:t>
            </a:r>
            <a:r>
              <a:rPr lang="en-US" baseline="0" dirty="0" smtClean="0"/>
              <a:t> the BA at the Initiative horizon have enough technologic knowledge to describe in the developer language</a:t>
            </a:r>
          </a:p>
          <a:p>
            <a:endParaRPr lang="en-US" baseline="0" dirty="0" smtClean="0"/>
          </a:p>
          <a:p>
            <a:r>
              <a:rPr lang="en-US" baseline="0" dirty="0" smtClean="0"/>
              <a:t>Traceability is </a:t>
            </a:r>
            <a:r>
              <a:rPr lang="en-US" baseline="0" dirty="0" err="1" smtClean="0"/>
              <a:t>Ariadna’s</a:t>
            </a:r>
            <a:r>
              <a:rPr lang="en-US" baseline="0" dirty="0" smtClean="0"/>
              <a:t> thread – each initiative need to be reflected in the strategy and business objective,</a:t>
            </a:r>
          </a:p>
          <a:p>
            <a:endParaRPr lang="en-US" baseline="0" dirty="0" smtClean="0"/>
          </a:p>
          <a:p>
            <a:r>
              <a:rPr lang="en-US" baseline="0" dirty="0" smtClean="0"/>
              <a:t>Prioritization comes also from the technical constraints, technical and business quick wins and the available resources.</a:t>
            </a:r>
          </a:p>
          <a:p>
            <a:endParaRPr lang="en-US" baseline="0" dirty="0" smtClean="0"/>
          </a:p>
          <a:p>
            <a:r>
              <a:rPr lang="en-US" baseline="0" dirty="0" smtClean="0"/>
              <a:t>Zooming in on the first initiative</a:t>
            </a:r>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1297901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The</a:t>
            </a:r>
            <a:r>
              <a:rPr lang="en-US" baseline="0" dirty="0" smtClean="0"/>
              <a:t> delivery team comes into picture…and needs to know how to prioritize the backlog, what to put in the sprint, on what grounds to add to the sprint</a:t>
            </a:r>
          </a:p>
          <a:p>
            <a:r>
              <a:rPr lang="en-US" baseline="0" dirty="0" smtClean="0"/>
              <a:t>Business guidelines – the order of migrating the clients – reason mitigate the risk of creating issues with the existing clients – and it is also technological safe  - test small before going big </a:t>
            </a:r>
            <a:r>
              <a:rPr lang="en-US" baseline="0" dirty="0" smtClean="0">
                <a:sym typeface="Wingdings" panose="05000000000000000000" pitchFamily="2" charset="2"/>
              </a:rPr>
              <a:t> big deployment phases </a:t>
            </a:r>
            <a:endParaRPr lang="en-US" baseline="0" dirty="0" smtClean="0"/>
          </a:p>
          <a:p>
            <a:r>
              <a:rPr lang="en-US" baseline="0" dirty="0" smtClean="0"/>
              <a:t>The business know the customers and what is relevant for each client segment and on how they interact with technology </a:t>
            </a:r>
          </a:p>
          <a:p>
            <a:r>
              <a:rPr lang="en-US" baseline="0" dirty="0" smtClean="0"/>
              <a:t>The delivery team are agile cross functional teams, integrating the business. So we have personas, customer journey and value of each feature. The value reflects at the strategic level </a:t>
            </a:r>
          </a:p>
          <a:p>
            <a:r>
              <a:rPr lang="en-US" baseline="0" dirty="0" smtClean="0"/>
              <a:t>The priorities need to be kept in line with the realities of the market and technology…realities that evolve each day… the backlog items need to be continuously reviewed </a:t>
            </a:r>
            <a:endParaRPr lang="en-US" dirty="0"/>
          </a:p>
        </p:txBody>
      </p:sp>
    </p:spTree>
    <p:extLst>
      <p:ext uri="{BB962C8B-B14F-4D97-AF65-F5344CB8AC3E}">
        <p14:creationId xmlns:p14="http://schemas.microsoft.com/office/powerpoint/2010/main" val="20275352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Putting it all together the order of delivery is: </a:t>
            </a:r>
          </a:p>
          <a:p>
            <a:r>
              <a:rPr lang="en-US" dirty="0" smtClean="0"/>
              <a:t>And as each element is delivered – check the value –</a:t>
            </a:r>
            <a:r>
              <a:rPr lang="en-US" baseline="0" dirty="0" smtClean="0"/>
              <a:t> up to the strategic level = is still of interest? Is still in line with the eco-system and strategy.</a:t>
            </a:r>
          </a:p>
          <a:p>
            <a:r>
              <a:rPr lang="en-US" baseline="0" dirty="0" smtClean="0"/>
              <a:t>…and…is the strategy still the right one</a:t>
            </a:r>
          </a:p>
          <a:p>
            <a:endParaRPr lang="en-US" baseline="0" dirty="0" smtClean="0"/>
          </a:p>
          <a:p>
            <a:r>
              <a:rPr lang="en-US" baseline="0" dirty="0" smtClean="0"/>
              <a:t>We talk about continuous delivery…it exists only with continuous analysis and information integration at all the levels of the enterprise</a:t>
            </a:r>
          </a:p>
          <a:p>
            <a:r>
              <a:rPr lang="en-US" baseline="0" dirty="0" smtClean="0"/>
              <a:t>find the suitable way to </a:t>
            </a:r>
            <a:r>
              <a:rPr lang="en-US" baseline="0" dirty="0" err="1" smtClean="0"/>
              <a:t>envolve</a:t>
            </a:r>
            <a:r>
              <a:rPr lang="en-US" baseline="0" dirty="0" smtClean="0"/>
              <a:t> and make the key parties be present at the demo</a:t>
            </a:r>
          </a:p>
          <a:p>
            <a:r>
              <a:rPr lang="en-US" baseline="0" dirty="0" smtClean="0"/>
              <a:t>Put them in the first line to test</a:t>
            </a:r>
            <a:endParaRPr lang="en-US" dirty="0"/>
          </a:p>
        </p:txBody>
      </p:sp>
    </p:spTree>
    <p:extLst>
      <p:ext uri="{BB962C8B-B14F-4D97-AF65-F5344CB8AC3E}">
        <p14:creationId xmlns:p14="http://schemas.microsoft.com/office/powerpoint/2010/main" val="956603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Looking further to the way the team worked and decide on what</a:t>
            </a:r>
            <a:r>
              <a:rPr lang="en-US" baseline="0" dirty="0" smtClean="0"/>
              <a:t> to work</a:t>
            </a:r>
          </a:p>
          <a:p>
            <a:endParaRPr lang="en-US" dirty="0"/>
          </a:p>
        </p:txBody>
      </p:sp>
    </p:spTree>
    <p:extLst>
      <p:ext uri="{BB962C8B-B14F-4D97-AF65-F5344CB8AC3E}">
        <p14:creationId xmlns:p14="http://schemas.microsoft.com/office/powerpoint/2010/main" val="2612106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NEED of</a:t>
            </a:r>
            <a:r>
              <a:rPr lang="en-US" baseline="0" dirty="0" smtClean="0"/>
              <a:t> the day in a good number of experienced companies is the “digitalization”, that is going from software solutions that were great decades ago, that are robust and still doing their job to better and updated solutions, in line with today technology.</a:t>
            </a:r>
          </a:p>
          <a:p>
            <a:r>
              <a:rPr lang="en-US" baseline="0" dirty="0" smtClean="0"/>
              <a:t>“Digitalize” is the buzz-word. Digitalize-your-self or you will become extinct as a business. </a:t>
            </a:r>
          </a:p>
        </p:txBody>
      </p:sp>
    </p:spTree>
    <p:extLst>
      <p:ext uri="{BB962C8B-B14F-4D97-AF65-F5344CB8AC3E}">
        <p14:creationId xmlns:p14="http://schemas.microsoft.com/office/powerpoint/2010/main" val="22658152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Of</a:t>
            </a:r>
            <a:r>
              <a:rPr lang="en-US" baseline="0" dirty="0" smtClean="0"/>
              <a:t> change we are certain…and it will be boring-nice to have the change in an controlled, smooth environment. </a:t>
            </a:r>
            <a:endParaRPr lang="en-US" dirty="0"/>
          </a:p>
        </p:txBody>
      </p:sp>
    </p:spTree>
    <p:extLst>
      <p:ext uri="{BB962C8B-B14F-4D97-AF65-F5344CB8AC3E}">
        <p14:creationId xmlns:p14="http://schemas.microsoft.com/office/powerpoint/2010/main" val="239817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Of</a:t>
            </a:r>
            <a:r>
              <a:rPr lang="en-US" baseline="0" dirty="0" smtClean="0"/>
              <a:t> change we are certain…and it will be boring-nice to have the change in an controlled, smooth environment. </a:t>
            </a:r>
            <a:endParaRPr lang="en-US" dirty="0"/>
          </a:p>
        </p:txBody>
      </p:sp>
    </p:spTree>
    <p:extLst>
      <p:ext uri="{BB962C8B-B14F-4D97-AF65-F5344CB8AC3E}">
        <p14:creationId xmlns:p14="http://schemas.microsoft.com/office/powerpoint/2010/main" val="29196597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Of</a:t>
            </a:r>
            <a:r>
              <a:rPr lang="en-US" baseline="0" dirty="0" smtClean="0"/>
              <a:t> change we are certain…and it will be boring-nice to have the change in an controlled, smooth environment. </a:t>
            </a:r>
            <a:endParaRPr lang="en-US" dirty="0"/>
          </a:p>
        </p:txBody>
      </p:sp>
    </p:spTree>
    <p:extLst>
      <p:ext uri="{BB962C8B-B14F-4D97-AF65-F5344CB8AC3E}">
        <p14:creationId xmlns:p14="http://schemas.microsoft.com/office/powerpoint/2010/main" val="279608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you are a mammoth, with heavy IT systems, processes that developed (for better or worse) as the business grew.</a:t>
            </a:r>
          </a:p>
          <a:p>
            <a:r>
              <a:rPr lang="en-US" baseline="0" dirty="0" smtClean="0"/>
              <a:t>You just can not put all on hold and build from scratch a new IT system. Your existing system needs to be maintained and the sales, marketing might need new features to be added so that you can stay in business, </a:t>
            </a:r>
          </a:p>
          <a:p>
            <a:r>
              <a:rPr lang="en-US" baseline="0" dirty="0" smtClean="0"/>
              <a:t>You need to become step by step a flock of birds, agile and adaptive.</a:t>
            </a:r>
          </a:p>
          <a:p>
            <a:endParaRPr lang="en-US" baseline="0" dirty="0" smtClean="0"/>
          </a:p>
          <a:p>
            <a:r>
              <a:rPr lang="en-US" baseline="0" dirty="0" smtClean="0"/>
              <a:t>It is a story I am currently leaving, a story of transforming a mammoth in a flock of birds.</a:t>
            </a:r>
          </a:p>
          <a:p>
            <a:endParaRPr lang="en-US" dirty="0"/>
          </a:p>
        </p:txBody>
      </p:sp>
    </p:spTree>
    <p:extLst>
      <p:ext uri="{BB962C8B-B14F-4D97-AF65-F5344CB8AC3E}">
        <p14:creationId xmlns:p14="http://schemas.microsoft.com/office/powerpoint/2010/main" val="313847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BENEF-YOU is a company with a 60 years history,</a:t>
            </a:r>
            <a:r>
              <a:rPr lang="en-US" baseline="0" dirty="0" smtClean="0"/>
              <a:t> present in more that 50 countries around the world</a:t>
            </a:r>
          </a:p>
          <a:p>
            <a:r>
              <a:rPr lang="en-US" baseline="0" dirty="0" smtClean="0"/>
              <a:t>Its business: help other companies, its clients. offer rewards and benefits packages to employees and business partners,</a:t>
            </a:r>
          </a:p>
          <a:p>
            <a:endParaRPr lang="en-US" baseline="0" dirty="0" smtClean="0"/>
          </a:p>
          <a:p>
            <a:r>
              <a:rPr lang="en-US" baseline="0" dirty="0" smtClean="0"/>
              <a:t>The rewards and benefits they are capable to offer differ form one country to another and have various forms: personalized gift boxes, paper gift vouchers, gift cards, digital gift cards.</a:t>
            </a:r>
          </a:p>
          <a:p>
            <a:endParaRPr lang="en-US" baseline="0" dirty="0" smtClean="0"/>
          </a:p>
          <a:p>
            <a:r>
              <a:rPr lang="en-US" baseline="0" dirty="0" smtClean="0"/>
              <a:t>How the business go?</a:t>
            </a:r>
          </a:p>
          <a:p>
            <a:r>
              <a:rPr lang="en-US" baseline="0" dirty="0" smtClean="0"/>
              <a:t>First are the clients: the companies acquiring the  “gift solutions” solutions. Afterwards come the users, people enjoying the different gifts solutions</a:t>
            </a:r>
          </a:p>
          <a:p>
            <a:r>
              <a:rPr lang="en-US" baseline="0" dirty="0" smtClean="0"/>
              <a:t>BENEF-YOU is a facilitator. The gift solutions are built </a:t>
            </a:r>
            <a:r>
              <a:rPr lang="en-US" baseline="0" dirty="0" err="1" smtClean="0"/>
              <a:t>toghether</a:t>
            </a:r>
            <a:r>
              <a:rPr lang="en-US" baseline="0" dirty="0" smtClean="0"/>
              <a:t> with suppliers. And there is a diversity of suppliers from travel agencies, shops, restaurants, gyms to theatres and trainers.  </a:t>
            </a:r>
            <a:endParaRPr lang="en-US" dirty="0"/>
          </a:p>
        </p:txBody>
      </p:sp>
    </p:spTree>
    <p:extLst>
      <p:ext uri="{BB962C8B-B14F-4D97-AF65-F5344CB8AC3E}">
        <p14:creationId xmlns:p14="http://schemas.microsoft.com/office/powerpoint/2010/main" val="256718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Together</a:t>
            </a:r>
            <a:r>
              <a:rPr lang="en-US" baseline="0" dirty="0" smtClean="0"/>
              <a:t> with the suppliers, BENEF-YOU is building a gift solutions</a:t>
            </a:r>
          </a:p>
          <a:p>
            <a:r>
              <a:rPr lang="en-US" baseline="0" dirty="0" smtClean="0"/>
              <a:t>The customers are purchasing the gift solutions for theirs partners and employees, that is the users.</a:t>
            </a:r>
          </a:p>
          <a:p>
            <a:r>
              <a:rPr lang="en-US" baseline="0" dirty="0" smtClean="0"/>
              <a:t>Users, receiving the gift solutions, are just enjoying them at the supplier. Travelling, eating or attending a course. And, of course, shopping!</a:t>
            </a:r>
            <a:endParaRPr lang="en-US" dirty="0"/>
          </a:p>
        </p:txBody>
      </p:sp>
    </p:spTree>
    <p:extLst>
      <p:ext uri="{BB962C8B-B14F-4D97-AF65-F5344CB8AC3E}">
        <p14:creationId xmlns:p14="http://schemas.microsoft.com/office/powerpoint/2010/main" val="1879856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BENEF-YOU is not an IT company,</a:t>
            </a:r>
            <a:r>
              <a:rPr lang="en-US" baseline="0" dirty="0" smtClean="0"/>
              <a:t> but relays heavily on IT. </a:t>
            </a:r>
          </a:p>
          <a:p>
            <a:r>
              <a:rPr lang="en-US" baseline="0" dirty="0" smtClean="0"/>
              <a:t>Thinking the right things right they managed  to:</a:t>
            </a:r>
          </a:p>
          <a:p>
            <a:pPr marL="571500" indent="-571500">
              <a:buFont typeface="Arial" panose="020B0604020202020204" pitchFamily="34" charset="0"/>
              <a:buChar char="•"/>
            </a:pPr>
            <a:r>
              <a:rPr lang="en-US" sz="1100" b="1" dirty="0" smtClean="0">
                <a:solidFill>
                  <a:srgbClr val="003E52"/>
                </a:solidFill>
                <a:latin typeface="Cambria" panose="02040503050406030204" pitchFamily="18" charset="0"/>
                <a:ea typeface="Cambria" panose="02040503050406030204" pitchFamily="18" charset="0"/>
                <a:cs typeface="Poppins" charset="0"/>
              </a:rPr>
              <a:t>seamlessly transform its legacy software</a:t>
            </a:r>
          </a:p>
          <a:p>
            <a:pPr marL="571500" indent="-571500">
              <a:buFont typeface="Arial" panose="020B0604020202020204" pitchFamily="34" charset="0"/>
              <a:buChar char="•"/>
            </a:pPr>
            <a:r>
              <a:rPr lang="en-US" sz="1100" b="1" dirty="0" smtClean="0">
                <a:solidFill>
                  <a:srgbClr val="003E52"/>
                </a:solidFill>
                <a:latin typeface="Cambria" panose="02040503050406030204" pitchFamily="18" charset="0"/>
                <a:ea typeface="Cambria" panose="02040503050406030204" pitchFamily="18" charset="0"/>
                <a:cs typeface="Poppins" charset="0"/>
              </a:rPr>
              <a:t>attract new customer segment </a:t>
            </a:r>
          </a:p>
          <a:p>
            <a:pPr marL="571500" indent="-571500">
              <a:buFont typeface="Arial" panose="020B0604020202020204" pitchFamily="34" charset="0"/>
              <a:buChar char="•"/>
            </a:pPr>
            <a:r>
              <a:rPr lang="en-US" sz="1100" b="1" dirty="0" smtClean="0">
                <a:solidFill>
                  <a:srgbClr val="003E52"/>
                </a:solidFill>
                <a:latin typeface="Cambria" panose="02040503050406030204" pitchFamily="18" charset="0"/>
                <a:ea typeface="Cambria" panose="02040503050406030204" pitchFamily="18" charset="0"/>
                <a:cs typeface="Poppins" charset="0"/>
              </a:rPr>
              <a:t>easy to configure digital gift solutions</a:t>
            </a:r>
          </a:p>
          <a:p>
            <a:r>
              <a:rPr lang="en-US" dirty="0" smtClean="0"/>
              <a:t>s</a:t>
            </a:r>
            <a:endParaRPr lang="en-US" dirty="0"/>
          </a:p>
        </p:txBody>
      </p:sp>
    </p:spTree>
    <p:extLst>
      <p:ext uri="{BB962C8B-B14F-4D97-AF65-F5344CB8AC3E}">
        <p14:creationId xmlns:p14="http://schemas.microsoft.com/office/powerpoint/2010/main" val="5891228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How?</a:t>
            </a:r>
          </a:p>
          <a:p>
            <a:r>
              <a:rPr lang="en-US" dirty="0" smtClean="0"/>
              <a:t>The</a:t>
            </a:r>
            <a:r>
              <a:rPr lang="en-US" baseline="0" dirty="0" smtClean="0"/>
              <a:t> key of the achievement</a:t>
            </a:r>
          </a:p>
          <a:p>
            <a:r>
              <a:rPr lang="en-US" baseline="0" dirty="0" smtClean="0"/>
              <a:t>Business Analysis done at right at each level of the enterprise.</a:t>
            </a:r>
          </a:p>
          <a:p>
            <a:r>
              <a:rPr lang="en-US" baseline="0" dirty="0" smtClean="0"/>
              <a:t>The BA needs to be performed  at all the floors between  the C-level and operation level.</a:t>
            </a:r>
          </a:p>
          <a:p>
            <a:r>
              <a:rPr lang="en-US" baseline="0" dirty="0" smtClean="0"/>
              <a:t>The tools, techniques and approach to BA is adapted to the specificities of each level and the info needs to be communicated and integrated between the levels. </a:t>
            </a:r>
          </a:p>
          <a:p>
            <a:r>
              <a:rPr lang="en-US" baseline="0" dirty="0" smtClean="0"/>
              <a:t>IIBA came with a guide-line for performing BA at top-down </a:t>
            </a:r>
            <a:r>
              <a:rPr lang="en-US" baseline="0" dirty="0" smtClean="0">
                <a:sym typeface="Wingdings" panose="05000000000000000000" pitchFamily="2" charset="2"/>
              </a:rPr>
              <a:t>  bottom-up in a enterprise  (Agile Extension of the BABOK):</a:t>
            </a:r>
          </a:p>
          <a:p>
            <a:pPr marL="171450" indent="-171450">
              <a:buFont typeface="Arial" panose="020B0604020202020204" pitchFamily="34" charset="0"/>
              <a:buChar char="•"/>
            </a:pPr>
            <a:r>
              <a:rPr lang="en-US" baseline="0" dirty="0" smtClean="0">
                <a:sym typeface="Wingdings" panose="05000000000000000000" pitchFamily="2" charset="2"/>
              </a:rPr>
              <a:t>C-level – setting  the strategy</a:t>
            </a:r>
          </a:p>
          <a:p>
            <a:pPr marL="171450" indent="-171450">
              <a:buFont typeface="Arial" panose="020B0604020202020204" pitchFamily="34" charset="0"/>
              <a:buChar char="•"/>
            </a:pPr>
            <a:r>
              <a:rPr lang="en-US" baseline="0" dirty="0" smtClean="0">
                <a:sym typeface="Wingdings" panose="05000000000000000000" pitchFamily="2" charset="2"/>
              </a:rPr>
              <a:t>Product managers  – conducting the initiatives issued from the strategy </a:t>
            </a:r>
          </a:p>
          <a:p>
            <a:pPr marL="171450" indent="-171450">
              <a:buFont typeface="Arial" panose="020B0604020202020204" pitchFamily="34" charset="0"/>
              <a:buChar char="•"/>
            </a:pPr>
            <a:r>
              <a:rPr lang="en-US" baseline="0" dirty="0" smtClean="0">
                <a:sym typeface="Wingdings" panose="05000000000000000000" pitchFamily="2" charset="2"/>
              </a:rPr>
              <a:t>Initiatives coming alive at delivery…and as the pieces are added to the envisioned product of the imitative the questions “does it bring value?”, “is what we need”, “should we continue”? Are asked, information circulates up and down and everyone understands the global strategy and hers/ his contribution.</a:t>
            </a:r>
          </a:p>
          <a:p>
            <a:pPr marL="0" indent="0">
              <a:buFont typeface="Arial" panose="020B0604020202020204" pitchFamily="34" charset="0"/>
              <a:buNone/>
            </a:pPr>
            <a:r>
              <a:rPr lang="en-US" baseline="0" dirty="0" smtClean="0">
                <a:sym typeface="Wingdings" panose="05000000000000000000" pitchFamily="2" charset="2"/>
              </a:rPr>
              <a:t>It is the BA at the different levels that makes sure the questions are asked, information circulates.</a:t>
            </a:r>
          </a:p>
          <a:p>
            <a:endParaRPr lang="en-US" dirty="0"/>
          </a:p>
        </p:txBody>
      </p:sp>
    </p:spTree>
    <p:extLst>
      <p:ext uri="{BB962C8B-B14F-4D97-AF65-F5344CB8AC3E}">
        <p14:creationId xmlns:p14="http://schemas.microsoft.com/office/powerpoint/2010/main" val="37453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Quick</a:t>
            </a:r>
            <a:r>
              <a:rPr lang="en-US" baseline="0" dirty="0" smtClean="0"/>
              <a:t> zoom-in on BABOK</a:t>
            </a:r>
          </a:p>
          <a:p>
            <a:pPr marL="171450" indent="-171450">
              <a:buFont typeface="Arial" panose="020B0604020202020204" pitchFamily="34" charset="0"/>
              <a:buChar char="•"/>
            </a:pPr>
            <a:r>
              <a:rPr lang="en-US" baseline="0" dirty="0" smtClean="0"/>
              <a:t>Different Bas with different skills, knowledge and tasks (job descriptions) present at every horizon of the initiative</a:t>
            </a:r>
          </a:p>
          <a:p>
            <a:pPr marL="171450" indent="-171450">
              <a:buFont typeface="Arial" panose="020B0604020202020204" pitchFamily="34" charset="0"/>
              <a:buChar char="•"/>
            </a:pPr>
            <a:r>
              <a:rPr lang="en-US" baseline="0" dirty="0" smtClean="0"/>
              <a:t>Strategy: what makes sense and money to do? What need, opportunity identified is worth satisfying? Should we continue doing what we are doing? Should we allocate the existing resources to something else?</a:t>
            </a:r>
          </a:p>
          <a:p>
            <a:pPr marL="171450" indent="-171450">
              <a:buFont typeface="Arial" panose="020B0604020202020204" pitchFamily="34" charset="0"/>
              <a:buChar char="•"/>
            </a:pPr>
            <a:r>
              <a:rPr lang="en-US" baseline="0" dirty="0" smtClean="0"/>
              <a:t>Initiative: here are the application owners, the product managers. They translate the strategy in initiatives and check, feature by feature, if the initiative is going in line with the strategy if the right value is added, Is up to them, most of the time, to put the initiative back on track of to say “IT HAS TO STOP”. They integrate the info from the delivery and from strategy. They make sure that C-level knows about the advancements and the colleagues from the implementation levels know how their work contribute and brings value.</a:t>
            </a:r>
          </a:p>
          <a:p>
            <a:pPr marL="171450" indent="-171450">
              <a:buFont typeface="Arial" panose="020B0604020202020204" pitchFamily="34" charset="0"/>
              <a:buChar char="•"/>
            </a:pPr>
            <a:r>
              <a:rPr lang="en-US" baseline="0" dirty="0" smtClean="0"/>
              <a:t>At delivery are the cross-functional, self-managed agile teams working with the demos, backlogs, reviews and retrospectives. The  </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4206830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27813" cy="3729038"/>
          </a:xfrm>
        </p:spPr>
      </p:sp>
      <p:sp>
        <p:nvSpPr>
          <p:cNvPr id="3" name="Notes Placeholder 2"/>
          <p:cNvSpPr>
            <a:spLocks noGrp="1"/>
          </p:cNvSpPr>
          <p:nvPr>
            <p:ph type="body" idx="1"/>
          </p:nvPr>
        </p:nvSpPr>
        <p:spPr/>
        <p:txBody>
          <a:bodyPr/>
          <a:lstStyle/>
          <a:p>
            <a:r>
              <a:rPr lang="en-US" dirty="0" smtClean="0"/>
              <a:t>An enterprise is a complex mechanism and the agile most talked about (SCRUM, KANBAN) represent</a:t>
            </a:r>
            <a:r>
              <a:rPr lang="en-US" baseline="0" dirty="0" smtClean="0"/>
              <a:t> the building blocks </a:t>
            </a:r>
            <a:endParaRPr lang="en-US" dirty="0"/>
          </a:p>
        </p:txBody>
      </p:sp>
    </p:spTree>
    <p:extLst>
      <p:ext uri="{BB962C8B-B14F-4D97-AF65-F5344CB8AC3E}">
        <p14:creationId xmlns:p14="http://schemas.microsoft.com/office/powerpoint/2010/main" val="25239896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p:bg>
      <p:bgPr>
        <a:solidFill>
          <a:srgbClr val="FF8300"/>
        </a:solidFill>
        <a:effectLst/>
      </p:bgPr>
    </p:bg>
    <p:spTree>
      <p:nvGrpSpPr>
        <p:cNvPr id="1" name="Shape 9"/>
        <p:cNvGrpSpPr/>
        <p:nvPr/>
      </p:nvGrpSpPr>
      <p:grpSpPr>
        <a:xfrm>
          <a:off x="0" y="0"/>
          <a:ext cx="0" cy="0"/>
          <a:chOff x="0" y="0"/>
          <a:chExt cx="0" cy="0"/>
        </a:xfrm>
      </p:grpSpPr>
      <p:sp>
        <p:nvSpPr>
          <p:cNvPr id="10" name="Shape 10"/>
          <p:cNvSpPr/>
          <p:nvPr/>
        </p:nvSpPr>
        <p:spPr>
          <a:xfrm flipH="1">
            <a:off x="-688" y="0"/>
            <a:ext cx="9144688"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68925" y="2387250"/>
            <a:ext cx="3636600" cy="2259000"/>
          </a:xfrm>
          <a:prstGeom prst="rect">
            <a:avLst/>
          </a:prstGeom>
        </p:spPr>
        <p:txBody>
          <a:bodyPr lIns="91425" tIns="91425" rIns="91425" bIns="91425" anchor="t" anchorCtr="0"/>
          <a:lstStyle>
            <a:lvl1pPr lvl="0">
              <a:spcBef>
                <a:spcPts val="0"/>
              </a:spcBef>
              <a:buClr>
                <a:srgbClr val="F67031"/>
              </a:buClr>
              <a:buSzPct val="100000"/>
              <a:defRPr sz="3000" b="0" i="0">
                <a:solidFill>
                  <a:srgbClr val="FF8300"/>
                </a:solidFill>
                <a:latin typeface="Cambria" panose="02040503050406030204" pitchFamily="18" charset="0"/>
                <a:ea typeface="Cambria" panose="02040503050406030204" pitchFamily="18" charset="0"/>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r>
              <a:rPr lang="en-US" dirty="0"/>
              <a:t>Click to edit Master title style</a:t>
            </a:r>
            <a:endParaRPr dirty="0"/>
          </a:p>
        </p:txBody>
      </p:sp>
      <p:pic>
        <p:nvPicPr>
          <p:cNvPr id="5" name="Picture 4"/>
          <p:cNvPicPr>
            <a:picLocks noChangeAspect="1"/>
          </p:cNvPicPr>
          <p:nvPr userDrawn="1"/>
        </p:nvPicPr>
        <p:blipFill>
          <a:blip r:embed="rId2"/>
          <a:stretch>
            <a:fillRect/>
          </a:stretch>
        </p:blipFill>
        <p:spPr>
          <a:xfrm>
            <a:off x="604584" y="583363"/>
            <a:ext cx="2719293" cy="460051"/>
          </a:xfrm>
          <a:prstGeom prst="rect">
            <a:avLst/>
          </a:prstGeom>
        </p:spPr>
      </p:pic>
      <p:sp>
        <p:nvSpPr>
          <p:cNvPr id="6" name="Shape 8"/>
          <p:cNvSpPr txBox="1">
            <a:spLocks/>
          </p:cNvSpPr>
          <p:nvPr userDrawn="1"/>
        </p:nvSpPr>
        <p:spPr>
          <a:xfrm>
            <a:off x="-84248" y="5023446"/>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2"/>
                </a:solidFill>
                <a:ea typeface="Nunito Sans"/>
                <a:cs typeface="Nunito Sans"/>
                <a:sym typeface="Nunito Sans"/>
              </a:rPr>
              <a:t>Irina MINOIU</a:t>
            </a:r>
            <a:endParaRPr lang="en" sz="800" dirty="0">
              <a:solidFill>
                <a:schemeClr val="bg2"/>
              </a:solidFill>
              <a:latin typeface="Nunito Sans"/>
              <a:ea typeface="Nunito Sans"/>
              <a:cs typeface="Nunito Sans"/>
              <a:sym typeface="Nunito Sans"/>
            </a:endParaRPr>
          </a:p>
        </p:txBody>
      </p:sp>
    </p:spTree>
    <p:extLst>
      <p:ext uri="{BB962C8B-B14F-4D97-AF65-F5344CB8AC3E}">
        <p14:creationId xmlns:p14="http://schemas.microsoft.com/office/powerpoint/2010/main" val="3305602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6A60258-79D9-464D-ACE9-120A64C16964}" type="datetimeFigureOut">
              <a:rPr lang="en-US" smtClean="0"/>
              <a:pPr/>
              <a:t>11/28/2018</a:t>
            </a:fld>
            <a:endParaRPr lang="en-US"/>
          </a:p>
        </p:txBody>
      </p:sp>
      <p:sp>
        <p:nvSpPr>
          <p:cNvPr id="5" name="Footer Placeholder 4"/>
          <p:cNvSpPr>
            <a:spLocks noGrp="1"/>
          </p:cNvSpPr>
          <p:nvPr>
            <p:ph type="ftr" sz="quarter" idx="11"/>
          </p:nvPr>
        </p:nvSpPr>
        <p:spPr/>
        <p:txBody>
          <a:bodyPr/>
          <a:lstStyle/>
          <a:p>
            <a:r>
              <a:rPr lang="en-US" smtClean="0"/>
              <a:t>IIBA Romania Chapter</a:t>
            </a:r>
            <a:endParaRPr lang="en-US"/>
          </a:p>
        </p:txBody>
      </p:sp>
      <p:sp>
        <p:nvSpPr>
          <p:cNvPr id="6" name="Slide Number Placeholder 5"/>
          <p:cNvSpPr>
            <a:spLocks noGrp="1"/>
          </p:cNvSpPr>
          <p:nvPr>
            <p:ph type="sldNum" sz="quarter" idx="12"/>
          </p:nvPr>
        </p:nvSpPr>
        <p:spPr/>
        <p:txBody>
          <a:bodyPr/>
          <a:lstStyle/>
          <a:p>
            <a:fld id="{CB60A298-FCA2-4FEC-8764-1FFB7524D2A1}" type="slidenum">
              <a:rPr lang="en-US" smtClean="0"/>
              <a:pPr/>
              <a:t>‹#›</a:t>
            </a:fld>
            <a:endParaRPr lang="en-US"/>
          </a:p>
        </p:txBody>
      </p:sp>
    </p:spTree>
    <p:extLst>
      <p:ext uri="{BB962C8B-B14F-4D97-AF65-F5344CB8AC3E}">
        <p14:creationId xmlns:p14="http://schemas.microsoft.com/office/powerpoint/2010/main" val="338333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p:bg>
      <p:bgPr>
        <a:solidFill>
          <a:srgbClr val="FF8300"/>
        </a:solidFill>
        <a:effectLst/>
      </p:bgPr>
    </p:bg>
    <p:spTree>
      <p:nvGrpSpPr>
        <p:cNvPr id="1" name="Shape 9"/>
        <p:cNvGrpSpPr/>
        <p:nvPr/>
      </p:nvGrpSpPr>
      <p:grpSpPr>
        <a:xfrm>
          <a:off x="0" y="0"/>
          <a:ext cx="0" cy="0"/>
          <a:chOff x="0" y="0"/>
          <a:chExt cx="0" cy="0"/>
        </a:xfrm>
      </p:grpSpPr>
      <p:sp>
        <p:nvSpPr>
          <p:cNvPr id="10" name="Shape 10"/>
          <p:cNvSpPr/>
          <p:nvPr/>
        </p:nvSpPr>
        <p:spPr>
          <a:xfrm flipH="1">
            <a:off x="-688" y="0"/>
            <a:ext cx="4575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68925" y="2387250"/>
            <a:ext cx="3636600" cy="2259000"/>
          </a:xfrm>
          <a:prstGeom prst="rect">
            <a:avLst/>
          </a:prstGeom>
        </p:spPr>
        <p:txBody>
          <a:bodyPr lIns="91425" tIns="91425" rIns="91425" bIns="91425" anchor="t" anchorCtr="0"/>
          <a:lstStyle>
            <a:lvl1pPr lvl="0">
              <a:spcBef>
                <a:spcPts val="0"/>
              </a:spcBef>
              <a:buClr>
                <a:srgbClr val="F67031"/>
              </a:buClr>
              <a:buSzPct val="100000"/>
              <a:defRPr sz="3000" b="0" i="0">
                <a:solidFill>
                  <a:srgbClr val="FF8300"/>
                </a:solidFill>
                <a:latin typeface="+mj-lt"/>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r>
              <a:rPr lang="en-US" dirty="0"/>
              <a:t>Click to edit Master title style</a:t>
            </a:r>
            <a:endParaRPr dirty="0"/>
          </a:p>
        </p:txBody>
      </p:sp>
      <p:pic>
        <p:nvPicPr>
          <p:cNvPr id="5" name="Picture 4"/>
          <p:cNvPicPr>
            <a:picLocks noChangeAspect="1"/>
          </p:cNvPicPr>
          <p:nvPr userDrawn="1"/>
        </p:nvPicPr>
        <p:blipFill>
          <a:blip r:embed="rId2"/>
          <a:stretch>
            <a:fillRect/>
          </a:stretch>
        </p:blipFill>
        <p:spPr>
          <a:xfrm>
            <a:off x="604584" y="583363"/>
            <a:ext cx="2719293" cy="460051"/>
          </a:xfrm>
          <a:prstGeom prst="rect">
            <a:avLst/>
          </a:prstGeom>
        </p:spPr>
      </p:pic>
    </p:spTree>
    <p:extLst>
      <p:ext uri="{BB962C8B-B14F-4D97-AF65-F5344CB8AC3E}">
        <p14:creationId xmlns:p14="http://schemas.microsoft.com/office/powerpoint/2010/main" val="89478385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p:bg>
      <p:bgPr>
        <a:solidFill>
          <a:srgbClr val="FF8300"/>
        </a:solidFill>
        <a:effectLst/>
      </p:bgPr>
    </p:bg>
    <p:spTree>
      <p:nvGrpSpPr>
        <p:cNvPr id="1" name="Shape 9"/>
        <p:cNvGrpSpPr/>
        <p:nvPr/>
      </p:nvGrpSpPr>
      <p:grpSpPr>
        <a:xfrm>
          <a:off x="0" y="0"/>
          <a:ext cx="0" cy="0"/>
          <a:chOff x="0" y="0"/>
          <a:chExt cx="0" cy="0"/>
        </a:xfrm>
      </p:grpSpPr>
      <p:sp>
        <p:nvSpPr>
          <p:cNvPr id="10" name="Shape 10"/>
          <p:cNvSpPr/>
          <p:nvPr/>
        </p:nvSpPr>
        <p:spPr>
          <a:xfrm flipH="1">
            <a:off x="-688" y="0"/>
            <a:ext cx="4496488"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a:solidFill>
                  <a:schemeClr val="bg1"/>
                </a:solidFill>
              </a:defRPr>
            </a:lvl1pPr>
          </a:lstStyle>
          <a:p>
            <a:pPr algn="r"/>
            <a:fld id="{00000000-1234-1234-1234-123412341234}" type="slidenum">
              <a:rPr lang="en" sz="1000" smtClean="0">
                <a:ea typeface="Nunito Sans"/>
                <a:cs typeface="Nunito Sans"/>
                <a:sym typeface="Nunito Sans"/>
              </a:rPr>
              <a:pPr algn="r"/>
              <a:t>‹#›</a:t>
            </a:fld>
            <a:endParaRPr lang="en" sz="1000" dirty="0">
              <a:latin typeface="Nunito Sans"/>
              <a:ea typeface="Nunito Sans"/>
              <a:cs typeface="Nunito Sans"/>
              <a:sym typeface="Nunito Sans"/>
            </a:endParaRPr>
          </a:p>
        </p:txBody>
      </p:sp>
      <p:pic>
        <p:nvPicPr>
          <p:cNvPr id="7" name="Picture 6"/>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90059" y="4749850"/>
            <a:ext cx="545822" cy="251078"/>
          </a:xfrm>
          <a:prstGeom prst="rect">
            <a:avLst/>
          </a:prstGeom>
        </p:spPr>
      </p:pic>
    </p:spTree>
    <p:extLst>
      <p:ext uri="{BB962C8B-B14F-4D97-AF65-F5344CB8AC3E}">
        <p14:creationId xmlns:p14="http://schemas.microsoft.com/office/powerpoint/2010/main" val="38188909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0"/>
        <p:cNvGrpSpPr/>
        <p:nvPr/>
      </p:nvGrpSpPr>
      <p:grpSpPr>
        <a:xfrm>
          <a:off x="0" y="0"/>
          <a:ext cx="0" cy="0"/>
          <a:chOff x="0" y="0"/>
          <a:chExt cx="0" cy="0"/>
        </a:xfrm>
      </p:grpSpPr>
      <p:sp>
        <p:nvSpPr>
          <p:cNvPr id="82" name="Shape 82"/>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83" name="Shape 83"/>
          <p:cNvSpPr txBox="1">
            <a:spLocks noGrp="1"/>
          </p:cNvSpPr>
          <p:nvPr>
            <p:ph type="title"/>
          </p:nvPr>
        </p:nvSpPr>
        <p:spPr>
          <a:xfrm>
            <a:off x="239636" y="575500"/>
            <a:ext cx="2041114" cy="3981000"/>
          </a:xfrm>
          <a:prstGeom prst="rect">
            <a:avLst/>
          </a:prstGeom>
        </p:spPr>
        <p:txBody>
          <a:bodyPr lIns="91425" tIns="91425" rIns="91425" bIns="91425" anchor="t" anchorCtr="0"/>
          <a:lstStyle>
            <a:lvl1pPr lvl="0">
              <a:spcBef>
                <a:spcPts val="0"/>
              </a:spcBef>
              <a:defRPr b="0" i="0">
                <a:latin typeface="+mj-lt"/>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r>
              <a:rPr lang="en-US"/>
              <a:t>Click to edit Master title style</a:t>
            </a:r>
            <a:endParaRPr dirty="0"/>
          </a:p>
        </p:txBody>
      </p:sp>
      <p:sp>
        <p:nvSpPr>
          <p:cNvPr id="6"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a:solidFill>
                  <a:schemeClr val="bg2"/>
                </a:solidFill>
              </a:defRPr>
            </a:lvl1pPr>
          </a:lstStyle>
          <a:p>
            <a:pPr algn="r"/>
            <a:fld id="{00000000-1234-1234-1234-123412341234}" type="slidenum">
              <a:rPr lang="en" sz="1000" smtClean="0">
                <a:ea typeface="Nunito Sans"/>
                <a:cs typeface="Nunito Sans"/>
                <a:sym typeface="Nunito Sans"/>
              </a:rPr>
              <a:pPr algn="r"/>
              <a:t>‹#›</a:t>
            </a:fld>
            <a:endParaRPr lang="en" sz="1000" dirty="0">
              <a:latin typeface="Nunito Sans"/>
              <a:ea typeface="Nunito Sans"/>
              <a:cs typeface="Nunito Sans"/>
              <a:sym typeface="Nunito Sans"/>
            </a:endParaRPr>
          </a:p>
        </p:txBody>
      </p:sp>
      <p:pic>
        <p:nvPicPr>
          <p:cNvPr id="5" name="Picture 4"/>
          <p:cNvPicPr>
            <a:picLocks noChangeAspect="1"/>
          </p:cNvPicPr>
          <p:nvPr userDrawn="1"/>
        </p:nvPicPr>
        <p:blipFill>
          <a:blip r:embed="rId2"/>
          <a:stretch>
            <a:fillRect/>
          </a:stretch>
        </p:blipFill>
        <p:spPr>
          <a:xfrm>
            <a:off x="337047" y="4753834"/>
            <a:ext cx="545822" cy="251078"/>
          </a:xfrm>
          <a:prstGeom prst="rect">
            <a:avLst/>
          </a:prstGeom>
        </p:spPr>
      </p:pic>
      <p:sp>
        <p:nvSpPr>
          <p:cNvPr id="8" name="Shape 8"/>
          <p:cNvSpPr txBox="1">
            <a:spLocks/>
          </p:cNvSpPr>
          <p:nvPr userDrawn="1"/>
        </p:nvSpPr>
        <p:spPr>
          <a:xfrm>
            <a:off x="8428372" y="5013654"/>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2"/>
                </a:solidFill>
                <a:ea typeface="Nunito Sans"/>
                <a:cs typeface="Nunito Sans"/>
                <a:sym typeface="Nunito Sans"/>
              </a:rPr>
              <a:t>Irina MINOIU</a:t>
            </a:r>
            <a:endParaRPr lang="en" sz="800" dirty="0">
              <a:solidFill>
                <a:schemeClr val="bg2"/>
              </a:solidFill>
              <a:latin typeface="Nunito Sans"/>
              <a:ea typeface="Nunito Sans"/>
              <a:cs typeface="Nunito Sans"/>
              <a:sym typeface="Nunito Sans"/>
            </a:endParaRPr>
          </a:p>
        </p:txBody>
      </p:sp>
    </p:spTree>
    <p:extLst>
      <p:ext uri="{BB962C8B-B14F-4D97-AF65-F5344CB8AC3E}">
        <p14:creationId xmlns:p14="http://schemas.microsoft.com/office/powerpoint/2010/main" val="428579278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80"/>
        <p:cNvGrpSpPr/>
        <p:nvPr/>
      </p:nvGrpSpPr>
      <p:grpSpPr>
        <a:xfrm>
          <a:off x="0" y="0"/>
          <a:ext cx="0" cy="0"/>
          <a:chOff x="0" y="0"/>
          <a:chExt cx="0" cy="0"/>
        </a:xfrm>
      </p:grpSpPr>
      <p:sp>
        <p:nvSpPr>
          <p:cNvPr id="82" name="Shape 82"/>
          <p:cNvSpPr/>
          <p:nvPr/>
        </p:nvSpPr>
        <p:spPr>
          <a:xfrm>
            <a:off x="545822" y="0"/>
            <a:ext cx="8598253"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a:solidFill>
                  <a:schemeClr val="bg2"/>
                </a:solidFill>
              </a:defRPr>
            </a:lvl1pPr>
          </a:lstStyle>
          <a:p>
            <a:pPr algn="r"/>
            <a:fld id="{00000000-1234-1234-1234-123412341234}" type="slidenum">
              <a:rPr lang="en" sz="1000" smtClean="0">
                <a:ea typeface="Nunito Sans"/>
                <a:cs typeface="Nunito Sans"/>
                <a:sym typeface="Nunito Sans"/>
              </a:rPr>
              <a:pPr algn="r"/>
              <a:t>‹#›</a:t>
            </a:fld>
            <a:endParaRPr lang="en" sz="1000" dirty="0">
              <a:latin typeface="Nunito Sans"/>
              <a:ea typeface="Nunito Sans"/>
              <a:cs typeface="Nunito Sans"/>
              <a:sym typeface="Nunito Sans"/>
            </a:endParaRPr>
          </a:p>
        </p:txBody>
      </p:sp>
      <p:pic>
        <p:nvPicPr>
          <p:cNvPr id="5" name="Picture 4"/>
          <p:cNvPicPr>
            <a:picLocks noChangeAspect="1"/>
          </p:cNvPicPr>
          <p:nvPr userDrawn="1"/>
        </p:nvPicPr>
        <p:blipFill>
          <a:blip r:embed="rId2"/>
          <a:stretch>
            <a:fillRect/>
          </a:stretch>
        </p:blipFill>
        <p:spPr>
          <a:xfrm>
            <a:off x="0" y="4821111"/>
            <a:ext cx="545822" cy="251078"/>
          </a:xfrm>
          <a:prstGeom prst="rect">
            <a:avLst/>
          </a:prstGeom>
        </p:spPr>
      </p:pic>
      <p:sp>
        <p:nvSpPr>
          <p:cNvPr id="7" name="Shape 8"/>
          <p:cNvSpPr txBox="1">
            <a:spLocks/>
          </p:cNvSpPr>
          <p:nvPr userDrawn="1"/>
        </p:nvSpPr>
        <p:spPr>
          <a:xfrm>
            <a:off x="8428372" y="5004962"/>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2"/>
                </a:solidFill>
                <a:ea typeface="Nunito Sans"/>
                <a:cs typeface="Nunito Sans"/>
                <a:sym typeface="Nunito Sans"/>
              </a:rPr>
              <a:t>Irina MINOIU</a:t>
            </a:r>
            <a:endParaRPr lang="en" sz="800" dirty="0">
              <a:solidFill>
                <a:schemeClr val="bg2"/>
              </a:solidFill>
              <a:latin typeface="Nunito Sans"/>
              <a:ea typeface="Nunito Sans"/>
              <a:cs typeface="Nunito Sans"/>
              <a:sym typeface="Nunito Sans"/>
            </a:endParaRPr>
          </a:p>
        </p:txBody>
      </p:sp>
    </p:spTree>
    <p:extLst>
      <p:ext uri="{BB962C8B-B14F-4D97-AF65-F5344CB8AC3E}">
        <p14:creationId xmlns:p14="http://schemas.microsoft.com/office/powerpoint/2010/main" val="29884258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Shape 80"/>
        <p:cNvGrpSpPr/>
        <p:nvPr/>
      </p:nvGrpSpPr>
      <p:grpSpPr>
        <a:xfrm>
          <a:off x="0" y="0"/>
          <a:ext cx="0" cy="0"/>
          <a:chOff x="0" y="0"/>
          <a:chExt cx="0" cy="0"/>
        </a:xfrm>
      </p:grpSpPr>
      <p:sp>
        <p:nvSpPr>
          <p:cNvPr id="82" name="Shape 82"/>
          <p:cNvSpPr/>
          <p:nvPr userDrawn="1"/>
        </p:nvSpPr>
        <p:spPr>
          <a:xfrm>
            <a:off x="0" y="0"/>
            <a:ext cx="91440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a:solidFill>
                  <a:schemeClr val="bg2"/>
                </a:solidFill>
              </a:defRPr>
            </a:lvl1pPr>
          </a:lstStyle>
          <a:p>
            <a:pPr algn="r"/>
            <a:fld id="{00000000-1234-1234-1234-123412341234}" type="slidenum">
              <a:rPr lang="en" sz="1000" smtClean="0">
                <a:ea typeface="Nunito Sans"/>
                <a:cs typeface="Nunito Sans"/>
                <a:sym typeface="Nunito Sans"/>
              </a:rPr>
              <a:pPr algn="r"/>
              <a:t>‹#›</a:t>
            </a:fld>
            <a:endParaRPr lang="en" sz="1000" dirty="0">
              <a:latin typeface="Nunito Sans"/>
              <a:ea typeface="Nunito Sans"/>
              <a:cs typeface="Nunito Sans"/>
              <a:sym typeface="Nunito Sans"/>
            </a:endParaRPr>
          </a:p>
        </p:txBody>
      </p:sp>
      <p:pic>
        <p:nvPicPr>
          <p:cNvPr id="5" name="Picture 4"/>
          <p:cNvPicPr>
            <a:picLocks noChangeAspect="1"/>
          </p:cNvPicPr>
          <p:nvPr userDrawn="1"/>
        </p:nvPicPr>
        <p:blipFill>
          <a:blip r:embed="rId2">
            <a:duotone>
              <a:prstClr val="black"/>
              <a:schemeClr val="accent6">
                <a:tint val="45000"/>
                <a:satMod val="400000"/>
              </a:schemeClr>
            </a:duotone>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390059" y="4749850"/>
            <a:ext cx="545822" cy="251078"/>
          </a:xfrm>
          <a:prstGeom prst="rect">
            <a:avLst/>
          </a:prstGeom>
        </p:spPr>
      </p:pic>
      <p:sp>
        <p:nvSpPr>
          <p:cNvPr id="7" name="Shape 8"/>
          <p:cNvSpPr txBox="1">
            <a:spLocks/>
          </p:cNvSpPr>
          <p:nvPr userDrawn="1"/>
        </p:nvSpPr>
        <p:spPr>
          <a:xfrm>
            <a:off x="8428372" y="5004962"/>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2"/>
                </a:solidFill>
                <a:ea typeface="Nunito Sans"/>
                <a:cs typeface="Nunito Sans"/>
                <a:sym typeface="Nunito Sans"/>
              </a:rPr>
              <a:t>Irina MINOIU</a:t>
            </a:r>
            <a:endParaRPr lang="en" sz="800" dirty="0">
              <a:solidFill>
                <a:schemeClr val="bg2"/>
              </a:solidFill>
              <a:latin typeface="Nunito Sans"/>
              <a:ea typeface="Nunito Sans"/>
              <a:cs typeface="Nunito Sans"/>
              <a:sym typeface="Nunito Sans"/>
            </a:endParaRPr>
          </a:p>
        </p:txBody>
      </p:sp>
    </p:spTree>
    <p:extLst>
      <p:ext uri="{BB962C8B-B14F-4D97-AF65-F5344CB8AC3E}">
        <p14:creationId xmlns:p14="http://schemas.microsoft.com/office/powerpoint/2010/main" val="132334017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96A60258-79D9-464D-ACE9-120A64C16964}" type="datetimeFigureOut">
              <a:rPr lang="en-US" smtClean="0"/>
              <a:pPr/>
              <a:t>11/28/2018</a:t>
            </a:fld>
            <a:endParaRPr lang="en-US"/>
          </a:p>
        </p:txBody>
      </p:sp>
      <p:sp>
        <p:nvSpPr>
          <p:cNvPr id="5" name="Footer Placeholder 4"/>
          <p:cNvSpPr>
            <a:spLocks noGrp="1"/>
          </p:cNvSpPr>
          <p:nvPr>
            <p:ph type="ftr" sz="quarter" idx="11"/>
          </p:nvPr>
        </p:nvSpPr>
        <p:spPr/>
        <p:txBody>
          <a:bodyPr/>
          <a:lstStyle/>
          <a:p>
            <a:r>
              <a:rPr lang="en-US" smtClean="0"/>
              <a:t>IIBA Romania Chapter</a:t>
            </a:r>
            <a:endParaRPr lang="en-US"/>
          </a:p>
        </p:txBody>
      </p:sp>
      <p:sp>
        <p:nvSpPr>
          <p:cNvPr id="6" name="Slide Number Placeholder 5"/>
          <p:cNvSpPr>
            <a:spLocks noGrp="1"/>
          </p:cNvSpPr>
          <p:nvPr>
            <p:ph type="sldNum" sz="quarter" idx="12"/>
          </p:nvPr>
        </p:nvSpPr>
        <p:spPr/>
        <p:txBody>
          <a:bodyPr/>
          <a:lstStyle/>
          <a:p>
            <a:fld id="{CB60A298-FCA2-4FEC-8764-1FFB7524D2A1}" type="slidenum">
              <a:rPr lang="en-US" smtClean="0"/>
              <a:pPr/>
              <a:t>‹#›</a:t>
            </a:fld>
            <a:endParaRPr lang="en-US"/>
          </a:p>
        </p:txBody>
      </p:sp>
    </p:spTree>
    <p:extLst>
      <p:ext uri="{BB962C8B-B14F-4D97-AF65-F5344CB8AC3E}">
        <p14:creationId xmlns:p14="http://schemas.microsoft.com/office/powerpoint/2010/main" val="1478920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83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dirty="0"/>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dirty="0"/>
          </a:p>
        </p:txBody>
      </p:sp>
      <p:sp>
        <p:nvSpPr>
          <p:cNvPr id="8"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b="1" i="0">
                <a:solidFill>
                  <a:schemeClr val="bg2"/>
                </a:solidFill>
                <a:latin typeface="+mj-lt"/>
              </a:defRPr>
            </a:lvl1pPr>
          </a:lstStyle>
          <a:p>
            <a:pPr algn="r"/>
            <a:fld id="{00000000-1234-1234-1234-123412341234}" type="slidenum">
              <a:rPr lang="en" sz="1000" smtClean="0">
                <a:ea typeface="Nunito Sans"/>
                <a:cs typeface="Nunito Sans"/>
                <a:sym typeface="Nunito Sans"/>
              </a:rPr>
              <a:pPr algn="r"/>
              <a:t>‹#›</a:t>
            </a:fld>
            <a:endParaRPr lang="en" sz="1000" dirty="0">
              <a:ea typeface="Nunito Sans"/>
              <a:cs typeface="Nunito Sans"/>
              <a:sym typeface="Nunito Sans"/>
            </a:endParaRPr>
          </a:p>
        </p:txBody>
      </p:sp>
      <p:sp>
        <p:nvSpPr>
          <p:cNvPr id="9" name="Shape 8"/>
          <p:cNvSpPr txBox="1">
            <a:spLocks/>
          </p:cNvSpPr>
          <p:nvPr userDrawn="1"/>
        </p:nvSpPr>
        <p:spPr>
          <a:xfrm>
            <a:off x="-84248" y="5023446"/>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1"/>
                </a:solidFill>
                <a:ea typeface="Nunito Sans"/>
                <a:cs typeface="Nunito Sans"/>
                <a:sym typeface="Nunito Sans"/>
              </a:rPr>
              <a:t>Irina MINOIU</a:t>
            </a:r>
            <a:endParaRPr lang="en" sz="800" dirty="0">
              <a:solidFill>
                <a:schemeClr val="bg1"/>
              </a:solidFill>
              <a:latin typeface="Nunito Sans"/>
              <a:ea typeface="Nunito Sans"/>
              <a:cs typeface="Nunito Sans"/>
              <a:sym typeface="Nunito Sans"/>
            </a:endParaRPr>
          </a:p>
        </p:txBody>
      </p:sp>
    </p:spTree>
  </p:cSld>
  <p:clrMap bg1="lt1" tx1="dk1" bg2="dk2" tx2="lt2" accent1="accent1" accent2="accent2" accent3="accent3" accent4="accent4" accent5="accent5" accent6="accent6" hlink="hlink" folHlink="folHlink"/>
  <p:sldLayoutIdLst>
    <p:sldLayoutId id="2147483682" r:id="rId1"/>
    <p:sldLayoutId id="2147483674" r:id="rId2"/>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85750" marR="0" lvl="0" indent="-285750" algn="l" rtl="0" eaLnBrk="1" hangingPunct="1">
        <a:lnSpc>
          <a:spcPct val="100000"/>
        </a:lnSpc>
        <a:spcBef>
          <a:spcPts val="0"/>
        </a:spcBef>
        <a:spcAft>
          <a:spcPts val="0"/>
        </a:spcAft>
        <a:buClr>
          <a:schemeClr val="tx1"/>
        </a:buClr>
        <a:buFont typeface="Arial" panose="020B0604020202020204" pitchFamily="34" charset="0"/>
        <a:buChar char="•"/>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8300"/>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dirty="0"/>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dirty="0"/>
          </a:p>
        </p:txBody>
      </p:sp>
      <p:sp>
        <p:nvSpPr>
          <p:cNvPr id="8"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lvl1pPr>
              <a:defRPr b="1" i="0">
                <a:solidFill>
                  <a:schemeClr val="bg2"/>
                </a:solidFill>
                <a:latin typeface="+mj-lt"/>
              </a:defRPr>
            </a:lvl1pPr>
          </a:lstStyle>
          <a:p>
            <a:pPr algn="r"/>
            <a:fld id="{00000000-1234-1234-1234-123412341234}" type="slidenum">
              <a:rPr lang="en" sz="1000" smtClean="0">
                <a:ea typeface="Nunito Sans"/>
                <a:cs typeface="Nunito Sans"/>
                <a:sym typeface="Nunito Sans"/>
              </a:rPr>
              <a:pPr algn="r"/>
              <a:t>‹#›</a:t>
            </a:fld>
            <a:endParaRPr lang="en" sz="1000" dirty="0">
              <a:ea typeface="Nunito Sans"/>
              <a:cs typeface="Nunito Sans"/>
              <a:sym typeface="Nunito Sans"/>
            </a:endParaRPr>
          </a:p>
        </p:txBody>
      </p:sp>
      <p:sp>
        <p:nvSpPr>
          <p:cNvPr id="9" name="Shape 8"/>
          <p:cNvSpPr txBox="1">
            <a:spLocks/>
          </p:cNvSpPr>
          <p:nvPr userDrawn="1"/>
        </p:nvSpPr>
        <p:spPr>
          <a:xfrm>
            <a:off x="8428372" y="5004962"/>
            <a:ext cx="805521" cy="138538"/>
          </a:xfrm>
          <a:prstGeom prst="rect">
            <a:avLst/>
          </a:prstGeom>
          <a:noFill/>
          <a:ln>
            <a:noFill/>
          </a:ln>
        </p:spPr>
        <p:txBody>
          <a:bodyPr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1" i="0" u="none" strike="noStrike" cap="none">
                <a:solidFill>
                  <a:schemeClr val="bg2"/>
                </a:solidFill>
                <a:latin typeface="+mj-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l"/>
            <a:r>
              <a:rPr lang="en" sz="800" dirty="0" smtClean="0">
                <a:solidFill>
                  <a:schemeClr val="bg1"/>
                </a:solidFill>
                <a:ea typeface="Nunito Sans"/>
                <a:cs typeface="Nunito Sans"/>
                <a:sym typeface="Nunito Sans"/>
              </a:rPr>
              <a:t>Irina MINOIU</a:t>
            </a:r>
            <a:endParaRPr lang="en" sz="800" dirty="0">
              <a:solidFill>
                <a:schemeClr val="bg1"/>
              </a:solidFill>
              <a:latin typeface="Nunito Sans"/>
              <a:ea typeface="Nunito Sans"/>
              <a:cs typeface="Nunito Sans"/>
              <a:sym typeface="Nunito Sans"/>
            </a:endParaRPr>
          </a:p>
        </p:txBody>
      </p:sp>
    </p:spTree>
    <p:extLst>
      <p:ext uri="{BB962C8B-B14F-4D97-AF65-F5344CB8AC3E}">
        <p14:creationId xmlns:p14="http://schemas.microsoft.com/office/powerpoint/2010/main" val="2660371926"/>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L="285750" marR="0" lvl="0" indent="-285750" algn="l" rtl="0" eaLnBrk="1" hangingPunct="1">
        <a:lnSpc>
          <a:spcPct val="100000"/>
        </a:lnSpc>
        <a:spcBef>
          <a:spcPts val="0"/>
        </a:spcBef>
        <a:spcAft>
          <a:spcPts val="0"/>
        </a:spcAft>
        <a:buClr>
          <a:schemeClr val="tx1"/>
        </a:buClr>
        <a:buFont typeface="Arial" panose="020B0604020202020204" pitchFamily="34" charset="0"/>
        <a:buChar char="•"/>
        <a:defRPr sz="1400" b="0" i="0" u="none" strike="noStrike" cap="none">
          <a:solidFill>
            <a:srgbClr val="000000"/>
          </a:solidFill>
          <a:latin typeface="Montserrat" panose="00000500000000000000" pitchFamily="2" charset="0"/>
          <a:ea typeface="Montserrat" panose="00000500000000000000" pitchFamily="2" charset="0"/>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6.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1391" y="1216366"/>
            <a:ext cx="5312890" cy="918036"/>
          </a:xfrm>
        </p:spPr>
        <p:txBody>
          <a:bodyPr/>
          <a:lstStyle/>
          <a:p>
            <a:r>
              <a:rPr lang="en-US" sz="4400" dirty="0" smtClean="0">
                <a:latin typeface="Cambria" panose="02040503050406030204" pitchFamily="18" charset="0"/>
                <a:ea typeface="Cambria" panose="02040503050406030204" pitchFamily="18" charset="0"/>
              </a:rPr>
              <a:t>ENDING the ICE AGE</a:t>
            </a:r>
            <a:endParaRPr lang="en-US" sz="2800" dirty="0">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idx="4294967295"/>
          </p:nvPr>
        </p:nvSpPr>
        <p:spPr>
          <a:xfrm>
            <a:off x="8594725" y="4749800"/>
            <a:ext cx="549275" cy="393700"/>
          </a:xfrm>
        </p:spPr>
        <p:txBody>
          <a:bodyPr/>
          <a:lstStyle/>
          <a:p>
            <a:pPr algn="r"/>
            <a:fld id="{00000000-1234-1234-1234-123412341234}" type="slidenum">
              <a:rPr lang="en" sz="1000" smtClean="0">
                <a:ea typeface="Nunito Sans"/>
                <a:cs typeface="Nunito Sans"/>
                <a:sym typeface="Nunito Sans"/>
              </a:rPr>
              <a:pPr algn="r"/>
              <a:t>1</a:t>
            </a:fld>
            <a:endParaRPr lang="en" sz="1000" dirty="0">
              <a:latin typeface="Nunito Sans"/>
              <a:ea typeface="Nunito Sans"/>
              <a:cs typeface="Nunito Sans"/>
              <a:sym typeface="Nunito Sans"/>
            </a:endParaRPr>
          </a:p>
        </p:txBody>
      </p:sp>
      <p:sp>
        <p:nvSpPr>
          <p:cNvPr id="5" name="Shape 91"/>
          <p:cNvSpPr txBox="1">
            <a:spLocks/>
          </p:cNvSpPr>
          <p:nvPr/>
        </p:nvSpPr>
        <p:spPr>
          <a:xfrm>
            <a:off x="5186384" y="4246563"/>
            <a:ext cx="3957616" cy="586695"/>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F67031"/>
              </a:buClr>
              <a:buSzPct val="100000"/>
              <a:buFont typeface="Nunito Sans"/>
              <a:buNone/>
              <a:defRPr sz="3000" b="0" i="0" u="none" strike="noStrike" cap="none">
                <a:solidFill>
                  <a:srgbClr val="FF8300"/>
                </a:solidFill>
                <a:latin typeface="+mj-lt"/>
                <a:ea typeface="Nunito Sans"/>
                <a:cs typeface="Nunito Sans"/>
                <a:sym typeface="Nunito Sans"/>
              </a:defRPr>
            </a:lvl1pPr>
            <a:lvl2pPr lvl="1">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2pPr>
            <a:lvl3pPr lvl="2">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3pPr>
            <a:lvl4pPr lvl="3">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4pPr>
            <a:lvl5pPr lvl="4">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5pPr>
            <a:lvl6pPr lvl="5">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6pPr>
            <a:lvl7pPr lvl="6">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7pPr>
            <a:lvl8pPr lvl="7">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8pPr>
            <a:lvl9pPr lvl="8">
              <a:spcBef>
                <a:spcPts val="0"/>
              </a:spcBef>
              <a:buClr>
                <a:srgbClr val="F67031"/>
              </a:buClr>
              <a:buSzPct val="100000"/>
              <a:buFont typeface="Nunito Sans"/>
              <a:buNone/>
              <a:defRPr sz="3000" b="1">
                <a:solidFill>
                  <a:srgbClr val="F67031"/>
                </a:solidFill>
                <a:latin typeface="Nunito Sans"/>
                <a:ea typeface="Nunito Sans"/>
                <a:cs typeface="Nunito Sans"/>
                <a:sym typeface="Nunito Sans"/>
              </a:defRPr>
            </a:lvl9pPr>
          </a:lstStyle>
          <a:p>
            <a:pPr marL="0" marR="0" lvl="0" indent="0" algn="r" defTabSz="914400" rtl="0" eaLnBrk="1" fontAlgn="auto" latinLnBrk="0" hangingPunct="1">
              <a:lnSpc>
                <a:spcPct val="100000"/>
              </a:lnSpc>
              <a:spcBef>
                <a:spcPts val="0"/>
              </a:spcBef>
              <a:spcAft>
                <a:spcPts val="0"/>
              </a:spcAft>
              <a:buClr>
                <a:srgbClr val="F67031"/>
              </a:buClr>
              <a:buSzPct val="100000"/>
              <a:buFont typeface="Nunito Sans"/>
              <a:buNone/>
              <a:tabLst/>
              <a:defRPr/>
            </a:pPr>
            <a:r>
              <a:rPr kumimoji="0" lang="en" sz="1800" b="1" i="0" u="none" strike="noStrike" kern="0" cap="none" spc="0" normalizeH="0" baseline="0" noProof="0" dirty="0" smtClean="0">
                <a:ln>
                  <a:noFill/>
                </a:ln>
                <a:solidFill>
                  <a:srgbClr val="666969"/>
                </a:solidFill>
                <a:effectLst/>
                <a:uLnTx/>
                <a:uFillTx/>
                <a:latin typeface="Roboto Cn"/>
                <a:sym typeface="Nunito Sans"/>
              </a:rPr>
              <a:t>Irina MINOIU, </a:t>
            </a:r>
            <a:r>
              <a:rPr kumimoji="0" lang="en" sz="1800" i="0" u="none" strike="noStrike" kern="0" cap="none" spc="0" normalizeH="0" baseline="0" noProof="0" dirty="0" smtClean="0">
                <a:ln>
                  <a:noFill/>
                </a:ln>
                <a:solidFill>
                  <a:srgbClr val="666969"/>
                </a:solidFill>
                <a:effectLst/>
                <a:uLnTx/>
                <a:uFillTx/>
                <a:latin typeface="Roboto Cn"/>
                <a:sym typeface="Nunito Sans"/>
              </a:rPr>
              <a:t>CBAP, PMP, MBA</a:t>
            </a:r>
          </a:p>
          <a:p>
            <a:pPr marL="0" marR="0" lvl="0" indent="0" algn="r" defTabSz="914400" rtl="0" eaLnBrk="1" fontAlgn="auto" latinLnBrk="0" hangingPunct="1">
              <a:lnSpc>
                <a:spcPct val="100000"/>
              </a:lnSpc>
              <a:spcBef>
                <a:spcPts val="0"/>
              </a:spcBef>
              <a:spcAft>
                <a:spcPts val="0"/>
              </a:spcAft>
              <a:buClr>
                <a:srgbClr val="F67031"/>
              </a:buClr>
              <a:buSzPct val="100000"/>
              <a:buFont typeface="Nunito Sans"/>
              <a:buNone/>
              <a:tabLst/>
              <a:defRPr/>
            </a:pPr>
            <a:r>
              <a:rPr kumimoji="0" lang="en" sz="1800" b="0" i="0" u="none" strike="noStrike" kern="0" cap="none" spc="0" normalizeH="0" baseline="0" noProof="0" dirty="0" smtClean="0">
                <a:ln>
                  <a:noFill/>
                </a:ln>
                <a:solidFill>
                  <a:srgbClr val="666969"/>
                </a:solidFill>
                <a:effectLst/>
                <a:uLnTx/>
                <a:uFillTx/>
                <a:latin typeface="Roboto Cn"/>
                <a:sym typeface="Nunito Sans"/>
              </a:rPr>
              <a:t>President IIBA Romania Chapter</a:t>
            </a:r>
            <a:endParaRPr kumimoji="0" lang="en" sz="1800" b="0" i="0" u="none" strike="noStrike" kern="0" cap="none" spc="0" normalizeH="0" baseline="0" noProof="0" dirty="0">
              <a:ln>
                <a:noFill/>
              </a:ln>
              <a:solidFill>
                <a:srgbClr val="666969"/>
              </a:solidFill>
              <a:effectLst/>
              <a:uLnTx/>
              <a:uFillTx/>
              <a:latin typeface="Roboto Cn"/>
              <a:sym typeface="Nunito Sans"/>
            </a:endParaRPr>
          </a:p>
        </p:txBody>
      </p:sp>
      <p:pic>
        <p:nvPicPr>
          <p:cNvPr id="2050" name="Picture 2" descr="https://static.thenounproject.com/png/285760-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779472" y="178753"/>
            <a:ext cx="2041393" cy="2041393"/>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31391" y="2134402"/>
            <a:ext cx="7787586" cy="1077218"/>
          </a:xfrm>
          <a:prstGeom prst="rect">
            <a:avLst/>
          </a:prstGeom>
        </p:spPr>
        <p:txBody>
          <a:bodyPr wrap="square">
            <a:spAutoFit/>
          </a:bodyPr>
          <a:lstStyle/>
          <a:p>
            <a:r>
              <a:rPr lang="en-US" sz="3200" dirty="0">
                <a:solidFill>
                  <a:srgbClr val="003E52"/>
                </a:solidFill>
                <a:latin typeface="Cambria" panose="02040503050406030204" pitchFamily="18" charset="0"/>
                <a:ea typeface="Cambria" panose="02040503050406030204" pitchFamily="18" charset="0"/>
                <a:cs typeface="Nunito Sans"/>
                <a:sym typeface="Nunito Sans"/>
              </a:rPr>
              <a:t>Business Analyst’s Role in </a:t>
            </a:r>
            <a:endParaRPr lang="en-US" sz="3200" dirty="0" smtClean="0">
              <a:solidFill>
                <a:srgbClr val="003E52"/>
              </a:solidFill>
              <a:latin typeface="Cambria" panose="02040503050406030204" pitchFamily="18" charset="0"/>
              <a:ea typeface="Cambria" panose="02040503050406030204" pitchFamily="18" charset="0"/>
              <a:cs typeface="Nunito Sans"/>
              <a:sym typeface="Nunito Sans"/>
            </a:endParaRPr>
          </a:p>
          <a:p>
            <a:r>
              <a:rPr lang="en-US" sz="3200" dirty="0" smtClean="0">
                <a:solidFill>
                  <a:srgbClr val="003E52"/>
                </a:solidFill>
                <a:latin typeface="Cambria" panose="02040503050406030204" pitchFamily="18" charset="0"/>
                <a:ea typeface="Cambria" panose="02040503050406030204" pitchFamily="18" charset="0"/>
                <a:cs typeface="Nunito Sans"/>
                <a:sym typeface="Nunito Sans"/>
              </a:rPr>
              <a:t>Digital </a:t>
            </a:r>
            <a:r>
              <a:rPr lang="en-US" sz="3200" dirty="0">
                <a:solidFill>
                  <a:srgbClr val="003E52"/>
                </a:solidFill>
                <a:latin typeface="Cambria" panose="02040503050406030204" pitchFamily="18" charset="0"/>
                <a:ea typeface="Cambria" panose="02040503050406030204" pitchFamily="18" charset="0"/>
                <a:cs typeface="Nunito Sans"/>
                <a:sym typeface="Nunito Sans"/>
              </a:rPr>
              <a:t>Transformation of Legacy Software</a:t>
            </a:r>
          </a:p>
        </p:txBody>
      </p:sp>
    </p:spTree>
    <p:extLst>
      <p:ext uri="{BB962C8B-B14F-4D97-AF65-F5344CB8AC3E}">
        <p14:creationId xmlns:p14="http://schemas.microsoft.com/office/powerpoint/2010/main" val="3619794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sp>
        <p:nvSpPr>
          <p:cNvPr id="13" name="Oval 12"/>
          <p:cNvSpPr/>
          <p:nvPr/>
        </p:nvSpPr>
        <p:spPr>
          <a:xfrm>
            <a:off x="3098107" y="910881"/>
            <a:ext cx="3239423" cy="3330016"/>
          </a:xfrm>
          <a:prstGeom prst="ellipse">
            <a:avLst/>
          </a:prstGeom>
          <a:ln w="57150">
            <a:tailEnd type="triangle" w="lg" len="lg"/>
          </a:ln>
        </p:spPr>
        <p:style>
          <a:lnRef idx="3">
            <a:schemeClr val="accent1"/>
          </a:lnRef>
          <a:fillRef idx="0">
            <a:schemeClr val="accent1"/>
          </a:fillRef>
          <a:effectRef idx="2">
            <a:schemeClr val="accent1"/>
          </a:effectRef>
          <a:fontRef idx="minor">
            <a:schemeClr val="tx1"/>
          </a:fontRef>
        </p:style>
        <p:txBody>
          <a:bodyPr rtlCol="0" anchor="ctr"/>
          <a:lstStyle/>
          <a:p>
            <a:pPr algn="ctr"/>
            <a:endParaRPr lang="en-US"/>
          </a:p>
        </p:txBody>
      </p:sp>
      <p:grpSp>
        <p:nvGrpSpPr>
          <p:cNvPr id="5" name="Group 4"/>
          <p:cNvGrpSpPr/>
          <p:nvPr/>
        </p:nvGrpSpPr>
        <p:grpSpPr>
          <a:xfrm>
            <a:off x="3098107" y="910881"/>
            <a:ext cx="3239423" cy="3330017"/>
            <a:chOff x="3098107" y="910881"/>
            <a:chExt cx="3239423" cy="3330017"/>
          </a:xfrm>
        </p:grpSpPr>
        <p:cxnSp>
          <p:nvCxnSpPr>
            <p:cNvPr id="14" name="Straight Arrow Connector 13"/>
            <p:cNvCxnSpPr>
              <a:endCxn id="13" idx="0"/>
            </p:cNvCxnSpPr>
            <p:nvPr/>
          </p:nvCxnSpPr>
          <p:spPr>
            <a:xfrm flipH="1" flipV="1">
              <a:off x="4717820" y="910881"/>
              <a:ext cx="260374" cy="1801878"/>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15" name="Straight Arrow Connector 14"/>
            <p:cNvCxnSpPr>
              <a:endCxn id="13" idx="2"/>
            </p:cNvCxnSpPr>
            <p:nvPr/>
          </p:nvCxnSpPr>
          <p:spPr>
            <a:xfrm flipH="1">
              <a:off x="3098107" y="2452524"/>
              <a:ext cx="1607879" cy="123366"/>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a:endCxn id="13" idx="6"/>
            </p:cNvCxnSpPr>
            <p:nvPr/>
          </p:nvCxnSpPr>
          <p:spPr>
            <a:xfrm>
              <a:off x="5253148" y="2182883"/>
              <a:ext cx="1084382" cy="393007"/>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a:endCxn id="13" idx="4"/>
            </p:cNvCxnSpPr>
            <p:nvPr/>
          </p:nvCxnSpPr>
          <p:spPr>
            <a:xfrm>
              <a:off x="4388387" y="2891858"/>
              <a:ext cx="329433" cy="1349040"/>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grpSp>
        <p:nvGrpSpPr>
          <p:cNvPr id="6" name="Group 5"/>
          <p:cNvGrpSpPr/>
          <p:nvPr/>
        </p:nvGrpSpPr>
        <p:grpSpPr>
          <a:xfrm>
            <a:off x="1996648" y="318108"/>
            <a:ext cx="5486192" cy="4515562"/>
            <a:chOff x="1996648" y="318108"/>
            <a:chExt cx="5486192" cy="4515562"/>
          </a:xfrm>
        </p:grpSpPr>
        <p:cxnSp>
          <p:nvCxnSpPr>
            <p:cNvPr id="18" name="Straight Arrow Connector 17"/>
            <p:cNvCxnSpPr>
              <a:endCxn id="13" idx="7"/>
            </p:cNvCxnSpPr>
            <p:nvPr/>
          </p:nvCxnSpPr>
          <p:spPr>
            <a:xfrm flipH="1">
              <a:off x="5863128" y="1176228"/>
              <a:ext cx="1619712" cy="222321"/>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a:endCxn id="13" idx="5"/>
            </p:cNvCxnSpPr>
            <p:nvPr/>
          </p:nvCxnSpPr>
          <p:spPr>
            <a:xfrm flipH="1" flipV="1">
              <a:off x="5863128" y="3753228"/>
              <a:ext cx="830647" cy="859323"/>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20" name="Straight Arrow Connector 19"/>
            <p:cNvCxnSpPr>
              <a:endCxn id="13" idx="3"/>
            </p:cNvCxnSpPr>
            <p:nvPr/>
          </p:nvCxnSpPr>
          <p:spPr>
            <a:xfrm flipV="1">
              <a:off x="1996648" y="3753228"/>
              <a:ext cx="1575862" cy="1080442"/>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21" name="Straight Arrow Connector 20"/>
            <p:cNvCxnSpPr>
              <a:endCxn id="13" idx="1"/>
            </p:cNvCxnSpPr>
            <p:nvPr/>
          </p:nvCxnSpPr>
          <p:spPr>
            <a:xfrm>
              <a:off x="2549833" y="318108"/>
              <a:ext cx="1022677" cy="1080442"/>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pic>
        <p:nvPicPr>
          <p:cNvPr id="4098" name="Picture 2" descr="https://static.thenounproject.com/png/1584264-200.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88492" y="1558395"/>
            <a:ext cx="2034987" cy="2034987"/>
          </a:xfrm>
          <a:prstGeom prst="rect">
            <a:avLst/>
          </a:prstGeom>
          <a:noFill/>
          <a:extLst>
            <a:ext uri="{909E8E84-426E-40DD-AFC4-6F175D3DCCD1}">
              <a14:hiddenFill xmlns:a14="http://schemas.microsoft.com/office/drawing/2010/main">
                <a:solidFill>
                  <a:srgbClr val="FFFFFF"/>
                </a:solidFill>
              </a14:hiddenFill>
            </a:ext>
          </a:extLst>
        </p:spPr>
      </p:pic>
      <p:sp>
        <p:nvSpPr>
          <p:cNvPr id="22" name="Title 5"/>
          <p:cNvSpPr txBox="1">
            <a:spLocks/>
          </p:cNvSpPr>
          <p:nvPr/>
        </p:nvSpPr>
        <p:spPr>
          <a:xfrm>
            <a:off x="175677" y="7114"/>
            <a:ext cx="7383364"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’s ECOSYSTEM</a:t>
            </a:r>
          </a:p>
        </p:txBody>
      </p:sp>
    </p:spTree>
    <p:extLst>
      <p:ext uri="{BB962C8B-B14F-4D97-AF65-F5344CB8AC3E}">
        <p14:creationId xmlns:p14="http://schemas.microsoft.com/office/powerpoint/2010/main" val="1946007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algn="r"/>
            <a:fld id="{00000000-1234-1234-1234-123412341234}" type="slidenum">
              <a:rPr lang="en" sz="1000" smtClean="0">
                <a:ea typeface="Nunito Sans"/>
                <a:cs typeface="Nunito Sans"/>
                <a:sym typeface="Nunito Sans"/>
              </a:rPr>
              <a:pPr algn="r"/>
              <a:t>11</a:t>
            </a:fld>
            <a:endParaRPr lang="en" sz="1000" dirty="0">
              <a:latin typeface="Nunito Sans"/>
              <a:ea typeface="Nunito Sans"/>
              <a:cs typeface="Nunito Sans"/>
              <a:sym typeface="Nunito Sans"/>
            </a:endParaRPr>
          </a:p>
        </p:txBody>
      </p:sp>
      <p:sp>
        <p:nvSpPr>
          <p:cNvPr id="2" name="AutoShape 2" descr="Image result for brownian motion"/>
          <p:cNvSpPr>
            <a:spLocks noChangeAspect="1" noChangeArrowheads="1"/>
          </p:cNvSpPr>
          <p:nvPr/>
        </p:nvSpPr>
        <p:spPr bwMode="auto">
          <a:xfrm>
            <a:off x="155575" y="-144463"/>
            <a:ext cx="2970180" cy="22998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Title 5"/>
          <p:cNvSpPr txBox="1">
            <a:spLocks/>
          </p:cNvSpPr>
          <p:nvPr/>
        </p:nvSpPr>
        <p:spPr>
          <a:xfrm>
            <a:off x="1817254" y="766695"/>
            <a:ext cx="3478741" cy="2060395"/>
          </a:xfrm>
          <a:prstGeom prst="rect">
            <a:avLst/>
          </a:prstGeom>
        </p:spPr>
        <p:txBody>
          <a:bodyPr wrap="square">
            <a:normAutofit fontScale="92500"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lvl="5"/>
            <a:r>
              <a:rPr kumimoji="0" lang="en-US" sz="18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Opportunities:</a:t>
            </a:r>
          </a:p>
          <a:p>
            <a:pPr marL="285750" lvl="5" indent="-285750">
              <a:buFont typeface="Arial" panose="020B0604020202020204" pitchFamily="34" charset="0"/>
              <a:buChar char="•"/>
            </a:pPr>
            <a:r>
              <a:rPr kumimoji="0" lang="en-US" sz="1800" b="1" i="0" u="none" strike="noStrike" kern="0" cap="none" spc="0" normalizeH="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New friendly technologies</a:t>
            </a:r>
            <a:endParaRPr kumimoji="0" lang="en-US" sz="18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endParaRPr>
          </a:p>
          <a:p>
            <a:pPr marL="285750" lvl="5" indent="-285750">
              <a:buFont typeface="Arial" panose="020B0604020202020204" pitchFamily="34" charset="0"/>
              <a:buChar char="•"/>
            </a:pPr>
            <a:r>
              <a:rPr lang="en-US" sz="1800" b="1" dirty="0" smtClean="0">
                <a:solidFill>
                  <a:srgbClr val="003E52"/>
                </a:solidFill>
                <a:latin typeface="Cambria" panose="02040503050406030204" pitchFamily="18" charset="0"/>
                <a:ea typeface="Cambria" panose="02040503050406030204" pitchFamily="18" charset="0"/>
                <a:cs typeface="Poppins" charset="0"/>
              </a:rPr>
              <a:t>Target Small-Medium-Enterprise clients</a:t>
            </a:r>
          </a:p>
          <a:p>
            <a:pPr lvl="5"/>
            <a:r>
              <a:rPr kumimoji="0" lang="en-US" sz="18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Threats:</a:t>
            </a:r>
          </a:p>
          <a:p>
            <a:pPr marL="285750" lvl="5" indent="-285750">
              <a:buFont typeface="Arial" panose="020B0604020202020204" pitchFamily="34" charset="0"/>
              <a:buChar char="•"/>
            </a:pPr>
            <a:r>
              <a:rPr lang="en-US" sz="1800" b="1" noProof="0" dirty="0" smtClean="0">
                <a:solidFill>
                  <a:srgbClr val="003E52"/>
                </a:solidFill>
                <a:latin typeface="Cambria" panose="02040503050406030204" pitchFamily="18" charset="0"/>
                <a:ea typeface="Cambria" panose="02040503050406030204" pitchFamily="18" charset="0"/>
                <a:cs typeface="Poppins" charset="0"/>
              </a:rPr>
              <a:t>Digital, less differentiable products</a:t>
            </a:r>
          </a:p>
          <a:p>
            <a:pPr marL="285750" lvl="5" indent="-285750">
              <a:buFont typeface="Arial" panose="020B0604020202020204" pitchFamily="34" charset="0"/>
              <a:buChar char="•"/>
            </a:pPr>
            <a:r>
              <a:rPr kumimoji="0" lang="en-US" sz="1800" b="1" i="0" u="none" strike="noStrike" kern="0" cap="none" spc="0" normalizeH="0" baseline="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Lower</a:t>
            </a:r>
            <a:r>
              <a:rPr kumimoji="0" lang="en-US" sz="1800" b="1" i="0" u="none" strike="noStrike" kern="0" cap="none" spc="0" normalizeH="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 entry barriers</a:t>
            </a:r>
            <a:endParaRPr kumimoji="0" lang="en-US" sz="18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endParaRPr>
          </a:p>
        </p:txBody>
      </p:sp>
      <p:sp>
        <p:nvSpPr>
          <p:cNvPr id="21" name="Title 5"/>
          <p:cNvSpPr txBox="1">
            <a:spLocks/>
          </p:cNvSpPr>
          <p:nvPr/>
        </p:nvSpPr>
        <p:spPr>
          <a:xfrm>
            <a:off x="6393180" y="3162651"/>
            <a:ext cx="2712303" cy="1868268"/>
          </a:xfrm>
          <a:prstGeom prst="rect">
            <a:avLst/>
          </a:prstGeom>
        </p:spPr>
        <p:txBody>
          <a:bodyPr wrap="square">
            <a:normAutofit fontScale="92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R="0" lvl="0" defTabSz="914400" rtl="0" eaLnBrk="1" fontAlgn="auto" latinLnBrk="0" hangingPunct="1">
              <a:lnSpc>
                <a:spcPct val="100000"/>
              </a:lnSpc>
              <a:spcBef>
                <a:spcPts val="0"/>
              </a:spcBef>
              <a:spcAft>
                <a:spcPts val="0"/>
              </a:spcAft>
              <a:buClrTx/>
              <a:buSzTx/>
              <a:tabLst/>
              <a:defRPr/>
            </a:pPr>
            <a:r>
              <a:rPr lang="en-US" sz="1800" b="1" noProof="0" dirty="0" smtClean="0">
                <a:solidFill>
                  <a:srgbClr val="003E52"/>
                </a:solidFill>
                <a:latin typeface="Cambria" panose="02040503050406030204" pitchFamily="18" charset="0"/>
                <a:ea typeface="Cambria" panose="02040503050406030204" pitchFamily="18" charset="0"/>
                <a:cs typeface="Poppins" charset="0"/>
              </a:rPr>
              <a:t>Strengths</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noProof="0" dirty="0" smtClean="0">
                <a:solidFill>
                  <a:srgbClr val="003E52"/>
                </a:solidFill>
                <a:latin typeface="Cambria" panose="02040503050406030204" pitchFamily="18" charset="0"/>
                <a:ea typeface="Cambria" panose="02040503050406030204" pitchFamily="18" charset="0"/>
                <a:cs typeface="Poppins" charset="0"/>
              </a:rPr>
              <a:t>Innovative spirit</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smtClean="0">
                <a:solidFill>
                  <a:srgbClr val="003E52"/>
                </a:solidFill>
                <a:latin typeface="Cambria" panose="02040503050406030204" pitchFamily="18" charset="0"/>
                <a:ea typeface="Cambria" panose="02040503050406030204" pitchFamily="18" charset="0"/>
                <a:cs typeface="Poppins" charset="0"/>
              </a:rPr>
              <a:t>Strong market position</a:t>
            </a:r>
            <a:endParaRPr lang="en-US" sz="1800" b="1" noProof="0" dirty="0" smtClean="0">
              <a:solidFill>
                <a:srgbClr val="003E52"/>
              </a:solidFill>
              <a:latin typeface="Cambria" panose="02040503050406030204" pitchFamily="18" charset="0"/>
              <a:ea typeface="Cambria" panose="02040503050406030204" pitchFamily="18" charset="0"/>
              <a:cs typeface="Poppins" charset="0"/>
            </a:endParaRPr>
          </a:p>
          <a:p>
            <a:pPr marR="0" lvl="0" defTabSz="914400" rtl="0" eaLnBrk="1" fontAlgn="auto" latinLnBrk="0" hangingPunct="1">
              <a:lnSpc>
                <a:spcPct val="100000"/>
              </a:lnSpc>
              <a:spcBef>
                <a:spcPts val="0"/>
              </a:spcBef>
              <a:spcAft>
                <a:spcPts val="0"/>
              </a:spcAft>
              <a:buClrTx/>
              <a:buSzTx/>
              <a:tabLst/>
              <a:defRPr/>
            </a:pPr>
            <a:r>
              <a:rPr lang="en-US" sz="1800" b="1" dirty="0" smtClean="0">
                <a:solidFill>
                  <a:srgbClr val="003E52"/>
                </a:solidFill>
                <a:latin typeface="Cambria" panose="02040503050406030204" pitchFamily="18" charset="0"/>
                <a:ea typeface="Cambria" panose="02040503050406030204" pitchFamily="18" charset="0"/>
                <a:cs typeface="Poppins" charset="0"/>
              </a:rPr>
              <a:t>Weakness</a:t>
            </a:r>
            <a:endParaRPr lang="en-US" sz="1800" b="1" noProof="0" dirty="0" smtClean="0">
              <a:solidFill>
                <a:srgbClr val="003E52"/>
              </a:solidFill>
              <a:latin typeface="Cambria" panose="02040503050406030204" pitchFamily="18" charset="0"/>
              <a:ea typeface="Cambria" panose="02040503050406030204" pitchFamily="18" charset="0"/>
              <a:cs typeface="Poppins" charset="0"/>
            </a:endParaRP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0" cap="none" spc="0" normalizeH="0" baseline="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Legacy</a:t>
            </a:r>
            <a:r>
              <a:rPr kumimoji="0" lang="en-US" sz="1800" b="1" i="0" u="none" strike="noStrike" kern="0" cap="none" spc="0" normalizeH="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 software</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baseline="0" noProof="0" dirty="0" smtClean="0">
                <a:solidFill>
                  <a:srgbClr val="003E52"/>
                </a:solidFill>
                <a:latin typeface="Cambria" panose="02040503050406030204" pitchFamily="18" charset="0"/>
                <a:ea typeface="Cambria" panose="02040503050406030204" pitchFamily="18" charset="0"/>
                <a:cs typeface="Poppins" charset="0"/>
              </a:rPr>
              <a:t>Heavy</a:t>
            </a:r>
            <a:r>
              <a:rPr lang="en-US" sz="1800" b="1" noProof="0" dirty="0" smtClean="0">
                <a:solidFill>
                  <a:srgbClr val="003E52"/>
                </a:solidFill>
                <a:latin typeface="Cambria" panose="02040503050406030204" pitchFamily="18" charset="0"/>
                <a:ea typeface="Cambria" panose="02040503050406030204" pitchFamily="18" charset="0"/>
                <a:cs typeface="Poppins" charset="0"/>
              </a:rPr>
              <a:t> operational flows</a:t>
            </a:r>
          </a:p>
        </p:txBody>
      </p:sp>
      <p:pic>
        <p:nvPicPr>
          <p:cNvPr id="7170" name="Picture 2" descr="https://static.thenounproject.com/png/1709276-200.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49771" y="1789712"/>
            <a:ext cx="3001440" cy="300144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5"/>
          <p:cNvSpPr txBox="1">
            <a:spLocks/>
          </p:cNvSpPr>
          <p:nvPr/>
        </p:nvSpPr>
        <p:spPr>
          <a:xfrm>
            <a:off x="-41911" y="22382"/>
            <a:ext cx="7383364"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’s ECOSYSTEM</a:t>
            </a:r>
          </a:p>
        </p:txBody>
      </p:sp>
      <p:pic>
        <p:nvPicPr>
          <p:cNvPr id="8" name="Picture 6" descr="Image result for digital key png"/>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635" y="897609"/>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51475" y="1842563"/>
            <a:ext cx="1296359" cy="2183180"/>
            <a:chOff x="4208376" y="-125729"/>
            <a:chExt cx="3196127" cy="5196839"/>
          </a:xfrm>
        </p:grpSpPr>
        <p:grpSp>
          <p:nvGrpSpPr>
            <p:cNvPr id="10" name="Group 9"/>
            <p:cNvGrpSpPr/>
            <p:nvPr/>
          </p:nvGrpSpPr>
          <p:grpSpPr>
            <a:xfrm>
              <a:off x="4903125" y="-125729"/>
              <a:ext cx="2501378" cy="2501758"/>
              <a:chOff x="4903125" y="-125729"/>
              <a:chExt cx="2501378" cy="2501758"/>
            </a:xfrm>
          </p:grpSpPr>
          <p:sp>
            <p:nvSpPr>
              <p:cNvPr id="23" name="Circular Arrow 22"/>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4" name="Group 23"/>
              <p:cNvGrpSpPr/>
              <p:nvPr/>
            </p:nvGrpSpPr>
            <p:grpSpPr>
              <a:xfrm>
                <a:off x="5456012" y="777481"/>
                <a:ext cx="1389967" cy="694817"/>
                <a:chOff x="2301332" y="903210"/>
                <a:chExt cx="1389967" cy="694817"/>
              </a:xfrm>
            </p:grpSpPr>
            <p:sp>
              <p:nvSpPr>
                <p:cNvPr id="25" name="Rectangle 24"/>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TextBox 25"/>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11" name="Group 10"/>
            <p:cNvGrpSpPr/>
            <p:nvPr/>
          </p:nvGrpSpPr>
          <p:grpSpPr>
            <a:xfrm>
              <a:off x="4208376" y="1311716"/>
              <a:ext cx="2501378" cy="2501758"/>
              <a:chOff x="4208376" y="1311716"/>
              <a:chExt cx="2501378" cy="2501758"/>
            </a:xfrm>
          </p:grpSpPr>
          <p:sp>
            <p:nvSpPr>
              <p:cNvPr id="17" name="Shape 16"/>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8" name="Group 17"/>
              <p:cNvGrpSpPr/>
              <p:nvPr/>
            </p:nvGrpSpPr>
            <p:grpSpPr>
              <a:xfrm>
                <a:off x="4764081" y="2223242"/>
                <a:ext cx="1389967" cy="694817"/>
                <a:chOff x="1609401" y="2348971"/>
                <a:chExt cx="1389967" cy="694817"/>
              </a:xfrm>
            </p:grpSpPr>
            <p:sp>
              <p:nvSpPr>
                <p:cNvPr id="19" name="Rectangle 18"/>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TextBox 21"/>
                <p:cNvSpPr txBox="1"/>
                <p:nvPr/>
              </p:nvSpPr>
              <p:spPr>
                <a:xfrm>
                  <a:off x="1609401" y="234897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900" b="1" kern="1200" dirty="0" smtClean="0">
                      <a:solidFill>
                        <a:srgbClr val="666969"/>
                      </a:solidFill>
                      <a:latin typeface="Cambria" panose="02040503050406030204" pitchFamily="18" charset="0"/>
                      <a:ea typeface="Cambria" panose="02040503050406030204" pitchFamily="18" charset="0"/>
                    </a:rPr>
                    <a:t>Initiative</a:t>
                  </a:r>
                  <a:endParaRPr lang="en-US" sz="900" b="1" kern="1200" dirty="0">
                    <a:solidFill>
                      <a:srgbClr val="666969"/>
                    </a:solidFill>
                    <a:latin typeface="Cambria" panose="02040503050406030204" pitchFamily="18" charset="0"/>
                    <a:ea typeface="Cambria" panose="02040503050406030204" pitchFamily="18" charset="0"/>
                  </a:endParaRPr>
                </a:p>
              </p:txBody>
            </p:sp>
          </p:grpSp>
        </p:grpSp>
        <p:grpSp>
          <p:nvGrpSpPr>
            <p:cNvPr id="12" name="Group 11"/>
            <p:cNvGrpSpPr/>
            <p:nvPr/>
          </p:nvGrpSpPr>
          <p:grpSpPr>
            <a:xfrm>
              <a:off x="5081157" y="2921178"/>
              <a:ext cx="2149071" cy="2149932"/>
              <a:chOff x="5081157" y="2921178"/>
              <a:chExt cx="2149071" cy="2149932"/>
            </a:xfrm>
          </p:grpSpPr>
          <p:sp>
            <p:nvSpPr>
              <p:cNvPr id="13" name="Block Arc 12"/>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4" name="Group 13"/>
              <p:cNvGrpSpPr/>
              <p:nvPr/>
            </p:nvGrpSpPr>
            <p:grpSpPr>
              <a:xfrm>
                <a:off x="5459300" y="3671082"/>
                <a:ext cx="1389967" cy="694817"/>
                <a:chOff x="2304620" y="3796811"/>
                <a:chExt cx="1389967" cy="694817"/>
              </a:xfrm>
            </p:grpSpPr>
            <p:sp>
              <p:nvSpPr>
                <p:cNvPr id="15" name="Rectangle 14"/>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6" name="TextBox 15"/>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spTree>
    <p:extLst>
      <p:ext uri="{BB962C8B-B14F-4D97-AF65-F5344CB8AC3E}">
        <p14:creationId xmlns:p14="http://schemas.microsoft.com/office/powerpoint/2010/main" val="388616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389967" cy="694817"/>
                <a:chOff x="1609401" y="2348971"/>
                <a:chExt cx="1389967"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900" b="1" kern="1200" dirty="0" smtClean="0">
                      <a:solidFill>
                        <a:srgbClr val="666969"/>
                      </a:solidFill>
                      <a:latin typeface="Cambria" panose="02040503050406030204" pitchFamily="18" charset="0"/>
                      <a:ea typeface="Cambria" panose="02040503050406030204" pitchFamily="18" charset="0"/>
                    </a:rPr>
                    <a:t>Initiative</a:t>
                  </a:r>
                  <a:endParaRPr lang="en-US" sz="900" b="1" kern="1200" dirty="0">
                    <a:solidFill>
                      <a:srgbClr val="666969"/>
                    </a:solidFill>
                    <a:latin typeface="Cambria" panose="02040503050406030204" pitchFamily="18" charset="0"/>
                    <a:ea typeface="Cambria" panose="02040503050406030204" pitchFamily="18" charset="0"/>
                  </a:endParaRP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grpSp>
        <p:nvGrpSpPr>
          <p:cNvPr id="11" name="Group 10"/>
          <p:cNvGrpSpPr/>
          <p:nvPr/>
        </p:nvGrpSpPr>
        <p:grpSpPr>
          <a:xfrm>
            <a:off x="1760738" y="3853761"/>
            <a:ext cx="2637088" cy="1107996"/>
            <a:chOff x="1760738" y="3853761"/>
            <a:chExt cx="2637088" cy="1107996"/>
          </a:xfrm>
        </p:grpSpPr>
        <p:sp>
          <p:nvSpPr>
            <p:cNvPr id="6" name="Rectangle 5"/>
            <p:cNvSpPr/>
            <p:nvPr/>
          </p:nvSpPr>
          <p:spPr>
            <a:xfrm>
              <a:off x="1760738" y="3853761"/>
              <a:ext cx="2637088" cy="1107996"/>
            </a:xfrm>
            <a:prstGeom prst="rect">
              <a:avLst/>
            </a:prstGeom>
          </p:spPr>
          <p:txBody>
            <a:bodyPr wrap="square">
              <a:spAutoFit/>
            </a:bodyPr>
            <a:lstStyle/>
            <a:p>
              <a:pPr lvl="3"/>
              <a:r>
                <a:rPr lang="en-US" sz="1800" b="1" dirty="0">
                  <a:solidFill>
                    <a:srgbClr val="003E52"/>
                  </a:solidFill>
                  <a:latin typeface="Cambria" panose="02040503050406030204" pitchFamily="18" charset="0"/>
                  <a:ea typeface="Cambria" panose="02040503050406030204" pitchFamily="18" charset="0"/>
                  <a:cs typeface="Poppins" charset="0"/>
                </a:rPr>
                <a:t>Suppliers</a:t>
              </a:r>
            </a:p>
            <a:p>
              <a:pPr marL="285750" lvl="3" indent="-285750">
                <a:buFont typeface="Arial" panose="020B0604020202020204" pitchFamily="34" charset="0"/>
                <a:buChar char="•"/>
              </a:pPr>
              <a:r>
                <a:rPr lang="en-US" sz="1600" dirty="0">
                  <a:solidFill>
                    <a:srgbClr val="003E52"/>
                  </a:solidFill>
                  <a:latin typeface="Cambria" panose="02040503050406030204" pitchFamily="18" charset="0"/>
                  <a:ea typeface="Cambria" panose="02040503050406030204" pitchFamily="18" charset="0"/>
                  <a:cs typeface="Poppins" charset="0"/>
                </a:rPr>
                <a:t>Industry</a:t>
              </a:r>
            </a:p>
            <a:p>
              <a:pPr marL="285750" lvl="3" indent="-285750">
                <a:buFont typeface="Arial" panose="020B0604020202020204" pitchFamily="34" charset="0"/>
                <a:buChar char="•"/>
              </a:pPr>
              <a:r>
                <a:rPr lang="en-US" sz="1600" dirty="0">
                  <a:solidFill>
                    <a:srgbClr val="003E52"/>
                  </a:solidFill>
                  <a:latin typeface="Cambria" panose="02040503050406030204" pitchFamily="18" charset="0"/>
                  <a:ea typeface="Cambria" panose="02040503050406030204" pitchFamily="18" charset="0"/>
                  <a:cs typeface="Poppins" charset="0"/>
                </a:rPr>
                <a:t>Size</a:t>
              </a:r>
            </a:p>
            <a:p>
              <a:pPr marL="285750" lvl="3" indent="-285750">
                <a:buFont typeface="Arial" panose="020B0604020202020204" pitchFamily="34" charset="0"/>
                <a:buChar char="•"/>
              </a:pPr>
              <a:r>
                <a:rPr lang="en-US" sz="1600" dirty="0">
                  <a:solidFill>
                    <a:srgbClr val="FF8300"/>
                  </a:solidFill>
                  <a:latin typeface="Cambria" panose="02040503050406030204" pitchFamily="18" charset="0"/>
                  <a:ea typeface="Cambria" panose="02040503050406030204" pitchFamily="18" charset="0"/>
                  <a:cs typeface="Poppins" charset="0"/>
                </a:rPr>
                <a:t>Relation with technology</a:t>
              </a:r>
            </a:p>
          </p:txBody>
        </p:sp>
        <p:pic>
          <p:nvPicPr>
            <p:cNvPr id="37" name="Picture 4" descr="https://static.thenounproject.com/png/824437-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2094" y="4097729"/>
              <a:ext cx="440841" cy="445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1760738" y="684461"/>
            <a:ext cx="3052381" cy="1600438"/>
            <a:chOff x="1245299" y="739690"/>
            <a:chExt cx="3052381" cy="1600438"/>
          </a:xfrm>
        </p:grpSpPr>
        <p:sp>
          <p:nvSpPr>
            <p:cNvPr id="36" name="Rectangle 35"/>
            <p:cNvSpPr/>
            <p:nvPr/>
          </p:nvSpPr>
          <p:spPr>
            <a:xfrm>
              <a:off x="1245299" y="739690"/>
              <a:ext cx="3052381" cy="1600438"/>
            </a:xfrm>
            <a:prstGeom prst="rect">
              <a:avLst/>
            </a:prstGeom>
          </p:spPr>
          <p:txBody>
            <a:bodyPr wrap="square">
              <a:spAutoFit/>
            </a:bodyPr>
            <a:lstStyle/>
            <a:p>
              <a:pPr lvl="3"/>
              <a:r>
                <a:rPr lang="en-US" sz="1800" b="1" dirty="0" smtClean="0">
                  <a:solidFill>
                    <a:srgbClr val="003E52"/>
                  </a:solidFill>
                  <a:latin typeface="Cambria" panose="02040503050406030204" pitchFamily="18" charset="0"/>
                  <a:ea typeface="Cambria" panose="02040503050406030204" pitchFamily="18" charset="0"/>
                  <a:cs typeface="Poppins" charset="0"/>
                </a:rPr>
                <a:t>Clients </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Company size</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Industry</a:t>
              </a:r>
            </a:p>
            <a:p>
              <a:pPr marL="285750" lvl="3" indent="-285750">
                <a:buFont typeface="Arial" panose="020B0604020202020204" pitchFamily="34" charset="0"/>
                <a:buChar char="•"/>
              </a:pPr>
              <a:r>
                <a:rPr lang="en-US" sz="1600" dirty="0" smtClean="0">
                  <a:solidFill>
                    <a:srgbClr val="FF8300"/>
                  </a:solidFill>
                  <a:latin typeface="Cambria" panose="02040503050406030204" pitchFamily="18" charset="0"/>
                  <a:ea typeface="Cambria" panose="02040503050406030204" pitchFamily="18" charset="0"/>
                  <a:cs typeface="Poppins" charset="0"/>
                </a:rPr>
                <a:t>Relation with technology</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Ordering pattern </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Customer journey </a:t>
              </a:r>
            </a:p>
          </p:txBody>
        </p:sp>
        <p:pic>
          <p:nvPicPr>
            <p:cNvPr id="39" name="Picture 8" descr="https://static.thenounproject.com/png/1325056-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85719" y="1025351"/>
              <a:ext cx="440841" cy="445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760738" y="2269111"/>
            <a:ext cx="2949508" cy="1600438"/>
            <a:chOff x="1760738" y="2269111"/>
            <a:chExt cx="2949508" cy="1600438"/>
          </a:xfrm>
        </p:grpSpPr>
        <p:sp>
          <p:nvSpPr>
            <p:cNvPr id="5" name="Rectangle 4"/>
            <p:cNvSpPr/>
            <p:nvPr/>
          </p:nvSpPr>
          <p:spPr>
            <a:xfrm>
              <a:off x="1760738" y="2269111"/>
              <a:ext cx="2949508" cy="1600438"/>
            </a:xfrm>
            <a:prstGeom prst="rect">
              <a:avLst/>
            </a:prstGeom>
          </p:spPr>
          <p:txBody>
            <a:bodyPr wrap="square">
              <a:spAutoFit/>
            </a:bodyPr>
            <a:lstStyle/>
            <a:p>
              <a:pPr lvl="3"/>
              <a:r>
                <a:rPr lang="en-US" sz="1800" b="1" dirty="0" smtClean="0">
                  <a:solidFill>
                    <a:srgbClr val="003E52"/>
                  </a:solidFill>
                  <a:latin typeface="Cambria" panose="02040503050406030204" pitchFamily="18" charset="0"/>
                  <a:ea typeface="Cambria" panose="02040503050406030204" pitchFamily="18" charset="0"/>
                  <a:cs typeface="Poppins" charset="0"/>
                </a:rPr>
                <a:t>Users</a:t>
              </a:r>
              <a:endParaRPr lang="en-US" sz="1800" b="1" dirty="0">
                <a:solidFill>
                  <a:srgbClr val="003E52"/>
                </a:solidFill>
                <a:latin typeface="Cambria" panose="02040503050406030204" pitchFamily="18" charset="0"/>
                <a:ea typeface="Cambria" panose="02040503050406030204" pitchFamily="18" charset="0"/>
                <a:cs typeface="Poppins" charset="0"/>
              </a:endParaRPr>
            </a:p>
            <a:p>
              <a:pPr marL="285750" lvl="3" indent="-285750">
                <a:buFont typeface="Arial" panose="020B0604020202020204" pitchFamily="34" charset="0"/>
                <a:buChar char="•"/>
              </a:pPr>
              <a:r>
                <a:rPr lang="en-US" sz="1600" dirty="0">
                  <a:solidFill>
                    <a:srgbClr val="003E52"/>
                  </a:solidFill>
                  <a:latin typeface="Cambria" panose="02040503050406030204" pitchFamily="18" charset="0"/>
                  <a:ea typeface="Cambria" panose="02040503050406030204" pitchFamily="18" charset="0"/>
                  <a:cs typeface="Poppins" charset="0"/>
                </a:rPr>
                <a:t>Geographic areas</a:t>
              </a:r>
            </a:p>
            <a:p>
              <a:pPr marL="285750" lvl="3" indent="-285750">
                <a:buFont typeface="Arial" panose="020B0604020202020204" pitchFamily="34" charset="0"/>
                <a:buChar char="•"/>
              </a:pPr>
              <a:r>
                <a:rPr lang="en-US" sz="1600" dirty="0">
                  <a:solidFill>
                    <a:srgbClr val="003E52"/>
                  </a:solidFill>
                  <a:latin typeface="Cambria" panose="02040503050406030204" pitchFamily="18" charset="0"/>
                  <a:ea typeface="Cambria" panose="02040503050406030204" pitchFamily="18" charset="0"/>
                  <a:cs typeface="Poppins" charset="0"/>
                </a:rPr>
                <a:t>Type of jobs</a:t>
              </a:r>
            </a:p>
            <a:p>
              <a:pPr marL="285750" lvl="3" indent="-285750">
                <a:buFont typeface="Arial" panose="020B0604020202020204" pitchFamily="34" charset="0"/>
                <a:buChar char="•"/>
              </a:pPr>
              <a:r>
                <a:rPr lang="en-US" sz="1600" dirty="0">
                  <a:solidFill>
                    <a:srgbClr val="003E52"/>
                  </a:solidFill>
                  <a:latin typeface="Cambria" panose="02040503050406030204" pitchFamily="18" charset="0"/>
                  <a:ea typeface="Cambria" panose="02040503050406030204" pitchFamily="18" charset="0"/>
                  <a:cs typeface="Poppins" charset="0"/>
                </a:rPr>
                <a:t>Age</a:t>
              </a:r>
            </a:p>
            <a:p>
              <a:pPr marL="285750" lvl="3" indent="-285750">
                <a:buFont typeface="Arial" panose="020B0604020202020204" pitchFamily="34" charset="0"/>
                <a:buChar char="•"/>
              </a:pPr>
              <a:r>
                <a:rPr lang="en-US" sz="1600" dirty="0">
                  <a:solidFill>
                    <a:srgbClr val="FF8300"/>
                  </a:solidFill>
                  <a:latin typeface="Cambria" panose="02040503050406030204" pitchFamily="18" charset="0"/>
                  <a:ea typeface="Cambria" panose="02040503050406030204" pitchFamily="18" charset="0"/>
                  <a:cs typeface="Poppins" charset="0"/>
                </a:rPr>
                <a:t>Relation with technology</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User experience</a:t>
              </a:r>
              <a:endParaRPr lang="en-US" sz="1600" dirty="0">
                <a:solidFill>
                  <a:srgbClr val="003E52"/>
                </a:solidFill>
                <a:latin typeface="Cambria" panose="02040503050406030204" pitchFamily="18" charset="0"/>
                <a:ea typeface="Cambria" panose="02040503050406030204" pitchFamily="18" charset="0"/>
                <a:cs typeface="Poppins" charset="0"/>
              </a:endParaRPr>
            </a:p>
          </p:txBody>
        </p:sp>
        <p:pic>
          <p:nvPicPr>
            <p:cNvPr id="38" name="Picture 6" descr="https://static.thenounproject.com/png/901626-20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9189" y="2778352"/>
              <a:ext cx="423938" cy="42806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p:cNvGrpSpPr/>
          <p:nvPr/>
        </p:nvGrpSpPr>
        <p:grpSpPr>
          <a:xfrm>
            <a:off x="5266993" y="1688257"/>
            <a:ext cx="2596847" cy="2092881"/>
            <a:chOff x="5266993" y="1688257"/>
            <a:chExt cx="2596847" cy="2092881"/>
          </a:xfrm>
        </p:grpSpPr>
        <p:pic>
          <p:nvPicPr>
            <p:cNvPr id="5122" name="Picture 2" descr="https://static.thenounproject.com/png/1504612-2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54888" y="2285010"/>
              <a:ext cx="1008952" cy="1008952"/>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9"/>
            <p:cNvSpPr/>
            <p:nvPr/>
          </p:nvSpPr>
          <p:spPr>
            <a:xfrm>
              <a:off x="5266993" y="1688257"/>
              <a:ext cx="2343408" cy="2092881"/>
            </a:xfrm>
            <a:prstGeom prst="rect">
              <a:avLst/>
            </a:prstGeom>
          </p:spPr>
          <p:txBody>
            <a:bodyPr wrap="square">
              <a:spAutoFit/>
            </a:bodyPr>
            <a:lstStyle/>
            <a:p>
              <a:pPr lvl="3"/>
              <a:r>
                <a:rPr lang="en-US" sz="1800" b="1" dirty="0" smtClean="0">
                  <a:solidFill>
                    <a:srgbClr val="003E52"/>
                  </a:solidFill>
                  <a:latin typeface="Cambria" panose="02040503050406030204" pitchFamily="18" charset="0"/>
                  <a:ea typeface="Cambria" panose="02040503050406030204" pitchFamily="18" charset="0"/>
                  <a:cs typeface="Poppins" charset="0"/>
                </a:rPr>
                <a:t>Tools </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Benchmarking</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SWOT</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BCG matrix</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Personas</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Data analysis</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Surveys</a:t>
              </a:r>
            </a:p>
            <a:p>
              <a:pPr marL="285750" lvl="3" indent="-285750">
                <a:buFont typeface="Arial" panose="020B0604020202020204" pitchFamily="34" charset="0"/>
                <a:buChar char="•"/>
              </a:pPr>
              <a:r>
                <a:rPr lang="en-US" sz="1600" dirty="0" smtClean="0">
                  <a:solidFill>
                    <a:srgbClr val="003E52"/>
                  </a:solidFill>
                  <a:latin typeface="Cambria" panose="02040503050406030204" pitchFamily="18" charset="0"/>
                  <a:ea typeface="Cambria" panose="02040503050406030204" pitchFamily="18" charset="0"/>
                  <a:cs typeface="Poppins" charset="0"/>
                </a:rPr>
                <a:t>Focus groups</a:t>
              </a:r>
            </a:p>
          </p:txBody>
        </p:sp>
      </p:grpSp>
      <p:sp>
        <p:nvSpPr>
          <p:cNvPr id="34" name="Title 5"/>
          <p:cNvSpPr txBox="1">
            <a:spLocks/>
          </p:cNvSpPr>
          <p:nvPr/>
        </p:nvSpPr>
        <p:spPr>
          <a:xfrm>
            <a:off x="-48443" y="15921"/>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’s Business ECOSYSTEM “AS IS”</a:t>
            </a:r>
          </a:p>
        </p:txBody>
      </p:sp>
    </p:spTree>
    <p:extLst>
      <p:ext uri="{BB962C8B-B14F-4D97-AF65-F5344CB8AC3E}">
        <p14:creationId xmlns:p14="http://schemas.microsoft.com/office/powerpoint/2010/main" val="30310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389967" cy="694817"/>
                <a:chOff x="1609401" y="2348971"/>
                <a:chExt cx="1389967"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900" b="1" kern="1200" dirty="0" smtClean="0">
                      <a:solidFill>
                        <a:srgbClr val="666969"/>
                      </a:solidFill>
                      <a:latin typeface="Cambria" panose="02040503050406030204" pitchFamily="18" charset="0"/>
                      <a:ea typeface="Cambria" panose="02040503050406030204" pitchFamily="18" charset="0"/>
                    </a:rPr>
                    <a:t>Initiative</a:t>
                  </a:r>
                  <a:endParaRPr lang="en-US" sz="900" b="1" kern="1200" dirty="0">
                    <a:solidFill>
                      <a:srgbClr val="666969"/>
                    </a:solidFill>
                    <a:latin typeface="Cambria" panose="02040503050406030204" pitchFamily="18" charset="0"/>
                    <a:ea typeface="Cambria" panose="02040503050406030204" pitchFamily="18" charset="0"/>
                  </a:endParaRP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cxnSp>
        <p:nvCxnSpPr>
          <p:cNvPr id="57" name="Curved Connector 56"/>
          <p:cNvCxnSpPr/>
          <p:nvPr/>
        </p:nvCxnSpPr>
        <p:spPr>
          <a:xfrm rot="16200000" flipH="1">
            <a:off x="4129201" y="1603073"/>
            <a:ext cx="3562243" cy="1527310"/>
          </a:xfrm>
          <a:prstGeom prst="curvedConnector3">
            <a:avLst/>
          </a:prstGeom>
          <a:ln w="57150">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pic>
        <p:nvPicPr>
          <p:cNvPr id="12290" name="Picture 2" descr="https://static.thenounproject.com/png/1871670-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04074" y="645483"/>
            <a:ext cx="1344750" cy="1344750"/>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https://static.thenounproject.com/png/569674-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84893" y="3493987"/>
            <a:ext cx="1030253" cy="1030253"/>
          </a:xfrm>
          <a:prstGeom prst="rect">
            <a:avLst/>
          </a:prstGeom>
          <a:noFill/>
          <a:extLst>
            <a:ext uri="{909E8E84-426E-40DD-AFC4-6F175D3DCCD1}">
              <a14:hiddenFill xmlns:a14="http://schemas.microsoft.com/office/drawing/2010/main">
                <a:solidFill>
                  <a:srgbClr val="FFFFFF"/>
                </a:solidFill>
              </a14:hiddenFill>
            </a:ext>
          </a:extLst>
        </p:spPr>
      </p:pic>
      <p:cxnSp>
        <p:nvCxnSpPr>
          <p:cNvPr id="58" name="Straight Arrow Connector 57"/>
          <p:cNvCxnSpPr/>
          <p:nvPr/>
        </p:nvCxnSpPr>
        <p:spPr>
          <a:xfrm flipV="1">
            <a:off x="2248878" y="2468653"/>
            <a:ext cx="686780" cy="832133"/>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62" name="Straight Arrow Connector 61"/>
          <p:cNvCxnSpPr/>
          <p:nvPr/>
        </p:nvCxnSpPr>
        <p:spPr>
          <a:xfrm flipH="1" flipV="1">
            <a:off x="4560886" y="2493101"/>
            <a:ext cx="519053" cy="892995"/>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pic>
        <p:nvPicPr>
          <p:cNvPr id="12294" name="Picture 6" descr="https://static.thenounproject.com/png/1829386-20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80550" y="3493987"/>
            <a:ext cx="1202094" cy="1202094"/>
          </a:xfrm>
          <a:prstGeom prst="rect">
            <a:avLst/>
          </a:prstGeom>
          <a:noFill/>
          <a:extLst>
            <a:ext uri="{909E8E84-426E-40DD-AFC4-6F175D3DCCD1}">
              <a14:hiddenFill xmlns:a14="http://schemas.microsoft.com/office/drawing/2010/main">
                <a:solidFill>
                  <a:srgbClr val="FFFFFF"/>
                </a:solidFill>
              </a14:hiddenFill>
            </a:ext>
          </a:extLst>
        </p:spPr>
      </p:pic>
      <p:cxnSp>
        <p:nvCxnSpPr>
          <p:cNvPr id="67" name="Straight Arrow Connector 66"/>
          <p:cNvCxnSpPr/>
          <p:nvPr/>
        </p:nvCxnSpPr>
        <p:spPr>
          <a:xfrm flipH="1">
            <a:off x="4660024" y="1524000"/>
            <a:ext cx="1435976" cy="16439"/>
          </a:xfrm>
          <a:prstGeom prst="straightConnector1">
            <a:avLst/>
          </a:prstGeom>
          <a:ln w="57150">
            <a:headEnd type="triangle" w="lg" len="lg"/>
            <a:tailEnd type="triangle" w="lg" len="lg"/>
          </a:ln>
        </p:spPr>
        <p:style>
          <a:lnRef idx="3">
            <a:schemeClr val="accent1"/>
          </a:lnRef>
          <a:fillRef idx="0">
            <a:schemeClr val="accent1"/>
          </a:fillRef>
          <a:effectRef idx="2">
            <a:schemeClr val="accent1"/>
          </a:effectRef>
          <a:fontRef idx="minor">
            <a:schemeClr val="tx1"/>
          </a:fontRef>
        </p:style>
      </p:cxnSp>
      <p:pic>
        <p:nvPicPr>
          <p:cNvPr id="71" name="Picture 2" descr="https://static.thenounproject.com/png/1871670-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320632" y="536144"/>
            <a:ext cx="674095" cy="674095"/>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 descr="https://static.thenounproject.com/png/1871670-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352739" y="410538"/>
            <a:ext cx="799701" cy="799701"/>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 descr="https://static.thenounproject.com/png/1871670-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846226" y="1317858"/>
            <a:ext cx="694434" cy="694434"/>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s://static.thenounproject.com/png/832921-2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32462" y="2023760"/>
            <a:ext cx="842514" cy="842514"/>
          </a:xfrm>
          <a:prstGeom prst="rect">
            <a:avLst/>
          </a:prstGeom>
          <a:noFill/>
          <a:extLst>
            <a:ext uri="{909E8E84-426E-40DD-AFC4-6F175D3DCCD1}">
              <a14:hiddenFill xmlns:a14="http://schemas.microsoft.com/office/drawing/2010/main">
                <a:solidFill>
                  <a:srgbClr val="FFFFFF"/>
                </a:solidFill>
              </a14:hiddenFill>
            </a:ext>
          </a:extLst>
        </p:spPr>
      </p:pic>
      <p:sp>
        <p:nvSpPr>
          <p:cNvPr id="32" name="Title 5"/>
          <p:cNvSpPr txBox="1">
            <a:spLocks/>
          </p:cNvSpPr>
          <p:nvPr/>
        </p:nvSpPr>
        <p:spPr>
          <a:xfrm>
            <a:off x="-48443" y="15921"/>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’s IT ECOSYSTEM “AS IS”</a:t>
            </a:r>
          </a:p>
        </p:txBody>
      </p:sp>
    </p:spTree>
    <p:extLst>
      <p:ext uri="{BB962C8B-B14F-4D97-AF65-F5344CB8AC3E}">
        <p14:creationId xmlns:p14="http://schemas.microsoft.com/office/powerpoint/2010/main" val="979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29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389967" cy="694817"/>
                <a:chOff x="1609401" y="2348971"/>
                <a:chExt cx="1389967"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900" b="1" kern="1200" dirty="0" smtClean="0">
                      <a:solidFill>
                        <a:srgbClr val="666969"/>
                      </a:solidFill>
                      <a:latin typeface="Cambria" panose="02040503050406030204" pitchFamily="18" charset="0"/>
                      <a:ea typeface="Cambria" panose="02040503050406030204" pitchFamily="18" charset="0"/>
                    </a:rPr>
                    <a:t>Initiative</a:t>
                  </a:r>
                  <a:endParaRPr lang="en-US" sz="900" b="1" kern="1200" dirty="0">
                    <a:solidFill>
                      <a:srgbClr val="666969"/>
                    </a:solidFill>
                    <a:latin typeface="Cambria" panose="02040503050406030204" pitchFamily="18" charset="0"/>
                    <a:ea typeface="Cambria" panose="02040503050406030204" pitchFamily="18" charset="0"/>
                  </a:endParaRP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pic>
        <p:nvPicPr>
          <p:cNvPr id="11268" name="Picture 4" descr="https://static.thenounproject.com/png/258394-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69487" y="0"/>
            <a:ext cx="1235996" cy="1235996"/>
          </a:xfrm>
          <a:prstGeom prst="rect">
            <a:avLst/>
          </a:prstGeom>
          <a:noFill/>
          <a:extLst>
            <a:ext uri="{909E8E84-426E-40DD-AFC4-6F175D3DCCD1}">
              <a14:hiddenFill xmlns:a14="http://schemas.microsoft.com/office/drawing/2010/main">
                <a:solidFill>
                  <a:srgbClr val="FFFFFF"/>
                </a:solidFill>
              </a14:hiddenFill>
            </a:ext>
          </a:extLst>
        </p:spPr>
      </p:pic>
      <p:sp>
        <p:nvSpPr>
          <p:cNvPr id="58" name="Title 5"/>
          <p:cNvSpPr txBox="1">
            <a:spLocks/>
          </p:cNvSpPr>
          <p:nvPr/>
        </p:nvSpPr>
        <p:spPr>
          <a:xfrm>
            <a:off x="1300699" y="750446"/>
            <a:ext cx="7892920" cy="3999404"/>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R="0" lvl="0" defTabSz="914400" rtl="0" eaLnBrk="1" fontAlgn="auto" latinLnBrk="0" hangingPunct="1">
              <a:lnSpc>
                <a:spcPct val="100000"/>
              </a:lnSpc>
              <a:spcBef>
                <a:spcPts val="0"/>
              </a:spcBef>
              <a:spcAft>
                <a:spcPts val="0"/>
              </a:spcAft>
              <a:buClrTx/>
              <a:buSzTx/>
              <a:tabLst/>
              <a:defRPr/>
            </a:pPr>
            <a:r>
              <a:rPr lang="en-US" sz="2000" noProof="0" dirty="0" smtClean="0">
                <a:solidFill>
                  <a:srgbClr val="003E52"/>
                </a:solidFill>
                <a:latin typeface="Cambria" panose="02040503050406030204" pitchFamily="18" charset="0"/>
                <a:ea typeface="Cambria" panose="02040503050406030204" pitchFamily="18" charset="0"/>
                <a:cs typeface="Poppins" charset="0"/>
              </a:rPr>
              <a:t>1. “45%” customers </a:t>
            </a:r>
          </a:p>
          <a:p>
            <a:pPr marR="0" lvl="0" defTabSz="914400" rtl="0" eaLnBrk="1" fontAlgn="auto" latinLnBrk="0" hangingPunct="1">
              <a:lnSpc>
                <a:spcPct val="100000"/>
              </a:lnSpc>
              <a:spcBef>
                <a:spcPts val="0"/>
              </a:spcBef>
              <a:spcAft>
                <a:spcPts val="0"/>
              </a:spcAft>
              <a:buClrTx/>
              <a:buSzTx/>
              <a:tabLst/>
              <a:defRPr/>
            </a:pPr>
            <a:r>
              <a:rPr lang="en-US" sz="2000" noProof="0" dirty="0" smtClean="0">
                <a:solidFill>
                  <a:srgbClr val="003E52"/>
                </a:solidFill>
                <a:latin typeface="Cambria" panose="02040503050406030204" pitchFamily="18" charset="0"/>
                <a:ea typeface="Cambria" panose="02040503050406030204" pitchFamily="18" charset="0"/>
                <a:cs typeface="Poppins" charset="0"/>
              </a:rPr>
              <a:t>      - have &gt;100  employees</a:t>
            </a:r>
          </a:p>
          <a:p>
            <a:pPr marR="0" lvl="0" defTabSz="914400" rtl="0" eaLnBrk="1" fontAlgn="auto" latinLnBrk="0" hangingPunct="1">
              <a:lnSpc>
                <a:spcPct val="100000"/>
              </a:lnSpc>
              <a:spcBef>
                <a:spcPts val="0"/>
              </a:spcBef>
              <a:spcAft>
                <a:spcPts val="0"/>
              </a:spcAft>
              <a:buClrTx/>
              <a:buSzTx/>
              <a:tabLst/>
              <a:defRPr/>
            </a:pPr>
            <a:r>
              <a:rPr lang="en-US" sz="2000" dirty="0">
                <a:solidFill>
                  <a:srgbClr val="003E52"/>
                </a:solidFill>
                <a:latin typeface="Cambria" panose="02040503050406030204" pitchFamily="18" charset="0"/>
                <a:ea typeface="Cambria" panose="02040503050406030204" pitchFamily="18" charset="0"/>
                <a:cs typeface="Poppins" charset="0"/>
              </a:rPr>
              <a:t> </a:t>
            </a:r>
            <a:r>
              <a:rPr lang="en-US" sz="2000" dirty="0" smtClean="0">
                <a:solidFill>
                  <a:srgbClr val="003E52"/>
                </a:solidFill>
                <a:latin typeface="Cambria" panose="02040503050406030204" pitchFamily="18" charset="0"/>
                <a:ea typeface="Cambria" panose="02040503050406030204" pitchFamily="18" charset="0"/>
                <a:cs typeface="Poppins" charset="0"/>
              </a:rPr>
              <a:t>     - bulk orders, regular intervals</a:t>
            </a:r>
          </a:p>
          <a:p>
            <a:pPr marR="0" lvl="0" defTabSz="914400" rtl="0" eaLnBrk="1" fontAlgn="auto" latinLnBrk="0" hangingPunct="1">
              <a:lnSpc>
                <a:spcPct val="100000"/>
              </a:lnSpc>
              <a:spcBef>
                <a:spcPts val="0"/>
              </a:spcBef>
              <a:spcAft>
                <a:spcPts val="0"/>
              </a:spcAft>
              <a:buClrTx/>
              <a:buSzTx/>
              <a:tabLst/>
              <a:defRPr/>
            </a:pPr>
            <a:r>
              <a:rPr lang="en-US" sz="2000" noProof="0" dirty="0">
                <a:solidFill>
                  <a:srgbClr val="003E52"/>
                </a:solidFill>
                <a:latin typeface="Cambria" panose="02040503050406030204" pitchFamily="18" charset="0"/>
                <a:ea typeface="Cambria" panose="02040503050406030204" pitchFamily="18" charset="0"/>
                <a:cs typeface="Poppins" charset="0"/>
              </a:rPr>
              <a:t> </a:t>
            </a:r>
            <a:r>
              <a:rPr lang="en-US" sz="2000" noProof="0" dirty="0" smtClean="0">
                <a:solidFill>
                  <a:srgbClr val="003E52"/>
                </a:solidFill>
                <a:latin typeface="Cambria" panose="02040503050406030204" pitchFamily="18" charset="0"/>
                <a:ea typeface="Cambria" panose="02040503050406030204" pitchFamily="18" charset="0"/>
                <a:cs typeface="Poppins" charset="0"/>
              </a:rPr>
              <a:t>     - no diversity in the orders</a:t>
            </a:r>
          </a:p>
          <a:p>
            <a:pPr marR="0" lvl="0" defTabSz="914400" rtl="0" eaLnBrk="1" fontAlgn="auto" latinLnBrk="0" hangingPunct="1">
              <a:lnSpc>
                <a:spcPct val="100000"/>
              </a:lnSpc>
              <a:spcBef>
                <a:spcPts val="0"/>
              </a:spcBef>
              <a:spcAft>
                <a:spcPts val="0"/>
              </a:spcAft>
              <a:buClrTx/>
              <a:buSzTx/>
              <a:tabLst/>
              <a:defRPr/>
            </a:pPr>
            <a:r>
              <a:rPr lang="en-US" sz="2000" dirty="0" smtClean="0">
                <a:solidFill>
                  <a:srgbClr val="003E52"/>
                </a:solidFill>
                <a:latin typeface="Cambria" panose="02040503050406030204" pitchFamily="18" charset="0"/>
                <a:ea typeface="Cambria" panose="02040503050406030204" pitchFamily="18" charset="0"/>
                <a:cs typeface="Poppins" charset="0"/>
              </a:rPr>
              <a:t>2. Ordering methods equally splinted between email and web</a:t>
            </a:r>
          </a:p>
          <a:p>
            <a:pPr marR="0" lvl="0" defTabSz="914400" rtl="0" eaLnBrk="1" fontAlgn="auto" latinLnBrk="0" hangingPunct="1">
              <a:lnSpc>
                <a:spcPct val="100000"/>
              </a:lnSpc>
              <a:spcBef>
                <a:spcPts val="0"/>
              </a:spcBef>
              <a:spcAft>
                <a:spcPts val="0"/>
              </a:spcAft>
              <a:buClrTx/>
              <a:buSzTx/>
              <a:tabLst/>
              <a:defRPr/>
            </a:pPr>
            <a:r>
              <a:rPr lang="en-US" sz="2000" dirty="0" smtClean="0">
                <a:solidFill>
                  <a:srgbClr val="003E52"/>
                </a:solidFill>
                <a:latin typeface="Cambria" panose="02040503050406030204" pitchFamily="18" charset="0"/>
                <a:ea typeface="Cambria" panose="02040503050406030204" pitchFamily="18" charset="0"/>
                <a:cs typeface="Poppins" charset="0"/>
              </a:rPr>
              <a:t>3. Partial insight on how users are using the gifts</a:t>
            </a:r>
          </a:p>
          <a:p>
            <a:pPr marR="0" lvl="0" defTabSz="914400" rtl="0" eaLnBrk="1" fontAlgn="auto" latinLnBrk="0" hangingPunct="1">
              <a:lnSpc>
                <a:spcPct val="100000"/>
              </a:lnSpc>
              <a:spcBef>
                <a:spcPts val="0"/>
              </a:spcBef>
              <a:spcAft>
                <a:spcPts val="0"/>
              </a:spcAft>
              <a:buClrTx/>
              <a:buSzTx/>
              <a:tabLst/>
              <a:defRPr/>
            </a:pPr>
            <a:r>
              <a:rPr lang="en-US" sz="2000" noProof="0" dirty="0" smtClean="0">
                <a:solidFill>
                  <a:srgbClr val="003E52"/>
                </a:solidFill>
                <a:latin typeface="Cambria" panose="02040503050406030204" pitchFamily="18" charset="0"/>
                <a:ea typeface="Cambria" panose="02040503050406030204" pitchFamily="18" charset="0"/>
                <a:cs typeface="Poppins" charset="0"/>
              </a:rPr>
              <a:t>4. Core application</a:t>
            </a:r>
          </a:p>
          <a:p>
            <a:pPr marR="0" lvl="0" defTabSz="914400" rtl="0" eaLnBrk="1" fontAlgn="auto" latinLnBrk="0" hangingPunct="1">
              <a:lnSpc>
                <a:spcPct val="100000"/>
              </a:lnSpc>
              <a:spcBef>
                <a:spcPts val="0"/>
              </a:spcBef>
              <a:spcAft>
                <a:spcPts val="0"/>
              </a:spcAft>
              <a:buClrTx/>
              <a:buSzTx/>
              <a:tabLst/>
              <a:defRPr/>
            </a:pPr>
            <a:r>
              <a:rPr lang="en-US" sz="2000" dirty="0">
                <a:solidFill>
                  <a:srgbClr val="003E52"/>
                </a:solidFill>
                <a:latin typeface="Cambria" panose="02040503050406030204" pitchFamily="18" charset="0"/>
                <a:ea typeface="Cambria" panose="02040503050406030204" pitchFamily="18" charset="0"/>
                <a:cs typeface="Poppins" charset="0"/>
              </a:rPr>
              <a:t> </a:t>
            </a:r>
            <a:r>
              <a:rPr lang="en-US" sz="2000" dirty="0" smtClean="0">
                <a:solidFill>
                  <a:srgbClr val="003E52"/>
                </a:solidFill>
                <a:latin typeface="Cambria" panose="02040503050406030204" pitchFamily="18" charset="0"/>
                <a:ea typeface="Cambria" panose="02040503050406030204" pitchFamily="18" charset="0"/>
                <a:cs typeface="Poppins" charset="0"/>
              </a:rPr>
              <a:t>     - Data model permits flexibility in product design</a:t>
            </a:r>
          </a:p>
          <a:p>
            <a:pPr marR="0" lvl="0" defTabSz="914400" rtl="0" eaLnBrk="1" fontAlgn="auto" latinLnBrk="0" hangingPunct="1">
              <a:lnSpc>
                <a:spcPct val="100000"/>
              </a:lnSpc>
              <a:spcBef>
                <a:spcPts val="0"/>
              </a:spcBef>
              <a:spcAft>
                <a:spcPts val="0"/>
              </a:spcAft>
              <a:buClrTx/>
              <a:buSzTx/>
              <a:tabLst/>
              <a:defRPr/>
            </a:pPr>
            <a:r>
              <a:rPr lang="en-US" sz="2000" noProof="0" dirty="0">
                <a:solidFill>
                  <a:srgbClr val="003E52"/>
                </a:solidFill>
                <a:latin typeface="Cambria" panose="02040503050406030204" pitchFamily="18" charset="0"/>
                <a:ea typeface="Cambria" panose="02040503050406030204" pitchFamily="18" charset="0"/>
                <a:cs typeface="Poppins" charset="0"/>
              </a:rPr>
              <a:t> </a:t>
            </a:r>
            <a:r>
              <a:rPr lang="en-US" sz="2000" noProof="0" dirty="0" smtClean="0">
                <a:solidFill>
                  <a:srgbClr val="003E52"/>
                </a:solidFill>
                <a:latin typeface="Cambria" panose="02040503050406030204" pitchFamily="18" charset="0"/>
                <a:ea typeface="Cambria" panose="02040503050406030204" pitchFamily="18" charset="0"/>
                <a:cs typeface="Poppins" charset="0"/>
              </a:rPr>
              <a:t>     - Granular data</a:t>
            </a:r>
          </a:p>
          <a:p>
            <a:pPr marR="0" lvl="0" defTabSz="914400" rtl="0" eaLnBrk="1" fontAlgn="auto" latinLnBrk="0" hangingPunct="1">
              <a:lnSpc>
                <a:spcPct val="100000"/>
              </a:lnSpc>
              <a:spcBef>
                <a:spcPts val="0"/>
              </a:spcBef>
              <a:spcAft>
                <a:spcPts val="0"/>
              </a:spcAft>
              <a:buClrTx/>
              <a:buSzTx/>
              <a:tabLst/>
              <a:defRPr/>
            </a:pPr>
            <a:r>
              <a:rPr lang="en-US" sz="2000" dirty="0" smtClean="0">
                <a:solidFill>
                  <a:srgbClr val="003E52"/>
                </a:solidFill>
                <a:latin typeface="Cambria" panose="02040503050406030204" pitchFamily="18" charset="0"/>
                <a:ea typeface="Cambria" panose="02040503050406030204" pitchFamily="18" charset="0"/>
                <a:cs typeface="Poppins" charset="0"/>
              </a:rPr>
              <a:t>5. Web development needed when a new product is defined</a:t>
            </a:r>
          </a:p>
          <a:p>
            <a:pPr marR="0" lvl="0" defTabSz="914400" rtl="0" eaLnBrk="1" fontAlgn="auto" latinLnBrk="0" hangingPunct="1">
              <a:lnSpc>
                <a:spcPct val="100000"/>
              </a:lnSpc>
              <a:spcBef>
                <a:spcPts val="0"/>
              </a:spcBef>
              <a:spcAft>
                <a:spcPts val="0"/>
              </a:spcAft>
              <a:buClrTx/>
              <a:buSzTx/>
              <a:tabLst/>
              <a:defRPr/>
            </a:pPr>
            <a:r>
              <a:rPr lang="en-US" sz="2000" noProof="0" dirty="0" smtClean="0">
                <a:solidFill>
                  <a:srgbClr val="003E52"/>
                </a:solidFill>
                <a:latin typeface="Cambria" panose="02040503050406030204" pitchFamily="18" charset="0"/>
                <a:ea typeface="Cambria" panose="02040503050406030204" pitchFamily="18" charset="0"/>
                <a:cs typeface="Poppins" charset="0"/>
              </a:rPr>
              <a:t>6. Implementations specific to each supplier interface</a:t>
            </a:r>
          </a:p>
          <a:p>
            <a:pPr marR="0" lvl="0" defTabSz="914400" rtl="0" eaLnBrk="1" fontAlgn="auto" latinLnBrk="0" hangingPunct="1">
              <a:lnSpc>
                <a:spcPct val="100000"/>
              </a:lnSpc>
              <a:spcBef>
                <a:spcPts val="0"/>
              </a:spcBef>
              <a:spcAft>
                <a:spcPts val="0"/>
              </a:spcAft>
              <a:buClrTx/>
              <a:buSzTx/>
              <a:tabLst/>
              <a:defRPr/>
            </a:pPr>
            <a:r>
              <a:rPr lang="en-US" sz="2000" dirty="0" smtClean="0">
                <a:solidFill>
                  <a:srgbClr val="003E52"/>
                </a:solidFill>
                <a:latin typeface="Cambria" panose="02040503050406030204" pitchFamily="18" charset="0"/>
                <a:ea typeface="Cambria" panose="02040503050406030204" pitchFamily="18" charset="0"/>
                <a:cs typeface="Poppins" charset="0"/>
              </a:rPr>
              <a:t>7. New technologies lower the market entering barriers</a:t>
            </a:r>
          </a:p>
          <a:p>
            <a:pPr marR="0" lvl="0" defTabSz="914400" rtl="0" eaLnBrk="1" fontAlgn="auto" latinLnBrk="0" hangingPunct="1">
              <a:lnSpc>
                <a:spcPct val="100000"/>
              </a:lnSpc>
              <a:spcBef>
                <a:spcPts val="0"/>
              </a:spcBef>
              <a:spcAft>
                <a:spcPts val="0"/>
              </a:spcAft>
              <a:buClrTx/>
              <a:buSzTx/>
              <a:tabLst/>
              <a:defRPr/>
            </a:pPr>
            <a:r>
              <a:rPr lang="en-US" sz="2000" dirty="0" smtClean="0">
                <a:solidFill>
                  <a:srgbClr val="003E52"/>
                </a:solidFill>
                <a:latin typeface="Cambria" panose="02040503050406030204" pitchFamily="18" charset="0"/>
                <a:ea typeface="Cambria" panose="02040503050406030204" pitchFamily="18" charset="0"/>
                <a:cs typeface="Poppins" charset="0"/>
              </a:rPr>
              <a:t>8. Targeting SMEs could increase market share bay “35%”  </a:t>
            </a:r>
            <a:r>
              <a:rPr lang="en-US" sz="2000" noProof="0" dirty="0" smtClean="0">
                <a:solidFill>
                  <a:srgbClr val="003E52"/>
                </a:solidFill>
                <a:latin typeface="Cambria" panose="02040503050406030204" pitchFamily="18" charset="0"/>
                <a:ea typeface="Cambria" panose="02040503050406030204" pitchFamily="18" charset="0"/>
                <a:cs typeface="Poppins" charset="0"/>
              </a:rPr>
              <a:t> </a:t>
            </a:r>
          </a:p>
        </p:txBody>
      </p:sp>
      <p:sp>
        <p:nvSpPr>
          <p:cNvPr id="32" name="Title 5"/>
          <p:cNvSpPr txBox="1">
            <a:spLocks/>
          </p:cNvSpPr>
          <p:nvPr/>
        </p:nvSpPr>
        <p:spPr>
          <a:xfrm>
            <a:off x="-48443" y="15921"/>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 “AS IS” results</a:t>
            </a:r>
          </a:p>
        </p:txBody>
      </p:sp>
    </p:spTree>
    <p:extLst>
      <p:ext uri="{BB962C8B-B14F-4D97-AF65-F5344CB8AC3E}">
        <p14:creationId xmlns:p14="http://schemas.microsoft.com/office/powerpoint/2010/main" val="2384249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8">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8">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8">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8">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8">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8">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xEl>
                                              <p:pRg st="8" end="8"/>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8">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58">
                                            <p:txEl>
                                              <p:pRg st="10" end="1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58">
                                            <p:txEl>
                                              <p:pRg st="11" end="1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5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477935" cy="694817"/>
                <a:chOff x="1609401" y="2348971"/>
                <a:chExt cx="1477935"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477935"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1050" b="1" kern="1200" dirty="0">
                      <a:solidFill>
                        <a:srgbClr val="FF8300"/>
                      </a:solidFill>
                      <a:latin typeface="Cambria" panose="02040503050406030204" pitchFamily="18" charset="0"/>
                      <a:ea typeface="Cambria" panose="02040503050406030204" pitchFamily="18" charset="0"/>
                    </a:rPr>
                    <a:t>Initiative</a:t>
                  </a: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pic>
        <p:nvPicPr>
          <p:cNvPr id="13318" name="Picture 6" descr="https://static.thenounproject.com/png/1931418-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5463" y="-67079"/>
            <a:ext cx="1370419" cy="1370419"/>
          </a:xfrm>
          <a:prstGeom prst="rect">
            <a:avLst/>
          </a:prstGeom>
          <a:noFill/>
          <a:extLst>
            <a:ext uri="{909E8E84-426E-40DD-AFC4-6F175D3DCCD1}">
              <a14:hiddenFill xmlns:a14="http://schemas.microsoft.com/office/drawing/2010/main">
                <a:solidFill>
                  <a:srgbClr val="FFFFFF"/>
                </a:solidFill>
              </a14:hiddenFill>
            </a:ext>
          </a:extLst>
        </p:spPr>
      </p:pic>
      <p:sp>
        <p:nvSpPr>
          <p:cNvPr id="46" name="Rounded Rectangle 45"/>
          <p:cNvSpPr/>
          <p:nvPr/>
        </p:nvSpPr>
        <p:spPr>
          <a:xfrm>
            <a:off x="1198731" y="506490"/>
            <a:ext cx="1840804" cy="768992"/>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algn="ctr"/>
            <a:r>
              <a:rPr lang="en-US" b="1" kern="1200" dirty="0" smtClean="0">
                <a:solidFill>
                  <a:srgbClr val="FF8300"/>
                </a:solidFill>
              </a:rPr>
              <a:t>(A) </a:t>
            </a:r>
            <a:r>
              <a:rPr lang="en-US" kern="1200" dirty="0" smtClean="0">
                <a:solidFill>
                  <a:srgbClr val="003E52"/>
                </a:solidFill>
              </a:rPr>
              <a:t>In </a:t>
            </a:r>
            <a:r>
              <a:rPr lang="en-US" kern="1200" dirty="0">
                <a:solidFill>
                  <a:srgbClr val="003E52"/>
                </a:solidFill>
              </a:rPr>
              <a:t>2 years SMEs </a:t>
            </a:r>
            <a:r>
              <a:rPr lang="en-US" kern="1200" dirty="0" smtClean="0">
                <a:solidFill>
                  <a:srgbClr val="003E52"/>
                </a:solidFill>
              </a:rPr>
              <a:t>represent “45%” </a:t>
            </a:r>
            <a:r>
              <a:rPr lang="en-US" kern="1200" dirty="0">
                <a:solidFill>
                  <a:srgbClr val="003E52"/>
                </a:solidFill>
              </a:rPr>
              <a:t>of </a:t>
            </a:r>
            <a:r>
              <a:rPr lang="en-US" kern="1200" dirty="0" smtClean="0">
                <a:solidFill>
                  <a:srgbClr val="003E52"/>
                </a:solidFill>
              </a:rPr>
              <a:t>customers</a:t>
            </a:r>
            <a:endParaRPr lang="en-US" kern="1200" dirty="0">
              <a:solidFill>
                <a:srgbClr val="003E52"/>
              </a:solidFill>
            </a:endParaRPr>
          </a:p>
        </p:txBody>
      </p:sp>
      <p:sp>
        <p:nvSpPr>
          <p:cNvPr id="49" name="Rounded Rectangle 48"/>
          <p:cNvSpPr/>
          <p:nvPr/>
        </p:nvSpPr>
        <p:spPr>
          <a:xfrm>
            <a:off x="3188948" y="508900"/>
            <a:ext cx="1855690" cy="8241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algn="ctr"/>
            <a:r>
              <a:rPr lang="en-US" b="1" kern="1200" dirty="0">
                <a:solidFill>
                  <a:srgbClr val="FF8300"/>
                </a:solidFill>
              </a:rPr>
              <a:t>(B)</a:t>
            </a:r>
            <a:r>
              <a:rPr lang="en-US" kern="1200" dirty="0" smtClean="0">
                <a:solidFill>
                  <a:srgbClr val="003E52"/>
                </a:solidFill>
              </a:rPr>
              <a:t> In </a:t>
            </a:r>
            <a:r>
              <a:rPr lang="en-US" kern="1200" dirty="0">
                <a:solidFill>
                  <a:srgbClr val="003E52"/>
                </a:solidFill>
              </a:rPr>
              <a:t>2 years increase by </a:t>
            </a:r>
            <a:r>
              <a:rPr lang="en-US" kern="1200" dirty="0" smtClean="0">
                <a:solidFill>
                  <a:srgbClr val="003E52"/>
                </a:solidFill>
              </a:rPr>
              <a:t>150% </a:t>
            </a:r>
            <a:r>
              <a:rPr lang="en-US" kern="1200" dirty="0">
                <a:solidFill>
                  <a:srgbClr val="003E52"/>
                </a:solidFill>
              </a:rPr>
              <a:t>the </a:t>
            </a:r>
            <a:r>
              <a:rPr lang="en-US" kern="1200" dirty="0" smtClean="0">
                <a:solidFill>
                  <a:srgbClr val="003E52"/>
                </a:solidFill>
              </a:rPr>
              <a:t>suppliers </a:t>
            </a:r>
            <a:endParaRPr lang="en-US" kern="1200" dirty="0">
              <a:solidFill>
                <a:srgbClr val="003E52"/>
              </a:solidFill>
            </a:endParaRPr>
          </a:p>
        </p:txBody>
      </p:sp>
      <p:grpSp>
        <p:nvGrpSpPr>
          <p:cNvPr id="79" name="Group 78"/>
          <p:cNvGrpSpPr/>
          <p:nvPr/>
        </p:nvGrpSpPr>
        <p:grpSpPr>
          <a:xfrm>
            <a:off x="3359769" y="2989339"/>
            <a:ext cx="2188980" cy="1449642"/>
            <a:chOff x="4903164" y="2784525"/>
            <a:chExt cx="2188980" cy="1449642"/>
          </a:xfrm>
        </p:grpSpPr>
        <p:sp>
          <p:nvSpPr>
            <p:cNvPr id="55" name="Rounded Rectangle 54"/>
            <p:cNvSpPr/>
            <p:nvPr/>
          </p:nvSpPr>
          <p:spPr>
            <a:xfrm>
              <a:off x="4903164" y="3489072"/>
              <a:ext cx="2188980" cy="745095"/>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algn="ctr"/>
              <a:r>
                <a:rPr lang="en-US" sz="1600" b="1" kern="1200" dirty="0">
                  <a:solidFill>
                    <a:srgbClr val="FF8300"/>
                  </a:solidFill>
                </a:rPr>
                <a:t>(2)</a:t>
              </a:r>
              <a:r>
                <a:rPr lang="en-US" b="1" kern="1200" dirty="0">
                  <a:solidFill>
                    <a:srgbClr val="FF8300"/>
                  </a:solidFill>
                </a:rPr>
                <a:t> </a:t>
              </a:r>
              <a:r>
                <a:rPr lang="en-US" kern="1200" dirty="0" smtClean="0">
                  <a:solidFill>
                    <a:srgbClr val="003E52"/>
                  </a:solidFill>
                </a:rPr>
                <a:t>Plug </a:t>
              </a:r>
              <a:r>
                <a:rPr lang="en-US" kern="1200" dirty="0">
                  <a:solidFill>
                    <a:srgbClr val="003E52"/>
                  </a:solidFill>
                </a:rPr>
                <a:t>&amp; Play integration of new </a:t>
              </a:r>
              <a:r>
                <a:rPr lang="en-US" kern="1200" dirty="0" smtClean="0">
                  <a:solidFill>
                    <a:srgbClr val="003E52"/>
                  </a:solidFill>
                </a:rPr>
                <a:t>suppliers</a:t>
              </a:r>
              <a:endParaRPr lang="en-US" kern="1200" dirty="0">
                <a:solidFill>
                  <a:srgbClr val="003E52"/>
                </a:solidFill>
              </a:endParaRPr>
            </a:p>
          </p:txBody>
        </p:sp>
        <p:cxnSp>
          <p:nvCxnSpPr>
            <p:cNvPr id="72" name="Straight Arrow Connector 71"/>
            <p:cNvCxnSpPr/>
            <p:nvPr/>
          </p:nvCxnSpPr>
          <p:spPr>
            <a:xfrm flipH="1">
              <a:off x="5895139" y="2784525"/>
              <a:ext cx="1786" cy="629791"/>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sp>
        <p:nvSpPr>
          <p:cNvPr id="44" name="Rounded Rectangle 43"/>
          <p:cNvSpPr/>
          <p:nvPr/>
        </p:nvSpPr>
        <p:spPr>
          <a:xfrm>
            <a:off x="5194051" y="508900"/>
            <a:ext cx="1855690" cy="8241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algn="ctr"/>
            <a:r>
              <a:rPr lang="en-US" b="1" kern="1200" dirty="0">
                <a:solidFill>
                  <a:srgbClr val="FF8300"/>
                </a:solidFill>
              </a:rPr>
              <a:t>(C)</a:t>
            </a:r>
            <a:r>
              <a:rPr lang="en-US" kern="1200" dirty="0" smtClean="0">
                <a:solidFill>
                  <a:srgbClr val="003E52"/>
                </a:solidFill>
              </a:rPr>
              <a:t> In </a:t>
            </a:r>
            <a:r>
              <a:rPr lang="en-US" kern="1200" dirty="0">
                <a:solidFill>
                  <a:srgbClr val="003E52"/>
                </a:solidFill>
              </a:rPr>
              <a:t>2 years </a:t>
            </a:r>
            <a:r>
              <a:rPr lang="en-US" kern="1200" dirty="0" smtClean="0">
                <a:solidFill>
                  <a:srgbClr val="003E52"/>
                </a:solidFill>
              </a:rPr>
              <a:t>60% of products to be services</a:t>
            </a:r>
            <a:endParaRPr lang="en-US" kern="1200" dirty="0">
              <a:solidFill>
                <a:srgbClr val="003E52"/>
              </a:solidFill>
            </a:endParaRPr>
          </a:p>
        </p:txBody>
      </p:sp>
      <p:grpSp>
        <p:nvGrpSpPr>
          <p:cNvPr id="17" name="Group 16"/>
          <p:cNvGrpSpPr/>
          <p:nvPr/>
        </p:nvGrpSpPr>
        <p:grpSpPr>
          <a:xfrm>
            <a:off x="2134733" y="1419254"/>
            <a:ext cx="3987163" cy="1529568"/>
            <a:chOff x="2134733" y="1652856"/>
            <a:chExt cx="3987163" cy="1529568"/>
          </a:xfrm>
        </p:grpSpPr>
        <p:sp>
          <p:nvSpPr>
            <p:cNvPr id="42" name="Rounded Rectangle 41"/>
            <p:cNvSpPr/>
            <p:nvPr/>
          </p:nvSpPr>
          <p:spPr>
            <a:xfrm>
              <a:off x="3014324" y="2236983"/>
              <a:ext cx="2419880" cy="945441"/>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lvl="0" algn="ctr" defTabSz="622300">
                <a:lnSpc>
                  <a:spcPct val="90000"/>
                </a:lnSpc>
                <a:spcBef>
                  <a:spcPct val="0"/>
                </a:spcBef>
                <a:spcAft>
                  <a:spcPct val="35000"/>
                </a:spcAft>
              </a:pPr>
              <a:r>
                <a:rPr lang="en-US" kern="1200" dirty="0" smtClean="0">
                  <a:solidFill>
                    <a:srgbClr val="003E52"/>
                  </a:solidFill>
                </a:rPr>
                <a:t>Increase </a:t>
              </a:r>
              <a:r>
                <a:rPr lang="en-US" kern="1200" dirty="0">
                  <a:solidFill>
                    <a:srgbClr val="003E52"/>
                  </a:solidFill>
                </a:rPr>
                <a:t>operational work and cost per order</a:t>
              </a:r>
            </a:p>
            <a:p>
              <a:pPr lvl="0" algn="ctr" defTabSz="622300">
                <a:lnSpc>
                  <a:spcPct val="90000"/>
                </a:lnSpc>
                <a:spcBef>
                  <a:spcPct val="0"/>
                </a:spcBef>
                <a:spcAft>
                  <a:spcPct val="35000"/>
                </a:spcAft>
              </a:pPr>
              <a:r>
                <a:rPr lang="en-US" kern="1200" dirty="0">
                  <a:solidFill>
                    <a:srgbClr val="003E52"/>
                  </a:solidFill>
                </a:rPr>
                <a:t>Increased interface complexity</a:t>
              </a:r>
            </a:p>
            <a:p>
              <a:endParaRPr lang="en-US" dirty="0">
                <a:solidFill>
                  <a:srgbClr val="003E52"/>
                </a:solidFill>
              </a:endParaRPr>
            </a:p>
          </p:txBody>
        </p:sp>
        <p:cxnSp>
          <p:nvCxnSpPr>
            <p:cNvPr id="67" name="Straight Arrow Connector 66"/>
            <p:cNvCxnSpPr/>
            <p:nvPr/>
          </p:nvCxnSpPr>
          <p:spPr>
            <a:xfrm>
              <a:off x="2134733" y="1652856"/>
              <a:ext cx="850998" cy="595117"/>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68" name="Straight Arrow Connector 67"/>
            <p:cNvCxnSpPr/>
            <p:nvPr/>
          </p:nvCxnSpPr>
          <p:spPr>
            <a:xfrm flipH="1">
              <a:off x="5454587" y="1652856"/>
              <a:ext cx="667309" cy="602608"/>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cxnSp>
          <p:nvCxnSpPr>
            <p:cNvPr id="45" name="Straight Arrow Connector 44"/>
            <p:cNvCxnSpPr/>
            <p:nvPr/>
          </p:nvCxnSpPr>
          <p:spPr>
            <a:xfrm>
              <a:off x="4116793" y="1652856"/>
              <a:ext cx="3158" cy="593089"/>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grpSp>
        <p:nvGrpSpPr>
          <p:cNvPr id="52" name="Group 51"/>
          <p:cNvGrpSpPr/>
          <p:nvPr/>
        </p:nvGrpSpPr>
        <p:grpSpPr>
          <a:xfrm>
            <a:off x="1198731" y="2941944"/>
            <a:ext cx="2086367" cy="1503491"/>
            <a:chOff x="2263481" y="2766895"/>
            <a:chExt cx="2086367" cy="1503491"/>
          </a:xfrm>
        </p:grpSpPr>
        <p:sp>
          <p:nvSpPr>
            <p:cNvPr id="53" name="Rounded Rectangle 52"/>
            <p:cNvSpPr/>
            <p:nvPr/>
          </p:nvSpPr>
          <p:spPr>
            <a:xfrm>
              <a:off x="2263481" y="3495526"/>
              <a:ext cx="2086367" cy="7748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algn="ctr"/>
              <a:r>
                <a:rPr lang="en-US" sz="1600" b="1" kern="1200" dirty="0" smtClean="0">
                  <a:solidFill>
                    <a:srgbClr val="FF8300"/>
                  </a:solidFill>
                </a:rPr>
                <a:t>(1)</a:t>
              </a:r>
              <a:r>
                <a:rPr lang="en-US" b="1" kern="1200" dirty="0" smtClean="0">
                  <a:solidFill>
                    <a:srgbClr val="FF8300"/>
                  </a:solidFill>
                </a:rPr>
                <a:t> </a:t>
              </a:r>
              <a:r>
                <a:rPr lang="en-US" kern="1200" dirty="0" smtClean="0">
                  <a:solidFill>
                    <a:srgbClr val="003E52"/>
                  </a:solidFill>
                </a:rPr>
                <a:t>7 </a:t>
              </a:r>
              <a:r>
                <a:rPr lang="en-US" kern="1200" dirty="0">
                  <a:solidFill>
                    <a:srgbClr val="003E52"/>
                  </a:solidFill>
                </a:rPr>
                <a:t>clicks to self-register  and place order for a new </a:t>
              </a:r>
              <a:r>
                <a:rPr lang="en-US" kern="1200" dirty="0" smtClean="0">
                  <a:solidFill>
                    <a:srgbClr val="003E52"/>
                  </a:solidFill>
                </a:rPr>
                <a:t>SME</a:t>
              </a:r>
              <a:endParaRPr lang="en-US" kern="1200" dirty="0">
                <a:solidFill>
                  <a:srgbClr val="003E52"/>
                </a:solidFill>
              </a:endParaRPr>
            </a:p>
          </p:txBody>
        </p:sp>
        <p:cxnSp>
          <p:nvCxnSpPr>
            <p:cNvPr id="54" name="Straight Arrow Connector 53"/>
            <p:cNvCxnSpPr/>
            <p:nvPr/>
          </p:nvCxnSpPr>
          <p:spPr>
            <a:xfrm flipH="1">
              <a:off x="3467553" y="2766895"/>
              <a:ext cx="582928" cy="640379"/>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sp>
        <p:nvSpPr>
          <p:cNvPr id="39" name="Title 5"/>
          <p:cNvSpPr txBox="1">
            <a:spLocks/>
          </p:cNvSpPr>
          <p:nvPr/>
        </p:nvSpPr>
        <p:spPr>
          <a:xfrm>
            <a:off x="-48443" y="-50819"/>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 Defining strategy</a:t>
            </a:r>
          </a:p>
        </p:txBody>
      </p:sp>
      <p:grpSp>
        <p:nvGrpSpPr>
          <p:cNvPr id="16" name="Group 15"/>
          <p:cNvGrpSpPr/>
          <p:nvPr/>
        </p:nvGrpSpPr>
        <p:grpSpPr>
          <a:xfrm>
            <a:off x="6229743" y="2008810"/>
            <a:ext cx="1855690" cy="1598169"/>
            <a:chOff x="6923382" y="2212222"/>
            <a:chExt cx="1855690" cy="1598169"/>
          </a:xfrm>
        </p:grpSpPr>
        <p:cxnSp>
          <p:nvCxnSpPr>
            <p:cNvPr id="73" name="Straight Arrow Connector 72"/>
            <p:cNvCxnSpPr/>
            <p:nvPr/>
          </p:nvCxnSpPr>
          <p:spPr>
            <a:xfrm flipH="1">
              <a:off x="6960294" y="3115437"/>
              <a:ext cx="611986" cy="694954"/>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sp>
          <p:nvSpPr>
            <p:cNvPr id="47" name="Rounded Rectangle 46"/>
            <p:cNvSpPr/>
            <p:nvPr/>
          </p:nvSpPr>
          <p:spPr>
            <a:xfrm>
              <a:off x="6923382" y="2212222"/>
              <a:ext cx="1855690" cy="824173"/>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b="1" kern="1200" dirty="0">
                  <a:solidFill>
                    <a:srgbClr val="FF8300"/>
                  </a:solidFill>
                </a:rPr>
                <a:t>(D) </a:t>
              </a:r>
              <a:r>
                <a:rPr lang="en-US" kern="1200" dirty="0" smtClean="0">
                  <a:solidFill>
                    <a:srgbClr val="003E52"/>
                  </a:solidFill>
                </a:rPr>
                <a:t>GDPR compliant</a:t>
              </a:r>
              <a:endParaRPr lang="en-US" kern="1200" dirty="0">
                <a:solidFill>
                  <a:srgbClr val="003E52"/>
                </a:solidFill>
              </a:endParaRPr>
            </a:p>
          </p:txBody>
        </p:sp>
      </p:grpSp>
      <p:grpSp>
        <p:nvGrpSpPr>
          <p:cNvPr id="15" name="Group 14"/>
          <p:cNvGrpSpPr/>
          <p:nvPr/>
        </p:nvGrpSpPr>
        <p:grpSpPr>
          <a:xfrm>
            <a:off x="5515581" y="2921999"/>
            <a:ext cx="2194206" cy="1509894"/>
            <a:chOff x="5565851" y="3222941"/>
            <a:chExt cx="2194206" cy="1509894"/>
          </a:xfrm>
        </p:grpSpPr>
        <p:sp>
          <p:nvSpPr>
            <p:cNvPr id="38" name="Rounded Rectangle 37"/>
            <p:cNvSpPr/>
            <p:nvPr/>
          </p:nvSpPr>
          <p:spPr>
            <a:xfrm>
              <a:off x="5673690" y="3957975"/>
              <a:ext cx="2086367" cy="774860"/>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600" b="1" kern="1200" dirty="0">
                  <a:solidFill>
                    <a:srgbClr val="FF8300"/>
                  </a:solidFill>
                </a:rPr>
                <a:t>(3)</a:t>
              </a:r>
              <a:r>
                <a:rPr lang="en-US" b="1" kern="1200" dirty="0">
                  <a:solidFill>
                    <a:srgbClr val="FF8300"/>
                  </a:solidFill>
                </a:rPr>
                <a:t> </a:t>
              </a:r>
              <a:r>
                <a:rPr lang="en-US" kern="1200" dirty="0" smtClean="0">
                  <a:solidFill>
                    <a:srgbClr val="003E52"/>
                  </a:solidFill>
                </a:rPr>
                <a:t>Client and User access to theirs data</a:t>
              </a:r>
              <a:endParaRPr lang="en-US" kern="1200" dirty="0">
                <a:solidFill>
                  <a:srgbClr val="003E52"/>
                </a:solidFill>
              </a:endParaRPr>
            </a:p>
          </p:txBody>
        </p:sp>
        <p:cxnSp>
          <p:nvCxnSpPr>
            <p:cNvPr id="50" name="Straight Arrow Connector 49"/>
            <p:cNvCxnSpPr/>
            <p:nvPr/>
          </p:nvCxnSpPr>
          <p:spPr>
            <a:xfrm>
              <a:off x="5565851" y="3222941"/>
              <a:ext cx="669697" cy="697131"/>
            </a:xfrm>
            <a:prstGeom prst="straightConnector1">
              <a:avLst/>
            </a:prstGeom>
            <a:ln w="57150">
              <a:tailEnd type="triangle" w="lg" len="lg"/>
            </a:ln>
          </p:spPr>
          <p:style>
            <a:lnRef idx="3">
              <a:schemeClr val="accent1"/>
            </a:lnRef>
            <a:fillRef idx="0">
              <a:schemeClr val="accent1"/>
            </a:fillRef>
            <a:effectRef idx="2">
              <a:schemeClr val="accent1"/>
            </a:effectRef>
            <a:fontRef idx="minor">
              <a:schemeClr val="tx1"/>
            </a:fontRef>
          </p:style>
        </p:cxnSp>
      </p:grpSp>
      <p:sp>
        <p:nvSpPr>
          <p:cNvPr id="69" name="Rounded Rectangle 68"/>
          <p:cNvSpPr/>
          <p:nvPr/>
        </p:nvSpPr>
        <p:spPr>
          <a:xfrm>
            <a:off x="1198732" y="4542671"/>
            <a:ext cx="6511056" cy="467125"/>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nchor="ctr"/>
          <a:lstStyle/>
          <a:p>
            <a:pPr algn="ctr"/>
            <a:r>
              <a:rPr lang="en-US" sz="1600" b="1" kern="1200" dirty="0">
                <a:solidFill>
                  <a:srgbClr val="FF8300"/>
                </a:solidFill>
              </a:rPr>
              <a:t>(4)</a:t>
            </a:r>
            <a:r>
              <a:rPr lang="en-US" kern="1200" dirty="0" smtClean="0">
                <a:solidFill>
                  <a:srgbClr val="003E52"/>
                </a:solidFill>
              </a:rPr>
              <a:t> Decommission the legacy software </a:t>
            </a:r>
            <a:endParaRPr lang="en-US" kern="1200" dirty="0">
              <a:solidFill>
                <a:srgbClr val="003E52"/>
              </a:solidFill>
            </a:endParaRPr>
          </a:p>
        </p:txBody>
      </p:sp>
    </p:spTree>
    <p:extLst>
      <p:ext uri="{BB962C8B-B14F-4D97-AF65-F5344CB8AC3E}">
        <p14:creationId xmlns:p14="http://schemas.microsoft.com/office/powerpoint/2010/main" val="72273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9" grpId="0" animBg="1"/>
      <p:bldP spid="44"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a:solidFill>
                <a:srgbClr val="003E5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477935" cy="694817"/>
                <a:chOff x="1609401" y="2348971"/>
                <a:chExt cx="1477935"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477935"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1050" b="1" kern="1200" dirty="0">
                      <a:solidFill>
                        <a:srgbClr val="FF8300"/>
                      </a:solidFill>
                      <a:latin typeface="Cambria" panose="02040503050406030204" pitchFamily="18" charset="0"/>
                      <a:ea typeface="Cambria" panose="02040503050406030204" pitchFamily="18" charset="0"/>
                    </a:rPr>
                    <a:t>Initiative</a:t>
                  </a: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t>Delivery</a:t>
                  </a:r>
                </a:p>
              </p:txBody>
            </p:sp>
          </p:grpSp>
        </p:grpSp>
      </p:grpSp>
      <p:pic>
        <p:nvPicPr>
          <p:cNvPr id="16386" name="Picture 2" descr="https://static.thenounproject.com/png/1996981-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8241" y="0"/>
            <a:ext cx="925759" cy="925759"/>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p:cNvSpPr/>
          <p:nvPr/>
        </p:nvSpPr>
        <p:spPr>
          <a:xfrm>
            <a:off x="2070218" y="610910"/>
            <a:ext cx="5964674" cy="941423"/>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r>
              <a:rPr lang="en-US" b="1" kern="1200" dirty="0" smtClean="0">
                <a:solidFill>
                  <a:srgbClr val="003E52"/>
                </a:solidFill>
              </a:rPr>
              <a:t>(1) New customer portal and data referential - IMMEDIATE </a:t>
            </a:r>
          </a:p>
          <a:p>
            <a:r>
              <a:rPr lang="en-US" kern="1200" dirty="0" smtClean="0">
                <a:solidFill>
                  <a:srgbClr val="003E52"/>
                </a:solidFill>
              </a:rPr>
              <a:t>- Phase 1: dedicated to SMEs</a:t>
            </a:r>
          </a:p>
          <a:p>
            <a:r>
              <a:rPr lang="en-US" kern="1200" dirty="0" smtClean="0">
                <a:solidFill>
                  <a:srgbClr val="003E52"/>
                </a:solidFill>
              </a:rPr>
              <a:t>- Phase 2: migrate existing clients to new portal</a:t>
            </a:r>
          </a:p>
          <a:p>
            <a:r>
              <a:rPr lang="en-US" kern="1200" dirty="0" smtClean="0">
                <a:solidFill>
                  <a:srgbClr val="003E52"/>
                </a:solidFill>
              </a:rPr>
              <a:t>- </a:t>
            </a:r>
            <a:r>
              <a:rPr lang="en-US" sz="1600" b="1" kern="1200" dirty="0" smtClean="0">
                <a:solidFill>
                  <a:srgbClr val="FF8300"/>
                </a:solidFill>
              </a:rPr>
              <a:t>(A) &amp; (D) &amp; (1)</a:t>
            </a:r>
            <a:endParaRPr lang="en-US" sz="1600" b="1" kern="1200" dirty="0">
              <a:solidFill>
                <a:srgbClr val="FF8300"/>
              </a:solidFill>
            </a:endParaRPr>
          </a:p>
        </p:txBody>
      </p:sp>
      <p:sp>
        <p:nvSpPr>
          <p:cNvPr id="40" name="Rounded Rectangle 39"/>
          <p:cNvSpPr/>
          <p:nvPr/>
        </p:nvSpPr>
        <p:spPr>
          <a:xfrm>
            <a:off x="2070218" y="1709156"/>
            <a:ext cx="5964674" cy="980754"/>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r>
              <a:rPr lang="en-US" b="1" kern="1200" dirty="0" smtClean="0">
                <a:solidFill>
                  <a:srgbClr val="003E52"/>
                </a:solidFill>
              </a:rPr>
              <a:t>(2) Suppliers APIs – 1.5 Years</a:t>
            </a:r>
          </a:p>
          <a:p>
            <a:pPr marL="285750" indent="-285750">
              <a:buFontTx/>
              <a:buChar char="-"/>
            </a:pPr>
            <a:r>
              <a:rPr lang="en-US" kern="1200" dirty="0" smtClean="0">
                <a:solidFill>
                  <a:srgbClr val="003E52"/>
                </a:solidFill>
              </a:rPr>
              <a:t>Phase 1: APIs to be uses by new suppliers</a:t>
            </a:r>
          </a:p>
          <a:p>
            <a:pPr marL="285750" indent="-285750">
              <a:buFontTx/>
              <a:buChar char="-"/>
            </a:pPr>
            <a:r>
              <a:rPr lang="en-US" kern="1200" dirty="0" smtClean="0">
                <a:solidFill>
                  <a:srgbClr val="003E52"/>
                </a:solidFill>
              </a:rPr>
              <a:t>Phase 2: migrate all existing suppliers’ interfaces to the APIs</a:t>
            </a:r>
          </a:p>
          <a:p>
            <a:pPr marL="285750" indent="-285750">
              <a:buFontTx/>
              <a:buChar char="-"/>
            </a:pPr>
            <a:r>
              <a:rPr lang="en-US" sz="1600" b="1" kern="1200" dirty="0" smtClean="0">
                <a:solidFill>
                  <a:srgbClr val="FF8300"/>
                </a:solidFill>
              </a:rPr>
              <a:t>(B) &amp; (C) &amp; (2)</a:t>
            </a:r>
            <a:r>
              <a:rPr lang="en-US" sz="1600" kern="1200" dirty="0" smtClean="0">
                <a:solidFill>
                  <a:srgbClr val="003E52"/>
                </a:solidFill>
              </a:rPr>
              <a:t> </a:t>
            </a:r>
            <a:endParaRPr lang="en-US" sz="1600" kern="1200" dirty="0">
              <a:solidFill>
                <a:srgbClr val="003E52"/>
              </a:solidFill>
            </a:endParaRPr>
          </a:p>
        </p:txBody>
      </p:sp>
      <p:sp>
        <p:nvSpPr>
          <p:cNvPr id="41" name="Rounded Rectangle 40"/>
          <p:cNvSpPr/>
          <p:nvPr/>
        </p:nvSpPr>
        <p:spPr>
          <a:xfrm>
            <a:off x="2070218" y="2797814"/>
            <a:ext cx="5964674" cy="1192939"/>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r>
              <a:rPr lang="en-US" b="1" kern="1200" dirty="0" smtClean="0">
                <a:solidFill>
                  <a:srgbClr val="003E52"/>
                </a:solidFill>
              </a:rPr>
              <a:t>(3) Core application – 3 Years</a:t>
            </a:r>
          </a:p>
          <a:p>
            <a:pPr marL="285750" indent="-285750">
              <a:buFontTx/>
              <a:buChar char="-"/>
            </a:pPr>
            <a:r>
              <a:rPr lang="en-US" kern="1200" dirty="0" smtClean="0">
                <a:solidFill>
                  <a:srgbClr val="003E52"/>
                </a:solidFill>
              </a:rPr>
              <a:t>Replicate business logic of core application to API’s and portal  </a:t>
            </a:r>
          </a:p>
          <a:p>
            <a:pPr marL="285750" indent="-285750">
              <a:buFontTx/>
              <a:buChar char="-"/>
            </a:pPr>
            <a:r>
              <a:rPr lang="en-US" kern="1200" dirty="0" smtClean="0">
                <a:solidFill>
                  <a:srgbClr val="003E52"/>
                </a:solidFill>
              </a:rPr>
              <a:t>Replicate data of core application in data referential</a:t>
            </a:r>
          </a:p>
          <a:p>
            <a:pPr marL="285750" indent="-285750">
              <a:buFontTx/>
              <a:buChar char="-"/>
            </a:pPr>
            <a:r>
              <a:rPr lang="en-US" kern="1200" dirty="0" smtClean="0">
                <a:solidFill>
                  <a:srgbClr val="003E52"/>
                </a:solidFill>
              </a:rPr>
              <a:t>Discontinue core application</a:t>
            </a:r>
          </a:p>
          <a:p>
            <a:pPr marL="285750" indent="-285750">
              <a:buFontTx/>
              <a:buChar char="-"/>
            </a:pPr>
            <a:r>
              <a:rPr lang="en-US" sz="1600" b="1" kern="1200" dirty="0">
                <a:solidFill>
                  <a:srgbClr val="FF8300"/>
                </a:solidFill>
              </a:rPr>
              <a:t>(4)</a:t>
            </a:r>
          </a:p>
          <a:p>
            <a:pPr marL="285750" indent="-285750">
              <a:buFontTx/>
              <a:buChar char="-"/>
            </a:pPr>
            <a:endParaRPr lang="en-US" kern="1200" dirty="0" smtClean="0">
              <a:solidFill>
                <a:srgbClr val="003E52"/>
              </a:solidFill>
            </a:endParaRPr>
          </a:p>
        </p:txBody>
      </p:sp>
      <p:sp>
        <p:nvSpPr>
          <p:cNvPr id="48" name="Rounded Rectangle 47"/>
          <p:cNvSpPr/>
          <p:nvPr/>
        </p:nvSpPr>
        <p:spPr>
          <a:xfrm>
            <a:off x="2070218" y="4103175"/>
            <a:ext cx="5964674" cy="985235"/>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r>
              <a:rPr lang="en-US" b="1" kern="1200" dirty="0" smtClean="0">
                <a:solidFill>
                  <a:srgbClr val="003E52"/>
                </a:solidFill>
              </a:rPr>
              <a:t>Guidelines</a:t>
            </a:r>
            <a:endParaRPr lang="en-US" b="1" kern="1200" dirty="0">
              <a:solidFill>
                <a:srgbClr val="003E52"/>
              </a:solidFill>
            </a:endParaRPr>
          </a:p>
          <a:p>
            <a:pPr marL="285750" indent="-285750">
              <a:buFontTx/>
              <a:buChar char="-"/>
            </a:pPr>
            <a:r>
              <a:rPr lang="en-US" kern="1200" dirty="0" smtClean="0">
                <a:solidFill>
                  <a:srgbClr val="003E52"/>
                </a:solidFill>
              </a:rPr>
              <a:t>Core application DB remains the data referential until the new solutions are complete-enough and stable</a:t>
            </a:r>
          </a:p>
          <a:p>
            <a:pPr marL="285750" indent="-285750">
              <a:buFontTx/>
              <a:buChar char="-"/>
            </a:pPr>
            <a:r>
              <a:rPr lang="en-US" kern="1200" dirty="0" smtClean="0">
                <a:solidFill>
                  <a:srgbClr val="003E52"/>
                </a:solidFill>
              </a:rPr>
              <a:t>Only necessary data will be transferred in the new referential</a:t>
            </a:r>
          </a:p>
        </p:txBody>
      </p:sp>
      <p:sp>
        <p:nvSpPr>
          <p:cNvPr id="50" name="Rounded Rectangle 49"/>
          <p:cNvSpPr/>
          <p:nvPr/>
        </p:nvSpPr>
        <p:spPr>
          <a:xfrm>
            <a:off x="1978543" y="522768"/>
            <a:ext cx="6148024" cy="1100468"/>
          </a:xfrm>
          <a:prstGeom prst="roundRect">
            <a:avLst>
              <a:gd name="adj" fmla="val 10000"/>
            </a:avLst>
          </a:prstGeom>
          <a:noFill/>
          <a:ln w="38100">
            <a:solidFill>
              <a:srgbClr val="003E52"/>
            </a:solidFill>
          </a:ln>
          <a:effectLst>
            <a:glow rad="63500">
              <a:schemeClr val="accent4">
                <a:satMod val="175000"/>
                <a:alpha val="40000"/>
              </a:schemeClr>
            </a:glow>
            <a:outerShdw blurRad="152400" dist="317500" dir="5400000" sx="90000" sy="-19000" rotWithShape="0">
              <a:prstClr val="black">
                <a:alpha val="15000"/>
              </a:prstClr>
            </a:outerShdw>
          </a:effectLst>
        </p:spPr>
        <p:style>
          <a:lnRef idx="2">
            <a:schemeClr val="accent6"/>
          </a:lnRef>
          <a:fillRef idx="1">
            <a:schemeClr val="lt1"/>
          </a:fillRef>
          <a:effectRef idx="0">
            <a:schemeClr val="accent6"/>
          </a:effectRef>
          <a:fontRef idx="minor">
            <a:schemeClr val="dk1"/>
          </a:fontRef>
        </p:style>
        <p:txBody>
          <a:bodyPr/>
          <a:lstStyle/>
          <a:p>
            <a:endParaRPr lang="en-US" kern="1200" dirty="0">
              <a:solidFill>
                <a:srgbClr val="003E52"/>
              </a:solidFill>
            </a:endParaRPr>
          </a:p>
        </p:txBody>
      </p:sp>
      <p:sp>
        <p:nvSpPr>
          <p:cNvPr id="32" name="Title 5"/>
          <p:cNvSpPr txBox="1">
            <a:spLocks/>
          </p:cNvSpPr>
          <p:nvPr/>
        </p:nvSpPr>
        <p:spPr>
          <a:xfrm>
            <a:off x="-48443" y="-50819"/>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 Defining Initiatives</a:t>
            </a:r>
          </a:p>
        </p:txBody>
      </p:sp>
    </p:spTree>
    <p:extLst>
      <p:ext uri="{BB962C8B-B14F-4D97-AF65-F5344CB8AC3E}">
        <p14:creationId xmlns:p14="http://schemas.microsoft.com/office/powerpoint/2010/main" val="1452741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8"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666969"/>
                      </a:solidFill>
                      <a:latin typeface="Cambria" panose="02040503050406030204" pitchFamily="18" charset="0"/>
                      <a:ea typeface="Cambria" panose="02040503050406030204" pitchFamily="18" charset="0"/>
                    </a:rPr>
                    <a:t>Strategy</a:t>
                  </a:r>
                  <a:endParaRPr lang="en-US" sz="1050" b="1" kern="1200" dirty="0">
                    <a:solidFill>
                      <a:srgbClr val="666969"/>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477935" cy="694817"/>
                <a:chOff x="1609401" y="2348971"/>
                <a:chExt cx="1477935"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477935"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1050" b="1" kern="1200" dirty="0">
                      <a:solidFill>
                        <a:srgbClr val="FF8300"/>
                      </a:solidFill>
                      <a:latin typeface="Cambria" panose="02040503050406030204" pitchFamily="18" charset="0"/>
                      <a:ea typeface="Cambria" panose="02040503050406030204" pitchFamily="18" charset="0"/>
                    </a:rPr>
                    <a:t>Initiative</a:t>
                  </a: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solidFill>
                        <a:schemeClr val="bg2"/>
                      </a:solidFill>
                    </a:rPr>
                    <a:t>Delivery</a:t>
                  </a:r>
                </a:p>
              </p:txBody>
            </p:sp>
          </p:grpSp>
        </p:grpSp>
      </p:grpSp>
      <p:pic>
        <p:nvPicPr>
          <p:cNvPr id="16386" name="Picture 2" descr="https://static.thenounproject.com/png/1996981-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18241" y="0"/>
            <a:ext cx="925759" cy="925759"/>
          </a:xfrm>
          <a:prstGeom prst="rect">
            <a:avLst/>
          </a:prstGeom>
          <a:noFill/>
          <a:extLst>
            <a:ext uri="{909E8E84-426E-40DD-AFC4-6F175D3DCCD1}">
              <a14:hiddenFill xmlns:a14="http://schemas.microsoft.com/office/drawing/2010/main">
                <a:solidFill>
                  <a:srgbClr val="FFFFFF"/>
                </a:solidFill>
              </a14:hiddenFill>
            </a:ext>
          </a:extLst>
        </p:spPr>
      </p:pic>
      <p:sp>
        <p:nvSpPr>
          <p:cNvPr id="37" name="Rounded Rectangle 36"/>
          <p:cNvSpPr/>
          <p:nvPr/>
        </p:nvSpPr>
        <p:spPr>
          <a:xfrm>
            <a:off x="1502469" y="654585"/>
            <a:ext cx="4936968" cy="815901"/>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r>
              <a:rPr lang="en-US" b="1" kern="1200" dirty="0" smtClean="0">
                <a:solidFill>
                  <a:srgbClr val="003E52"/>
                </a:solidFill>
                <a:latin typeface="Cambria" panose="02040503050406030204" pitchFamily="18" charset="0"/>
                <a:ea typeface="Cambria" panose="02040503050406030204" pitchFamily="18" charset="0"/>
              </a:rPr>
              <a:t>(1) New customer portal and Data referential</a:t>
            </a:r>
          </a:p>
          <a:p>
            <a:r>
              <a:rPr lang="en-US" kern="1200" dirty="0" smtClean="0">
                <a:solidFill>
                  <a:srgbClr val="003E52"/>
                </a:solidFill>
                <a:latin typeface="Cambria" panose="02040503050406030204" pitchFamily="18" charset="0"/>
                <a:ea typeface="Cambria" panose="02040503050406030204" pitchFamily="18" charset="0"/>
              </a:rPr>
              <a:t>- Phase 1: dedicated to SMEs</a:t>
            </a:r>
          </a:p>
          <a:p>
            <a:r>
              <a:rPr lang="en-US" kern="1200" dirty="0" smtClean="0">
                <a:solidFill>
                  <a:srgbClr val="003E52"/>
                </a:solidFill>
                <a:latin typeface="Cambria" panose="02040503050406030204" pitchFamily="18" charset="0"/>
                <a:ea typeface="Cambria" panose="02040503050406030204" pitchFamily="18" charset="0"/>
              </a:rPr>
              <a:t>- Phase 2: migrate existing clients to new portal</a:t>
            </a:r>
            <a:endParaRPr lang="en-US" kern="1200" dirty="0">
              <a:solidFill>
                <a:srgbClr val="003E52"/>
              </a:solidFill>
              <a:latin typeface="Cambria" panose="02040503050406030204" pitchFamily="18" charset="0"/>
              <a:ea typeface="Cambria" panose="02040503050406030204" pitchFamily="18" charset="0"/>
            </a:endParaRPr>
          </a:p>
        </p:txBody>
      </p:sp>
      <p:grpSp>
        <p:nvGrpSpPr>
          <p:cNvPr id="9" name="Group 8"/>
          <p:cNvGrpSpPr/>
          <p:nvPr/>
        </p:nvGrpSpPr>
        <p:grpSpPr>
          <a:xfrm>
            <a:off x="1502468" y="1208991"/>
            <a:ext cx="4936969" cy="2289747"/>
            <a:chOff x="1502469" y="1640544"/>
            <a:chExt cx="4936969" cy="2289747"/>
          </a:xfrm>
        </p:grpSpPr>
        <p:sp>
          <p:nvSpPr>
            <p:cNvPr id="32" name="Rounded Rectangle 31"/>
            <p:cNvSpPr/>
            <p:nvPr/>
          </p:nvSpPr>
          <p:spPr>
            <a:xfrm>
              <a:off x="1502469" y="2233207"/>
              <a:ext cx="4936969" cy="1697084"/>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r>
                <a:rPr lang="en-US" b="1" kern="1200" dirty="0" smtClean="0">
                  <a:solidFill>
                    <a:srgbClr val="003E52"/>
                  </a:solidFill>
                  <a:latin typeface="Cambria" panose="02040503050406030204" pitchFamily="18" charset="0"/>
                  <a:ea typeface="Cambria" panose="02040503050406030204" pitchFamily="18" charset="0"/>
                </a:rPr>
                <a:t>Business approach to client migration to new portal:</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All new SMEs</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Existing SMEs using email ordering </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Existing SMEs using on-line ordering</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New big customers</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Existing big customers using email ordering</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Existing big customers using on-line ordering</a:t>
              </a:r>
              <a:endParaRPr lang="en-US" kern="1200" dirty="0">
                <a:solidFill>
                  <a:srgbClr val="003E52"/>
                </a:solidFill>
                <a:latin typeface="Cambria" panose="02040503050406030204" pitchFamily="18" charset="0"/>
                <a:ea typeface="Cambria" panose="02040503050406030204" pitchFamily="18" charset="0"/>
              </a:endParaRPr>
            </a:p>
          </p:txBody>
        </p:sp>
        <p:cxnSp>
          <p:nvCxnSpPr>
            <p:cNvPr id="36" name="Straight Arrow Connector 35"/>
            <p:cNvCxnSpPr/>
            <p:nvPr/>
          </p:nvCxnSpPr>
          <p:spPr>
            <a:xfrm>
              <a:off x="6297434" y="1640544"/>
              <a:ext cx="3308" cy="854159"/>
            </a:xfrm>
            <a:prstGeom prst="straightConnector1">
              <a:avLst/>
            </a:prstGeom>
            <a:ln w="57150">
              <a:tailEnd type="arrow" w="lg" len="lg"/>
            </a:ln>
          </p:spPr>
          <p:style>
            <a:lnRef idx="3">
              <a:schemeClr val="accent1"/>
            </a:lnRef>
            <a:fillRef idx="0">
              <a:schemeClr val="accent1"/>
            </a:fillRef>
            <a:effectRef idx="2">
              <a:schemeClr val="accent1"/>
            </a:effectRef>
            <a:fontRef idx="minor">
              <a:schemeClr val="tx1"/>
            </a:fontRef>
          </p:style>
        </p:cxnSp>
      </p:grpSp>
      <p:grpSp>
        <p:nvGrpSpPr>
          <p:cNvPr id="10" name="Group 9"/>
          <p:cNvGrpSpPr/>
          <p:nvPr/>
        </p:nvGrpSpPr>
        <p:grpSpPr>
          <a:xfrm>
            <a:off x="6846573" y="3290432"/>
            <a:ext cx="2007025" cy="1684482"/>
            <a:chOff x="6896542" y="2233207"/>
            <a:chExt cx="2007025" cy="1684482"/>
          </a:xfrm>
        </p:grpSpPr>
        <p:sp>
          <p:nvSpPr>
            <p:cNvPr id="34" name="Rounded Rectangle 33"/>
            <p:cNvSpPr/>
            <p:nvPr/>
          </p:nvSpPr>
          <p:spPr>
            <a:xfrm>
              <a:off x="6896542" y="2233207"/>
              <a:ext cx="2007025" cy="168448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180000">
                <a:buClr>
                  <a:srgbClr val="002060"/>
                </a:buClr>
              </a:pPr>
              <a:r>
                <a:rPr lang="en-US" b="1" dirty="0" smtClean="0">
                  <a:solidFill>
                    <a:schemeClr val="bg2"/>
                  </a:solidFill>
                  <a:latin typeface="Cambria" panose="02040503050406030204" pitchFamily="18" charset="0"/>
                  <a:ea typeface="Cambria" panose="02040503050406030204" pitchFamily="18" charset="0"/>
                </a:rPr>
                <a:t>Portal features prioritized</a:t>
              </a:r>
              <a:endParaRPr lang="en-US" b="1" dirty="0">
                <a:solidFill>
                  <a:schemeClr val="bg2"/>
                </a:solidFill>
                <a:latin typeface="Cambria" panose="02040503050406030204" pitchFamily="18" charset="0"/>
                <a:ea typeface="Cambria" panose="02040503050406030204" pitchFamily="18" charset="0"/>
              </a:endParaRPr>
            </a:p>
          </p:txBody>
        </p:sp>
        <p:pic>
          <p:nvPicPr>
            <p:cNvPr id="18434" name="Picture 2" descr="https://static.thenounproject.com/png/1854481-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6836" y="2809855"/>
              <a:ext cx="952500" cy="952500"/>
            </a:xfrm>
            <a:prstGeom prst="rect">
              <a:avLst/>
            </a:prstGeom>
            <a:noFill/>
            <a:extLst>
              <a:ext uri="{909E8E84-426E-40DD-AFC4-6F175D3DCCD1}">
                <a14:hiddenFill xmlns:a14="http://schemas.microsoft.com/office/drawing/2010/main">
                  <a:solidFill>
                    <a:srgbClr val="FFFFFF"/>
                  </a:solidFill>
                </a14:hiddenFill>
              </a:ext>
            </a:extLst>
          </p:spPr>
        </p:pic>
      </p:grpSp>
      <p:sp>
        <p:nvSpPr>
          <p:cNvPr id="35" name="Title 5"/>
          <p:cNvSpPr txBox="1">
            <a:spLocks/>
          </p:cNvSpPr>
          <p:nvPr/>
        </p:nvSpPr>
        <p:spPr>
          <a:xfrm>
            <a:off x="-48443" y="-50819"/>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 New Portal “Click-BENEF”</a:t>
            </a:r>
          </a:p>
        </p:txBody>
      </p:sp>
      <p:grpSp>
        <p:nvGrpSpPr>
          <p:cNvPr id="5" name="Group 4"/>
          <p:cNvGrpSpPr/>
          <p:nvPr/>
        </p:nvGrpSpPr>
        <p:grpSpPr>
          <a:xfrm>
            <a:off x="1502468" y="2682197"/>
            <a:ext cx="5456641" cy="2170130"/>
            <a:chOff x="1502468" y="2682197"/>
            <a:chExt cx="5456641" cy="2170130"/>
          </a:xfrm>
        </p:grpSpPr>
        <p:sp>
          <p:nvSpPr>
            <p:cNvPr id="39" name="Rounded Rectangle 38"/>
            <p:cNvSpPr/>
            <p:nvPr/>
          </p:nvSpPr>
          <p:spPr>
            <a:xfrm>
              <a:off x="1502468" y="3820298"/>
              <a:ext cx="4936969" cy="1032029"/>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r>
                <a:rPr lang="en-US" b="1" kern="1200" dirty="0" smtClean="0">
                  <a:solidFill>
                    <a:srgbClr val="003E52"/>
                  </a:solidFill>
                  <a:latin typeface="Cambria" panose="02040503050406030204" pitchFamily="18" charset="0"/>
                  <a:ea typeface="Cambria" panose="02040503050406030204" pitchFamily="18" charset="0"/>
                </a:rPr>
                <a:t>For each migration wave business definition for:</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Personas</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Customer journey (features)</a:t>
              </a:r>
            </a:p>
            <a:p>
              <a:pPr marL="342900" indent="-342900">
                <a:buAutoNum type="arabicParenBoth"/>
              </a:pPr>
              <a:r>
                <a:rPr lang="en-US" kern="1200" dirty="0" smtClean="0">
                  <a:solidFill>
                    <a:srgbClr val="003E52"/>
                  </a:solidFill>
                  <a:latin typeface="Cambria" panose="02040503050406030204" pitchFamily="18" charset="0"/>
                  <a:ea typeface="Cambria" panose="02040503050406030204" pitchFamily="18" charset="0"/>
                </a:rPr>
                <a:t>Value of each feature</a:t>
              </a:r>
            </a:p>
            <a:p>
              <a:pPr marL="342900" indent="-342900">
                <a:buAutoNum type="arabicParenBoth"/>
              </a:pPr>
              <a:endParaRPr lang="en-US" kern="1200" dirty="0" smtClean="0">
                <a:solidFill>
                  <a:srgbClr val="003E52"/>
                </a:solidFill>
              </a:endParaRPr>
            </a:p>
          </p:txBody>
        </p:sp>
        <p:pic>
          <p:nvPicPr>
            <p:cNvPr id="3074" name="Picture 2" descr="https://static.thenounproject.com/png/355084-20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5400000">
              <a:off x="5054109" y="2682197"/>
              <a:ext cx="1905000" cy="1905000"/>
            </a:xfrm>
            <a:prstGeom prst="rect">
              <a:avLst/>
            </a:prstGeom>
            <a:noFill/>
            <a:extLst>
              <a:ext uri="{909E8E84-426E-40DD-AFC4-6F175D3DCCD1}">
                <a14:hiddenFill xmlns:a14="http://schemas.microsoft.com/office/drawing/2010/main">
                  <a:solidFill>
                    <a:srgbClr val="FFFFFF"/>
                  </a:solidFill>
                </a14:hiddenFill>
              </a:ext>
            </a:extLst>
          </p:spPr>
        </p:pic>
      </p:grpSp>
      <p:pic>
        <p:nvPicPr>
          <p:cNvPr id="18436" name="Picture 4" descr="https://static.thenounproject.com/png/1909168-200.png"/>
          <p:cNvPicPr>
            <a:picLocks noChangeAspect="1" noChangeArrowheads="1"/>
          </p:cNvPicPr>
          <p:nvPr/>
        </p:nvPicPr>
        <p:blipFill>
          <a:blip r:embed="rId7">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10177" y="3878580"/>
            <a:ext cx="882752" cy="8827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719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Cambria" panose="02040503050406030204" pitchFamily="18" charset="0"/>
                <a:ea typeface="Cambria" panose="02040503050406030204" pitchFamily="18" charset="0"/>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 sz="1000" b="1" i="0" u="none" strike="noStrike" kern="0" cap="none" spc="0" normalizeH="0" baseline="0" noProof="0" dirty="0">
              <a:ln>
                <a:noFill/>
              </a:ln>
              <a:solidFill>
                <a:srgbClr val="FF8300"/>
              </a:solidFill>
              <a:effectLst/>
              <a:uLnTx/>
              <a:uFillTx/>
              <a:latin typeface="Cambria" panose="02040503050406030204" pitchFamily="18" charset="0"/>
              <a:ea typeface="Cambria" panose="02040503050406030204" pitchFamily="18" charset="0"/>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FF8300"/>
                      </a:solidFill>
                      <a:latin typeface="Cambria" panose="02040503050406030204" pitchFamily="18" charset="0"/>
                      <a:ea typeface="Cambria" panose="02040503050406030204" pitchFamily="18" charset="0"/>
                    </a:rPr>
                    <a:t>Strategy</a:t>
                  </a:r>
                  <a:endParaRPr lang="en-US" sz="105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477935" cy="694817"/>
                <a:chOff x="1609401" y="2348971"/>
                <a:chExt cx="1477935"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477935"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1050" b="1" kern="1200" dirty="0">
                      <a:solidFill>
                        <a:srgbClr val="FF8300"/>
                      </a:solidFill>
                      <a:latin typeface="Cambria" panose="02040503050406030204" pitchFamily="18" charset="0"/>
                      <a:ea typeface="Cambria" panose="02040503050406030204" pitchFamily="18" charset="0"/>
                    </a:rPr>
                    <a:t>Initiative</a:t>
                  </a: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solidFill>
                        <a:schemeClr val="bg2"/>
                      </a:solidFill>
                    </a:rPr>
                    <a:t>Delivery</a:t>
                  </a:r>
                </a:p>
              </p:txBody>
            </p:sp>
          </p:grpSp>
        </p:grpSp>
      </p:grpSp>
      <p:grpSp>
        <p:nvGrpSpPr>
          <p:cNvPr id="10" name="Group 9"/>
          <p:cNvGrpSpPr/>
          <p:nvPr/>
        </p:nvGrpSpPr>
        <p:grpSpPr>
          <a:xfrm>
            <a:off x="1377634" y="1904142"/>
            <a:ext cx="2007025" cy="1684482"/>
            <a:chOff x="6896542" y="2233207"/>
            <a:chExt cx="2007025" cy="1684482"/>
          </a:xfrm>
        </p:grpSpPr>
        <p:sp>
          <p:nvSpPr>
            <p:cNvPr id="34" name="Rounded Rectangle 33"/>
            <p:cNvSpPr/>
            <p:nvPr/>
          </p:nvSpPr>
          <p:spPr>
            <a:xfrm>
              <a:off x="6896542" y="2233207"/>
              <a:ext cx="2007025" cy="168448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180000">
                <a:buClr>
                  <a:srgbClr val="002060"/>
                </a:buClr>
              </a:pPr>
              <a:r>
                <a:rPr lang="en-US" b="1" dirty="0" smtClean="0">
                  <a:solidFill>
                    <a:schemeClr val="bg2"/>
                  </a:solidFill>
                  <a:latin typeface="Cambria" panose="02040503050406030204" pitchFamily="18" charset="0"/>
                  <a:ea typeface="Cambria" panose="02040503050406030204" pitchFamily="18" charset="0"/>
                </a:rPr>
                <a:t>Portal features prioritized</a:t>
              </a:r>
              <a:endParaRPr lang="en-US" b="1" dirty="0">
                <a:solidFill>
                  <a:schemeClr val="bg2"/>
                </a:solidFill>
                <a:latin typeface="Cambria" panose="02040503050406030204" pitchFamily="18" charset="0"/>
                <a:ea typeface="Cambria" panose="02040503050406030204" pitchFamily="18" charset="0"/>
              </a:endParaRPr>
            </a:p>
          </p:txBody>
        </p:sp>
        <p:pic>
          <p:nvPicPr>
            <p:cNvPr id="18434" name="Picture 2" descr="https://static.thenounproject.com/png/1854481-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6836" y="2809855"/>
              <a:ext cx="952500"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9460" name="Picture 4" descr="https://static.thenounproject.com/png/1909138-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23357" y="0"/>
            <a:ext cx="866692" cy="866692"/>
          </a:xfrm>
          <a:prstGeom prst="rect">
            <a:avLst/>
          </a:prstGeom>
          <a:noFill/>
          <a:extLst>
            <a:ext uri="{909E8E84-426E-40DD-AFC4-6F175D3DCCD1}">
              <a14:hiddenFill xmlns:a14="http://schemas.microsoft.com/office/drawing/2010/main">
                <a:solidFill>
                  <a:srgbClr val="FFFFFF"/>
                </a:solidFill>
              </a14:hiddenFill>
            </a:ext>
          </a:extLst>
        </p:spPr>
      </p:pic>
      <p:sp>
        <p:nvSpPr>
          <p:cNvPr id="35" name="Rounded Rectangle 34"/>
          <p:cNvSpPr/>
          <p:nvPr/>
        </p:nvSpPr>
        <p:spPr>
          <a:xfrm>
            <a:off x="3505534" y="1257075"/>
            <a:ext cx="4138599" cy="808545"/>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Register customer</a:t>
            </a:r>
          </a:p>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Create order </a:t>
            </a:r>
          </a:p>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Manage customer and order in core app</a:t>
            </a:r>
          </a:p>
        </p:txBody>
      </p:sp>
      <p:sp>
        <p:nvSpPr>
          <p:cNvPr id="37" name="Rounded Rectangle 36"/>
          <p:cNvSpPr/>
          <p:nvPr/>
        </p:nvSpPr>
        <p:spPr>
          <a:xfrm>
            <a:off x="3505534" y="2164038"/>
            <a:ext cx="4138599" cy="580201"/>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Replicate to CLICK-BENF order history</a:t>
            </a:r>
          </a:p>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Manage customer in CLIKC_BENF (self-manage)</a:t>
            </a:r>
          </a:p>
        </p:txBody>
      </p:sp>
      <p:sp>
        <p:nvSpPr>
          <p:cNvPr id="38" name="Rounded Rectangle 37"/>
          <p:cNvSpPr/>
          <p:nvPr/>
        </p:nvSpPr>
        <p:spPr>
          <a:xfrm>
            <a:off x="3505533" y="3341807"/>
            <a:ext cx="4138599" cy="38097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Manage order in CLICK-BENEF</a:t>
            </a:r>
          </a:p>
        </p:txBody>
      </p:sp>
      <p:sp>
        <p:nvSpPr>
          <p:cNvPr id="39" name="Rounded Rectangle 38"/>
          <p:cNvSpPr/>
          <p:nvPr/>
        </p:nvSpPr>
        <p:spPr>
          <a:xfrm>
            <a:off x="3505534" y="2863089"/>
            <a:ext cx="4138599" cy="37268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Suppliers APIs</a:t>
            </a:r>
          </a:p>
        </p:txBody>
      </p:sp>
      <p:pic>
        <p:nvPicPr>
          <p:cNvPr id="47" name="Picture 4" descr="https://static.thenounproject.com/png/1909168-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7429" y="2316242"/>
            <a:ext cx="882752" cy="882752"/>
          </a:xfrm>
          <a:prstGeom prst="rect">
            <a:avLst/>
          </a:prstGeom>
          <a:noFill/>
          <a:extLst>
            <a:ext uri="{909E8E84-426E-40DD-AFC4-6F175D3DCCD1}">
              <a14:hiddenFill xmlns:a14="http://schemas.microsoft.com/office/drawing/2010/main">
                <a:solidFill>
                  <a:srgbClr val="FFFFFF"/>
                </a:solidFill>
              </a14:hiddenFill>
            </a:ext>
          </a:extLst>
        </p:spPr>
      </p:pic>
      <p:sp>
        <p:nvSpPr>
          <p:cNvPr id="40" name="Rounded Rectangle 39"/>
          <p:cNvSpPr/>
          <p:nvPr/>
        </p:nvSpPr>
        <p:spPr>
          <a:xfrm>
            <a:off x="3505533" y="3883428"/>
            <a:ext cx="4138599" cy="38097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285750" indent="-285750">
              <a:buFont typeface="Arial" panose="020B0604020202020204" pitchFamily="34" charset="0"/>
              <a:buChar char="•"/>
            </a:pPr>
            <a:r>
              <a:rPr lang="en-US" kern="1200" dirty="0" smtClean="0">
                <a:solidFill>
                  <a:srgbClr val="003E52"/>
                </a:solidFill>
                <a:latin typeface="Cambria" panose="02040503050406030204" pitchFamily="18" charset="0"/>
                <a:ea typeface="Cambria" panose="02040503050406030204" pitchFamily="18" charset="0"/>
              </a:rPr>
              <a:t>Users access to CLICK-BENF to see the gifts </a:t>
            </a:r>
          </a:p>
        </p:txBody>
      </p:sp>
      <p:sp>
        <p:nvSpPr>
          <p:cNvPr id="46" name="Rounded Rectangle 45"/>
          <p:cNvSpPr/>
          <p:nvPr/>
        </p:nvSpPr>
        <p:spPr>
          <a:xfrm>
            <a:off x="7720724" y="1219393"/>
            <a:ext cx="1205265" cy="3045007"/>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nchor="ctr"/>
          <a:lstStyle/>
          <a:p>
            <a:r>
              <a:rPr lang="en-US" kern="1200" dirty="0" smtClean="0">
                <a:solidFill>
                  <a:srgbClr val="003E52"/>
                </a:solidFill>
                <a:latin typeface="Cambria" panose="02040503050406030204" pitchFamily="18" charset="0"/>
                <a:ea typeface="Cambria" panose="02040503050406030204" pitchFamily="18" charset="0"/>
              </a:rPr>
              <a:t>Customers migration to CLICK-BENEF</a:t>
            </a:r>
          </a:p>
        </p:txBody>
      </p:sp>
      <p:grpSp>
        <p:nvGrpSpPr>
          <p:cNvPr id="5" name="Group 4"/>
          <p:cNvGrpSpPr/>
          <p:nvPr/>
        </p:nvGrpSpPr>
        <p:grpSpPr>
          <a:xfrm>
            <a:off x="1841956" y="3381648"/>
            <a:ext cx="882752" cy="1368202"/>
            <a:chOff x="1841956" y="3381648"/>
            <a:chExt cx="882752" cy="1368202"/>
          </a:xfrm>
        </p:grpSpPr>
        <p:pic>
          <p:nvPicPr>
            <p:cNvPr id="1026" name="Picture 2" descr="https://static.thenounproject.com/png/967933-2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1956" y="3908115"/>
              <a:ext cx="841735" cy="841735"/>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 descr="https://static.thenounproject.com/png/1909168-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1956" y="3381648"/>
              <a:ext cx="882752" cy="882752"/>
            </a:xfrm>
            <a:prstGeom prst="rect">
              <a:avLst/>
            </a:prstGeom>
            <a:noFill/>
            <a:extLst>
              <a:ext uri="{909E8E84-426E-40DD-AFC4-6F175D3DCCD1}">
                <a14:hiddenFill xmlns:a14="http://schemas.microsoft.com/office/drawing/2010/main">
                  <a:solidFill>
                    <a:srgbClr val="FFFFFF"/>
                  </a:solidFill>
                </a14:hiddenFill>
              </a:ext>
            </a:extLst>
          </p:spPr>
        </p:pic>
      </p:grpSp>
      <p:sp>
        <p:nvSpPr>
          <p:cNvPr id="36" name="Title 5"/>
          <p:cNvSpPr txBox="1">
            <a:spLocks/>
          </p:cNvSpPr>
          <p:nvPr/>
        </p:nvSpPr>
        <p:spPr>
          <a:xfrm>
            <a:off x="-48443" y="-50819"/>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CLIK-BENEF:</a:t>
            </a:r>
            <a:r>
              <a:rPr lang="en-US" sz="3600" b="1" dirty="0" smtClean="0">
                <a:solidFill>
                  <a:srgbClr val="003E52"/>
                </a:solidFill>
                <a:latin typeface="Cambria" panose="02040503050406030204" pitchFamily="18" charset="0"/>
                <a:ea typeface="Cambria" panose="02040503050406030204" pitchFamily="18" charset="0"/>
                <a:cs typeface="Poppins" charset="0"/>
              </a:rPr>
              <a:t> Features prioritized</a:t>
            </a:r>
          </a:p>
        </p:txBody>
      </p:sp>
    </p:spTree>
    <p:extLst>
      <p:ext uri="{BB962C8B-B14F-4D97-AF65-F5344CB8AC3E}">
        <p14:creationId xmlns:p14="http://schemas.microsoft.com/office/powerpoint/2010/main" val="3311353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7" grpId="0" animBg="1"/>
      <p:bldP spid="38" grpId="0" animBg="1"/>
      <p:bldP spid="39" grpId="0" animBg="1"/>
      <p:bldP spid="40" grpId="0" animBg="1"/>
      <p:bldP spid="4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ounded Rectangle 39"/>
          <p:cNvSpPr/>
          <p:nvPr/>
        </p:nvSpPr>
        <p:spPr>
          <a:xfrm>
            <a:off x="3539950" y="887344"/>
            <a:ext cx="5604050" cy="3907021"/>
          </a:xfrm>
          <a:prstGeom prst="roundRect">
            <a:avLst>
              <a:gd name="adj" fmla="val 10000"/>
            </a:avLst>
          </a:prstGeom>
        </p:spPr>
        <p:style>
          <a:lnRef idx="2">
            <a:schemeClr val="accent6"/>
          </a:lnRef>
          <a:fillRef idx="1">
            <a:schemeClr val="lt1"/>
          </a:fillRef>
          <a:effectRef idx="0">
            <a:schemeClr val="accent6"/>
          </a:effectRef>
          <a:fontRef idx="minor">
            <a:schemeClr val="dk1"/>
          </a:fontRef>
        </p:style>
        <p:txBody>
          <a:bodyPr/>
          <a:lstStyle/>
          <a:p>
            <a:pPr marL="285750" lvl="1"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3 </a:t>
            </a:r>
            <a:r>
              <a:rPr lang="en-US" sz="2000" kern="1200" dirty="0" err="1" smtClean="0">
                <a:solidFill>
                  <a:srgbClr val="003E52"/>
                </a:solidFill>
                <a:latin typeface="Cambria" panose="02040503050406030204" pitchFamily="18" charset="0"/>
                <a:ea typeface="Cambria" panose="02040503050406030204" pitchFamily="18" charset="0"/>
              </a:rPr>
              <a:t>wk</a:t>
            </a:r>
            <a:r>
              <a:rPr lang="en-US" sz="2000" kern="1200" dirty="0" smtClean="0">
                <a:solidFill>
                  <a:srgbClr val="003E52"/>
                </a:solidFill>
                <a:latin typeface="Cambria" panose="02040503050406030204" pitchFamily="18" charset="0"/>
                <a:ea typeface="Cambria" panose="02040503050406030204" pitchFamily="18" charset="0"/>
              </a:rPr>
              <a:t> sprints, new MVP every 6 </a:t>
            </a:r>
            <a:r>
              <a:rPr lang="en-US" sz="2000" kern="1200" dirty="0" err="1" smtClean="0">
                <a:solidFill>
                  <a:srgbClr val="003E52"/>
                </a:solidFill>
                <a:latin typeface="Cambria" panose="02040503050406030204" pitchFamily="18" charset="0"/>
                <a:ea typeface="Cambria" panose="02040503050406030204" pitchFamily="18" charset="0"/>
              </a:rPr>
              <a:t>wk</a:t>
            </a:r>
            <a:endParaRPr lang="en-US" sz="2000" kern="1200" dirty="0" smtClean="0">
              <a:solidFill>
                <a:srgbClr val="003E52"/>
              </a:solidFill>
              <a:latin typeface="Cambria" panose="02040503050406030204" pitchFamily="18" charset="0"/>
              <a:ea typeface="Cambria" panose="02040503050406030204" pitchFamily="18" charset="0"/>
            </a:endParaRPr>
          </a:p>
          <a:p>
            <a:pPr marL="285750"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Design 2 sprints ahead</a:t>
            </a:r>
          </a:p>
          <a:p>
            <a:pPr marL="285750"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MVP’s features corresponding to the characteristics of each migration wave</a:t>
            </a:r>
          </a:p>
          <a:p>
            <a:pPr marL="285750"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UX around personas</a:t>
            </a:r>
          </a:p>
          <a:p>
            <a:pPr marL="285750"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Validate new features with friend clients </a:t>
            </a:r>
          </a:p>
          <a:p>
            <a:pPr marL="285750" indent="-285750">
              <a:lnSpc>
                <a:spcPct val="150000"/>
              </a:lnSpc>
              <a:buFontTx/>
              <a:buChar char="-"/>
            </a:pPr>
            <a:r>
              <a:rPr lang="en-US" sz="2000" kern="1200" dirty="0" smtClean="0">
                <a:solidFill>
                  <a:srgbClr val="003E52"/>
                </a:solidFill>
                <a:latin typeface="Cambria" panose="02040503050406030204" pitchFamily="18" charset="0"/>
                <a:ea typeface="Cambria" panose="02040503050406030204" pitchFamily="18" charset="0"/>
              </a:rPr>
              <a:t>Light interface with core application for the 1st client wave</a:t>
            </a:r>
            <a:endParaRPr lang="en-US" sz="2000" kern="1200" dirty="0">
              <a:solidFill>
                <a:srgbClr val="003E52"/>
              </a:solidFill>
              <a:latin typeface="Cambria" panose="02040503050406030204" pitchFamily="18" charset="0"/>
              <a:ea typeface="Cambria" panose="02040503050406030204" pitchFamily="18" charset="0"/>
            </a:endParaRPr>
          </a:p>
        </p:txBody>
      </p:sp>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663" y="750446"/>
            <a:ext cx="720040" cy="72004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77503" y="1695400"/>
            <a:ext cx="1296359" cy="2183180"/>
            <a:chOff x="4208376" y="-125729"/>
            <a:chExt cx="3196127" cy="5196839"/>
          </a:xfrm>
        </p:grpSpPr>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1050" b="1" kern="1200" dirty="0" smtClean="0">
                      <a:solidFill>
                        <a:srgbClr val="666969"/>
                      </a:solidFill>
                      <a:latin typeface="Cambria" panose="02040503050406030204" pitchFamily="18" charset="0"/>
                      <a:ea typeface="Cambria" panose="02040503050406030204" pitchFamily="18" charset="0"/>
                    </a:rPr>
                    <a:t>Strategy</a:t>
                  </a:r>
                  <a:endParaRPr lang="en-US" sz="1050" b="1" kern="1200" dirty="0">
                    <a:solidFill>
                      <a:srgbClr val="666969"/>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a:solidFill>
                <a:srgbClr val="666969"/>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477935" cy="694817"/>
                <a:chOff x="1609401" y="2348971"/>
                <a:chExt cx="1477935"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477935"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algn="ctr" defTabSz="1022350">
                    <a:lnSpc>
                      <a:spcPct val="90000"/>
                    </a:lnSpc>
                    <a:spcBef>
                      <a:spcPct val="0"/>
                    </a:spcBef>
                    <a:spcAft>
                      <a:spcPct val="35000"/>
                    </a:spcAft>
                  </a:pPr>
                  <a:r>
                    <a:rPr lang="en-US" sz="1050" b="1" kern="1200" dirty="0">
                      <a:solidFill>
                        <a:srgbClr val="666969"/>
                      </a:solidFill>
                      <a:latin typeface="Cambria" panose="02040503050406030204" pitchFamily="18" charset="0"/>
                      <a:ea typeface="Cambria" panose="02040503050406030204" pitchFamily="18" charset="0"/>
                    </a:rPr>
                    <a:t>Initiative</a:t>
                  </a: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defPPr marR="0" lvl="0" algn="l" rtl="0">
                    <a:lnSpc>
                      <a:spcPct val="100000"/>
                    </a:lnSpc>
                    <a:spcBef>
                      <a:spcPts val="0"/>
                    </a:spcBef>
                    <a:spcAft>
                      <a:spcPts val="0"/>
                    </a:spcAft>
                  </a:defPPr>
                  <a:lvl1pPr algn="ctr" defTabSz="1022350">
                    <a:lnSpc>
                      <a:spcPct val="90000"/>
                    </a:lnSpc>
                    <a:spcBef>
                      <a:spcPct val="0"/>
                    </a:spcBef>
                    <a:spcAft>
                      <a:spcPct val="35000"/>
                    </a:spcAft>
                    <a:defRPr sz="2300" b="1" kern="1200">
                      <a:solidFill>
                        <a:srgbClr val="666969"/>
                      </a:solidFill>
                      <a:latin typeface="Cambria" panose="02040503050406030204" pitchFamily="18" charset="0"/>
                      <a:ea typeface="Cambria" panose="02040503050406030204" pitchFamily="18" charset="0"/>
                    </a:defRPr>
                  </a:lvl1pPr>
                </a:lstStyle>
                <a:p>
                  <a:r>
                    <a:rPr lang="en-US" sz="1000" dirty="0">
                      <a:solidFill>
                        <a:schemeClr val="bg2"/>
                      </a:solidFill>
                    </a:rPr>
                    <a:t>Delivery</a:t>
                  </a:r>
                </a:p>
              </p:txBody>
            </p:sp>
          </p:grpSp>
        </p:grpSp>
      </p:grpSp>
      <p:grpSp>
        <p:nvGrpSpPr>
          <p:cNvPr id="10" name="Group 9"/>
          <p:cNvGrpSpPr/>
          <p:nvPr/>
        </p:nvGrpSpPr>
        <p:grpSpPr>
          <a:xfrm>
            <a:off x="1430258" y="1904142"/>
            <a:ext cx="2007025" cy="1684482"/>
            <a:chOff x="6896542" y="2233207"/>
            <a:chExt cx="2007025" cy="1684482"/>
          </a:xfrm>
        </p:grpSpPr>
        <p:sp>
          <p:nvSpPr>
            <p:cNvPr id="34" name="Rounded Rectangle 33"/>
            <p:cNvSpPr/>
            <p:nvPr/>
          </p:nvSpPr>
          <p:spPr>
            <a:xfrm>
              <a:off x="6896542" y="2233207"/>
              <a:ext cx="2007025" cy="1684482"/>
            </a:xfrm>
            <a:prstGeom prst="roundRect">
              <a:avLst>
                <a:gd name="adj" fmla="val 10000"/>
              </a:avLst>
            </a:prstGeom>
          </p:spPr>
          <p:style>
            <a:lnRef idx="2">
              <a:schemeClr val="accent4"/>
            </a:lnRef>
            <a:fillRef idx="1">
              <a:schemeClr val="lt1"/>
            </a:fillRef>
            <a:effectRef idx="0">
              <a:schemeClr val="accent4"/>
            </a:effectRef>
            <a:fontRef idx="minor">
              <a:schemeClr val="dk1"/>
            </a:fontRef>
          </p:style>
          <p:txBody>
            <a:bodyPr/>
            <a:lstStyle/>
            <a:p>
              <a:pPr marL="180000">
                <a:buClr>
                  <a:srgbClr val="002060"/>
                </a:buClr>
              </a:pPr>
              <a:r>
                <a:rPr lang="en-US" b="1" dirty="0" smtClean="0">
                  <a:solidFill>
                    <a:schemeClr val="bg2"/>
                  </a:solidFill>
                  <a:latin typeface="Cambria" panose="02040503050406030204" pitchFamily="18" charset="0"/>
                  <a:ea typeface="Cambria" panose="02040503050406030204" pitchFamily="18" charset="0"/>
                </a:rPr>
                <a:t>Portal features prioritized</a:t>
              </a:r>
              <a:endParaRPr lang="en-US" b="1" dirty="0">
                <a:solidFill>
                  <a:schemeClr val="bg2"/>
                </a:solidFill>
                <a:latin typeface="Cambria" panose="02040503050406030204" pitchFamily="18" charset="0"/>
                <a:ea typeface="Cambria" panose="02040503050406030204" pitchFamily="18" charset="0"/>
              </a:endParaRPr>
            </a:p>
          </p:txBody>
        </p:sp>
        <p:pic>
          <p:nvPicPr>
            <p:cNvPr id="18434" name="Picture 2" descr="https://static.thenounproject.com/png/1854481-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26836" y="2809855"/>
              <a:ext cx="952500" cy="952500"/>
            </a:xfrm>
            <a:prstGeom prst="rect">
              <a:avLst/>
            </a:prstGeom>
            <a:noFill/>
            <a:extLst>
              <a:ext uri="{909E8E84-426E-40DD-AFC4-6F175D3DCCD1}">
                <a14:hiddenFill xmlns:a14="http://schemas.microsoft.com/office/drawing/2010/main">
                  <a:solidFill>
                    <a:srgbClr val="FFFFFF"/>
                  </a:solidFill>
                </a14:hiddenFill>
              </a:ext>
            </a:extLst>
          </p:spPr>
        </p:pic>
      </p:grpSp>
      <p:pic>
        <p:nvPicPr>
          <p:cNvPr id="19460" name="Picture 4" descr="https://static.thenounproject.com/png/1909138-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7308" y="20652"/>
            <a:ext cx="866692" cy="866692"/>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https://static.thenounproject.com/png/1909168-200.png"/>
          <p:cNvPicPr>
            <a:picLocks noChangeAspect="1" noChangeArrowheads="1"/>
          </p:cNvPicPr>
          <p:nvPr/>
        </p:nvPicPr>
        <p:blipFill>
          <a:blip r:embed="rId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98574" y="2366728"/>
            <a:ext cx="882752" cy="882752"/>
          </a:xfrm>
          <a:prstGeom prst="rect">
            <a:avLst/>
          </a:prstGeom>
          <a:noFill/>
          <a:extLst>
            <a:ext uri="{909E8E84-426E-40DD-AFC4-6F175D3DCCD1}">
              <a14:hiddenFill xmlns:a14="http://schemas.microsoft.com/office/drawing/2010/main">
                <a:solidFill>
                  <a:srgbClr val="FFFFFF"/>
                </a:solidFill>
              </a14:hiddenFill>
            </a:ext>
          </a:extLst>
        </p:spPr>
      </p:pic>
      <p:sp>
        <p:nvSpPr>
          <p:cNvPr id="35" name="Title 5"/>
          <p:cNvSpPr txBox="1">
            <a:spLocks/>
          </p:cNvSpPr>
          <p:nvPr/>
        </p:nvSpPr>
        <p:spPr>
          <a:xfrm>
            <a:off x="-48443" y="-50819"/>
            <a:ext cx="9153926"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CLIK-BENEF’</a:t>
            </a:r>
            <a:r>
              <a:rPr lang="en-US" sz="3600" b="1" dirty="0" smtClean="0">
                <a:solidFill>
                  <a:srgbClr val="003E52"/>
                </a:solidFill>
                <a:latin typeface="Cambria" panose="02040503050406030204" pitchFamily="18" charset="0"/>
                <a:ea typeface="Cambria" panose="02040503050406030204" pitchFamily="18" charset="0"/>
                <a:cs typeface="Poppins" charset="0"/>
              </a:rPr>
              <a:t>s Delivery approach</a:t>
            </a:r>
          </a:p>
        </p:txBody>
      </p:sp>
    </p:spTree>
    <p:extLst>
      <p:ext uri="{BB962C8B-B14F-4D97-AF65-F5344CB8AC3E}">
        <p14:creationId xmlns:p14="http://schemas.microsoft.com/office/powerpoint/2010/main" val="153070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static.thenounproject.com/png/1563890-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83907" y="592665"/>
            <a:ext cx="3629026" cy="3629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9792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2050" name="Picture 2" descr="https://static.thenounproject.com/png/1259527-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461" y="1698234"/>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37291" y="665575"/>
            <a:ext cx="6593842" cy="3970318"/>
          </a:xfrm>
          <a:prstGeom prst="rect">
            <a:avLst/>
          </a:prstGeom>
        </p:spPr>
        <p:txBody>
          <a:bodyPr wrap="square">
            <a:spAutoFit/>
          </a:bodyPr>
          <a:lstStyle/>
          <a:p>
            <a:pPr>
              <a:lnSpc>
                <a:spcPct val="150000"/>
              </a:lnSpc>
            </a:pPr>
            <a:r>
              <a:rPr lang="en-US" sz="2400" kern="1200" dirty="0">
                <a:solidFill>
                  <a:srgbClr val="003E52"/>
                </a:solidFill>
                <a:latin typeface="Cambria" panose="02040503050406030204" pitchFamily="18" charset="0"/>
                <a:ea typeface="Cambria" panose="02040503050406030204" pitchFamily="18" charset="0"/>
              </a:rPr>
              <a:t>BA </a:t>
            </a:r>
            <a:r>
              <a:rPr lang="en-US" sz="2400" kern="1200" dirty="0" smtClean="0">
                <a:solidFill>
                  <a:srgbClr val="003E52"/>
                </a:solidFill>
                <a:latin typeface="Cambria" panose="02040503050406030204" pitchFamily="18" charset="0"/>
                <a:ea typeface="Cambria" panose="02040503050406030204" pitchFamily="18" charset="0"/>
              </a:rPr>
              <a:t>= </a:t>
            </a:r>
            <a:r>
              <a:rPr lang="en-US" sz="2400" kern="1200" dirty="0">
                <a:solidFill>
                  <a:srgbClr val="003E52"/>
                </a:solidFill>
                <a:latin typeface="Cambria" panose="02040503050406030204" pitchFamily="18" charset="0"/>
                <a:ea typeface="Cambria" panose="02040503050406030204" pitchFamily="18" charset="0"/>
              </a:rPr>
              <a:t>vehicle of change</a:t>
            </a:r>
          </a:p>
          <a:p>
            <a:pPr>
              <a:lnSpc>
                <a:spcPct val="150000"/>
              </a:lnSpc>
            </a:pPr>
            <a:r>
              <a:rPr lang="en-US" sz="2400" kern="1200" dirty="0">
                <a:solidFill>
                  <a:srgbClr val="003E52"/>
                </a:solidFill>
                <a:latin typeface="Cambria" panose="02040503050406030204" pitchFamily="18" charset="0"/>
                <a:ea typeface="Cambria" panose="02040503050406030204" pitchFamily="18" charset="0"/>
              </a:rPr>
              <a:t>BA </a:t>
            </a:r>
            <a:r>
              <a:rPr lang="en-US" sz="2400" kern="1200" dirty="0" smtClean="0">
                <a:solidFill>
                  <a:srgbClr val="003E52"/>
                </a:solidFill>
                <a:latin typeface="Cambria" panose="02040503050406030204" pitchFamily="18" charset="0"/>
                <a:ea typeface="Cambria" panose="02040503050406030204" pitchFamily="18" charset="0"/>
              </a:rPr>
              <a:t>= </a:t>
            </a:r>
            <a:r>
              <a:rPr lang="en-US" sz="2400" kern="1200" dirty="0">
                <a:solidFill>
                  <a:srgbClr val="003E52"/>
                </a:solidFill>
                <a:latin typeface="Cambria" panose="02040503050406030204" pitchFamily="18" charset="0"/>
                <a:ea typeface="Cambria" panose="02040503050406030204" pitchFamily="18" charset="0"/>
              </a:rPr>
              <a:t>value manager</a:t>
            </a:r>
          </a:p>
          <a:p>
            <a:pPr>
              <a:lnSpc>
                <a:spcPct val="150000"/>
              </a:lnSpc>
            </a:pPr>
            <a:r>
              <a:rPr lang="en-US" sz="2400" kern="1200" dirty="0" smtClean="0">
                <a:solidFill>
                  <a:srgbClr val="003E52"/>
                </a:solidFill>
                <a:latin typeface="Cambria" panose="02040503050406030204" pitchFamily="18" charset="0"/>
                <a:ea typeface="Cambria" panose="02040503050406030204" pitchFamily="18" charset="0"/>
              </a:rPr>
              <a:t>BA = communicator </a:t>
            </a:r>
          </a:p>
          <a:p>
            <a:pPr>
              <a:lnSpc>
                <a:spcPct val="150000"/>
              </a:lnSpc>
            </a:pPr>
            <a:r>
              <a:rPr lang="en-US" sz="2400" kern="1200" dirty="0" smtClean="0">
                <a:solidFill>
                  <a:srgbClr val="003E52"/>
                </a:solidFill>
                <a:latin typeface="Cambria" panose="02040503050406030204" pitchFamily="18" charset="0"/>
                <a:ea typeface="Cambria" panose="02040503050406030204" pitchFamily="18" charset="0"/>
              </a:rPr>
              <a:t>BA = information integrator</a:t>
            </a:r>
          </a:p>
          <a:p>
            <a:pPr>
              <a:lnSpc>
                <a:spcPct val="150000"/>
              </a:lnSpc>
            </a:pPr>
            <a:r>
              <a:rPr lang="en-US" sz="2400" kern="1200" dirty="0" smtClean="0">
                <a:solidFill>
                  <a:srgbClr val="003E52"/>
                </a:solidFill>
                <a:latin typeface="Cambria" panose="02040503050406030204" pitchFamily="18" charset="0"/>
                <a:ea typeface="Cambria" panose="02040503050406030204" pitchFamily="18" charset="0"/>
              </a:rPr>
              <a:t>BA </a:t>
            </a:r>
            <a:r>
              <a:rPr lang="en-US" sz="2400" kern="1200" dirty="0">
                <a:solidFill>
                  <a:srgbClr val="003E52"/>
                </a:solidFill>
                <a:latin typeface="Cambria" panose="02040503050406030204" pitchFamily="18" charset="0"/>
                <a:ea typeface="Cambria" panose="02040503050406030204" pitchFamily="18" charset="0"/>
              </a:rPr>
              <a:t>role adapts to each phase of initiative </a:t>
            </a:r>
          </a:p>
          <a:p>
            <a:pPr>
              <a:lnSpc>
                <a:spcPct val="150000"/>
              </a:lnSpc>
            </a:pPr>
            <a:r>
              <a:rPr lang="en-US" sz="2400" kern="1200" dirty="0">
                <a:solidFill>
                  <a:srgbClr val="003E52"/>
                </a:solidFill>
                <a:latin typeface="Cambria" panose="02040503050406030204" pitchFamily="18" charset="0"/>
                <a:ea typeface="Cambria" panose="02040503050406030204" pitchFamily="18" charset="0"/>
              </a:rPr>
              <a:t>BA role adapts to the enterprise </a:t>
            </a:r>
            <a:r>
              <a:rPr lang="en-US" sz="2400" kern="1200" dirty="0" smtClean="0">
                <a:solidFill>
                  <a:srgbClr val="003E52"/>
                </a:solidFill>
                <a:latin typeface="Cambria" panose="02040503050406030204" pitchFamily="18" charset="0"/>
                <a:ea typeface="Cambria" panose="02040503050406030204" pitchFamily="18" charset="0"/>
              </a:rPr>
              <a:t>architecture</a:t>
            </a:r>
          </a:p>
          <a:p>
            <a:pPr>
              <a:lnSpc>
                <a:spcPct val="150000"/>
              </a:lnSpc>
            </a:pPr>
            <a:r>
              <a:rPr lang="en-US" sz="2400" kern="1200" dirty="0" smtClean="0">
                <a:solidFill>
                  <a:srgbClr val="003E5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BA should be present at each organization level</a:t>
            </a:r>
            <a:endParaRPr lang="en-US" sz="2400" kern="1200" dirty="0">
              <a:solidFill>
                <a:srgbClr val="003E5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465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3074" name="Picture 2" descr="https://static.thenounproject.com/png/981297-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72640" y="882203"/>
            <a:ext cx="2973992" cy="29739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5694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grpSp>
        <p:nvGrpSpPr>
          <p:cNvPr id="2" name="Group 1"/>
          <p:cNvGrpSpPr/>
          <p:nvPr/>
        </p:nvGrpSpPr>
        <p:grpSpPr>
          <a:xfrm>
            <a:off x="3396221" y="899240"/>
            <a:ext cx="2851642" cy="2851642"/>
            <a:chOff x="3053321" y="965915"/>
            <a:chExt cx="2851642" cy="2851642"/>
          </a:xfrm>
        </p:grpSpPr>
        <p:pic>
          <p:nvPicPr>
            <p:cNvPr id="4098" name="Picture 2" descr="https://static.thenounproject.com/png/854669-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53321" y="965915"/>
              <a:ext cx="2851642" cy="285164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tatic.thenounproject.com/png/245147-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98155" y="2150771"/>
              <a:ext cx="1455785" cy="99628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00066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thenounproject.com/png/189664-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9459" y="763480"/>
            <a:ext cx="3386616" cy="33866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static.thenounproject.com/png/60214-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44320" y="941034"/>
            <a:ext cx="2845077" cy="2845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7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sp>
        <p:nvSpPr>
          <p:cNvPr id="4" name="Title 5"/>
          <p:cNvSpPr txBox="1">
            <a:spLocks/>
          </p:cNvSpPr>
          <p:nvPr/>
        </p:nvSpPr>
        <p:spPr>
          <a:xfrm>
            <a:off x="175677" y="7114"/>
            <a:ext cx="6004144" cy="1311146"/>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p>
          <a:p>
            <a:pPr marR="0" lvl="0" defTabSz="914400" rtl="0" eaLnBrk="1" fontAlgn="auto" latinLnBrk="0" hangingPunct="1">
              <a:lnSpc>
                <a:spcPct val="100000"/>
              </a:lnSpc>
              <a:spcBef>
                <a:spcPts val="0"/>
              </a:spcBef>
              <a:spcAft>
                <a:spcPts val="0"/>
              </a:spcAft>
              <a:buClrTx/>
              <a:buSzTx/>
              <a:tabLst/>
              <a:defRPr/>
            </a:pPr>
            <a:r>
              <a:rPr lang="en-US" sz="1800" b="1" dirty="0" smtClean="0">
                <a:solidFill>
                  <a:srgbClr val="003E52"/>
                </a:solidFill>
                <a:latin typeface="Cambria" panose="02040503050406030204" pitchFamily="18" charset="0"/>
                <a:ea typeface="Cambria" panose="02040503050406030204" pitchFamily="18" charset="0"/>
                <a:cs typeface="Poppins" charset="0"/>
              </a:rPr>
              <a:t>60 years on the market</a:t>
            </a:r>
          </a:p>
          <a:p>
            <a:pPr marR="0" lvl="0" defTabSz="914400" rtl="0" eaLnBrk="1" fontAlgn="auto" latinLnBrk="0" hangingPunct="1">
              <a:lnSpc>
                <a:spcPct val="100000"/>
              </a:lnSpc>
              <a:spcBef>
                <a:spcPts val="0"/>
              </a:spcBef>
              <a:spcAft>
                <a:spcPts val="0"/>
              </a:spcAft>
              <a:buClrTx/>
              <a:buSzTx/>
              <a:tabLst/>
              <a:defRPr/>
            </a:pPr>
            <a:r>
              <a:rPr kumimoji="0" lang="en-US" sz="18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Service company:</a:t>
            </a:r>
            <a:r>
              <a:rPr kumimoji="0" lang="en-US" sz="1800" b="1" i="0" u="none" strike="noStrike" kern="0" cap="none" spc="0" normalizeH="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rPr>
              <a:t> rewards and benefits for employees</a:t>
            </a:r>
          </a:p>
          <a:p>
            <a:pPr marR="0" lvl="0" defTabSz="914400" rtl="0" eaLnBrk="1" fontAlgn="auto" latinLnBrk="0" hangingPunct="1">
              <a:lnSpc>
                <a:spcPct val="100000"/>
              </a:lnSpc>
              <a:spcBef>
                <a:spcPts val="0"/>
              </a:spcBef>
              <a:spcAft>
                <a:spcPts val="0"/>
              </a:spcAft>
              <a:buClrTx/>
              <a:buSzTx/>
              <a:tabLst/>
              <a:defRPr/>
            </a:pPr>
            <a:endParaRPr lang="en-US" sz="1800" b="1" baseline="0" dirty="0" smtClean="0">
              <a:solidFill>
                <a:srgbClr val="003E52"/>
              </a:solidFill>
              <a:latin typeface="Cambria" panose="02040503050406030204" pitchFamily="18" charset="0"/>
              <a:ea typeface="Cambria" panose="02040503050406030204" pitchFamily="18" charset="0"/>
              <a:cs typeface="Poppins" charset="0"/>
            </a:endParaRPr>
          </a:p>
        </p:txBody>
      </p:sp>
      <p:pic>
        <p:nvPicPr>
          <p:cNvPr id="4098" name="Picture 2" descr="https://static.thenounproject.com/png/1584264-200.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249298" y="332073"/>
            <a:ext cx="2643241" cy="264324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87838" y="3100748"/>
            <a:ext cx="9017645" cy="1754326"/>
            <a:chOff x="87838" y="3100748"/>
            <a:chExt cx="9105482" cy="1754326"/>
          </a:xfrm>
        </p:grpSpPr>
        <p:sp>
          <p:nvSpPr>
            <p:cNvPr id="2" name="Rectangle 1"/>
            <p:cNvSpPr/>
            <p:nvPr/>
          </p:nvSpPr>
          <p:spPr>
            <a:xfrm>
              <a:off x="87838" y="3100748"/>
              <a:ext cx="9105482" cy="1754326"/>
            </a:xfrm>
            <a:prstGeom prst="rect">
              <a:avLst/>
            </a:prstGeom>
          </p:spPr>
          <p:txBody>
            <a:bodyPr wrap="square">
              <a:spAutoFit/>
            </a:bodyPr>
            <a:lstStyle/>
            <a:p>
              <a:pPr lvl="3"/>
              <a:r>
                <a:rPr lang="en-US" sz="1800" b="1" dirty="0">
                  <a:solidFill>
                    <a:srgbClr val="003E52"/>
                  </a:solidFill>
                  <a:latin typeface="Cambria" panose="02040503050406030204" pitchFamily="18" charset="0"/>
                  <a:ea typeface="Cambria" panose="02040503050406030204" pitchFamily="18" charset="0"/>
                  <a:cs typeface="Poppins" charset="0"/>
                </a:rPr>
                <a:t>Business partners:</a:t>
              </a:r>
            </a:p>
            <a:p>
              <a:pPr lvl="3"/>
              <a:r>
                <a:rPr lang="en-US" sz="1800" b="1" dirty="0" smtClean="0">
                  <a:solidFill>
                    <a:srgbClr val="003E52"/>
                  </a:solidFill>
                  <a:latin typeface="Cambria" panose="02040503050406030204" pitchFamily="18" charset="0"/>
                  <a:ea typeface="Cambria" panose="02040503050406030204" pitchFamily="18" charset="0"/>
                  <a:cs typeface="Poppins" charset="0"/>
                </a:rPr>
                <a:t>         Clients </a:t>
              </a:r>
              <a:r>
                <a:rPr lang="en-US" sz="1800" b="1" dirty="0">
                  <a:solidFill>
                    <a:srgbClr val="003E52"/>
                  </a:solidFill>
                  <a:latin typeface="Cambria" panose="02040503050406030204" pitchFamily="18" charset="0"/>
                  <a:ea typeface="Cambria" panose="02040503050406030204" pitchFamily="18" charset="0"/>
                  <a:cs typeface="Poppins" charset="0"/>
                </a:rPr>
                <a:t>= companies buying </a:t>
              </a:r>
              <a:r>
                <a:rPr lang="en-US" sz="1800" b="1" dirty="0">
                  <a:solidFill>
                    <a:srgbClr val="FF8300"/>
                  </a:solidFill>
                  <a:latin typeface="Cambria" panose="02040503050406030204" pitchFamily="18" charset="0"/>
                  <a:ea typeface="Cambria" panose="02040503050406030204" pitchFamily="18" charset="0"/>
                  <a:cs typeface="Poppins" charset="0"/>
                </a:rPr>
                <a:t>gift solutions </a:t>
              </a:r>
              <a:r>
                <a:rPr lang="en-US" sz="1800" b="1" dirty="0">
                  <a:solidFill>
                    <a:srgbClr val="003E52"/>
                  </a:solidFill>
                  <a:latin typeface="Cambria" panose="02040503050406030204" pitchFamily="18" charset="0"/>
                  <a:ea typeface="Cambria" panose="02040503050406030204" pitchFamily="18" charset="0"/>
                  <a:cs typeface="Poppins" charset="0"/>
                </a:rPr>
                <a:t>for employees and business </a:t>
              </a:r>
              <a:r>
                <a:rPr lang="en-US" sz="1800" b="1" dirty="0" smtClean="0">
                  <a:solidFill>
                    <a:srgbClr val="003E52"/>
                  </a:solidFill>
                  <a:latin typeface="Cambria" panose="02040503050406030204" pitchFamily="18" charset="0"/>
                  <a:ea typeface="Cambria" panose="02040503050406030204" pitchFamily="18" charset="0"/>
                  <a:cs typeface="Poppins" charset="0"/>
                </a:rPr>
                <a:t>partners</a:t>
              </a:r>
            </a:p>
            <a:p>
              <a:pPr lvl="3"/>
              <a:r>
                <a:rPr lang="en-US" sz="1800" b="1" dirty="0">
                  <a:solidFill>
                    <a:srgbClr val="003E52"/>
                  </a:solidFill>
                  <a:latin typeface="Cambria" panose="02040503050406030204" pitchFamily="18" charset="0"/>
                  <a:ea typeface="Cambria" panose="02040503050406030204" pitchFamily="18" charset="0"/>
                  <a:cs typeface="Poppins" charset="0"/>
                </a:rPr>
                <a:t> </a:t>
              </a:r>
              <a:r>
                <a:rPr lang="en-US" sz="1800" b="1" dirty="0" smtClean="0">
                  <a:solidFill>
                    <a:srgbClr val="003E52"/>
                  </a:solidFill>
                  <a:latin typeface="Cambria" panose="02040503050406030204" pitchFamily="18" charset="0"/>
                  <a:ea typeface="Cambria" panose="02040503050406030204" pitchFamily="18" charset="0"/>
                  <a:cs typeface="Poppins" charset="0"/>
                </a:rPr>
                <a:t>        </a:t>
              </a:r>
            </a:p>
            <a:p>
              <a:pPr lvl="3"/>
              <a:r>
                <a:rPr lang="en-US" sz="1800" b="1" dirty="0">
                  <a:solidFill>
                    <a:srgbClr val="003E52"/>
                  </a:solidFill>
                  <a:latin typeface="Cambria" panose="02040503050406030204" pitchFamily="18" charset="0"/>
                  <a:ea typeface="Cambria" panose="02040503050406030204" pitchFamily="18" charset="0"/>
                  <a:cs typeface="Poppins" charset="0"/>
                </a:rPr>
                <a:t> </a:t>
              </a:r>
              <a:r>
                <a:rPr lang="en-US" sz="1800" b="1" dirty="0" smtClean="0">
                  <a:solidFill>
                    <a:srgbClr val="003E52"/>
                  </a:solidFill>
                  <a:latin typeface="Cambria" panose="02040503050406030204" pitchFamily="18" charset="0"/>
                  <a:ea typeface="Cambria" panose="02040503050406030204" pitchFamily="18" charset="0"/>
                  <a:cs typeface="Poppins" charset="0"/>
                </a:rPr>
                <a:t>         Users </a:t>
              </a:r>
              <a:r>
                <a:rPr lang="en-US" sz="1800" b="1" dirty="0">
                  <a:solidFill>
                    <a:srgbClr val="003E52"/>
                  </a:solidFill>
                  <a:latin typeface="Cambria" panose="02040503050406030204" pitchFamily="18" charset="0"/>
                  <a:ea typeface="Cambria" panose="02040503050406030204" pitchFamily="18" charset="0"/>
                  <a:cs typeface="Poppins" charset="0"/>
                </a:rPr>
                <a:t>= persons receiving and using the </a:t>
              </a:r>
              <a:r>
                <a:rPr lang="en-US" sz="1800" b="1" dirty="0">
                  <a:solidFill>
                    <a:srgbClr val="FF8300"/>
                  </a:solidFill>
                  <a:latin typeface="Cambria" panose="02040503050406030204" pitchFamily="18" charset="0"/>
                  <a:ea typeface="Cambria" panose="02040503050406030204" pitchFamily="18" charset="0"/>
                  <a:cs typeface="Poppins" charset="0"/>
                </a:rPr>
                <a:t>gifts </a:t>
              </a:r>
              <a:r>
                <a:rPr lang="en-US" sz="1800" b="1" dirty="0" smtClean="0">
                  <a:solidFill>
                    <a:srgbClr val="FF8300"/>
                  </a:solidFill>
                  <a:latin typeface="Cambria" panose="02040503050406030204" pitchFamily="18" charset="0"/>
                  <a:ea typeface="Cambria" panose="02040503050406030204" pitchFamily="18" charset="0"/>
                  <a:cs typeface="Poppins" charset="0"/>
                </a:rPr>
                <a:t>solutions </a:t>
              </a:r>
              <a:endParaRPr lang="en-US" sz="1800" b="1" dirty="0">
                <a:solidFill>
                  <a:srgbClr val="FF8300"/>
                </a:solidFill>
                <a:latin typeface="Cambria" panose="02040503050406030204" pitchFamily="18" charset="0"/>
                <a:ea typeface="Cambria" panose="02040503050406030204" pitchFamily="18" charset="0"/>
                <a:cs typeface="Poppins" charset="0"/>
              </a:endParaRPr>
            </a:p>
            <a:p>
              <a:pPr lvl="3"/>
              <a:endParaRPr lang="en-US" sz="1800" b="1" dirty="0">
                <a:solidFill>
                  <a:srgbClr val="003E52"/>
                </a:solidFill>
                <a:latin typeface="Cambria" panose="02040503050406030204" pitchFamily="18" charset="0"/>
                <a:ea typeface="Cambria" panose="02040503050406030204" pitchFamily="18" charset="0"/>
                <a:cs typeface="Poppins" charset="0"/>
              </a:endParaRPr>
            </a:p>
            <a:p>
              <a:pPr lvl="3"/>
              <a:r>
                <a:rPr lang="en-US" sz="1800" b="1" dirty="0">
                  <a:solidFill>
                    <a:srgbClr val="003E52"/>
                  </a:solidFill>
                  <a:latin typeface="Cambria" panose="02040503050406030204" pitchFamily="18" charset="0"/>
                  <a:ea typeface="Cambria" panose="02040503050406030204" pitchFamily="18" charset="0"/>
                  <a:cs typeface="Poppins" charset="0"/>
                </a:rPr>
                <a:t>        </a:t>
              </a:r>
              <a:r>
                <a:rPr lang="en-US" sz="1800" b="1" dirty="0" smtClean="0">
                  <a:solidFill>
                    <a:srgbClr val="003E52"/>
                  </a:solidFill>
                  <a:latin typeface="Cambria" panose="02040503050406030204" pitchFamily="18" charset="0"/>
                  <a:ea typeface="Cambria" panose="02040503050406030204" pitchFamily="18" charset="0"/>
                  <a:cs typeface="Poppins" charset="0"/>
                </a:rPr>
                <a:t>  Suppliers </a:t>
              </a:r>
              <a:r>
                <a:rPr lang="en-US" sz="1800" b="1" dirty="0">
                  <a:solidFill>
                    <a:srgbClr val="003E52"/>
                  </a:solidFill>
                  <a:latin typeface="Cambria" panose="02040503050406030204" pitchFamily="18" charset="0"/>
                  <a:ea typeface="Cambria" panose="02040503050406030204" pitchFamily="18" charset="0"/>
                  <a:cs typeface="Poppins" charset="0"/>
                </a:rPr>
                <a:t>= shops, service providers</a:t>
              </a:r>
            </a:p>
          </p:txBody>
        </p:sp>
        <p:pic>
          <p:nvPicPr>
            <p:cNvPr id="4100" name="Picture 4" descr="https://static.thenounproject.com/png/824437-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209" y="4355509"/>
              <a:ext cx="445135" cy="4451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static.thenounproject.com/png/901626-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4209" y="3927442"/>
              <a:ext cx="428067" cy="428067"/>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static.thenounproject.com/png/1325056-20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7141" y="3365112"/>
              <a:ext cx="445135" cy="44513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106200" y="1318260"/>
            <a:ext cx="4572000" cy="1477328"/>
            <a:chOff x="106200" y="1318260"/>
            <a:chExt cx="4572000" cy="1477328"/>
          </a:xfrm>
        </p:grpSpPr>
        <p:pic>
          <p:nvPicPr>
            <p:cNvPr id="4106" name="Picture 10" descr="https://static.thenounproject.com/png/1856027-2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75659" y="1535939"/>
              <a:ext cx="1001395" cy="100139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06200" y="1318260"/>
              <a:ext cx="4572000" cy="1477328"/>
            </a:xfrm>
            <a:prstGeom prst="rect">
              <a:avLst/>
            </a:prstGeom>
          </p:spPr>
          <p:txBody>
            <a:bodyPr>
              <a:spAutoFit/>
            </a:bodyPr>
            <a:lstStyle/>
            <a:p>
              <a:pPr lvl="0">
                <a:defRPr/>
              </a:pPr>
              <a:r>
                <a:rPr lang="en-US" sz="1800" b="1" dirty="0">
                  <a:solidFill>
                    <a:srgbClr val="003E52"/>
                  </a:solidFill>
                  <a:latin typeface="Cambria" panose="02040503050406030204" pitchFamily="18" charset="0"/>
                  <a:ea typeface="Cambria" panose="02040503050406030204" pitchFamily="18" charset="0"/>
                  <a:cs typeface="Poppins" charset="0"/>
                </a:rPr>
                <a:t>Product types:</a:t>
              </a:r>
            </a:p>
            <a:p>
              <a:pPr lvl="3"/>
              <a:r>
                <a:rPr lang="en-US" sz="1800" b="1" dirty="0">
                  <a:solidFill>
                    <a:srgbClr val="003E52"/>
                  </a:solidFill>
                  <a:latin typeface="Cambria" panose="02040503050406030204" pitchFamily="18" charset="0"/>
                  <a:ea typeface="Cambria" panose="02040503050406030204" pitchFamily="18" charset="0"/>
                  <a:cs typeface="Poppins" charset="0"/>
                </a:rPr>
                <a:t>       - gift boxes</a:t>
              </a:r>
            </a:p>
            <a:p>
              <a:pPr lvl="3"/>
              <a:r>
                <a:rPr lang="en-US" sz="1800" b="1" dirty="0">
                  <a:solidFill>
                    <a:srgbClr val="003E52"/>
                  </a:solidFill>
                  <a:latin typeface="Cambria" panose="02040503050406030204" pitchFamily="18" charset="0"/>
                  <a:ea typeface="Cambria" panose="02040503050406030204" pitchFamily="18" charset="0"/>
                  <a:cs typeface="Poppins" charset="0"/>
                </a:rPr>
                <a:t>       - paper gift vouchers</a:t>
              </a:r>
            </a:p>
            <a:p>
              <a:pPr lvl="3"/>
              <a:r>
                <a:rPr lang="en-US" sz="1800" b="1" dirty="0">
                  <a:solidFill>
                    <a:srgbClr val="003E52"/>
                  </a:solidFill>
                  <a:latin typeface="Cambria" panose="02040503050406030204" pitchFamily="18" charset="0"/>
                  <a:ea typeface="Cambria" panose="02040503050406030204" pitchFamily="18" charset="0"/>
                  <a:cs typeface="Poppins" charset="0"/>
                </a:rPr>
                <a:t>       - gift cards</a:t>
              </a:r>
            </a:p>
            <a:p>
              <a:pPr lvl="3"/>
              <a:r>
                <a:rPr lang="en-US" sz="1800" b="1" dirty="0">
                  <a:solidFill>
                    <a:srgbClr val="003E52"/>
                  </a:solidFill>
                  <a:latin typeface="Cambria" panose="02040503050406030204" pitchFamily="18" charset="0"/>
                  <a:ea typeface="Cambria" panose="02040503050406030204" pitchFamily="18" charset="0"/>
                  <a:cs typeface="Poppins" charset="0"/>
                </a:rPr>
                <a:t>       - digital gift cards (new)</a:t>
              </a:r>
            </a:p>
          </p:txBody>
        </p:sp>
      </p:grpSp>
    </p:spTree>
    <p:extLst>
      <p:ext uri="{BB962C8B-B14F-4D97-AF65-F5344CB8AC3E}">
        <p14:creationId xmlns:p14="http://schemas.microsoft.com/office/powerpoint/2010/main" val="3806256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sp>
        <p:nvSpPr>
          <p:cNvPr id="4" name="Title 5"/>
          <p:cNvSpPr txBox="1">
            <a:spLocks/>
          </p:cNvSpPr>
          <p:nvPr/>
        </p:nvSpPr>
        <p:spPr>
          <a:xfrm>
            <a:off x="175677" y="7114"/>
            <a:ext cx="7383364" cy="63775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BENEF-YOU</a:t>
            </a:r>
            <a:r>
              <a:rPr lang="en-US" sz="3600" b="1" dirty="0" smtClean="0">
                <a:solidFill>
                  <a:srgbClr val="003E52"/>
                </a:solidFill>
                <a:latin typeface="Cambria" panose="02040503050406030204" pitchFamily="18" charset="0"/>
                <a:ea typeface="Cambria" panose="02040503050406030204" pitchFamily="18" charset="0"/>
                <a:cs typeface="Poppins" charset="0"/>
              </a:rPr>
              <a:t>’s Business Model</a:t>
            </a:r>
          </a:p>
        </p:txBody>
      </p:sp>
      <p:grpSp>
        <p:nvGrpSpPr>
          <p:cNvPr id="19" name="Group 18"/>
          <p:cNvGrpSpPr/>
          <p:nvPr/>
        </p:nvGrpSpPr>
        <p:grpSpPr>
          <a:xfrm>
            <a:off x="3472365" y="845345"/>
            <a:ext cx="1641636" cy="459874"/>
            <a:chOff x="1495661" y="232181"/>
            <a:chExt cx="1641636" cy="459874"/>
          </a:xfrm>
        </p:grpSpPr>
        <p:sp>
          <p:nvSpPr>
            <p:cNvPr id="33" name="Rounded Rectangle 32"/>
            <p:cNvSpPr/>
            <p:nvPr/>
          </p:nvSpPr>
          <p:spPr>
            <a:xfrm>
              <a:off x="1495661" y="232181"/>
              <a:ext cx="1641636" cy="4598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4" name="Rounded Rectangle 4"/>
            <p:cNvSpPr txBox="1"/>
            <p:nvPr/>
          </p:nvSpPr>
          <p:spPr>
            <a:xfrm>
              <a:off x="1518110" y="254630"/>
              <a:ext cx="1596738" cy="41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Customers</a:t>
              </a:r>
              <a:endParaRPr lang="en-US" sz="1800" b="1" kern="1200" dirty="0">
                <a:effectLst>
                  <a:outerShdw blurRad="38100" dist="38100" dir="2700000" algn="tl">
                    <a:srgbClr val="000000">
                      <a:alpha val="43137"/>
                    </a:srgbClr>
                  </a:outerShdw>
                </a:effectLst>
              </a:endParaRPr>
            </a:p>
          </p:txBody>
        </p:sp>
      </p:grpSp>
      <p:sp>
        <p:nvSpPr>
          <p:cNvPr id="20" name="Straight Connector 5"/>
          <p:cNvSpPr/>
          <p:nvPr/>
        </p:nvSpPr>
        <p:spPr>
          <a:xfrm>
            <a:off x="2590628" y="1250502"/>
            <a:ext cx="3054671" cy="3054671"/>
          </a:xfrm>
          <a:custGeom>
            <a:avLst/>
            <a:gdLst/>
            <a:ahLst/>
            <a:cxnLst/>
            <a:rect l="0" t="0" r="0" b="0"/>
            <a:pathLst>
              <a:path>
                <a:moveTo>
                  <a:pt x="2213816" y="162968"/>
                </a:moveTo>
                <a:arcTo wR="1527335" hR="1527335" stAng="17802554" swAng="2194892"/>
              </a:path>
            </a:pathLst>
          </a:custGeom>
          <a:noFill/>
          <a:ln w="381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1" name="Group 20"/>
          <p:cNvGrpSpPr/>
          <p:nvPr/>
        </p:nvGrpSpPr>
        <p:grpSpPr>
          <a:xfrm>
            <a:off x="4999701" y="2372681"/>
            <a:ext cx="1641636" cy="459874"/>
            <a:chOff x="3022997" y="1759517"/>
            <a:chExt cx="1641636" cy="459874"/>
          </a:xfrm>
        </p:grpSpPr>
        <p:sp>
          <p:nvSpPr>
            <p:cNvPr id="31" name="Rounded Rectangle 30"/>
            <p:cNvSpPr/>
            <p:nvPr/>
          </p:nvSpPr>
          <p:spPr>
            <a:xfrm>
              <a:off x="3022997" y="1759517"/>
              <a:ext cx="1641636" cy="4598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2" name="Rounded Rectangle 7"/>
            <p:cNvSpPr txBox="1"/>
            <p:nvPr/>
          </p:nvSpPr>
          <p:spPr>
            <a:xfrm>
              <a:off x="3045446" y="1781966"/>
              <a:ext cx="1596738" cy="41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Users</a:t>
              </a:r>
              <a:endParaRPr lang="en-US" sz="1800" b="1" kern="1200" dirty="0">
                <a:effectLst>
                  <a:outerShdw blurRad="38100" dist="38100" dir="2700000" algn="tl">
                    <a:srgbClr val="000000">
                      <a:alpha val="43137"/>
                    </a:srgbClr>
                  </a:outerShdw>
                </a:effectLst>
              </a:endParaRPr>
            </a:p>
          </p:txBody>
        </p:sp>
      </p:grpSp>
      <p:sp>
        <p:nvSpPr>
          <p:cNvPr id="22" name="Straight Connector 8"/>
          <p:cNvSpPr/>
          <p:nvPr/>
        </p:nvSpPr>
        <p:spPr>
          <a:xfrm>
            <a:off x="2590628" y="900063"/>
            <a:ext cx="3054671" cy="3054671"/>
          </a:xfrm>
          <a:custGeom>
            <a:avLst/>
            <a:gdLst/>
            <a:ahLst/>
            <a:cxnLst/>
            <a:rect l="0" t="0" r="0" b="0"/>
            <a:pathLst>
              <a:path>
                <a:moveTo>
                  <a:pt x="2891703" y="2213816"/>
                </a:moveTo>
                <a:arcTo wR="1527335" hR="1527335" stAng="1602554" swAng="2194892"/>
              </a:path>
            </a:pathLst>
          </a:custGeom>
          <a:noFill/>
          <a:ln w="381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3" name="Group 22"/>
          <p:cNvGrpSpPr/>
          <p:nvPr/>
        </p:nvGrpSpPr>
        <p:grpSpPr>
          <a:xfrm>
            <a:off x="3472365" y="3900017"/>
            <a:ext cx="1641636" cy="459874"/>
            <a:chOff x="1495661" y="3286853"/>
            <a:chExt cx="1641636" cy="459874"/>
          </a:xfrm>
        </p:grpSpPr>
        <p:sp>
          <p:nvSpPr>
            <p:cNvPr id="29" name="Rounded Rectangle 28"/>
            <p:cNvSpPr/>
            <p:nvPr/>
          </p:nvSpPr>
          <p:spPr>
            <a:xfrm>
              <a:off x="1495661" y="3286853"/>
              <a:ext cx="1641636" cy="4598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Rounded Rectangle 10"/>
            <p:cNvSpPr txBox="1"/>
            <p:nvPr/>
          </p:nvSpPr>
          <p:spPr>
            <a:xfrm>
              <a:off x="1518110" y="3309302"/>
              <a:ext cx="1596738" cy="41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smtClean="0">
                  <a:effectLst>
                    <a:outerShdw blurRad="38100" dist="38100" dir="2700000" algn="tl">
                      <a:srgbClr val="000000">
                        <a:alpha val="43137"/>
                      </a:srgbClr>
                    </a:outerShdw>
                  </a:effectLst>
                </a:rPr>
                <a:t>Suppliers</a:t>
              </a:r>
              <a:endParaRPr lang="en-US" sz="1800" b="1" kern="1200" dirty="0">
                <a:effectLst>
                  <a:outerShdw blurRad="38100" dist="38100" dir="2700000" algn="tl">
                    <a:srgbClr val="000000">
                      <a:alpha val="43137"/>
                    </a:srgbClr>
                  </a:outerShdw>
                </a:effectLst>
              </a:endParaRPr>
            </a:p>
          </p:txBody>
        </p:sp>
      </p:grpSp>
      <p:sp>
        <p:nvSpPr>
          <p:cNvPr id="24" name="Straight Connector 11"/>
          <p:cNvSpPr/>
          <p:nvPr/>
        </p:nvSpPr>
        <p:spPr>
          <a:xfrm>
            <a:off x="2941067" y="900063"/>
            <a:ext cx="3054671" cy="3054671"/>
          </a:xfrm>
          <a:custGeom>
            <a:avLst/>
            <a:gdLst/>
            <a:ahLst/>
            <a:cxnLst/>
            <a:rect l="0" t="0" r="0" b="0"/>
            <a:pathLst>
              <a:path>
                <a:moveTo>
                  <a:pt x="840855" y="2891703"/>
                </a:moveTo>
                <a:arcTo wR="1527335" hR="1527335" stAng="7002554" swAng="2194892"/>
              </a:path>
            </a:pathLst>
          </a:custGeom>
          <a:noFill/>
          <a:ln w="38100">
            <a:headEnd type="arrow"/>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25" name="Group 24"/>
          <p:cNvGrpSpPr/>
          <p:nvPr/>
        </p:nvGrpSpPr>
        <p:grpSpPr>
          <a:xfrm>
            <a:off x="2306402" y="2372681"/>
            <a:ext cx="1280264" cy="459874"/>
            <a:chOff x="329698" y="1759517"/>
            <a:chExt cx="1280264" cy="459874"/>
          </a:xfrm>
        </p:grpSpPr>
        <p:sp>
          <p:nvSpPr>
            <p:cNvPr id="27" name="Rounded Rectangle 26"/>
            <p:cNvSpPr/>
            <p:nvPr/>
          </p:nvSpPr>
          <p:spPr>
            <a:xfrm>
              <a:off x="332132" y="1759517"/>
              <a:ext cx="1277830" cy="45987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8" name="Rounded Rectangle 13"/>
            <p:cNvSpPr txBox="1"/>
            <p:nvPr/>
          </p:nvSpPr>
          <p:spPr>
            <a:xfrm>
              <a:off x="329698" y="1789466"/>
              <a:ext cx="1209170" cy="41497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b="1" kern="1200" dirty="0" smtClean="0">
                  <a:effectLst>
                    <a:outerShdw blurRad="38100" dist="38100" dir="2700000" algn="tl">
                      <a:srgbClr val="000000">
                        <a:alpha val="43137"/>
                      </a:srgbClr>
                    </a:outerShdw>
                  </a:effectLst>
                  <a:latin typeface="Felix Titling" panose="04060505060202020A04" pitchFamily="82" charset="0"/>
                </a:rPr>
                <a:t>BENEF-YOU</a:t>
              </a:r>
              <a:endParaRPr lang="en-US" b="1" kern="1200" dirty="0">
                <a:effectLst>
                  <a:outerShdw blurRad="38100" dist="38100" dir="2700000" algn="tl">
                    <a:srgbClr val="000000">
                      <a:alpha val="43137"/>
                    </a:srgbClr>
                  </a:outerShdw>
                </a:effectLst>
                <a:latin typeface="Felix Titling" panose="04060505060202020A04" pitchFamily="82" charset="0"/>
              </a:endParaRPr>
            </a:p>
          </p:txBody>
        </p:sp>
      </p:grpSp>
      <p:sp>
        <p:nvSpPr>
          <p:cNvPr id="26" name="Straight Connector 14"/>
          <p:cNvSpPr/>
          <p:nvPr/>
        </p:nvSpPr>
        <p:spPr>
          <a:xfrm>
            <a:off x="2941067" y="1250502"/>
            <a:ext cx="3054671" cy="3054671"/>
          </a:xfrm>
          <a:custGeom>
            <a:avLst/>
            <a:gdLst/>
            <a:ahLst/>
            <a:cxnLst/>
            <a:rect l="0" t="0" r="0" b="0"/>
            <a:pathLst>
              <a:path>
                <a:moveTo>
                  <a:pt x="162968" y="840855"/>
                </a:moveTo>
                <a:arcTo wR="1527335" hR="1527335" stAng="12402554" swAng="2194892"/>
              </a:path>
            </a:pathLst>
          </a:custGeom>
          <a:noFill/>
          <a:ln w="38100">
            <a:tailEnd type="arrow"/>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3" name="Straight Connector 8"/>
          <p:cNvSpPr/>
          <p:nvPr/>
        </p:nvSpPr>
        <p:spPr>
          <a:xfrm rot="10800000">
            <a:off x="3144155" y="1430346"/>
            <a:ext cx="3054671" cy="3054671"/>
          </a:xfrm>
          <a:custGeom>
            <a:avLst/>
            <a:gdLst/>
            <a:ahLst/>
            <a:cxnLst/>
            <a:rect l="0" t="0" r="0" b="0"/>
            <a:pathLst>
              <a:path>
                <a:moveTo>
                  <a:pt x="2891703" y="2213816"/>
                </a:moveTo>
                <a:arcTo wR="1527335" hR="1527335" stAng="1602554" swAng="2194892"/>
              </a:path>
            </a:pathLst>
          </a:custGeom>
          <a:noFill/>
          <a:ln w="38100">
            <a:headEnd type="arrow"/>
            <a:tailEnd type="non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9218" name="Picture 2" descr="https://static.thenounproject.com/png/874755-200.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645986" y="3012399"/>
            <a:ext cx="554308" cy="55652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10" descr="https://static.thenounproject.com/png/1856027-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643134" y="1195784"/>
            <a:ext cx="546827" cy="546827"/>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0" descr="https://static.thenounproject.com/png/1856027-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473430" y="1155083"/>
            <a:ext cx="546827" cy="54682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static.thenounproject.com/png/1636943-200.png"/>
          <p:cNvPicPr>
            <a:picLocks noChangeAspect="1" noChangeArrowheads="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658850" y="1893231"/>
            <a:ext cx="459113" cy="45911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static.thenounproject.com/png/1455731-200.png"/>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2072" y="3446758"/>
            <a:ext cx="531298" cy="531298"/>
          </a:xfrm>
          <a:prstGeom prst="rect">
            <a:avLst/>
          </a:prstGeom>
          <a:noFill/>
          <a:extLst>
            <a:ext uri="{909E8E84-426E-40DD-AFC4-6F175D3DCCD1}">
              <a14:hiddenFill xmlns:a14="http://schemas.microsoft.com/office/drawing/2010/main">
                <a:solidFill>
                  <a:srgbClr val="FFFFFF"/>
                </a:solidFill>
              </a14:hiddenFill>
            </a:ext>
          </a:extLst>
        </p:spPr>
      </p:pic>
      <p:sp>
        <p:nvSpPr>
          <p:cNvPr id="39" name="Straight Connector 8"/>
          <p:cNvSpPr/>
          <p:nvPr/>
        </p:nvSpPr>
        <p:spPr>
          <a:xfrm rot="21409301">
            <a:off x="2872153" y="1092994"/>
            <a:ext cx="3054671" cy="3054671"/>
          </a:xfrm>
          <a:custGeom>
            <a:avLst/>
            <a:gdLst/>
            <a:ahLst/>
            <a:cxnLst/>
            <a:rect l="0" t="0" r="0" b="0"/>
            <a:pathLst>
              <a:path>
                <a:moveTo>
                  <a:pt x="2891703" y="2213816"/>
                </a:moveTo>
                <a:arcTo wR="1527335" hR="1527335" stAng="1602554" swAng="2194892"/>
              </a:path>
            </a:pathLst>
          </a:custGeom>
          <a:noFill/>
          <a:ln w="38100">
            <a:headEnd type="arrow"/>
            <a:tailEnd type="none"/>
          </a:ln>
        </p:spPr>
        <p:style>
          <a:lnRef idx="1">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pic>
        <p:nvPicPr>
          <p:cNvPr id="9224" name="Picture 8" descr="https://static.thenounproject.com/png/1574066-200.png"/>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14601" y="3331805"/>
            <a:ext cx="750439" cy="750439"/>
          </a:xfrm>
          <a:prstGeom prst="rect">
            <a:avLst/>
          </a:prstGeom>
          <a:noFill/>
          <a:extLst>
            <a:ext uri="{909E8E84-426E-40DD-AFC4-6F175D3DCCD1}">
              <a14:hiddenFill xmlns:a14="http://schemas.microsoft.com/office/drawing/2010/main">
                <a:solidFill>
                  <a:srgbClr val="FFFFFF"/>
                </a:solidFill>
              </a14:hiddenFill>
            </a:ext>
          </a:extLst>
        </p:spPr>
      </p:pic>
      <p:pic>
        <p:nvPicPr>
          <p:cNvPr id="9226" name="Picture 10" descr="https://static.thenounproject.com/png/1979562-200.png"/>
          <p:cNvPicPr>
            <a:picLocks noChangeAspect="1" noChangeArrowheads="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27037" y="3369465"/>
            <a:ext cx="608591" cy="608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040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2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2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sp>
        <p:nvSpPr>
          <p:cNvPr id="4" name="Title 5"/>
          <p:cNvSpPr txBox="1">
            <a:spLocks/>
          </p:cNvSpPr>
          <p:nvPr/>
        </p:nvSpPr>
        <p:spPr>
          <a:xfrm>
            <a:off x="229015" y="580865"/>
            <a:ext cx="6242805" cy="711756"/>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0" marR="0" lvl="0" indent="0" defTabSz="914400" rtl="0" eaLnBrk="1" fontAlgn="auto" latinLnBrk="0" hangingPunct="1">
              <a:lnSpc>
                <a:spcPct val="100000"/>
              </a:lnSpc>
              <a:spcBef>
                <a:spcPts val="0"/>
              </a:spcBef>
              <a:spcAft>
                <a:spcPts val="0"/>
              </a:spcAft>
              <a:buClrTx/>
              <a:buSzTx/>
              <a:buFontTx/>
              <a:buNone/>
              <a:tabLst/>
              <a:defRPr/>
            </a:pPr>
            <a:r>
              <a:rPr lang="en-US" sz="3600" b="1" dirty="0" smtClean="0">
                <a:solidFill>
                  <a:srgbClr val="003E52"/>
                </a:solidFill>
                <a:latin typeface="Felix Titling" panose="04060505060202020A04" pitchFamily="82" charset="0"/>
                <a:ea typeface="Cambria" panose="02040503050406030204" pitchFamily="18" charset="0"/>
                <a:cs typeface="Poppins" charset="0"/>
              </a:rPr>
              <a:t>BENF-YOU</a:t>
            </a:r>
            <a:r>
              <a:rPr lang="en-US" sz="3600" b="1" dirty="0" smtClean="0">
                <a:solidFill>
                  <a:srgbClr val="003E52"/>
                </a:solidFill>
                <a:latin typeface="Cambria" panose="02040503050406030204" pitchFamily="18" charset="0"/>
                <a:ea typeface="Cambria" panose="02040503050406030204" pitchFamily="18" charset="0"/>
                <a:cs typeface="Poppins" charset="0"/>
              </a:rPr>
              <a:t>’s achievement:</a:t>
            </a:r>
            <a:endParaRPr kumimoji="0" lang="en-US" sz="36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endParaRPr>
          </a:p>
        </p:txBody>
      </p:sp>
      <p:sp>
        <p:nvSpPr>
          <p:cNvPr id="8" name="Title 5"/>
          <p:cNvSpPr txBox="1">
            <a:spLocks/>
          </p:cNvSpPr>
          <p:nvPr/>
        </p:nvSpPr>
        <p:spPr>
          <a:xfrm>
            <a:off x="109612" y="2438735"/>
            <a:ext cx="8914983" cy="1724891"/>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571500" indent="-571500">
              <a:buFont typeface="Arial" panose="020B0604020202020204" pitchFamily="34" charset="0"/>
              <a:buChar char="•"/>
            </a:pPr>
            <a:r>
              <a:rPr lang="en-US" sz="3400" b="1" dirty="0" smtClean="0">
                <a:solidFill>
                  <a:srgbClr val="003E52"/>
                </a:solidFill>
                <a:latin typeface="Cambria" panose="02040503050406030204" pitchFamily="18" charset="0"/>
                <a:ea typeface="Cambria" panose="02040503050406030204" pitchFamily="18" charset="0"/>
                <a:cs typeface="Poppins" charset="0"/>
              </a:rPr>
              <a:t>seamlessly </a:t>
            </a:r>
            <a:r>
              <a:rPr lang="en-US" sz="3400" b="1" dirty="0">
                <a:solidFill>
                  <a:srgbClr val="003E52"/>
                </a:solidFill>
                <a:latin typeface="Cambria" panose="02040503050406030204" pitchFamily="18" charset="0"/>
                <a:ea typeface="Cambria" panose="02040503050406030204" pitchFamily="18" charset="0"/>
                <a:cs typeface="Poppins" charset="0"/>
              </a:rPr>
              <a:t>transform its legacy </a:t>
            </a:r>
            <a:r>
              <a:rPr lang="en-US" sz="3400" b="1" dirty="0" smtClean="0">
                <a:solidFill>
                  <a:srgbClr val="003E52"/>
                </a:solidFill>
                <a:latin typeface="Cambria" panose="02040503050406030204" pitchFamily="18" charset="0"/>
                <a:ea typeface="Cambria" panose="02040503050406030204" pitchFamily="18" charset="0"/>
                <a:cs typeface="Poppins" charset="0"/>
              </a:rPr>
              <a:t>software</a:t>
            </a:r>
          </a:p>
          <a:p>
            <a:pPr marL="571500" indent="-571500">
              <a:buFont typeface="Arial" panose="020B0604020202020204" pitchFamily="34" charset="0"/>
              <a:buChar char="•"/>
            </a:pPr>
            <a:r>
              <a:rPr lang="en-US" sz="3400" b="1" dirty="0">
                <a:solidFill>
                  <a:srgbClr val="003E52"/>
                </a:solidFill>
                <a:latin typeface="Cambria" panose="02040503050406030204" pitchFamily="18" charset="0"/>
                <a:ea typeface="Cambria" panose="02040503050406030204" pitchFamily="18" charset="0"/>
                <a:cs typeface="Poppins" charset="0"/>
              </a:rPr>
              <a:t>attract new customer segment </a:t>
            </a:r>
          </a:p>
          <a:p>
            <a:pPr marL="571500" indent="-571500">
              <a:buFont typeface="Arial" panose="020B0604020202020204" pitchFamily="34" charset="0"/>
              <a:buChar char="•"/>
            </a:pPr>
            <a:r>
              <a:rPr lang="en-US" sz="3400" b="1" dirty="0" smtClean="0">
                <a:solidFill>
                  <a:srgbClr val="003E52"/>
                </a:solidFill>
                <a:latin typeface="Cambria" panose="02040503050406030204" pitchFamily="18" charset="0"/>
                <a:ea typeface="Cambria" panose="02040503050406030204" pitchFamily="18" charset="0"/>
                <a:cs typeface="Poppins" charset="0"/>
              </a:rPr>
              <a:t>easy to configure digital gift solutions</a:t>
            </a:r>
            <a:endParaRPr lang="en-US" sz="3400" b="1" dirty="0">
              <a:solidFill>
                <a:srgbClr val="003E52"/>
              </a:solidFill>
              <a:latin typeface="Cambria" panose="02040503050406030204" pitchFamily="18" charset="0"/>
              <a:ea typeface="Cambria" panose="02040503050406030204" pitchFamily="18" charset="0"/>
              <a:cs typeface="Poppins" charset="0"/>
            </a:endParaRPr>
          </a:p>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3400" b="1" dirty="0" smtClean="0">
              <a:solidFill>
                <a:srgbClr val="003E52"/>
              </a:solidFill>
              <a:latin typeface="Cambria" panose="02040503050406030204" pitchFamily="18" charset="0"/>
              <a:ea typeface="Cambria" panose="02040503050406030204" pitchFamily="18" charset="0"/>
              <a:cs typeface="Poppins" charset="0"/>
            </a:endParaRPr>
          </a:p>
        </p:txBody>
      </p:sp>
      <p:sp>
        <p:nvSpPr>
          <p:cNvPr id="9" name="Title 5"/>
          <p:cNvSpPr txBox="1">
            <a:spLocks/>
          </p:cNvSpPr>
          <p:nvPr/>
        </p:nvSpPr>
        <p:spPr>
          <a:xfrm>
            <a:off x="229017" y="3232462"/>
            <a:ext cx="8914983" cy="742984"/>
          </a:xfrm>
          <a:prstGeom prst="rect">
            <a:avLst/>
          </a:prstGeom>
        </p:spPr>
        <p:txBody>
          <a:bodyPr wrap="square">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mj-lt"/>
                <a:ea typeface="Arial"/>
                <a:cs typeface="Arial"/>
                <a:sym typeface="Arial"/>
              </a:defRPr>
            </a:lvl1pPr>
          </a:lstStyle>
          <a:p>
            <a:pPr marL="571500" marR="0" lvl="0" indent="-5715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3400" b="1" i="0" u="none" strike="noStrike" kern="0" cap="none" spc="0" normalizeH="0" baseline="0" noProof="0" dirty="0" smtClean="0">
              <a:ln>
                <a:noFill/>
              </a:ln>
              <a:solidFill>
                <a:srgbClr val="003E52"/>
              </a:solidFill>
              <a:effectLst/>
              <a:uLnTx/>
              <a:uFillTx/>
              <a:latin typeface="Cambria" panose="02040503050406030204" pitchFamily="18" charset="0"/>
              <a:ea typeface="Cambria" panose="02040503050406030204" pitchFamily="18" charset="0"/>
              <a:cs typeface="Poppins" charset="0"/>
              <a:sym typeface="Arial"/>
            </a:endParaRPr>
          </a:p>
        </p:txBody>
      </p:sp>
      <p:pic>
        <p:nvPicPr>
          <p:cNvPr id="4098" name="Picture 2" descr="https://static.thenounproject.com/png/1584264-200.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06092" y="296695"/>
            <a:ext cx="2034987" cy="2034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57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000" b="1" i="0" u="none" strike="noStrike" kern="0" cap="none" spc="0" normalizeH="0" baseline="0" noProof="0" smtClean="0">
                <a:ln>
                  <a:noFill/>
                </a:ln>
                <a:solidFill>
                  <a:srgbClr val="FF8300"/>
                </a:solidFill>
                <a:effectLst/>
                <a:uLnTx/>
                <a:uFillTx/>
                <a:latin typeface="Roboto Cn"/>
                <a:ea typeface="Nunito Sans"/>
                <a:cs typeface="Nunito Sans"/>
                <a:sym typeface="Nunito San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 sz="1000" b="1" i="0" u="none" strike="noStrike" kern="0" cap="none" spc="0" normalizeH="0" baseline="0" noProof="0" dirty="0">
              <a:ln>
                <a:noFill/>
              </a:ln>
              <a:solidFill>
                <a:srgbClr val="FF8300"/>
              </a:solidFill>
              <a:effectLst/>
              <a:uLnTx/>
              <a:uFillTx/>
              <a:latin typeface="Nunito Sans"/>
              <a:ea typeface="Nunito Sans"/>
              <a:cs typeface="Nunito Sans"/>
              <a:sym typeface="Nunito Sans"/>
            </a:endParaRPr>
          </a:p>
        </p:txBody>
      </p:sp>
      <p:pic>
        <p:nvPicPr>
          <p:cNvPr id="103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79582" y="1017220"/>
            <a:ext cx="3055620" cy="305562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4903125" y="-125729"/>
            <a:ext cx="2501378" cy="2501758"/>
            <a:chOff x="4903125" y="-125729"/>
            <a:chExt cx="2501378" cy="2501758"/>
          </a:xfrm>
        </p:grpSpPr>
        <p:sp>
          <p:nvSpPr>
            <p:cNvPr id="18" name="Circular Arrow 17"/>
            <p:cNvSpPr/>
            <p:nvPr/>
          </p:nvSpPr>
          <p:spPr>
            <a:xfrm>
              <a:off x="4903125" y="-125729"/>
              <a:ext cx="2501378" cy="2501758"/>
            </a:xfrm>
            <a:prstGeom prst="circularArrow">
              <a:avLst>
                <a:gd name="adj1" fmla="val 10980"/>
                <a:gd name="adj2" fmla="val 1142322"/>
                <a:gd name="adj3" fmla="val 4500000"/>
                <a:gd name="adj4" fmla="val 108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19" name="Group 18"/>
            <p:cNvGrpSpPr/>
            <p:nvPr/>
          </p:nvGrpSpPr>
          <p:grpSpPr>
            <a:xfrm>
              <a:off x="5456012" y="777481"/>
              <a:ext cx="1389967" cy="694817"/>
              <a:chOff x="2301332" y="903210"/>
              <a:chExt cx="1389967" cy="694817"/>
            </a:xfrm>
          </p:grpSpPr>
          <p:sp>
            <p:nvSpPr>
              <p:cNvPr id="28" name="Rectangle 27"/>
              <p:cNvSpPr/>
              <p:nvPr/>
            </p:nvSpPr>
            <p:spPr>
              <a:xfrm>
                <a:off x="2301332" y="903210"/>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9" name="TextBox 28"/>
              <p:cNvSpPr txBox="1"/>
              <p:nvPr/>
            </p:nvSpPr>
            <p:spPr>
              <a:xfrm>
                <a:off x="2301332" y="903210"/>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8300"/>
                    </a:solidFill>
                    <a:latin typeface="Cambria" panose="02040503050406030204" pitchFamily="18" charset="0"/>
                    <a:ea typeface="Cambria" panose="02040503050406030204" pitchFamily="18" charset="0"/>
                  </a:rPr>
                  <a:t>Strategy</a:t>
                </a:r>
                <a:endParaRPr lang="en-US" sz="2300" b="1" kern="1200" dirty="0">
                  <a:solidFill>
                    <a:srgbClr val="FF8300"/>
                  </a:solidFill>
                  <a:latin typeface="Cambria" panose="02040503050406030204" pitchFamily="18" charset="0"/>
                  <a:ea typeface="Cambria" panose="02040503050406030204" pitchFamily="18" charset="0"/>
                </a:endParaRPr>
              </a:p>
            </p:txBody>
          </p:sp>
        </p:grpSp>
      </p:grpSp>
      <p:grpSp>
        <p:nvGrpSpPr>
          <p:cNvPr id="30" name="Group 29"/>
          <p:cNvGrpSpPr/>
          <p:nvPr/>
        </p:nvGrpSpPr>
        <p:grpSpPr>
          <a:xfrm>
            <a:off x="4208376" y="1311716"/>
            <a:ext cx="2501378" cy="2501758"/>
            <a:chOff x="4208376" y="1311716"/>
            <a:chExt cx="2501378" cy="2501758"/>
          </a:xfrm>
        </p:grpSpPr>
        <p:sp>
          <p:nvSpPr>
            <p:cNvPr id="20" name="Shape 19"/>
            <p:cNvSpPr/>
            <p:nvPr/>
          </p:nvSpPr>
          <p:spPr>
            <a:xfrm>
              <a:off x="4208376" y="1311716"/>
              <a:ext cx="2501378" cy="2501758"/>
            </a:xfrm>
            <a:prstGeom prst="leftCircularArrow">
              <a:avLst>
                <a:gd name="adj1" fmla="val 10980"/>
                <a:gd name="adj2" fmla="val 1142322"/>
                <a:gd name="adj3" fmla="val 6300000"/>
                <a:gd name="adj4" fmla="val 18900000"/>
                <a:gd name="adj5" fmla="val 12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1" name="Group 20"/>
            <p:cNvGrpSpPr/>
            <p:nvPr/>
          </p:nvGrpSpPr>
          <p:grpSpPr>
            <a:xfrm>
              <a:off x="4764081" y="2223242"/>
              <a:ext cx="1389967" cy="694817"/>
              <a:chOff x="1609401" y="2348971"/>
              <a:chExt cx="1389967" cy="694817"/>
            </a:xfrm>
          </p:grpSpPr>
          <p:sp>
            <p:nvSpPr>
              <p:cNvPr id="26" name="Rectangle 25"/>
              <p:cNvSpPr/>
              <p:nvPr/>
            </p:nvSpPr>
            <p:spPr>
              <a:xfrm>
                <a:off x="1609401" y="234897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TextBox 26"/>
              <p:cNvSpPr txBox="1"/>
              <p:nvPr/>
            </p:nvSpPr>
            <p:spPr>
              <a:xfrm>
                <a:off x="1609401" y="234897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8300"/>
                    </a:solidFill>
                    <a:latin typeface="Cambria" panose="02040503050406030204" pitchFamily="18" charset="0"/>
                    <a:ea typeface="Cambria" panose="02040503050406030204" pitchFamily="18" charset="0"/>
                  </a:rPr>
                  <a:t>Initiative</a:t>
                </a:r>
                <a:endParaRPr lang="en-US" sz="2300" b="1" kern="1200" dirty="0">
                  <a:solidFill>
                    <a:srgbClr val="FF8300"/>
                  </a:solidFill>
                  <a:latin typeface="Cambria" panose="02040503050406030204" pitchFamily="18" charset="0"/>
                  <a:ea typeface="Cambria" panose="02040503050406030204" pitchFamily="18" charset="0"/>
                </a:endParaRPr>
              </a:p>
            </p:txBody>
          </p:sp>
        </p:grpSp>
      </p:grpSp>
      <p:grpSp>
        <p:nvGrpSpPr>
          <p:cNvPr id="31" name="Group 30"/>
          <p:cNvGrpSpPr/>
          <p:nvPr/>
        </p:nvGrpSpPr>
        <p:grpSpPr>
          <a:xfrm>
            <a:off x="5081157" y="2921178"/>
            <a:ext cx="2149071" cy="2149932"/>
            <a:chOff x="5081157" y="2921178"/>
            <a:chExt cx="2149071" cy="2149932"/>
          </a:xfrm>
        </p:grpSpPr>
        <p:sp>
          <p:nvSpPr>
            <p:cNvPr id="22" name="Block Arc 21"/>
            <p:cNvSpPr/>
            <p:nvPr/>
          </p:nvSpPr>
          <p:spPr>
            <a:xfrm>
              <a:off x="5081157" y="2921178"/>
              <a:ext cx="2149071" cy="2149932"/>
            </a:xfrm>
            <a:prstGeom prst="blockArc">
              <a:avLst>
                <a:gd name="adj1" fmla="val 13500000"/>
                <a:gd name="adj2" fmla="val 10800000"/>
                <a:gd name="adj3" fmla="val 1274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grpSp>
          <p:nvGrpSpPr>
            <p:cNvPr id="23" name="Group 22"/>
            <p:cNvGrpSpPr/>
            <p:nvPr/>
          </p:nvGrpSpPr>
          <p:grpSpPr>
            <a:xfrm>
              <a:off x="5459300" y="3671082"/>
              <a:ext cx="1389967" cy="694817"/>
              <a:chOff x="2304620" y="3796811"/>
              <a:chExt cx="1389967" cy="694817"/>
            </a:xfrm>
          </p:grpSpPr>
          <p:sp>
            <p:nvSpPr>
              <p:cNvPr id="24" name="Rectangle 23"/>
              <p:cNvSpPr/>
              <p:nvPr/>
            </p:nvSpPr>
            <p:spPr>
              <a:xfrm>
                <a:off x="2304620" y="3796811"/>
                <a:ext cx="1389967" cy="69481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5" name="TextBox 24"/>
              <p:cNvSpPr txBox="1"/>
              <p:nvPr/>
            </p:nvSpPr>
            <p:spPr>
              <a:xfrm>
                <a:off x="2304620" y="3796811"/>
                <a:ext cx="1389967" cy="69481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en-US" sz="2300" b="1" kern="1200" dirty="0" smtClean="0">
                    <a:solidFill>
                      <a:srgbClr val="FF8300"/>
                    </a:solidFill>
                    <a:latin typeface="Cambria" panose="02040503050406030204" pitchFamily="18" charset="0"/>
                    <a:ea typeface="Cambria" panose="02040503050406030204" pitchFamily="18" charset="0"/>
                  </a:rPr>
                  <a:t>Delivery</a:t>
                </a:r>
                <a:endParaRPr lang="en-US" sz="2300" b="1" kern="1200" dirty="0">
                  <a:solidFill>
                    <a:srgbClr val="FF8300"/>
                  </a:solidFill>
                  <a:latin typeface="Cambria" panose="02040503050406030204" pitchFamily="18" charset="0"/>
                  <a:ea typeface="Cambria" panose="02040503050406030204" pitchFamily="18" charset="0"/>
                </a:endParaRPr>
              </a:p>
            </p:txBody>
          </p:sp>
        </p:grpSp>
      </p:grpSp>
      <p:pic>
        <p:nvPicPr>
          <p:cNvPr id="33" name="Picture 32"/>
          <p:cNvPicPr>
            <a:picLocks noChangeAspect="1"/>
          </p:cNvPicPr>
          <p:nvPr/>
        </p:nvPicPr>
        <p:blipFill>
          <a:blip r:embed="rId4"/>
          <a:stretch>
            <a:fillRect/>
          </a:stretch>
        </p:blipFill>
        <p:spPr>
          <a:xfrm>
            <a:off x="7344165" y="1597750"/>
            <a:ext cx="1510174" cy="1945800"/>
          </a:xfrm>
          <a:prstGeom prst="rect">
            <a:avLst/>
          </a:prstGeom>
        </p:spPr>
      </p:pic>
    </p:spTree>
    <p:extLst>
      <p:ext uri="{BB962C8B-B14F-4D97-AF65-F5344CB8AC3E}">
        <p14:creationId xmlns:p14="http://schemas.microsoft.com/office/powerpoint/2010/main" val="386170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descr="Image result for digital key png"/>
          <p:cNvPicPr>
            <a:picLocks noChangeAspect="1" noChangeArrowheads="1"/>
          </p:cNvPicPr>
          <p:nvPr/>
        </p:nvPicPr>
        <p:blipFill>
          <a:blip r:embed="rId3">
            <a:duotone>
              <a:schemeClr val="accent6">
                <a:shade val="45000"/>
                <a:satMod val="135000"/>
              </a:schemeClr>
              <a:prstClr val="white"/>
            </a:duotone>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78989" y="118135"/>
            <a:ext cx="4715933" cy="4715933"/>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idx="12"/>
          </p:nvPr>
        </p:nvSpPr>
        <p:spPr/>
        <p:txBody>
          <a:bodyPr/>
          <a:lstStyle/>
          <a:p>
            <a:pPr algn="r"/>
            <a:fld id="{00000000-1234-1234-1234-123412341234}" type="slidenum">
              <a:rPr lang="en" sz="1000" smtClean="0">
                <a:ea typeface="Nunito Sans"/>
                <a:cs typeface="Nunito Sans"/>
                <a:sym typeface="Nunito Sans"/>
              </a:rPr>
              <a:pPr algn="r"/>
              <a:t>8</a:t>
            </a:fld>
            <a:endParaRPr lang="en" sz="1000" dirty="0">
              <a:latin typeface="Nunito Sans"/>
              <a:ea typeface="Nunito Sans"/>
              <a:cs typeface="Nunito Sans"/>
              <a:sym typeface="Nunito Sans"/>
            </a:endParaRPr>
          </a:p>
        </p:txBody>
      </p:sp>
      <p:pic>
        <p:nvPicPr>
          <p:cNvPr id="3" name="Picture 2"/>
          <p:cNvPicPr>
            <a:picLocks noChangeAspect="1"/>
          </p:cNvPicPr>
          <p:nvPr/>
        </p:nvPicPr>
        <p:blipFill>
          <a:blip r:embed="rId5"/>
          <a:stretch>
            <a:fillRect/>
          </a:stretch>
        </p:blipFill>
        <p:spPr>
          <a:xfrm>
            <a:off x="5200072" y="180279"/>
            <a:ext cx="3747807" cy="4402414"/>
          </a:xfrm>
          <a:prstGeom prst="rect">
            <a:avLst/>
          </a:prstGeom>
        </p:spPr>
      </p:pic>
    </p:spTree>
    <p:extLst>
      <p:ext uri="{BB962C8B-B14F-4D97-AF65-F5344CB8AC3E}">
        <p14:creationId xmlns:p14="http://schemas.microsoft.com/office/powerpoint/2010/main" val="2849169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algn="r"/>
            <a:fld id="{00000000-1234-1234-1234-123412341234}" type="slidenum">
              <a:rPr lang="en" sz="1000" smtClean="0">
                <a:ea typeface="Nunito Sans"/>
                <a:cs typeface="Nunito Sans"/>
                <a:sym typeface="Nunito Sans"/>
              </a:rPr>
              <a:pPr algn="r"/>
              <a:t>9</a:t>
            </a:fld>
            <a:endParaRPr lang="en" sz="1000" dirty="0">
              <a:latin typeface="Nunito Sans"/>
              <a:ea typeface="Nunito Sans"/>
              <a:cs typeface="Nunito Sans"/>
              <a:sym typeface="Nunito Sans"/>
            </a:endParaRPr>
          </a:p>
        </p:txBody>
      </p:sp>
      <p:pic>
        <p:nvPicPr>
          <p:cNvPr id="8" name="Picture 2" descr="https://static.thenounproject.com/png/316790-200.png"/>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436942">
            <a:off x="1533443" y="-597796"/>
            <a:ext cx="6161103" cy="616110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static.thenounproject.com/png/1005516-200.png"/>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43281" y="259081"/>
            <a:ext cx="3839526" cy="383952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static.thenounproject.com/png/316790-200.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613994" y="1987678"/>
            <a:ext cx="1428350" cy="14283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static.thenounproject.com/png/316790-200.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629072" y="1785189"/>
            <a:ext cx="787309" cy="7873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static.thenounproject.com/png/316790-200.pn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302091" y="924204"/>
            <a:ext cx="744292" cy="744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731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lysses template">
  <a:themeElements>
    <a:clrScheme name="IIBA Colors">
      <a:dk1>
        <a:srgbClr val="FFFFFF"/>
      </a:dk1>
      <a:lt1>
        <a:srgbClr val="FFFFFF"/>
      </a:lt1>
      <a:dk2>
        <a:srgbClr val="FF8300"/>
      </a:dk2>
      <a:lt2>
        <a:srgbClr val="666969"/>
      </a:lt2>
      <a:accent1>
        <a:srgbClr val="003E52"/>
      </a:accent1>
      <a:accent2>
        <a:srgbClr val="746358"/>
      </a:accent2>
      <a:accent3>
        <a:srgbClr val="FFFFFF"/>
      </a:accent3>
      <a:accent4>
        <a:srgbClr val="172D37"/>
      </a:accent4>
      <a:accent5>
        <a:srgbClr val="B2B2B4"/>
      </a:accent5>
      <a:accent6>
        <a:srgbClr val="FF8300"/>
      </a:accent6>
      <a:hlink>
        <a:srgbClr val="003E52"/>
      </a:hlink>
      <a:folHlink>
        <a:srgbClr val="B2B2B4"/>
      </a:folHlink>
    </a:clrScheme>
    <a:fontScheme name="IIBA Fonts">
      <a:majorFont>
        <a:latin typeface="Roboto Cn"/>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BA-Powerpoint-Template" id="{A560A45D-D555-4494-A319-A5495F395AAA}" vid="{B9EEF312-4721-40E7-AEA1-528090234BEC}"/>
    </a:ext>
  </a:extLst>
</a:theme>
</file>

<file path=ppt/theme/theme2.xml><?xml version="1.0" encoding="utf-8"?>
<a:theme xmlns:a="http://schemas.openxmlformats.org/drawingml/2006/main" name="2_Ulysses template">
  <a:themeElements>
    <a:clrScheme name="IIBA Colors">
      <a:dk1>
        <a:srgbClr val="FFFFFF"/>
      </a:dk1>
      <a:lt1>
        <a:srgbClr val="FFFFFF"/>
      </a:lt1>
      <a:dk2>
        <a:srgbClr val="FF8300"/>
      </a:dk2>
      <a:lt2>
        <a:srgbClr val="666969"/>
      </a:lt2>
      <a:accent1>
        <a:srgbClr val="003E52"/>
      </a:accent1>
      <a:accent2>
        <a:srgbClr val="746358"/>
      </a:accent2>
      <a:accent3>
        <a:srgbClr val="FFFFFF"/>
      </a:accent3>
      <a:accent4>
        <a:srgbClr val="172D37"/>
      </a:accent4>
      <a:accent5>
        <a:srgbClr val="B2B2B4"/>
      </a:accent5>
      <a:accent6>
        <a:srgbClr val="FF8300"/>
      </a:accent6>
      <a:hlink>
        <a:srgbClr val="003E52"/>
      </a:hlink>
      <a:folHlink>
        <a:srgbClr val="B2B2B4"/>
      </a:folHlink>
    </a:clrScheme>
    <a:fontScheme name="IIBA Fonts">
      <a:majorFont>
        <a:latin typeface="Roboto Cn"/>
        <a:ea typeface=""/>
        <a:cs typeface=""/>
      </a:majorFont>
      <a:minorFont>
        <a:latin typeface="Montserra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IBA-Powerpoint-Template" id="{A560A45D-D555-4494-A319-A5495F395AAA}" vid="{B9EEF312-4721-40E7-AEA1-528090234BEC}"/>
    </a:ext>
  </a:ext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9626</TotalTime>
  <Words>2702</Words>
  <Application>Microsoft Office PowerPoint</Application>
  <PresentationFormat>On-screen Show (16:9)</PresentationFormat>
  <Paragraphs>297</Paragraphs>
  <Slides>22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Wingdings</vt:lpstr>
      <vt:lpstr>Montserrat Light</vt:lpstr>
      <vt:lpstr>Montserrat</vt:lpstr>
      <vt:lpstr>Felix Titling</vt:lpstr>
      <vt:lpstr>Poppins</vt:lpstr>
      <vt:lpstr>Cambria</vt:lpstr>
      <vt:lpstr>Nunito Sans</vt:lpstr>
      <vt:lpstr>Roboto Cn</vt:lpstr>
      <vt:lpstr>Ulysses template</vt:lpstr>
      <vt:lpstr>2_Ulysses template</vt:lpstr>
      <vt:lpstr>ENDING the ICE 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MINOIU Irina</dc:creator>
  <cp:lastModifiedBy>MINOIU Irina</cp:lastModifiedBy>
  <cp:revision>806</cp:revision>
  <cp:lastPrinted>2018-11-28T15:22:05Z</cp:lastPrinted>
  <dcterms:created xsi:type="dcterms:W3CDTF">2017-06-01T14:43:56Z</dcterms:created>
  <dcterms:modified xsi:type="dcterms:W3CDTF">2018-11-28T15:36:36Z</dcterms:modified>
</cp:coreProperties>
</file>