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700B36-7DE6-47BE-A7F6-9175DCBB2B3E}">
  <a:tblStyle styleId="{95700B36-7DE6-47BE-A7F6-9175DCBB2B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3b63cfcb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d3b63cfcb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3b63cfcb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3b63cfcb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3b63cfcbb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3b63cfcb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3b63cfcb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3b63cfcb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e2f751a3d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e2f751a3d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3b63cfc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3b63cfc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e2f751a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e2f751a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3b63cfcb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3b63cfcb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3b63cfcb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3b63cfcb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3b63cfcb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3b63cfcb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3b63cfcb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3b63cfcb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3b63cfcb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3b63cfcb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Title +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08562" y="0"/>
            <a:ext cx="61626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5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018464" y="4809727"/>
            <a:ext cx="2103000" cy="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018464" y="1183005"/>
            <a:ext cx="7668600" cy="3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jp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189950" y="1624950"/>
            <a:ext cx="4711200" cy="5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b="1" lang="ru" sz="3400"/>
              <a:t>Я не по этой части. </a:t>
            </a:r>
            <a:br>
              <a:rPr b="1" lang="ru" sz="3400"/>
            </a:br>
            <a:r>
              <a:rPr b="1" lang="ru" sz="3400"/>
              <a:t>Как аналитику проходить TI</a:t>
            </a:r>
            <a:endParaRPr b="1" sz="2320"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47200"/>
            <a:ext cx="1473755" cy="40815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255775" y="334717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Соболева Анастасия</a:t>
            </a:r>
            <a:br>
              <a:rPr lang="ru" sz="2000">
                <a:solidFill>
                  <a:schemeClr val="dk1"/>
                </a:solidFill>
              </a:rPr>
            </a:br>
            <a:r>
              <a:rPr lang="ru" sz="2000">
                <a:solidFill>
                  <a:schemeClr val="dk1"/>
                </a:solidFill>
              </a:rPr>
              <a:t>Кулинич Илона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-372200" y="0"/>
            <a:ext cx="4391700" cy="5143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2773" y="547000"/>
            <a:ext cx="1548575" cy="77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76250" y="-304810"/>
            <a:ext cx="2969551" cy="2480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nalystdays.ru/files/autoupload/91/32/45/dx5n0w1d51934.png" id="64" name="Google Shape;6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67900" y="4267200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Рекомендации к самопрезентации</a:t>
            </a:r>
            <a:endParaRPr b="1" sz="2500"/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3"/>
          <p:cNvSpPr txBox="1"/>
          <p:nvPr/>
        </p:nvSpPr>
        <p:spPr>
          <a:xfrm>
            <a:off x="228600" y="1066800"/>
            <a:ext cx="76200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Делать заготовку самопрезентации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Уточнять что важно интервьюеру, на что обратить внимание в рассказе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descr="https://analystdays.ru/files/autoupload/91/32/45/dx5n0w1d51934.png" id="162" name="Google Shape;1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200" y="3048000"/>
            <a:ext cx="3810000" cy="20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Итого</a:t>
            </a:r>
            <a:endParaRPr b="1" sz="2500"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4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4"/>
          <p:cNvSpPr txBox="1"/>
          <p:nvPr/>
        </p:nvSpPr>
        <p:spPr>
          <a:xfrm>
            <a:off x="235675" y="967750"/>
            <a:ext cx="76200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В cv только то, что можно подтвердить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Структура в cv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Одно cv на смежные вакансии 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Эмоциональный интеллект, конструктив и переговоры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Освежить знания по навыкам вакансии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Уточнять детали вопросов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Заготовка самопрезентации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3276600"/>
            <a:ext cx="41909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nalystdays.ru/files/autoupload/91/32/45/dx5n0w1d51934.png" id="173" name="Google Shape;17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2173850" y="210657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Спасибо за внимание!</a:t>
            </a:r>
            <a:endParaRPr b="1">
              <a:solidFill>
                <a:srgbClr val="ED1F52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Вопросы?</a:t>
            </a:r>
            <a:endParaRPr b="1">
              <a:solidFill>
                <a:srgbClr val="ED1F52"/>
              </a:solidFill>
            </a:endParaRPr>
          </a:p>
        </p:txBody>
      </p:sp>
      <p:pic>
        <p:nvPicPr>
          <p:cNvPr descr="https://analystdays.ru/files/autoupload/91/32/45/dx5n0w1d51934.png" id="179" name="Google Shape;1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00" y="208850"/>
            <a:ext cx="1912650" cy="9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40575" y="1286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ED1F52"/>
                </a:solidFill>
              </a:rPr>
              <a:t>Докладчики</a:t>
            </a:r>
            <a:endParaRPr b="1">
              <a:solidFill>
                <a:srgbClr val="ED1F52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76925" y="896400"/>
            <a:ext cx="76884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4312" lvl="0" marL="2714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b="1" lang="ru" sz="1900">
                <a:solidFill>
                  <a:schemeClr val="dk1"/>
                </a:solidFill>
              </a:rPr>
              <a:t>Анастасия </a:t>
            </a:r>
            <a:r>
              <a:rPr b="1" lang="ru" sz="1900">
                <a:solidFill>
                  <a:schemeClr val="dk1"/>
                </a:solidFill>
              </a:rPr>
              <a:t>Соболева </a:t>
            </a:r>
            <a:endParaRPr b="1" sz="1900">
              <a:solidFill>
                <a:schemeClr val="dk1"/>
              </a:solidFill>
            </a:endParaRPr>
          </a:p>
          <a:p>
            <a:pPr indent="-214312" lvl="0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lang="ru" sz="1900">
                <a:solidFill>
                  <a:schemeClr val="dk1"/>
                </a:solidFill>
              </a:rPr>
              <a:t>Руководитель группы БА&amp;СА</a:t>
            </a:r>
            <a:endParaRPr sz="1900">
              <a:solidFill>
                <a:schemeClr val="dk1"/>
              </a:solidFill>
            </a:endParaRPr>
          </a:p>
          <a:p>
            <a:pPr indent="-214312" lvl="0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lang="ru" sz="1900">
                <a:solidFill>
                  <a:schemeClr val="dk1"/>
                </a:solidFill>
              </a:rPr>
              <a:t>t.me/analyst_way (Путь аналитика)</a:t>
            </a:r>
            <a:endParaRPr sz="1900">
              <a:solidFill>
                <a:schemeClr val="dk1"/>
              </a:solidFill>
            </a:endParaRPr>
          </a:p>
          <a:p>
            <a:pPr indent="-214312" lvl="0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lang="ru" sz="1900">
                <a:solidFill>
                  <a:schemeClr val="dk1"/>
                </a:solidFill>
              </a:rPr>
              <a:t>@S0boleva</a:t>
            </a:r>
            <a:endParaRPr b="1" sz="1900">
              <a:solidFill>
                <a:schemeClr val="dk2"/>
              </a:solidFill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203037" y="656628"/>
            <a:ext cx="7191300" cy="72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5"/>
          <p:cNvSpPr txBox="1"/>
          <p:nvPr/>
        </p:nvSpPr>
        <p:spPr>
          <a:xfrm>
            <a:off x="176925" y="2675925"/>
            <a:ext cx="7688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4312" lvl="0" marL="2714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b="1" lang="ru" sz="1900">
                <a:solidFill>
                  <a:schemeClr val="dk1"/>
                </a:solidFill>
              </a:rPr>
              <a:t>Илона Кулинич</a:t>
            </a:r>
            <a:endParaRPr b="1" sz="1900">
              <a:solidFill>
                <a:schemeClr val="dk1"/>
              </a:solidFill>
            </a:endParaRPr>
          </a:p>
          <a:p>
            <a:pPr indent="-214312" lvl="0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lang="ru" sz="1900">
                <a:solidFill>
                  <a:schemeClr val="dk1"/>
                </a:solidFill>
              </a:rPr>
              <a:t>Программный </a:t>
            </a:r>
            <a:r>
              <a:rPr lang="ru" sz="1900">
                <a:solidFill>
                  <a:schemeClr val="dk1"/>
                </a:solidFill>
              </a:rPr>
              <a:t>менеджер Luxoft</a:t>
            </a:r>
            <a:endParaRPr sz="1900">
              <a:solidFill>
                <a:schemeClr val="dk1"/>
              </a:solidFill>
            </a:endParaRPr>
          </a:p>
          <a:p>
            <a:pPr indent="-214312" lvl="0" marL="27146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3C77"/>
              </a:buClr>
              <a:buSzPts val="1900"/>
              <a:buChar char="•"/>
            </a:pPr>
            <a:r>
              <a:rPr lang="ru" sz="1900">
                <a:solidFill>
                  <a:schemeClr val="dk1"/>
                </a:solidFill>
              </a:rPr>
              <a:t>@steinberg_il</a:t>
            </a:r>
            <a:endParaRPr b="1" sz="1900">
              <a:solidFill>
                <a:schemeClr val="dk2"/>
              </a:solidFill>
            </a:endParaRPr>
          </a:p>
        </p:txBody>
      </p:sp>
      <p:pic>
        <p:nvPicPr>
          <p:cNvPr descr="https://analystdays.ru/files/autoupload/91/32/45/dx5n0w1d51934.png"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7900" y="4267200"/>
            <a:ext cx="1623700" cy="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875" y="741200"/>
            <a:ext cx="1753175" cy="17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7937" y="2571750"/>
            <a:ext cx="1573050" cy="198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Немного статистики из личного опыта</a:t>
            </a:r>
            <a:endParaRPr b="1" sz="250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07125"/>
            <a:ext cx="4772629" cy="418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251900" y="1732800"/>
            <a:ext cx="298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FF054F"/>
                </a:solidFill>
              </a:rPr>
              <a:t>Этапы собеседования</a:t>
            </a:r>
            <a:endParaRPr b="1" sz="1900">
              <a:solidFill>
                <a:srgbClr val="FF054F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024100" y="2571000"/>
            <a:ext cx="259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Получили cv</a:t>
            </a:r>
            <a:endParaRPr b="1" sz="1900"/>
          </a:p>
        </p:txBody>
      </p:sp>
      <p:sp>
        <p:nvSpPr>
          <p:cNvPr id="86" name="Google Shape;86;p16"/>
          <p:cNvSpPr txBox="1"/>
          <p:nvPr/>
        </p:nvSpPr>
        <p:spPr>
          <a:xfrm>
            <a:off x="4876800" y="3200400"/>
            <a:ext cx="360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Прескрининг cv</a:t>
            </a:r>
            <a:endParaRPr b="1" sz="1900"/>
          </a:p>
        </p:txBody>
      </p:sp>
      <p:sp>
        <p:nvSpPr>
          <p:cNvPr id="87" name="Google Shape;87;p16"/>
          <p:cNvSpPr txBox="1"/>
          <p:nvPr/>
        </p:nvSpPr>
        <p:spPr>
          <a:xfrm>
            <a:off x="4343400" y="3810000"/>
            <a:ext cx="360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Техническое интервью</a:t>
            </a:r>
            <a:endParaRPr b="1" sz="1900"/>
          </a:p>
        </p:txBody>
      </p:sp>
      <p:sp>
        <p:nvSpPr>
          <p:cNvPr id="88" name="Google Shape;88;p16"/>
          <p:cNvSpPr txBox="1"/>
          <p:nvPr/>
        </p:nvSpPr>
        <p:spPr>
          <a:xfrm>
            <a:off x="4087500" y="4399800"/>
            <a:ext cx="3608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И</a:t>
            </a:r>
            <a:r>
              <a:rPr b="1" lang="ru" sz="1900"/>
              <a:t>нтервью с менеджером</a:t>
            </a:r>
            <a:endParaRPr b="1" sz="1900"/>
          </a:p>
        </p:txBody>
      </p:sp>
      <p:sp>
        <p:nvSpPr>
          <p:cNvPr id="89" name="Google Shape;89;p16"/>
          <p:cNvSpPr txBox="1"/>
          <p:nvPr/>
        </p:nvSpPr>
        <p:spPr>
          <a:xfrm>
            <a:off x="2743200" y="2590800"/>
            <a:ext cx="99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500</a:t>
            </a:r>
            <a:endParaRPr b="1" sz="1900"/>
          </a:p>
        </p:txBody>
      </p:sp>
      <p:sp>
        <p:nvSpPr>
          <p:cNvPr id="90" name="Google Shape;90;p16"/>
          <p:cNvSpPr txBox="1"/>
          <p:nvPr/>
        </p:nvSpPr>
        <p:spPr>
          <a:xfrm>
            <a:off x="2743200" y="3180600"/>
            <a:ext cx="99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391</a:t>
            </a:r>
            <a:endParaRPr b="1" sz="1900"/>
          </a:p>
        </p:txBody>
      </p:sp>
      <p:sp>
        <p:nvSpPr>
          <p:cNvPr id="91" name="Google Shape;91;p16"/>
          <p:cNvSpPr txBox="1"/>
          <p:nvPr/>
        </p:nvSpPr>
        <p:spPr>
          <a:xfrm>
            <a:off x="2819400" y="3810000"/>
            <a:ext cx="99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49</a:t>
            </a:r>
            <a:endParaRPr b="1" sz="1900"/>
          </a:p>
        </p:txBody>
      </p:sp>
      <p:sp>
        <p:nvSpPr>
          <p:cNvPr id="92" name="Google Shape;92;p16"/>
          <p:cNvSpPr txBox="1"/>
          <p:nvPr/>
        </p:nvSpPr>
        <p:spPr>
          <a:xfrm>
            <a:off x="2819400" y="4399800"/>
            <a:ext cx="990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18</a:t>
            </a:r>
            <a:endParaRPr b="1" sz="1900"/>
          </a:p>
        </p:txBody>
      </p:sp>
      <p:sp>
        <p:nvSpPr>
          <p:cNvPr id="93" name="Google Shape;93;p16"/>
          <p:cNvSpPr txBox="1"/>
          <p:nvPr/>
        </p:nvSpPr>
        <p:spPr>
          <a:xfrm>
            <a:off x="381000" y="2971800"/>
            <a:ext cx="83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054F"/>
                </a:solidFill>
              </a:rPr>
              <a:t>78,2%</a:t>
            </a:r>
            <a:endParaRPr b="1" sz="1700">
              <a:solidFill>
                <a:srgbClr val="FF054F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838200" y="3744600"/>
            <a:ext cx="83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054F"/>
                </a:solidFill>
              </a:rPr>
              <a:t>9,8</a:t>
            </a:r>
            <a:r>
              <a:rPr b="1" lang="ru" sz="1700">
                <a:solidFill>
                  <a:srgbClr val="FF054F"/>
                </a:solidFill>
              </a:rPr>
              <a:t>%</a:t>
            </a:r>
            <a:endParaRPr b="1" sz="1700">
              <a:solidFill>
                <a:srgbClr val="FF054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371600" y="4419600"/>
            <a:ext cx="838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054F"/>
                </a:solidFill>
              </a:rPr>
              <a:t>3,6</a:t>
            </a:r>
            <a:r>
              <a:rPr b="1" lang="ru" sz="1700">
                <a:solidFill>
                  <a:srgbClr val="FF054F"/>
                </a:solidFill>
              </a:rPr>
              <a:t>%</a:t>
            </a:r>
            <a:endParaRPr b="1" sz="1700">
              <a:solidFill>
                <a:srgbClr val="FF054F"/>
              </a:solidFill>
            </a:endParaRPr>
          </a:p>
        </p:txBody>
      </p:sp>
      <p:pic>
        <p:nvPicPr>
          <p:cNvPr descr="https://analystdays.ru/files/autoupload/91/32/45/dx5n0w1d51934.png" id="96" name="Google Shape;9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4650" y="4287000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О чем поговорим</a:t>
            </a:r>
            <a:endParaRPr b="1" sz="2500"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23775" y="908375"/>
            <a:ext cx="8330100" cy="339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На что обратить внимание в cv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О самопрезентации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Что бывает, если не готовиться к интервью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Ошибки коммуникации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Char char="●"/>
            </a:pPr>
            <a:r>
              <a:rPr lang="ru" sz="1900">
                <a:solidFill>
                  <a:srgbClr val="000000"/>
                </a:solidFill>
                <a:highlight>
                  <a:srgbClr val="FFFFFF"/>
                </a:highlight>
              </a:rPr>
              <a:t>Must have спросить у интервьюера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7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https://analystdays.ru/files/autoupload/91/32/45/dx5n0w1d51934.png"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7075" y="4306175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Прескрининг</a:t>
            </a:r>
            <a:endParaRPr b="1" sz="2500"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8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13" name="Google Shape;113;p18"/>
          <p:cNvGraphicFramePr/>
          <p:nvPr/>
        </p:nvGraphicFramePr>
        <p:xfrm>
          <a:off x="283175" y="106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{95700B36-7DE6-47BE-A7F6-9175DCBB2B3E}</a:tableStyleId>
              </a:tblPr>
              <a:tblGrid>
                <a:gridCol w="4038700"/>
                <a:gridCol w="4038700"/>
              </a:tblGrid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rgbClr val="FF054F"/>
                          </a:solidFill>
                        </a:rPr>
                        <a:t>Ожидания</a:t>
                      </a:r>
                      <a:endParaRPr b="1" sz="1900">
                        <a:solidFill>
                          <a:srgbClr val="FF054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rgbClr val="FF054F"/>
                          </a:solidFill>
                        </a:rPr>
                        <a:t>Реальность</a:t>
                      </a:r>
                      <a:endParaRPr b="1" sz="1900">
                        <a:solidFill>
                          <a:srgbClr val="FF054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Достаточно опыта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В cv сложно разобраться, недостаточно информации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105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Подходящий набор компетенций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Нет информации об изученных предметных областях и типах систем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Структурированность 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Нет структуры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900" y="3452575"/>
            <a:ext cx="2496550" cy="161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nalystdays.ru/files/autoupload/91/32/45/dx5n0w1d51934.png" id="115" name="Google Shape;11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Рекомендации подготовки cv</a:t>
            </a:r>
            <a:endParaRPr b="1" sz="2500"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9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9"/>
          <p:cNvSpPr txBox="1"/>
          <p:nvPr/>
        </p:nvSpPr>
        <p:spPr>
          <a:xfrm>
            <a:off x="228600" y="1066800"/>
            <a:ext cx="76200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Детально описывать опыт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Указывать изученные предметные области и типы систем 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Структурировать информацию 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1F52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Указывать опыт смежных ролей (если есть)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descr="https://analystdays.ru/files/autoupload/91/32/45/dx5n0w1d51934.png" id="124" name="Google Shape;1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200" y="2373000"/>
            <a:ext cx="2514600" cy="2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Техническое интервью</a:t>
            </a:r>
            <a:endParaRPr b="1" sz="2500"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33" name="Google Shape;133;p20"/>
          <p:cNvGraphicFramePr/>
          <p:nvPr/>
        </p:nvGraphicFramePr>
        <p:xfrm>
          <a:off x="283175" y="101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{95700B36-7DE6-47BE-A7F6-9175DCBB2B3E}</a:tableStyleId>
              </a:tblPr>
              <a:tblGrid>
                <a:gridCol w="4038700"/>
                <a:gridCol w="4038700"/>
              </a:tblGrid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rgbClr val="FF054F"/>
                          </a:solidFill>
                        </a:rPr>
                        <a:t>Ожидания</a:t>
                      </a:r>
                      <a:endParaRPr b="1" sz="1900">
                        <a:solidFill>
                          <a:srgbClr val="FF054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rgbClr val="FF054F"/>
                          </a:solidFill>
                        </a:rPr>
                        <a:t>Реальность</a:t>
                      </a:r>
                      <a:endParaRPr b="1" sz="1900">
                        <a:solidFill>
                          <a:srgbClr val="FF054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Соответствие наличия навыков cv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Не подтверждаются навыки из резюме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105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Уровень владения навыками соответствует требованиям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Знания есть, но забылись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Достаточный уровень soft skills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Неконструктивная критика, конфликтность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https://analystdays.ru/files/autoupload/91/32/45/dx5n0w1d51934.png" id="134" name="Google Shape;1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Рекомендации подготовки к интервью </a:t>
            </a:r>
            <a:endParaRPr b="1" sz="2500"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1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1"/>
          <p:cNvSpPr txBox="1"/>
          <p:nvPr/>
        </p:nvSpPr>
        <p:spPr>
          <a:xfrm>
            <a:off x="228600" y="1066800"/>
            <a:ext cx="76200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Указывать в резюме только то, что можете подтвердить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Освежить знания по темам из вакансии перед интервью 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20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Качать</a:t>
            </a: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 эмоциональный интеллект и переговорные навыки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54F"/>
              </a:buClr>
              <a:buSzPts val="1900"/>
              <a:buAutoNum type="arabicPeriod"/>
            </a:pP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Уточнять границы и детали вопросов </a:t>
            </a:r>
            <a:b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" sz="1900">
                <a:solidFill>
                  <a:schemeClr val="dk1"/>
                </a:solidFill>
                <a:highlight>
                  <a:schemeClr val="lt1"/>
                </a:highlight>
              </a:rPr>
              <a:t>(особенно практических заданий)</a:t>
            </a:r>
            <a:endParaRPr sz="1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descr="https://analystdays.ru/files/autoupload/91/32/45/dx5n0w1d51934.png" id="143" name="Google Shape;14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3048000"/>
            <a:ext cx="4419599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162200" y="139325"/>
            <a:ext cx="8175900" cy="5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"/>
              <a:buFont typeface="Arial"/>
              <a:buNone/>
            </a:pPr>
            <a:r>
              <a:rPr b="1" lang="ru">
                <a:solidFill>
                  <a:srgbClr val="ED1F52"/>
                </a:solidFill>
              </a:rPr>
              <a:t>Самопрезентация</a:t>
            </a:r>
            <a:endParaRPr b="1" sz="2500"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454" y="208844"/>
            <a:ext cx="1057433" cy="27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2"/>
          <p:cNvCxnSpPr/>
          <p:nvPr/>
        </p:nvCxnSpPr>
        <p:spPr>
          <a:xfrm>
            <a:off x="283175" y="654725"/>
            <a:ext cx="78669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52" name="Google Shape;152;p22"/>
          <p:cNvGraphicFramePr/>
          <p:nvPr/>
        </p:nvGraphicFramePr>
        <p:xfrm>
          <a:off x="283175" y="977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{95700B36-7DE6-47BE-A7F6-9175DCBB2B3E}</a:tableStyleId>
              </a:tblPr>
              <a:tblGrid>
                <a:gridCol w="4038700"/>
                <a:gridCol w="4038700"/>
              </a:tblGrid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rgbClr val="FF054F"/>
                          </a:solidFill>
                        </a:rPr>
                        <a:t>Ожидания</a:t>
                      </a:r>
                      <a:endParaRPr b="1" sz="1900">
                        <a:solidFill>
                          <a:srgbClr val="FF054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900">
                          <a:solidFill>
                            <a:srgbClr val="FF054F"/>
                          </a:solidFill>
                        </a:rPr>
                        <a:t>Реальность</a:t>
                      </a:r>
                      <a:endParaRPr b="1" sz="1900">
                        <a:solidFill>
                          <a:srgbClr val="FF054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Рассказ о решенных задачах, навыках кандидата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Рассказ в целом о проекте, работе команды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105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Грамотное и структурированное изложение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Сумбурность и непоследовательность</a:t>
                      </a:r>
                      <a:endParaRPr sz="1900"/>
                    </a:p>
                  </a:txBody>
                  <a:tcPr marT="91425" marB="91425" marR="91425" marL="91425"/>
                </a:tc>
              </a:tr>
              <a:tr h="47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Интересы и достижения в профессии</a:t>
                      </a:r>
                      <a:endParaRPr sz="1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900"/>
                        <a:t>Недостатки прошлых работодателей, руководителей, проектов</a:t>
                      </a:r>
                      <a:endParaRPr sz="1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https://analystdays.ru/files/autoupload/91/32/45/dx5n0w1d51934.png" id="153" name="Google Shape;15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4314450"/>
            <a:ext cx="1623700" cy="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