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8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</p:sldIdLst>
  <p:sldSz cx="9144000" cy="5143500" type="screen16x9"/>
  <p:notesSz cx="6858000" cy="9144000"/>
  <p:embeddedFontLst>
    <p:embeddedFont>
      <p:font typeface="Montserrat" panose="020B0604020202020204" charset="-52"/>
      <p:regular r:id="rId90"/>
      <p:bold r:id="rId91"/>
      <p:italic r:id="rId92"/>
      <p:boldItalic r:id="rId93"/>
    </p:embeddedFont>
    <p:embeddedFont>
      <p:font typeface="Montserrat ExtraBold" panose="020B0604020202020204" charset="-52"/>
      <p:bold r:id="rId94"/>
      <p:boldItalic r:id="rId95"/>
    </p:embeddedFont>
    <p:embeddedFont>
      <p:font typeface="Montserrat Medium" panose="020B0604020202020204" charset="-52"/>
      <p:regular r:id="rId96"/>
      <p:bold r:id="rId97"/>
      <p:italic r:id="rId98"/>
      <p:boldItalic r:id="rId99"/>
    </p:embeddedFont>
    <p:embeddedFont>
      <p:font typeface="Montserrat SemiBold" panose="020B0604020202020204" charset="-52"/>
      <p:regular r:id="rId100"/>
      <p:bold r:id="rId101"/>
      <p:italic r:id="rId102"/>
      <p:boldItalic r:id="rId10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56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864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42" d="100"/>
          <a:sy n="142" d="100"/>
        </p:scale>
        <p:origin x="714" y="126"/>
      </p:cViewPr>
      <p:guideLst>
        <p:guide orient="horz" pos="1656"/>
        <p:guide pos="2880"/>
        <p:guide orient="horz" pos="86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notesMaster" Target="notesMasters/notesMaster1.xml"/><Relationship Id="rId16" Type="http://schemas.openxmlformats.org/officeDocument/2006/relationships/slide" Target="slides/slide15.xml"/><Relationship Id="rId107" Type="http://schemas.openxmlformats.org/officeDocument/2006/relationships/tableStyles" Target="tableStyles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font" Target="fonts/font13.fntdata"/><Relationship Id="rId5" Type="http://schemas.openxmlformats.org/officeDocument/2006/relationships/slide" Target="slides/slide4.xml"/><Relationship Id="rId90" Type="http://schemas.openxmlformats.org/officeDocument/2006/relationships/font" Target="fonts/font1.fntdata"/><Relationship Id="rId95" Type="http://schemas.openxmlformats.org/officeDocument/2006/relationships/font" Target="fonts/font6.fntdata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font" Target="fonts/font14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font" Target="fonts/font2.fntdata"/><Relationship Id="rId96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font" Target="fonts/font5.fntdata"/><Relationship Id="rId99" Type="http://schemas.openxmlformats.org/officeDocument/2006/relationships/font" Target="fonts/font10.fntdata"/><Relationship Id="rId101" Type="http://schemas.openxmlformats.org/officeDocument/2006/relationships/font" Target="fonts/font1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font" Target="fonts/font8.fntdata"/><Relationship Id="rId104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font" Target="fonts/font3.fntdata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font" Target="fonts/font11.fntdata"/><Relationship Id="rId105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font" Target="fonts/font4.fntdata"/><Relationship Id="rId98" Type="http://schemas.openxmlformats.org/officeDocument/2006/relationships/font" Target="fonts/font9.fntdata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Всем привет! Сегодня я хочу поговорить с вами о редизайне. 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Как мы новый дизайн внедряли 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Редизайн личного кабинета. Практический кейс 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cde153f67b_1_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cde153f67b_1_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Точкой отсчета считается март 2017 года. Тогда мы начали мвп нашего проекта и тогда началась проработка дизайна. 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cde153f67b_1_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Google Shape;157;gcde153f67b_1_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Так выглядели первые макеты, для общего понимания. 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cde153f67b_1_1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Google Shape;163;gcde153f67b_1_1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Всего в начале у нас по проекту получилось 93 страницы. И всего 10 настроек, которые влияли на интерфейс. 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Еще раз вспомним что у нас SAAs продукт и настройки это нормальная практика. 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d2e6a96b9e_10_1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Google Shape;169;gd2e6a96b9e_10_1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На экране можно увидеть пример разных страниц. Это все профиль клиента но внутри профиля есть еще свои разделы. 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Именно это имеется ввиду под страницей. Такие детали как измененная иконка статуса относится просто к состоянию страницы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cde153f67b_1_1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Google Shape;175;gcde153f67b_1_1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В итоге 7 месяцев мы работали с дизайнером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cde153f67b_1_1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Google Shape;181;gcde153f67b_1_1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Команда на тот момент была небольшой, как в любом начинающем стартапе - именно таким мы и считали наш продукт. 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Кол-во работ для дизайнера стремилось к нулю. </a:t>
            </a:r>
            <a:r>
              <a:rPr lang="en" b="1">
                <a:solidFill>
                  <a:schemeClr val="dk1"/>
                </a:solidFill>
              </a:rPr>
              <a:t>Оставлять ли дизайнера в команде на поддержку или нет? </a:t>
            </a:r>
            <a:endParaRPr b="1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cde153f67b_1_1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cde153f67b_1_1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b="1">
                <a:solidFill>
                  <a:schemeClr val="dk1"/>
                </a:solidFill>
              </a:rPr>
              <a:t>Мы приняли решение не оставлять. </a:t>
            </a:r>
            <a:endParaRPr b="1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Так как у нас был готов UI kit, в скором времени ставка дизайнера снизилась чуть не до 0.1 и было решение, что команда справится без дизайнера. 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b="1">
                <a:solidFill>
                  <a:schemeClr val="dk1"/>
                </a:solidFill>
              </a:rPr>
              <a:t>Если у вас была такая же дилемма и вы выбралди иной вариант, хотелось бы после доклада послушать что произошло у вас. </a:t>
            </a:r>
            <a:endParaRPr b="1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cde153f67b_1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Google Shape;196;gcde153f67b_1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cde153f67b_1_1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" name="Google Shape;201;gcde153f67b_1_1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Почему первым пунктом является ui kit. потому что он у вас должен быть в рамках старого дизайна, чтобы понять наличие компонентов для нового. 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Если у вас его нет, то запоминаем и записываем, что его нужно сделать 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b="1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b="1">
                <a:solidFill>
                  <a:schemeClr val="dk1"/>
                </a:solidFill>
              </a:rPr>
              <a:t>На этом макете показан ui kit, который с самого начала создавался. </a:t>
            </a:r>
            <a:endParaRPr b="1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b="1">
                <a:solidFill>
                  <a:schemeClr val="dk1"/>
                </a:solidFill>
              </a:rPr>
              <a:t>Почему у нас не было даже сомнения, что он нужен и почему у вас он должен быть? </a:t>
            </a:r>
            <a:endParaRPr b="1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cde153f67b_1_1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Google Shape;206;gcde153f67b_1_1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 b="1">
                <a:solidFill>
                  <a:schemeClr val="dk1"/>
                </a:solidFill>
                <a:highlight>
                  <a:schemeClr val="lt1"/>
                </a:highlight>
              </a:rPr>
              <a:t>Унификация для сложного проекта</a:t>
            </a:r>
            <a:endParaRPr sz="1300" b="1">
              <a:solidFill>
                <a:schemeClr val="dk1"/>
              </a:solidFill>
              <a:highlight>
                <a:schemeClr val="lt1"/>
              </a:highlight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>
                <a:solidFill>
                  <a:schemeClr val="dk1"/>
                </a:solidFill>
                <a:highlight>
                  <a:schemeClr val="lt1"/>
                </a:highlight>
              </a:rPr>
              <a:t>Продукт, который планируют развивать, нуждается в системности — все последующие страницы должны гармонировать с уже готовыми. UI kit помогает придерживаться одной стилистики и одинаковых интерфейсных решений — это экономит время frontend-разработчиков.</a:t>
            </a:r>
            <a:endParaRPr sz="1300">
              <a:solidFill>
                <a:schemeClr val="dk1"/>
              </a:solidFill>
              <a:highlight>
                <a:schemeClr val="lt1"/>
              </a:highlight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 b="1">
                <a:solidFill>
                  <a:schemeClr val="dk1"/>
                </a:solidFill>
                <a:highlight>
                  <a:schemeClr val="lt1"/>
                </a:highlight>
              </a:rPr>
              <a:t>Создание базы знаний</a:t>
            </a:r>
            <a:endParaRPr sz="1300" b="1">
              <a:solidFill>
                <a:schemeClr val="dk1"/>
              </a:solidFill>
              <a:highlight>
                <a:schemeClr val="lt1"/>
              </a:highlight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>
                <a:solidFill>
                  <a:schemeClr val="dk1"/>
                </a:solidFill>
                <a:highlight>
                  <a:schemeClr val="lt1"/>
                </a:highlight>
              </a:rPr>
              <a:t>Когда над проектом работают сразу несколько дизайнеров и разработчиков, а в команду постоянно приходят новые люди, становится труднее передавать опыт. Специалисты знают, как должен выглядеть и работать элемент, а новичку нужны подсказки. Чтобы каждый раз не тратить время «старожилов» команды, тот может заглянуть в kit.</a:t>
            </a:r>
            <a:endParaRPr sz="1300">
              <a:solidFill>
                <a:schemeClr val="dk1"/>
              </a:solidFill>
              <a:highlight>
                <a:schemeClr val="lt1"/>
              </a:highlight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 b="1">
                <a:solidFill>
                  <a:schemeClr val="dk1"/>
                </a:solidFill>
                <a:highlight>
                  <a:schemeClr val="lt1"/>
                </a:highlight>
              </a:rPr>
              <a:t>Ускорение работы</a:t>
            </a:r>
            <a:endParaRPr sz="1300" b="1">
              <a:solidFill>
                <a:schemeClr val="dk1"/>
              </a:solidFill>
              <a:highlight>
                <a:schemeClr val="lt1"/>
              </a:highlight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>
                <a:solidFill>
                  <a:schemeClr val="dk1"/>
                </a:solidFill>
                <a:highlight>
                  <a:schemeClr val="lt1"/>
                </a:highlight>
              </a:rPr>
              <a:t>В UI kit содержатся исходные файлы элементов — то есть дизайнеру нужно реже отрисовывать что-то с нуля или искать такой же элемент по всем слоям макета. Он пользуется китом, как художник — палитрой, выбирая нужные элементы с одной страницы.</a:t>
            </a:r>
            <a:endParaRPr sz="1300">
              <a:solidFill>
                <a:schemeClr val="dk1"/>
              </a:solidFill>
              <a:highlight>
                <a:schemeClr val="lt1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cde153f67b_6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cde153f67b_6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Но сначала немного о себе, компании и проекте. 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cde153f67b_1_2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" name="Google Shape;212;gcde153f67b_1_2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1260e24147a9deb4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Google Shape;219;g1260e24147a9deb4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В итоге 7 месяцев мы работали с дизайнером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cde153f67b_16_3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cde153f67b_16_3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b="1">
                <a:solidFill>
                  <a:schemeClr val="dk1"/>
                </a:solidFill>
              </a:rPr>
              <a:t>Вариантов создавать прототипы много, но мы пошли по собственному пути. </a:t>
            </a:r>
            <a:endParaRPr b="1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Для доработок на странице, использовались макеты наживую. С скриншот для разработчика 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cde153f67b_16_3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" name="Google Shape;234;gcde153f67b_16_3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Для новых страниц использовалась программа Axure и готовый UI kit 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cde153f67b_16_3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" name="Google Shape;241;gcde153f67b_16_3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 b="1">
                <a:solidFill>
                  <a:srgbClr val="595959"/>
                </a:solidFill>
              </a:rPr>
              <a:t>Был бы такой же профит, если бы мы на прошлых развилках сделали иначе? мы не узнаем. </a:t>
            </a:r>
            <a:endParaRPr sz="1800" b="1">
              <a:solidFill>
                <a:srgbClr val="595959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d2e6a96b9e_10_1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Google Shape;246;gd2e6a96b9e_10_1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b="1">
                <a:solidFill>
                  <a:schemeClr val="dk1"/>
                </a:solidFill>
              </a:rPr>
              <a:t>хотяяя...</a:t>
            </a:r>
            <a:endParaRPr b="1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Но спустя 3 года мы начали задумываться о смене дизайна. 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d2e6a96b9e_3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" name="Google Shape;261;gd2e6a96b9e_3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cde153f67b_16_3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6" name="Google Shape;266;gcde153f67b_16_3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d2e6a96b9e_3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1" name="Google Shape;271;gd2e6a96b9e_3_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d03307bc56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6" name="Google Shape;276;gd03307bc56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cdd05dd75a_0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cdd05dd75a_0_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Немного о себе: 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Я занимаюсь управлением и развитием продукта, в it уже 6 лет. Начинала как бизнес аналитик.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Также я практикующий коуч, как это модно называть и веду свой курс “профессия бизнес аналитик” в южной школе программирования. 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cde153f67b_9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" name="Google Shape;282;gcde153f67b_9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gd2e6a96b9e_9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7" name="Google Shape;287;gd2e6a96b9e_9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gcde153f67b_11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3" name="Google Shape;293;gcde153f67b_11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gd2e6a96b9e_9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8" name="Google Shape;298;gd2e6a96b9e_9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Для этого бизнес аналитик в Miro подготовил карту сайта. 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ПО КАКОМУ ПРИНЦИПУ КАРТУ СОЗДАВАТЬ? 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gd2e6a96b9e_9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4" name="Google Shape;304;gd2e6a96b9e_9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gcde153f67b_16_4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8" name="Google Shape;318;gcde153f67b_16_4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gd2e6a96b9e_9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3" name="Google Shape;323;gd2e6a96b9e_9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gcde153f67b_16_4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9" name="Google Shape;329;gcde153f67b_16_4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gd2e6a96b9e_9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4" name="Google Shape;334;gd2e6a96b9e_9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gd2e6a96b9e_9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9" name="Google Shape;339;gd2e6a96b9e_9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cde153f67b_6_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cde153f67b_6_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Наша компания Винвестор занимается созданием продуктов для финтех рынка. 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Наши сегмент как b2b так и b2c. 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Экосистема состоит из двух  SAAS сервисов, витрины продуктов, журнала по финансовой грамотности и технологической платформы, которая это все объиняет. 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gd2e6a96b9e_9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6" name="Google Shape;346;gd2e6a96b9e_9_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gd2e6a96b9e_9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1" name="Google Shape;361;gd2e6a96b9e_9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gd2e6a96b9e_3_1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4" name="Google Shape;374;gd2e6a96b9e_3_1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gd2e6a96b9e_3_1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9" name="Google Shape;379;gd2e6a96b9e_3_1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gcde153f67b_13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0" name="Google Shape;400;gcde153f67b_13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gd2e6a96b9e_1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5" name="Google Shape;405;gd2e6a96b9e_1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gd2e6a96b9e_1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1" name="Google Shape;411;gd2e6a96b9e_1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gcde153f67b_13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0" name="Google Shape;420;gcde153f67b_13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gd2e6a96b9e_1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5" name="Google Shape;425;gd2e6a96b9e_1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gd2e6a96b9e_1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1" name="Google Shape;431;gd2e6a96b9e_1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cde153f67b_1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cde153f67b_1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И еще немного о нас. Наша компания является ассоциированным членом НАУФОР ( организация которая вместе с ЦБ регулирует рынок ценных бумаг)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Мы резиденты сколково, участники московского инновационного класстера) 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gd2e6a96b9e_1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8" name="Google Shape;458;gd2e6a96b9e_1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gcde153f67b_13_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8" name="Google Shape;468;gcde153f67b_13_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gd2e6a96b9e_1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3" name="Google Shape;473;gd2e6a96b9e_1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gcde153f67b_13_1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0" name="Google Shape;480;gcde153f67b_13_1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gd2e6a96b9e_1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7" name="Google Shape;487;gd2e6a96b9e_10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gd2e6a96b9e_1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2" name="Google Shape;492;gd2e6a96b9e_1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gcde153f67b_13_1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9" name="Google Shape;499;gcde153f67b_13_1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gd2e6a96b9e_1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4" name="Google Shape;504;gd2e6a96b9e_1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gd2e6a96b9e_1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0" name="Google Shape;510;gd2e6a96b9e_1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gd2e6a96b9e_10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6" name="Google Shape;516;gd2e6a96b9e_10_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cde153f67b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cde153f67b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и лучшие разработчики ПО </a:t>
            </a:r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gd2e6a96b9e_10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2" name="Google Shape;522;gd2e6a96b9e_10_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gd2e6a96b9e_10_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8" name="Google Shape;528;gd2e6a96b9e_10_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gd2e6a96b9e_10_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4" name="Google Shape;534;gd2e6a96b9e_10_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Google Shape;539;gd2e6a96b9e_10_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0" name="Google Shape;540;gd2e6a96b9e_10_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gd2e6a96b9e_10_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6" name="Google Shape;546;gd2e6a96b9e_10_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Google Shape;551;gd2e6a96b9e_10_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2" name="Google Shape;552;gd2e6a96b9e_10_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gd2e6a96b9e_10_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9" name="Google Shape;559;gd2e6a96b9e_10_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Google Shape;564;gd2e6a96b9e_10_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5" name="Google Shape;565;gd2e6a96b9e_10_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Google Shape;570;gd2e6a96b9e_10_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1" name="Google Shape;571;gd2e6a96b9e_10_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Google Shape;576;gcde153f67b_13_1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7" name="Google Shape;577;gcde153f67b_13_1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cde153f67b_1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cde153f67b_1_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Наш продукт ориентирован на b2b клиентов. Брокеров и управляющие компании. 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В 2015 году появился закон, который пустил эти компании в онлайн и мы сделали лучшее white label saas решение для них. 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Google Shape;582;gcde153f67b_13_1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3" name="Google Shape;583;gcde153f67b_13_1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Google Shape;587;gd2e6a96b9e_10_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8" name="Google Shape;588;gd2e6a96b9e_10_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gd2e6a96b9e_10_1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4" name="Google Shape;594;gd2e6a96b9e_10_1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Google Shape;608;gd2e6a96b9e_10_1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9" name="Google Shape;609;gd2e6a96b9e_10_1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Google Shape;614;gcde153f67b_16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5" name="Google Shape;615;gcde153f67b_16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" name="Google Shape;619;gd2e6a96b9e_10_1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0" name="Google Shape;620;gd2e6a96b9e_10_1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Google Shape;624;gd2e6a96b9e_10_1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5" name="Google Shape;625;gd2e6a96b9e_10_1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" name="Google Shape;629;gcde153f67b_16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0" name="Google Shape;630;gcde153f67b_16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" name="Google Shape;634;gd2e6a96b9e_10_1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5" name="Google Shape;635;gd2e6a96b9e_10_1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Google Shape;640;gd2e6a96b9e_10_1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1" name="Google Shape;641;gd2e6a96b9e_10_1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d03307bc56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gd03307bc56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Google Shape;646;gcde153f67b_16_1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7" name="Google Shape;647;gcde153f67b_16_1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gd2e6a96b9e_10_1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2" name="Google Shape;652;gd2e6a96b9e_10_1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Google Shape;659;gcde153f67b_16_1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0" name="Google Shape;660;gcde153f67b_16_1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" name="Google Shape;664;gd2e6a96b9e_10_1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5" name="Google Shape;665;gd2e6a96b9e_10_1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0" name="Google Shape;670;gd2e6a96b9e_10_1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1" name="Google Shape;671;gd2e6a96b9e_10_1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" name="Google Shape;676;gd2e6a96b9e_10_1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7" name="Google Shape;677;gd2e6a96b9e_10_1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" name="Google Shape;683;gd2e6a96b9e_10_1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4" name="Google Shape;684;gd2e6a96b9e_10_1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1" name="Google Shape;691;gd2e6a96b9e_10_1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2" name="Google Shape;692;gd2e6a96b9e_10_1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21212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Спасибо за внимание, а вы делали редизайн? С радастью послушаю вашу историю</a:t>
            </a:r>
            <a:endParaRPr sz="2000">
              <a:solidFill>
                <a:srgbClr val="21212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rgbClr val="21212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21212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Решились ли бы вы на редизайн? </a:t>
            </a:r>
            <a:endParaRPr sz="2000">
              <a:solidFill>
                <a:srgbClr val="21212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457200" lvl="0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2000"/>
              <a:buFont typeface="Montserrat Medium"/>
              <a:buChar char="➔"/>
            </a:pPr>
            <a:r>
              <a:rPr lang="en" sz="2000">
                <a:solidFill>
                  <a:srgbClr val="21212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Если у вас такой опыт был, то пригодился бы вам такой чеклист?</a:t>
            </a:r>
            <a:endParaRPr sz="2000">
              <a:solidFill>
                <a:srgbClr val="21212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457200" lvl="0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2000"/>
              <a:buFont typeface="Montserrat Medium"/>
              <a:buChar char="➔"/>
            </a:pPr>
            <a:r>
              <a:rPr lang="en" sz="2000">
                <a:solidFill>
                  <a:srgbClr val="21212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Что мы могли еще сделать лучше? </a:t>
            </a:r>
            <a:endParaRPr sz="2000">
              <a:solidFill>
                <a:srgbClr val="21212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cde153f67b_1_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cde153f67b_1_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Этот чеклист, который поможет всей команды. которая задействована в редизайне, сделать все правильно и не наломать кучу дров.  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В нем 16 пунктов, начиная от подготовительных задач, до самого процесса, внедрения и завершения. Сейчас мы на примере подробней его рассмотрим. 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dk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/>
        </p:nvSpPr>
        <p:spPr>
          <a:xfrm>
            <a:off x="457200" y="643700"/>
            <a:ext cx="4562400" cy="357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>
                <a:latin typeface="Montserrat"/>
                <a:ea typeface="Montserrat"/>
                <a:cs typeface="Montserrat"/>
                <a:sym typeface="Montserrat"/>
              </a:rPr>
              <a:t>Matters</a:t>
            </a:r>
            <a:endParaRPr sz="3200" b="1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b="1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Montserrat Medium"/>
                <a:ea typeface="Montserrat Medium"/>
                <a:cs typeface="Montserrat Medium"/>
                <a:sym typeface="Montserrat Medium"/>
              </a:rPr>
              <a:t>Take your design projects to a whole new level by mastering your web typography skills.</a:t>
            </a:r>
            <a:endParaRPr sz="2000"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Montserrat Medium"/>
                <a:ea typeface="Montserrat Medium"/>
                <a:cs typeface="Montserrat Medium"/>
                <a:sym typeface="Montserrat Medium"/>
              </a:rPr>
              <a:t>With this online course you’ll learn everything you need to know about typography, matching typefaces, styling and formatting techniques.</a:t>
            </a:r>
            <a:endParaRPr sz="1200"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Montserrat Medium"/>
                <a:ea typeface="Montserrat Medium"/>
                <a:cs typeface="Montserrat Medium"/>
                <a:sym typeface="Montserrat Medium"/>
              </a:rPr>
              <a:t>Learn more ↓</a:t>
            </a:r>
            <a:endParaRPr sz="200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1" name="Google Shape;11;p2"/>
          <p:cNvSpPr txBox="1"/>
          <p:nvPr/>
        </p:nvSpPr>
        <p:spPr>
          <a:xfrm>
            <a:off x="6766725" y="202435"/>
            <a:ext cx="16725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Montserrat Medium"/>
                <a:ea typeface="Montserrat Medium"/>
                <a:cs typeface="Montserrat Medium"/>
                <a:sym typeface="Montserrat Medium"/>
              </a:rPr>
              <a:t>Название презентации</a:t>
            </a:r>
            <a:endParaRPr sz="90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2" name="Google Shape;12;p2"/>
          <p:cNvSpPr/>
          <p:nvPr/>
        </p:nvSpPr>
        <p:spPr>
          <a:xfrm>
            <a:off x="8574000" y="202435"/>
            <a:ext cx="265200" cy="265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 txBox="1"/>
          <p:nvPr/>
        </p:nvSpPr>
        <p:spPr>
          <a:xfrm>
            <a:off x="2171425" y="4181600"/>
            <a:ext cx="28506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Montserrat"/>
                <a:ea typeface="Montserrat"/>
                <a:cs typeface="Montserrat"/>
                <a:sym typeface="Montserrat"/>
              </a:rPr>
              <a:t>With this online course you’ll learn everything you need to know about typography, matching typefaces</a:t>
            </a:r>
            <a:endParaRPr sz="90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88">
          <p15:clr>
            <a:srgbClr val="FA7B17"/>
          </p15:clr>
        </p15:guide>
        <p15:guide id="2" pos="5472">
          <p15:clr>
            <a:srgbClr val="FA7B17"/>
          </p15:clr>
        </p15:guide>
        <p15:guide id="3" orient="horz" pos="288">
          <p15:clr>
            <a:srgbClr val="FA7B17"/>
          </p15:clr>
        </p15:guide>
        <p15:guide id="4" orient="horz" pos="2937">
          <p15:clr>
            <a:srgbClr val="FA7B17"/>
          </p15:clr>
        </p15:guide>
        <p15:guide id="5" pos="3162">
          <p15:clr>
            <a:srgbClr val="FA7B17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431800" rtl="0">
              <a:spcBef>
                <a:spcPts val="0"/>
              </a:spcBef>
              <a:spcAft>
                <a:spcPts val="0"/>
              </a:spcAft>
              <a:buSzPts val="3200"/>
              <a:buChar char="●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3" name="Google Shape;53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 2">
  <p:cSld name="TITLE_3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56" name="Google Shape;56;p1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57" name="Google Shape;57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1">
  <p:cSld name="TITLE_1">
    <p:bg>
      <p:bgPr>
        <a:solidFill>
          <a:schemeClr val="dk1"/>
        </a:solidFill>
        <a:effectLst/>
      </p:bgPr>
    </p:bg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/>
          <p:nvPr/>
        </p:nvSpPr>
        <p:spPr>
          <a:xfrm>
            <a:off x="457200" y="826625"/>
            <a:ext cx="4573800" cy="380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>
                <a:latin typeface="Montserrat"/>
                <a:ea typeface="Montserrat"/>
                <a:cs typeface="Montserrat"/>
                <a:sym typeface="Montserrat"/>
              </a:rPr>
              <a:t>Заголовок слайда со списком</a:t>
            </a:r>
            <a:br>
              <a:rPr lang="en" sz="3200" b="1">
                <a:latin typeface="Montserrat"/>
                <a:ea typeface="Montserrat"/>
                <a:cs typeface="Montserrat"/>
                <a:sym typeface="Montserrat"/>
              </a:rPr>
            </a:br>
            <a:endParaRPr sz="3200" b="1"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 Medium"/>
              <a:buChar char="➔"/>
            </a:pPr>
            <a:r>
              <a:rPr lang="en" sz="2000">
                <a:latin typeface="Montserrat Medium"/>
                <a:ea typeface="Montserrat Medium"/>
                <a:cs typeface="Montserrat Medium"/>
                <a:sym typeface="Montserrat Medium"/>
              </a:rPr>
              <a:t>Пункт 1</a:t>
            </a:r>
            <a:endParaRPr sz="2000"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457200" lvl="0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 Medium"/>
              <a:buChar char="➔"/>
            </a:pPr>
            <a:r>
              <a:rPr lang="en" sz="2000">
                <a:latin typeface="Montserrat Medium"/>
                <a:ea typeface="Montserrat Medium"/>
                <a:cs typeface="Montserrat Medium"/>
                <a:sym typeface="Montserrat Medium"/>
              </a:rPr>
              <a:t>Пункт 1</a:t>
            </a:r>
            <a:endParaRPr sz="2000"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457200" lvl="0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 Medium"/>
              <a:buChar char="➔"/>
            </a:pPr>
            <a:r>
              <a:rPr lang="en" sz="2000">
                <a:latin typeface="Montserrat Medium"/>
                <a:ea typeface="Montserrat Medium"/>
                <a:cs typeface="Montserrat Medium"/>
                <a:sym typeface="Montserrat Medium"/>
              </a:rPr>
              <a:t>Пункт 3</a:t>
            </a:r>
            <a:endParaRPr sz="2000"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Montserrat"/>
                <a:ea typeface="Montserrat"/>
                <a:cs typeface="Montserrat"/>
                <a:sym typeface="Montserrat"/>
              </a:rPr>
              <a:t>With this online course you’ll learn everything you need to know about typography, matching typefaces, styling and formatting techniques, improving readability</a:t>
            </a:r>
            <a:endParaRPr sz="200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6" name="Google Shape;16;p3"/>
          <p:cNvSpPr txBox="1"/>
          <p:nvPr/>
        </p:nvSpPr>
        <p:spPr>
          <a:xfrm>
            <a:off x="6766725" y="202435"/>
            <a:ext cx="16725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Montserrat Medium"/>
                <a:ea typeface="Montserrat Medium"/>
                <a:cs typeface="Montserrat Medium"/>
                <a:sym typeface="Montserrat Medium"/>
              </a:rPr>
              <a:t>Название презентации</a:t>
            </a:r>
            <a:endParaRPr sz="90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7" name="Google Shape;17;p3"/>
          <p:cNvSpPr/>
          <p:nvPr/>
        </p:nvSpPr>
        <p:spPr>
          <a:xfrm>
            <a:off x="8574000" y="202435"/>
            <a:ext cx="265200" cy="265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88">
          <p15:clr>
            <a:srgbClr val="FA7B17"/>
          </p15:clr>
        </p15:guide>
        <p15:guide id="2" pos="5472">
          <p15:clr>
            <a:srgbClr val="FA7B17"/>
          </p15:clr>
        </p15:guide>
        <p15:guide id="3" orient="horz" pos="288">
          <p15:clr>
            <a:srgbClr val="FA7B17"/>
          </p15:clr>
        </p15:guide>
        <p15:guide id="4" orient="horz" pos="2937">
          <p15:clr>
            <a:srgbClr val="FA7B17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1 1">
  <p:cSld name="TITLE_1_1">
    <p:bg>
      <p:bgPr>
        <a:solidFill>
          <a:schemeClr val="dk1"/>
        </a:solidFill>
        <a:effectLst/>
      </p:bgPr>
    </p:bg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Google Shape;19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538776" y="187312"/>
            <a:ext cx="323100" cy="323100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Google Shape;20;p4"/>
          <p:cNvSpPr txBox="1"/>
          <p:nvPr/>
        </p:nvSpPr>
        <p:spPr>
          <a:xfrm>
            <a:off x="5741577" y="202435"/>
            <a:ext cx="16725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Montserrat Medium"/>
                <a:ea typeface="Montserrat Medium"/>
                <a:cs typeface="Montserrat Medium"/>
                <a:sym typeface="Montserrat Medium"/>
              </a:rPr>
              <a:t>Редизайн ЕСИА Финанс</a:t>
            </a:r>
            <a:endParaRPr sz="90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21" name="Google Shape;21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42121" y="150100"/>
            <a:ext cx="762268" cy="375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88">
          <p15:clr>
            <a:srgbClr val="FA7B17"/>
          </p15:clr>
        </p15:guide>
        <p15:guide id="2" pos="5472">
          <p15:clr>
            <a:srgbClr val="FA7B17"/>
          </p15:clr>
        </p15:guide>
        <p15:guide id="3" orient="horz" pos="288">
          <p15:clr>
            <a:srgbClr val="FA7B17"/>
          </p15:clr>
        </p15:guide>
        <p15:guide id="4" orient="horz" pos="2937">
          <p15:clr>
            <a:srgbClr val="FA7B17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astions">
  <p:cSld name="TITLE_1_1_1">
    <p:bg>
      <p:bgPr>
        <a:solidFill>
          <a:schemeClr val="dk1"/>
        </a:solidFill>
        <a:effectLst/>
      </p:bgPr>
    </p:bg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oogle Shape;2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538776" y="187312"/>
            <a:ext cx="323100" cy="323100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24;p5"/>
          <p:cNvSpPr txBox="1"/>
          <p:nvPr/>
        </p:nvSpPr>
        <p:spPr>
          <a:xfrm>
            <a:off x="5741577" y="202435"/>
            <a:ext cx="16725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Montserrat Medium"/>
                <a:ea typeface="Montserrat Medium"/>
                <a:cs typeface="Montserrat Medium"/>
                <a:sym typeface="Montserrat Medium"/>
              </a:rPr>
              <a:t>Редизайн ЕСИА Финанс</a:t>
            </a:r>
            <a:endParaRPr sz="90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25" name="Google Shape;25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42121" y="150100"/>
            <a:ext cx="762268" cy="375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26;p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560845">
            <a:off x="5773147" y="961163"/>
            <a:ext cx="2934926" cy="3424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88">
          <p15:clr>
            <a:srgbClr val="FA7B17"/>
          </p15:clr>
        </p15:guide>
        <p15:guide id="2" pos="5472">
          <p15:clr>
            <a:srgbClr val="FA7B17"/>
          </p15:clr>
        </p15:guide>
        <p15:guide id="3" orient="horz" pos="288">
          <p15:clr>
            <a:srgbClr val="FA7B17"/>
          </p15:clr>
        </p15:guide>
        <p15:guide id="4" orient="horz" pos="2937">
          <p15:clr>
            <a:srgbClr val="FA7B17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ond Cov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9" name="Google Shape;29;p6"/>
          <p:cNvSpPr txBox="1">
            <a:spLocks noGrp="1"/>
          </p:cNvSpPr>
          <p:nvPr>
            <p:ph type="title"/>
          </p:nvPr>
        </p:nvSpPr>
        <p:spPr>
          <a:xfrm>
            <a:off x="464100" y="1621613"/>
            <a:ext cx="4227900" cy="144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Font typeface="Montserrat"/>
              <a:buNone/>
              <a:defRPr sz="3200" b="1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">
          <p15:clr>
            <a:srgbClr val="FA7B17"/>
          </p15:clr>
        </p15:guide>
        <p15:guide id="2" pos="288">
          <p15:clr>
            <a:srgbClr val="FA7B17"/>
          </p15:clr>
        </p15:guide>
        <p15:guide id="3" orient="horz" pos="2952">
          <p15:clr>
            <a:srgbClr val="FA7B17"/>
          </p15:clr>
        </p15:guide>
        <p15:guide id="4" pos="5472">
          <p15:clr>
            <a:srgbClr val="FA7B17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_HEADER_1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2" name="Google Shape;3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732825" y="1326275"/>
            <a:ext cx="2334900" cy="23349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33" name="Google Shape;33;p7"/>
          <p:cNvSpPr txBox="1">
            <a:spLocks noGrp="1"/>
          </p:cNvSpPr>
          <p:nvPr>
            <p:ph type="subTitle" idx="1"/>
          </p:nvPr>
        </p:nvSpPr>
        <p:spPr>
          <a:xfrm>
            <a:off x="457200" y="3098738"/>
            <a:ext cx="48177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Montserrat Medium"/>
              <a:buNone/>
              <a:defRPr sz="2100" b="0"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Montserrat Medium"/>
              <a:buNone/>
              <a:defRPr sz="2800"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Montserrat Medium"/>
              <a:buNone/>
              <a:defRPr sz="2800"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Montserrat Medium"/>
              <a:buNone/>
              <a:defRPr sz="2800"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Montserrat Medium"/>
              <a:buNone/>
              <a:defRPr sz="2800"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Montserrat Medium"/>
              <a:buNone/>
              <a:defRPr sz="2800"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Montserrat Medium"/>
              <a:buNone/>
              <a:defRPr sz="2800"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Montserrat Medium"/>
              <a:buNone/>
              <a:defRPr sz="2800"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Montserrat Medium"/>
              <a:buNone/>
              <a:defRPr sz="2800"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34" name="Google Shape;34;p7"/>
          <p:cNvSpPr txBox="1">
            <a:spLocks noGrp="1"/>
          </p:cNvSpPr>
          <p:nvPr>
            <p:ph type="title"/>
          </p:nvPr>
        </p:nvSpPr>
        <p:spPr>
          <a:xfrm>
            <a:off x="464100" y="1621613"/>
            <a:ext cx="4227900" cy="144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Font typeface="Montserrat"/>
              <a:buNone/>
              <a:defRPr sz="3200" b="1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">
          <p15:clr>
            <a:srgbClr val="FA7B17"/>
          </p15:clr>
        </p15:guide>
        <p15:guide id="2" pos="288">
          <p15:clr>
            <a:srgbClr val="FA7B17"/>
          </p15:clr>
        </p15:guide>
        <p15:guide id="3" orient="horz" pos="2952">
          <p15:clr>
            <a:srgbClr val="FA7B17"/>
          </p15:clr>
        </p15:guide>
        <p15:guide id="4" pos="5472">
          <p15:clr>
            <a:srgbClr val="FA7B17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 1">
  <p:cSld name="TITLE_2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8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37" name="Google Shape;37;p8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38" name="Google Shape;38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1">
  <p:cSld name="CUSTOM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Google Shape;40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538776" y="187312"/>
            <a:ext cx="323100" cy="323100"/>
          </a:xfrm>
          <a:prstGeom prst="rect">
            <a:avLst/>
          </a:prstGeom>
          <a:noFill/>
          <a:ln>
            <a:noFill/>
          </a:ln>
        </p:spPr>
      </p:pic>
      <p:sp>
        <p:nvSpPr>
          <p:cNvPr id="41" name="Google Shape;41;p9"/>
          <p:cNvSpPr txBox="1"/>
          <p:nvPr/>
        </p:nvSpPr>
        <p:spPr>
          <a:xfrm>
            <a:off x="5741577" y="202435"/>
            <a:ext cx="16725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Редизайн ЕСИА Финанс</a:t>
            </a:r>
            <a:endParaRPr sz="900">
              <a:solidFill>
                <a:srgbClr val="FFFFFF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42" name="Google Shape;42;p9"/>
          <p:cNvSpPr txBox="1"/>
          <p:nvPr/>
        </p:nvSpPr>
        <p:spPr>
          <a:xfrm>
            <a:off x="1427775" y="715438"/>
            <a:ext cx="58914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Checklist</a:t>
            </a:r>
            <a:endParaRPr sz="240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43" name="Google Shape;43;p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18547">
            <a:off x="176990" y="338615"/>
            <a:ext cx="1278346" cy="1278346"/>
          </a:xfrm>
          <a:prstGeom prst="rect">
            <a:avLst/>
          </a:prstGeom>
          <a:noFill/>
          <a:ln>
            <a:noFill/>
          </a:ln>
        </p:spPr>
      </p:pic>
      <p:sp>
        <p:nvSpPr>
          <p:cNvPr id="44" name="Google Shape;44;p9"/>
          <p:cNvSpPr txBox="1">
            <a:spLocks noGrp="1"/>
          </p:cNvSpPr>
          <p:nvPr>
            <p:ph type="subTitle" idx="1"/>
          </p:nvPr>
        </p:nvSpPr>
        <p:spPr>
          <a:xfrm>
            <a:off x="1823259" y="2021725"/>
            <a:ext cx="5503800" cy="183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/>
          </a:p>
        </p:txBody>
      </p:sp>
      <p:pic>
        <p:nvPicPr>
          <p:cNvPr id="45" name="Google Shape;45;p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142121" y="150100"/>
            <a:ext cx="762268" cy="375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88">
          <p15:clr>
            <a:srgbClr val="FA7B17"/>
          </p15:clr>
        </p15:guide>
        <p15:guide id="2" pos="5472">
          <p15:clr>
            <a:srgbClr val="FA7B17"/>
          </p15:clr>
        </p15:guide>
        <p15:guide id="3" orient="horz" pos="288">
          <p15:clr>
            <a:srgbClr val="FA7B17"/>
          </p15:clr>
        </p15:guide>
        <p15:guide id="4" orient="horz" pos="2952">
          <p15:clr>
            <a:srgbClr val="FA7B17"/>
          </p15:clr>
        </p15:guide>
        <p15:guide id="5" pos="2880">
          <p15:clr>
            <a:srgbClr val="FA7B17"/>
          </p15:clr>
        </p15:guide>
        <p15:guide id="6" orient="horz" pos="1512">
          <p15:clr>
            <a:srgbClr val="FA7B17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ck clear">
  <p:cSld name="CUSTOM_1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Google Shape;47;p1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538776" y="187312"/>
            <a:ext cx="323100" cy="323100"/>
          </a:xfrm>
          <a:prstGeom prst="rect">
            <a:avLst/>
          </a:prstGeom>
          <a:noFill/>
          <a:ln>
            <a:noFill/>
          </a:ln>
        </p:spPr>
      </p:pic>
      <p:sp>
        <p:nvSpPr>
          <p:cNvPr id="48" name="Google Shape;48;p10"/>
          <p:cNvSpPr txBox="1"/>
          <p:nvPr/>
        </p:nvSpPr>
        <p:spPr>
          <a:xfrm>
            <a:off x="5741577" y="202435"/>
            <a:ext cx="16725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Редизайн ЕСИА Финанс</a:t>
            </a:r>
            <a:endParaRPr sz="900">
              <a:solidFill>
                <a:srgbClr val="FFFFFF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49" name="Google Shape;49;p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42121" y="150100"/>
            <a:ext cx="762268" cy="375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88">
          <p15:clr>
            <a:srgbClr val="FA7B17"/>
          </p15:clr>
        </p15:guide>
        <p15:guide id="2" pos="5472">
          <p15:clr>
            <a:srgbClr val="FA7B17"/>
          </p15:clr>
        </p15:guide>
        <p15:guide id="3" orient="horz" pos="288">
          <p15:clr>
            <a:srgbClr val="FA7B17"/>
          </p15:clr>
        </p15:guide>
        <p15:guide id="4" orient="horz" pos="2952">
          <p15:clr>
            <a:srgbClr val="FA7B17"/>
          </p15:clr>
        </p15:guide>
        <p15:guide id="5" pos="2880">
          <p15:clr>
            <a:srgbClr val="FA7B17"/>
          </p15:clr>
        </p15:guide>
        <p15:guide id="6" orient="horz" pos="1512">
          <p15:clr>
            <a:srgbClr val="FA7B17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dark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431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200"/>
              <a:buFont typeface="Montserrat"/>
              <a:buChar char="●"/>
              <a:defRPr sz="3200" b="1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lt2"/>
                </a:solidFill>
              </a:defRPr>
            </a:lvl1pPr>
            <a:lvl2pPr lvl="1" algn="r">
              <a:buNone/>
              <a:defRPr sz="1000">
                <a:solidFill>
                  <a:schemeClr val="lt2"/>
                </a:solidFill>
              </a:defRPr>
            </a:lvl2pPr>
            <a:lvl3pPr lvl="2" algn="r">
              <a:buNone/>
              <a:defRPr sz="1000">
                <a:solidFill>
                  <a:schemeClr val="lt2"/>
                </a:solidFill>
              </a:defRPr>
            </a:lvl3pPr>
            <a:lvl4pPr lvl="3" algn="r">
              <a:buNone/>
              <a:defRPr sz="1000">
                <a:solidFill>
                  <a:schemeClr val="lt2"/>
                </a:solidFill>
              </a:defRPr>
            </a:lvl4pPr>
            <a:lvl5pPr lvl="4" algn="r">
              <a:buNone/>
              <a:defRPr sz="1000">
                <a:solidFill>
                  <a:schemeClr val="lt2"/>
                </a:solidFill>
              </a:defRPr>
            </a:lvl5pPr>
            <a:lvl6pPr lvl="5" algn="r">
              <a:buNone/>
              <a:defRPr sz="1000">
                <a:solidFill>
                  <a:schemeClr val="lt2"/>
                </a:solidFill>
              </a:defRPr>
            </a:lvl6pPr>
            <a:lvl7pPr lvl="6" algn="r">
              <a:buNone/>
              <a:defRPr sz="1000">
                <a:solidFill>
                  <a:schemeClr val="lt2"/>
                </a:solidFill>
              </a:defRPr>
            </a:lvl7pPr>
            <a:lvl8pPr lvl="7" algn="r">
              <a:buNone/>
              <a:defRPr sz="1000">
                <a:solidFill>
                  <a:schemeClr val="lt2"/>
                </a:solidFill>
              </a:defRPr>
            </a:lvl8pPr>
            <a:lvl9pPr lvl="8" algn="r">
              <a:buNone/>
              <a:defRPr sz="1000">
                <a:solidFill>
                  <a:schemeClr val="lt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slide" Target="slide84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.pn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0.png"/><Relationship Id="rId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4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8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8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8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4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8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6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8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8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3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3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3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3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3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1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3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3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3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8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3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3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8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3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3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8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3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png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8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7.png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8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3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3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3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3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solvery.io/ru/mentor/olgakram" TargetMode="External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Google Shape;62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" y="457200"/>
            <a:ext cx="1512075" cy="1512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38300" y="457200"/>
            <a:ext cx="648500" cy="445175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13"/>
          <p:cNvSpPr txBox="1">
            <a:spLocks noGrp="1"/>
          </p:cNvSpPr>
          <p:nvPr>
            <p:ph type="title"/>
          </p:nvPr>
        </p:nvSpPr>
        <p:spPr>
          <a:xfrm>
            <a:off x="464100" y="2553115"/>
            <a:ext cx="5730300" cy="141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solidFill>
                  <a:srgbClr val="FFFFFF"/>
                </a:solidFill>
              </a:rPr>
              <a:t>Редизайн </a:t>
            </a:r>
            <a:endParaRPr sz="4000"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solidFill>
                  <a:srgbClr val="FFFFFF"/>
                </a:solidFill>
              </a:rPr>
              <a:t>личного кабинета</a:t>
            </a:r>
            <a:endParaRPr sz="4000"/>
          </a:p>
        </p:txBody>
      </p:sp>
      <p:pic>
        <p:nvPicPr>
          <p:cNvPr id="65" name="Google Shape;65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94400" y="1993175"/>
            <a:ext cx="2521093" cy="33046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742198" y="1171850"/>
            <a:ext cx="3107700" cy="1348350"/>
          </a:xfrm>
          <a:prstGeom prst="rect">
            <a:avLst/>
          </a:prstGeom>
          <a:noFill/>
          <a:ln>
            <a:noFill/>
          </a:ln>
        </p:spPr>
      </p:pic>
      <p:sp>
        <p:nvSpPr>
          <p:cNvPr id="67" name="Google Shape;67;p13"/>
          <p:cNvSpPr txBox="1">
            <a:spLocks noGrp="1"/>
          </p:cNvSpPr>
          <p:nvPr>
            <p:ph type="subTitle" idx="4294967295"/>
          </p:nvPr>
        </p:nvSpPr>
        <p:spPr>
          <a:xfrm>
            <a:off x="4060675" y="1608350"/>
            <a:ext cx="2569200" cy="53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62500"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b="0">
                <a:solidFill>
                  <a:schemeClr val="dk1"/>
                </a:solidFill>
                <a:uFill>
                  <a:noFill/>
                </a:uFill>
                <a:latin typeface="Montserrat Medium"/>
                <a:ea typeface="Montserrat Medium"/>
                <a:cs typeface="Montserrat Medium"/>
                <a:sym typeface="Montserrat Medium"/>
                <a:hlinkClick r:id="rId7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Разбираем кейс</a:t>
            </a:r>
            <a:endParaRPr b="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2"/>
          <p:cNvSpPr txBox="1"/>
          <p:nvPr/>
        </p:nvSpPr>
        <p:spPr>
          <a:xfrm>
            <a:off x="457200" y="826625"/>
            <a:ext cx="58914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>
                <a:latin typeface="Montserrat"/>
                <a:ea typeface="Montserrat"/>
                <a:cs typeface="Montserrat"/>
                <a:sym typeface="Montserrat"/>
              </a:rPr>
              <a:t>Более 4-ех лет назад</a:t>
            </a:r>
            <a:endParaRPr sz="320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48" name="Google Shape;148;p22"/>
          <p:cNvSpPr txBox="1"/>
          <p:nvPr/>
        </p:nvSpPr>
        <p:spPr>
          <a:xfrm>
            <a:off x="457200" y="3908975"/>
            <a:ext cx="19236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Montserrat"/>
                <a:ea typeface="Montserrat"/>
                <a:cs typeface="Montserrat"/>
                <a:sym typeface="Montserrat"/>
              </a:rPr>
              <a:t>Март, 2017</a:t>
            </a:r>
            <a:endParaRPr sz="2000" b="1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49" name="Google Shape;149;p22"/>
          <p:cNvSpPr txBox="1"/>
          <p:nvPr/>
        </p:nvSpPr>
        <p:spPr>
          <a:xfrm>
            <a:off x="7391775" y="3893700"/>
            <a:ext cx="9546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Montserrat"/>
                <a:ea typeface="Montserrat"/>
                <a:cs typeface="Montserrat"/>
                <a:sym typeface="Montserrat"/>
              </a:rPr>
              <a:t>Сегодня</a:t>
            </a:r>
            <a:endParaRPr sz="2000" b="1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50" name="Google Shape;150;p22"/>
          <p:cNvPicPr preferRelativeResize="0"/>
          <p:nvPr/>
        </p:nvPicPr>
        <p:blipFill rotWithShape="1">
          <a:blip r:embed="rId3">
            <a:alphaModFix/>
          </a:blip>
          <a:srcRect l="34494" t="61126" r="38510" b="24270"/>
          <a:stretch/>
        </p:blipFill>
        <p:spPr>
          <a:xfrm>
            <a:off x="1721360" y="3840779"/>
            <a:ext cx="1345150" cy="442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22"/>
          <p:cNvPicPr preferRelativeResize="0"/>
          <p:nvPr/>
        </p:nvPicPr>
        <p:blipFill rotWithShape="1">
          <a:blip r:embed="rId3">
            <a:alphaModFix/>
          </a:blip>
          <a:srcRect l="72142" t="61126" r="12026" b="24270"/>
          <a:stretch/>
        </p:blipFill>
        <p:spPr>
          <a:xfrm>
            <a:off x="6318560" y="3826424"/>
            <a:ext cx="788824" cy="442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22"/>
          <p:cNvPicPr preferRelativeResize="0"/>
          <p:nvPr/>
        </p:nvPicPr>
        <p:blipFill rotWithShape="1">
          <a:blip r:embed="rId3">
            <a:alphaModFix/>
          </a:blip>
          <a:srcRect l="43905" t="61126" r="38511" b="24270"/>
          <a:stretch/>
        </p:blipFill>
        <p:spPr>
          <a:xfrm>
            <a:off x="2870660" y="3835625"/>
            <a:ext cx="3514901" cy="442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3238650" y="1394310"/>
            <a:ext cx="1897427" cy="29960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22"/>
          <p:cNvPicPr preferRelativeResize="0"/>
          <p:nvPr/>
        </p:nvPicPr>
        <p:blipFill rotWithShape="1">
          <a:blip r:embed="rId5">
            <a:alphaModFix/>
          </a:blip>
          <a:srcRect l="14406" t="27041" r="14413" b="24927"/>
          <a:stretch/>
        </p:blipFill>
        <p:spPr>
          <a:xfrm>
            <a:off x="4379000" y="1798675"/>
            <a:ext cx="290225" cy="195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Google Shape;159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2950" y="568950"/>
            <a:ext cx="7778949" cy="4489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23"/>
          <p:cNvPicPr preferRelativeResize="0"/>
          <p:nvPr/>
        </p:nvPicPr>
        <p:blipFill rotWithShape="1">
          <a:blip r:embed="rId4">
            <a:alphaModFix/>
          </a:blip>
          <a:srcRect l="744" t="1340" b="3620"/>
          <a:stretch/>
        </p:blipFill>
        <p:spPr>
          <a:xfrm>
            <a:off x="1580075" y="861077"/>
            <a:ext cx="5947699" cy="3766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4"/>
          <p:cNvSpPr txBox="1"/>
          <p:nvPr/>
        </p:nvSpPr>
        <p:spPr>
          <a:xfrm>
            <a:off x="457200" y="826625"/>
            <a:ext cx="5891400" cy="24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>
                <a:latin typeface="Montserrat"/>
                <a:ea typeface="Montserrat"/>
                <a:cs typeface="Montserrat"/>
                <a:sym typeface="Montserrat"/>
              </a:rPr>
              <a:t>На старте</a:t>
            </a:r>
            <a:br>
              <a:rPr lang="en" sz="3200" b="1">
                <a:latin typeface="Montserrat"/>
                <a:ea typeface="Montserrat"/>
                <a:cs typeface="Montserrat"/>
                <a:sym typeface="Montserrat"/>
              </a:rPr>
            </a:br>
            <a:endParaRPr sz="3200" b="1"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 Medium"/>
              <a:buChar char="➔"/>
            </a:pPr>
            <a:r>
              <a:rPr lang="en" sz="3200" b="1">
                <a:solidFill>
                  <a:srgbClr val="009BB4"/>
                </a:solidFill>
                <a:latin typeface="Montserrat"/>
                <a:ea typeface="Montserrat"/>
                <a:cs typeface="Montserrat"/>
                <a:sym typeface="Montserrat"/>
              </a:rPr>
              <a:t>93</a:t>
            </a:r>
            <a:r>
              <a:rPr lang="en" sz="3200"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en" sz="2000">
                <a:latin typeface="Montserrat Medium"/>
                <a:ea typeface="Montserrat Medium"/>
                <a:cs typeface="Montserrat Medium"/>
                <a:sym typeface="Montserrat Medium"/>
              </a:rPr>
              <a:t>страницы</a:t>
            </a:r>
            <a:endParaRPr sz="2000"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457200" lvl="0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 Medium"/>
              <a:buChar char="➔"/>
            </a:pPr>
            <a:r>
              <a:rPr lang="en" sz="3200" b="1">
                <a:solidFill>
                  <a:srgbClr val="009BB4"/>
                </a:solidFill>
                <a:latin typeface="Montserrat"/>
                <a:ea typeface="Montserrat"/>
                <a:cs typeface="Montserrat"/>
                <a:sym typeface="Montserrat"/>
              </a:rPr>
              <a:t>10</a:t>
            </a:r>
            <a:r>
              <a:rPr lang="en" sz="2000">
                <a:latin typeface="Montserrat Medium"/>
                <a:ea typeface="Montserrat Medium"/>
                <a:cs typeface="Montserrat Medium"/>
                <a:sym typeface="Montserrat Medium"/>
              </a:rPr>
              <a:t> настроек</a:t>
            </a:r>
            <a:endParaRPr sz="200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166" name="Google Shape;166;p24"/>
          <p:cNvPicPr preferRelativeResize="0"/>
          <p:nvPr/>
        </p:nvPicPr>
        <p:blipFill rotWithShape="1">
          <a:blip r:embed="rId3">
            <a:alphaModFix/>
          </a:blip>
          <a:srcRect t="5838" b="5838"/>
          <a:stretch/>
        </p:blipFill>
        <p:spPr>
          <a:xfrm>
            <a:off x="3631325" y="573425"/>
            <a:ext cx="4421673" cy="39055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Google Shape;171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117775"/>
            <a:ext cx="4168226" cy="3662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17575" y="1117775"/>
            <a:ext cx="4626425" cy="36623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26"/>
          <p:cNvSpPr txBox="1"/>
          <p:nvPr/>
        </p:nvSpPr>
        <p:spPr>
          <a:xfrm>
            <a:off x="457200" y="826625"/>
            <a:ext cx="58914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>
                <a:latin typeface="Montserrat"/>
                <a:ea typeface="Montserrat"/>
                <a:cs typeface="Montserrat"/>
                <a:sym typeface="Montserrat"/>
              </a:rPr>
              <a:t>7 месяцев был дизайнер</a:t>
            </a:r>
            <a:endParaRPr sz="200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178" name="Google Shape;178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99950" y="1876150"/>
            <a:ext cx="4712423" cy="2526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27"/>
          <p:cNvSpPr txBox="1"/>
          <p:nvPr/>
        </p:nvSpPr>
        <p:spPr>
          <a:xfrm>
            <a:off x="457200" y="826625"/>
            <a:ext cx="5891400" cy="332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>
                <a:latin typeface="Montserrat"/>
                <a:ea typeface="Montserrat"/>
                <a:cs typeface="Montserrat"/>
                <a:sym typeface="Montserrat"/>
              </a:rPr>
              <a:t>Команда</a:t>
            </a:r>
            <a:br>
              <a:rPr lang="en" sz="3200" b="1">
                <a:latin typeface="Montserrat"/>
                <a:ea typeface="Montserrat"/>
                <a:cs typeface="Montserrat"/>
                <a:sym typeface="Montserrat"/>
              </a:rPr>
            </a:br>
            <a:endParaRPr sz="3200" b="1"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 Medium"/>
              <a:buChar char="➔"/>
            </a:pPr>
            <a:r>
              <a:rPr lang="en" sz="2000">
                <a:latin typeface="Montserrat Medium"/>
                <a:ea typeface="Montserrat Medium"/>
                <a:cs typeface="Montserrat Medium"/>
                <a:sym typeface="Montserrat Medium"/>
              </a:rPr>
              <a:t>Проджект менеджер –</a:t>
            </a:r>
            <a:r>
              <a:rPr lang="en" sz="2000" b="1">
                <a:latin typeface="Montserrat"/>
                <a:ea typeface="Montserrat"/>
                <a:cs typeface="Montserrat"/>
                <a:sym typeface="Montserrat"/>
              </a:rPr>
              <a:t> это я</a:t>
            </a:r>
            <a:endParaRPr sz="2000" b="1"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 Medium"/>
              <a:buChar char="➔"/>
            </a:pPr>
            <a:r>
              <a:rPr lang="en" sz="2000">
                <a:latin typeface="Montserrat Medium"/>
                <a:ea typeface="Montserrat Medium"/>
                <a:cs typeface="Montserrat Medium"/>
                <a:sym typeface="Montserrat Medium"/>
              </a:rPr>
              <a:t>3 разработчика </a:t>
            </a:r>
            <a:endParaRPr sz="2000"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457200" lvl="0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 Medium"/>
              <a:buChar char="➔"/>
            </a:pPr>
            <a:r>
              <a:rPr lang="en" sz="2000">
                <a:latin typeface="Montserrat Medium"/>
                <a:ea typeface="Montserrat Medium"/>
                <a:cs typeface="Montserrat Medium"/>
                <a:sym typeface="Montserrat Medium"/>
              </a:rPr>
              <a:t>1 аналитик</a:t>
            </a:r>
            <a:endParaRPr sz="2000"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457200" lvl="0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 Medium"/>
              <a:buChar char="➔"/>
            </a:pPr>
            <a:r>
              <a:rPr lang="en" sz="2000">
                <a:latin typeface="Montserrat Medium"/>
                <a:ea typeface="Montserrat Medium"/>
                <a:cs typeface="Montserrat Medium"/>
                <a:sym typeface="Montserrat Medium"/>
              </a:rPr>
              <a:t>1 дизайнер</a:t>
            </a:r>
            <a:endParaRPr sz="2000"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457200" lvl="0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 Medium"/>
              <a:buChar char="➔"/>
            </a:pPr>
            <a:r>
              <a:rPr lang="en" sz="2000">
                <a:latin typeface="Montserrat Medium"/>
                <a:ea typeface="Montserrat Medium"/>
                <a:cs typeface="Montserrat Medium"/>
                <a:sym typeface="Montserrat Medium"/>
              </a:rPr>
              <a:t>1 QA</a:t>
            </a:r>
            <a:endParaRPr sz="200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184" name="Google Shape;184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48837" y="1369839"/>
            <a:ext cx="2862775" cy="3075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8"/>
          <p:cNvSpPr txBox="1"/>
          <p:nvPr/>
        </p:nvSpPr>
        <p:spPr>
          <a:xfrm>
            <a:off x="457200" y="826625"/>
            <a:ext cx="5891400" cy="332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>
                <a:latin typeface="Montserrat"/>
                <a:ea typeface="Montserrat"/>
                <a:cs typeface="Montserrat"/>
                <a:sym typeface="Montserrat"/>
              </a:rPr>
              <a:t>Команда</a:t>
            </a:r>
            <a:br>
              <a:rPr lang="en" sz="3200" b="1">
                <a:latin typeface="Montserrat"/>
                <a:ea typeface="Montserrat"/>
                <a:cs typeface="Montserrat"/>
                <a:sym typeface="Montserrat"/>
              </a:rPr>
            </a:br>
            <a:endParaRPr sz="3200" b="1"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 Medium"/>
              <a:buChar char="➔"/>
            </a:pPr>
            <a:r>
              <a:rPr lang="en" sz="2000">
                <a:latin typeface="Montserrat Medium"/>
                <a:ea typeface="Montserrat Medium"/>
                <a:cs typeface="Montserrat Medium"/>
                <a:sym typeface="Montserrat Medium"/>
              </a:rPr>
              <a:t>Проджект менеджер –</a:t>
            </a:r>
            <a:r>
              <a:rPr lang="en" sz="2000" b="1">
                <a:latin typeface="Montserrat"/>
                <a:ea typeface="Montserrat"/>
                <a:cs typeface="Montserrat"/>
                <a:sym typeface="Montserrat"/>
              </a:rPr>
              <a:t> это я</a:t>
            </a:r>
            <a:endParaRPr sz="2000" b="1"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 Medium"/>
              <a:buChar char="➔"/>
            </a:pPr>
            <a:r>
              <a:rPr lang="en" sz="2000">
                <a:latin typeface="Montserrat Medium"/>
                <a:ea typeface="Montserrat Medium"/>
                <a:cs typeface="Montserrat Medium"/>
                <a:sym typeface="Montserrat Medium"/>
              </a:rPr>
              <a:t>3 разработчика </a:t>
            </a:r>
            <a:endParaRPr sz="2000"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457200" lvl="0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 Medium"/>
              <a:buChar char="➔"/>
            </a:pPr>
            <a:r>
              <a:rPr lang="en" sz="2000">
                <a:latin typeface="Montserrat Medium"/>
                <a:ea typeface="Montserrat Medium"/>
                <a:cs typeface="Montserrat Medium"/>
                <a:sym typeface="Montserrat Medium"/>
              </a:rPr>
              <a:t>1 аналитик</a:t>
            </a:r>
            <a:endParaRPr sz="2000"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457200" lvl="0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 Medium"/>
              <a:buChar char="➔"/>
            </a:pPr>
            <a:r>
              <a:rPr lang="en" sz="2000">
                <a:latin typeface="Montserrat Medium"/>
                <a:ea typeface="Montserrat Medium"/>
                <a:cs typeface="Montserrat Medium"/>
                <a:sym typeface="Montserrat Medium"/>
              </a:rPr>
              <a:t>1 дизайнер</a:t>
            </a:r>
            <a:endParaRPr sz="2000"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457200" lvl="0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 Medium"/>
              <a:buChar char="➔"/>
            </a:pPr>
            <a:r>
              <a:rPr lang="en" sz="2000">
                <a:latin typeface="Montserrat Medium"/>
                <a:ea typeface="Montserrat Medium"/>
                <a:cs typeface="Montserrat Medium"/>
                <a:sym typeface="Montserrat Medium"/>
              </a:rPr>
              <a:t>1 QA</a:t>
            </a:r>
            <a:endParaRPr sz="200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190" name="Google Shape;190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48837" y="1369839"/>
            <a:ext cx="2862775" cy="30753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1" name="Google Shape;191;p28"/>
          <p:cNvGrpSpPr/>
          <p:nvPr/>
        </p:nvGrpSpPr>
        <p:grpSpPr>
          <a:xfrm>
            <a:off x="877482" y="3260529"/>
            <a:ext cx="1765628" cy="423729"/>
            <a:chOff x="5079650" y="643600"/>
            <a:chExt cx="510607" cy="535282"/>
          </a:xfrm>
        </p:grpSpPr>
        <p:cxnSp>
          <p:nvCxnSpPr>
            <p:cNvPr id="192" name="Google Shape;192;p28"/>
            <p:cNvCxnSpPr/>
            <p:nvPr/>
          </p:nvCxnSpPr>
          <p:spPr>
            <a:xfrm>
              <a:off x="5079650" y="643600"/>
              <a:ext cx="510600" cy="510600"/>
            </a:xfrm>
            <a:prstGeom prst="straightConnector1">
              <a:avLst/>
            </a:prstGeom>
            <a:noFill/>
            <a:ln w="38100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3" name="Google Shape;193;p28"/>
            <p:cNvCxnSpPr/>
            <p:nvPr/>
          </p:nvCxnSpPr>
          <p:spPr>
            <a:xfrm rot="5400000">
              <a:off x="5079657" y="668282"/>
              <a:ext cx="510600" cy="510600"/>
            </a:xfrm>
            <a:prstGeom prst="straightConnector1">
              <a:avLst/>
            </a:prstGeom>
            <a:noFill/>
            <a:ln w="38100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29"/>
          <p:cNvSpPr txBox="1">
            <a:spLocks noGrp="1"/>
          </p:cNvSpPr>
          <p:nvPr>
            <p:ph type="subTitle" idx="1"/>
          </p:nvPr>
        </p:nvSpPr>
        <p:spPr>
          <a:xfrm>
            <a:off x="1884100" y="2021725"/>
            <a:ext cx="5503800" cy="80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Наличие UI-kit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" name="Google Shape;203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8875" y="588375"/>
            <a:ext cx="7413599" cy="44790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31"/>
          <p:cNvSpPr txBox="1"/>
          <p:nvPr/>
        </p:nvSpPr>
        <p:spPr>
          <a:xfrm>
            <a:off x="457200" y="826625"/>
            <a:ext cx="5891400" cy="24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>
                <a:latin typeface="Montserrat"/>
                <a:ea typeface="Montserrat"/>
                <a:cs typeface="Montserrat"/>
                <a:sym typeface="Montserrat"/>
              </a:rPr>
              <a:t>Для чего</a:t>
            </a:r>
            <a:br>
              <a:rPr lang="en" sz="3200" b="1">
                <a:latin typeface="Montserrat"/>
                <a:ea typeface="Montserrat"/>
                <a:cs typeface="Montserrat"/>
                <a:sym typeface="Montserrat"/>
              </a:rPr>
            </a:br>
            <a:endParaRPr sz="3200" b="1"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 Medium"/>
              <a:buChar char="➔"/>
            </a:pPr>
            <a:r>
              <a:rPr lang="en" sz="2000">
                <a:latin typeface="Montserrat Medium"/>
                <a:ea typeface="Montserrat Medium"/>
                <a:cs typeface="Montserrat Medium"/>
                <a:sym typeface="Montserrat Medium"/>
              </a:rPr>
              <a:t>Унификация для сложного проекта</a:t>
            </a:r>
            <a:endParaRPr sz="2000"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457200" lvl="0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 Medium"/>
              <a:buChar char="➔"/>
            </a:pPr>
            <a:r>
              <a:rPr lang="en" sz="2000">
                <a:latin typeface="Montserrat Medium"/>
                <a:ea typeface="Montserrat Medium"/>
                <a:cs typeface="Montserrat Medium"/>
                <a:sym typeface="Montserrat Medium"/>
              </a:rPr>
              <a:t>Создание базы знаний</a:t>
            </a:r>
            <a:endParaRPr sz="2000"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457200" lvl="0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 Medium"/>
              <a:buChar char="➔"/>
            </a:pPr>
            <a:r>
              <a:rPr lang="en" sz="2000">
                <a:latin typeface="Montserrat Medium"/>
                <a:ea typeface="Montserrat Medium"/>
                <a:cs typeface="Montserrat Medium"/>
                <a:sym typeface="Montserrat Medium"/>
              </a:rPr>
              <a:t>Ускорение работы</a:t>
            </a:r>
            <a:endParaRPr sz="200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209" name="Google Shape;209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11600" y="1712725"/>
            <a:ext cx="2975201" cy="29752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4"/>
          <p:cNvSpPr txBox="1">
            <a:spLocks noGrp="1"/>
          </p:cNvSpPr>
          <p:nvPr>
            <p:ph type="title"/>
          </p:nvPr>
        </p:nvSpPr>
        <p:spPr>
          <a:xfrm>
            <a:off x="464100" y="1621613"/>
            <a:ext cx="4227900" cy="144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Введение</a:t>
            </a:r>
            <a:endParaRPr/>
          </a:p>
        </p:txBody>
      </p:sp>
      <p:pic>
        <p:nvPicPr>
          <p:cNvPr id="73" name="Google Shape;73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44600" y="1128325"/>
            <a:ext cx="3136076" cy="31360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" name="Google Shape;214;p32"/>
          <p:cNvPicPr preferRelativeResize="0"/>
          <p:nvPr/>
        </p:nvPicPr>
        <p:blipFill rotWithShape="1">
          <a:blip r:embed="rId3">
            <a:alphaModFix/>
          </a:blip>
          <a:srcRect l="1103" t="8028" r="4538" b="2470"/>
          <a:stretch/>
        </p:blipFill>
        <p:spPr>
          <a:xfrm>
            <a:off x="453021" y="1815016"/>
            <a:ext cx="8237945" cy="3227426"/>
          </a:xfrm>
          <a:prstGeom prst="rect">
            <a:avLst/>
          </a:prstGeom>
          <a:noFill/>
          <a:ln>
            <a:noFill/>
          </a:ln>
        </p:spPr>
      </p:pic>
      <p:sp>
        <p:nvSpPr>
          <p:cNvPr id="215" name="Google Shape;215;p32"/>
          <p:cNvSpPr/>
          <p:nvPr/>
        </p:nvSpPr>
        <p:spPr>
          <a:xfrm>
            <a:off x="3457525" y="2560650"/>
            <a:ext cx="637500" cy="497400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" name="Google Shape;216;p32"/>
          <p:cNvSpPr txBox="1"/>
          <p:nvPr/>
        </p:nvSpPr>
        <p:spPr>
          <a:xfrm>
            <a:off x="457200" y="826625"/>
            <a:ext cx="5891400" cy="116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>
                <a:latin typeface="Montserrat"/>
                <a:ea typeface="Montserrat"/>
                <a:cs typeface="Montserrat"/>
                <a:sym typeface="Montserrat"/>
              </a:rPr>
              <a:t>Процесс работы без дизайнера</a:t>
            </a:r>
            <a:endParaRPr sz="200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Google Shape;221;p33"/>
          <p:cNvPicPr preferRelativeResize="0"/>
          <p:nvPr/>
        </p:nvPicPr>
        <p:blipFill rotWithShape="1">
          <a:blip r:embed="rId3">
            <a:alphaModFix/>
          </a:blip>
          <a:srcRect l="23878" t="38276" r="54682" b="39309"/>
          <a:stretch/>
        </p:blipFill>
        <p:spPr>
          <a:xfrm>
            <a:off x="5424288" y="1185199"/>
            <a:ext cx="1714575" cy="1792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33"/>
          <p:cNvPicPr preferRelativeResize="0"/>
          <p:nvPr/>
        </p:nvPicPr>
        <p:blipFill rotWithShape="1">
          <a:blip r:embed="rId4">
            <a:alphaModFix/>
          </a:blip>
          <a:srcRect t="29744" r="64693" b="20779"/>
          <a:stretch/>
        </p:blipFill>
        <p:spPr>
          <a:xfrm rot="-277668">
            <a:off x="3084749" y="2087803"/>
            <a:ext cx="2974495" cy="2234701"/>
          </a:xfrm>
          <a:prstGeom prst="rect">
            <a:avLst/>
          </a:prstGeom>
          <a:noFill/>
          <a:ln>
            <a:noFill/>
          </a:ln>
        </p:spPr>
      </p:pic>
      <p:sp>
        <p:nvSpPr>
          <p:cNvPr id="223" name="Google Shape;223;p33"/>
          <p:cNvSpPr txBox="1"/>
          <p:nvPr/>
        </p:nvSpPr>
        <p:spPr>
          <a:xfrm>
            <a:off x="327949" y="888150"/>
            <a:ext cx="32730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>
                <a:latin typeface="Montserrat"/>
                <a:ea typeface="Montserrat"/>
                <a:cs typeface="Montserrat"/>
                <a:sym typeface="Montserrat"/>
              </a:rPr>
              <a:t>Инструменты</a:t>
            </a:r>
            <a:endParaRPr/>
          </a:p>
        </p:txBody>
      </p:sp>
      <p:pic>
        <p:nvPicPr>
          <p:cNvPr id="224" name="Google Shape;224;p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210900" y="2786625"/>
            <a:ext cx="1463634" cy="1792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" name="Google Shape;229;p34"/>
          <p:cNvPicPr preferRelativeResize="0"/>
          <p:nvPr/>
        </p:nvPicPr>
        <p:blipFill rotWithShape="1">
          <a:blip r:embed="rId3">
            <a:alphaModFix/>
          </a:blip>
          <a:srcRect l="8989" t="59432" r="8989" b="8434"/>
          <a:stretch/>
        </p:blipFill>
        <p:spPr>
          <a:xfrm>
            <a:off x="1081089" y="2856062"/>
            <a:ext cx="6982564" cy="171151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34"/>
          <p:cNvPicPr preferRelativeResize="0"/>
          <p:nvPr/>
        </p:nvPicPr>
        <p:blipFill rotWithShape="1">
          <a:blip r:embed="rId3">
            <a:alphaModFix/>
          </a:blip>
          <a:srcRect l="8989" t="8354" r="8989" b="50287"/>
          <a:stretch/>
        </p:blipFill>
        <p:spPr>
          <a:xfrm>
            <a:off x="1080350" y="771124"/>
            <a:ext cx="6982564" cy="22029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34"/>
          <p:cNvPicPr preferRelativeResize="0"/>
          <p:nvPr/>
        </p:nvPicPr>
        <p:blipFill rotWithShape="1">
          <a:blip r:embed="rId4">
            <a:alphaModFix/>
          </a:blip>
          <a:srcRect t="911"/>
          <a:stretch/>
        </p:blipFill>
        <p:spPr>
          <a:xfrm>
            <a:off x="1140101" y="1154196"/>
            <a:ext cx="6864528" cy="33016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" name="Google Shape;236;p35"/>
          <p:cNvPicPr preferRelativeResize="0"/>
          <p:nvPr/>
        </p:nvPicPr>
        <p:blipFill rotWithShape="1">
          <a:blip r:embed="rId3">
            <a:alphaModFix/>
          </a:blip>
          <a:srcRect l="8989" t="54312" r="8989" b="8434"/>
          <a:stretch/>
        </p:blipFill>
        <p:spPr>
          <a:xfrm>
            <a:off x="1081100" y="2893552"/>
            <a:ext cx="6982548" cy="1984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35"/>
          <p:cNvPicPr preferRelativeResize="0"/>
          <p:nvPr/>
        </p:nvPicPr>
        <p:blipFill rotWithShape="1">
          <a:blip r:embed="rId3">
            <a:alphaModFix/>
          </a:blip>
          <a:srcRect l="8989" t="8354" r="8989" b="50287"/>
          <a:stretch/>
        </p:blipFill>
        <p:spPr>
          <a:xfrm>
            <a:off x="1080350" y="771124"/>
            <a:ext cx="6982564" cy="22029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27050" y="1123550"/>
            <a:ext cx="6885975" cy="3647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36"/>
          <p:cNvSpPr txBox="1"/>
          <p:nvPr/>
        </p:nvSpPr>
        <p:spPr>
          <a:xfrm>
            <a:off x="457200" y="826625"/>
            <a:ext cx="5891400" cy="286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>
                <a:latin typeface="Montserrat"/>
                <a:ea typeface="Montserrat"/>
                <a:cs typeface="Montserrat"/>
                <a:sym typeface="Montserrat"/>
              </a:rPr>
              <a:t>Профит</a:t>
            </a:r>
            <a:br>
              <a:rPr lang="en" sz="3200" b="1">
                <a:latin typeface="Montserrat"/>
                <a:ea typeface="Montserrat"/>
                <a:cs typeface="Montserrat"/>
                <a:sym typeface="Montserrat"/>
              </a:rPr>
            </a:br>
            <a:endParaRPr sz="3200" b="1"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 Medium"/>
              <a:buChar char="➔"/>
            </a:pPr>
            <a:r>
              <a:rPr lang="en" sz="2000">
                <a:latin typeface="Montserrat Medium"/>
                <a:ea typeface="Montserrat Medium"/>
                <a:cs typeface="Montserrat Medium"/>
                <a:sym typeface="Montserrat Medium"/>
              </a:rPr>
              <a:t>Увеличение скорости доставки задач </a:t>
            </a:r>
            <a:endParaRPr sz="2000"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457200" lvl="0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 Medium"/>
              <a:buChar char="➔"/>
            </a:pPr>
            <a:r>
              <a:rPr lang="en" sz="2000">
                <a:latin typeface="Montserrat Medium"/>
                <a:ea typeface="Montserrat Medium"/>
                <a:cs typeface="Montserrat Medium"/>
                <a:sym typeface="Montserrat Medium"/>
              </a:rPr>
              <a:t>Уменьшение затрат на команду</a:t>
            </a:r>
            <a:endParaRPr sz="2000"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457200" lvl="0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 Medium"/>
              <a:buChar char="➔"/>
            </a:pPr>
            <a:r>
              <a:rPr lang="en" sz="2000">
                <a:latin typeface="Montserrat Medium"/>
                <a:ea typeface="Montserrat Medium"/>
                <a:cs typeface="Montserrat Medium"/>
                <a:sym typeface="Montserrat Medium"/>
              </a:rPr>
              <a:t>Повышение знаний бизнес-аналитиков в UX</a:t>
            </a:r>
            <a:endParaRPr sz="200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8" name="Google Shape;248;p37"/>
          <p:cNvCxnSpPr/>
          <p:nvPr/>
        </p:nvCxnSpPr>
        <p:spPr>
          <a:xfrm>
            <a:off x="2249950" y="1815200"/>
            <a:ext cx="4239300" cy="0"/>
          </a:xfrm>
          <a:prstGeom prst="straightConnector1">
            <a:avLst/>
          </a:prstGeom>
          <a:noFill/>
          <a:ln w="152400" cap="flat" cmpd="sng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49" name="Google Shape;249;p37"/>
          <p:cNvSpPr txBox="1"/>
          <p:nvPr/>
        </p:nvSpPr>
        <p:spPr>
          <a:xfrm>
            <a:off x="457200" y="4213775"/>
            <a:ext cx="19236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Montserrat"/>
                <a:ea typeface="Montserrat"/>
                <a:cs typeface="Montserrat"/>
                <a:sym typeface="Montserrat"/>
              </a:rPr>
              <a:t>Март, 2017</a:t>
            </a:r>
            <a:endParaRPr sz="2000" b="1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50" name="Google Shape;250;p37"/>
          <p:cNvSpPr txBox="1"/>
          <p:nvPr/>
        </p:nvSpPr>
        <p:spPr>
          <a:xfrm>
            <a:off x="7391775" y="4198500"/>
            <a:ext cx="9546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Montserrat"/>
                <a:ea typeface="Montserrat"/>
                <a:cs typeface="Montserrat"/>
                <a:sym typeface="Montserrat"/>
              </a:rPr>
              <a:t>Сегодня</a:t>
            </a:r>
            <a:endParaRPr sz="2000" b="1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51" name="Google Shape;251;p37"/>
          <p:cNvPicPr preferRelativeResize="0"/>
          <p:nvPr/>
        </p:nvPicPr>
        <p:blipFill rotWithShape="1">
          <a:blip r:embed="rId3">
            <a:alphaModFix/>
          </a:blip>
          <a:srcRect l="34494" t="61126" r="38510" b="24270"/>
          <a:stretch/>
        </p:blipFill>
        <p:spPr>
          <a:xfrm>
            <a:off x="1721360" y="4145579"/>
            <a:ext cx="1345150" cy="442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Google Shape;252;p37"/>
          <p:cNvPicPr preferRelativeResize="0"/>
          <p:nvPr/>
        </p:nvPicPr>
        <p:blipFill rotWithShape="1">
          <a:blip r:embed="rId3">
            <a:alphaModFix/>
          </a:blip>
          <a:srcRect l="72142" t="61126" r="12026" b="24270"/>
          <a:stretch/>
        </p:blipFill>
        <p:spPr>
          <a:xfrm>
            <a:off x="6318560" y="4131224"/>
            <a:ext cx="788824" cy="442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p37"/>
          <p:cNvPicPr preferRelativeResize="0"/>
          <p:nvPr/>
        </p:nvPicPr>
        <p:blipFill rotWithShape="1">
          <a:blip r:embed="rId3">
            <a:alphaModFix/>
          </a:blip>
          <a:srcRect l="43905" t="61126" r="38511" b="24270"/>
          <a:stretch/>
        </p:blipFill>
        <p:spPr>
          <a:xfrm>
            <a:off x="2946860" y="4140425"/>
            <a:ext cx="3514901" cy="442650"/>
          </a:xfrm>
          <a:prstGeom prst="rect">
            <a:avLst/>
          </a:prstGeom>
          <a:noFill/>
          <a:ln>
            <a:noFill/>
          </a:ln>
        </p:spPr>
      </p:pic>
      <p:sp>
        <p:nvSpPr>
          <p:cNvPr id="254" name="Google Shape;254;p37"/>
          <p:cNvSpPr txBox="1"/>
          <p:nvPr/>
        </p:nvSpPr>
        <p:spPr>
          <a:xfrm>
            <a:off x="457200" y="826625"/>
            <a:ext cx="6195000" cy="116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>
                <a:latin typeface="Montserrat"/>
                <a:ea typeface="Montserrat"/>
                <a:cs typeface="Montserrat"/>
                <a:sym typeface="Montserrat"/>
              </a:rPr>
              <a:t>И опять март, 3 года спустя. Начало редизайна</a:t>
            </a:r>
            <a:endParaRPr sz="200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255" name="Google Shape;255;p37"/>
          <p:cNvPicPr preferRelativeResize="0"/>
          <p:nvPr/>
        </p:nvPicPr>
        <p:blipFill rotWithShape="1">
          <a:blip r:embed="rId3">
            <a:alphaModFix/>
          </a:blip>
          <a:srcRect l="41340" t="61126" r="57773" b="24270"/>
          <a:stretch/>
        </p:blipFill>
        <p:spPr>
          <a:xfrm>
            <a:off x="2824712" y="4131225"/>
            <a:ext cx="44175" cy="442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Google Shape;256;p37"/>
          <p:cNvPicPr preferRelativeResize="0"/>
          <p:nvPr/>
        </p:nvPicPr>
        <p:blipFill rotWithShape="1">
          <a:blip r:embed="rId3">
            <a:alphaModFix/>
          </a:blip>
          <a:srcRect l="41340" t="61126" r="57773" b="24270"/>
          <a:stretch/>
        </p:blipFill>
        <p:spPr>
          <a:xfrm>
            <a:off x="4649037" y="4131225"/>
            <a:ext cx="44175" cy="442650"/>
          </a:xfrm>
          <a:prstGeom prst="rect">
            <a:avLst/>
          </a:prstGeom>
          <a:noFill/>
          <a:ln>
            <a:noFill/>
          </a:ln>
        </p:spPr>
      </p:pic>
      <p:sp>
        <p:nvSpPr>
          <p:cNvPr id="257" name="Google Shape;257;p37"/>
          <p:cNvSpPr txBox="1"/>
          <p:nvPr/>
        </p:nvSpPr>
        <p:spPr>
          <a:xfrm>
            <a:off x="2865562" y="4382225"/>
            <a:ext cx="17739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Montserrat"/>
                <a:ea typeface="Montserrat"/>
                <a:cs typeface="Montserrat"/>
                <a:sym typeface="Montserrat"/>
              </a:rPr>
              <a:t>10.2017 - 03.2020</a:t>
            </a:r>
            <a:endParaRPr sz="1200" b="1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Montserrat"/>
                <a:ea typeface="Montserrat"/>
                <a:cs typeface="Montserrat"/>
                <a:sym typeface="Montserrat"/>
              </a:rPr>
              <a:t>Без дизайнера</a:t>
            </a:r>
            <a:endParaRPr sz="2000" b="1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58" name="Google Shape;258;p3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167175" y="1688343"/>
            <a:ext cx="1897614" cy="28121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38"/>
          <p:cNvSpPr txBox="1"/>
          <p:nvPr/>
        </p:nvSpPr>
        <p:spPr>
          <a:xfrm>
            <a:off x="457200" y="826625"/>
            <a:ext cx="5891400" cy="332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>
                <a:latin typeface="Montserrat"/>
                <a:ea typeface="Montserrat"/>
                <a:cs typeface="Montserrat"/>
                <a:sym typeface="Montserrat"/>
              </a:rPr>
              <a:t>Why?</a:t>
            </a:r>
            <a:br>
              <a:rPr lang="en" sz="3200" b="1">
                <a:latin typeface="Montserrat"/>
                <a:ea typeface="Montserrat"/>
                <a:cs typeface="Montserrat"/>
                <a:sym typeface="Montserrat"/>
              </a:rPr>
            </a:br>
            <a:endParaRPr sz="3200" b="1"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 Medium"/>
              <a:buChar char="➔"/>
            </a:pPr>
            <a:r>
              <a:rPr lang="en" sz="2000">
                <a:latin typeface="Montserrat Medium"/>
                <a:ea typeface="Montserrat Medium"/>
                <a:cs typeface="Montserrat Medium"/>
                <a:sym typeface="Montserrat Medium"/>
              </a:rPr>
              <a:t>Легаси</a:t>
            </a:r>
            <a:endParaRPr sz="2000"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457200" lvl="0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 Medium"/>
              <a:buChar char="➔"/>
            </a:pPr>
            <a:r>
              <a:rPr lang="en" sz="2000">
                <a:latin typeface="Montserrat Medium"/>
                <a:ea typeface="Montserrat Medium"/>
                <a:cs typeface="Montserrat Medium"/>
                <a:sym typeface="Montserrat Medium"/>
              </a:rPr>
              <a:t>Старый UI</a:t>
            </a:r>
            <a:endParaRPr sz="2000"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457200" lvl="0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 Medium"/>
              <a:buChar char="➔"/>
            </a:pPr>
            <a:r>
              <a:rPr lang="en" sz="2000">
                <a:latin typeface="Montserrat Medium"/>
                <a:ea typeface="Montserrat Medium"/>
                <a:cs typeface="Montserrat Medium"/>
                <a:sym typeface="Montserrat Medium"/>
              </a:rPr>
              <a:t>Недостаток проработки UX (системности)</a:t>
            </a:r>
            <a:endParaRPr sz="2000"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39"/>
          <p:cNvSpPr txBox="1">
            <a:spLocks noGrp="1"/>
          </p:cNvSpPr>
          <p:nvPr>
            <p:ph type="subTitle" idx="1"/>
          </p:nvPr>
        </p:nvSpPr>
        <p:spPr>
          <a:xfrm>
            <a:off x="1884100" y="2021725"/>
            <a:ext cx="5503800" cy="203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Зоны ответственности</a:t>
            </a:r>
            <a:endParaRPr>
              <a:solidFill>
                <a:srgbClr val="FFFFFF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40"/>
          <p:cNvSpPr txBox="1"/>
          <p:nvPr/>
        </p:nvSpPr>
        <p:spPr>
          <a:xfrm>
            <a:off x="457200" y="826625"/>
            <a:ext cx="5891400" cy="187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 Medium"/>
              <a:buChar char="➔"/>
            </a:pPr>
            <a:r>
              <a:rPr lang="en" sz="2000">
                <a:latin typeface="Montserrat Medium"/>
                <a:ea typeface="Montserrat Medium"/>
                <a:cs typeface="Montserrat Medium"/>
                <a:sym typeface="Montserrat Medium"/>
              </a:rPr>
              <a:t>кто участвует в согласовании?</a:t>
            </a:r>
            <a:endParaRPr sz="2000"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457200" lvl="0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 Medium"/>
              <a:buChar char="➔"/>
            </a:pPr>
            <a:r>
              <a:rPr lang="en" sz="2000">
                <a:latin typeface="Montserrat Medium"/>
                <a:ea typeface="Montserrat Medium"/>
                <a:cs typeface="Montserrat Medium"/>
                <a:sym typeface="Montserrat Medium"/>
              </a:rPr>
              <a:t>кому показываем промежуточные результаты? </a:t>
            </a:r>
            <a:endParaRPr sz="2000"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457200" lvl="0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 Medium"/>
              <a:buChar char="➔"/>
            </a:pPr>
            <a:r>
              <a:rPr lang="en" sz="2000">
                <a:latin typeface="Montserrat Medium"/>
                <a:ea typeface="Montserrat Medium"/>
                <a:cs typeface="Montserrat Medium"/>
                <a:sym typeface="Montserrat Medium"/>
              </a:rPr>
              <a:t>кто ответственен за результат? </a:t>
            </a:r>
            <a:endParaRPr sz="200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41"/>
          <p:cNvSpPr txBox="1"/>
          <p:nvPr/>
        </p:nvSpPr>
        <p:spPr>
          <a:xfrm>
            <a:off x="457200" y="826625"/>
            <a:ext cx="58914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04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Montserrat Medium"/>
              <a:buChar char="➔"/>
            </a:pPr>
            <a:r>
              <a:rPr lang="en" sz="1200">
                <a:solidFill>
                  <a:srgbClr val="666666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кто участвует в согласовании?</a:t>
            </a:r>
            <a:endParaRPr sz="1200">
              <a:solidFill>
                <a:srgbClr val="666666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457200" lvl="0" indent="-304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Montserrat Medium"/>
              <a:buChar char="➔"/>
            </a:pPr>
            <a:r>
              <a:rPr lang="en" sz="1200">
                <a:solidFill>
                  <a:srgbClr val="666666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кому показываем промежуточные результаты?</a:t>
            </a:r>
            <a:endParaRPr sz="1200">
              <a:solidFill>
                <a:srgbClr val="666666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457200" lvl="0" indent="-304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Montserrat Medium"/>
              <a:buChar char="➔"/>
            </a:pPr>
            <a:r>
              <a:rPr lang="en" sz="1200">
                <a:solidFill>
                  <a:srgbClr val="666666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кто ответственен за результат?</a:t>
            </a:r>
            <a:endParaRPr sz="1200">
              <a:solidFill>
                <a:srgbClr val="666666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279" name="Google Shape;279;p41"/>
          <p:cNvSpPr txBox="1"/>
          <p:nvPr/>
        </p:nvSpPr>
        <p:spPr>
          <a:xfrm>
            <a:off x="457200" y="1875350"/>
            <a:ext cx="5570700" cy="14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 Medium"/>
              <a:buChar char="➔"/>
            </a:pPr>
            <a:r>
              <a:rPr lang="en" sz="2000">
                <a:latin typeface="Montserrat Medium"/>
                <a:ea typeface="Montserrat Medium"/>
                <a:cs typeface="Montserrat Medium"/>
                <a:sym typeface="Montserrat Medium"/>
              </a:rPr>
              <a:t>Команда редизайна и 1 клиент </a:t>
            </a:r>
            <a:endParaRPr sz="2000"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457200" lvl="0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 Medium"/>
              <a:buChar char="➔"/>
            </a:pPr>
            <a:r>
              <a:rPr lang="en" sz="2000">
                <a:latin typeface="Montserrat Medium"/>
                <a:ea typeface="Montserrat Medium"/>
                <a:cs typeface="Montserrat Medium"/>
                <a:sym typeface="Montserrat Medium"/>
              </a:rPr>
              <a:t>Промежуточные внутри компании</a:t>
            </a:r>
            <a:endParaRPr sz="2000"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457200" lvl="0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 Medium"/>
              <a:buChar char="➔"/>
            </a:pPr>
            <a:r>
              <a:rPr lang="en" sz="2000">
                <a:latin typeface="Montserrat Medium"/>
                <a:ea typeface="Montserrat Medium"/>
                <a:cs typeface="Montserrat Medium"/>
                <a:sym typeface="Montserrat Medium"/>
              </a:rPr>
              <a:t>Команда ЕФ</a:t>
            </a:r>
            <a:endParaRPr sz="200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5"/>
          <p:cNvSpPr txBox="1">
            <a:spLocks noGrp="1"/>
          </p:cNvSpPr>
          <p:nvPr>
            <p:ph type="title"/>
          </p:nvPr>
        </p:nvSpPr>
        <p:spPr>
          <a:xfrm>
            <a:off x="464100" y="1621613"/>
            <a:ext cx="4227900" cy="144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Ольга Крамарченко</a:t>
            </a:r>
            <a:endParaRPr/>
          </a:p>
        </p:txBody>
      </p:sp>
      <p:pic>
        <p:nvPicPr>
          <p:cNvPr id="79" name="Google Shape;79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408387">
            <a:off x="4379098" y="462650"/>
            <a:ext cx="2293098" cy="2293098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p15"/>
          <p:cNvSpPr txBox="1"/>
          <p:nvPr/>
        </p:nvSpPr>
        <p:spPr>
          <a:xfrm>
            <a:off x="925350" y="4317000"/>
            <a:ext cx="13635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6 лет в IT</a:t>
            </a:r>
            <a:endParaRPr sz="1700">
              <a:solidFill>
                <a:srgbClr val="FFFFFF"/>
              </a:solidFill>
            </a:endParaRPr>
          </a:p>
        </p:txBody>
      </p:sp>
      <p:sp>
        <p:nvSpPr>
          <p:cNvPr id="81" name="Google Shape;81;p15"/>
          <p:cNvSpPr txBox="1"/>
          <p:nvPr/>
        </p:nvSpPr>
        <p:spPr>
          <a:xfrm>
            <a:off x="457200" y="2972525"/>
            <a:ext cx="3000000" cy="8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PM (project&amp;product)</a:t>
            </a:r>
            <a:endParaRPr sz="1700">
              <a:solidFill>
                <a:srgbClr val="FFFFFF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00">
              <a:solidFill>
                <a:srgbClr val="FFFFFF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82" name="Google Shape;82;p15"/>
          <p:cNvSpPr txBox="1"/>
          <p:nvPr/>
        </p:nvSpPr>
        <p:spPr>
          <a:xfrm>
            <a:off x="2231250" y="4317000"/>
            <a:ext cx="30168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В прошлом: Бизнес аналитик</a:t>
            </a:r>
            <a:endParaRPr sz="1200">
              <a:solidFill>
                <a:srgbClr val="FFFFFF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83" name="Google Shape;83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4950" y="4445352"/>
            <a:ext cx="227500" cy="22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03750" y="4445352"/>
            <a:ext cx="227501" cy="227500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15"/>
          <p:cNvSpPr txBox="1"/>
          <p:nvPr/>
        </p:nvSpPr>
        <p:spPr>
          <a:xfrm>
            <a:off x="5174050" y="4317000"/>
            <a:ext cx="37881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Автор курса “Профессия бизнес-аналитик”</a:t>
            </a:r>
            <a:endParaRPr sz="1200">
              <a:solidFill>
                <a:srgbClr val="FFFFFF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86" name="Google Shape;86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46550" y="4445352"/>
            <a:ext cx="227500" cy="227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42"/>
          <p:cNvSpPr txBox="1">
            <a:spLocks noGrp="1"/>
          </p:cNvSpPr>
          <p:nvPr>
            <p:ph type="subTitle" idx="1"/>
          </p:nvPr>
        </p:nvSpPr>
        <p:spPr>
          <a:xfrm>
            <a:off x="1884100" y="2021725"/>
            <a:ext cx="5503800" cy="14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Масштаб и требования</a:t>
            </a:r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43"/>
          <p:cNvSpPr txBox="1"/>
          <p:nvPr/>
        </p:nvSpPr>
        <p:spPr>
          <a:xfrm>
            <a:off x="457200" y="826625"/>
            <a:ext cx="5891400" cy="187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 Medium"/>
              <a:buChar char="➔"/>
            </a:pPr>
            <a:r>
              <a:rPr lang="en" sz="2000">
                <a:latin typeface="Montserrat Medium"/>
                <a:ea typeface="Montserrat Medium"/>
                <a:cs typeface="Montserrat Medium"/>
                <a:sym typeface="Montserrat Medium"/>
              </a:rPr>
              <a:t>весь проект или его часть?</a:t>
            </a:r>
            <a:endParaRPr sz="2000"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457200" lvl="0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 Medium"/>
              <a:buChar char="➔"/>
            </a:pPr>
            <a:r>
              <a:rPr lang="en" sz="2000">
                <a:latin typeface="Montserrat Medium"/>
                <a:ea typeface="Montserrat Medium"/>
                <a:cs typeface="Montserrat Medium"/>
                <a:sym typeface="Montserrat Medium"/>
              </a:rPr>
              <a:t>референсы?</a:t>
            </a:r>
            <a:endParaRPr sz="2000"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457200" lvl="0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 Medium"/>
              <a:buChar char="➔"/>
            </a:pPr>
            <a:r>
              <a:rPr lang="en" sz="2000">
                <a:latin typeface="Montserrat Medium"/>
                <a:ea typeface="Montserrat Medium"/>
                <a:cs typeface="Montserrat Medium"/>
                <a:sym typeface="Montserrat Medium"/>
              </a:rPr>
              <a:t>требования к UX?</a:t>
            </a:r>
            <a:endParaRPr sz="2000"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457200" lvl="0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 Medium"/>
              <a:buChar char="➔"/>
            </a:pPr>
            <a:r>
              <a:rPr lang="en" sz="2000">
                <a:latin typeface="Montserrat Medium"/>
                <a:ea typeface="Montserrat Medium"/>
                <a:cs typeface="Montserrat Medium"/>
                <a:sym typeface="Montserrat Medium"/>
              </a:rPr>
              <a:t>иные описанные требования?</a:t>
            </a:r>
            <a:endParaRPr sz="200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290" name="Google Shape;290;p4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69100" y="1622550"/>
            <a:ext cx="6755149" cy="67551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44"/>
          <p:cNvSpPr txBox="1">
            <a:spLocks noGrp="1"/>
          </p:cNvSpPr>
          <p:nvPr>
            <p:ph type="subTitle" idx="1"/>
          </p:nvPr>
        </p:nvSpPr>
        <p:spPr>
          <a:xfrm>
            <a:off x="1884100" y="2021725"/>
            <a:ext cx="5503800" cy="80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Карта сайта</a:t>
            </a:r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0" name="Google Shape;300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844475"/>
            <a:ext cx="7181300" cy="3510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1" name="Google Shape;301;p45"/>
          <p:cNvPicPr preferRelativeResize="0"/>
          <p:nvPr/>
        </p:nvPicPr>
        <p:blipFill rotWithShape="1">
          <a:blip r:embed="rId4">
            <a:alphaModFix/>
          </a:blip>
          <a:srcRect r="24494" b="6367"/>
          <a:stretch/>
        </p:blipFill>
        <p:spPr>
          <a:xfrm>
            <a:off x="5665950" y="746500"/>
            <a:ext cx="3478051" cy="4397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6" name="Google Shape;306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6239362" y="1674513"/>
            <a:ext cx="1373825" cy="457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" name="Google Shape;307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400000">
            <a:off x="7178850" y="3009575"/>
            <a:ext cx="1373825" cy="457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8" name="Google Shape;308;p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3825" y="1766850"/>
            <a:ext cx="1790799" cy="1741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9" name="Google Shape;309;p4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478925" y="1420175"/>
            <a:ext cx="2186151" cy="2186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10" name="Google Shape;310;p46"/>
          <p:cNvPicPr preferRelativeResize="0"/>
          <p:nvPr/>
        </p:nvPicPr>
        <p:blipFill rotWithShape="1">
          <a:blip r:embed="rId6">
            <a:alphaModFix/>
          </a:blip>
          <a:srcRect l="26903" r="52056"/>
          <a:stretch/>
        </p:blipFill>
        <p:spPr>
          <a:xfrm rot="-5400000" flipH="1">
            <a:off x="7155024" y="1463029"/>
            <a:ext cx="622326" cy="1363374"/>
          </a:xfrm>
          <a:prstGeom prst="rect">
            <a:avLst/>
          </a:prstGeom>
          <a:noFill/>
          <a:ln>
            <a:noFill/>
          </a:ln>
        </p:spPr>
      </p:pic>
      <p:sp>
        <p:nvSpPr>
          <p:cNvPr id="311" name="Google Shape;311;p46"/>
          <p:cNvSpPr txBox="1"/>
          <p:nvPr/>
        </p:nvSpPr>
        <p:spPr>
          <a:xfrm>
            <a:off x="2803125" y="2056050"/>
            <a:ext cx="623400" cy="103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500" b="1">
                <a:solidFill>
                  <a:srgbClr val="009BB4"/>
                </a:solidFill>
                <a:latin typeface="Montserrat"/>
                <a:ea typeface="Montserrat"/>
                <a:cs typeface="Montserrat"/>
                <a:sym typeface="Montserrat"/>
              </a:rPr>
              <a:t>+</a:t>
            </a:r>
            <a:endParaRPr sz="5500" b="1">
              <a:solidFill>
                <a:srgbClr val="009BB4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12" name="Google Shape;312;p46"/>
          <p:cNvSpPr txBox="1"/>
          <p:nvPr/>
        </p:nvSpPr>
        <p:spPr>
          <a:xfrm>
            <a:off x="5845600" y="2056050"/>
            <a:ext cx="623400" cy="103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500" b="1">
                <a:solidFill>
                  <a:srgbClr val="009BB4"/>
                </a:solidFill>
                <a:latin typeface="Montserrat"/>
                <a:ea typeface="Montserrat"/>
                <a:cs typeface="Montserrat"/>
                <a:sym typeface="Montserrat"/>
              </a:rPr>
              <a:t>+</a:t>
            </a:r>
            <a:endParaRPr sz="5500" b="1">
              <a:solidFill>
                <a:srgbClr val="009BB4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13" name="Google Shape;313;p46"/>
          <p:cNvPicPr preferRelativeResize="0"/>
          <p:nvPr/>
        </p:nvPicPr>
        <p:blipFill rotWithShape="1">
          <a:blip r:embed="rId6">
            <a:alphaModFix/>
          </a:blip>
          <a:srcRect l="26903" r="52056"/>
          <a:stretch/>
        </p:blipFill>
        <p:spPr>
          <a:xfrm rot="-5400000">
            <a:off x="7155024" y="973704"/>
            <a:ext cx="622326" cy="1363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14" name="Google Shape;314;p46"/>
          <p:cNvPicPr preferRelativeResize="0"/>
          <p:nvPr/>
        </p:nvPicPr>
        <p:blipFill rotWithShape="1">
          <a:blip r:embed="rId6">
            <a:alphaModFix/>
          </a:blip>
          <a:srcRect l="26903" r="52056"/>
          <a:stretch/>
        </p:blipFill>
        <p:spPr>
          <a:xfrm rot="5400000" flipH="1">
            <a:off x="6968924" y="2376017"/>
            <a:ext cx="622326" cy="1363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15" name="Google Shape;315;p46"/>
          <p:cNvPicPr preferRelativeResize="0"/>
          <p:nvPr/>
        </p:nvPicPr>
        <p:blipFill rotWithShape="1">
          <a:blip r:embed="rId6">
            <a:alphaModFix/>
          </a:blip>
          <a:srcRect l="26903" r="52056"/>
          <a:stretch/>
        </p:blipFill>
        <p:spPr>
          <a:xfrm rot="5400000">
            <a:off x="6968924" y="2865342"/>
            <a:ext cx="622326" cy="13633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47"/>
          <p:cNvSpPr txBox="1">
            <a:spLocks noGrp="1"/>
          </p:cNvSpPr>
          <p:nvPr>
            <p:ph type="subTitle" idx="1"/>
          </p:nvPr>
        </p:nvSpPr>
        <p:spPr>
          <a:xfrm>
            <a:off x="1884100" y="2021725"/>
            <a:ext cx="5503800" cy="14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Стек </a:t>
            </a:r>
            <a:br>
              <a:rPr lang="en">
                <a:solidFill>
                  <a:srgbClr val="FFFFFF"/>
                </a:solidFill>
              </a:rPr>
            </a:br>
            <a:r>
              <a:rPr lang="en">
                <a:solidFill>
                  <a:srgbClr val="FFFFFF"/>
                </a:solidFill>
              </a:rPr>
              <a:t>технологий</a:t>
            </a:r>
            <a:endParaRPr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5" name="Google Shape;325;p48"/>
          <p:cNvPicPr preferRelativeResize="0"/>
          <p:nvPr/>
        </p:nvPicPr>
        <p:blipFill rotWithShape="1">
          <a:blip r:embed="rId3">
            <a:alphaModFix/>
          </a:blip>
          <a:srcRect b="45631"/>
          <a:stretch/>
        </p:blipFill>
        <p:spPr>
          <a:xfrm>
            <a:off x="3776924" y="2571750"/>
            <a:ext cx="5025676" cy="1951751"/>
          </a:xfrm>
          <a:prstGeom prst="rect">
            <a:avLst/>
          </a:prstGeom>
          <a:noFill/>
          <a:ln>
            <a:noFill/>
          </a:ln>
        </p:spPr>
      </p:pic>
      <p:sp>
        <p:nvSpPr>
          <p:cNvPr id="326" name="Google Shape;326;p48"/>
          <p:cNvSpPr txBox="1"/>
          <p:nvPr/>
        </p:nvSpPr>
        <p:spPr>
          <a:xfrm>
            <a:off x="457200" y="826625"/>
            <a:ext cx="58914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 Medium"/>
              <a:buChar char="➔"/>
            </a:pPr>
            <a:r>
              <a:rPr lang="en" sz="2000">
                <a:latin typeface="Montserrat Medium"/>
                <a:ea typeface="Montserrat Medium"/>
                <a:cs typeface="Montserrat Medium"/>
                <a:sym typeface="Montserrat Medium"/>
              </a:rPr>
              <a:t>остаемся на том же или меняем? </a:t>
            </a:r>
            <a:endParaRPr sz="2000"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457200" lvl="0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 Medium"/>
              <a:buChar char="➔"/>
            </a:pPr>
            <a:r>
              <a:rPr lang="en" sz="2000">
                <a:latin typeface="Montserrat Medium"/>
                <a:ea typeface="Montserrat Medium"/>
                <a:cs typeface="Montserrat Medium"/>
                <a:sym typeface="Montserrat Medium"/>
              </a:rPr>
              <a:t>архитектура та же или нет (spa ssr)?</a:t>
            </a:r>
            <a:endParaRPr sz="3200" b="1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49"/>
          <p:cNvSpPr txBox="1">
            <a:spLocks noGrp="1"/>
          </p:cNvSpPr>
          <p:nvPr>
            <p:ph type="subTitle" idx="1"/>
          </p:nvPr>
        </p:nvSpPr>
        <p:spPr>
          <a:xfrm>
            <a:off x="1884100" y="2021725"/>
            <a:ext cx="5503800" cy="80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Ресурсы</a:t>
            </a:r>
            <a:endParaRPr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50"/>
          <p:cNvSpPr txBox="1"/>
          <p:nvPr/>
        </p:nvSpPr>
        <p:spPr>
          <a:xfrm>
            <a:off x="457200" y="826625"/>
            <a:ext cx="5891400" cy="14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 Medium"/>
              <a:buChar char="➔"/>
            </a:pPr>
            <a:r>
              <a:rPr lang="en" sz="2000">
                <a:latin typeface="Montserrat Medium"/>
                <a:ea typeface="Montserrat Medium"/>
                <a:cs typeface="Montserrat Medium"/>
                <a:sym typeface="Montserrat Medium"/>
              </a:rPr>
              <a:t>полностью отдельная команда? </a:t>
            </a:r>
            <a:endParaRPr sz="2000"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457200" lvl="0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 Medium"/>
              <a:buChar char="➔"/>
            </a:pPr>
            <a:r>
              <a:rPr lang="en" sz="2000">
                <a:latin typeface="Montserrat Medium"/>
                <a:ea typeface="Montserrat Medium"/>
                <a:cs typeface="Montserrat Medium"/>
                <a:sym typeface="Montserrat Medium"/>
              </a:rPr>
              <a:t>кто-то привлекается со стороны? </a:t>
            </a:r>
            <a:endParaRPr sz="2000"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457200" lvl="0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 Medium"/>
              <a:buChar char="➔"/>
            </a:pPr>
            <a:r>
              <a:rPr lang="en" sz="2000">
                <a:latin typeface="Montserrat Medium"/>
                <a:ea typeface="Montserrat Medium"/>
                <a:cs typeface="Montserrat Medium"/>
                <a:sym typeface="Montserrat Medium"/>
              </a:rPr>
              <a:t>или своими силами?</a:t>
            </a:r>
            <a:endParaRPr sz="200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51"/>
          <p:cNvSpPr txBox="1"/>
          <p:nvPr/>
        </p:nvSpPr>
        <p:spPr>
          <a:xfrm>
            <a:off x="457200" y="1875353"/>
            <a:ext cx="7605900" cy="14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 Medium"/>
              <a:buChar char="➔"/>
            </a:pPr>
            <a:r>
              <a:rPr lang="en" sz="2000">
                <a:latin typeface="Montserrat Medium"/>
                <a:ea typeface="Montserrat Medium"/>
                <a:cs typeface="Montserrat Medium"/>
                <a:sym typeface="Montserrat Medium"/>
              </a:rPr>
              <a:t>фуллстек</a:t>
            </a:r>
            <a:endParaRPr sz="2000"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457200" lvl="0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 Medium"/>
              <a:buChar char="➔"/>
            </a:pPr>
            <a:r>
              <a:rPr lang="en" sz="2000">
                <a:latin typeface="Montserrat Medium"/>
                <a:ea typeface="Montserrat Medium"/>
                <a:cs typeface="Montserrat Medium"/>
                <a:sym typeface="Montserrat Medium"/>
              </a:rPr>
              <a:t>дизайнер</a:t>
            </a:r>
            <a:endParaRPr sz="2000"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457200" lvl="0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 Medium"/>
              <a:buChar char="➔"/>
            </a:pPr>
            <a:r>
              <a:rPr lang="en" sz="2000">
                <a:latin typeface="Montserrat Medium"/>
                <a:ea typeface="Montserrat Medium"/>
                <a:cs typeface="Montserrat Medium"/>
                <a:sym typeface="Montserrat Medium"/>
              </a:rPr>
              <a:t>команда ЕФ</a:t>
            </a:r>
            <a:endParaRPr sz="200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42" name="Google Shape;342;p51"/>
          <p:cNvSpPr txBox="1"/>
          <p:nvPr/>
        </p:nvSpPr>
        <p:spPr>
          <a:xfrm>
            <a:off x="457200" y="826625"/>
            <a:ext cx="58914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04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Montserrat Medium"/>
              <a:buChar char="➔"/>
            </a:pPr>
            <a:r>
              <a:rPr lang="en" sz="1200">
                <a:solidFill>
                  <a:srgbClr val="666666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полностью отдельная команда? </a:t>
            </a:r>
            <a:endParaRPr sz="1200">
              <a:solidFill>
                <a:srgbClr val="666666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457200" lvl="0" indent="-304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Montserrat Medium"/>
              <a:buChar char="➔"/>
            </a:pPr>
            <a:r>
              <a:rPr lang="en" sz="1200">
                <a:solidFill>
                  <a:srgbClr val="666666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кто-то привлекается со стороны? </a:t>
            </a:r>
            <a:endParaRPr sz="1200">
              <a:solidFill>
                <a:srgbClr val="666666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457200" lvl="0" indent="-304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Montserrat Medium"/>
              <a:buChar char="➔"/>
            </a:pPr>
            <a:r>
              <a:rPr lang="en" sz="1200">
                <a:solidFill>
                  <a:srgbClr val="666666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или своими силами?</a:t>
            </a:r>
            <a:endParaRPr sz="200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343" name="Google Shape;343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60863">
            <a:off x="3988992" y="650545"/>
            <a:ext cx="1050067" cy="12251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6"/>
          <p:cNvSpPr txBox="1"/>
          <p:nvPr/>
        </p:nvSpPr>
        <p:spPr>
          <a:xfrm>
            <a:off x="457200" y="826625"/>
            <a:ext cx="5891400" cy="183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>
                <a:latin typeface="Montserrat"/>
                <a:ea typeface="Montserrat"/>
                <a:cs typeface="Montserrat"/>
                <a:sym typeface="Montserrat"/>
              </a:rPr>
              <a:t>О компании</a:t>
            </a:r>
            <a:br>
              <a:rPr lang="en" sz="3200" b="1">
                <a:latin typeface="Montserrat"/>
                <a:ea typeface="Montserrat"/>
                <a:cs typeface="Montserrat"/>
                <a:sym typeface="Montserrat"/>
              </a:rPr>
            </a:br>
            <a:endParaRPr sz="3200" b="1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Montserrat Medium"/>
                <a:ea typeface="Montserrat Medium"/>
                <a:cs typeface="Montserrat Medium"/>
                <a:sym typeface="Montserrat Medium"/>
              </a:rPr>
              <a:t>Инвестиционный</a:t>
            </a:r>
            <a:br>
              <a:rPr lang="en" sz="2000">
                <a:latin typeface="Montserrat Medium"/>
                <a:ea typeface="Montserrat Medium"/>
                <a:cs typeface="Montserrat Medium"/>
                <a:sym typeface="Montserrat Medium"/>
              </a:rPr>
            </a:br>
            <a:r>
              <a:rPr lang="en" sz="2000">
                <a:latin typeface="Montserrat Medium"/>
                <a:ea typeface="Montserrat Medium"/>
                <a:cs typeface="Montserrat Medium"/>
                <a:sym typeface="Montserrat Medium"/>
              </a:rPr>
              <a:t>маркетспейс </a:t>
            </a:r>
            <a:endParaRPr sz="200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92" name="Google Shape;92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10050" y="1386424"/>
            <a:ext cx="6840750" cy="3237950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Google Shape;93;p16"/>
          <p:cNvSpPr txBox="1"/>
          <p:nvPr/>
        </p:nvSpPr>
        <p:spPr>
          <a:xfrm>
            <a:off x="4049375" y="3677050"/>
            <a:ext cx="1427100" cy="5550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257175" dist="19050" dir="5400000" algn="bl" rotWithShape="0">
              <a:srgbClr val="000000">
                <a:alpha val="16000"/>
              </a:srgbClr>
            </a:outerShdw>
          </a:effectLst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latin typeface="Montserrat Medium"/>
                <a:ea typeface="Montserrat Medium"/>
                <a:cs typeface="Montserrat Medium"/>
                <a:sym typeface="Montserrat Medium"/>
              </a:rPr>
              <a:t>Open API Платформа</a:t>
            </a:r>
            <a:endParaRPr sz="700"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latin typeface="Montserrat"/>
                <a:ea typeface="Montserrat"/>
                <a:cs typeface="Montserrat"/>
                <a:sym typeface="Montserrat"/>
              </a:rPr>
              <a:t>Винвестор</a:t>
            </a:r>
            <a:endParaRPr sz="1600" b="1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4" name="Google Shape;94;p16"/>
          <p:cNvSpPr txBox="1"/>
          <p:nvPr/>
        </p:nvSpPr>
        <p:spPr>
          <a:xfrm>
            <a:off x="3634475" y="2228350"/>
            <a:ext cx="1176000" cy="4755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257175" dist="19050" dir="5400000" algn="bl" rotWithShape="0">
              <a:srgbClr val="000000">
                <a:alpha val="16000"/>
              </a:srgbClr>
            </a:outerShdw>
          </a:effectLst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latin typeface="Montserrat Medium"/>
                <a:ea typeface="Montserrat Medium"/>
                <a:cs typeface="Montserrat Medium"/>
                <a:sym typeface="Montserrat Medium"/>
              </a:rPr>
              <a:t>Магазин</a:t>
            </a:r>
            <a:endParaRPr sz="600"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Montserrat"/>
                <a:ea typeface="Montserrat"/>
                <a:cs typeface="Montserrat"/>
                <a:sym typeface="Montserrat"/>
              </a:rPr>
              <a:t>Винвестора</a:t>
            </a:r>
            <a:endParaRPr sz="1200" b="1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5" name="Google Shape;95;p16"/>
          <p:cNvSpPr txBox="1"/>
          <p:nvPr/>
        </p:nvSpPr>
        <p:spPr>
          <a:xfrm>
            <a:off x="6501000" y="2724150"/>
            <a:ext cx="944100" cy="3231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257175" dist="19050" dir="5400000" algn="bl" rotWithShape="0">
              <a:srgbClr val="000000">
                <a:alpha val="16000"/>
              </a:srgbClr>
            </a:outerShdw>
          </a:effectLst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1">
                <a:latin typeface="Montserrat"/>
                <a:ea typeface="Montserrat"/>
                <a:cs typeface="Montserrat"/>
                <a:sym typeface="Montserrat"/>
              </a:rPr>
              <a:t>Sovetnik.io</a:t>
            </a:r>
            <a:endParaRPr sz="900" b="1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6" name="Google Shape;96;p16"/>
          <p:cNvSpPr txBox="1"/>
          <p:nvPr/>
        </p:nvSpPr>
        <p:spPr>
          <a:xfrm>
            <a:off x="6293550" y="1200850"/>
            <a:ext cx="1914000" cy="4464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257175" dist="19050" dir="5400000" algn="bl" rotWithShape="0">
              <a:srgbClr val="000000">
                <a:alpha val="16000"/>
              </a:srgbClr>
            </a:outerShdw>
          </a:effectLst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>
                <a:latin typeface="Montserrat"/>
                <a:ea typeface="Montserrat"/>
                <a:cs typeface="Montserrat"/>
                <a:sym typeface="Montserrat"/>
              </a:rPr>
              <a:t>ЕСИА.Финанс</a:t>
            </a:r>
            <a:endParaRPr sz="1700" b="1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52"/>
          <p:cNvSpPr txBox="1"/>
          <p:nvPr/>
        </p:nvSpPr>
        <p:spPr>
          <a:xfrm>
            <a:off x="457200" y="826625"/>
            <a:ext cx="58914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>
                <a:latin typeface="Montserrat"/>
                <a:ea typeface="Montserrat"/>
                <a:cs typeface="Montserrat"/>
                <a:sym typeface="Montserrat"/>
              </a:rPr>
              <a:t>Команда</a:t>
            </a:r>
            <a:endParaRPr sz="200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349" name="Google Shape;349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1580" y="1811375"/>
            <a:ext cx="1247775" cy="1209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0" name="Google Shape;350;p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76724" y="3247168"/>
            <a:ext cx="1238250" cy="1238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1" name="Google Shape;351;p5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542024" y="1811363"/>
            <a:ext cx="1171575" cy="1209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2" name="Google Shape;352;p5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975086" y="3247181"/>
            <a:ext cx="1295400" cy="1162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3" name="Google Shape;353;p5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950962" y="1835188"/>
            <a:ext cx="1352550" cy="1162050"/>
          </a:xfrm>
          <a:prstGeom prst="rect">
            <a:avLst/>
          </a:prstGeom>
          <a:noFill/>
          <a:ln>
            <a:noFill/>
          </a:ln>
        </p:spPr>
      </p:pic>
      <p:sp>
        <p:nvSpPr>
          <p:cNvPr id="354" name="Google Shape;354;p52"/>
          <p:cNvSpPr txBox="1"/>
          <p:nvPr/>
        </p:nvSpPr>
        <p:spPr>
          <a:xfrm>
            <a:off x="3129936" y="3699556"/>
            <a:ext cx="17346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Montserrat Medium"/>
                <a:ea typeface="Montserrat Medium"/>
                <a:cs typeface="Montserrat Medium"/>
                <a:sym typeface="Montserrat Medium"/>
              </a:rPr>
              <a:t>Design 1</a:t>
            </a:r>
            <a:endParaRPr sz="200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55" name="Google Shape;355;p52"/>
          <p:cNvSpPr txBox="1"/>
          <p:nvPr/>
        </p:nvSpPr>
        <p:spPr>
          <a:xfrm>
            <a:off x="6162392" y="3699556"/>
            <a:ext cx="12384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Montserrat Medium"/>
                <a:ea typeface="Montserrat Medium"/>
                <a:cs typeface="Montserrat Medium"/>
                <a:sym typeface="Montserrat Medium"/>
              </a:rPr>
              <a:t>Dev 0,6</a:t>
            </a:r>
            <a:endParaRPr sz="200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56" name="Google Shape;356;p52"/>
          <p:cNvSpPr txBox="1"/>
          <p:nvPr/>
        </p:nvSpPr>
        <p:spPr>
          <a:xfrm>
            <a:off x="1751880" y="2235876"/>
            <a:ext cx="17346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Montserrat Medium"/>
                <a:ea typeface="Montserrat Medium"/>
                <a:cs typeface="Montserrat Medium"/>
                <a:sym typeface="Montserrat Medium"/>
              </a:rPr>
              <a:t>PM 0,4</a:t>
            </a:r>
            <a:endParaRPr sz="200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57" name="Google Shape;357;p52"/>
          <p:cNvSpPr txBox="1"/>
          <p:nvPr/>
        </p:nvSpPr>
        <p:spPr>
          <a:xfrm>
            <a:off x="4600099" y="2235875"/>
            <a:ext cx="12477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Montserrat Medium"/>
                <a:ea typeface="Montserrat Medium"/>
                <a:cs typeface="Montserrat Medium"/>
                <a:sym typeface="Montserrat Medium"/>
              </a:rPr>
              <a:t>QA 1</a:t>
            </a:r>
            <a:endParaRPr sz="200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58" name="Google Shape;358;p52"/>
          <p:cNvSpPr txBox="1"/>
          <p:nvPr/>
        </p:nvSpPr>
        <p:spPr>
          <a:xfrm>
            <a:off x="7169662" y="2235863"/>
            <a:ext cx="17346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Montserrat Medium"/>
                <a:ea typeface="Montserrat Medium"/>
                <a:cs typeface="Montserrat Medium"/>
                <a:sym typeface="Montserrat Medium"/>
              </a:rPr>
              <a:t>Analyst 0,4</a:t>
            </a:r>
            <a:endParaRPr sz="200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53"/>
          <p:cNvSpPr txBox="1"/>
          <p:nvPr/>
        </p:nvSpPr>
        <p:spPr>
          <a:xfrm>
            <a:off x="457200" y="1001700"/>
            <a:ext cx="5891400" cy="314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К редизайну</a:t>
            </a:r>
            <a:br>
              <a:rPr lang="en" sz="32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endParaRPr sz="3200" b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Montserrat Medium"/>
              <a:buChar char="➔"/>
            </a:pPr>
            <a:r>
              <a:rPr lang="en" sz="32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93  220</a:t>
            </a:r>
            <a:r>
              <a:rPr lang="en" sz="320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en" sz="200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страниц</a:t>
            </a:r>
            <a:endParaRPr sz="2000">
              <a:solidFill>
                <a:schemeClr val="l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457200" lvl="0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Montserrat Medium"/>
              <a:buChar char="➔"/>
            </a:pPr>
            <a:r>
              <a:rPr lang="en" sz="32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10  300</a:t>
            </a:r>
            <a:r>
              <a:rPr lang="en" sz="200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настроек</a:t>
            </a:r>
            <a:endParaRPr sz="2000">
              <a:solidFill>
                <a:schemeClr val="l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45720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+</a:t>
            </a:r>
            <a:r>
              <a:rPr lang="en" sz="320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en" sz="200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Адаптивная версия</a:t>
            </a:r>
            <a:endParaRPr sz="3200">
              <a:solidFill>
                <a:schemeClr val="l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364" name="Google Shape;364;p53"/>
          <p:cNvPicPr preferRelativeResize="0"/>
          <p:nvPr/>
        </p:nvPicPr>
        <p:blipFill rotWithShape="1">
          <a:blip r:embed="rId3">
            <a:alphaModFix/>
          </a:blip>
          <a:srcRect t="209" b="209"/>
          <a:stretch/>
        </p:blipFill>
        <p:spPr>
          <a:xfrm>
            <a:off x="4890800" y="1211500"/>
            <a:ext cx="3948401" cy="39320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65" name="Google Shape;365;p53"/>
          <p:cNvGrpSpPr/>
          <p:nvPr/>
        </p:nvGrpSpPr>
        <p:grpSpPr>
          <a:xfrm>
            <a:off x="994650" y="2079775"/>
            <a:ext cx="510607" cy="535282"/>
            <a:chOff x="5079650" y="643600"/>
            <a:chExt cx="510607" cy="535282"/>
          </a:xfrm>
        </p:grpSpPr>
        <p:cxnSp>
          <p:nvCxnSpPr>
            <p:cNvPr id="366" name="Google Shape;366;p53"/>
            <p:cNvCxnSpPr/>
            <p:nvPr/>
          </p:nvCxnSpPr>
          <p:spPr>
            <a:xfrm>
              <a:off x="5079650" y="643600"/>
              <a:ext cx="510600" cy="510600"/>
            </a:xfrm>
            <a:prstGeom prst="straightConnector1">
              <a:avLst/>
            </a:prstGeom>
            <a:noFill/>
            <a:ln w="38100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7" name="Google Shape;367;p53"/>
            <p:cNvCxnSpPr/>
            <p:nvPr/>
          </p:nvCxnSpPr>
          <p:spPr>
            <a:xfrm rot="5400000">
              <a:off x="5079657" y="668282"/>
              <a:ext cx="510600" cy="510600"/>
            </a:xfrm>
            <a:prstGeom prst="straightConnector1">
              <a:avLst/>
            </a:prstGeom>
            <a:noFill/>
            <a:ln w="38100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368" name="Google Shape;368;p53"/>
          <p:cNvGrpSpPr/>
          <p:nvPr/>
        </p:nvGrpSpPr>
        <p:grpSpPr>
          <a:xfrm>
            <a:off x="968050" y="2771250"/>
            <a:ext cx="510607" cy="535282"/>
            <a:chOff x="5079650" y="643600"/>
            <a:chExt cx="510607" cy="535282"/>
          </a:xfrm>
        </p:grpSpPr>
        <p:cxnSp>
          <p:nvCxnSpPr>
            <p:cNvPr id="369" name="Google Shape;369;p53"/>
            <p:cNvCxnSpPr/>
            <p:nvPr/>
          </p:nvCxnSpPr>
          <p:spPr>
            <a:xfrm>
              <a:off x="5079650" y="643600"/>
              <a:ext cx="510600" cy="510600"/>
            </a:xfrm>
            <a:prstGeom prst="straightConnector1">
              <a:avLst/>
            </a:prstGeom>
            <a:noFill/>
            <a:ln w="38100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0" name="Google Shape;370;p53"/>
            <p:cNvCxnSpPr/>
            <p:nvPr/>
          </p:nvCxnSpPr>
          <p:spPr>
            <a:xfrm rot="5400000">
              <a:off x="5079657" y="668282"/>
              <a:ext cx="510600" cy="510600"/>
            </a:xfrm>
            <a:prstGeom prst="straightConnector1">
              <a:avLst/>
            </a:prstGeom>
            <a:noFill/>
            <a:ln w="38100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cxnSp>
        <p:nvCxnSpPr>
          <p:cNvPr id="371" name="Google Shape;371;p53"/>
          <p:cNvCxnSpPr/>
          <p:nvPr/>
        </p:nvCxnSpPr>
        <p:spPr>
          <a:xfrm>
            <a:off x="840400" y="4065475"/>
            <a:ext cx="3351000" cy="0"/>
          </a:xfrm>
          <a:prstGeom prst="straightConnector1">
            <a:avLst/>
          </a:prstGeom>
          <a:noFill/>
          <a:ln w="38100" cap="flat" cmpd="sng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54"/>
          <p:cNvSpPr txBox="1">
            <a:spLocks noGrp="1"/>
          </p:cNvSpPr>
          <p:nvPr>
            <p:ph type="subTitle" idx="1"/>
          </p:nvPr>
        </p:nvSpPr>
        <p:spPr>
          <a:xfrm>
            <a:off x="1823259" y="2021725"/>
            <a:ext cx="5503800" cy="80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Оценка</a:t>
            </a:r>
            <a:endParaRPr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55"/>
          <p:cNvSpPr txBox="1"/>
          <p:nvPr/>
        </p:nvSpPr>
        <p:spPr>
          <a:xfrm>
            <a:off x="1034525" y="826625"/>
            <a:ext cx="58914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>
                <a:latin typeface="Montserrat"/>
                <a:ea typeface="Montserrat"/>
                <a:cs typeface="Montserrat"/>
                <a:sym typeface="Montserrat"/>
              </a:rPr>
              <a:t>Примерный тайминг</a:t>
            </a:r>
            <a:endParaRPr sz="200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82" name="Google Shape;382;p55"/>
          <p:cNvSpPr txBox="1"/>
          <p:nvPr/>
        </p:nvSpPr>
        <p:spPr>
          <a:xfrm>
            <a:off x="457200" y="1693800"/>
            <a:ext cx="30000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latin typeface="Montserrat"/>
                <a:ea typeface="Montserrat"/>
                <a:cs typeface="Montserrat"/>
                <a:sym typeface="Montserrat"/>
              </a:rPr>
              <a:t>Оценка по проработке прототипа</a:t>
            </a:r>
            <a:endParaRPr sz="300"/>
          </a:p>
        </p:txBody>
      </p:sp>
      <p:sp>
        <p:nvSpPr>
          <p:cNvPr id="383" name="Google Shape;383;p55"/>
          <p:cNvSpPr txBox="1"/>
          <p:nvPr/>
        </p:nvSpPr>
        <p:spPr>
          <a:xfrm>
            <a:off x="457191" y="2113859"/>
            <a:ext cx="3000000" cy="8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500" b="1">
                <a:solidFill>
                  <a:srgbClr val="057C89"/>
                </a:solidFill>
                <a:latin typeface="Montserrat"/>
                <a:ea typeface="Montserrat"/>
                <a:cs typeface="Montserrat"/>
                <a:sym typeface="Montserrat"/>
              </a:rPr>
              <a:t>220</a:t>
            </a:r>
            <a:r>
              <a:rPr lang="en" sz="2400" b="1">
                <a:solidFill>
                  <a:srgbClr val="057C89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" sz="2400" b="1">
                <a:latin typeface="Montserrat"/>
                <a:ea typeface="Montserrat"/>
                <a:cs typeface="Montserrat"/>
                <a:sym typeface="Montserrat"/>
              </a:rPr>
              <a:t>ч</a:t>
            </a:r>
            <a:endParaRPr sz="2400" b="1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84" name="Google Shape;384;p55"/>
          <p:cNvSpPr txBox="1"/>
          <p:nvPr/>
        </p:nvSpPr>
        <p:spPr>
          <a:xfrm>
            <a:off x="3209845" y="1693800"/>
            <a:ext cx="23667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latin typeface="Montserrat"/>
                <a:ea typeface="Montserrat"/>
                <a:cs typeface="Montserrat"/>
                <a:sym typeface="Montserrat"/>
              </a:rPr>
              <a:t>Оценка дизайна</a:t>
            </a:r>
            <a:endParaRPr sz="300"/>
          </a:p>
        </p:txBody>
      </p:sp>
      <p:sp>
        <p:nvSpPr>
          <p:cNvPr id="385" name="Google Shape;385;p55"/>
          <p:cNvSpPr txBox="1"/>
          <p:nvPr/>
        </p:nvSpPr>
        <p:spPr>
          <a:xfrm>
            <a:off x="5748262" y="1693809"/>
            <a:ext cx="24621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latin typeface="Montserrat"/>
                <a:ea typeface="Montserrat"/>
                <a:cs typeface="Montserrat"/>
                <a:sym typeface="Montserrat"/>
              </a:rPr>
              <a:t>Оценка с разработчиком</a:t>
            </a:r>
            <a:endParaRPr sz="300"/>
          </a:p>
        </p:txBody>
      </p:sp>
      <p:sp>
        <p:nvSpPr>
          <p:cNvPr id="386" name="Google Shape;386;p55"/>
          <p:cNvSpPr txBox="1"/>
          <p:nvPr/>
        </p:nvSpPr>
        <p:spPr>
          <a:xfrm>
            <a:off x="3209861" y="2113859"/>
            <a:ext cx="3000000" cy="8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500" b="1">
                <a:solidFill>
                  <a:srgbClr val="057C89"/>
                </a:solidFill>
                <a:latin typeface="Montserrat"/>
                <a:ea typeface="Montserrat"/>
                <a:cs typeface="Montserrat"/>
                <a:sym typeface="Montserrat"/>
              </a:rPr>
              <a:t>1200</a:t>
            </a:r>
            <a:r>
              <a:rPr lang="en" sz="2400" b="1">
                <a:solidFill>
                  <a:srgbClr val="057C89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" sz="2400" b="1">
                <a:latin typeface="Montserrat"/>
                <a:ea typeface="Montserrat"/>
                <a:cs typeface="Montserrat"/>
                <a:sym typeface="Montserrat"/>
              </a:rPr>
              <a:t>ч</a:t>
            </a:r>
            <a:endParaRPr sz="2400" b="1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87" name="Google Shape;387;p55"/>
          <p:cNvSpPr txBox="1"/>
          <p:nvPr/>
        </p:nvSpPr>
        <p:spPr>
          <a:xfrm>
            <a:off x="5748250" y="1929609"/>
            <a:ext cx="2606700" cy="8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latin typeface="Montserrat"/>
                <a:ea typeface="Montserrat"/>
                <a:cs typeface="Montserrat"/>
                <a:sym typeface="Montserrat"/>
              </a:rPr>
              <a:t>От </a:t>
            </a:r>
            <a:r>
              <a:rPr lang="en" sz="4500" b="1">
                <a:solidFill>
                  <a:srgbClr val="057C89"/>
                </a:solidFill>
                <a:latin typeface="Montserrat"/>
                <a:ea typeface="Montserrat"/>
                <a:cs typeface="Montserrat"/>
                <a:sym typeface="Montserrat"/>
              </a:rPr>
              <a:t>1500</a:t>
            </a:r>
            <a:r>
              <a:rPr lang="en" sz="2400" b="1">
                <a:solidFill>
                  <a:srgbClr val="057C89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" sz="2400" b="1">
                <a:latin typeface="Montserrat"/>
                <a:ea typeface="Montserrat"/>
                <a:cs typeface="Montserrat"/>
                <a:sym typeface="Montserrat"/>
              </a:rPr>
              <a:t>ч</a:t>
            </a:r>
            <a:endParaRPr sz="2400" b="1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88" name="Google Shape;388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7425" y="826624"/>
            <a:ext cx="677100" cy="677100"/>
          </a:xfrm>
          <a:prstGeom prst="rect">
            <a:avLst/>
          </a:prstGeom>
          <a:noFill/>
          <a:ln>
            <a:noFill/>
          </a:ln>
        </p:spPr>
      </p:pic>
      <p:sp>
        <p:nvSpPr>
          <p:cNvPr id="389" name="Google Shape;389;p55"/>
          <p:cNvSpPr txBox="1"/>
          <p:nvPr/>
        </p:nvSpPr>
        <p:spPr>
          <a:xfrm>
            <a:off x="457200" y="2789076"/>
            <a:ext cx="2606700" cy="10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666666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карта всех страниц</a:t>
            </a:r>
            <a:endParaRPr sz="800">
              <a:solidFill>
                <a:srgbClr val="666666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666666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прототипы каждой страницы</a:t>
            </a:r>
            <a:endParaRPr sz="800">
              <a:solidFill>
                <a:srgbClr val="666666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666666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коммуникации (тестирование вариантов)</a:t>
            </a:r>
            <a:endParaRPr sz="800">
              <a:solidFill>
                <a:srgbClr val="666666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rgbClr val="666666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rgbClr val="666666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90" name="Google Shape;390;p55"/>
          <p:cNvSpPr txBox="1"/>
          <p:nvPr/>
        </p:nvSpPr>
        <p:spPr>
          <a:xfrm>
            <a:off x="3233300" y="2789076"/>
            <a:ext cx="26067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666666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концепция (минимум 2 недели) </a:t>
            </a:r>
            <a:endParaRPr sz="800">
              <a:solidFill>
                <a:srgbClr val="666666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666666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время на ui-kit</a:t>
            </a:r>
            <a:endParaRPr sz="800">
              <a:solidFill>
                <a:srgbClr val="666666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666666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время на каждую страницу с состояниями </a:t>
            </a:r>
            <a:endParaRPr sz="800">
              <a:solidFill>
                <a:srgbClr val="666666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91" name="Google Shape;391;p55"/>
          <p:cNvSpPr txBox="1"/>
          <p:nvPr/>
        </p:nvSpPr>
        <p:spPr>
          <a:xfrm>
            <a:off x="5812975" y="2789076"/>
            <a:ext cx="26067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666666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чисто фронт</a:t>
            </a:r>
            <a:endParaRPr sz="800">
              <a:solidFill>
                <a:srgbClr val="666666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666666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новая логика</a:t>
            </a:r>
            <a:endParaRPr sz="800">
              <a:solidFill>
                <a:srgbClr val="666666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rgbClr val="666666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92" name="Google Shape;392;p55"/>
          <p:cNvSpPr txBox="1"/>
          <p:nvPr/>
        </p:nvSpPr>
        <p:spPr>
          <a:xfrm>
            <a:off x="457200" y="3677375"/>
            <a:ext cx="30000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latin typeface="Montserrat"/>
                <a:ea typeface="Montserrat"/>
                <a:cs typeface="Montserrat"/>
                <a:sym typeface="Montserrat"/>
              </a:rPr>
              <a:t>Тестирование</a:t>
            </a:r>
            <a:endParaRPr sz="300"/>
          </a:p>
        </p:txBody>
      </p:sp>
      <p:sp>
        <p:nvSpPr>
          <p:cNvPr id="393" name="Google Shape;393;p55"/>
          <p:cNvSpPr txBox="1"/>
          <p:nvPr/>
        </p:nvSpPr>
        <p:spPr>
          <a:xfrm>
            <a:off x="457191" y="3994809"/>
            <a:ext cx="3000000" cy="8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500" b="1">
                <a:solidFill>
                  <a:srgbClr val="057C89"/>
                </a:solidFill>
                <a:latin typeface="Montserrat"/>
                <a:ea typeface="Montserrat"/>
                <a:cs typeface="Montserrat"/>
                <a:sym typeface="Montserrat"/>
              </a:rPr>
              <a:t>30%</a:t>
            </a:r>
            <a:endParaRPr sz="2400" b="1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94" name="Google Shape;394;p55"/>
          <p:cNvSpPr txBox="1"/>
          <p:nvPr/>
        </p:nvSpPr>
        <p:spPr>
          <a:xfrm>
            <a:off x="3265125" y="3677375"/>
            <a:ext cx="18519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latin typeface="Montserrat"/>
                <a:ea typeface="Montserrat"/>
                <a:cs typeface="Montserrat"/>
                <a:sym typeface="Montserrat"/>
              </a:rPr>
              <a:t>Согласование </a:t>
            </a:r>
            <a:endParaRPr sz="300"/>
          </a:p>
        </p:txBody>
      </p:sp>
      <p:sp>
        <p:nvSpPr>
          <p:cNvPr id="395" name="Google Shape;395;p55"/>
          <p:cNvSpPr txBox="1"/>
          <p:nvPr/>
        </p:nvSpPr>
        <p:spPr>
          <a:xfrm>
            <a:off x="3265122" y="3994800"/>
            <a:ext cx="2080200" cy="8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500" b="1">
                <a:solidFill>
                  <a:srgbClr val="057C89"/>
                </a:solidFill>
                <a:latin typeface="Montserrat"/>
                <a:ea typeface="Montserrat"/>
                <a:cs typeface="Montserrat"/>
                <a:sym typeface="Montserrat"/>
              </a:rPr>
              <a:t>5%+</a:t>
            </a:r>
            <a:endParaRPr sz="2400" b="1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96" name="Google Shape;396;p55"/>
          <p:cNvSpPr txBox="1"/>
          <p:nvPr/>
        </p:nvSpPr>
        <p:spPr>
          <a:xfrm>
            <a:off x="5812975" y="3677375"/>
            <a:ext cx="18519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latin typeface="Montserrat"/>
                <a:ea typeface="Montserrat"/>
                <a:cs typeface="Montserrat"/>
                <a:sym typeface="Montserrat"/>
              </a:rPr>
              <a:t>Поддержка</a:t>
            </a:r>
            <a:endParaRPr sz="300"/>
          </a:p>
        </p:txBody>
      </p:sp>
      <p:sp>
        <p:nvSpPr>
          <p:cNvPr id="397" name="Google Shape;397;p55"/>
          <p:cNvSpPr txBox="1"/>
          <p:nvPr/>
        </p:nvSpPr>
        <p:spPr>
          <a:xfrm>
            <a:off x="5812972" y="3994800"/>
            <a:ext cx="2080200" cy="8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500" b="1">
                <a:solidFill>
                  <a:srgbClr val="057C89"/>
                </a:solidFill>
                <a:latin typeface="Montserrat"/>
                <a:ea typeface="Montserrat"/>
                <a:cs typeface="Montserrat"/>
                <a:sym typeface="Montserrat"/>
              </a:rPr>
              <a:t>10%+</a:t>
            </a:r>
            <a:endParaRPr sz="2400" b="1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56"/>
          <p:cNvSpPr txBox="1">
            <a:spLocks noGrp="1"/>
          </p:cNvSpPr>
          <p:nvPr>
            <p:ph type="subTitle" idx="1"/>
          </p:nvPr>
        </p:nvSpPr>
        <p:spPr>
          <a:xfrm>
            <a:off x="1823259" y="2021725"/>
            <a:ext cx="5503800" cy="80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Ограничения</a:t>
            </a:r>
            <a:endParaRPr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57"/>
          <p:cNvSpPr txBox="1"/>
          <p:nvPr/>
        </p:nvSpPr>
        <p:spPr>
          <a:xfrm>
            <a:off x="457200" y="826625"/>
            <a:ext cx="3259200" cy="24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>
                <a:latin typeface="Montserrat"/>
                <a:ea typeface="Montserrat"/>
                <a:cs typeface="Montserrat"/>
                <a:sym typeface="Montserrat"/>
              </a:rPr>
              <a:t>Ограничения</a:t>
            </a:r>
            <a:br>
              <a:rPr lang="en" sz="3200" b="1">
                <a:latin typeface="Montserrat"/>
                <a:ea typeface="Montserrat"/>
                <a:cs typeface="Montserrat"/>
                <a:sym typeface="Montserrat"/>
              </a:rPr>
            </a:br>
            <a:endParaRPr sz="3200" b="1"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 Medium"/>
              <a:buChar char="➔"/>
            </a:pPr>
            <a:r>
              <a:rPr lang="en" sz="2000">
                <a:latin typeface="Montserrat Medium"/>
                <a:ea typeface="Montserrat Medium"/>
                <a:cs typeface="Montserrat Medium"/>
                <a:sym typeface="Montserrat Medium"/>
              </a:rPr>
              <a:t>Сроки</a:t>
            </a:r>
            <a:endParaRPr sz="2000"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457200" lvl="0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 Medium"/>
              <a:buChar char="➔"/>
            </a:pPr>
            <a:r>
              <a:rPr lang="en" sz="2000">
                <a:latin typeface="Montserrat Medium"/>
                <a:ea typeface="Montserrat Medium"/>
                <a:cs typeface="Montserrat Medium"/>
                <a:sym typeface="Montserrat Medium"/>
              </a:rPr>
              <a:t>Браузеры</a:t>
            </a:r>
            <a:endParaRPr sz="2000"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457200" lvl="0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 Medium"/>
              <a:buChar char="➔"/>
            </a:pPr>
            <a:r>
              <a:rPr lang="en" sz="2000">
                <a:latin typeface="Montserrat Medium"/>
                <a:ea typeface="Montserrat Medium"/>
                <a:cs typeface="Montserrat Medium"/>
                <a:sym typeface="Montserrat Medium"/>
              </a:rPr>
              <a:t>Концепция</a:t>
            </a:r>
            <a:endParaRPr sz="200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408" name="Google Shape;408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81425" y="2039725"/>
            <a:ext cx="1943100" cy="1276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58"/>
          <p:cNvSpPr txBox="1"/>
          <p:nvPr/>
        </p:nvSpPr>
        <p:spPr>
          <a:xfrm>
            <a:off x="457200" y="826625"/>
            <a:ext cx="3259200" cy="24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>
                <a:latin typeface="Montserrat"/>
                <a:ea typeface="Montserrat"/>
                <a:cs typeface="Montserrat"/>
                <a:sym typeface="Montserrat"/>
              </a:rPr>
              <a:t>Ограничения</a:t>
            </a:r>
            <a:br>
              <a:rPr lang="en" sz="3200" b="1">
                <a:latin typeface="Montserrat"/>
                <a:ea typeface="Montserrat"/>
                <a:cs typeface="Montserrat"/>
                <a:sym typeface="Montserrat"/>
              </a:rPr>
            </a:br>
            <a:endParaRPr sz="3200" b="1"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 Medium"/>
              <a:buChar char="➔"/>
            </a:pPr>
            <a:r>
              <a:rPr lang="en" sz="2000">
                <a:latin typeface="Montserrat Medium"/>
                <a:ea typeface="Montserrat Medium"/>
                <a:cs typeface="Montserrat Medium"/>
                <a:sym typeface="Montserrat Medium"/>
              </a:rPr>
              <a:t>Сроки</a:t>
            </a:r>
            <a:endParaRPr sz="2000"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457200" lvl="0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 Medium"/>
              <a:buChar char="➔"/>
            </a:pPr>
            <a:r>
              <a:rPr lang="en" sz="2000">
                <a:latin typeface="Montserrat Medium"/>
                <a:ea typeface="Montserrat Medium"/>
                <a:cs typeface="Montserrat Medium"/>
                <a:sym typeface="Montserrat Medium"/>
              </a:rPr>
              <a:t>Браузеры</a:t>
            </a:r>
            <a:endParaRPr sz="2000"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457200" lvl="0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 Medium"/>
              <a:buChar char="➔"/>
            </a:pPr>
            <a:r>
              <a:rPr lang="en" sz="2000">
                <a:latin typeface="Montserrat Medium"/>
                <a:ea typeface="Montserrat Medium"/>
                <a:cs typeface="Montserrat Medium"/>
                <a:sym typeface="Montserrat Medium"/>
              </a:rPr>
              <a:t>Концепция</a:t>
            </a:r>
            <a:endParaRPr sz="200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414" name="Google Shape;414;p58"/>
          <p:cNvSpPr txBox="1"/>
          <p:nvPr/>
        </p:nvSpPr>
        <p:spPr>
          <a:xfrm>
            <a:off x="3850235" y="1712714"/>
            <a:ext cx="3530400" cy="14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9BB4"/>
              </a:buClr>
              <a:buSzPts val="2000"/>
              <a:buFont typeface="Montserrat Medium"/>
              <a:buChar char="➔"/>
            </a:pPr>
            <a:r>
              <a:rPr lang="en" sz="2000" dirty="0">
                <a:solidFill>
                  <a:srgbClr val="009BB4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К новому году</a:t>
            </a:r>
            <a:endParaRPr sz="2000" dirty="0">
              <a:solidFill>
                <a:srgbClr val="009BB4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457200" lvl="0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9BB4"/>
              </a:buClr>
              <a:buSzPts val="2000"/>
              <a:buFont typeface="Montserrat Medium"/>
              <a:buChar char="➔"/>
            </a:pPr>
            <a:r>
              <a:rPr lang="en" sz="2000" dirty="0">
                <a:solidFill>
                  <a:srgbClr val="009BB4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Не поддерживать IE</a:t>
            </a:r>
            <a:endParaRPr sz="2000" dirty="0">
              <a:solidFill>
                <a:srgbClr val="009BB4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457200" lvl="0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9BB4"/>
              </a:buClr>
              <a:buSzPts val="2000"/>
              <a:buFont typeface="Montserrat Medium"/>
              <a:buChar char="➔"/>
            </a:pPr>
            <a:r>
              <a:rPr lang="en" sz="2000" dirty="0">
                <a:solidFill>
                  <a:srgbClr val="009BB4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B2B</a:t>
            </a:r>
            <a:endParaRPr sz="2000" dirty="0">
              <a:solidFill>
                <a:srgbClr val="009BB4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415" name="Google Shape;415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40198" y="1899625"/>
            <a:ext cx="420075" cy="271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6" name="Google Shape;416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40198" y="2383863"/>
            <a:ext cx="420075" cy="271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7" name="Google Shape;417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40198" y="2856789"/>
            <a:ext cx="420075" cy="271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p59"/>
          <p:cNvSpPr txBox="1">
            <a:spLocks noGrp="1"/>
          </p:cNvSpPr>
          <p:nvPr>
            <p:ph type="subTitle" idx="1"/>
          </p:nvPr>
        </p:nvSpPr>
        <p:spPr>
          <a:xfrm>
            <a:off x="1823259" y="2021725"/>
            <a:ext cx="5503800" cy="80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Процесс</a:t>
            </a:r>
            <a:endParaRPr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60"/>
          <p:cNvSpPr txBox="1"/>
          <p:nvPr/>
        </p:nvSpPr>
        <p:spPr>
          <a:xfrm>
            <a:off x="457200" y="826625"/>
            <a:ext cx="58914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>
                <a:latin typeface="Montserrat"/>
                <a:ea typeface="Montserrat"/>
                <a:cs typeface="Montserrat"/>
                <a:sym typeface="Montserrat"/>
              </a:rPr>
              <a:t>Схема процесса</a:t>
            </a:r>
            <a:endParaRPr sz="200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428" name="Google Shape;428;p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" y="1751000"/>
            <a:ext cx="6010701" cy="2817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61"/>
          <p:cNvSpPr txBox="1"/>
          <p:nvPr/>
        </p:nvSpPr>
        <p:spPr>
          <a:xfrm>
            <a:off x="457200" y="598025"/>
            <a:ext cx="58914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>
                <a:latin typeface="Montserrat"/>
                <a:ea typeface="Montserrat"/>
                <a:cs typeface="Montserrat"/>
                <a:sym typeface="Montserrat"/>
              </a:rPr>
              <a:t>Процесс дизайна</a:t>
            </a:r>
            <a:endParaRPr sz="120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434" name="Google Shape;434;p61"/>
          <p:cNvSpPr/>
          <p:nvPr/>
        </p:nvSpPr>
        <p:spPr>
          <a:xfrm>
            <a:off x="457200" y="1363750"/>
            <a:ext cx="1539300" cy="1539300"/>
          </a:xfrm>
          <a:prstGeom prst="rect">
            <a:avLst/>
          </a:prstGeom>
          <a:solidFill>
            <a:srgbClr val="FFDE00"/>
          </a:solidFill>
          <a:ln>
            <a:noFill/>
          </a:ln>
          <a:effectLst>
            <a:outerShdw blurRad="300038" dist="133350" dir="3960000" algn="bl" rotWithShape="0">
              <a:srgbClr val="000000">
                <a:alpha val="24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5" name="Google Shape;435;p61"/>
          <p:cNvSpPr txBox="1"/>
          <p:nvPr/>
        </p:nvSpPr>
        <p:spPr>
          <a:xfrm>
            <a:off x="517325" y="1942400"/>
            <a:ext cx="1572000" cy="4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1">
                <a:latin typeface="Montserrat"/>
                <a:ea typeface="Montserrat"/>
                <a:cs typeface="Montserrat"/>
                <a:sym typeface="Montserrat"/>
              </a:rPr>
              <a:t>Статистика по использованию</a:t>
            </a:r>
            <a:endParaRPr sz="1100"/>
          </a:p>
        </p:txBody>
      </p:sp>
      <p:sp>
        <p:nvSpPr>
          <p:cNvPr id="436" name="Google Shape;436;p61"/>
          <p:cNvSpPr txBox="1"/>
          <p:nvPr/>
        </p:nvSpPr>
        <p:spPr>
          <a:xfrm>
            <a:off x="593525" y="1445325"/>
            <a:ext cx="4422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latin typeface="Montserrat"/>
                <a:ea typeface="Montserrat"/>
                <a:cs typeface="Montserrat"/>
                <a:sym typeface="Montserrat"/>
              </a:rPr>
              <a:t>1</a:t>
            </a:r>
            <a:endParaRPr sz="600"/>
          </a:p>
        </p:txBody>
      </p:sp>
      <p:sp>
        <p:nvSpPr>
          <p:cNvPr id="437" name="Google Shape;437;p61"/>
          <p:cNvSpPr/>
          <p:nvPr/>
        </p:nvSpPr>
        <p:spPr>
          <a:xfrm>
            <a:off x="2224775" y="1363750"/>
            <a:ext cx="1539300" cy="1539300"/>
          </a:xfrm>
          <a:prstGeom prst="rect">
            <a:avLst/>
          </a:prstGeom>
          <a:solidFill>
            <a:srgbClr val="FFDE00"/>
          </a:solidFill>
          <a:ln>
            <a:noFill/>
          </a:ln>
          <a:effectLst>
            <a:outerShdw blurRad="300038" dist="133350" dir="3960000" algn="bl" rotWithShape="0">
              <a:srgbClr val="000000">
                <a:alpha val="24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8" name="Google Shape;438;p61"/>
          <p:cNvSpPr txBox="1"/>
          <p:nvPr/>
        </p:nvSpPr>
        <p:spPr>
          <a:xfrm>
            <a:off x="2284900" y="1942400"/>
            <a:ext cx="1383000" cy="4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1">
                <a:latin typeface="Montserrat"/>
                <a:ea typeface="Montserrat"/>
                <a:cs typeface="Montserrat"/>
                <a:sym typeface="Montserrat"/>
              </a:rPr>
              <a:t>Прототипы всех вариантов</a:t>
            </a:r>
            <a:endParaRPr sz="1100"/>
          </a:p>
        </p:txBody>
      </p:sp>
      <p:sp>
        <p:nvSpPr>
          <p:cNvPr id="439" name="Google Shape;439;p61"/>
          <p:cNvSpPr txBox="1"/>
          <p:nvPr/>
        </p:nvSpPr>
        <p:spPr>
          <a:xfrm>
            <a:off x="2361100" y="1445325"/>
            <a:ext cx="4422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latin typeface="Montserrat"/>
                <a:ea typeface="Montserrat"/>
                <a:cs typeface="Montserrat"/>
                <a:sym typeface="Montserrat"/>
              </a:rPr>
              <a:t>2</a:t>
            </a:r>
            <a:endParaRPr sz="600"/>
          </a:p>
        </p:txBody>
      </p:sp>
      <p:sp>
        <p:nvSpPr>
          <p:cNvPr id="440" name="Google Shape;440;p61"/>
          <p:cNvSpPr/>
          <p:nvPr/>
        </p:nvSpPr>
        <p:spPr>
          <a:xfrm>
            <a:off x="3992350" y="1363750"/>
            <a:ext cx="1539300" cy="1539300"/>
          </a:xfrm>
          <a:prstGeom prst="rect">
            <a:avLst/>
          </a:prstGeom>
          <a:solidFill>
            <a:srgbClr val="FFDE00"/>
          </a:solidFill>
          <a:ln>
            <a:noFill/>
          </a:ln>
          <a:effectLst>
            <a:outerShdw blurRad="300038" dist="133350" dir="3960000" algn="bl" rotWithShape="0">
              <a:srgbClr val="000000">
                <a:alpha val="24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1" name="Google Shape;441;p61"/>
          <p:cNvSpPr txBox="1"/>
          <p:nvPr/>
        </p:nvSpPr>
        <p:spPr>
          <a:xfrm>
            <a:off x="4052475" y="1942400"/>
            <a:ext cx="1383000" cy="4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1">
                <a:latin typeface="Montserrat"/>
                <a:ea typeface="Montserrat"/>
                <a:cs typeface="Montserrat"/>
                <a:sym typeface="Montserrat"/>
              </a:rPr>
              <a:t>Макеты</a:t>
            </a:r>
            <a:endParaRPr sz="900" b="1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1">
                <a:latin typeface="Montserrat"/>
                <a:ea typeface="Montserrat"/>
                <a:cs typeface="Montserrat"/>
                <a:sym typeface="Montserrat"/>
              </a:rPr>
              <a:t>UI kit</a:t>
            </a:r>
            <a:endParaRPr sz="900" b="1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42" name="Google Shape;442;p61"/>
          <p:cNvSpPr txBox="1"/>
          <p:nvPr/>
        </p:nvSpPr>
        <p:spPr>
          <a:xfrm>
            <a:off x="4128675" y="1445325"/>
            <a:ext cx="4422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latin typeface="Montserrat"/>
                <a:ea typeface="Montserrat"/>
                <a:cs typeface="Montserrat"/>
                <a:sym typeface="Montserrat"/>
              </a:rPr>
              <a:t>3</a:t>
            </a:r>
            <a:endParaRPr sz="600"/>
          </a:p>
        </p:txBody>
      </p:sp>
      <p:sp>
        <p:nvSpPr>
          <p:cNvPr id="443" name="Google Shape;443;p61"/>
          <p:cNvSpPr/>
          <p:nvPr/>
        </p:nvSpPr>
        <p:spPr>
          <a:xfrm>
            <a:off x="5739413" y="1363750"/>
            <a:ext cx="1539300" cy="1539300"/>
          </a:xfrm>
          <a:prstGeom prst="rect">
            <a:avLst/>
          </a:prstGeom>
          <a:solidFill>
            <a:srgbClr val="FFDE00"/>
          </a:solidFill>
          <a:ln>
            <a:noFill/>
          </a:ln>
          <a:effectLst>
            <a:outerShdw blurRad="300038" dist="133350" dir="3960000" algn="bl" rotWithShape="0">
              <a:srgbClr val="000000">
                <a:alpha val="24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4" name="Google Shape;444;p61"/>
          <p:cNvSpPr txBox="1"/>
          <p:nvPr/>
        </p:nvSpPr>
        <p:spPr>
          <a:xfrm>
            <a:off x="5799538" y="1942400"/>
            <a:ext cx="13830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1">
                <a:latin typeface="Montserrat"/>
                <a:ea typeface="Montserrat"/>
                <a:cs typeface="Montserrat"/>
                <a:sym typeface="Montserrat"/>
              </a:rPr>
              <a:t>Ревью</a:t>
            </a:r>
            <a:endParaRPr sz="1100"/>
          </a:p>
        </p:txBody>
      </p:sp>
      <p:sp>
        <p:nvSpPr>
          <p:cNvPr id="445" name="Google Shape;445;p61"/>
          <p:cNvSpPr txBox="1"/>
          <p:nvPr/>
        </p:nvSpPr>
        <p:spPr>
          <a:xfrm>
            <a:off x="5875738" y="1445325"/>
            <a:ext cx="4422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latin typeface="Montserrat"/>
                <a:ea typeface="Montserrat"/>
                <a:cs typeface="Montserrat"/>
                <a:sym typeface="Montserrat"/>
              </a:rPr>
              <a:t>4</a:t>
            </a:r>
            <a:endParaRPr sz="600"/>
          </a:p>
        </p:txBody>
      </p:sp>
      <p:sp>
        <p:nvSpPr>
          <p:cNvPr id="446" name="Google Shape;446;p61"/>
          <p:cNvSpPr/>
          <p:nvPr/>
        </p:nvSpPr>
        <p:spPr>
          <a:xfrm>
            <a:off x="457200" y="3147250"/>
            <a:ext cx="1539300" cy="1539300"/>
          </a:xfrm>
          <a:prstGeom prst="rect">
            <a:avLst/>
          </a:prstGeom>
          <a:solidFill>
            <a:srgbClr val="FFDE00"/>
          </a:solidFill>
          <a:ln>
            <a:noFill/>
          </a:ln>
          <a:effectLst>
            <a:outerShdw blurRad="300038" dist="133350" dir="3960000" algn="bl" rotWithShape="0">
              <a:srgbClr val="000000">
                <a:alpha val="24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7" name="Google Shape;447;p61"/>
          <p:cNvSpPr txBox="1"/>
          <p:nvPr/>
        </p:nvSpPr>
        <p:spPr>
          <a:xfrm>
            <a:off x="517325" y="3725900"/>
            <a:ext cx="13830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1">
                <a:latin typeface="Montserrat"/>
                <a:ea typeface="Montserrat"/>
                <a:cs typeface="Montserrat"/>
                <a:sym typeface="Montserrat"/>
              </a:rPr>
              <a:t>Согласование</a:t>
            </a:r>
            <a:endParaRPr sz="1100"/>
          </a:p>
        </p:txBody>
      </p:sp>
      <p:sp>
        <p:nvSpPr>
          <p:cNvPr id="448" name="Google Shape;448;p61"/>
          <p:cNvSpPr txBox="1"/>
          <p:nvPr/>
        </p:nvSpPr>
        <p:spPr>
          <a:xfrm>
            <a:off x="593525" y="3228825"/>
            <a:ext cx="4422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latin typeface="Montserrat"/>
                <a:ea typeface="Montserrat"/>
                <a:cs typeface="Montserrat"/>
                <a:sym typeface="Montserrat"/>
              </a:rPr>
              <a:t>5</a:t>
            </a:r>
            <a:endParaRPr sz="600"/>
          </a:p>
        </p:txBody>
      </p:sp>
      <p:sp>
        <p:nvSpPr>
          <p:cNvPr id="449" name="Google Shape;449;p61"/>
          <p:cNvSpPr/>
          <p:nvPr/>
        </p:nvSpPr>
        <p:spPr>
          <a:xfrm>
            <a:off x="2206750" y="3147250"/>
            <a:ext cx="1539300" cy="1539300"/>
          </a:xfrm>
          <a:prstGeom prst="rect">
            <a:avLst/>
          </a:prstGeom>
          <a:solidFill>
            <a:srgbClr val="FFDE00"/>
          </a:solidFill>
          <a:ln>
            <a:noFill/>
          </a:ln>
          <a:effectLst>
            <a:outerShdw blurRad="300038" dist="133350" dir="3960000" algn="bl" rotWithShape="0">
              <a:srgbClr val="000000">
                <a:alpha val="24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0" name="Google Shape;450;p61"/>
          <p:cNvSpPr txBox="1"/>
          <p:nvPr/>
        </p:nvSpPr>
        <p:spPr>
          <a:xfrm>
            <a:off x="2266875" y="3725900"/>
            <a:ext cx="13830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1">
                <a:latin typeface="Montserrat"/>
                <a:ea typeface="Montserrat"/>
                <a:cs typeface="Montserrat"/>
                <a:sym typeface="Montserrat"/>
              </a:rPr>
              <a:t>Разработка</a:t>
            </a:r>
            <a:endParaRPr sz="1100"/>
          </a:p>
        </p:txBody>
      </p:sp>
      <p:sp>
        <p:nvSpPr>
          <p:cNvPr id="451" name="Google Shape;451;p61"/>
          <p:cNvSpPr txBox="1"/>
          <p:nvPr/>
        </p:nvSpPr>
        <p:spPr>
          <a:xfrm>
            <a:off x="2343075" y="3228825"/>
            <a:ext cx="4422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latin typeface="Montserrat"/>
                <a:ea typeface="Montserrat"/>
                <a:cs typeface="Montserrat"/>
                <a:sym typeface="Montserrat"/>
              </a:rPr>
              <a:t>6</a:t>
            </a:r>
            <a:endParaRPr sz="600"/>
          </a:p>
        </p:txBody>
      </p:sp>
      <p:sp>
        <p:nvSpPr>
          <p:cNvPr id="452" name="Google Shape;452;p61"/>
          <p:cNvSpPr/>
          <p:nvPr/>
        </p:nvSpPr>
        <p:spPr>
          <a:xfrm>
            <a:off x="3956300" y="3147250"/>
            <a:ext cx="1539300" cy="1539300"/>
          </a:xfrm>
          <a:prstGeom prst="rect">
            <a:avLst/>
          </a:prstGeom>
          <a:solidFill>
            <a:srgbClr val="FFDE00"/>
          </a:solidFill>
          <a:ln>
            <a:noFill/>
          </a:ln>
          <a:effectLst>
            <a:outerShdw blurRad="300038" dist="133350" dir="3960000" algn="bl" rotWithShape="0">
              <a:srgbClr val="000000">
                <a:alpha val="24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3" name="Google Shape;453;p61"/>
          <p:cNvSpPr txBox="1"/>
          <p:nvPr/>
        </p:nvSpPr>
        <p:spPr>
          <a:xfrm>
            <a:off x="4016425" y="3725900"/>
            <a:ext cx="13830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1">
                <a:latin typeface="Montserrat"/>
                <a:ea typeface="Montserrat"/>
                <a:cs typeface="Montserrat"/>
                <a:sym typeface="Montserrat"/>
              </a:rPr>
              <a:t>Тестирование</a:t>
            </a:r>
            <a:endParaRPr sz="900" b="1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54" name="Google Shape;454;p61"/>
          <p:cNvSpPr txBox="1"/>
          <p:nvPr/>
        </p:nvSpPr>
        <p:spPr>
          <a:xfrm>
            <a:off x="4092625" y="3228825"/>
            <a:ext cx="4422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latin typeface="Montserrat"/>
                <a:ea typeface="Montserrat"/>
                <a:cs typeface="Montserrat"/>
                <a:sym typeface="Montserrat"/>
              </a:rPr>
              <a:t>7</a:t>
            </a:r>
            <a:endParaRPr sz="600"/>
          </a:p>
        </p:txBody>
      </p:sp>
      <p:pic>
        <p:nvPicPr>
          <p:cNvPr id="455" name="Google Shape;455;p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56100" y="2169637"/>
            <a:ext cx="3126550" cy="40983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7"/>
          <p:cNvSpPr txBox="1"/>
          <p:nvPr/>
        </p:nvSpPr>
        <p:spPr>
          <a:xfrm>
            <a:off x="457200" y="826625"/>
            <a:ext cx="5891400" cy="286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>
                <a:latin typeface="Montserrat"/>
                <a:ea typeface="Montserrat"/>
                <a:cs typeface="Montserrat"/>
                <a:sym typeface="Montserrat"/>
              </a:rPr>
              <a:t>О компании</a:t>
            </a:r>
            <a:br>
              <a:rPr lang="en" sz="3200" b="1">
                <a:latin typeface="Montserrat"/>
                <a:ea typeface="Montserrat"/>
                <a:cs typeface="Montserrat"/>
                <a:sym typeface="Montserrat"/>
              </a:rPr>
            </a:br>
            <a:endParaRPr sz="3200" b="1"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 Medium"/>
              <a:buChar char="➔"/>
            </a:pPr>
            <a:r>
              <a:rPr lang="en" sz="2000">
                <a:latin typeface="Montserrat Medium"/>
                <a:ea typeface="Montserrat Medium"/>
                <a:cs typeface="Montserrat Medium"/>
                <a:sym typeface="Montserrat Medium"/>
              </a:rPr>
              <a:t>Резиденты Сколково</a:t>
            </a:r>
            <a:endParaRPr sz="2000"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457200" lvl="0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 Medium"/>
              <a:buChar char="➔"/>
            </a:pPr>
            <a:r>
              <a:rPr lang="en" sz="2000">
                <a:latin typeface="Montserrat Medium"/>
                <a:ea typeface="Montserrat Medium"/>
                <a:cs typeface="Montserrat Medium"/>
                <a:sym typeface="Montserrat Medium"/>
              </a:rPr>
              <a:t>Члены НАУФОР</a:t>
            </a:r>
            <a:endParaRPr sz="2000"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457200" lvl="0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 Medium"/>
              <a:buChar char="➔"/>
            </a:pPr>
            <a:r>
              <a:rPr lang="en" sz="2000">
                <a:latin typeface="Montserrat Medium"/>
                <a:ea typeface="Montserrat Medium"/>
                <a:cs typeface="Montserrat Medium"/>
                <a:sym typeface="Montserrat Medium"/>
              </a:rPr>
              <a:t>Участники Московского инновационного кластера</a:t>
            </a:r>
            <a:endParaRPr sz="200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102" name="Google Shape;102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09125" y="1974600"/>
            <a:ext cx="1560999" cy="2275700"/>
          </a:xfrm>
          <a:prstGeom prst="rect">
            <a:avLst/>
          </a:prstGeom>
          <a:noFill/>
          <a:ln>
            <a:noFill/>
          </a:ln>
          <a:effectLst>
            <a:outerShdw blurRad="142875" dist="57150" dir="4500000" algn="bl" rotWithShape="0">
              <a:srgbClr val="000000">
                <a:alpha val="10000"/>
              </a:srgbClr>
            </a:outerShdw>
          </a:effectLst>
        </p:spPr>
      </p:pic>
      <p:pic>
        <p:nvPicPr>
          <p:cNvPr id="103" name="Google Shape;103;p17"/>
          <p:cNvPicPr preferRelativeResize="0"/>
          <p:nvPr/>
        </p:nvPicPr>
        <p:blipFill rotWithShape="1">
          <a:blip r:embed="rId4">
            <a:alphaModFix/>
          </a:blip>
          <a:srcRect l="20310" t="11150" r="33684"/>
          <a:stretch/>
        </p:blipFill>
        <p:spPr>
          <a:xfrm>
            <a:off x="6902650" y="3230363"/>
            <a:ext cx="1425958" cy="1019937"/>
          </a:xfrm>
          <a:prstGeom prst="rect">
            <a:avLst/>
          </a:prstGeom>
          <a:noFill/>
          <a:ln>
            <a:noFill/>
          </a:ln>
          <a:effectLst>
            <a:outerShdw blurRad="142875" dist="57150" dir="4500000" algn="bl" rotWithShape="0">
              <a:srgbClr val="000000">
                <a:alpha val="10000"/>
              </a:srgbClr>
            </a:outerShdw>
          </a:effectLst>
        </p:spPr>
      </p:pic>
      <p:pic>
        <p:nvPicPr>
          <p:cNvPr id="104" name="Google Shape;104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902652" y="1974599"/>
            <a:ext cx="1425948" cy="1025068"/>
          </a:xfrm>
          <a:prstGeom prst="rect">
            <a:avLst/>
          </a:prstGeom>
          <a:noFill/>
          <a:ln>
            <a:noFill/>
          </a:ln>
          <a:effectLst>
            <a:outerShdw blurRad="142875" dist="57150" dir="4500000" algn="bl" rotWithShape="0">
              <a:srgbClr val="000000">
                <a:alpha val="10000"/>
              </a:srgbClr>
            </a:outerShdw>
          </a:effectLst>
        </p:spPr>
      </p:pic>
      <p:pic>
        <p:nvPicPr>
          <p:cNvPr id="105" name="Google Shape;105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377673" y="1125300"/>
            <a:ext cx="2653326" cy="349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p62"/>
          <p:cNvSpPr txBox="1"/>
          <p:nvPr/>
        </p:nvSpPr>
        <p:spPr>
          <a:xfrm>
            <a:off x="457200" y="826625"/>
            <a:ext cx="58914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>
                <a:latin typeface="Montserrat"/>
                <a:ea typeface="Montserrat"/>
                <a:cs typeface="Montserrat"/>
                <a:sym typeface="Montserrat"/>
              </a:rPr>
              <a:t>Процесс в фигма</a:t>
            </a:r>
            <a:endParaRPr sz="120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461" name="Google Shape;461;p62"/>
          <p:cNvPicPr preferRelativeResize="0"/>
          <p:nvPr/>
        </p:nvPicPr>
        <p:blipFill rotWithShape="1">
          <a:blip r:embed="rId3">
            <a:alphaModFix/>
          </a:blip>
          <a:srcRect t="9238" b="46644"/>
          <a:stretch/>
        </p:blipFill>
        <p:spPr>
          <a:xfrm>
            <a:off x="510275" y="2036400"/>
            <a:ext cx="2015850" cy="1180274"/>
          </a:xfrm>
          <a:prstGeom prst="rect">
            <a:avLst/>
          </a:prstGeom>
          <a:noFill/>
          <a:ln>
            <a:noFill/>
          </a:ln>
        </p:spPr>
      </p:pic>
      <p:sp>
        <p:nvSpPr>
          <p:cNvPr id="462" name="Google Shape;462;p62"/>
          <p:cNvSpPr txBox="1"/>
          <p:nvPr/>
        </p:nvSpPr>
        <p:spPr>
          <a:xfrm>
            <a:off x="3116500" y="1548076"/>
            <a:ext cx="5047200" cy="213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b="1">
                <a:latin typeface="Montserrat"/>
                <a:ea typeface="Montserrat"/>
                <a:cs typeface="Montserrat"/>
                <a:sym typeface="Montserrat"/>
              </a:rPr>
              <a:t>Категории и статусы</a:t>
            </a:r>
            <a:endParaRPr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Montserrat Medium"/>
                <a:ea typeface="Montserrat Medium"/>
                <a:cs typeface="Montserrat Medium"/>
                <a:sym typeface="Montserrat Medium"/>
              </a:rPr>
              <a:t>💛 - дизайн не готов</a:t>
            </a:r>
            <a:endParaRPr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Montserrat Medium"/>
                <a:ea typeface="Montserrat Medium"/>
                <a:cs typeface="Montserrat Medium"/>
                <a:sym typeface="Montserrat Medium"/>
              </a:rPr>
              <a:t>💙 - согласование дизайн</a:t>
            </a:r>
            <a:endParaRPr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Montserrat Medium"/>
                <a:ea typeface="Montserrat Medium"/>
                <a:cs typeface="Montserrat Medium"/>
                <a:sym typeface="Montserrat Medium"/>
              </a:rPr>
              <a:t>💚 - согласовано, готово к верстке</a:t>
            </a:r>
            <a:endParaRPr sz="1800" b="1"/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Montserrat Medium"/>
                <a:ea typeface="Montserrat Medium"/>
                <a:cs typeface="Montserrat Medium"/>
                <a:sym typeface="Montserrat Medium"/>
              </a:rPr>
              <a:t>💻  - десктоп </a:t>
            </a:r>
            <a:endParaRPr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Montserrat Medium"/>
                <a:ea typeface="Montserrat Medium"/>
                <a:cs typeface="Montserrat Medium"/>
                <a:sym typeface="Montserrat Medium"/>
              </a:rPr>
              <a:t>📱 - адаптив </a:t>
            </a:r>
            <a:endParaRPr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463" name="Google Shape;463;p62"/>
          <p:cNvSpPr txBox="1"/>
          <p:nvPr/>
        </p:nvSpPr>
        <p:spPr>
          <a:xfrm>
            <a:off x="3116500" y="3780825"/>
            <a:ext cx="5805624" cy="1061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b="1" dirty="0">
                <a:latin typeface="Montserrat"/>
                <a:ea typeface="Montserrat"/>
                <a:cs typeface="Montserrat"/>
                <a:sym typeface="Montserrat"/>
              </a:rPr>
              <a:t>Смайлы для визуального отличия </a:t>
            </a:r>
            <a:endParaRPr sz="1900" b="1" dirty="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dirty="0">
                <a:latin typeface="Montserrat Medium"/>
                <a:ea typeface="Montserrat Medium"/>
                <a:cs typeface="Montserrat Medium"/>
                <a:sym typeface="Montserrat Medium"/>
              </a:rPr>
              <a:t>❓ FAQ 		💬 Чат  </a:t>
            </a:r>
            <a:r>
              <a:rPr lang="ru-RU" sz="1900" dirty="0">
                <a:latin typeface="Montserrat Medium"/>
                <a:ea typeface="Montserrat Medium"/>
                <a:cs typeface="Montserrat Medium"/>
                <a:sym typeface="Montserrat Medium"/>
              </a:rPr>
              <a:t>        </a:t>
            </a:r>
            <a:r>
              <a:rPr lang="en" sz="1900" dirty="0">
                <a:latin typeface="Montserrat Medium"/>
                <a:ea typeface="Montserrat Medium"/>
                <a:cs typeface="Montserrat Medium"/>
                <a:sym typeface="Montserrat Medium"/>
              </a:rPr>
              <a:t>💃🏻Перс, данные </a:t>
            </a:r>
            <a:endParaRPr sz="1900" dirty="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464" name="Google Shape;464;p62"/>
          <p:cNvSpPr txBox="1"/>
          <p:nvPr/>
        </p:nvSpPr>
        <p:spPr>
          <a:xfrm>
            <a:off x="690775" y="1559400"/>
            <a:ext cx="965400" cy="4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b="1">
                <a:latin typeface="Montserrat"/>
                <a:ea typeface="Montserrat"/>
                <a:cs typeface="Montserrat"/>
                <a:sym typeface="Montserrat"/>
              </a:rPr>
              <a:t>Pages</a:t>
            </a:r>
            <a:endParaRPr sz="190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465" name="Google Shape;465;p6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5825" y="3305906"/>
            <a:ext cx="1660700" cy="1243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p63"/>
          <p:cNvSpPr txBox="1">
            <a:spLocks noGrp="1"/>
          </p:cNvSpPr>
          <p:nvPr>
            <p:ph type="subTitle" idx="1"/>
          </p:nvPr>
        </p:nvSpPr>
        <p:spPr>
          <a:xfrm>
            <a:off x="1823259" y="2021725"/>
            <a:ext cx="5503800" cy="80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Статистика</a:t>
            </a:r>
            <a:endParaRPr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p64"/>
          <p:cNvSpPr txBox="1"/>
          <p:nvPr/>
        </p:nvSpPr>
        <p:spPr>
          <a:xfrm>
            <a:off x="457200" y="826625"/>
            <a:ext cx="5891400" cy="116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На какие данные мы могли ориентироваться</a:t>
            </a:r>
            <a:endParaRPr sz="1200">
              <a:solidFill>
                <a:schemeClr val="l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476" name="Google Shape;476;p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3786" y="2059320"/>
            <a:ext cx="2490600" cy="2903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77" name="Google Shape;477;p64"/>
          <p:cNvPicPr preferRelativeResize="0"/>
          <p:nvPr/>
        </p:nvPicPr>
        <p:blipFill rotWithShape="1">
          <a:blip r:embed="rId4">
            <a:alphaModFix/>
          </a:blip>
          <a:srcRect b="26964"/>
          <a:stretch/>
        </p:blipFill>
        <p:spPr>
          <a:xfrm>
            <a:off x="3175350" y="2059324"/>
            <a:ext cx="2537574" cy="1571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p65"/>
          <p:cNvSpPr txBox="1">
            <a:spLocks noGrp="1"/>
          </p:cNvSpPr>
          <p:nvPr>
            <p:ph type="subTitle" idx="1"/>
          </p:nvPr>
        </p:nvSpPr>
        <p:spPr>
          <a:xfrm>
            <a:off x="919950" y="1559200"/>
            <a:ext cx="7310700" cy="307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Параллельная работа в старом и новом дизайне</a:t>
            </a:r>
            <a:endParaRPr/>
          </a:p>
          <a:p>
            <a:pPr marL="0" lvl="0" indent="0" algn="ctr" rtl="0">
              <a:spcBef>
                <a:spcPts val="120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483" name="Google Shape;483;p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6391576" y="2326825"/>
            <a:ext cx="2112548" cy="2816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484" name="Google Shape;484;p6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20800" y="3274500"/>
            <a:ext cx="1037174" cy="16504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p66"/>
          <p:cNvSpPr txBox="1"/>
          <p:nvPr/>
        </p:nvSpPr>
        <p:spPr>
          <a:xfrm>
            <a:off x="457200" y="826625"/>
            <a:ext cx="5891400" cy="14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 Medium"/>
              <a:buChar char="➔"/>
            </a:pPr>
            <a:r>
              <a:rPr lang="en" sz="2000">
                <a:latin typeface="Montserrat Medium"/>
                <a:ea typeface="Montserrat Medium"/>
                <a:cs typeface="Montserrat Medium"/>
                <a:sym typeface="Montserrat Medium"/>
              </a:rPr>
              <a:t>А вы что, остановили развитие основной функциональности и только делали дизайн?</a:t>
            </a:r>
            <a:endParaRPr sz="200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p67"/>
          <p:cNvSpPr txBox="1"/>
          <p:nvPr/>
        </p:nvSpPr>
        <p:spPr>
          <a:xfrm>
            <a:off x="457200" y="1028150"/>
            <a:ext cx="51639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04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Montserrat Medium"/>
              <a:buChar char="➔"/>
            </a:pPr>
            <a:r>
              <a:rPr lang="en" sz="1200">
                <a:solidFill>
                  <a:srgbClr val="666666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А вы что, остановили развитие основной функциональности и только делали дизайн?</a:t>
            </a:r>
            <a:endParaRPr sz="1200">
              <a:solidFill>
                <a:srgbClr val="666666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495" name="Google Shape;495;p67"/>
          <p:cNvSpPr txBox="1"/>
          <p:nvPr/>
        </p:nvSpPr>
        <p:spPr>
          <a:xfrm>
            <a:off x="457200" y="1797871"/>
            <a:ext cx="7347600" cy="6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Montserrat Medium"/>
              <a:buChar char="➔"/>
            </a:pPr>
            <a:r>
              <a:rPr lang="en" sz="2000" dirty="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Нет</a:t>
            </a:r>
            <a:endParaRPr sz="2000" dirty="0">
              <a:solidFill>
                <a:schemeClr val="l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496" name="Google Shape;496;p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60863">
            <a:off x="4870142" y="650545"/>
            <a:ext cx="1050067" cy="12251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68"/>
          <p:cNvSpPr txBox="1">
            <a:spLocks noGrp="1"/>
          </p:cNvSpPr>
          <p:nvPr>
            <p:ph type="subTitle" idx="1"/>
          </p:nvPr>
        </p:nvSpPr>
        <p:spPr>
          <a:xfrm>
            <a:off x="1319398" y="2021725"/>
            <a:ext cx="6505200" cy="14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Не более 3-х вариантов решений</a:t>
            </a:r>
            <a:endParaRPr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6" name="Google Shape;506;p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" y="1807452"/>
            <a:ext cx="5143100" cy="2582300"/>
          </a:xfrm>
          <a:prstGeom prst="rect">
            <a:avLst/>
          </a:prstGeom>
          <a:noFill/>
          <a:ln>
            <a:noFill/>
          </a:ln>
        </p:spPr>
      </p:pic>
      <p:sp>
        <p:nvSpPr>
          <p:cNvPr id="507" name="Google Shape;507;p69"/>
          <p:cNvSpPr txBox="1"/>
          <p:nvPr/>
        </p:nvSpPr>
        <p:spPr>
          <a:xfrm>
            <a:off x="457200" y="826625"/>
            <a:ext cx="58914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>
                <a:latin typeface="Montserrat"/>
                <a:ea typeface="Montserrat"/>
                <a:cs typeface="Montserrat"/>
                <a:sym typeface="Montserrat"/>
              </a:rPr>
              <a:t>Сводный портфель</a:t>
            </a:r>
            <a:endParaRPr sz="120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" name="Google Shape;512;p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1000" y="1483543"/>
            <a:ext cx="6044376" cy="3583756"/>
          </a:xfrm>
          <a:prstGeom prst="rect">
            <a:avLst/>
          </a:prstGeom>
          <a:noFill/>
          <a:ln>
            <a:noFill/>
          </a:ln>
        </p:spPr>
      </p:pic>
      <p:sp>
        <p:nvSpPr>
          <p:cNvPr id="513" name="Google Shape;513;p70"/>
          <p:cNvSpPr txBox="1"/>
          <p:nvPr/>
        </p:nvSpPr>
        <p:spPr>
          <a:xfrm>
            <a:off x="457200" y="826625"/>
            <a:ext cx="58914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>
                <a:latin typeface="Montserrat"/>
                <a:ea typeface="Montserrat"/>
                <a:cs typeface="Montserrat"/>
                <a:sym typeface="Montserrat"/>
              </a:rPr>
              <a:t>Сводный портфель</a:t>
            </a:r>
            <a:endParaRPr sz="120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8" name="Google Shape;518;p7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" y="1483771"/>
            <a:ext cx="6036399" cy="3583530"/>
          </a:xfrm>
          <a:prstGeom prst="rect">
            <a:avLst/>
          </a:prstGeom>
          <a:noFill/>
          <a:ln>
            <a:noFill/>
          </a:ln>
        </p:spPr>
      </p:pic>
      <p:sp>
        <p:nvSpPr>
          <p:cNvPr id="519" name="Google Shape;519;p71"/>
          <p:cNvSpPr txBox="1"/>
          <p:nvPr/>
        </p:nvSpPr>
        <p:spPr>
          <a:xfrm>
            <a:off x="457200" y="826625"/>
            <a:ext cx="58914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>
                <a:latin typeface="Montserrat"/>
                <a:ea typeface="Montserrat"/>
                <a:cs typeface="Montserrat"/>
                <a:sym typeface="Montserrat"/>
              </a:rPr>
              <a:t>Сводный портфель</a:t>
            </a:r>
            <a:endParaRPr sz="120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8"/>
          <p:cNvSpPr txBox="1"/>
          <p:nvPr/>
        </p:nvSpPr>
        <p:spPr>
          <a:xfrm>
            <a:off x="457200" y="826625"/>
            <a:ext cx="5891400" cy="24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>
                <a:latin typeface="Montserrat"/>
                <a:ea typeface="Montserrat"/>
                <a:cs typeface="Montserrat"/>
                <a:sym typeface="Montserrat"/>
              </a:rPr>
              <a:t>О компании</a:t>
            </a:r>
            <a:br>
              <a:rPr lang="en" sz="3200" b="1">
                <a:latin typeface="Montserrat"/>
                <a:ea typeface="Montserrat"/>
                <a:cs typeface="Montserrat"/>
                <a:sym typeface="Montserrat"/>
              </a:rPr>
            </a:br>
            <a:endParaRPr sz="3200" b="1"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 Medium"/>
              <a:buChar char="➔"/>
            </a:pPr>
            <a:r>
              <a:rPr lang="en" sz="2000">
                <a:latin typeface="Montserrat Medium"/>
                <a:ea typeface="Montserrat Medium"/>
                <a:cs typeface="Montserrat Medium"/>
                <a:sym typeface="Montserrat Medium"/>
              </a:rPr>
              <a:t>Лучшие разработчики ПО для финансовых</a:t>
            </a:r>
            <a:br>
              <a:rPr lang="en" sz="2000">
                <a:latin typeface="Montserrat Medium"/>
                <a:ea typeface="Montserrat Medium"/>
                <a:cs typeface="Montserrat Medium"/>
                <a:sym typeface="Montserrat Medium"/>
              </a:rPr>
            </a:br>
            <a:r>
              <a:rPr lang="en" sz="2000">
                <a:latin typeface="Montserrat Medium"/>
                <a:ea typeface="Montserrat Medium"/>
                <a:cs typeface="Montserrat Medium"/>
                <a:sym typeface="Montserrat Medium"/>
              </a:rPr>
              <a:t>компаний 2018, 2019</a:t>
            </a:r>
            <a:endParaRPr sz="200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111" name="Google Shape;111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244">
            <a:off x="6716409" y="1721630"/>
            <a:ext cx="2008638" cy="20086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966726">
            <a:off x="4809967" y="1280599"/>
            <a:ext cx="2768149" cy="27681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4" name="Google Shape;524;p7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199" y="1493476"/>
            <a:ext cx="5713576" cy="3573823"/>
          </a:xfrm>
          <a:prstGeom prst="rect">
            <a:avLst/>
          </a:prstGeom>
          <a:noFill/>
          <a:ln>
            <a:noFill/>
          </a:ln>
        </p:spPr>
      </p:pic>
      <p:sp>
        <p:nvSpPr>
          <p:cNvPr id="525" name="Google Shape;525;p72"/>
          <p:cNvSpPr txBox="1"/>
          <p:nvPr/>
        </p:nvSpPr>
        <p:spPr>
          <a:xfrm>
            <a:off x="457200" y="826625"/>
            <a:ext cx="58914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>
                <a:latin typeface="Montserrat"/>
                <a:ea typeface="Montserrat"/>
                <a:cs typeface="Montserrat"/>
                <a:sym typeface="Montserrat"/>
              </a:rPr>
              <a:t>Сводный портфель</a:t>
            </a:r>
            <a:endParaRPr sz="120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0" name="Google Shape;530;p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" y="1493790"/>
            <a:ext cx="5703700" cy="3573510"/>
          </a:xfrm>
          <a:prstGeom prst="rect">
            <a:avLst/>
          </a:prstGeom>
          <a:noFill/>
          <a:ln>
            <a:noFill/>
          </a:ln>
        </p:spPr>
      </p:pic>
      <p:sp>
        <p:nvSpPr>
          <p:cNvPr id="531" name="Google Shape;531;p73"/>
          <p:cNvSpPr txBox="1"/>
          <p:nvPr/>
        </p:nvSpPr>
        <p:spPr>
          <a:xfrm>
            <a:off x="457200" y="826625"/>
            <a:ext cx="58914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>
                <a:latin typeface="Montserrat"/>
                <a:ea typeface="Montserrat"/>
                <a:cs typeface="Montserrat"/>
                <a:sym typeface="Montserrat"/>
              </a:rPr>
              <a:t>Сводный портфель</a:t>
            </a:r>
            <a:endParaRPr sz="120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6" name="Google Shape;536;p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" y="1571300"/>
            <a:ext cx="5286375" cy="2714625"/>
          </a:xfrm>
          <a:prstGeom prst="rect">
            <a:avLst/>
          </a:prstGeom>
          <a:noFill/>
          <a:ln>
            <a:noFill/>
          </a:ln>
        </p:spPr>
      </p:pic>
      <p:sp>
        <p:nvSpPr>
          <p:cNvPr id="537" name="Google Shape;537;p74"/>
          <p:cNvSpPr txBox="1"/>
          <p:nvPr/>
        </p:nvSpPr>
        <p:spPr>
          <a:xfrm>
            <a:off x="457200" y="826625"/>
            <a:ext cx="58914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>
                <a:latin typeface="Montserrat"/>
                <a:ea typeface="Montserrat"/>
                <a:cs typeface="Montserrat"/>
                <a:sym typeface="Montserrat"/>
              </a:rPr>
              <a:t>Сводный портфель</a:t>
            </a:r>
            <a:endParaRPr sz="120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" name="Google Shape;542;p7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" y="1577125"/>
            <a:ext cx="5724525" cy="3086100"/>
          </a:xfrm>
          <a:prstGeom prst="rect">
            <a:avLst/>
          </a:prstGeom>
          <a:noFill/>
          <a:ln>
            <a:noFill/>
          </a:ln>
        </p:spPr>
      </p:pic>
      <p:sp>
        <p:nvSpPr>
          <p:cNvPr id="543" name="Google Shape;543;p75"/>
          <p:cNvSpPr txBox="1"/>
          <p:nvPr/>
        </p:nvSpPr>
        <p:spPr>
          <a:xfrm>
            <a:off x="457200" y="826625"/>
            <a:ext cx="58914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>
                <a:latin typeface="Montserrat"/>
                <a:ea typeface="Montserrat"/>
                <a:cs typeface="Montserrat"/>
                <a:sym typeface="Montserrat"/>
              </a:rPr>
              <a:t>Сводный портфель</a:t>
            </a:r>
            <a:endParaRPr sz="120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8" name="Google Shape;548;p7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" y="1650825"/>
            <a:ext cx="5819775" cy="304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49" name="Google Shape;549;p76"/>
          <p:cNvSpPr txBox="1"/>
          <p:nvPr/>
        </p:nvSpPr>
        <p:spPr>
          <a:xfrm>
            <a:off x="457200" y="826625"/>
            <a:ext cx="58914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>
                <a:latin typeface="Montserrat"/>
                <a:ea typeface="Montserrat"/>
                <a:cs typeface="Montserrat"/>
                <a:sym typeface="Montserrat"/>
              </a:rPr>
              <a:t>Сводный портфель</a:t>
            </a:r>
            <a:endParaRPr sz="120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4" name="Google Shape;554;p7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5" y="1503725"/>
            <a:ext cx="5433546" cy="3639775"/>
          </a:xfrm>
          <a:prstGeom prst="rect">
            <a:avLst/>
          </a:prstGeom>
          <a:noFill/>
          <a:ln>
            <a:noFill/>
          </a:ln>
        </p:spPr>
      </p:pic>
      <p:sp>
        <p:nvSpPr>
          <p:cNvPr id="555" name="Google Shape;555;p77"/>
          <p:cNvSpPr txBox="1"/>
          <p:nvPr/>
        </p:nvSpPr>
        <p:spPr>
          <a:xfrm>
            <a:off x="457200" y="826625"/>
            <a:ext cx="58914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>
                <a:latin typeface="Montserrat"/>
                <a:ea typeface="Montserrat"/>
                <a:cs typeface="Montserrat"/>
                <a:sym typeface="Montserrat"/>
              </a:rPr>
              <a:t>Сводный портфель</a:t>
            </a:r>
            <a:endParaRPr sz="120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556" name="Google Shape;556;p7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456963" y="1274327"/>
            <a:ext cx="4755850" cy="29754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1" name="Google Shape;561;p7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" y="1576277"/>
            <a:ext cx="5512174" cy="3567222"/>
          </a:xfrm>
          <a:prstGeom prst="rect">
            <a:avLst/>
          </a:prstGeom>
          <a:noFill/>
          <a:ln>
            <a:noFill/>
          </a:ln>
        </p:spPr>
      </p:pic>
      <p:sp>
        <p:nvSpPr>
          <p:cNvPr id="562" name="Google Shape;562;p78"/>
          <p:cNvSpPr txBox="1"/>
          <p:nvPr/>
        </p:nvSpPr>
        <p:spPr>
          <a:xfrm>
            <a:off x="457200" y="826625"/>
            <a:ext cx="58914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>
                <a:latin typeface="Montserrat"/>
                <a:ea typeface="Montserrat"/>
                <a:cs typeface="Montserrat"/>
                <a:sym typeface="Montserrat"/>
              </a:rPr>
              <a:t>Сводный портфель</a:t>
            </a:r>
            <a:endParaRPr sz="120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7" name="Google Shape;567;p7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1000" y="1500165"/>
            <a:ext cx="5445899" cy="3643334"/>
          </a:xfrm>
          <a:prstGeom prst="rect">
            <a:avLst/>
          </a:prstGeom>
          <a:noFill/>
          <a:ln>
            <a:noFill/>
          </a:ln>
        </p:spPr>
      </p:pic>
      <p:sp>
        <p:nvSpPr>
          <p:cNvPr id="568" name="Google Shape;568;p79"/>
          <p:cNvSpPr txBox="1"/>
          <p:nvPr/>
        </p:nvSpPr>
        <p:spPr>
          <a:xfrm>
            <a:off x="457200" y="826625"/>
            <a:ext cx="58914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>
                <a:latin typeface="Montserrat"/>
                <a:ea typeface="Montserrat"/>
                <a:cs typeface="Montserrat"/>
                <a:sym typeface="Montserrat"/>
              </a:rPr>
              <a:t>Сводный портфель</a:t>
            </a:r>
            <a:endParaRPr sz="120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" name="Google Shape;573;p8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7524" y="1503725"/>
            <a:ext cx="7520963" cy="3639775"/>
          </a:xfrm>
          <a:prstGeom prst="rect">
            <a:avLst/>
          </a:prstGeom>
          <a:noFill/>
          <a:ln>
            <a:noFill/>
          </a:ln>
        </p:spPr>
      </p:pic>
      <p:sp>
        <p:nvSpPr>
          <p:cNvPr id="574" name="Google Shape;574;p80"/>
          <p:cNvSpPr txBox="1"/>
          <p:nvPr/>
        </p:nvSpPr>
        <p:spPr>
          <a:xfrm>
            <a:off x="457200" y="826625"/>
            <a:ext cx="58914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>
                <a:latin typeface="Montserrat"/>
                <a:ea typeface="Montserrat"/>
                <a:cs typeface="Montserrat"/>
                <a:sym typeface="Montserrat"/>
              </a:rPr>
              <a:t>Сводный портфель</a:t>
            </a:r>
            <a:endParaRPr sz="120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Google Shape;579;p81"/>
          <p:cNvSpPr txBox="1"/>
          <p:nvPr/>
        </p:nvSpPr>
        <p:spPr>
          <a:xfrm>
            <a:off x="457200" y="826625"/>
            <a:ext cx="5891400" cy="314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>
                <a:latin typeface="Montserrat"/>
                <a:ea typeface="Montserrat"/>
                <a:cs typeface="Montserrat"/>
                <a:sym typeface="Montserrat"/>
              </a:rPr>
              <a:t>Цифры</a:t>
            </a:r>
            <a:br>
              <a:rPr lang="en" sz="3200" b="1">
                <a:latin typeface="Montserrat"/>
                <a:ea typeface="Montserrat"/>
                <a:cs typeface="Montserrat"/>
                <a:sym typeface="Montserrat"/>
              </a:rPr>
            </a:br>
            <a:endParaRPr sz="3200" b="1"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 Medium"/>
              <a:buChar char="➔"/>
            </a:pPr>
            <a:r>
              <a:rPr lang="en" sz="3200" b="1">
                <a:solidFill>
                  <a:srgbClr val="009BB4"/>
                </a:solidFill>
                <a:latin typeface="Montserrat"/>
                <a:ea typeface="Montserrat"/>
                <a:cs typeface="Montserrat"/>
                <a:sym typeface="Montserrat"/>
              </a:rPr>
              <a:t>11</a:t>
            </a:r>
            <a:r>
              <a:rPr lang="en" sz="3200"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en" sz="2000">
                <a:latin typeface="Montserrat Medium"/>
                <a:ea typeface="Montserrat Medium"/>
                <a:cs typeface="Montserrat Medium"/>
                <a:sym typeface="Montserrat Medium"/>
              </a:rPr>
              <a:t>макетов дизайна</a:t>
            </a:r>
            <a:endParaRPr sz="2000"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457200" lvl="0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 Medium"/>
              <a:buChar char="➔"/>
            </a:pPr>
            <a:r>
              <a:rPr lang="en" sz="3200" b="1">
                <a:solidFill>
                  <a:srgbClr val="009BB4"/>
                </a:solidFill>
                <a:latin typeface="Montserrat"/>
                <a:ea typeface="Montserrat"/>
                <a:cs typeface="Montserrat"/>
                <a:sym typeface="Montserrat"/>
              </a:rPr>
              <a:t>3</a:t>
            </a:r>
            <a:r>
              <a:rPr lang="en" sz="2000">
                <a:latin typeface="Montserrat Medium"/>
                <a:ea typeface="Montserrat Medium"/>
                <a:cs typeface="Montserrat Medium"/>
                <a:sym typeface="Montserrat Medium"/>
              </a:rPr>
              <a:t> разработки</a:t>
            </a:r>
            <a:endParaRPr sz="2000"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457200" lvl="0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 Medium"/>
              <a:buChar char="➔"/>
            </a:pPr>
            <a:r>
              <a:rPr lang="en" sz="3200" b="1">
                <a:solidFill>
                  <a:srgbClr val="009BB4"/>
                </a:solidFill>
                <a:latin typeface="Montserrat"/>
                <a:ea typeface="Montserrat"/>
                <a:cs typeface="Montserrat"/>
                <a:sym typeface="Montserrat"/>
              </a:rPr>
              <a:t>1</a:t>
            </a:r>
            <a:r>
              <a:rPr lang="en" sz="2000">
                <a:latin typeface="Montserrat Medium"/>
                <a:ea typeface="Montserrat Medium"/>
                <a:cs typeface="Montserrat Medium"/>
                <a:sym typeface="Montserrat Medium"/>
              </a:rPr>
              <a:t> раз внешнее согласование</a:t>
            </a:r>
            <a:endParaRPr sz="200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580" name="Google Shape;580;p8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36832">
            <a:off x="5912734" y="1780805"/>
            <a:ext cx="1898933" cy="18989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9"/>
          <p:cNvSpPr txBox="1"/>
          <p:nvPr/>
        </p:nvSpPr>
        <p:spPr>
          <a:xfrm>
            <a:off x="457200" y="826625"/>
            <a:ext cx="58914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Наш продукт</a:t>
            </a:r>
            <a:endParaRPr sz="2000">
              <a:solidFill>
                <a:srgbClr val="FFFFFF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118" name="Google Shape;118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7200" y="1949531"/>
            <a:ext cx="2057500" cy="2057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Google Shape;119;p19"/>
          <p:cNvSpPr txBox="1"/>
          <p:nvPr/>
        </p:nvSpPr>
        <p:spPr>
          <a:xfrm>
            <a:off x="2876999" y="1832286"/>
            <a:ext cx="5809800" cy="23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Montserrat Medium"/>
              <a:buChar char="➔"/>
            </a:pPr>
            <a:r>
              <a:rPr lang="en" sz="200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B2B</a:t>
            </a:r>
            <a:endParaRPr sz="2000">
              <a:solidFill>
                <a:srgbClr val="FFFFFF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457200" lvl="0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Montserrat Medium"/>
              <a:buChar char="➔"/>
            </a:pPr>
            <a:r>
              <a:rPr lang="en" sz="200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SAAS</a:t>
            </a:r>
            <a:endParaRPr sz="2000">
              <a:solidFill>
                <a:srgbClr val="FFFFFF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457200" lvl="0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Montserrat Medium"/>
              <a:buChar char="➔"/>
            </a:pPr>
            <a:r>
              <a:rPr lang="en" sz="200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White-label</a:t>
            </a:r>
            <a:endParaRPr sz="2000">
              <a:solidFill>
                <a:srgbClr val="FFFFFF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457200" lvl="0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Montserrat Medium"/>
              <a:buChar char="➔"/>
            </a:pPr>
            <a:r>
              <a:rPr lang="en" sz="200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Облачное и коробочное решение</a:t>
            </a:r>
            <a:endParaRPr sz="2000">
              <a:solidFill>
                <a:srgbClr val="FFFFFF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457200" lvl="0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Montserrat Medium"/>
              <a:buChar char="➔"/>
            </a:pPr>
            <a:r>
              <a:rPr lang="en" sz="200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Брокеры и управляющие компании</a:t>
            </a:r>
            <a:endParaRPr sz="2000">
              <a:solidFill>
                <a:srgbClr val="FFFFFF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120" name="Google Shape;120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837977">
            <a:off x="5151488" y="1677224"/>
            <a:ext cx="1158899" cy="1158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1569085">
            <a:off x="4420132" y="1071340"/>
            <a:ext cx="784961" cy="7849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880850" y="1236963"/>
            <a:ext cx="677100" cy="677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1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1036832">
            <a:off x="6532124" y="1671763"/>
            <a:ext cx="1457076" cy="14570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Google Shape;585;p82"/>
          <p:cNvSpPr txBox="1">
            <a:spLocks noGrp="1"/>
          </p:cNvSpPr>
          <p:nvPr>
            <p:ph type="subTitle" idx="1"/>
          </p:nvPr>
        </p:nvSpPr>
        <p:spPr>
          <a:xfrm>
            <a:off x="1823259" y="2021725"/>
            <a:ext cx="5503800" cy="14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Тестирование в нужное время</a:t>
            </a:r>
            <a:endParaRPr/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0" name="Google Shape;590;p8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417119"/>
            <a:ext cx="9143999" cy="2100212"/>
          </a:xfrm>
          <a:prstGeom prst="rect">
            <a:avLst/>
          </a:prstGeom>
          <a:noFill/>
          <a:ln>
            <a:noFill/>
          </a:ln>
        </p:spPr>
      </p:pic>
      <p:sp>
        <p:nvSpPr>
          <p:cNvPr id="591" name="Google Shape;591;p83"/>
          <p:cNvSpPr txBox="1"/>
          <p:nvPr/>
        </p:nvSpPr>
        <p:spPr>
          <a:xfrm>
            <a:off x="457200" y="826625"/>
            <a:ext cx="8382000" cy="123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Тестирование</a:t>
            </a:r>
            <a:endParaRPr sz="3200" b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Montserrat Medium"/>
              <a:buChar char="➔"/>
            </a:pPr>
            <a:r>
              <a:rPr lang="en" sz="200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15 сентября. 640 строчек в файле</a:t>
            </a:r>
            <a:endParaRPr sz="2000">
              <a:solidFill>
                <a:schemeClr val="l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Google Shape;596;p84"/>
          <p:cNvSpPr txBox="1"/>
          <p:nvPr/>
        </p:nvSpPr>
        <p:spPr>
          <a:xfrm>
            <a:off x="457200" y="826625"/>
            <a:ext cx="58914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Внедрение</a:t>
            </a:r>
            <a:endParaRPr sz="2000">
              <a:solidFill>
                <a:schemeClr val="l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597" name="Google Shape;597;p84"/>
          <p:cNvPicPr preferRelativeResize="0"/>
          <p:nvPr/>
        </p:nvPicPr>
        <p:blipFill rotWithShape="1">
          <a:blip r:embed="rId3">
            <a:alphaModFix/>
          </a:blip>
          <a:srcRect l="34494" t="61126" r="38510" b="24270"/>
          <a:stretch/>
        </p:blipFill>
        <p:spPr>
          <a:xfrm>
            <a:off x="1852724" y="3621175"/>
            <a:ext cx="1514069" cy="498236"/>
          </a:xfrm>
          <a:prstGeom prst="rect">
            <a:avLst/>
          </a:prstGeom>
          <a:noFill/>
          <a:ln>
            <a:noFill/>
          </a:ln>
        </p:spPr>
      </p:pic>
      <p:pic>
        <p:nvPicPr>
          <p:cNvPr id="598" name="Google Shape;598;p84"/>
          <p:cNvPicPr preferRelativeResize="0"/>
          <p:nvPr/>
        </p:nvPicPr>
        <p:blipFill rotWithShape="1">
          <a:blip r:embed="rId3">
            <a:alphaModFix/>
          </a:blip>
          <a:srcRect l="72142" t="61126" r="12026" b="24270"/>
          <a:stretch/>
        </p:blipFill>
        <p:spPr>
          <a:xfrm>
            <a:off x="7027217" y="3605018"/>
            <a:ext cx="887882" cy="498236"/>
          </a:xfrm>
          <a:prstGeom prst="rect">
            <a:avLst/>
          </a:prstGeom>
          <a:noFill/>
          <a:ln>
            <a:noFill/>
          </a:ln>
        </p:spPr>
      </p:pic>
      <p:pic>
        <p:nvPicPr>
          <p:cNvPr id="599" name="Google Shape;599;p84"/>
          <p:cNvPicPr preferRelativeResize="0"/>
          <p:nvPr/>
        </p:nvPicPr>
        <p:blipFill rotWithShape="1">
          <a:blip r:embed="rId3">
            <a:alphaModFix/>
          </a:blip>
          <a:srcRect l="43905" t="61126" r="38511" b="24270"/>
          <a:stretch/>
        </p:blipFill>
        <p:spPr>
          <a:xfrm>
            <a:off x="3232115" y="3615374"/>
            <a:ext cx="3956285" cy="498236"/>
          </a:xfrm>
          <a:prstGeom prst="rect">
            <a:avLst/>
          </a:prstGeom>
          <a:noFill/>
          <a:ln>
            <a:noFill/>
          </a:ln>
        </p:spPr>
      </p:pic>
      <p:pic>
        <p:nvPicPr>
          <p:cNvPr id="600" name="Google Shape;600;p84"/>
          <p:cNvPicPr preferRelativeResize="0"/>
          <p:nvPr/>
        </p:nvPicPr>
        <p:blipFill rotWithShape="1">
          <a:blip r:embed="rId3">
            <a:alphaModFix/>
          </a:blip>
          <a:srcRect l="41340" t="61126" r="57773" b="24270"/>
          <a:stretch/>
        </p:blipFill>
        <p:spPr>
          <a:xfrm>
            <a:off x="6658256" y="3605019"/>
            <a:ext cx="49722" cy="498236"/>
          </a:xfrm>
          <a:prstGeom prst="rect">
            <a:avLst/>
          </a:prstGeom>
          <a:noFill/>
          <a:ln>
            <a:noFill/>
          </a:ln>
        </p:spPr>
      </p:pic>
      <p:pic>
        <p:nvPicPr>
          <p:cNvPr id="601" name="Google Shape;601;p84"/>
          <p:cNvPicPr preferRelativeResize="0"/>
          <p:nvPr/>
        </p:nvPicPr>
        <p:blipFill rotWithShape="1">
          <a:blip r:embed="rId3">
            <a:alphaModFix/>
          </a:blip>
          <a:srcRect l="41340" t="61126" r="57773" b="24270"/>
          <a:stretch/>
        </p:blipFill>
        <p:spPr>
          <a:xfrm>
            <a:off x="4204586" y="3605019"/>
            <a:ext cx="49722" cy="498236"/>
          </a:xfrm>
          <a:prstGeom prst="rect">
            <a:avLst/>
          </a:prstGeom>
          <a:noFill/>
          <a:ln>
            <a:noFill/>
          </a:ln>
        </p:spPr>
      </p:pic>
      <p:sp>
        <p:nvSpPr>
          <p:cNvPr id="602" name="Google Shape;602;p84"/>
          <p:cNvSpPr txBox="1"/>
          <p:nvPr/>
        </p:nvSpPr>
        <p:spPr>
          <a:xfrm>
            <a:off x="457212" y="1503732"/>
            <a:ext cx="1773900" cy="7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Montserrat"/>
                <a:ea typeface="Montserrat"/>
                <a:cs typeface="Montserrat"/>
                <a:sym typeface="Montserrat"/>
              </a:rPr>
              <a:t>03.2020 - 01.2021</a:t>
            </a:r>
            <a:endParaRPr sz="1200" b="1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1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603" name="Google Shape;603;p8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54295" y="3905167"/>
            <a:ext cx="2403946" cy="238082"/>
          </a:xfrm>
          <a:prstGeom prst="rect">
            <a:avLst/>
          </a:prstGeom>
          <a:noFill/>
          <a:ln>
            <a:noFill/>
          </a:ln>
        </p:spPr>
      </p:pic>
      <p:pic>
        <p:nvPicPr>
          <p:cNvPr id="604" name="Google Shape;604;p8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752659" y="1018449"/>
            <a:ext cx="2087574" cy="4196225"/>
          </a:xfrm>
          <a:prstGeom prst="rect">
            <a:avLst/>
          </a:prstGeom>
          <a:noFill/>
          <a:ln>
            <a:noFill/>
          </a:ln>
        </p:spPr>
      </p:pic>
      <p:sp>
        <p:nvSpPr>
          <p:cNvPr id="605" name="Google Shape;605;p84"/>
          <p:cNvSpPr txBox="1"/>
          <p:nvPr/>
        </p:nvSpPr>
        <p:spPr>
          <a:xfrm>
            <a:off x="3197475" y="3276350"/>
            <a:ext cx="14778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Montserrat"/>
                <a:ea typeface="Montserrat"/>
                <a:cs typeface="Montserrat"/>
                <a:sym typeface="Montserrat"/>
              </a:rPr>
              <a:t>Май 2020</a:t>
            </a:r>
            <a:endParaRPr/>
          </a:p>
        </p:txBody>
      </p:sp>
      <p:sp>
        <p:nvSpPr>
          <p:cNvPr id="606" name="Google Shape;606;p84"/>
          <p:cNvSpPr txBox="1"/>
          <p:nvPr/>
        </p:nvSpPr>
        <p:spPr>
          <a:xfrm>
            <a:off x="6600175" y="3276350"/>
            <a:ext cx="14778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Montserrat"/>
                <a:ea typeface="Montserrat"/>
                <a:cs typeface="Montserrat"/>
                <a:sym typeface="Montserrat"/>
              </a:rPr>
              <a:t>Январь 2021</a:t>
            </a:r>
            <a:endParaRPr/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Google Shape;611;p85"/>
          <p:cNvSpPr txBox="1"/>
          <p:nvPr/>
        </p:nvSpPr>
        <p:spPr>
          <a:xfrm>
            <a:off x="457200" y="826625"/>
            <a:ext cx="58914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Процесс внедрения</a:t>
            </a:r>
            <a:endParaRPr sz="2000">
              <a:solidFill>
                <a:schemeClr val="l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612" name="Google Shape;612;p85"/>
          <p:cNvSpPr txBox="1"/>
          <p:nvPr/>
        </p:nvSpPr>
        <p:spPr>
          <a:xfrm>
            <a:off x="457200" y="1784492"/>
            <a:ext cx="79242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/>
              <a:t>🤔😕😫🤔🔥🔥🤬😲🤦🏻‍♀️😱😅😎</a:t>
            </a:r>
            <a:endParaRPr sz="5000"/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Google Shape;617;p86"/>
          <p:cNvSpPr txBox="1">
            <a:spLocks noGrp="1"/>
          </p:cNvSpPr>
          <p:nvPr>
            <p:ph type="subTitle" idx="1"/>
          </p:nvPr>
        </p:nvSpPr>
        <p:spPr>
          <a:xfrm>
            <a:off x="1823259" y="2021725"/>
            <a:ext cx="5503800" cy="14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Поддержка старого дизайна</a:t>
            </a:r>
            <a:endParaRPr/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" name="Google Shape;622;p87"/>
          <p:cNvSpPr txBox="1"/>
          <p:nvPr/>
        </p:nvSpPr>
        <p:spPr>
          <a:xfrm>
            <a:off x="457200" y="1802028"/>
            <a:ext cx="76059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 Medium"/>
              <a:buChar char="➔"/>
            </a:pPr>
            <a:r>
              <a:rPr lang="en" sz="2000">
                <a:latin typeface="Montserrat Medium"/>
                <a:ea typeface="Montserrat Medium"/>
                <a:cs typeface="Montserrat Medium"/>
                <a:sym typeface="Montserrat Medium"/>
              </a:rPr>
              <a:t>Бывало ли у вас такое, что обновился дизайн приложения, сайта и вы ничего не понимаете?</a:t>
            </a:r>
            <a:endParaRPr sz="200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7" name="Google Shape;627;p88"/>
          <p:cNvPicPr preferRelativeResize="0"/>
          <p:nvPr/>
        </p:nvPicPr>
        <p:blipFill rotWithShape="1">
          <a:blip r:embed="rId3">
            <a:alphaModFix/>
          </a:blip>
          <a:srcRect b="4942"/>
          <a:stretch/>
        </p:blipFill>
        <p:spPr>
          <a:xfrm>
            <a:off x="0" y="737625"/>
            <a:ext cx="9144000" cy="4405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2" name="Google Shape;632;p89"/>
          <p:cNvSpPr txBox="1">
            <a:spLocks noGrp="1"/>
          </p:cNvSpPr>
          <p:nvPr>
            <p:ph type="subTitle" idx="1"/>
          </p:nvPr>
        </p:nvSpPr>
        <p:spPr>
          <a:xfrm>
            <a:off x="1823259" y="2021725"/>
            <a:ext cx="5503800" cy="14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Ограничение по аудитории беты</a:t>
            </a:r>
            <a:endParaRPr/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7" name="Google Shape;637;p9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2387" y="1790700"/>
            <a:ext cx="7219950" cy="3352800"/>
          </a:xfrm>
          <a:prstGeom prst="rect">
            <a:avLst/>
          </a:prstGeom>
          <a:noFill/>
          <a:ln>
            <a:noFill/>
          </a:ln>
        </p:spPr>
      </p:pic>
      <p:sp>
        <p:nvSpPr>
          <p:cNvPr id="638" name="Google Shape;638;p90"/>
          <p:cNvSpPr txBox="1"/>
          <p:nvPr/>
        </p:nvSpPr>
        <p:spPr>
          <a:xfrm>
            <a:off x="457200" y="826625"/>
            <a:ext cx="83820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>
                <a:latin typeface="Montserrat"/>
                <a:ea typeface="Montserrat"/>
                <a:cs typeface="Montserrat"/>
                <a:sym typeface="Montserrat"/>
              </a:rPr>
              <a:t>Управление включением дизайна</a:t>
            </a:r>
            <a:endParaRPr sz="200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" name="Google Shape;643;p91"/>
          <p:cNvSpPr txBox="1"/>
          <p:nvPr/>
        </p:nvSpPr>
        <p:spPr>
          <a:xfrm>
            <a:off x="457200" y="826625"/>
            <a:ext cx="83820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>
                <a:latin typeface="Montserrat"/>
                <a:ea typeface="Montserrat"/>
                <a:cs typeface="Montserrat"/>
                <a:sym typeface="Montserrat"/>
              </a:rPr>
              <a:t>Индивидуальная настройка</a:t>
            </a:r>
            <a:endParaRPr sz="200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644" name="Google Shape;644;p9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013787"/>
            <a:ext cx="9143999" cy="27423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0"/>
          <p:cNvSpPr txBox="1"/>
          <p:nvPr/>
        </p:nvSpPr>
        <p:spPr>
          <a:xfrm>
            <a:off x="457200" y="826625"/>
            <a:ext cx="30966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>
                <a:latin typeface="Montserrat"/>
                <a:ea typeface="Montserrat"/>
                <a:cs typeface="Montserrat"/>
                <a:sym typeface="Montserrat"/>
              </a:rPr>
              <a:t>White label</a:t>
            </a:r>
            <a:endParaRPr sz="200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129" name="Google Shape;129;p20"/>
          <p:cNvPicPr preferRelativeResize="0"/>
          <p:nvPr/>
        </p:nvPicPr>
        <p:blipFill rotWithShape="1">
          <a:blip r:embed="rId3">
            <a:alphaModFix/>
          </a:blip>
          <a:srcRect b="2296"/>
          <a:stretch/>
        </p:blipFill>
        <p:spPr>
          <a:xfrm>
            <a:off x="2119125" y="1643400"/>
            <a:ext cx="4652574" cy="3122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20"/>
          <p:cNvPicPr preferRelativeResize="0"/>
          <p:nvPr/>
        </p:nvPicPr>
        <p:blipFill rotWithShape="1">
          <a:blip r:embed="rId4">
            <a:alphaModFix/>
          </a:blip>
          <a:srcRect r="50347" b="2296"/>
          <a:stretch/>
        </p:blipFill>
        <p:spPr>
          <a:xfrm>
            <a:off x="2115750" y="1643400"/>
            <a:ext cx="2313501" cy="312267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1" name="Google Shape;131;p20"/>
          <p:cNvCxnSpPr/>
          <p:nvPr/>
        </p:nvCxnSpPr>
        <p:spPr>
          <a:xfrm flipH="1">
            <a:off x="4442729" y="1597850"/>
            <a:ext cx="5400" cy="32019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32" name="Google Shape;132;p20"/>
          <p:cNvSpPr/>
          <p:nvPr/>
        </p:nvSpPr>
        <p:spPr>
          <a:xfrm>
            <a:off x="4407821" y="1832259"/>
            <a:ext cx="75300" cy="348900"/>
          </a:xfrm>
          <a:prstGeom prst="roundRect">
            <a:avLst>
              <a:gd name="adj" fmla="val 16667"/>
            </a:avLst>
          </a:prstGeom>
          <a:solidFill>
            <a:srgbClr val="00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33;p20"/>
          <p:cNvSpPr/>
          <p:nvPr/>
        </p:nvSpPr>
        <p:spPr>
          <a:xfrm rot="-5400000">
            <a:off x="4302112" y="1954561"/>
            <a:ext cx="80100" cy="69300"/>
          </a:xfrm>
          <a:prstGeom prst="triangle">
            <a:avLst>
              <a:gd name="adj" fmla="val 50000"/>
            </a:avLst>
          </a:prstGeom>
          <a:solidFill>
            <a:srgbClr val="00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34;p20"/>
          <p:cNvSpPr/>
          <p:nvPr/>
        </p:nvSpPr>
        <p:spPr>
          <a:xfrm rot="5400000">
            <a:off x="4508601" y="1951352"/>
            <a:ext cx="80100" cy="69300"/>
          </a:xfrm>
          <a:prstGeom prst="triangle">
            <a:avLst>
              <a:gd name="adj" fmla="val 50000"/>
            </a:avLst>
          </a:prstGeom>
          <a:solidFill>
            <a:srgbClr val="00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" name="Google Shape;649;p92"/>
          <p:cNvSpPr txBox="1">
            <a:spLocks noGrp="1"/>
          </p:cNvSpPr>
          <p:nvPr>
            <p:ph type="subTitle" idx="1"/>
          </p:nvPr>
        </p:nvSpPr>
        <p:spPr>
          <a:xfrm>
            <a:off x="1823259" y="2021725"/>
            <a:ext cx="5503800" cy="80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Подсказки</a:t>
            </a:r>
            <a:endParaRPr/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" name="Google Shape;654;p93"/>
          <p:cNvSpPr txBox="1"/>
          <p:nvPr/>
        </p:nvSpPr>
        <p:spPr>
          <a:xfrm>
            <a:off x="457200" y="826625"/>
            <a:ext cx="83820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>
                <a:latin typeface="Montserrat"/>
                <a:ea typeface="Montserrat"/>
                <a:cs typeface="Montserrat"/>
                <a:sym typeface="Montserrat"/>
              </a:rPr>
              <a:t>Конечно онбординг</a:t>
            </a:r>
            <a:endParaRPr sz="200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655" name="Google Shape;655;p9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99050" y="1656200"/>
            <a:ext cx="5745899" cy="3316251"/>
          </a:xfrm>
          <a:prstGeom prst="rect">
            <a:avLst/>
          </a:prstGeom>
          <a:noFill/>
          <a:ln>
            <a:noFill/>
          </a:ln>
        </p:spPr>
      </p:pic>
      <p:pic>
        <p:nvPicPr>
          <p:cNvPr id="656" name="Google Shape;656;p93"/>
          <p:cNvPicPr preferRelativeResize="0"/>
          <p:nvPr/>
        </p:nvPicPr>
        <p:blipFill rotWithShape="1">
          <a:blip r:embed="rId4">
            <a:alphaModFix/>
          </a:blip>
          <a:srcRect l="17228" t="1273" r="3994"/>
          <a:stretch/>
        </p:blipFill>
        <p:spPr>
          <a:xfrm>
            <a:off x="3000950" y="1860525"/>
            <a:ext cx="3760600" cy="280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7" name="Google Shape;657;p93"/>
          <p:cNvPicPr preferRelativeResize="0"/>
          <p:nvPr/>
        </p:nvPicPr>
        <p:blipFill rotWithShape="1">
          <a:blip r:embed="rId4">
            <a:alphaModFix/>
          </a:blip>
          <a:srcRect l="74453" t="1273" r="3995"/>
          <a:stretch/>
        </p:blipFill>
        <p:spPr>
          <a:xfrm>
            <a:off x="2376025" y="1860525"/>
            <a:ext cx="892750" cy="2802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2" name="Google Shape;662;p94"/>
          <p:cNvSpPr txBox="1">
            <a:spLocks noGrp="1"/>
          </p:cNvSpPr>
          <p:nvPr>
            <p:ph type="subTitle" idx="1"/>
          </p:nvPr>
        </p:nvSpPr>
        <p:spPr>
          <a:xfrm>
            <a:off x="1823259" y="2021725"/>
            <a:ext cx="5503800" cy="80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Ретроспектива</a:t>
            </a:r>
            <a:endParaRPr/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Google Shape;667;p95"/>
          <p:cNvSpPr txBox="1"/>
          <p:nvPr/>
        </p:nvSpPr>
        <p:spPr>
          <a:xfrm>
            <a:off x="457200" y="826625"/>
            <a:ext cx="27930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>
                <a:latin typeface="Montserrat"/>
                <a:ea typeface="Montserrat"/>
                <a:cs typeface="Montserrat"/>
                <a:sym typeface="Montserrat"/>
              </a:rPr>
              <a:t>Проблемы</a:t>
            </a:r>
            <a:endParaRPr sz="320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668" name="Google Shape;668;p95"/>
          <p:cNvSpPr txBox="1"/>
          <p:nvPr/>
        </p:nvSpPr>
        <p:spPr>
          <a:xfrm>
            <a:off x="457200" y="1686550"/>
            <a:ext cx="8116800" cy="286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04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200"/>
              <a:buChar char="➔"/>
            </a:pPr>
            <a:r>
              <a:rPr lang="en" sz="1200">
                <a:latin typeface="Montserrat Medium"/>
                <a:ea typeface="Montserrat Medium"/>
                <a:cs typeface="Montserrat Medium"/>
                <a:sym typeface="Montserrat Medium"/>
              </a:rPr>
              <a:t>Долгие согласования </a:t>
            </a:r>
            <a:endParaRPr sz="1200"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45720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Montserrat"/>
                <a:ea typeface="Montserrat"/>
                <a:cs typeface="Montserrat"/>
                <a:sym typeface="Montserrat"/>
              </a:rPr>
              <a:t>Решение</a:t>
            </a:r>
            <a:r>
              <a:rPr lang="en" sz="1200">
                <a:latin typeface="Montserrat Medium"/>
                <a:ea typeface="Montserrat Medium"/>
                <a:cs typeface="Montserrat Medium"/>
                <a:sym typeface="Montserrat Medium"/>
              </a:rPr>
              <a:t> созвон 1 на 1</a:t>
            </a:r>
            <a:endParaRPr sz="1200"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457200" lvl="0" indent="-304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200"/>
              <a:buChar char="➔"/>
            </a:pPr>
            <a:r>
              <a:rPr lang="en" sz="1200">
                <a:latin typeface="Montserrat Medium"/>
                <a:ea typeface="Montserrat Medium"/>
                <a:cs typeface="Montserrat Medium"/>
                <a:sym typeface="Montserrat Medium"/>
              </a:rPr>
              <a:t>Параллельная работа над старым и новым дизайном в одном месте </a:t>
            </a:r>
            <a:endParaRPr sz="1200"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45720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Montserrat"/>
                <a:ea typeface="Montserrat"/>
                <a:cs typeface="Montserrat"/>
                <a:sym typeface="Montserrat"/>
              </a:rPr>
              <a:t>Решение</a:t>
            </a:r>
            <a:r>
              <a:rPr lang="en" sz="1200"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br>
              <a:rPr lang="en" sz="1200">
                <a:latin typeface="Montserrat Medium"/>
                <a:ea typeface="Montserrat Medium"/>
                <a:cs typeface="Montserrat Medium"/>
                <a:sym typeface="Montserrat Medium"/>
              </a:rPr>
            </a:br>
            <a:r>
              <a:rPr lang="en" sz="1200">
                <a:latin typeface="Montserrat Medium"/>
                <a:ea typeface="Montserrat Medium"/>
                <a:cs typeface="Montserrat Medium"/>
                <a:sym typeface="Montserrat Medium"/>
              </a:rPr>
              <a:t>1. уведомлять участников, что такое может быть </a:t>
            </a:r>
            <a:br>
              <a:rPr lang="en" sz="1200">
                <a:latin typeface="Montserrat Medium"/>
                <a:ea typeface="Montserrat Medium"/>
                <a:cs typeface="Montserrat Medium"/>
                <a:sym typeface="Montserrat Medium"/>
              </a:rPr>
            </a:br>
            <a:r>
              <a:rPr lang="en" sz="1200">
                <a:latin typeface="Montserrat Medium"/>
                <a:ea typeface="Montserrat Medium"/>
                <a:cs typeface="Montserrat Medium"/>
                <a:sym typeface="Montserrat Medium"/>
              </a:rPr>
              <a:t>2. параллелить работу </a:t>
            </a:r>
            <a:br>
              <a:rPr lang="en" sz="1200">
                <a:latin typeface="Montserrat Medium"/>
                <a:ea typeface="Montserrat Medium"/>
                <a:cs typeface="Montserrat Medium"/>
                <a:sym typeface="Montserrat Medium"/>
              </a:rPr>
            </a:br>
            <a:r>
              <a:rPr lang="en" sz="1200">
                <a:latin typeface="Montserrat Medium"/>
                <a:ea typeface="Montserrat Medium"/>
                <a:cs typeface="Montserrat Medium"/>
                <a:sym typeface="Montserrat Medium"/>
              </a:rPr>
              <a:t>3. сдвигать сроки по одной из задач</a:t>
            </a:r>
            <a:endParaRPr sz="1200"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457200" lvl="0" indent="-304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200"/>
              <a:buChar char="➔"/>
            </a:pPr>
            <a:r>
              <a:rPr lang="en" sz="1200">
                <a:latin typeface="Montserrat Medium"/>
                <a:ea typeface="Montserrat Medium"/>
                <a:cs typeface="Montserrat Medium"/>
                <a:sym typeface="Montserrat Medium"/>
              </a:rPr>
              <a:t>Много состояний, как бы все не забыть </a:t>
            </a:r>
            <a:endParaRPr sz="1200"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45720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Montserrat"/>
                <a:ea typeface="Montserrat"/>
                <a:cs typeface="Montserrat"/>
                <a:sym typeface="Montserrat"/>
              </a:rPr>
              <a:t>Решение</a:t>
            </a:r>
            <a:r>
              <a:rPr lang="en" sz="1200">
                <a:latin typeface="Montserrat Medium"/>
                <a:ea typeface="Montserrat Medium"/>
                <a:cs typeface="Montserrat Medium"/>
                <a:sym typeface="Montserrat Medium"/>
              </a:rPr>
              <a:t> список возможных состояний (есть продукт, нет, много, мало, может совершать операцию, не может и т.д.)</a:t>
            </a:r>
            <a:endParaRPr sz="120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3" name="Google Shape;673;p96"/>
          <p:cNvSpPr txBox="1"/>
          <p:nvPr/>
        </p:nvSpPr>
        <p:spPr>
          <a:xfrm>
            <a:off x="457200" y="826625"/>
            <a:ext cx="27930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>
                <a:latin typeface="Montserrat"/>
                <a:ea typeface="Montserrat"/>
                <a:cs typeface="Montserrat"/>
                <a:sym typeface="Montserrat"/>
              </a:rPr>
              <a:t>Проблемы</a:t>
            </a:r>
            <a:endParaRPr sz="320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674" name="Google Shape;674;p96"/>
          <p:cNvSpPr txBox="1"/>
          <p:nvPr/>
        </p:nvSpPr>
        <p:spPr>
          <a:xfrm>
            <a:off x="457200" y="1686550"/>
            <a:ext cx="8116800" cy="147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04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200"/>
              <a:buChar char="➔"/>
            </a:pPr>
            <a:r>
              <a:rPr lang="en" sz="1200">
                <a:latin typeface="Montserrat Medium"/>
                <a:ea typeface="Montserrat Medium"/>
                <a:cs typeface="Montserrat Medium"/>
                <a:sym typeface="Montserrat Medium"/>
              </a:rPr>
              <a:t>Много задач, высокие приоритеты </a:t>
            </a:r>
            <a:endParaRPr sz="1200"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45720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Montserrat"/>
                <a:ea typeface="Montserrat"/>
                <a:cs typeface="Montserrat"/>
                <a:sym typeface="Montserrat"/>
              </a:rPr>
              <a:t>Решение</a:t>
            </a:r>
            <a:r>
              <a:rPr lang="en" sz="1200">
                <a:latin typeface="Montserrat Medium"/>
                <a:ea typeface="Montserrat Medium"/>
                <a:cs typeface="Montserrat Medium"/>
                <a:sym typeface="Montserrat Medium"/>
              </a:rPr>
              <a:t> Постоянные коммуникации, созвоны на 30-50 минут каждый день, проработка деталей вместе</a:t>
            </a:r>
            <a:endParaRPr sz="1200"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457200" lvl="0" indent="-304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200"/>
              <a:buChar char="➔"/>
            </a:pPr>
            <a:r>
              <a:rPr lang="en" sz="1200">
                <a:latin typeface="Montserrat Medium"/>
                <a:ea typeface="Montserrat Medium"/>
                <a:cs typeface="Montserrat Medium"/>
                <a:sym typeface="Montserrat Medium"/>
              </a:rPr>
              <a:t>Сложное погружение в проект </a:t>
            </a:r>
            <a:endParaRPr sz="1200"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45720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Montserrat"/>
                <a:ea typeface="Montserrat"/>
                <a:cs typeface="Montserrat"/>
                <a:sym typeface="Montserrat"/>
              </a:rPr>
              <a:t>Решение</a:t>
            </a:r>
            <a:r>
              <a:rPr lang="en" sz="1200">
                <a:latin typeface="Montserrat Medium"/>
                <a:ea typeface="Montserrat Medium"/>
                <a:cs typeface="Montserrat Medium"/>
                <a:sym typeface="Montserrat Medium"/>
              </a:rPr>
              <a:t> “парное программирование” бизнес-аналитика и дизайнера</a:t>
            </a:r>
            <a:endParaRPr sz="120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" name="Google Shape;679;p97"/>
          <p:cNvSpPr txBox="1"/>
          <p:nvPr/>
        </p:nvSpPr>
        <p:spPr>
          <a:xfrm>
            <a:off x="457200" y="826625"/>
            <a:ext cx="27930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>
                <a:latin typeface="Montserrat"/>
                <a:ea typeface="Montserrat"/>
                <a:cs typeface="Montserrat"/>
                <a:sym typeface="Montserrat"/>
              </a:rPr>
              <a:t>4к часов</a:t>
            </a:r>
            <a:endParaRPr sz="320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680" name="Google Shape;680;p9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44500" y="1592100"/>
            <a:ext cx="6400800" cy="35052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81" name="Google Shape;681;p97"/>
          <p:cNvCxnSpPr/>
          <p:nvPr/>
        </p:nvCxnSpPr>
        <p:spPr>
          <a:xfrm>
            <a:off x="448200" y="1387663"/>
            <a:ext cx="2182200" cy="0"/>
          </a:xfrm>
          <a:prstGeom prst="straightConnector1">
            <a:avLst/>
          </a:prstGeom>
          <a:noFill/>
          <a:ln w="38100" cap="flat" cmpd="sng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" name="Google Shape;686;p9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2551821">
            <a:off x="6457030" y="2382382"/>
            <a:ext cx="2841785" cy="2841785"/>
          </a:xfrm>
          <a:prstGeom prst="rect">
            <a:avLst/>
          </a:prstGeom>
          <a:noFill/>
          <a:ln>
            <a:noFill/>
          </a:ln>
        </p:spPr>
      </p:pic>
      <p:sp>
        <p:nvSpPr>
          <p:cNvPr id="687" name="Google Shape;687;p98"/>
          <p:cNvSpPr txBox="1"/>
          <p:nvPr/>
        </p:nvSpPr>
        <p:spPr>
          <a:xfrm>
            <a:off x="457200" y="826625"/>
            <a:ext cx="27930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>
                <a:latin typeface="Montserrat"/>
                <a:ea typeface="Montserrat"/>
                <a:cs typeface="Montserrat"/>
                <a:sym typeface="Montserrat"/>
              </a:rPr>
              <a:t>Checklist</a:t>
            </a:r>
            <a:endParaRPr sz="320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688" name="Google Shape;688;p98"/>
          <p:cNvSpPr txBox="1"/>
          <p:nvPr/>
        </p:nvSpPr>
        <p:spPr>
          <a:xfrm>
            <a:off x="457200" y="1686550"/>
            <a:ext cx="3339600" cy="230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04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200"/>
              <a:buChar char="✓"/>
            </a:pPr>
            <a:r>
              <a:rPr lang="en" sz="1200">
                <a:latin typeface="Montserrat Medium"/>
                <a:ea typeface="Montserrat Medium"/>
                <a:cs typeface="Montserrat Medium"/>
                <a:sym typeface="Montserrat Medium"/>
              </a:rPr>
              <a:t>Наличие UI-kit</a:t>
            </a:r>
            <a:endParaRPr sz="1200"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457200" lvl="0" indent="-304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200"/>
              <a:buChar char="✓"/>
            </a:pPr>
            <a:r>
              <a:rPr lang="en" sz="1200">
                <a:latin typeface="Montserrat Medium"/>
                <a:ea typeface="Montserrat Medium"/>
                <a:cs typeface="Montserrat Medium"/>
                <a:sym typeface="Montserrat Medium"/>
              </a:rPr>
              <a:t>Масштаб и требования</a:t>
            </a:r>
            <a:endParaRPr sz="1200"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457200" lvl="0" indent="-304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200"/>
              <a:buChar char="✓"/>
            </a:pPr>
            <a:r>
              <a:rPr lang="en" sz="1200">
                <a:latin typeface="Montserrat Medium"/>
                <a:ea typeface="Montserrat Medium"/>
                <a:cs typeface="Montserrat Medium"/>
                <a:sym typeface="Montserrat Medium"/>
              </a:rPr>
              <a:t>Стек технологий</a:t>
            </a:r>
            <a:endParaRPr sz="1200"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457200" lvl="0" indent="-304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200"/>
              <a:buChar char="✓"/>
            </a:pPr>
            <a:r>
              <a:rPr lang="en" sz="1200">
                <a:latin typeface="Montserrat Medium"/>
                <a:ea typeface="Montserrat Medium"/>
                <a:cs typeface="Montserrat Medium"/>
                <a:sym typeface="Montserrat Medium"/>
              </a:rPr>
              <a:t>Ресурсы</a:t>
            </a:r>
            <a:endParaRPr sz="1200"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457200" lvl="0" indent="-304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200"/>
              <a:buChar char="✓"/>
            </a:pPr>
            <a:r>
              <a:rPr lang="en" sz="1200">
                <a:latin typeface="Montserrat Medium"/>
                <a:ea typeface="Montserrat Medium"/>
                <a:cs typeface="Montserrat Medium"/>
                <a:sym typeface="Montserrat Medium"/>
              </a:rPr>
              <a:t>Зоны ответственных</a:t>
            </a:r>
            <a:endParaRPr sz="1200"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457200" lvl="0" indent="-304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200"/>
              <a:buChar char="✓"/>
            </a:pPr>
            <a:r>
              <a:rPr lang="en" sz="1200">
                <a:latin typeface="Montserrat Medium"/>
                <a:ea typeface="Montserrat Medium"/>
                <a:cs typeface="Montserrat Medium"/>
                <a:sym typeface="Montserrat Medium"/>
              </a:rPr>
              <a:t>Карта сайта</a:t>
            </a:r>
            <a:endParaRPr sz="1200"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457200" lvl="0" indent="-304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200"/>
              <a:buChar char="✓"/>
            </a:pPr>
            <a:r>
              <a:rPr lang="en" sz="1200">
                <a:latin typeface="Montserrat Medium"/>
                <a:ea typeface="Montserrat Medium"/>
                <a:cs typeface="Montserrat Medium"/>
                <a:sym typeface="Montserrat Medium"/>
              </a:rPr>
              <a:t>Сделать оценку</a:t>
            </a:r>
            <a:endParaRPr sz="1200"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457200" lvl="0" indent="-304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200"/>
              <a:buChar char="✓"/>
            </a:pPr>
            <a:r>
              <a:rPr lang="en" sz="1200">
                <a:latin typeface="Montserrat Medium"/>
                <a:ea typeface="Montserrat Medium"/>
                <a:cs typeface="Montserrat Medium"/>
                <a:sym typeface="Montserrat Medium"/>
              </a:rPr>
              <a:t>Определить ограничения </a:t>
            </a:r>
            <a:endParaRPr sz="120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689" name="Google Shape;689;p98"/>
          <p:cNvSpPr txBox="1"/>
          <p:nvPr/>
        </p:nvSpPr>
        <p:spPr>
          <a:xfrm>
            <a:off x="3509089" y="1686550"/>
            <a:ext cx="4270500" cy="230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04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200"/>
              <a:buChar char="✓"/>
            </a:pPr>
            <a:r>
              <a:rPr lang="en" sz="1200">
                <a:latin typeface="Montserrat Medium"/>
                <a:ea typeface="Montserrat Medium"/>
                <a:cs typeface="Montserrat Medium"/>
                <a:sym typeface="Montserrat Medium"/>
              </a:rPr>
              <a:t>Выстроить процесс</a:t>
            </a:r>
            <a:endParaRPr sz="1200"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457200" lvl="0" indent="-304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200"/>
              <a:buChar char="✓"/>
            </a:pPr>
            <a:r>
              <a:rPr lang="en" sz="1200">
                <a:latin typeface="Montserrat Medium"/>
                <a:ea typeface="Montserrat Medium"/>
                <a:cs typeface="Montserrat Medium"/>
                <a:sym typeface="Montserrat Medium"/>
              </a:rPr>
              <a:t>Ориентироваться на статистику</a:t>
            </a:r>
            <a:endParaRPr sz="1200"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457200" lvl="0" indent="-304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200"/>
              <a:buChar char="✓"/>
            </a:pPr>
            <a:r>
              <a:rPr lang="en" sz="1200">
                <a:latin typeface="Montserrat Medium"/>
                <a:ea typeface="Montserrat Medium"/>
                <a:cs typeface="Montserrat Medium"/>
                <a:sym typeface="Montserrat Medium"/>
              </a:rPr>
              <a:t>Параллельная работа </a:t>
            </a:r>
            <a:endParaRPr sz="1200"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457200" lvl="0" indent="-304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200"/>
              <a:buChar char="✓"/>
            </a:pPr>
            <a:r>
              <a:rPr lang="en" sz="1200">
                <a:latin typeface="Montserrat Medium"/>
                <a:ea typeface="Montserrat Medium"/>
                <a:cs typeface="Montserrat Medium"/>
                <a:sym typeface="Montserrat Medium"/>
              </a:rPr>
              <a:t>Не допускать множества вариантов</a:t>
            </a:r>
            <a:endParaRPr sz="1200"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457200" lvl="0" indent="-304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200"/>
              <a:buChar char="✓"/>
            </a:pPr>
            <a:r>
              <a:rPr lang="en" sz="1200">
                <a:latin typeface="Montserrat Medium"/>
                <a:ea typeface="Montserrat Medium"/>
                <a:cs typeface="Montserrat Medium"/>
                <a:sym typeface="Montserrat Medium"/>
              </a:rPr>
              <a:t>Поддержка старого дизайна </a:t>
            </a:r>
            <a:endParaRPr sz="1200"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457200" lvl="0" indent="-304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200"/>
              <a:buChar char="✓"/>
            </a:pPr>
            <a:r>
              <a:rPr lang="en" sz="1200">
                <a:latin typeface="Montserrat Medium"/>
                <a:ea typeface="Montserrat Medium"/>
                <a:cs typeface="Montserrat Medium"/>
                <a:sym typeface="Montserrat Medium"/>
              </a:rPr>
              <a:t>Выборочное включение дизайна</a:t>
            </a:r>
            <a:endParaRPr sz="1200"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457200" lvl="0" indent="-304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200"/>
              <a:buChar char="✓"/>
            </a:pPr>
            <a:r>
              <a:rPr lang="en" sz="1200">
                <a:latin typeface="Montserrat Medium"/>
                <a:ea typeface="Montserrat Medium"/>
                <a:cs typeface="Montserrat Medium"/>
                <a:sym typeface="Montserrat Medium"/>
              </a:rPr>
              <a:t>Подсказки онбординг</a:t>
            </a:r>
            <a:endParaRPr sz="1200"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457200" lvl="0" indent="-304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200"/>
              <a:buChar char="✓"/>
            </a:pPr>
            <a:r>
              <a:rPr lang="en" sz="1200">
                <a:latin typeface="Montserrat Medium"/>
                <a:ea typeface="Montserrat Medium"/>
                <a:cs typeface="Montserrat Medium"/>
                <a:sym typeface="Montserrat Medium"/>
              </a:rPr>
              <a:t>Ретроспектива</a:t>
            </a:r>
            <a:endParaRPr sz="120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" name="Google Shape;694;p99"/>
          <p:cNvSpPr txBox="1">
            <a:spLocks noGrp="1"/>
          </p:cNvSpPr>
          <p:nvPr>
            <p:ph type="title" idx="4294967295"/>
          </p:nvPr>
        </p:nvSpPr>
        <p:spPr>
          <a:xfrm>
            <a:off x="3175075" y="1221763"/>
            <a:ext cx="4227900" cy="144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200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Ольга Крамарченко</a:t>
            </a:r>
            <a:endParaRPr sz="4200">
              <a:solidFill>
                <a:schemeClr val="lt1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695" name="Google Shape;695;p99"/>
          <p:cNvSpPr txBox="1"/>
          <p:nvPr/>
        </p:nvSpPr>
        <p:spPr>
          <a:xfrm>
            <a:off x="3175075" y="3022212"/>
            <a:ext cx="30000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latin typeface="Montserrat ExtraBold"/>
                <a:ea typeface="Montserrat ExtraBold"/>
                <a:cs typeface="Montserrat ExtraBold"/>
                <a:sym typeface="Montserrat ExtraBold"/>
              </a:rPr>
              <a:t>Мои контакты:</a:t>
            </a:r>
            <a:endParaRPr sz="2200"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pic>
        <p:nvPicPr>
          <p:cNvPr id="696" name="Google Shape;696;p9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54450" y="1181525"/>
            <a:ext cx="1487400" cy="14874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697" name="Google Shape;697;p99"/>
          <p:cNvSpPr txBox="1"/>
          <p:nvPr/>
        </p:nvSpPr>
        <p:spPr>
          <a:xfrm>
            <a:off x="3516675" y="3641225"/>
            <a:ext cx="16284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latin typeface="Montserrat"/>
                <a:ea typeface="Montserrat"/>
                <a:cs typeface="Montserrat"/>
                <a:sym typeface="Montserrat"/>
              </a:rPr>
              <a:t>olgakram_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98" name="Google Shape;698;p99"/>
          <p:cNvSpPr txBox="1"/>
          <p:nvPr/>
        </p:nvSpPr>
        <p:spPr>
          <a:xfrm>
            <a:off x="5620650" y="3641225"/>
            <a:ext cx="16284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800">
                <a:latin typeface="Montserrat"/>
                <a:ea typeface="Montserrat"/>
                <a:cs typeface="Montserrat"/>
                <a:sym typeface="Montserrat"/>
              </a:rPr>
              <a:t>olgakram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699" name="Google Shape;699;p9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73675" y="3751033"/>
            <a:ext cx="246971" cy="236942"/>
          </a:xfrm>
          <a:prstGeom prst="rect">
            <a:avLst/>
          </a:prstGeom>
          <a:noFill/>
          <a:ln>
            <a:noFill/>
          </a:ln>
        </p:spPr>
      </p:pic>
      <p:pic>
        <p:nvPicPr>
          <p:cNvPr id="700" name="Google Shape;700;p9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75972" y="3751033"/>
            <a:ext cx="240703" cy="240703"/>
          </a:xfrm>
          <a:prstGeom prst="rect">
            <a:avLst/>
          </a:prstGeom>
          <a:noFill/>
          <a:ln>
            <a:noFill/>
          </a:ln>
        </p:spPr>
      </p:pic>
      <p:sp>
        <p:nvSpPr>
          <p:cNvPr id="701" name="Google Shape;701;p99"/>
          <p:cNvSpPr txBox="1"/>
          <p:nvPr/>
        </p:nvSpPr>
        <p:spPr>
          <a:xfrm>
            <a:off x="3175075" y="4198750"/>
            <a:ext cx="4790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accent5"/>
                </a:solidFill>
                <a:latin typeface="Montserrat Medium"/>
                <a:ea typeface="Montserrat Medium"/>
                <a:cs typeface="Montserrat Medium"/>
                <a:sym typeface="Montserrat Medium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https://solvery.io/ru/mentor/olgakram</a:t>
            </a:r>
            <a:r>
              <a:rPr lang="en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endParaRPr sz="110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Google Shape;139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699750">
            <a:off x="6518285" y="2664335"/>
            <a:ext cx="2393127" cy="2393127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Google Shape;140;p21"/>
          <p:cNvSpPr txBox="1"/>
          <p:nvPr/>
        </p:nvSpPr>
        <p:spPr>
          <a:xfrm>
            <a:off x="457200" y="826625"/>
            <a:ext cx="27930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>
                <a:latin typeface="Montserrat"/>
                <a:ea typeface="Montserrat"/>
                <a:cs typeface="Montserrat"/>
                <a:sym typeface="Montserrat"/>
              </a:rPr>
              <a:t>Checklist</a:t>
            </a:r>
            <a:endParaRPr sz="320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41" name="Google Shape;141;p21"/>
          <p:cNvSpPr txBox="1"/>
          <p:nvPr/>
        </p:nvSpPr>
        <p:spPr>
          <a:xfrm>
            <a:off x="457200" y="1686550"/>
            <a:ext cx="4114800" cy="230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04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200"/>
              <a:buChar char="❏"/>
            </a:pPr>
            <a:r>
              <a:rPr lang="en" sz="1200">
                <a:latin typeface="Montserrat Medium"/>
                <a:ea typeface="Montserrat Medium"/>
                <a:cs typeface="Montserrat Medium"/>
                <a:sym typeface="Montserrat Medium"/>
              </a:rPr>
              <a:t>Наличие UI-kit</a:t>
            </a:r>
            <a:endParaRPr sz="1200"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457200" lvl="0" indent="-304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200"/>
              <a:buChar char="❏"/>
            </a:pPr>
            <a:r>
              <a:rPr lang="en" sz="1200">
                <a:latin typeface="Montserrat Medium"/>
                <a:ea typeface="Montserrat Medium"/>
                <a:cs typeface="Montserrat Medium"/>
                <a:sym typeface="Montserrat Medium"/>
              </a:rPr>
              <a:t>Масштаб и требования</a:t>
            </a:r>
            <a:endParaRPr sz="1200"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457200" lvl="0" indent="-304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200"/>
              <a:buChar char="❏"/>
            </a:pPr>
            <a:r>
              <a:rPr lang="en" sz="1200">
                <a:latin typeface="Montserrat Medium"/>
                <a:ea typeface="Montserrat Medium"/>
                <a:cs typeface="Montserrat Medium"/>
                <a:sym typeface="Montserrat Medium"/>
              </a:rPr>
              <a:t>Стек технологий</a:t>
            </a:r>
            <a:endParaRPr sz="1200"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457200" lvl="0" indent="-304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200"/>
              <a:buChar char="❏"/>
            </a:pPr>
            <a:r>
              <a:rPr lang="en" sz="1200">
                <a:latin typeface="Montserrat Medium"/>
                <a:ea typeface="Montserrat Medium"/>
                <a:cs typeface="Montserrat Medium"/>
                <a:sym typeface="Montserrat Medium"/>
              </a:rPr>
              <a:t>Ресурсы</a:t>
            </a:r>
            <a:endParaRPr sz="1200"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457200" lvl="0" indent="-304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200"/>
              <a:buChar char="❏"/>
            </a:pPr>
            <a:r>
              <a:rPr lang="en" sz="1200">
                <a:latin typeface="Montserrat Medium"/>
                <a:ea typeface="Montserrat Medium"/>
                <a:cs typeface="Montserrat Medium"/>
                <a:sym typeface="Montserrat Medium"/>
              </a:rPr>
              <a:t>Зоны ответственных</a:t>
            </a:r>
            <a:endParaRPr sz="1200"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457200" lvl="0" indent="-304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200"/>
              <a:buChar char="❏"/>
            </a:pPr>
            <a:r>
              <a:rPr lang="en" sz="1200">
                <a:latin typeface="Montserrat Medium"/>
                <a:ea typeface="Montserrat Medium"/>
                <a:cs typeface="Montserrat Medium"/>
                <a:sym typeface="Montserrat Medium"/>
              </a:rPr>
              <a:t>Карта сайта</a:t>
            </a:r>
            <a:endParaRPr sz="1200"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457200" lvl="0" indent="-304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200"/>
              <a:buChar char="❏"/>
            </a:pPr>
            <a:r>
              <a:rPr lang="en" sz="1200">
                <a:latin typeface="Montserrat Medium"/>
                <a:ea typeface="Montserrat Medium"/>
                <a:cs typeface="Montserrat Medium"/>
                <a:sym typeface="Montserrat Medium"/>
              </a:rPr>
              <a:t>Оценка</a:t>
            </a:r>
            <a:endParaRPr sz="1200"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457200" lvl="0" indent="-304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200"/>
              <a:buChar char="❏"/>
            </a:pPr>
            <a:r>
              <a:rPr lang="en" sz="1200">
                <a:latin typeface="Montserrat Medium"/>
                <a:ea typeface="Montserrat Medium"/>
                <a:cs typeface="Montserrat Medium"/>
                <a:sym typeface="Montserrat Medium"/>
              </a:rPr>
              <a:t>Ограничения </a:t>
            </a:r>
            <a:endParaRPr sz="120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42" name="Google Shape;142;p21"/>
          <p:cNvSpPr txBox="1"/>
          <p:nvPr/>
        </p:nvSpPr>
        <p:spPr>
          <a:xfrm>
            <a:off x="3509089" y="1686550"/>
            <a:ext cx="4270500" cy="230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04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200"/>
              <a:buChar char="❏"/>
            </a:pPr>
            <a:r>
              <a:rPr lang="en" sz="1200">
                <a:latin typeface="Montserrat Medium"/>
                <a:ea typeface="Montserrat Medium"/>
                <a:cs typeface="Montserrat Medium"/>
                <a:sym typeface="Montserrat Medium"/>
              </a:rPr>
              <a:t>Выстроить процесс</a:t>
            </a:r>
            <a:endParaRPr sz="1200"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457200" lvl="0" indent="-304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200"/>
              <a:buChar char="❏"/>
            </a:pPr>
            <a:r>
              <a:rPr lang="en" sz="1200">
                <a:latin typeface="Montserrat Medium"/>
                <a:ea typeface="Montserrat Medium"/>
                <a:cs typeface="Montserrat Medium"/>
                <a:sym typeface="Montserrat Medium"/>
              </a:rPr>
              <a:t>Ориентироваться на статистику</a:t>
            </a:r>
            <a:endParaRPr sz="1200"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457200" lvl="0" indent="-304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200"/>
              <a:buChar char="❏"/>
            </a:pPr>
            <a:r>
              <a:rPr lang="en" sz="1200">
                <a:latin typeface="Montserrat Medium"/>
                <a:ea typeface="Montserrat Medium"/>
                <a:cs typeface="Montserrat Medium"/>
                <a:sym typeface="Montserrat Medium"/>
              </a:rPr>
              <a:t>Параллельная работа </a:t>
            </a:r>
            <a:endParaRPr sz="1200"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457200" lvl="0" indent="-304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200"/>
              <a:buChar char="❏"/>
            </a:pPr>
            <a:r>
              <a:rPr lang="en" sz="1200">
                <a:latin typeface="Montserrat Medium"/>
                <a:ea typeface="Montserrat Medium"/>
                <a:cs typeface="Montserrat Medium"/>
                <a:sym typeface="Montserrat Medium"/>
              </a:rPr>
              <a:t>Не допускать множества вариантов</a:t>
            </a:r>
            <a:endParaRPr sz="1200"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457200" lvl="0" indent="-304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200"/>
              <a:buChar char="❏"/>
            </a:pPr>
            <a:r>
              <a:rPr lang="en" sz="1200">
                <a:latin typeface="Montserrat Medium"/>
                <a:ea typeface="Montserrat Medium"/>
                <a:cs typeface="Montserrat Medium"/>
                <a:sym typeface="Montserrat Medium"/>
              </a:rPr>
              <a:t>Поддержка старого дизайна </a:t>
            </a:r>
            <a:endParaRPr sz="1200"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457200" lvl="0" indent="-304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200"/>
              <a:buChar char="❏"/>
            </a:pPr>
            <a:r>
              <a:rPr lang="en" sz="1200">
                <a:latin typeface="Montserrat Medium"/>
                <a:ea typeface="Montserrat Medium"/>
                <a:cs typeface="Montserrat Medium"/>
                <a:sym typeface="Montserrat Medium"/>
              </a:rPr>
              <a:t>Выборочное включение дизайна</a:t>
            </a:r>
            <a:endParaRPr sz="1200"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457200" lvl="0" indent="-304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200"/>
              <a:buChar char="❏"/>
            </a:pPr>
            <a:r>
              <a:rPr lang="en" sz="1200">
                <a:latin typeface="Montserrat Medium"/>
                <a:ea typeface="Montserrat Medium"/>
                <a:cs typeface="Montserrat Medium"/>
                <a:sym typeface="Montserrat Medium"/>
              </a:rPr>
              <a:t>Подсказки онбординг</a:t>
            </a:r>
            <a:endParaRPr sz="1200"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457200" lvl="0" indent="-304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200"/>
              <a:buChar char="❏"/>
            </a:pPr>
            <a:r>
              <a:rPr lang="en" sz="1200">
                <a:latin typeface="Montserrat Medium"/>
                <a:ea typeface="Montserrat Medium"/>
                <a:cs typeface="Montserrat Medium"/>
                <a:sym typeface="Montserrat Medium"/>
              </a:rPr>
              <a:t>Ретроспектива</a:t>
            </a:r>
            <a:endParaRPr sz="120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Dark">
  <a:themeElements>
    <a:clrScheme name="Simple Dark">
      <a:dk1>
        <a:srgbClr val="FCFCFC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1613</Words>
  <Application>Microsoft Office PowerPoint</Application>
  <PresentationFormat>Экран (16:9)</PresentationFormat>
  <Paragraphs>326</Paragraphs>
  <Slides>87</Slides>
  <Notes>87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87</vt:i4>
      </vt:variant>
    </vt:vector>
  </HeadingPairs>
  <TitlesOfParts>
    <vt:vector size="93" baseType="lpstr">
      <vt:lpstr>Montserrat</vt:lpstr>
      <vt:lpstr>Arial</vt:lpstr>
      <vt:lpstr>Montserrat ExtraBold</vt:lpstr>
      <vt:lpstr>Montserrat SemiBold</vt:lpstr>
      <vt:lpstr>Montserrat Medium</vt:lpstr>
      <vt:lpstr>Simple Dark</vt:lpstr>
      <vt:lpstr>Редизайн  личного кабинета</vt:lpstr>
      <vt:lpstr>Введение</vt:lpstr>
      <vt:lpstr>Ольга Крамарченко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Ольга Крамарченко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Редизайн  личного кабинета</dc:title>
  <cp:lastModifiedBy>Крамарченко Ольга</cp:lastModifiedBy>
  <cp:revision>1</cp:revision>
  <dcterms:modified xsi:type="dcterms:W3CDTF">2021-05-19T06:22:03Z</dcterms:modified>
</cp:coreProperties>
</file>