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1210" r:id="rId3"/>
    <p:sldId id="1283" r:id="rId4"/>
    <p:sldId id="1264" r:id="rId5"/>
    <p:sldId id="1276" r:id="rId6"/>
    <p:sldId id="1278" r:id="rId7"/>
    <p:sldId id="1277" r:id="rId8"/>
    <p:sldId id="1266" r:id="rId9"/>
    <p:sldId id="1151" r:id="rId10"/>
    <p:sldId id="713" r:id="rId11"/>
    <p:sldId id="1230" r:id="rId12"/>
    <p:sldId id="1243" r:id="rId13"/>
    <p:sldId id="1281" r:id="rId14"/>
    <p:sldId id="1280" r:id="rId15"/>
    <p:sldId id="1290" r:id="rId16"/>
    <p:sldId id="1289" r:id="rId17"/>
    <p:sldId id="1298" r:id="rId18"/>
    <p:sldId id="1287" r:id="rId19"/>
    <p:sldId id="1285" r:id="rId20"/>
    <p:sldId id="836" r:id="rId21"/>
    <p:sldId id="1286" r:id="rId22"/>
    <p:sldId id="1295" r:id="rId23"/>
    <p:sldId id="1296" r:id="rId24"/>
    <p:sldId id="1299" r:id="rId25"/>
    <p:sldId id="1228" r:id="rId26"/>
    <p:sldId id="127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51"/>
    <a:srgbClr val="015FC3"/>
    <a:srgbClr val="050C80"/>
    <a:srgbClr val="FFA103"/>
    <a:srgbClr val="CECED2"/>
    <a:srgbClr val="F7E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9" autoAdjust="0"/>
    <p:restoredTop sz="95958" autoAdjust="0"/>
  </p:normalViewPr>
  <p:slideViewPr>
    <p:cSldViewPr snapToGrid="0">
      <p:cViewPr varScale="1">
        <p:scale>
          <a:sx n="63" d="100"/>
          <a:sy n="63" d="100"/>
        </p:scale>
        <p:origin x="612" y="51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-27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8723A-F7EE-4108-B49E-7887488B4892}" type="doc">
      <dgm:prSet loTypeId="urn:microsoft.com/office/officeart/2005/8/layout/pyramid1" loCatId="pyramid" qsTypeId="urn:microsoft.com/office/officeart/2005/8/quickstyle/simple4" qsCatId="simple" csTypeId="urn:microsoft.com/office/officeart/2005/8/colors/accent2_5" csCatId="accent2" phldr="1"/>
      <dgm:spPr/>
    </dgm:pt>
    <dgm:pt modelId="{91603ED7-B64B-4721-8F6E-21FBF3880FA7}">
      <dgm:prSet phldrT="[Text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САМО</a:t>
          </a:r>
        </a:p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РЕАЛИЗАЦИЯ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6361F-4289-4208-BADD-2989F293A82E}" type="parTrans" cxnId="{F840B83E-C651-44A5-94C7-8ECB625AB61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96769-5A04-4EF4-A39B-E7C7E4D12AAE}" type="sibTrans" cxnId="{F840B83E-C651-44A5-94C7-8ECB625AB61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4B40F-B8E7-4BAE-9BF9-73672E3B244F}">
      <dgm:prSet phldrT="[Text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ПРИЗНАНИЕ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F35BC-33E1-4FB9-8B73-9E3C5702260C}" type="parTrans" cxnId="{E1325AB7-9051-404B-8349-A0A06C0EED0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08E34-B3F5-4E96-A267-4E3AFEAEF1AD}" type="sibTrans" cxnId="{E1325AB7-9051-404B-8349-A0A06C0EED0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23EE3-1932-4EB0-980A-8F0C453D69C7}">
      <dgm:prSet phldrT="[Text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ПРИНАДЛЕЖНОСТЬ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2C8A-CCF8-4AF8-A6E2-D102A40499D1}" type="parTrans" cxnId="{FD8EDCEB-EDE9-4DD4-BD5D-3C29A5AC9BD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BCE9F-A331-4DEB-9D1D-B35891999306}" type="sibTrans" cxnId="{FD8EDCEB-EDE9-4DD4-BD5D-3C29A5AC9BD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34E3D-3BC9-469B-8B84-32EDF9148BE3}">
      <dgm:prSet phldrT="[Text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БЕЗОПАСНОСТЬ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17E37-67C2-4375-A1E1-9480653F2429}" type="parTrans" cxnId="{7A248E40-F970-4E65-B753-58DB3548651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5D796-C95B-490E-A6C1-BF14B4A50F18}" type="sibTrans" cxnId="{7A248E40-F970-4E65-B753-58DB3548651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03ADB-7E69-49FB-B011-F797424D309B}">
      <dgm:prSet phldrT="[Text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ФИЗИОЛОГИЧЕСКИЕ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8EE67-EE47-4944-B46B-CC08D7098771}" type="parTrans" cxnId="{3849731A-FE9C-4640-87B8-3D38CFD7DA9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3B7F8-3F56-4FB6-9915-FA3EA288D33B}" type="sibTrans" cxnId="{3849731A-FE9C-4640-87B8-3D38CFD7DA9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F7D78-8BA9-4D5C-94EF-2E0ADE585227}" type="pres">
      <dgm:prSet presAssocID="{89D8723A-F7EE-4108-B49E-7887488B4892}" presName="Name0" presStyleCnt="0">
        <dgm:presLayoutVars>
          <dgm:dir/>
          <dgm:animLvl val="lvl"/>
          <dgm:resizeHandles val="exact"/>
        </dgm:presLayoutVars>
      </dgm:prSet>
      <dgm:spPr/>
    </dgm:pt>
    <dgm:pt modelId="{D6123FA2-8B3B-439F-90A5-A9F8BD9087C5}" type="pres">
      <dgm:prSet presAssocID="{91603ED7-B64B-4721-8F6E-21FBF3880FA7}" presName="Name8" presStyleCnt="0"/>
      <dgm:spPr/>
    </dgm:pt>
    <dgm:pt modelId="{8192A27D-4578-4659-9C0A-FC8B6C8A693B}" type="pres">
      <dgm:prSet presAssocID="{91603ED7-B64B-4721-8F6E-21FBF3880FA7}" presName="level" presStyleLbl="node1" presStyleIdx="0" presStyleCnt="5">
        <dgm:presLayoutVars>
          <dgm:chMax val="1"/>
          <dgm:bulletEnabled val="1"/>
        </dgm:presLayoutVars>
      </dgm:prSet>
      <dgm:spPr/>
    </dgm:pt>
    <dgm:pt modelId="{372BEEB7-EE4A-4633-914C-EF8AE7EEB53D}" type="pres">
      <dgm:prSet presAssocID="{91603ED7-B64B-4721-8F6E-21FBF3880F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703A74-9C63-4637-A1B2-FA6ED0A8E2EB}" type="pres">
      <dgm:prSet presAssocID="{E1C4B40F-B8E7-4BAE-9BF9-73672E3B244F}" presName="Name8" presStyleCnt="0"/>
      <dgm:spPr/>
    </dgm:pt>
    <dgm:pt modelId="{8FA51333-E58A-49BE-A65F-3880F57F447E}" type="pres">
      <dgm:prSet presAssocID="{E1C4B40F-B8E7-4BAE-9BF9-73672E3B244F}" presName="level" presStyleLbl="node1" presStyleIdx="1" presStyleCnt="5">
        <dgm:presLayoutVars>
          <dgm:chMax val="1"/>
          <dgm:bulletEnabled val="1"/>
        </dgm:presLayoutVars>
      </dgm:prSet>
      <dgm:spPr/>
    </dgm:pt>
    <dgm:pt modelId="{1E2E98C7-DB2C-46F9-BB0D-982E9EF07F1E}" type="pres">
      <dgm:prSet presAssocID="{E1C4B40F-B8E7-4BAE-9BF9-73672E3B24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ED4327-3593-46BC-B7F8-867965F2BF68}" type="pres">
      <dgm:prSet presAssocID="{D9823EE3-1932-4EB0-980A-8F0C453D69C7}" presName="Name8" presStyleCnt="0"/>
      <dgm:spPr/>
    </dgm:pt>
    <dgm:pt modelId="{17BE9212-2D25-4699-B220-BA7F41E0243A}" type="pres">
      <dgm:prSet presAssocID="{D9823EE3-1932-4EB0-980A-8F0C453D69C7}" presName="level" presStyleLbl="node1" presStyleIdx="2" presStyleCnt="5">
        <dgm:presLayoutVars>
          <dgm:chMax val="1"/>
          <dgm:bulletEnabled val="1"/>
        </dgm:presLayoutVars>
      </dgm:prSet>
      <dgm:spPr/>
    </dgm:pt>
    <dgm:pt modelId="{EDB6A4CB-DC80-4AFF-AA8A-8C422EBFB83B}" type="pres">
      <dgm:prSet presAssocID="{D9823EE3-1932-4EB0-980A-8F0C453D69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093CDDE-1055-4CA4-A553-2DB6700EAEA3}" type="pres">
      <dgm:prSet presAssocID="{A1034E3D-3BC9-469B-8B84-32EDF9148BE3}" presName="Name8" presStyleCnt="0"/>
      <dgm:spPr/>
    </dgm:pt>
    <dgm:pt modelId="{86911623-B834-464B-9EE7-FC5C29F823BE}" type="pres">
      <dgm:prSet presAssocID="{A1034E3D-3BC9-469B-8B84-32EDF9148BE3}" presName="level" presStyleLbl="node1" presStyleIdx="3" presStyleCnt="5">
        <dgm:presLayoutVars>
          <dgm:chMax val="1"/>
          <dgm:bulletEnabled val="1"/>
        </dgm:presLayoutVars>
      </dgm:prSet>
      <dgm:spPr/>
    </dgm:pt>
    <dgm:pt modelId="{A9CFF77E-ADC8-47D7-9A53-3BAF0CFBCC4B}" type="pres">
      <dgm:prSet presAssocID="{A1034E3D-3BC9-469B-8B84-32EDF9148B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BEC0022-108A-4E18-85F7-CE7511B5B0D9}" type="pres">
      <dgm:prSet presAssocID="{CA503ADB-7E69-49FB-B011-F797424D309B}" presName="Name8" presStyleCnt="0"/>
      <dgm:spPr/>
    </dgm:pt>
    <dgm:pt modelId="{69A2F492-A8E8-4C82-92FF-09DAD7FDE348}" type="pres">
      <dgm:prSet presAssocID="{CA503ADB-7E69-49FB-B011-F797424D309B}" presName="level" presStyleLbl="node1" presStyleIdx="4" presStyleCnt="5" custLinFactNeighborX="7297" custLinFactNeighborY="32899">
        <dgm:presLayoutVars>
          <dgm:chMax val="1"/>
          <dgm:bulletEnabled val="1"/>
        </dgm:presLayoutVars>
      </dgm:prSet>
      <dgm:spPr/>
    </dgm:pt>
    <dgm:pt modelId="{26881DFC-BF8E-4682-9719-60348DF8BD30}" type="pres">
      <dgm:prSet presAssocID="{CA503ADB-7E69-49FB-B011-F797424D309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849731A-FE9C-4640-87B8-3D38CFD7DA9C}" srcId="{89D8723A-F7EE-4108-B49E-7887488B4892}" destId="{CA503ADB-7E69-49FB-B011-F797424D309B}" srcOrd="4" destOrd="0" parTransId="{3A68EE67-EE47-4944-B46B-CC08D7098771}" sibTransId="{3FC3B7F8-3F56-4FB6-9915-FA3EA288D33B}"/>
    <dgm:cxn modelId="{2A6C0C29-5B50-4E4B-8D04-B1B0DADA558F}" type="presOf" srcId="{E1C4B40F-B8E7-4BAE-9BF9-73672E3B244F}" destId="{1E2E98C7-DB2C-46F9-BB0D-982E9EF07F1E}" srcOrd="1" destOrd="0" presId="urn:microsoft.com/office/officeart/2005/8/layout/pyramid1"/>
    <dgm:cxn modelId="{F840B83E-C651-44A5-94C7-8ECB625AB611}" srcId="{89D8723A-F7EE-4108-B49E-7887488B4892}" destId="{91603ED7-B64B-4721-8F6E-21FBF3880FA7}" srcOrd="0" destOrd="0" parTransId="{6AD6361F-4289-4208-BADD-2989F293A82E}" sibTransId="{CA896769-5A04-4EF4-A39B-E7C7E4D12AAE}"/>
    <dgm:cxn modelId="{7A248E40-F970-4E65-B753-58DB3548651A}" srcId="{89D8723A-F7EE-4108-B49E-7887488B4892}" destId="{A1034E3D-3BC9-469B-8B84-32EDF9148BE3}" srcOrd="3" destOrd="0" parTransId="{6ED17E37-67C2-4375-A1E1-9480653F2429}" sibTransId="{74C5D796-C95B-490E-A6C1-BF14B4A50F18}"/>
    <dgm:cxn modelId="{90637261-9D92-4587-9995-5D84DF677EEF}" type="presOf" srcId="{CA503ADB-7E69-49FB-B011-F797424D309B}" destId="{69A2F492-A8E8-4C82-92FF-09DAD7FDE348}" srcOrd="0" destOrd="0" presId="urn:microsoft.com/office/officeart/2005/8/layout/pyramid1"/>
    <dgm:cxn modelId="{851FCE63-B9DC-4DD2-AA82-862F5257E140}" type="presOf" srcId="{E1C4B40F-B8E7-4BAE-9BF9-73672E3B244F}" destId="{8FA51333-E58A-49BE-A65F-3880F57F447E}" srcOrd="0" destOrd="0" presId="urn:microsoft.com/office/officeart/2005/8/layout/pyramid1"/>
    <dgm:cxn modelId="{7FE55E69-B28A-45D5-882D-18FBF0E18688}" type="presOf" srcId="{A1034E3D-3BC9-469B-8B84-32EDF9148BE3}" destId="{A9CFF77E-ADC8-47D7-9A53-3BAF0CFBCC4B}" srcOrd="1" destOrd="0" presId="urn:microsoft.com/office/officeart/2005/8/layout/pyramid1"/>
    <dgm:cxn modelId="{2076E24C-D6E7-4A2B-8E69-DEC70392BBED}" type="presOf" srcId="{D9823EE3-1932-4EB0-980A-8F0C453D69C7}" destId="{EDB6A4CB-DC80-4AFF-AA8A-8C422EBFB83B}" srcOrd="1" destOrd="0" presId="urn:microsoft.com/office/officeart/2005/8/layout/pyramid1"/>
    <dgm:cxn modelId="{F4AD6C56-E1C1-4D0F-83D4-B167FA7826E0}" type="presOf" srcId="{89D8723A-F7EE-4108-B49E-7887488B4892}" destId="{130F7D78-8BA9-4D5C-94EF-2E0ADE585227}" srcOrd="0" destOrd="0" presId="urn:microsoft.com/office/officeart/2005/8/layout/pyramid1"/>
    <dgm:cxn modelId="{DCC1FC90-007D-4F7F-86A4-6AAF81990ED2}" type="presOf" srcId="{D9823EE3-1932-4EB0-980A-8F0C453D69C7}" destId="{17BE9212-2D25-4699-B220-BA7F41E0243A}" srcOrd="0" destOrd="0" presId="urn:microsoft.com/office/officeart/2005/8/layout/pyramid1"/>
    <dgm:cxn modelId="{4BFA11AF-D2DC-4548-B111-41588CEEB89A}" type="presOf" srcId="{CA503ADB-7E69-49FB-B011-F797424D309B}" destId="{26881DFC-BF8E-4682-9719-60348DF8BD30}" srcOrd="1" destOrd="0" presId="urn:microsoft.com/office/officeart/2005/8/layout/pyramid1"/>
    <dgm:cxn modelId="{083D4BB7-1DD3-4F15-B866-EE85EC869773}" type="presOf" srcId="{A1034E3D-3BC9-469B-8B84-32EDF9148BE3}" destId="{86911623-B834-464B-9EE7-FC5C29F823BE}" srcOrd="0" destOrd="0" presId="urn:microsoft.com/office/officeart/2005/8/layout/pyramid1"/>
    <dgm:cxn modelId="{E1325AB7-9051-404B-8349-A0A06C0EED00}" srcId="{89D8723A-F7EE-4108-B49E-7887488B4892}" destId="{E1C4B40F-B8E7-4BAE-9BF9-73672E3B244F}" srcOrd="1" destOrd="0" parTransId="{ACFF35BC-33E1-4FB9-8B73-9E3C5702260C}" sibTransId="{F8708E34-B3F5-4E96-A267-4E3AFEAEF1AD}"/>
    <dgm:cxn modelId="{23E9E6CD-FBED-4369-8954-81DAA9EE127E}" type="presOf" srcId="{91603ED7-B64B-4721-8F6E-21FBF3880FA7}" destId="{8192A27D-4578-4659-9C0A-FC8B6C8A693B}" srcOrd="0" destOrd="0" presId="urn:microsoft.com/office/officeart/2005/8/layout/pyramid1"/>
    <dgm:cxn modelId="{1AED02DD-BC5E-4564-A277-ED335632442A}" type="presOf" srcId="{91603ED7-B64B-4721-8F6E-21FBF3880FA7}" destId="{372BEEB7-EE4A-4633-914C-EF8AE7EEB53D}" srcOrd="1" destOrd="0" presId="urn:microsoft.com/office/officeart/2005/8/layout/pyramid1"/>
    <dgm:cxn modelId="{FD8EDCEB-EDE9-4DD4-BD5D-3C29A5AC9BDD}" srcId="{89D8723A-F7EE-4108-B49E-7887488B4892}" destId="{D9823EE3-1932-4EB0-980A-8F0C453D69C7}" srcOrd="2" destOrd="0" parTransId="{D71C2C8A-CCF8-4AF8-A6E2-D102A40499D1}" sibTransId="{3B8BCE9F-A331-4DEB-9D1D-B35891999306}"/>
    <dgm:cxn modelId="{BD8933AC-2F08-4ACB-86A4-F6582ED22355}" type="presParOf" srcId="{130F7D78-8BA9-4D5C-94EF-2E0ADE585227}" destId="{D6123FA2-8B3B-439F-90A5-A9F8BD9087C5}" srcOrd="0" destOrd="0" presId="urn:microsoft.com/office/officeart/2005/8/layout/pyramid1"/>
    <dgm:cxn modelId="{EF120092-62A7-4CFA-A3D9-F71D862D6614}" type="presParOf" srcId="{D6123FA2-8B3B-439F-90A5-A9F8BD9087C5}" destId="{8192A27D-4578-4659-9C0A-FC8B6C8A693B}" srcOrd="0" destOrd="0" presId="urn:microsoft.com/office/officeart/2005/8/layout/pyramid1"/>
    <dgm:cxn modelId="{48225BD1-B28F-4EF2-8BA6-AF634F0150FA}" type="presParOf" srcId="{D6123FA2-8B3B-439F-90A5-A9F8BD9087C5}" destId="{372BEEB7-EE4A-4633-914C-EF8AE7EEB53D}" srcOrd="1" destOrd="0" presId="urn:microsoft.com/office/officeart/2005/8/layout/pyramid1"/>
    <dgm:cxn modelId="{5C319BD5-6FE8-4448-99EC-2FA9E56AAC83}" type="presParOf" srcId="{130F7D78-8BA9-4D5C-94EF-2E0ADE585227}" destId="{F5703A74-9C63-4637-A1B2-FA6ED0A8E2EB}" srcOrd="1" destOrd="0" presId="urn:microsoft.com/office/officeart/2005/8/layout/pyramid1"/>
    <dgm:cxn modelId="{9E8ADC73-78D9-4754-95C0-D421CB0C84F5}" type="presParOf" srcId="{F5703A74-9C63-4637-A1B2-FA6ED0A8E2EB}" destId="{8FA51333-E58A-49BE-A65F-3880F57F447E}" srcOrd="0" destOrd="0" presId="urn:microsoft.com/office/officeart/2005/8/layout/pyramid1"/>
    <dgm:cxn modelId="{4507596E-1AAB-4E05-88BA-F76A611E937A}" type="presParOf" srcId="{F5703A74-9C63-4637-A1B2-FA6ED0A8E2EB}" destId="{1E2E98C7-DB2C-46F9-BB0D-982E9EF07F1E}" srcOrd="1" destOrd="0" presId="urn:microsoft.com/office/officeart/2005/8/layout/pyramid1"/>
    <dgm:cxn modelId="{DF8E46A9-E8C0-43E5-BAEA-32A098220A9F}" type="presParOf" srcId="{130F7D78-8BA9-4D5C-94EF-2E0ADE585227}" destId="{4AED4327-3593-46BC-B7F8-867965F2BF68}" srcOrd="2" destOrd="0" presId="urn:microsoft.com/office/officeart/2005/8/layout/pyramid1"/>
    <dgm:cxn modelId="{D7977242-E67A-4A6F-9F5B-58E4402E4675}" type="presParOf" srcId="{4AED4327-3593-46BC-B7F8-867965F2BF68}" destId="{17BE9212-2D25-4699-B220-BA7F41E0243A}" srcOrd="0" destOrd="0" presId="urn:microsoft.com/office/officeart/2005/8/layout/pyramid1"/>
    <dgm:cxn modelId="{AAFA5B17-DB61-4EA9-91C3-98F4BDE01765}" type="presParOf" srcId="{4AED4327-3593-46BC-B7F8-867965F2BF68}" destId="{EDB6A4CB-DC80-4AFF-AA8A-8C422EBFB83B}" srcOrd="1" destOrd="0" presId="urn:microsoft.com/office/officeart/2005/8/layout/pyramid1"/>
    <dgm:cxn modelId="{69CC007D-2D7D-45F8-BBA5-93EDE6C19A03}" type="presParOf" srcId="{130F7D78-8BA9-4D5C-94EF-2E0ADE585227}" destId="{0093CDDE-1055-4CA4-A553-2DB6700EAEA3}" srcOrd="3" destOrd="0" presId="urn:microsoft.com/office/officeart/2005/8/layout/pyramid1"/>
    <dgm:cxn modelId="{956FEBA5-6367-43C7-B2DD-F89114130D35}" type="presParOf" srcId="{0093CDDE-1055-4CA4-A553-2DB6700EAEA3}" destId="{86911623-B834-464B-9EE7-FC5C29F823BE}" srcOrd="0" destOrd="0" presId="urn:microsoft.com/office/officeart/2005/8/layout/pyramid1"/>
    <dgm:cxn modelId="{0E30D0AA-688B-4AF7-A621-29943DEB1041}" type="presParOf" srcId="{0093CDDE-1055-4CA4-A553-2DB6700EAEA3}" destId="{A9CFF77E-ADC8-47D7-9A53-3BAF0CFBCC4B}" srcOrd="1" destOrd="0" presId="urn:microsoft.com/office/officeart/2005/8/layout/pyramid1"/>
    <dgm:cxn modelId="{6B6A3DA2-1E64-42F3-B932-9ACD89ECF08F}" type="presParOf" srcId="{130F7D78-8BA9-4D5C-94EF-2E0ADE585227}" destId="{CBEC0022-108A-4E18-85F7-CE7511B5B0D9}" srcOrd="4" destOrd="0" presId="urn:microsoft.com/office/officeart/2005/8/layout/pyramid1"/>
    <dgm:cxn modelId="{D2994BD6-CC6C-41FD-BDB4-44852F64E3DC}" type="presParOf" srcId="{CBEC0022-108A-4E18-85F7-CE7511B5B0D9}" destId="{69A2F492-A8E8-4C82-92FF-09DAD7FDE348}" srcOrd="0" destOrd="0" presId="urn:microsoft.com/office/officeart/2005/8/layout/pyramid1"/>
    <dgm:cxn modelId="{5E6FE275-E84D-4ACD-8675-E3D61724CCD3}" type="presParOf" srcId="{CBEC0022-108A-4E18-85F7-CE7511B5B0D9}" destId="{26881DFC-BF8E-4682-9719-60348DF8BD3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2A27D-4578-4659-9C0A-FC8B6C8A693B}">
      <dsp:nvSpPr>
        <dsp:cNvPr id="0" name=""/>
        <dsp:cNvSpPr/>
      </dsp:nvSpPr>
      <dsp:spPr>
        <a:xfrm>
          <a:off x="2068444" y="0"/>
          <a:ext cx="1034222" cy="856406"/>
        </a:xfrm>
        <a:prstGeom prst="trapezoid">
          <a:avLst>
            <a:gd name="adj" fmla="val 60381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САМО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РЕАЛИЗАЦИЯ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8444" y="0"/>
        <a:ext cx="1034222" cy="856406"/>
      </dsp:txXfrm>
    </dsp:sp>
    <dsp:sp modelId="{8FA51333-E58A-49BE-A65F-3880F57F447E}">
      <dsp:nvSpPr>
        <dsp:cNvPr id="0" name=""/>
        <dsp:cNvSpPr/>
      </dsp:nvSpPr>
      <dsp:spPr>
        <a:xfrm>
          <a:off x="1551333" y="856406"/>
          <a:ext cx="2068444" cy="856406"/>
        </a:xfrm>
        <a:prstGeom prst="trapezoid">
          <a:avLst>
            <a:gd name="adj" fmla="val 60381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ПРИЗНАНИЕ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3311" y="856406"/>
        <a:ext cx="1344488" cy="856406"/>
      </dsp:txXfrm>
    </dsp:sp>
    <dsp:sp modelId="{17BE9212-2D25-4699-B220-BA7F41E0243A}">
      <dsp:nvSpPr>
        <dsp:cNvPr id="0" name=""/>
        <dsp:cNvSpPr/>
      </dsp:nvSpPr>
      <dsp:spPr>
        <a:xfrm>
          <a:off x="1034222" y="1712813"/>
          <a:ext cx="3102666" cy="856406"/>
        </a:xfrm>
        <a:prstGeom prst="trapezoid">
          <a:avLst>
            <a:gd name="adj" fmla="val 60381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ПРИНАДЛЕЖНОСТЬ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7188" y="1712813"/>
        <a:ext cx="2016733" cy="856406"/>
      </dsp:txXfrm>
    </dsp:sp>
    <dsp:sp modelId="{86911623-B834-464B-9EE7-FC5C29F823BE}">
      <dsp:nvSpPr>
        <dsp:cNvPr id="0" name=""/>
        <dsp:cNvSpPr/>
      </dsp:nvSpPr>
      <dsp:spPr>
        <a:xfrm>
          <a:off x="517111" y="2569219"/>
          <a:ext cx="4136888" cy="856406"/>
        </a:xfrm>
        <a:prstGeom prst="trapezoid">
          <a:avLst>
            <a:gd name="adj" fmla="val 60381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БЕЗОПАСНОСТЬ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1066" y="2569219"/>
        <a:ext cx="2688977" cy="856406"/>
      </dsp:txXfrm>
    </dsp:sp>
    <dsp:sp modelId="{69A2F492-A8E8-4C82-92FF-09DAD7FDE348}">
      <dsp:nvSpPr>
        <dsp:cNvPr id="0" name=""/>
        <dsp:cNvSpPr/>
      </dsp:nvSpPr>
      <dsp:spPr>
        <a:xfrm>
          <a:off x="0" y="3425626"/>
          <a:ext cx="5171110" cy="856406"/>
        </a:xfrm>
        <a:prstGeom prst="trapezoid">
          <a:avLst>
            <a:gd name="adj" fmla="val 60381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ФИЗИОЛОГИЧЕСКИЕ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4944" y="3425626"/>
        <a:ext cx="3361222" cy="85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A860-518A-49E3-8881-B54141139316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6B0D-BCEF-4388-8634-0D6819DD8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4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05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993">
              <a:defRPr/>
            </a:pPr>
            <a:r>
              <a:rPr lang="ru-RU" baseline="0" dirty="0"/>
              <a:t>Распечатка Карты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05686-BE18-4FE6-B3EB-00FB2F4D605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5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Организация – и отдел компании может быть в таком состоянии.</a:t>
            </a:r>
          </a:p>
          <a:p>
            <a:r>
              <a:rPr lang="en-US" dirty="0"/>
              <a:t>Enterprise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7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1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Добавить: невидимая команда</a:t>
            </a:r>
            <a:r>
              <a:rPr lang="en-US" dirty="0"/>
              <a:t> – invisible team</a:t>
            </a:r>
            <a:r>
              <a:rPr lang="ru-RU" dirty="0"/>
              <a:t>. Советники… </a:t>
            </a:r>
            <a:r>
              <a:rPr lang="en-US" dirty="0"/>
              <a:t>opinion makers – </a:t>
            </a:r>
            <a:r>
              <a:rPr lang="ru-RU" dirty="0"/>
              <a:t>харизматичные люди без должностей. </a:t>
            </a:r>
            <a:r>
              <a:rPr lang="en-US" dirty="0"/>
              <a:t>Influencer</a:t>
            </a:r>
          </a:p>
          <a:p>
            <a:r>
              <a:rPr lang="ru-RU" dirty="0"/>
              <a:t>КЕЙСЫ НУЖНЫ – истории из жизни и инструменты. Когда инструменты не работают? Не серебряная пуля.</a:t>
            </a:r>
          </a:p>
          <a:p>
            <a:r>
              <a:rPr lang="ru-RU" dirty="0"/>
              <a:t>Своевременное обнаружение </a:t>
            </a:r>
            <a:r>
              <a:rPr lang="ru-RU" dirty="0" err="1"/>
              <a:t>заинт.лиц</a:t>
            </a:r>
            <a:r>
              <a:rPr lang="ru-RU" dirty="0"/>
              <a:t> – политических лиц – это ПОБЕДА!</a:t>
            </a:r>
          </a:p>
          <a:p>
            <a:r>
              <a:rPr lang="ru-RU" dirty="0"/>
              <a:t>Секретарша МАША!!  - мы работаем не с ролями, а с людьми!</a:t>
            </a:r>
          </a:p>
          <a:p>
            <a:r>
              <a:rPr lang="ru-RU" dirty="0"/>
              <a:t>У кого БОЛИТ – на том и ехать.</a:t>
            </a:r>
          </a:p>
          <a:p>
            <a:r>
              <a:rPr lang="ru-RU" dirty="0"/>
              <a:t>КК – набор </a:t>
            </a:r>
            <a:r>
              <a:rPr lang="ru-RU" dirty="0" err="1"/>
              <a:t>корп.мифов</a:t>
            </a:r>
            <a:r>
              <a:rPr lang="ru-RU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4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Социальный граф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3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Какими эти люди являются и какими они должны быть. И если это Топ-1 – в этом главная угроза. Чтобы снимать риски провалы проекта.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01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С поднятием по СД уплощается структура. И появляется Коллективная ответственность. СОЦИАЛЬНЫЙ ГРАФ – через кого происходит влияние на ЛПР.</a:t>
            </a:r>
          </a:p>
          <a:p>
            <a:pPr lv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79EC9-8DBF-440D-8BD4-E83991F72BC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03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0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993">
              <a:defRPr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05686-BE18-4FE6-B3EB-00FB2F4D605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40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993">
              <a:defRPr/>
            </a:pPr>
            <a:endParaRPr lang="ru-RU" baseline="0" dirty="0"/>
          </a:p>
          <a:p>
            <a:r>
              <a:rPr lang="en-US" dirty="0"/>
              <a:t>Christal knows </a:t>
            </a:r>
            <a:r>
              <a:rPr lang="ru-RU" dirty="0"/>
              <a:t>см.</a:t>
            </a:r>
          </a:p>
          <a:p>
            <a:r>
              <a:rPr lang="ru-RU" dirty="0"/>
              <a:t>Тесты. Наложить на ИК, не плодить много схем.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05686-BE18-4FE6-B3EB-00FB2F4D605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5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9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интегральный подход к анализу корпоративной среды</a:t>
            </a:r>
          </a:p>
          <a:p>
            <a:pPr lvl="0"/>
            <a:r>
              <a:rPr lang="ru-RU" dirty="0"/>
              <a:t>оценка готовности организации к цифровой трансформации</a:t>
            </a:r>
          </a:p>
          <a:p>
            <a:pPr lvl="0"/>
            <a:r>
              <a:rPr lang="ru-RU" dirty="0"/>
              <a:t>проведение экспресс-диагностики корпоративной культуры и влияния культуры организации на проект</a:t>
            </a:r>
          </a:p>
          <a:p>
            <a:pPr lvl="0"/>
            <a:r>
              <a:rPr lang="ru-RU" dirty="0"/>
              <a:t>взаимодействие с ключевыми участниками проекта с учетом результатов анализа культуры организации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6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8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9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26B0D-BCEF-4388-8634-0D6819DD81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1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D8C12-4EFB-49AD-8DCC-F65FFBFF27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dirty="0"/>
              <a:t>Модель Адизиса</a:t>
            </a:r>
          </a:p>
          <a:p>
            <a:pPr eaLnBrk="1" hangingPunct="1">
              <a:spcBef>
                <a:spcPct val="0"/>
              </a:spcBef>
            </a:pPr>
            <a:r>
              <a:rPr lang="ru-RU" b="1" dirty="0"/>
              <a:t>Логика и стадии развития организации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Каждая  организация  проходит  определенные и закономерные стадии развития, аналогичные жизненному циклу.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Чтобы выжить, организация должна постоянно развиваться. На каждой стадии развития необходимо предупреждать и решать возникающие проблемы, которые могут привести к гибели организации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При анализе развития компании можно опираться на модель жизненного цикла, которая уподобляет развитие организации развитию живого организма. </a:t>
            </a:r>
          </a:p>
          <a:p>
            <a:pPr eaLnBrk="1" hangingPunct="1">
              <a:spcBef>
                <a:spcPct val="0"/>
              </a:spcBef>
            </a:pPr>
            <a:r>
              <a:rPr lang="ru-RU" dirty="0"/>
              <a:t>Модель показывает, что до расцвета доживают далеко не все компании, за расцветом неизбежно следует старость бизнеса, а затем смерть. Модель определяет ряд опасностей, которые ожидают любую компанию на пути своего развития, но не дает ответа на вопрос: к какому организационному состоянию компания должна стремиться, чтобы подольше задержаться в фазе расцвета? </a:t>
            </a:r>
          </a:p>
        </p:txBody>
      </p:sp>
    </p:spTree>
    <p:extLst>
      <p:ext uri="{BB962C8B-B14F-4D97-AF65-F5344CB8AC3E}">
        <p14:creationId xmlns:p14="http://schemas.microsoft.com/office/powerpoint/2010/main" val="361808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79EC9-8DBF-440D-8BD4-E83991F72BC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1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79EC9-8DBF-440D-8BD4-E83991F72BC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4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4948-4203-4EAE-B401-A55160DE8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25DC2-6AB5-429D-8B33-D5B8F21DB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18859-D290-45F1-8EF5-CE03994C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463D-3693-4C9A-A814-BE6BC5ABA123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140A-5E6E-4E04-9240-CBD0015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06FEA-EA3C-488A-82C1-0190126C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8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2CD-C7E2-48CE-A706-70C3D213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272D7-4501-4946-92D3-4654D5840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D07B-6B93-4C94-B122-4B6FFCBC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E13F-57F7-44D5-9B66-95432A50597F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8409A-4EAC-4220-BC29-D2007D14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2F88D-73F2-4B99-A14F-D55110B5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9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9F28A-0F17-4196-A257-90A4E54DA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1A654-B688-483B-A015-9E12B3339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EC7A-02A3-42C6-8F9C-A5EC9E1A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75AA-8F3D-48A8-8423-8545A952688B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9FE5D-5251-489B-BA27-6DE537F8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A94C-9C75-4626-9E94-6E164012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4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B30D-8D22-4407-A23E-A347008F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FC5D5-8978-4CEA-A4E5-AF4DB101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C4693-9C12-45CB-9D1F-758F0CBC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3A89-57C1-4AF6-BCC6-599A5130DC75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705D5-3E7E-43E7-905A-72566A0B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1A3D3-5396-427D-92A5-5B4FC22F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045D-28F8-43EE-8DE3-9FD6303A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713C3-362B-484E-9DE5-6C2C8CC9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8B12-52C4-46FD-8AA8-2CB4D3D9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29C7-F93B-4A09-B56D-F96FAAB12CD8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F794F-4D5D-4B6A-8E10-DAB09F9D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4A7C1-550F-4AE8-A121-2BFF624C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2225-6FC0-4B38-99FE-93D396C6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213D-C0E3-4ABD-9C7F-67E1DFCBE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3C570-B49E-4A68-8DC8-1CF4F42F1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02CD0-25A1-47C6-AB77-ADF1D383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64E7-15BA-4D20-A4C3-1D1C63392535}" type="datetime1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4BB8C-3003-43E9-8945-579C8302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8A013-B738-4D02-98E9-0DE6011F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6EF0-CF1C-4C2A-89AB-39E2A622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4038F-6E04-4D4A-945A-A0372018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651D6-6DCC-4732-A351-F2A80D334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E8D27-52AE-4DCE-8E42-342BFFC0C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A6EB9-1FEC-4101-920D-6E0F203DA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39F92-86FA-4B0D-99B6-07CC9555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9F7F-0696-4718-A7F7-7E545B5371FB}" type="datetime1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E12B2-7792-4983-8601-2C40C9C2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CAD76-5E88-4527-8AF1-CC4F5CA6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0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38A0-7628-445B-A4D8-1193976B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D04B5-67CB-4897-A6F2-ACCC4783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7A44-EB3D-48B1-BA33-81FEF16CC070}" type="datetime1">
              <a:rPr lang="ru-RU" smtClean="0"/>
              <a:t>21.05.2021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59724-2714-4563-AFCA-E8853948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BCAE8-2ECD-43DB-82A6-F1A96110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7E3F0-755F-4643-A141-80065E79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B0B2-F087-4A27-A8EE-2D539C0EE301}" type="datetime1">
              <a:rPr lang="ru-RU" smtClean="0"/>
              <a:t>21.05.2021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4214E-0468-4159-A6DA-9B5D8B44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57000-54A3-463D-A9B7-AE1A8BF9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FD5A-6F35-461C-B03F-677BE3CF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66ACB-8355-4CBC-87DB-89823160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3BE5B-E157-46D9-ACC8-A886231BF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C70FD-60AD-459C-B890-E4426963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B566-95F9-4DA9-B953-D4B187804273}" type="datetime1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C60BE-9A93-426C-8F37-5A6DA514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94910-C6FD-41A6-8AFA-7F23B980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0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AF3F-FC10-414F-9296-E1CA881D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733C6-FB7D-4648-8DC5-717889C6A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9533E-98E9-4111-A428-10FC46805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B921F-6F03-4BBD-9352-E802C885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967A-FF90-4FF1-B4FE-8092D1DC0058}" type="datetime1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97590-6A17-4AA4-A806-03851259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3AF68-2787-4D3D-9DBC-1D5E7A97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8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8854B-A502-4B71-8828-5128845A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79A02-3907-4988-A439-B0E583D1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757FC-D711-4C9E-8D66-E0B1D60FA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A318-4A7A-4CFB-969B-E5953D1652EE}" type="datetime1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D0735-BAFE-4D61-A02C-3C67E0674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77D6A-6746-49CC-92FF-B68965A66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1A27-A09A-4F27-ACBB-38638927A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1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escalate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rigma@gmail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5867-63A6-4ACC-B510-2CF5CDE3A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905" y="1692802"/>
            <a:ext cx="9282332" cy="2575951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УЧИТЫВАТЬ ВЛИЯНИЕ КОРПОРАТИВНОЙ КУЛЬТУРЫ ПРИ РЕАЛИЗАЦИИ ПРОЕКТОВ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E576-BF01-4BFD-950C-5E88DE7A3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05" y="4663679"/>
            <a:ext cx="9050215" cy="1297745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Ирина Матвеева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Управляющий партнер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Escalate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www.e-escalate.ru</a:t>
            </a:r>
            <a:endParaRPr lang="ru-RU" dirty="0"/>
          </a:p>
        </p:txBody>
      </p:sp>
      <p:pic>
        <p:nvPicPr>
          <p:cNvPr id="4" name="Google Shape;164;p25" descr="escalate_006 (1) (1).png">
            <a:extLst>
              <a:ext uri="{FF2B5EF4-FFF2-40B4-BE49-F238E27FC236}">
                <a16:creationId xmlns:a16="http://schemas.microsoft.com/office/drawing/2014/main" id="{D2DA1F14-C333-4517-B2A7-C95DCFBE0BF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2748" y="0"/>
            <a:ext cx="3709252" cy="10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28A69-7826-448B-8BE9-03F64F51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4A7526-98C7-9149-85DC-0CF482968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4" y="5647263"/>
            <a:ext cx="1811604" cy="8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1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500" y="174153"/>
            <a:ext cx="3623849" cy="702850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Модель Айсберга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34" y="1095326"/>
            <a:ext cx="3623849" cy="52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9624392" y="566124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82691" y="1394691"/>
            <a:ext cx="3163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Действия,поведение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Показатели,документы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2691" y="3013502"/>
            <a:ext cx="2641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Картина мира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Ценности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Философия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Принципы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Убеждения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Отношение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Чувства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Эмоции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Настроение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Культура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97363" y="2734962"/>
            <a:ext cx="3286897" cy="0"/>
          </a:xfrm>
          <a:prstGeom prst="line">
            <a:avLst/>
          </a:prstGeom>
          <a:ln>
            <a:solidFill>
              <a:srgbClr val="FFA10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E84A6-2C1B-42A1-99FB-9428798C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10</a:t>
            </a:fld>
            <a:endParaRPr lang="ru-RU"/>
          </a:p>
        </p:txBody>
      </p:sp>
      <p:pic>
        <p:nvPicPr>
          <p:cNvPr id="11" name="Shape 186" descr="escalate_006 (1) (1).png">
            <a:extLst>
              <a:ext uri="{FF2B5EF4-FFF2-40B4-BE49-F238E27FC236}">
                <a16:creationId xmlns:a16="http://schemas.microsoft.com/office/drawing/2014/main" id="{03B99D71-B776-7645-9A85-A06C0870CAC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2117ABB-309B-2840-B23A-4356F5729F1E}"/>
              </a:ext>
            </a:extLst>
          </p:cNvPr>
          <p:cNvSpPr/>
          <p:nvPr/>
        </p:nvSpPr>
        <p:spPr>
          <a:xfrm>
            <a:off x="10396727" y="1581700"/>
            <a:ext cx="1307165" cy="702850"/>
          </a:xfrm>
          <a:prstGeom prst="rect">
            <a:avLst/>
          </a:prstGeom>
          <a:solidFill>
            <a:srgbClr val="FF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698F47-78C0-984B-9628-F06435207FD6}"/>
              </a:ext>
            </a:extLst>
          </p:cNvPr>
          <p:cNvSpPr/>
          <p:nvPr/>
        </p:nvSpPr>
        <p:spPr>
          <a:xfrm>
            <a:off x="10688359" y="1702293"/>
            <a:ext cx="72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20%</a:t>
            </a:r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5DAC46-DB65-0B43-B9D1-E95DD6AD9093}"/>
              </a:ext>
            </a:extLst>
          </p:cNvPr>
          <p:cNvSpPr/>
          <p:nvPr/>
        </p:nvSpPr>
        <p:spPr>
          <a:xfrm>
            <a:off x="10396727" y="3077575"/>
            <a:ext cx="1307165" cy="7028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CE7A67-8249-E141-904F-C9D3413AD387}"/>
              </a:ext>
            </a:extLst>
          </p:cNvPr>
          <p:cNvSpPr/>
          <p:nvPr/>
        </p:nvSpPr>
        <p:spPr>
          <a:xfrm>
            <a:off x="10688359" y="3198168"/>
            <a:ext cx="72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80%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58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285" y="548680"/>
            <a:ext cx="5211307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Интегральный подход.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Кладем айсберг на бок... )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3670" y="1287426"/>
            <a:ext cx="3623849" cy="52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9624392" y="566124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6251685" y="1198708"/>
            <a:ext cx="0" cy="558629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D76E94-390C-40C3-9EF2-343D9F18BE78}"/>
              </a:ext>
            </a:extLst>
          </p:cNvPr>
          <p:cNvCxnSpPr>
            <a:cxnSpLocks/>
          </p:cNvCxnSpPr>
          <p:nvPr/>
        </p:nvCxnSpPr>
        <p:spPr>
          <a:xfrm flipH="1">
            <a:off x="2149138" y="3894423"/>
            <a:ext cx="747525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5FAC3-4944-49CA-9530-874D5FCA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9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9632A-1182-47B3-BBF5-CB392089992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56675" name="Line 2"/>
          <p:cNvSpPr>
            <a:spLocks noChangeShapeType="1"/>
          </p:cNvSpPr>
          <p:nvPr/>
        </p:nvSpPr>
        <p:spPr bwMode="auto">
          <a:xfrm flipV="1">
            <a:off x="2895601" y="3806191"/>
            <a:ext cx="6500813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6" name="Line 6"/>
          <p:cNvSpPr>
            <a:spLocks noChangeShapeType="1"/>
          </p:cNvSpPr>
          <p:nvPr/>
        </p:nvSpPr>
        <p:spPr bwMode="auto">
          <a:xfrm flipV="1">
            <a:off x="2895601" y="1377316"/>
            <a:ext cx="6500813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7" name="Line 7"/>
          <p:cNvSpPr>
            <a:spLocks noChangeShapeType="1"/>
          </p:cNvSpPr>
          <p:nvPr/>
        </p:nvSpPr>
        <p:spPr bwMode="auto">
          <a:xfrm>
            <a:off x="6110288" y="1600938"/>
            <a:ext cx="0" cy="4472421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9396413" y="1601370"/>
            <a:ext cx="0" cy="448108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55026" name="AutoShape 18"/>
          <p:cNvCxnSpPr>
            <a:cxnSpLocks noChangeShapeType="1"/>
          </p:cNvCxnSpPr>
          <p:nvPr/>
        </p:nvCxnSpPr>
        <p:spPr bwMode="auto">
          <a:xfrm>
            <a:off x="2895600" y="6306577"/>
            <a:ext cx="7215188" cy="1443"/>
          </a:xfrm>
          <a:prstGeom prst="straightConnector1">
            <a:avLst/>
          </a:prstGeom>
          <a:noFill/>
          <a:ln w="25400">
            <a:solidFill>
              <a:srgbClr val="4D4D4D">
                <a:alpha val="79999"/>
              </a:srgbClr>
            </a:solidFill>
            <a:round/>
            <a:headEnd/>
            <a:tailEnd type="triangle" w="med" len="lg"/>
          </a:ln>
        </p:spPr>
      </p:cxnSp>
      <p:cxnSp>
        <p:nvCxnSpPr>
          <p:cNvPr id="555027" name="AutoShape 19"/>
          <p:cNvCxnSpPr>
            <a:cxnSpLocks noChangeShapeType="1"/>
          </p:cNvCxnSpPr>
          <p:nvPr/>
        </p:nvCxnSpPr>
        <p:spPr bwMode="auto">
          <a:xfrm rot="5400000" flipH="1" flipV="1">
            <a:off x="352425" y="3776102"/>
            <a:ext cx="5084763" cy="1443"/>
          </a:xfrm>
          <a:prstGeom prst="straightConnector1">
            <a:avLst/>
          </a:prstGeom>
          <a:noFill/>
          <a:ln w="25400">
            <a:solidFill>
              <a:srgbClr val="4D4D4D">
                <a:alpha val="79999"/>
              </a:srgbClr>
            </a:solidFill>
            <a:round/>
            <a:headEnd/>
            <a:tailEnd type="triangle" w="med" len="lg"/>
          </a:ln>
        </p:spPr>
      </p:cxnSp>
      <p:sp>
        <p:nvSpPr>
          <p:cNvPr id="4" name="TextBox 3"/>
          <p:cNvSpPr txBox="1"/>
          <p:nvPr/>
        </p:nvSpPr>
        <p:spPr>
          <a:xfrm>
            <a:off x="7526364" y="3762939"/>
            <a:ext cx="180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2"/>
                </a:solidFill>
              </a:rPr>
              <a:t>ЧТО. Системы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6364" y="1332192"/>
            <a:ext cx="17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2"/>
                </a:solidFill>
              </a:rPr>
              <a:t>КАК. Поведение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3923" y="3808503"/>
            <a:ext cx="236942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 КЕМ. Культура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4013" y="1365820"/>
            <a:ext cx="300773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ЗАЧЕМ. Смыслы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2240" y="1820939"/>
            <a:ext cx="1800200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------------</a:t>
            </a:r>
          </a:p>
          <a:p>
            <a:r>
              <a:rPr lang="ru-RU" dirty="0"/>
              <a:t>------------</a:t>
            </a:r>
          </a:p>
          <a:p>
            <a:r>
              <a:rPr lang="ru-RU" dirty="0"/>
              <a:t>------------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76828" y="2879921"/>
            <a:ext cx="13542" cy="114943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4485" y="2512329"/>
            <a:ext cx="141791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34484" y="2800361"/>
            <a:ext cx="141791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570335" y="3080185"/>
            <a:ext cx="0" cy="127598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03169" y="1766671"/>
            <a:ext cx="1800200" cy="5875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Делать </a:t>
            </a:r>
          </a:p>
          <a:p>
            <a:r>
              <a:rPr lang="ru-RU" dirty="0"/>
              <a:t>по-другому!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58495" y="4247575"/>
            <a:ext cx="30991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Язык</a:t>
            </a:r>
          </a:p>
          <a:p>
            <a:r>
              <a:rPr lang="ru-RU" dirty="0"/>
              <a:t>Истории о компании</a:t>
            </a:r>
          </a:p>
          <a:p>
            <a:r>
              <a:rPr lang="ru-RU" dirty="0"/>
              <a:t>Стиль управления</a:t>
            </a:r>
          </a:p>
          <a:p>
            <a:r>
              <a:rPr lang="ru-RU" dirty="0"/>
              <a:t>Лидеры мнений</a:t>
            </a:r>
          </a:p>
          <a:p>
            <a:r>
              <a:rPr lang="ru-RU" dirty="0"/>
              <a:t>С кем дружим, с кем нет</a:t>
            </a:r>
          </a:p>
          <a:p>
            <a:r>
              <a:rPr lang="ru-RU" dirty="0"/>
              <a:t>Субкультуры: мы-они?</a:t>
            </a:r>
          </a:p>
          <a:p>
            <a:r>
              <a:rPr lang="ru-RU" dirty="0"/>
              <a:t>Как относимся к…?</a:t>
            </a:r>
          </a:p>
        </p:txBody>
      </p:sp>
      <p:cxnSp>
        <p:nvCxnSpPr>
          <p:cNvPr id="45" name="Straight Arrow Connector 44"/>
          <p:cNvCxnSpPr>
            <a:cxnSpLocks/>
            <a:stCxn id="44" idx="0"/>
            <a:endCxn id="22" idx="1"/>
          </p:cNvCxnSpPr>
          <p:nvPr/>
        </p:nvCxnSpPr>
        <p:spPr>
          <a:xfrm flipV="1">
            <a:off x="4508047" y="2240635"/>
            <a:ext cx="1644193" cy="20069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27886" y="1812609"/>
            <a:ext cx="2848489" cy="1594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Кому это надо?</a:t>
            </a:r>
          </a:p>
          <a:p>
            <a:r>
              <a:rPr lang="ru-RU" dirty="0"/>
              <a:t>Что я хочу?</a:t>
            </a:r>
          </a:p>
          <a:p>
            <a:r>
              <a:rPr lang="ru-RU" dirty="0"/>
              <a:t>Зачем? </a:t>
            </a:r>
          </a:p>
          <a:p>
            <a:r>
              <a:rPr lang="ru-RU" dirty="0"/>
              <a:t>Как я к этому отношусь?</a:t>
            </a:r>
          </a:p>
          <a:p>
            <a:r>
              <a:rPr lang="ru-RU" dirty="0"/>
              <a:t>Моя роль: за что отвечаю?</a:t>
            </a:r>
          </a:p>
          <a:p>
            <a:r>
              <a:rPr lang="ru-RU" dirty="0"/>
              <a:t>Как я к ним отношусь?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022361" y="2083554"/>
            <a:ext cx="1171830" cy="6546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242199" y="2683254"/>
            <a:ext cx="2513962" cy="19151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022361" y="2243936"/>
            <a:ext cx="2691806" cy="3927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3595456" y="3596456"/>
            <a:ext cx="79894" cy="6028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88810" y="5333022"/>
            <a:ext cx="1800200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</a:t>
            </a:r>
          </a:p>
          <a:p>
            <a:r>
              <a:rPr lang="ru-RU" dirty="0"/>
              <a:t>Показатели</a:t>
            </a:r>
          </a:p>
          <a:p>
            <a:r>
              <a:rPr lang="ru-RU" dirty="0"/>
              <a:t>Структуры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479754" y="3660024"/>
            <a:ext cx="180020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факты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35376" y="3660024"/>
            <a:ext cx="211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Не-факты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11974" y="1041164"/>
            <a:ext cx="196805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индивидуальное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46356" y="6311715"/>
            <a:ext cx="19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коллективное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55906" y="6478216"/>
            <a:ext cx="2441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Кен </a:t>
            </a:r>
            <a:r>
              <a:rPr lang="ru-RU" sz="1200" i="1" dirty="0" err="1"/>
              <a:t>Уилбер</a:t>
            </a:r>
            <a:r>
              <a:rPr lang="ru-RU" sz="1200" i="1" dirty="0"/>
              <a:t>. Интегральная карта</a:t>
            </a:r>
            <a:endParaRPr lang="en-US" sz="1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21AC4-D3D7-4809-9389-D7306BF5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30" y="4504290"/>
            <a:ext cx="1495926" cy="1495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97E376-1110-4BC4-9ACC-F26C075FA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59" y="4321126"/>
            <a:ext cx="794493" cy="857493"/>
          </a:xfrm>
          <a:prstGeom prst="rect">
            <a:avLst/>
          </a:prstGeom>
        </p:spPr>
      </p:pic>
      <p:pic>
        <p:nvPicPr>
          <p:cNvPr id="38" name="Shape 186" descr="escalate_006 (1) (1).png">
            <a:extLst>
              <a:ext uri="{FF2B5EF4-FFF2-40B4-BE49-F238E27FC236}">
                <a16:creationId xmlns:a16="http://schemas.microsoft.com/office/drawing/2014/main" id="{029F83F1-118D-F942-B8F4-0A45848EE12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 Box 14">
            <a:extLst>
              <a:ext uri="{FF2B5EF4-FFF2-40B4-BE49-F238E27FC236}">
                <a16:creationId xmlns:a16="http://schemas.microsoft.com/office/drawing/2014/main" id="{DA52F484-4CF9-FE46-A161-BA6712E49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677" y="495028"/>
            <a:ext cx="669026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Интегральная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карта Кена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Уилбера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638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 animBg="1"/>
      <p:bldP spid="44" grpId="0"/>
      <p:bldP spid="46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ECE90E6-3F2A-2245-AF0D-3D5EB898E72D}"/>
              </a:ext>
            </a:extLst>
          </p:cNvPr>
          <p:cNvSpPr/>
          <p:nvPr/>
        </p:nvSpPr>
        <p:spPr>
          <a:xfrm>
            <a:off x="9412251" y="4300151"/>
            <a:ext cx="2423375" cy="1847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FAC2D3E-A753-40D7-822E-138DFBB1EC91}"/>
              </a:ext>
            </a:extLst>
          </p:cNvPr>
          <p:cNvSpPr txBox="1">
            <a:spLocks/>
          </p:cNvSpPr>
          <p:nvPr/>
        </p:nvSpPr>
        <p:spPr>
          <a:xfrm>
            <a:off x="983423" y="1762652"/>
            <a:ext cx="5500687" cy="5001554"/>
          </a:xfrm>
          <a:prstGeom prst="rect">
            <a:avLst/>
          </a:prstGeom>
          <a:solidFill>
            <a:srgbClr val="CECED2"/>
          </a:solidFill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мир – бирюзовый</a:t>
            </a:r>
          </a:p>
          <a:p>
            <a:pPr marL="0" indent="0">
              <a:buNone/>
              <a:defRPr/>
            </a:pPr>
            <a:endParaRPr lang="ru-RU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F7E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Синергизм – желтый</a:t>
            </a:r>
          </a:p>
          <a:p>
            <a:pPr>
              <a:defRPr/>
            </a:pPr>
            <a:endParaRPr lang="ru-RU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Сообщество, экология, СОТРУДНИЧЕСТВО – зеленый</a:t>
            </a:r>
          </a:p>
          <a:p>
            <a:pPr>
              <a:defRPr/>
            </a:pP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УСПЕХ, конкуренция – оранжевый</a:t>
            </a:r>
          </a:p>
          <a:p>
            <a:pPr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– синий</a:t>
            </a:r>
          </a:p>
          <a:p>
            <a:pPr>
              <a:defRPr/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 и ВЛАСТЬ – красный</a:t>
            </a:r>
          </a:p>
          <a:p>
            <a:pPr>
              <a:defRPr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Идентификация, ПЛЕМЯ – фиолетовый</a:t>
            </a:r>
          </a:p>
          <a:p>
            <a:pPr>
              <a:defRPr/>
            </a:pPr>
            <a:endParaRPr lang="ru-R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Выживание – бежевый</a:t>
            </a:r>
          </a:p>
          <a:p>
            <a:pPr>
              <a:defRPr/>
            </a:pPr>
            <a:endParaRPr lang="ru-RU" sz="1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4DA3D7B8-539C-4897-B9E1-2B486F6E0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439" y="1241059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/>
              <a:t>Я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CE8FF423-D64C-44C2-AFA2-1B5962B1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64" y="1241059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/>
              <a:t>Мы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17D68F-73B9-47DA-9F2C-8407B3921C23}"/>
              </a:ext>
            </a:extLst>
          </p:cNvPr>
          <p:cNvCxnSpPr/>
          <p:nvPr/>
        </p:nvCxnSpPr>
        <p:spPr>
          <a:xfrm>
            <a:off x="7288314" y="1455373"/>
            <a:ext cx="642938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7440830-DBD8-42AC-A0B0-4DAB543B3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1" r="24524"/>
          <a:stretch/>
        </p:blipFill>
        <p:spPr>
          <a:xfrm>
            <a:off x="6606111" y="1635973"/>
            <a:ext cx="2684139" cy="5103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47FC0-BD00-4835-BBF2-A1DA5F9659A0}"/>
              </a:ext>
            </a:extLst>
          </p:cNvPr>
          <p:cNvSpPr txBox="1"/>
          <p:nvPr/>
        </p:nvSpPr>
        <p:spPr>
          <a:xfrm>
            <a:off x="9507862" y="4396270"/>
            <a:ext cx="2243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Что почитать?</a:t>
            </a:r>
            <a:endParaRPr lang="ru-RU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Бек «Спиральная Динамика»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solidFill>
                  <a:schemeClr val="bg1"/>
                </a:solidFill>
              </a:rPr>
              <a:t>Ф.Лалу</a:t>
            </a:r>
            <a:r>
              <a:rPr lang="ru-RU" sz="1600" dirty="0">
                <a:solidFill>
                  <a:schemeClr val="bg1"/>
                </a:solidFill>
              </a:rPr>
              <a:t>. «Открывая организации будущего»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445A8E6-7141-4FE5-8726-1048299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13</a:t>
            </a:fld>
            <a:endParaRPr lang="ru-RU" dirty="0"/>
          </a:p>
        </p:txBody>
      </p:sp>
      <p:sp>
        <p:nvSpPr>
          <p:cNvPr id="14" name="Прямоугольник 30">
            <a:extLst>
              <a:ext uri="{FF2B5EF4-FFF2-40B4-BE49-F238E27FC236}">
                <a16:creationId xmlns:a16="http://schemas.microsoft.com/office/drawing/2014/main" id="{59979C4B-E021-FC43-B446-7899B28A3F07}"/>
              </a:ext>
            </a:extLst>
          </p:cNvPr>
          <p:cNvSpPr/>
          <p:nvPr/>
        </p:nvSpPr>
        <p:spPr>
          <a:xfrm>
            <a:off x="-61143" y="-32657"/>
            <a:ext cx="9910996" cy="153664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Shape 186" descr="escalate_006 (1) (1).png">
            <a:extLst>
              <a:ext uri="{FF2B5EF4-FFF2-40B4-BE49-F238E27FC236}">
                <a16:creationId xmlns:a16="http://schemas.microsoft.com/office/drawing/2014/main" id="{2AC528A6-79D5-204F-B427-BAAC8DB01A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4FF8223-EC0C-4848-845F-DFD935727FC5}"/>
              </a:ext>
            </a:extLst>
          </p:cNvPr>
          <p:cNvSpPr txBox="1">
            <a:spLocks/>
          </p:cNvSpPr>
          <p:nvPr/>
        </p:nvSpPr>
        <p:spPr>
          <a:xfrm>
            <a:off x="472439" y="1016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Спиральная динамика </a:t>
            </a:r>
            <a:r>
              <a:rPr lang="ru-RU" b="1" dirty="0" err="1">
                <a:solidFill>
                  <a:schemeClr val="bg1"/>
                </a:solidFill>
              </a:rPr>
              <a:t>Грейвза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Ценностные «мемы».</a:t>
            </a:r>
          </a:p>
        </p:txBody>
      </p:sp>
    </p:spTree>
    <p:extLst>
      <p:ext uri="{BB962C8B-B14F-4D97-AF65-F5344CB8AC3E}">
        <p14:creationId xmlns:p14="http://schemas.microsoft.com/office/powerpoint/2010/main" val="412171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5F64DE-3C13-4FD8-8524-3D1A5ED4E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940222"/>
              </p:ext>
            </p:extLst>
          </p:nvPr>
        </p:nvGraphicFramePr>
        <p:xfrm>
          <a:off x="3279167" y="1956176"/>
          <a:ext cx="5171111" cy="428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EFE637-8DD4-45DF-B73B-62705AF95E4F}"/>
              </a:ext>
            </a:extLst>
          </p:cNvPr>
          <p:cNvSpPr txBox="1"/>
          <p:nvPr/>
        </p:nvSpPr>
        <p:spPr>
          <a:xfrm>
            <a:off x="7586272" y="2408029"/>
            <a:ext cx="72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злость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C6776-75A3-4E02-856E-5E1D8C221F47}"/>
              </a:ext>
            </a:extLst>
          </p:cNvPr>
          <p:cNvSpPr txBox="1"/>
          <p:nvPr/>
        </p:nvSpPr>
        <p:spPr>
          <a:xfrm>
            <a:off x="7586272" y="3136325"/>
            <a:ext cx="7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страх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933CD-C5C1-4185-A4B9-0059C5EA41F5}"/>
              </a:ext>
            </a:extLst>
          </p:cNvPr>
          <p:cNvSpPr txBox="1"/>
          <p:nvPr/>
        </p:nvSpPr>
        <p:spPr>
          <a:xfrm>
            <a:off x="7940352" y="4478929"/>
            <a:ext cx="1590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</a:rPr>
              <a:t>СЛУХИ,</a:t>
            </a:r>
            <a:endParaRPr lang="en-US" sz="1400" b="1" dirty="0">
              <a:solidFill>
                <a:schemeClr val="accent2"/>
              </a:solidFill>
            </a:endParaRPr>
          </a:p>
          <a:p>
            <a:r>
              <a:rPr lang="ru-RU" sz="1400" b="1" dirty="0">
                <a:solidFill>
                  <a:schemeClr val="accent2"/>
                </a:solidFill>
              </a:rPr>
              <a:t>ТРОЛЛИНГ,</a:t>
            </a:r>
          </a:p>
          <a:p>
            <a:r>
              <a:rPr lang="en-US" sz="1400" b="1" dirty="0" err="1">
                <a:solidFill>
                  <a:schemeClr val="accent2"/>
                </a:solidFill>
              </a:rPr>
              <a:t>Fingerpointing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9A583-DACA-4530-BAE3-D512E03252E9}"/>
              </a:ext>
            </a:extLst>
          </p:cNvPr>
          <p:cNvSpPr txBox="1"/>
          <p:nvPr/>
        </p:nvSpPr>
        <p:spPr>
          <a:xfrm>
            <a:off x="7275960" y="3832520"/>
            <a:ext cx="225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</a:rPr>
              <a:t>ЖАЛУЮТСЯ,  </a:t>
            </a:r>
          </a:p>
          <a:p>
            <a:r>
              <a:rPr lang="ru-RU" sz="1400" b="1" dirty="0">
                <a:solidFill>
                  <a:schemeClr val="accent2"/>
                </a:solidFill>
              </a:rPr>
              <a:t>НОЮТ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EC8E5-0DFE-4906-84B5-E3E61A1AF9E9}"/>
              </a:ext>
            </a:extLst>
          </p:cNvPr>
          <p:cNvSpPr txBox="1"/>
          <p:nvPr/>
        </p:nvSpPr>
        <p:spPr>
          <a:xfrm>
            <a:off x="6888089" y="2807791"/>
            <a:ext cx="1688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</a:rPr>
              <a:t>ОБИДЫ, КОНФЛИКТЫ, ЗАБАСТОВКИ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2362D-61E9-423F-A9AF-6586BCE537A8}"/>
              </a:ext>
            </a:extLst>
          </p:cNvPr>
          <p:cNvSpPr txBox="1"/>
          <p:nvPr/>
        </p:nvSpPr>
        <p:spPr>
          <a:xfrm>
            <a:off x="8455365" y="5461102"/>
            <a:ext cx="1590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</a:rPr>
              <a:t>«РОБОТЫ»</a:t>
            </a:r>
          </a:p>
          <a:p>
            <a:r>
              <a:rPr lang="ru-RU" sz="1400" b="1" dirty="0">
                <a:solidFill>
                  <a:schemeClr val="accent2"/>
                </a:solidFill>
              </a:rPr>
              <a:t>ЧАСТО БОЛЕЮЩИЕ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46757-EA3D-4E83-98C1-AE414940F5B3}"/>
              </a:ext>
            </a:extLst>
          </p:cNvPr>
          <p:cNvSpPr txBox="1"/>
          <p:nvPr/>
        </p:nvSpPr>
        <p:spPr>
          <a:xfrm>
            <a:off x="7828995" y="6450080"/>
            <a:ext cx="206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Мотивам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А.Маслоу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F9FD8A7-3403-408E-B674-CE6C0EA6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14</a:t>
            </a:fld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57F68-8ABD-41BE-A433-C3773FEE8B66}"/>
              </a:ext>
            </a:extLst>
          </p:cNvPr>
          <p:cNvSpPr txBox="1"/>
          <p:nvPr/>
        </p:nvSpPr>
        <p:spPr>
          <a:xfrm>
            <a:off x="9437880" y="3270857"/>
            <a:ext cx="108863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МАРКЕРЫ 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ПРОБЛЕМ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C95CF5-4E49-4A60-88A6-65256F27E794}"/>
              </a:ext>
            </a:extLst>
          </p:cNvPr>
          <p:cNvSpPr txBox="1"/>
          <p:nvPr/>
        </p:nvSpPr>
        <p:spPr>
          <a:xfrm>
            <a:off x="981736" y="3136325"/>
            <a:ext cx="2316625" cy="1015663"/>
          </a:xfrm>
          <a:prstGeom prst="rect">
            <a:avLst/>
          </a:prstGeom>
          <a:solidFill>
            <a:srgbClr val="FFA10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ЛЮДИ ЖАЛУЮТСЯ НА ТО, ЧТО ДЛЯ НИХ ВАЖНО!</a:t>
            </a:r>
          </a:p>
        </p:txBody>
      </p:sp>
      <p:sp>
        <p:nvSpPr>
          <p:cNvPr id="21" name="Прямоугольник 30">
            <a:extLst>
              <a:ext uri="{FF2B5EF4-FFF2-40B4-BE49-F238E27FC236}">
                <a16:creationId xmlns:a16="http://schemas.microsoft.com/office/drawing/2014/main" id="{0BD449E5-86D1-6045-AC9C-DAEA9B446534}"/>
              </a:ext>
            </a:extLst>
          </p:cNvPr>
          <p:cNvSpPr/>
          <p:nvPr/>
        </p:nvSpPr>
        <p:spPr>
          <a:xfrm>
            <a:off x="-61143" y="-32657"/>
            <a:ext cx="9952119" cy="153664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Shape 186" descr="escalate_006 (1) (1).png">
            <a:extLst>
              <a:ext uri="{FF2B5EF4-FFF2-40B4-BE49-F238E27FC236}">
                <a16:creationId xmlns:a16="http://schemas.microsoft.com/office/drawing/2014/main" id="{B764C182-E405-9144-854C-68CED5873B6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58E1517-DBFD-A04F-BD48-811E609F306C}"/>
              </a:ext>
            </a:extLst>
          </p:cNvPr>
          <p:cNvSpPr txBox="1">
            <a:spLocks/>
          </p:cNvSpPr>
          <p:nvPr/>
        </p:nvSpPr>
        <p:spPr>
          <a:xfrm>
            <a:off x="436733" y="8156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«Здоровье» организации. Какая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потребность не насыщена?</a:t>
            </a:r>
          </a:p>
        </p:txBody>
      </p:sp>
    </p:spTree>
    <p:extLst>
      <p:ext uri="{BB962C8B-B14F-4D97-AF65-F5344CB8AC3E}">
        <p14:creationId xmlns:p14="http://schemas.microsoft.com/office/powerpoint/2010/main" val="2796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0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86" descr="escalate_006 (1) (1).png">
            <a:extLst>
              <a:ext uri="{FF2B5EF4-FFF2-40B4-BE49-F238E27FC236}">
                <a16:creationId xmlns:a16="http://schemas.microsoft.com/office/drawing/2014/main" id="{94ADB570-9D4F-4D56-8838-F19F5EA4B7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1" y="0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505BA1-9D77-4F3E-80B5-9E1D756BEF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8288" y="2481568"/>
            <a:ext cx="3421760" cy="1909422"/>
          </a:xfrm>
        </p:spPr>
        <p:txBody>
          <a:bodyPr>
            <a:normAutofit/>
          </a:bodyPr>
          <a:lstStyle/>
          <a:p>
            <a:pPr marL="366713" lvl="1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Полномочия?</a:t>
            </a:r>
          </a:p>
          <a:p>
            <a:pPr marL="366713" lvl="1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Власть повлиять на результат?</a:t>
            </a:r>
          </a:p>
          <a:p>
            <a:pPr marL="366713" lvl="1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Харизма?</a:t>
            </a:r>
          </a:p>
          <a:p>
            <a:pPr marL="366713" lvl="1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Экспертиза?</a:t>
            </a:r>
          </a:p>
          <a:p>
            <a:pPr marL="366713" lvl="1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кого «болит»?</a:t>
            </a:r>
          </a:p>
          <a:p>
            <a:pPr marL="366713" lvl="1" indent="0">
              <a:buNone/>
            </a:pPr>
            <a:endParaRPr lang="ru-RU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A4067A-6BED-4B54-A26A-C811217E6A68}"/>
              </a:ext>
            </a:extLst>
          </p:cNvPr>
          <p:cNvGrpSpPr/>
          <p:nvPr/>
        </p:nvGrpSpPr>
        <p:grpSpPr>
          <a:xfrm>
            <a:off x="2162307" y="1723487"/>
            <a:ext cx="7427778" cy="4725844"/>
            <a:chOff x="387010" y="982469"/>
            <a:chExt cx="7427778" cy="472584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553B60C-F70F-49EE-B27C-78E67F7F06F6}"/>
                </a:ext>
              </a:extLst>
            </p:cNvPr>
            <p:cNvCxnSpPr/>
            <p:nvPr/>
          </p:nvCxnSpPr>
          <p:spPr>
            <a:xfrm flipH="1" flipV="1">
              <a:off x="1130353" y="1716681"/>
              <a:ext cx="1" cy="399163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D9F5F75-8EBE-4274-B418-D33204F1A697}"/>
                </a:ext>
              </a:extLst>
            </p:cNvPr>
            <p:cNvCxnSpPr/>
            <p:nvPr/>
          </p:nvCxnSpPr>
          <p:spPr>
            <a:xfrm>
              <a:off x="1130353" y="5708312"/>
              <a:ext cx="668443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738E1C-46F5-4380-BA5E-34AFCA44B0DE}"/>
                </a:ext>
              </a:extLst>
            </p:cNvPr>
            <p:cNvCxnSpPr/>
            <p:nvPr/>
          </p:nvCxnSpPr>
          <p:spPr>
            <a:xfrm>
              <a:off x="4395788" y="1811449"/>
              <a:ext cx="27909" cy="38241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F8DAF2-F163-4A43-B49E-ADA310CCADE6}"/>
                </a:ext>
              </a:extLst>
            </p:cNvPr>
            <p:cNvCxnSpPr/>
            <p:nvPr/>
          </p:nvCxnSpPr>
          <p:spPr>
            <a:xfrm>
              <a:off x="1130354" y="3628756"/>
              <a:ext cx="668443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9E9C51-C312-436A-B748-2BE010F78094}"/>
                </a:ext>
              </a:extLst>
            </p:cNvPr>
            <p:cNvSpPr txBox="1"/>
            <p:nvPr/>
          </p:nvSpPr>
          <p:spPr>
            <a:xfrm>
              <a:off x="387010" y="982469"/>
              <a:ext cx="6658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/>
              </a:lvl1pPr>
            </a:lstStyle>
            <a:p>
              <a:r>
                <a:rPr lang="en-US" dirty="0"/>
                <a:t> </a:t>
              </a:r>
              <a:r>
                <a:rPr 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Заинтересованные стороны                 Причины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280D35-BAF1-4D61-879D-479ACF9B6F9D}"/>
                </a:ext>
              </a:extLst>
            </p:cNvPr>
            <p:cNvSpPr txBox="1"/>
            <p:nvPr/>
          </p:nvSpPr>
          <p:spPr>
            <a:xfrm rot="16200000">
              <a:off x="-984487" y="3367933"/>
              <a:ext cx="353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 </a:t>
              </a: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внешние                внутренние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B4EF9F-AC26-4C5B-9E13-EADD4EE9DDEC}"/>
              </a:ext>
            </a:extLst>
          </p:cNvPr>
          <p:cNvCxnSpPr/>
          <p:nvPr/>
        </p:nvCxnSpPr>
        <p:spPr>
          <a:xfrm>
            <a:off x="2852304" y="2481567"/>
            <a:ext cx="668443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93E2EA-DCBD-4BFE-A5BA-041E78A863FA}"/>
              </a:ext>
            </a:extLst>
          </p:cNvPr>
          <p:cNvCxnSpPr/>
          <p:nvPr/>
        </p:nvCxnSpPr>
        <p:spPr>
          <a:xfrm>
            <a:off x="9521140" y="2553575"/>
            <a:ext cx="27909" cy="38241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72A5F10-898C-44A4-A46C-2B69D10491F2}"/>
              </a:ext>
            </a:extLst>
          </p:cNvPr>
          <p:cNvSpPr/>
          <p:nvPr/>
        </p:nvSpPr>
        <p:spPr>
          <a:xfrm>
            <a:off x="7314595" y="295945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7AE286-E664-45D4-89BD-94E89255AA04}"/>
              </a:ext>
            </a:extLst>
          </p:cNvPr>
          <p:cNvSpPr/>
          <p:nvPr/>
        </p:nvSpPr>
        <p:spPr>
          <a:xfrm>
            <a:off x="7466995" y="4942613"/>
            <a:ext cx="50526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207F66E-412D-4E00-AC57-9F612A7B0142}"/>
              </a:ext>
            </a:extLst>
          </p:cNvPr>
          <p:cNvSpPr txBox="1">
            <a:spLocks/>
          </p:cNvSpPr>
          <p:nvPr/>
        </p:nvSpPr>
        <p:spPr bwMode="auto">
          <a:xfrm>
            <a:off x="2656314" y="4450952"/>
            <a:ext cx="3421760" cy="19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отношению к проекту, идее</a:t>
            </a:r>
          </a:p>
          <a:p>
            <a:pPr marL="366713" lvl="1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Клиенты</a:t>
            </a:r>
          </a:p>
          <a:p>
            <a:pPr marL="366713" lvl="1" indent="0"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Конкуренты</a:t>
            </a:r>
          </a:p>
          <a:p>
            <a:pPr marL="366713" lvl="1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Opinion Makers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98F9774-3841-420A-B7FF-51BC3392D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01" y="2554387"/>
            <a:ext cx="2351712" cy="17637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182B6-0D95-494E-B6E1-1476D19D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15</a:t>
            </a:fld>
            <a:endParaRPr lang="ru-RU"/>
          </a:p>
        </p:txBody>
      </p:sp>
      <p:sp>
        <p:nvSpPr>
          <p:cNvPr id="19" name="Прямоугольник 30">
            <a:extLst>
              <a:ext uri="{FF2B5EF4-FFF2-40B4-BE49-F238E27FC236}">
                <a16:creationId xmlns:a16="http://schemas.microsoft.com/office/drawing/2014/main" id="{02791F3B-24B1-C141-B2A0-B1B350302F0A}"/>
              </a:ext>
            </a:extLst>
          </p:cNvPr>
          <p:cNvSpPr/>
          <p:nvPr/>
        </p:nvSpPr>
        <p:spPr>
          <a:xfrm>
            <a:off x="-61143" y="-32657"/>
            <a:ext cx="9855178" cy="153664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Shape 186" descr="escalate_006 (1) (1).png">
            <a:extLst>
              <a:ext uri="{FF2B5EF4-FFF2-40B4-BE49-F238E27FC236}">
                <a16:creationId xmlns:a16="http://schemas.microsoft.com/office/drawing/2014/main" id="{A51AEFB1-170B-E147-A1C0-45953298FB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89B3E406-AF1F-3642-9A93-AA80985A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66" y="5067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Невидимая команда: заинтересованные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и влияющие стороны</a:t>
            </a:r>
          </a:p>
        </p:txBody>
      </p:sp>
    </p:spTree>
    <p:extLst>
      <p:ext uri="{BB962C8B-B14F-4D97-AF65-F5344CB8AC3E}">
        <p14:creationId xmlns:p14="http://schemas.microsoft.com/office/powerpoint/2010/main" val="62888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80A4A77-4BA4-4415-BC7A-DEFC35D5326A}"/>
              </a:ext>
            </a:extLst>
          </p:cNvPr>
          <p:cNvSpPr/>
          <p:nvPr/>
        </p:nvSpPr>
        <p:spPr>
          <a:xfrm>
            <a:off x="2654353" y="1941770"/>
            <a:ext cx="6759473" cy="3991628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CF7F8E-2CD2-49E9-9914-778464BFA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47" l="727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76" y="3972621"/>
            <a:ext cx="1663545" cy="1285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343C0-6BD8-4EA6-8C34-E01BBAA31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78" b="87214" l="17043" r="7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26" y="1963105"/>
            <a:ext cx="2992969" cy="1994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D0465F-3853-4843-B453-1A5CD67EC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12" b="83059" l="2545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76" y="1908711"/>
            <a:ext cx="2998973" cy="231738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6B528C-28BD-4E11-B721-FFCCF7CF65A4}"/>
              </a:ext>
            </a:extLst>
          </p:cNvPr>
          <p:cNvGrpSpPr/>
          <p:nvPr/>
        </p:nvGrpSpPr>
        <p:grpSpPr>
          <a:xfrm>
            <a:off x="1945332" y="1941770"/>
            <a:ext cx="7393456" cy="4745711"/>
            <a:chOff x="421332" y="1716681"/>
            <a:chExt cx="7393456" cy="474571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6096709-7889-4FF9-8109-A69F82BE5632}"/>
                </a:ext>
              </a:extLst>
            </p:cNvPr>
            <p:cNvCxnSpPr/>
            <p:nvPr/>
          </p:nvCxnSpPr>
          <p:spPr>
            <a:xfrm flipH="1" flipV="1">
              <a:off x="1130353" y="1716681"/>
              <a:ext cx="1" cy="399163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355A21E-3F23-4962-B107-E0CD2CBDAD99}"/>
                </a:ext>
              </a:extLst>
            </p:cNvPr>
            <p:cNvCxnSpPr/>
            <p:nvPr/>
          </p:nvCxnSpPr>
          <p:spPr>
            <a:xfrm>
              <a:off x="1130353" y="5708312"/>
              <a:ext cx="668443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EEBC6B-7B9A-460E-9537-17FC4B67A67F}"/>
                </a:ext>
              </a:extLst>
            </p:cNvPr>
            <p:cNvCxnSpPr/>
            <p:nvPr/>
          </p:nvCxnSpPr>
          <p:spPr>
            <a:xfrm>
              <a:off x="4463013" y="1811449"/>
              <a:ext cx="27909" cy="38241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4F8F0D-60A9-4183-9C8F-2C65DEF24A87}"/>
                </a:ext>
              </a:extLst>
            </p:cNvPr>
            <p:cNvCxnSpPr/>
            <p:nvPr/>
          </p:nvCxnSpPr>
          <p:spPr>
            <a:xfrm>
              <a:off x="1130354" y="3628756"/>
              <a:ext cx="668443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19C295-C29C-4DDC-B521-28C8612E8CF1}"/>
                </a:ext>
              </a:extLst>
            </p:cNvPr>
            <p:cNvSpPr txBox="1"/>
            <p:nvPr/>
          </p:nvSpPr>
          <p:spPr>
            <a:xfrm>
              <a:off x="1767023" y="5816061"/>
              <a:ext cx="4886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/>
              </a:lvl1pPr>
            </a:lstStyle>
            <a:p>
              <a:r>
                <a:rPr lang="en-US" dirty="0"/>
                <a:t> </a:t>
              </a:r>
              <a:r>
                <a:rPr lang="ru-RU" sz="1800" dirty="0"/>
                <a:t>ИНТЕРЕС, МОТИВАЦИЯ</a:t>
              </a:r>
              <a:endParaRPr lang="en-US" sz="1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0603BD-C15E-4281-915B-FAFCEC87AF79}"/>
                </a:ext>
              </a:extLst>
            </p:cNvPr>
            <p:cNvSpPr txBox="1"/>
            <p:nvPr/>
          </p:nvSpPr>
          <p:spPr>
            <a:xfrm rot="16200000">
              <a:off x="-1161136" y="3542882"/>
              <a:ext cx="353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 </a:t>
              </a:r>
              <a:r>
                <a:rPr lang="ru-RU" b="1" dirty="0"/>
                <a:t>ВЛИЯНИЕ</a:t>
              </a:r>
              <a:endParaRPr lang="en-US" b="1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6D22-DB95-441D-9946-7AE08CCD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16</a:t>
            </a:fld>
            <a:endParaRPr lang="ru-R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A47F6B-90D6-4AD5-93A9-B026F7DA89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31" y="4269435"/>
            <a:ext cx="1259396" cy="12866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973D39-697E-423D-A896-F2348896E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47" l="727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8" y="4125021"/>
            <a:ext cx="1663545" cy="12854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A9BA9B-878D-46FA-B249-4036E8589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47" l="727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16" y="4490488"/>
            <a:ext cx="1663545" cy="12854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0774FE-2EA8-43B1-AED9-9397EF7C87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5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90" y="4367622"/>
            <a:ext cx="781742" cy="9489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4810DCD-21A4-4783-9274-8E6DCDABBA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5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2510" y="4230240"/>
            <a:ext cx="781741" cy="948977"/>
          </a:xfrm>
          <a:prstGeom prst="rect">
            <a:avLst/>
          </a:prstGeom>
        </p:spPr>
      </p:pic>
      <p:pic>
        <p:nvPicPr>
          <p:cNvPr id="28" name="Shape 186" descr="escalate_006 (1) (1).png">
            <a:extLst>
              <a:ext uri="{FF2B5EF4-FFF2-40B4-BE49-F238E27FC236}">
                <a16:creationId xmlns:a16="http://schemas.microsoft.com/office/drawing/2014/main" id="{95526AE6-C887-AC48-93D5-D3E9EDA2989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30">
            <a:extLst>
              <a:ext uri="{FF2B5EF4-FFF2-40B4-BE49-F238E27FC236}">
                <a16:creationId xmlns:a16="http://schemas.microsoft.com/office/drawing/2014/main" id="{613C130B-A2F9-BF4B-B452-70BCA42CBF02}"/>
              </a:ext>
            </a:extLst>
          </p:cNvPr>
          <p:cNvSpPr/>
          <p:nvPr/>
        </p:nvSpPr>
        <p:spPr>
          <a:xfrm>
            <a:off x="-61143" y="-32657"/>
            <a:ext cx="5252576" cy="1316510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70C7F61-7E6F-FA42-802A-16232A74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9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Сгруппировать</a:t>
            </a:r>
          </a:p>
        </p:txBody>
      </p:sp>
    </p:spTree>
    <p:extLst>
      <p:ext uri="{BB962C8B-B14F-4D97-AF65-F5344CB8AC3E}">
        <p14:creationId xmlns:p14="http://schemas.microsoft.com/office/powerpoint/2010/main" val="166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80A4A77-4BA4-4415-BC7A-DEFC35D5326A}"/>
              </a:ext>
            </a:extLst>
          </p:cNvPr>
          <p:cNvSpPr/>
          <p:nvPr/>
        </p:nvSpPr>
        <p:spPr>
          <a:xfrm>
            <a:off x="2654353" y="1941770"/>
            <a:ext cx="6759473" cy="3991628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CF7F8E-2CD2-49E9-9914-778464BFA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47" l="727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76" y="3972621"/>
            <a:ext cx="1663545" cy="1285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343C0-6BD8-4EA6-8C34-E01BBAA31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78" b="87214" l="17043" r="7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26" y="1963105"/>
            <a:ext cx="2992969" cy="1994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D0465F-3853-4843-B453-1A5CD67EC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12" b="83059" l="2545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76" y="1908711"/>
            <a:ext cx="2998973" cy="231738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6B528C-28BD-4E11-B721-FFCCF7CF65A4}"/>
              </a:ext>
            </a:extLst>
          </p:cNvPr>
          <p:cNvGrpSpPr/>
          <p:nvPr/>
        </p:nvGrpSpPr>
        <p:grpSpPr>
          <a:xfrm>
            <a:off x="1945332" y="1941770"/>
            <a:ext cx="7393456" cy="4745711"/>
            <a:chOff x="421332" y="1716681"/>
            <a:chExt cx="7393456" cy="474571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6096709-7889-4FF9-8109-A69F82BE5632}"/>
                </a:ext>
              </a:extLst>
            </p:cNvPr>
            <p:cNvCxnSpPr/>
            <p:nvPr/>
          </p:nvCxnSpPr>
          <p:spPr>
            <a:xfrm flipH="1" flipV="1">
              <a:off x="1130353" y="1716681"/>
              <a:ext cx="1" cy="399163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355A21E-3F23-4962-B107-E0CD2CBDAD99}"/>
                </a:ext>
              </a:extLst>
            </p:cNvPr>
            <p:cNvCxnSpPr/>
            <p:nvPr/>
          </p:nvCxnSpPr>
          <p:spPr>
            <a:xfrm>
              <a:off x="1130353" y="5708312"/>
              <a:ext cx="668443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EEBC6B-7B9A-460E-9537-17FC4B67A67F}"/>
                </a:ext>
              </a:extLst>
            </p:cNvPr>
            <p:cNvCxnSpPr/>
            <p:nvPr/>
          </p:nvCxnSpPr>
          <p:spPr>
            <a:xfrm>
              <a:off x="4463013" y="1811449"/>
              <a:ext cx="27909" cy="38241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4F8F0D-60A9-4183-9C8F-2C65DEF24A87}"/>
                </a:ext>
              </a:extLst>
            </p:cNvPr>
            <p:cNvCxnSpPr/>
            <p:nvPr/>
          </p:nvCxnSpPr>
          <p:spPr>
            <a:xfrm>
              <a:off x="1130354" y="3628756"/>
              <a:ext cx="668443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19C295-C29C-4DDC-B521-28C8612E8CF1}"/>
                </a:ext>
              </a:extLst>
            </p:cNvPr>
            <p:cNvSpPr txBox="1"/>
            <p:nvPr/>
          </p:nvSpPr>
          <p:spPr>
            <a:xfrm>
              <a:off x="1767023" y="5816061"/>
              <a:ext cx="4886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/>
              </a:lvl1pPr>
            </a:lstStyle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 </a:t>
              </a:r>
              <a:r>
                <a:rPr lang="ru-RU" sz="1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ИНТЕРЕС, МОТИВАЦИЯ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0603BD-C15E-4281-915B-FAFCEC87AF79}"/>
                </a:ext>
              </a:extLst>
            </p:cNvPr>
            <p:cNvSpPr txBox="1"/>
            <p:nvPr/>
          </p:nvSpPr>
          <p:spPr>
            <a:xfrm rot="16200000">
              <a:off x="-1161136" y="3542882"/>
              <a:ext cx="353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 </a:t>
              </a: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ВЛИЯНИЕ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6D22-DB95-441D-9946-7AE08CCD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17</a:t>
            </a:fld>
            <a:endParaRPr lang="ru-R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A47F6B-90D6-4AD5-93A9-B026F7DA89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31" y="4269435"/>
            <a:ext cx="1259396" cy="12866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973D39-697E-423D-A896-F2348896E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47" l="727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8" y="4125021"/>
            <a:ext cx="1663545" cy="12854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A9BA9B-878D-46FA-B249-4036E8589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47" l="727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16" y="4490488"/>
            <a:ext cx="1663545" cy="12854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0774FE-2EA8-43B1-AED9-9397EF7C87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5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90" y="4367622"/>
            <a:ext cx="781742" cy="9489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4810DCD-21A4-4783-9274-8E6DCDABBA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5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2510" y="4230240"/>
            <a:ext cx="781741" cy="9489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A47639-973F-40E3-8FD5-F2561333BE1E}"/>
              </a:ext>
            </a:extLst>
          </p:cNvPr>
          <p:cNvSpPr txBox="1"/>
          <p:nvPr/>
        </p:nvSpPr>
        <p:spPr>
          <a:xfrm>
            <a:off x="6949966" y="2668879"/>
            <a:ext cx="230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Сотрудничать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8D8AA4-DDA8-4AF6-832E-E7B66BC1ABAD}"/>
              </a:ext>
            </a:extLst>
          </p:cNvPr>
          <p:cNvSpPr txBox="1"/>
          <p:nvPr/>
        </p:nvSpPr>
        <p:spPr>
          <a:xfrm>
            <a:off x="6638376" y="5496545"/>
            <a:ext cx="230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Информировать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77BD24-14D9-4FD6-96A2-006C7F750B79}"/>
              </a:ext>
            </a:extLst>
          </p:cNvPr>
          <p:cNvSpPr txBox="1"/>
          <p:nvPr/>
        </p:nvSpPr>
        <p:spPr>
          <a:xfrm>
            <a:off x="2772437" y="5514406"/>
            <a:ext cx="230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Наблюдать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33BFE9-3D55-4E0F-A01D-90B7552D6377}"/>
              </a:ext>
            </a:extLst>
          </p:cNvPr>
          <p:cNvSpPr txBox="1"/>
          <p:nvPr/>
        </p:nvSpPr>
        <p:spPr>
          <a:xfrm>
            <a:off x="3644231" y="2678856"/>
            <a:ext cx="230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Вовлекать!</a:t>
            </a:r>
          </a:p>
        </p:txBody>
      </p:sp>
      <p:sp>
        <p:nvSpPr>
          <p:cNvPr id="30" name="Прямоугольник 30">
            <a:extLst>
              <a:ext uri="{FF2B5EF4-FFF2-40B4-BE49-F238E27FC236}">
                <a16:creationId xmlns:a16="http://schemas.microsoft.com/office/drawing/2014/main" id="{56EDE908-A5FD-6745-A716-7CF648D67725}"/>
              </a:ext>
            </a:extLst>
          </p:cNvPr>
          <p:cNvSpPr/>
          <p:nvPr/>
        </p:nvSpPr>
        <p:spPr>
          <a:xfrm>
            <a:off x="-61144" y="-32657"/>
            <a:ext cx="10007239" cy="1316510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80DDE9D-CF7F-684B-826E-6186A6730B3F}"/>
              </a:ext>
            </a:extLst>
          </p:cNvPr>
          <p:cNvSpPr txBox="1">
            <a:spLocks/>
          </p:cNvSpPr>
          <p:nvPr/>
        </p:nvSpPr>
        <p:spPr>
          <a:xfrm>
            <a:off x="347828" y="1"/>
            <a:ext cx="10515600" cy="1157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Выбрать стратегии коммуникации</a:t>
            </a:r>
          </a:p>
        </p:txBody>
      </p:sp>
      <p:pic>
        <p:nvPicPr>
          <p:cNvPr id="32" name="Shape 186" descr="escalate_006 (1) (1).png">
            <a:extLst>
              <a:ext uri="{FF2B5EF4-FFF2-40B4-BE49-F238E27FC236}">
                <a16:creationId xmlns:a16="http://schemas.microsoft.com/office/drawing/2014/main" id="{3B996C50-898F-F54E-B421-CB0B33BB087C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4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86" descr="escalate_006 (1) (1).png">
            <a:extLst>
              <a:ext uri="{FF2B5EF4-FFF2-40B4-BE49-F238E27FC236}">
                <a16:creationId xmlns:a16="http://schemas.microsoft.com/office/drawing/2014/main" id="{94ADB570-9D4F-4D56-8838-F19F5EA4B7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1" y="0"/>
            <a:ext cx="2423375" cy="7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04E009-6344-4118-A096-FC9F2AA79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54" y="2042199"/>
            <a:ext cx="5331310" cy="399383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9EBAF71-A73F-4998-8BD0-EFC256CA3857}"/>
              </a:ext>
            </a:extLst>
          </p:cNvPr>
          <p:cNvGrpSpPr/>
          <p:nvPr/>
        </p:nvGrpSpPr>
        <p:grpSpPr>
          <a:xfrm>
            <a:off x="2654354" y="1575672"/>
            <a:ext cx="6684435" cy="4511560"/>
            <a:chOff x="1130353" y="1196752"/>
            <a:chExt cx="6684435" cy="451156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45F4B4-BEEF-4F47-8E2E-7AF58B78BB37}"/>
                </a:ext>
              </a:extLst>
            </p:cNvPr>
            <p:cNvCxnSpPr/>
            <p:nvPr/>
          </p:nvCxnSpPr>
          <p:spPr>
            <a:xfrm flipV="1">
              <a:off x="4427984" y="1196752"/>
              <a:ext cx="1" cy="451050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AEC615-E4DE-41C8-8525-3E83A62637FD}"/>
                </a:ext>
              </a:extLst>
            </p:cNvPr>
            <p:cNvCxnSpPr/>
            <p:nvPr/>
          </p:nvCxnSpPr>
          <p:spPr>
            <a:xfrm>
              <a:off x="1130353" y="5708312"/>
              <a:ext cx="668443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0BFF5B8-0B76-48C1-84F4-3CAB21A966CF}"/>
              </a:ext>
            </a:extLst>
          </p:cNvPr>
          <p:cNvSpPr txBox="1"/>
          <p:nvPr/>
        </p:nvSpPr>
        <p:spPr>
          <a:xfrm>
            <a:off x="4292224" y="6110559"/>
            <a:ext cx="352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/>
            </a:lvl1pPr>
          </a:lstStyle>
          <a:p>
            <a:r>
              <a:rPr lang="en-US" dirty="0"/>
              <a:t> 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ИНТЕРЕС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A0F423-33AF-4BE2-AAC8-705AF33E7BEE}"/>
              </a:ext>
            </a:extLst>
          </p:cNvPr>
          <p:cNvSpPr txBox="1"/>
          <p:nvPr/>
        </p:nvSpPr>
        <p:spPr>
          <a:xfrm>
            <a:off x="4229437" y="1627429"/>
            <a:ext cx="353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ВЛИЯНИЕ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Cross 48">
            <a:extLst>
              <a:ext uri="{FF2B5EF4-FFF2-40B4-BE49-F238E27FC236}">
                <a16:creationId xmlns:a16="http://schemas.microsoft.com/office/drawing/2014/main" id="{537324FB-F5FC-4786-9441-F6A8799BC1C4}"/>
              </a:ext>
            </a:extLst>
          </p:cNvPr>
          <p:cNvSpPr/>
          <p:nvPr/>
        </p:nvSpPr>
        <p:spPr>
          <a:xfrm>
            <a:off x="8879091" y="5216999"/>
            <a:ext cx="877708" cy="758573"/>
          </a:xfrm>
          <a:prstGeom prst="plus">
            <a:avLst>
              <a:gd name="adj" fmla="val 39731"/>
            </a:avLst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B5F4AB-137A-49FE-A9A8-237F4BBD832D}"/>
              </a:ext>
            </a:extLst>
          </p:cNvPr>
          <p:cNvSpPr/>
          <p:nvPr/>
        </p:nvSpPr>
        <p:spPr>
          <a:xfrm>
            <a:off x="2167412" y="5558124"/>
            <a:ext cx="733518" cy="25451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2F624A-2F10-46AC-BDD8-81C6BFC1168A}"/>
              </a:ext>
            </a:extLst>
          </p:cNvPr>
          <p:cNvSpPr/>
          <p:nvPr/>
        </p:nvSpPr>
        <p:spPr>
          <a:xfrm>
            <a:off x="2482163" y="3087840"/>
            <a:ext cx="197065" cy="216024"/>
          </a:xfrm>
          <a:prstGeom prst="ellipse">
            <a:avLst/>
          </a:prstGeom>
          <a:solidFill>
            <a:schemeClr val="tx1"/>
          </a:solidFill>
          <a:ln>
            <a:solidFill>
              <a:srgbClr val="7EB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8E96CEC-F18C-44A6-8F62-D68A29B9C0F8}"/>
              </a:ext>
            </a:extLst>
          </p:cNvPr>
          <p:cNvSpPr/>
          <p:nvPr/>
        </p:nvSpPr>
        <p:spPr>
          <a:xfrm>
            <a:off x="5015881" y="4291706"/>
            <a:ext cx="197065" cy="216024"/>
          </a:xfrm>
          <a:prstGeom prst="ellipse">
            <a:avLst/>
          </a:prstGeom>
          <a:solidFill>
            <a:schemeClr val="tx1"/>
          </a:solidFill>
          <a:ln>
            <a:solidFill>
              <a:srgbClr val="7EB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B632922-17B7-43EA-989B-42379E0EF3BA}"/>
              </a:ext>
            </a:extLst>
          </p:cNvPr>
          <p:cNvSpPr/>
          <p:nvPr/>
        </p:nvSpPr>
        <p:spPr>
          <a:xfrm>
            <a:off x="6888089" y="3235269"/>
            <a:ext cx="197065" cy="216024"/>
          </a:xfrm>
          <a:prstGeom prst="ellipse">
            <a:avLst/>
          </a:prstGeom>
          <a:solidFill>
            <a:schemeClr val="tx1"/>
          </a:solidFill>
          <a:ln>
            <a:solidFill>
              <a:srgbClr val="7EB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800AFC1-602B-4A29-AAEC-A1DA8E1A1874}"/>
              </a:ext>
            </a:extLst>
          </p:cNvPr>
          <p:cNvSpPr/>
          <p:nvPr/>
        </p:nvSpPr>
        <p:spPr>
          <a:xfrm>
            <a:off x="7896201" y="2655792"/>
            <a:ext cx="197065" cy="216024"/>
          </a:xfrm>
          <a:prstGeom prst="ellipse">
            <a:avLst/>
          </a:prstGeom>
          <a:solidFill>
            <a:schemeClr val="tx1"/>
          </a:solidFill>
          <a:ln>
            <a:solidFill>
              <a:srgbClr val="7EB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2F1C52B-A1F4-4C6A-A526-4B928916E25F}"/>
              </a:ext>
            </a:extLst>
          </p:cNvPr>
          <p:cNvSpPr/>
          <p:nvPr/>
        </p:nvSpPr>
        <p:spPr>
          <a:xfrm>
            <a:off x="7896200" y="4436355"/>
            <a:ext cx="197065" cy="216024"/>
          </a:xfrm>
          <a:prstGeom prst="ellipse">
            <a:avLst/>
          </a:prstGeom>
          <a:solidFill>
            <a:schemeClr val="tx1"/>
          </a:solidFill>
          <a:ln>
            <a:solidFill>
              <a:srgbClr val="7EB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8988EA5-5D1B-41F5-BD77-285710AA8AD1}"/>
              </a:ext>
            </a:extLst>
          </p:cNvPr>
          <p:cNvCxnSpPr/>
          <p:nvPr/>
        </p:nvCxnSpPr>
        <p:spPr>
          <a:xfrm flipH="1" flipV="1">
            <a:off x="7032104" y="3375872"/>
            <a:ext cx="909578" cy="1093074"/>
          </a:xfrm>
          <a:prstGeom prst="straightConnector1">
            <a:avLst/>
          </a:prstGeom>
          <a:ln w="53975">
            <a:solidFill>
              <a:schemeClr val="tx2"/>
            </a:solidFill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0DC237F-5BC3-4EF7-90BE-89F02BC9AE67}"/>
              </a:ext>
            </a:extLst>
          </p:cNvPr>
          <p:cNvCxnSpPr>
            <a:stCxn id="53" idx="4"/>
            <a:endCxn id="54" idx="5"/>
          </p:cNvCxnSpPr>
          <p:nvPr/>
        </p:nvCxnSpPr>
        <p:spPr>
          <a:xfrm flipV="1">
            <a:off x="6986621" y="2840181"/>
            <a:ext cx="1077784" cy="611113"/>
          </a:xfrm>
          <a:prstGeom prst="straightConnector1">
            <a:avLst/>
          </a:prstGeom>
          <a:ln w="53975">
            <a:solidFill>
              <a:schemeClr val="tx2"/>
            </a:solidFill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43F07EF-8C7C-4BFA-B66F-D622A8A506E5}"/>
              </a:ext>
            </a:extLst>
          </p:cNvPr>
          <p:cNvCxnSpPr>
            <a:stCxn id="53" idx="2"/>
            <a:endCxn id="52" idx="7"/>
          </p:cNvCxnSpPr>
          <p:nvPr/>
        </p:nvCxnSpPr>
        <p:spPr>
          <a:xfrm flipH="1">
            <a:off x="5184086" y="3343282"/>
            <a:ext cx="1704003" cy="980061"/>
          </a:xfrm>
          <a:prstGeom prst="straightConnector1">
            <a:avLst/>
          </a:prstGeom>
          <a:ln w="53975">
            <a:solidFill>
              <a:schemeClr val="tx2"/>
            </a:solidFill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E9CDF4A-F7FD-4756-9190-F5D04D71BF9B}"/>
              </a:ext>
            </a:extLst>
          </p:cNvPr>
          <p:cNvSpPr/>
          <p:nvPr/>
        </p:nvSpPr>
        <p:spPr>
          <a:xfrm>
            <a:off x="6272238" y="5248080"/>
            <a:ext cx="197065" cy="216024"/>
          </a:xfrm>
          <a:prstGeom prst="ellipse">
            <a:avLst/>
          </a:prstGeom>
          <a:solidFill>
            <a:schemeClr val="tx1"/>
          </a:solidFill>
          <a:ln>
            <a:solidFill>
              <a:srgbClr val="7EB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08D28F8-4552-4C3B-94FA-DE47B463E9E4}"/>
              </a:ext>
            </a:extLst>
          </p:cNvPr>
          <p:cNvCxnSpPr>
            <a:stCxn id="55" idx="3"/>
            <a:endCxn id="59" idx="6"/>
          </p:cNvCxnSpPr>
          <p:nvPr/>
        </p:nvCxnSpPr>
        <p:spPr>
          <a:xfrm flipH="1">
            <a:off x="6469303" y="4620744"/>
            <a:ext cx="1455757" cy="735349"/>
          </a:xfrm>
          <a:prstGeom prst="straightConnector1">
            <a:avLst/>
          </a:prstGeom>
          <a:ln w="53975">
            <a:solidFill>
              <a:schemeClr val="tx2"/>
            </a:solidFill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5D876CE-7B10-4848-9CAD-1DFF6F2576B6}"/>
              </a:ext>
            </a:extLst>
          </p:cNvPr>
          <p:cNvCxnSpPr/>
          <p:nvPr/>
        </p:nvCxnSpPr>
        <p:spPr>
          <a:xfrm flipH="1" flipV="1">
            <a:off x="5099294" y="4468946"/>
            <a:ext cx="1313120" cy="918272"/>
          </a:xfrm>
          <a:prstGeom prst="straightConnector1">
            <a:avLst/>
          </a:prstGeom>
          <a:ln w="53975">
            <a:solidFill>
              <a:schemeClr val="tx2"/>
            </a:solidFill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8A792A2-55C5-4378-85AA-A0095710A717}"/>
              </a:ext>
            </a:extLst>
          </p:cNvPr>
          <p:cNvCxnSpPr>
            <a:cxnSpLocks/>
            <a:stCxn id="65" idx="2"/>
            <a:endCxn id="51" idx="7"/>
          </p:cNvCxnSpPr>
          <p:nvPr/>
        </p:nvCxnSpPr>
        <p:spPr>
          <a:xfrm flipH="1">
            <a:off x="2650368" y="2344643"/>
            <a:ext cx="3531662" cy="774833"/>
          </a:xfrm>
          <a:prstGeom prst="straightConnector1">
            <a:avLst/>
          </a:prstGeom>
          <a:ln w="53975">
            <a:solidFill>
              <a:schemeClr val="tx2"/>
            </a:solidFill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8885FF2-C8C4-4029-87CD-97A1A88EB17F}"/>
              </a:ext>
            </a:extLst>
          </p:cNvPr>
          <p:cNvCxnSpPr/>
          <p:nvPr/>
        </p:nvCxnSpPr>
        <p:spPr>
          <a:xfrm flipV="1">
            <a:off x="5212946" y="3945149"/>
            <a:ext cx="2728737" cy="391151"/>
          </a:xfrm>
          <a:prstGeom prst="straightConnector1">
            <a:avLst/>
          </a:prstGeom>
          <a:ln w="53975"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2E59484-B0E6-47F7-8710-0C5795D2A2B9}"/>
              </a:ext>
            </a:extLst>
          </p:cNvPr>
          <p:cNvCxnSpPr/>
          <p:nvPr/>
        </p:nvCxnSpPr>
        <p:spPr>
          <a:xfrm flipV="1">
            <a:off x="7024882" y="2956952"/>
            <a:ext cx="1228509" cy="336185"/>
          </a:xfrm>
          <a:prstGeom prst="straightConnector1">
            <a:avLst/>
          </a:prstGeom>
          <a:ln w="53975"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278E67B6-9328-4074-AC3D-31F2910B0519}"/>
              </a:ext>
            </a:extLst>
          </p:cNvPr>
          <p:cNvSpPr/>
          <p:nvPr/>
        </p:nvSpPr>
        <p:spPr>
          <a:xfrm>
            <a:off x="6182030" y="2236631"/>
            <a:ext cx="197065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04A7C2-412B-42D1-8174-FE0316C72DD5}"/>
              </a:ext>
            </a:extLst>
          </p:cNvPr>
          <p:cNvSpPr txBox="1"/>
          <p:nvPr/>
        </p:nvSpPr>
        <p:spPr>
          <a:xfrm>
            <a:off x="6412414" y="2091027"/>
            <a:ext cx="7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Кто?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953C2-1BDF-4DE0-8C61-F2DB8EB4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18</a:t>
            </a:fld>
            <a:endParaRPr lang="ru-RU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B294DB-DFC7-4ED5-9F6A-C0053ACE3D0A}"/>
              </a:ext>
            </a:extLst>
          </p:cNvPr>
          <p:cNvCxnSpPr/>
          <p:nvPr/>
        </p:nvCxnSpPr>
        <p:spPr>
          <a:xfrm>
            <a:off x="2733095" y="3240240"/>
            <a:ext cx="3691542" cy="14406"/>
          </a:xfrm>
          <a:prstGeom prst="straightConnector1">
            <a:avLst/>
          </a:prstGeom>
          <a:ln w="53975"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Прямоугольник 30">
            <a:extLst>
              <a:ext uri="{FF2B5EF4-FFF2-40B4-BE49-F238E27FC236}">
                <a16:creationId xmlns:a16="http://schemas.microsoft.com/office/drawing/2014/main" id="{9278A979-1D0E-8E42-8CB9-4BFC62182192}"/>
              </a:ext>
            </a:extLst>
          </p:cNvPr>
          <p:cNvSpPr/>
          <p:nvPr/>
        </p:nvSpPr>
        <p:spPr>
          <a:xfrm>
            <a:off x="-61143" y="-32657"/>
            <a:ext cx="9952119" cy="153664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Shape 186" descr="escalate_006 (1) (1).png">
            <a:extLst>
              <a:ext uri="{FF2B5EF4-FFF2-40B4-BE49-F238E27FC236}">
                <a16:creationId xmlns:a16="http://schemas.microsoft.com/office/drawing/2014/main" id="{5923386D-77C6-464A-A04C-9B2BB1F65C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55AD4000-7B61-6B46-906A-FC81C463207C}"/>
              </a:ext>
            </a:extLst>
          </p:cNvPr>
          <p:cNvSpPr txBox="1">
            <a:spLocks/>
          </p:cNvSpPr>
          <p:nvPr/>
        </p:nvSpPr>
        <p:spPr>
          <a:xfrm>
            <a:off x="498054" y="388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Выбрать методы реализации: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строим социальный граф </a:t>
            </a:r>
          </a:p>
        </p:txBody>
      </p:sp>
    </p:spTree>
    <p:extLst>
      <p:ext uri="{BB962C8B-B14F-4D97-AF65-F5344CB8AC3E}">
        <p14:creationId xmlns:p14="http://schemas.microsoft.com/office/powerpoint/2010/main" val="3466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983E184-3BF7-4C4D-9C00-B7C80D3F3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24973"/>
              </p:ext>
            </p:extLst>
          </p:nvPr>
        </p:nvGraphicFramePr>
        <p:xfrm>
          <a:off x="1972488" y="1787520"/>
          <a:ext cx="8083953" cy="200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9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Стейкхолдер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Перестать делать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Позволить случиться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Помогать делать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Делать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Действия</a:t>
                      </a:r>
                      <a:r>
                        <a:rPr lang="ru-RU" sz="1400" baseline="0" dirty="0"/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Дмитриев</a:t>
                      </a:r>
                      <a:r>
                        <a:rPr lang="ru-RU" baseline="0" dirty="0"/>
                        <a:t> К.А.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Костина</a:t>
                      </a:r>
                      <a:r>
                        <a:rPr lang="ru-RU" baseline="0" dirty="0"/>
                        <a:t> И.М.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Королева В.С.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Еленский С.Б.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61655A24-8B98-465E-94CC-2B356342BAE0}"/>
              </a:ext>
            </a:extLst>
          </p:cNvPr>
          <p:cNvSpPr/>
          <p:nvPr/>
        </p:nvSpPr>
        <p:spPr>
          <a:xfrm>
            <a:off x="5591944" y="314096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D3AC5C-668B-4D36-97EA-AC586958662F}"/>
              </a:ext>
            </a:extLst>
          </p:cNvPr>
          <p:cNvSpPr/>
          <p:nvPr/>
        </p:nvSpPr>
        <p:spPr>
          <a:xfrm>
            <a:off x="4295800" y="278092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7ECBE6-9584-4985-8BF6-3A1D15180CC3}"/>
              </a:ext>
            </a:extLst>
          </p:cNvPr>
          <p:cNvSpPr/>
          <p:nvPr/>
        </p:nvSpPr>
        <p:spPr>
          <a:xfrm>
            <a:off x="5519936" y="242088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D0B915-9318-4E7E-9104-22C0F066A883}"/>
              </a:ext>
            </a:extLst>
          </p:cNvPr>
          <p:cNvSpPr/>
          <p:nvPr/>
        </p:nvSpPr>
        <p:spPr>
          <a:xfrm>
            <a:off x="5375920" y="350100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A06E03-3FB7-410C-9ACC-270FD8D8BAEC}"/>
              </a:ext>
            </a:extLst>
          </p:cNvPr>
          <p:cNvSpPr/>
          <p:nvPr/>
        </p:nvSpPr>
        <p:spPr>
          <a:xfrm>
            <a:off x="6816080" y="350100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A4D7DE-6C87-4C1A-9F25-933DBA541D0D}"/>
              </a:ext>
            </a:extLst>
          </p:cNvPr>
          <p:cNvSpPr/>
          <p:nvPr/>
        </p:nvSpPr>
        <p:spPr>
          <a:xfrm>
            <a:off x="6816080" y="278092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45B20A-7651-4DAA-A791-E68E2F50D902}"/>
              </a:ext>
            </a:extLst>
          </p:cNvPr>
          <p:cNvSpPr/>
          <p:nvPr/>
        </p:nvSpPr>
        <p:spPr>
          <a:xfrm>
            <a:off x="8040216" y="310468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3A560B-7C5A-47FB-948D-3F5C164A6E70}"/>
              </a:ext>
            </a:extLst>
          </p:cNvPr>
          <p:cNvSpPr/>
          <p:nvPr/>
        </p:nvSpPr>
        <p:spPr>
          <a:xfrm>
            <a:off x="6744072" y="242088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0ED42C-898C-42C6-9DA9-5E06BE6FCD9E}"/>
              </a:ext>
            </a:extLst>
          </p:cNvPr>
          <p:cNvCxnSpPr/>
          <p:nvPr/>
        </p:nvCxnSpPr>
        <p:spPr>
          <a:xfrm>
            <a:off x="4655840" y="2852936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AE15BA-86BA-4221-B81A-16BBE801CD38}"/>
              </a:ext>
            </a:extLst>
          </p:cNvPr>
          <p:cNvCxnSpPr/>
          <p:nvPr/>
        </p:nvCxnSpPr>
        <p:spPr>
          <a:xfrm>
            <a:off x="5951984" y="3212976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CBFA1D-B9A2-4EB5-8CAA-121A884DFC74}"/>
              </a:ext>
            </a:extLst>
          </p:cNvPr>
          <p:cNvCxnSpPr/>
          <p:nvPr/>
        </p:nvCxnSpPr>
        <p:spPr>
          <a:xfrm>
            <a:off x="5735960" y="249289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57D04A-C765-412C-9EE0-7A3E5B2CADAC}"/>
              </a:ext>
            </a:extLst>
          </p:cNvPr>
          <p:cNvCxnSpPr/>
          <p:nvPr/>
        </p:nvCxnSpPr>
        <p:spPr>
          <a:xfrm>
            <a:off x="5735960" y="357301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FEE18C0-CD01-41A0-8CC5-56EF7D6A1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03" y="3918354"/>
            <a:ext cx="4347563" cy="2898375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CBD603F-DB6D-42E3-BCF7-FDE75892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19</a:t>
            </a:fld>
            <a:endParaRPr lang="ru-RU"/>
          </a:p>
        </p:txBody>
      </p:sp>
      <p:sp>
        <p:nvSpPr>
          <p:cNvPr id="28" name="Прямоугольник 30">
            <a:extLst>
              <a:ext uri="{FF2B5EF4-FFF2-40B4-BE49-F238E27FC236}">
                <a16:creationId xmlns:a16="http://schemas.microsoft.com/office/drawing/2014/main" id="{D34E811A-1D59-1845-BF0F-7EA109FE1AF8}"/>
              </a:ext>
            </a:extLst>
          </p:cNvPr>
          <p:cNvSpPr/>
          <p:nvPr/>
        </p:nvSpPr>
        <p:spPr>
          <a:xfrm>
            <a:off x="-61143" y="-32657"/>
            <a:ext cx="9952119" cy="153664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Shape 186" descr="escalate_006 (1) (1).png">
            <a:extLst>
              <a:ext uri="{FF2B5EF4-FFF2-40B4-BE49-F238E27FC236}">
                <a16:creationId xmlns:a16="http://schemas.microsoft.com/office/drawing/2014/main" id="{B33F079D-8510-A54F-842A-B4776D9DD85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44861C7-3D6B-3E49-B24E-3B55FE34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73" y="4551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Что меняем? Мы работаем не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 ролями, а с людьми!</a:t>
            </a:r>
          </a:p>
        </p:txBody>
      </p:sp>
    </p:spTree>
    <p:extLst>
      <p:ext uri="{BB962C8B-B14F-4D97-AF65-F5344CB8AC3E}">
        <p14:creationId xmlns:p14="http://schemas.microsoft.com/office/powerpoint/2010/main" val="159792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id="{C7C142FD-4770-1748-94E3-0A959F555A6D}"/>
              </a:ext>
            </a:extLst>
          </p:cNvPr>
          <p:cNvSpPr/>
          <p:nvPr/>
        </p:nvSpPr>
        <p:spPr>
          <a:xfrm>
            <a:off x="-60959" y="-63911"/>
            <a:ext cx="4273730" cy="135386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5049" h="2639536">
                <a:moveTo>
                  <a:pt x="20320" y="0"/>
                </a:moveTo>
                <a:lnTo>
                  <a:pt x="4772809" y="20320"/>
                </a:lnTo>
                <a:lnTo>
                  <a:pt x="4915049" y="32895"/>
                </a:lnTo>
                <a:cubicBezTo>
                  <a:pt x="3932916" y="28013"/>
                  <a:pt x="3438462" y="2644412"/>
                  <a:pt x="2456329" y="2639530"/>
                </a:cubicBezTo>
                <a:lnTo>
                  <a:pt x="0" y="2613535"/>
                </a:lnTo>
                <a:lnTo>
                  <a:pt x="2032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B4423-8D5A-4AFB-AF59-51A965D4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176592"/>
            <a:ext cx="2721429" cy="1113365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Кто я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4497A1-B5B6-40F6-826B-1AC278CCCEBC}"/>
              </a:ext>
            </a:extLst>
          </p:cNvPr>
          <p:cNvSpPr txBox="1">
            <a:spLocks/>
          </p:cNvSpPr>
          <p:nvPr/>
        </p:nvSpPr>
        <p:spPr>
          <a:xfrm>
            <a:off x="838200" y="1595775"/>
            <a:ext cx="6384344" cy="4897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Бизнес-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коуч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фасилитатор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консультант по организационному развитию.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Эксперт в области HR и CX.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Executive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coach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Занимаюсь развитием людей и организаций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Увлекаюсь командами, руководителями, коммуникациями, организационными изменениями и клиентским сервисом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лет в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HR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лидер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HR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сообщества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лет в разработке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IT-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решений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Практикующий коуч: с 2010</a:t>
            </a:r>
          </a:p>
          <a:p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Фасилитатор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член АРФ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 лет проектной деятельности в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орг.консалтинге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Shape 186" descr="escalate_006 (1) (1).png">
            <a:extLst>
              <a:ext uri="{FF2B5EF4-FFF2-40B4-BE49-F238E27FC236}">
                <a16:creationId xmlns:a16="http://schemas.microsoft.com/office/drawing/2014/main" id="{92587C49-0881-459B-9C1E-64B9834862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4A083-6363-4745-AFE0-156F6A2B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2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B366D-7759-4452-B531-9F4A4801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67" y="1458478"/>
            <a:ext cx="4323966" cy="42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8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47728" y="1488530"/>
            <a:ext cx="48006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91381" y="2665939"/>
            <a:ext cx="1968515" cy="2308324"/>
          </a:xfrm>
          <a:prstGeom prst="rect">
            <a:avLst/>
          </a:prstGeom>
          <a:solidFill>
            <a:srgbClr val="FFA10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ru-RU" b="1" dirty="0">
                <a:solidFill>
                  <a:schemeClr val="bg1"/>
                </a:solidFill>
              </a:rPr>
              <a:t>ети связей!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Opinion makers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Влияющие стороны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1909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C5069-C62A-4A82-8E68-89DFFB8A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20</a:t>
            </a:fld>
            <a:endParaRPr lang="ru-RU"/>
          </a:p>
        </p:txBody>
      </p:sp>
      <p:pic>
        <p:nvPicPr>
          <p:cNvPr id="5" name="Shape 186" descr="escalate_006 (1) (1).png">
            <a:extLst>
              <a:ext uri="{FF2B5EF4-FFF2-40B4-BE49-F238E27FC236}">
                <a16:creationId xmlns:a16="http://schemas.microsoft.com/office/drawing/2014/main" id="{64E32E9E-F9B2-4D54-92EE-832052F29E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1" y="0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30">
            <a:extLst>
              <a:ext uri="{FF2B5EF4-FFF2-40B4-BE49-F238E27FC236}">
                <a16:creationId xmlns:a16="http://schemas.microsoft.com/office/drawing/2014/main" id="{D148D014-3780-A141-98A6-F85180B7D221}"/>
              </a:ext>
            </a:extLst>
          </p:cNvPr>
          <p:cNvSpPr/>
          <p:nvPr/>
        </p:nvSpPr>
        <p:spPr>
          <a:xfrm>
            <a:off x="-61144" y="-32657"/>
            <a:ext cx="10007239" cy="1316510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Shape 186" descr="escalate_006 (1) (1).png">
            <a:extLst>
              <a:ext uri="{FF2B5EF4-FFF2-40B4-BE49-F238E27FC236}">
                <a16:creationId xmlns:a16="http://schemas.microsoft.com/office/drawing/2014/main" id="{7C8E0305-4047-D841-9B29-BD9BA7AEA2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026EF8D-0D88-8742-B7B5-0EDA6B23F031}"/>
              </a:ext>
            </a:extLst>
          </p:cNvPr>
          <p:cNvSpPr txBox="1">
            <a:spLocks/>
          </p:cNvSpPr>
          <p:nvPr/>
        </p:nvSpPr>
        <p:spPr>
          <a:xfrm>
            <a:off x="333377" y="54098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Выбрать канал коммуникаций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590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5">
            <a:extLst>
              <a:ext uri="{FF2B5EF4-FFF2-40B4-BE49-F238E27FC236}">
                <a16:creationId xmlns:a16="http://schemas.microsoft.com/office/drawing/2014/main" id="{8FD2D7F2-FB7F-4AFA-9AE4-498D6EA41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89" y="6489817"/>
            <a:ext cx="4928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rgbClr val="4D4D4D"/>
                </a:solidFill>
                <a:latin typeface="+mj-lt"/>
              </a:rPr>
              <a:t>Андрей </a:t>
            </a:r>
            <a:r>
              <a:rPr lang="ru-RU" sz="1400" i="1" dirty="0" err="1">
                <a:solidFill>
                  <a:srgbClr val="4D4D4D"/>
                </a:solidFill>
                <a:latin typeface="+mj-lt"/>
              </a:rPr>
              <a:t>Теслинов</a:t>
            </a:r>
            <a:r>
              <a:rPr lang="ru-RU" sz="1400" i="1" dirty="0">
                <a:solidFill>
                  <a:srgbClr val="4D4D4D"/>
                </a:solidFill>
                <a:latin typeface="+mj-lt"/>
              </a:rPr>
              <a:t> «Управление изменениями»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EA47FF-508A-4897-B1DB-877FBED1CCEF}"/>
              </a:ext>
            </a:extLst>
          </p:cNvPr>
          <p:cNvSpPr txBox="1"/>
          <p:nvPr/>
        </p:nvSpPr>
        <p:spPr>
          <a:xfrm>
            <a:off x="1758271" y="5923396"/>
            <a:ext cx="803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Готовы ли люди к изменениям?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Эмоциональная вовлеченность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Техническая сложность изменений</a:t>
            </a:r>
          </a:p>
        </p:txBody>
      </p:sp>
      <p:graphicFrame>
        <p:nvGraphicFramePr>
          <p:cNvPr id="29" name="Content Placeholder 14">
            <a:extLst>
              <a:ext uri="{FF2B5EF4-FFF2-40B4-BE49-F238E27FC236}">
                <a16:creationId xmlns:a16="http://schemas.microsoft.com/office/drawing/2014/main" id="{85BF4C97-B77E-4BB9-8A2C-3323B3E89EA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5404542"/>
              </p:ext>
            </p:extLst>
          </p:nvPr>
        </p:nvGraphicFramePr>
        <p:xfrm>
          <a:off x="1701450" y="1422513"/>
          <a:ext cx="8760806" cy="44646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24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"Мягкие" методы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"Жесткие" методы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70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Сдерживающие силы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Способствующие силы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70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Сложная ситуация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Простая ситуация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224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Культура Организма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Культура Механизма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224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Организационный уровень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Индивидуальный уровень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73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Демократия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Автократия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224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Эмоциональный взгляд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Рациональный взгляд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224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Больше адаптеров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Больше </a:t>
                      </a:r>
                      <a:r>
                        <a:rPr lang="ru-RU" sz="1800" u="none" strike="noStrike" dirty="0" err="1">
                          <a:effectLst/>
                        </a:rPr>
                        <a:t>инноваторов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1140"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Отсутствие жестких ограничений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indent="-108000"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Наличие жестких ограничений </a:t>
                      </a:r>
                      <a:endParaRPr lang="en-US" sz="1800" u="none" strike="noStrike" dirty="0">
                        <a:effectLst/>
                      </a:endParaRPr>
                    </a:p>
                    <a:p>
                      <a:pPr indent="-108000" algn="l" rtl="0" fontAlgn="ctr"/>
                      <a:r>
                        <a:rPr lang="en-US" sz="1800" u="none" strike="noStrike" dirty="0">
                          <a:effectLst/>
                        </a:rPr>
                        <a:t>   </a:t>
                      </a:r>
                      <a:r>
                        <a:rPr lang="ru-RU" sz="1800" u="none" strike="noStrike" dirty="0">
                          <a:effectLst/>
                        </a:rPr>
                        <a:t>(н-р, дедлайн)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321D38D1-6FF7-4013-A96D-1CE28C3FB805}"/>
              </a:ext>
            </a:extLst>
          </p:cNvPr>
          <p:cNvSpPr/>
          <p:nvPr/>
        </p:nvSpPr>
        <p:spPr>
          <a:xfrm>
            <a:off x="5630680" y="2002228"/>
            <a:ext cx="144016" cy="144016"/>
          </a:xfrm>
          <a:prstGeom prst="ellipse">
            <a:avLst/>
          </a:prstGeom>
          <a:solidFill>
            <a:srgbClr val="00B151"/>
          </a:solidFill>
          <a:ln>
            <a:solidFill>
              <a:srgbClr val="00B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1BF2E6-F93F-4256-A3FD-FE9378A37F85}"/>
              </a:ext>
            </a:extLst>
          </p:cNvPr>
          <p:cNvSpPr/>
          <p:nvPr/>
        </p:nvSpPr>
        <p:spPr>
          <a:xfrm>
            <a:off x="6145775" y="2979898"/>
            <a:ext cx="144016" cy="144016"/>
          </a:xfrm>
          <a:prstGeom prst="ellipse">
            <a:avLst/>
          </a:prstGeom>
          <a:solidFill>
            <a:srgbClr val="00B151"/>
          </a:solidFill>
          <a:ln>
            <a:solidFill>
              <a:srgbClr val="00B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8610A1F-D9E9-4EFB-97D1-4501A609C5D4}"/>
              </a:ext>
            </a:extLst>
          </p:cNvPr>
          <p:cNvSpPr/>
          <p:nvPr/>
        </p:nvSpPr>
        <p:spPr>
          <a:xfrm>
            <a:off x="5984426" y="3354324"/>
            <a:ext cx="144016" cy="144016"/>
          </a:xfrm>
          <a:prstGeom prst="ellipse">
            <a:avLst/>
          </a:prstGeom>
          <a:solidFill>
            <a:srgbClr val="00B151"/>
          </a:solidFill>
          <a:ln>
            <a:solidFill>
              <a:srgbClr val="00B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14E24C-FE00-4000-8985-17D4F1EE11CC}"/>
              </a:ext>
            </a:extLst>
          </p:cNvPr>
          <p:cNvSpPr/>
          <p:nvPr/>
        </p:nvSpPr>
        <p:spPr>
          <a:xfrm>
            <a:off x="5939863" y="3807991"/>
            <a:ext cx="144016" cy="144016"/>
          </a:xfrm>
          <a:prstGeom prst="ellipse">
            <a:avLst/>
          </a:prstGeom>
          <a:solidFill>
            <a:srgbClr val="00B151"/>
          </a:solidFill>
          <a:ln>
            <a:solidFill>
              <a:srgbClr val="00B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130C81B-0402-4397-B7E5-824BEE631D71}"/>
              </a:ext>
            </a:extLst>
          </p:cNvPr>
          <p:cNvSpPr/>
          <p:nvPr/>
        </p:nvSpPr>
        <p:spPr>
          <a:xfrm>
            <a:off x="6436710" y="4143724"/>
            <a:ext cx="144016" cy="144016"/>
          </a:xfrm>
          <a:prstGeom prst="ellipse">
            <a:avLst/>
          </a:prstGeom>
          <a:solidFill>
            <a:srgbClr val="00B151"/>
          </a:solidFill>
          <a:ln>
            <a:solidFill>
              <a:srgbClr val="00B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556A9D-D683-4329-8253-F05F0ACF43F7}"/>
              </a:ext>
            </a:extLst>
          </p:cNvPr>
          <p:cNvSpPr/>
          <p:nvPr/>
        </p:nvSpPr>
        <p:spPr>
          <a:xfrm>
            <a:off x="6118717" y="4636082"/>
            <a:ext cx="144016" cy="144016"/>
          </a:xfrm>
          <a:prstGeom prst="ellipse">
            <a:avLst/>
          </a:prstGeom>
          <a:solidFill>
            <a:srgbClr val="00B151"/>
          </a:solidFill>
          <a:ln>
            <a:solidFill>
              <a:srgbClr val="00B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A50FAF-4F4C-4F50-B00F-885E0BB5B39D}"/>
              </a:ext>
            </a:extLst>
          </p:cNvPr>
          <p:cNvSpPr/>
          <p:nvPr/>
        </p:nvSpPr>
        <p:spPr>
          <a:xfrm>
            <a:off x="5753488" y="5289770"/>
            <a:ext cx="144016" cy="144016"/>
          </a:xfrm>
          <a:prstGeom prst="ellipse">
            <a:avLst/>
          </a:prstGeom>
          <a:solidFill>
            <a:srgbClr val="00B151"/>
          </a:solidFill>
          <a:ln>
            <a:solidFill>
              <a:srgbClr val="00B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05BBEBA-EA01-4E0C-95A9-4D5C8300D4DC}"/>
              </a:ext>
            </a:extLst>
          </p:cNvPr>
          <p:cNvSpPr/>
          <p:nvPr/>
        </p:nvSpPr>
        <p:spPr>
          <a:xfrm>
            <a:off x="6046146" y="2507488"/>
            <a:ext cx="144016" cy="144016"/>
          </a:xfrm>
          <a:prstGeom prst="ellipse">
            <a:avLst/>
          </a:prstGeom>
          <a:solidFill>
            <a:srgbClr val="00B151"/>
          </a:solidFill>
          <a:ln>
            <a:solidFill>
              <a:srgbClr val="00B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FB31BD-B2C4-4DED-BCDD-33EAD1FE4AAE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5702688" y="2111408"/>
            <a:ext cx="364549" cy="417171"/>
          </a:xfrm>
          <a:prstGeom prst="line">
            <a:avLst/>
          </a:prstGeom>
          <a:ln w="44450">
            <a:solidFill>
              <a:srgbClr val="00B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F0830B-DC05-4A89-B53E-70CE1FD071EC}"/>
              </a:ext>
            </a:extLst>
          </p:cNvPr>
          <p:cNvCxnSpPr>
            <a:cxnSpLocks/>
            <a:stCxn id="32" idx="4"/>
          </p:cNvCxnSpPr>
          <p:nvPr/>
        </p:nvCxnSpPr>
        <p:spPr>
          <a:xfrm flipH="1">
            <a:off x="6021542" y="3498340"/>
            <a:ext cx="34892" cy="342462"/>
          </a:xfrm>
          <a:prstGeom prst="line">
            <a:avLst/>
          </a:prstGeom>
          <a:ln w="44450">
            <a:solidFill>
              <a:srgbClr val="00B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37F6672-CF32-4EFD-BDF8-8A0111A5B549}"/>
              </a:ext>
            </a:extLst>
          </p:cNvPr>
          <p:cNvCxnSpPr>
            <a:cxnSpLocks/>
            <a:stCxn id="31" idx="4"/>
            <a:endCxn id="32" idx="7"/>
          </p:cNvCxnSpPr>
          <p:nvPr/>
        </p:nvCxnSpPr>
        <p:spPr>
          <a:xfrm flipH="1">
            <a:off x="6107351" y="3123914"/>
            <a:ext cx="110432" cy="251501"/>
          </a:xfrm>
          <a:prstGeom prst="line">
            <a:avLst/>
          </a:prstGeom>
          <a:ln w="44450">
            <a:solidFill>
              <a:srgbClr val="00B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C7FA15-E199-4864-8166-2914652A56A0}"/>
              </a:ext>
            </a:extLst>
          </p:cNvPr>
          <p:cNvCxnSpPr>
            <a:cxnSpLocks/>
          </p:cNvCxnSpPr>
          <p:nvPr/>
        </p:nvCxnSpPr>
        <p:spPr>
          <a:xfrm flipH="1" flipV="1">
            <a:off x="6048251" y="3909689"/>
            <a:ext cx="424839" cy="263725"/>
          </a:xfrm>
          <a:prstGeom prst="line">
            <a:avLst/>
          </a:prstGeom>
          <a:ln w="44450">
            <a:solidFill>
              <a:srgbClr val="00B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AEE3238-83A0-4F1E-8AA7-F4CFE6936F7F}"/>
              </a:ext>
            </a:extLst>
          </p:cNvPr>
          <p:cNvCxnSpPr>
            <a:cxnSpLocks/>
            <a:stCxn id="31" idx="0"/>
            <a:endCxn id="39" idx="4"/>
          </p:cNvCxnSpPr>
          <p:nvPr/>
        </p:nvCxnSpPr>
        <p:spPr>
          <a:xfrm flipH="1" flipV="1">
            <a:off x="6118154" y="2651504"/>
            <a:ext cx="99629" cy="328394"/>
          </a:xfrm>
          <a:prstGeom prst="line">
            <a:avLst/>
          </a:prstGeom>
          <a:ln w="44450">
            <a:solidFill>
              <a:srgbClr val="00B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E22B694-A361-4F09-BE30-7F1F77377C64}"/>
              </a:ext>
            </a:extLst>
          </p:cNvPr>
          <p:cNvCxnSpPr>
            <a:cxnSpLocks/>
          </p:cNvCxnSpPr>
          <p:nvPr/>
        </p:nvCxnSpPr>
        <p:spPr>
          <a:xfrm flipV="1">
            <a:off x="6144897" y="4187392"/>
            <a:ext cx="416638" cy="565724"/>
          </a:xfrm>
          <a:prstGeom prst="line">
            <a:avLst/>
          </a:prstGeom>
          <a:ln w="44450">
            <a:solidFill>
              <a:srgbClr val="00B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12A597-F358-4D67-AF88-1790BE82CBE7}"/>
              </a:ext>
            </a:extLst>
          </p:cNvPr>
          <p:cNvCxnSpPr>
            <a:cxnSpLocks/>
            <a:stCxn id="36" idx="3"/>
            <a:endCxn id="35" idx="7"/>
          </p:cNvCxnSpPr>
          <p:nvPr/>
        </p:nvCxnSpPr>
        <p:spPr>
          <a:xfrm flipV="1">
            <a:off x="5774579" y="4657173"/>
            <a:ext cx="467063" cy="755522"/>
          </a:xfrm>
          <a:prstGeom prst="line">
            <a:avLst/>
          </a:prstGeom>
          <a:ln w="44450">
            <a:solidFill>
              <a:srgbClr val="00B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0FA1A-1748-4DA4-9E51-34CE229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21</a:t>
            </a:fld>
            <a:endParaRPr lang="ru-RU"/>
          </a:p>
        </p:txBody>
      </p:sp>
      <p:sp>
        <p:nvSpPr>
          <p:cNvPr id="24" name="Прямоугольник 30">
            <a:extLst>
              <a:ext uri="{FF2B5EF4-FFF2-40B4-BE49-F238E27FC236}">
                <a16:creationId xmlns:a16="http://schemas.microsoft.com/office/drawing/2014/main" id="{C43B7E6A-9D74-844A-839A-C2A8CDCBC9B0}"/>
              </a:ext>
            </a:extLst>
          </p:cNvPr>
          <p:cNvSpPr/>
          <p:nvPr/>
        </p:nvSpPr>
        <p:spPr>
          <a:xfrm>
            <a:off x="-61144" y="-32657"/>
            <a:ext cx="10007239" cy="1316510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Shape 186" descr="escalate_006 (1) (1).png">
            <a:extLst>
              <a:ext uri="{FF2B5EF4-FFF2-40B4-BE49-F238E27FC236}">
                <a16:creationId xmlns:a16="http://schemas.microsoft.com/office/drawing/2014/main" id="{5A041AE8-9F31-7847-811A-C1C9A20B27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49DF6EB4-8510-D442-A689-36DE949A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79" y="38539"/>
            <a:ext cx="10515600" cy="10830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Методы реализации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325429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9632A-1182-47B3-BBF5-CB3920899920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56675" name="Line 2"/>
          <p:cNvSpPr>
            <a:spLocks noChangeShapeType="1"/>
          </p:cNvSpPr>
          <p:nvPr/>
        </p:nvSpPr>
        <p:spPr bwMode="auto">
          <a:xfrm flipV="1">
            <a:off x="2724151" y="3906474"/>
            <a:ext cx="6500813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6" name="Line 6"/>
          <p:cNvSpPr>
            <a:spLocks noChangeShapeType="1"/>
          </p:cNvSpPr>
          <p:nvPr/>
        </p:nvSpPr>
        <p:spPr bwMode="auto">
          <a:xfrm flipV="1">
            <a:off x="2724151" y="1477599"/>
            <a:ext cx="6500813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7" name="Line 7"/>
          <p:cNvSpPr>
            <a:spLocks noChangeShapeType="1"/>
          </p:cNvSpPr>
          <p:nvPr/>
        </p:nvSpPr>
        <p:spPr bwMode="auto">
          <a:xfrm>
            <a:off x="5938838" y="1701221"/>
            <a:ext cx="0" cy="4472421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9224963" y="1701653"/>
            <a:ext cx="0" cy="448108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55026" name="AutoShape 18"/>
          <p:cNvCxnSpPr>
            <a:cxnSpLocks noChangeShapeType="1"/>
          </p:cNvCxnSpPr>
          <p:nvPr/>
        </p:nvCxnSpPr>
        <p:spPr bwMode="auto">
          <a:xfrm>
            <a:off x="2724150" y="6406860"/>
            <a:ext cx="7215188" cy="1443"/>
          </a:xfrm>
          <a:prstGeom prst="straightConnector1">
            <a:avLst/>
          </a:prstGeom>
          <a:noFill/>
          <a:ln w="25400">
            <a:solidFill>
              <a:srgbClr val="4D4D4D">
                <a:alpha val="79999"/>
              </a:srgbClr>
            </a:solidFill>
            <a:round/>
            <a:headEnd/>
            <a:tailEnd type="triangle" w="med" len="lg"/>
          </a:ln>
        </p:spPr>
      </p:cxnSp>
      <p:cxnSp>
        <p:nvCxnSpPr>
          <p:cNvPr id="555027" name="AutoShape 19"/>
          <p:cNvCxnSpPr>
            <a:cxnSpLocks noChangeShapeType="1"/>
          </p:cNvCxnSpPr>
          <p:nvPr/>
        </p:nvCxnSpPr>
        <p:spPr bwMode="auto">
          <a:xfrm rot="5400000" flipH="1" flipV="1">
            <a:off x="180975" y="3876385"/>
            <a:ext cx="5084763" cy="1443"/>
          </a:xfrm>
          <a:prstGeom prst="straightConnector1">
            <a:avLst/>
          </a:prstGeom>
          <a:noFill/>
          <a:ln w="25400">
            <a:solidFill>
              <a:srgbClr val="4D4D4D">
                <a:alpha val="79999"/>
              </a:srgbClr>
            </a:solidFill>
            <a:round/>
            <a:headEnd/>
            <a:tailEnd type="triangle" w="med" len="lg"/>
          </a:ln>
        </p:spPr>
      </p:cxnSp>
      <p:sp>
        <p:nvSpPr>
          <p:cNvPr id="43" name="TextBox 42"/>
          <p:cNvSpPr txBox="1"/>
          <p:nvPr/>
        </p:nvSpPr>
        <p:spPr>
          <a:xfrm>
            <a:off x="9782808" y="5677728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54914" y="3863222"/>
            <a:ext cx="244028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ЧТО. Системы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4914" y="1432475"/>
            <a:ext cx="210832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КАК. Поведение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2473" y="3908786"/>
            <a:ext cx="236942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 КЕМ. Культура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2563" y="1466103"/>
            <a:ext cx="300773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ЗАЧЕМ. Смыслы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0790" y="1921222"/>
            <a:ext cx="1800200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------------</a:t>
            </a:r>
          </a:p>
          <a:p>
            <a:r>
              <a:rPr lang="ru-RU" dirty="0"/>
              <a:t>------------</a:t>
            </a:r>
          </a:p>
          <a:p>
            <a:r>
              <a:rPr lang="ru-RU" dirty="0"/>
              <a:t>------------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05378" y="2980204"/>
            <a:ext cx="13542" cy="114943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63035" y="2612612"/>
            <a:ext cx="141791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63034" y="2900644"/>
            <a:ext cx="141791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398885" y="3180468"/>
            <a:ext cx="0" cy="127598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31719" y="1866954"/>
            <a:ext cx="1800200" cy="5875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Делать </a:t>
            </a:r>
          </a:p>
          <a:p>
            <a:r>
              <a:rPr lang="ru-RU" dirty="0"/>
              <a:t>по-другому!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97259" y="4387772"/>
            <a:ext cx="30232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Язык</a:t>
            </a:r>
          </a:p>
          <a:p>
            <a:r>
              <a:rPr lang="ru-RU" dirty="0"/>
              <a:t>Истории о компании</a:t>
            </a:r>
          </a:p>
          <a:p>
            <a:r>
              <a:rPr lang="ru-RU" dirty="0"/>
              <a:t>Стиль управления</a:t>
            </a:r>
          </a:p>
          <a:p>
            <a:r>
              <a:rPr lang="ru-RU" dirty="0"/>
              <a:t>Лидеры мнений</a:t>
            </a:r>
          </a:p>
          <a:p>
            <a:r>
              <a:rPr lang="ru-RU" dirty="0"/>
              <a:t>С кем дружим, с кем нет</a:t>
            </a:r>
          </a:p>
          <a:p>
            <a:r>
              <a:rPr lang="ru-RU" dirty="0"/>
              <a:t>Субкультуры: мы-они?</a:t>
            </a:r>
          </a:p>
          <a:p>
            <a:r>
              <a:rPr lang="ru-RU" dirty="0"/>
              <a:t>Как относимся к…?</a:t>
            </a:r>
          </a:p>
        </p:txBody>
      </p:sp>
      <p:cxnSp>
        <p:nvCxnSpPr>
          <p:cNvPr id="45" name="Straight Arrow Connector 44"/>
          <p:cNvCxnSpPr>
            <a:cxnSpLocks/>
            <a:stCxn id="44" idx="0"/>
            <a:endCxn id="22" idx="1"/>
          </p:cNvCxnSpPr>
          <p:nvPr/>
        </p:nvCxnSpPr>
        <p:spPr>
          <a:xfrm flipV="1">
            <a:off x="4308908" y="2340918"/>
            <a:ext cx="1671882" cy="204685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51677" y="1900266"/>
            <a:ext cx="2848489" cy="1594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Кому это надо?</a:t>
            </a:r>
          </a:p>
          <a:p>
            <a:r>
              <a:rPr lang="ru-RU" dirty="0"/>
              <a:t>Что я хочу?</a:t>
            </a:r>
          </a:p>
          <a:p>
            <a:r>
              <a:rPr lang="ru-RU" dirty="0"/>
              <a:t>Зачем?</a:t>
            </a:r>
          </a:p>
          <a:p>
            <a:r>
              <a:rPr lang="ru-RU" dirty="0"/>
              <a:t>Как я к этому отношусь?</a:t>
            </a:r>
          </a:p>
          <a:p>
            <a:r>
              <a:rPr lang="ru-RU" dirty="0"/>
              <a:t>Моя роль: за что отвечаю?</a:t>
            </a:r>
          </a:p>
          <a:p>
            <a:r>
              <a:rPr lang="ru-RU" dirty="0"/>
              <a:t>Как я к ним отношусь?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850911" y="2183837"/>
            <a:ext cx="1171830" cy="6546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070749" y="2783537"/>
            <a:ext cx="2513962" cy="19151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850911" y="2344219"/>
            <a:ext cx="2691806" cy="3927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3503900" y="3609161"/>
            <a:ext cx="0" cy="6862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17360" y="5420713"/>
            <a:ext cx="180020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</a:t>
            </a:r>
          </a:p>
          <a:p>
            <a:r>
              <a:rPr lang="ru-RU"/>
              <a:t>Показатели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9224963" y="36040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факты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22328" y="3604012"/>
            <a:ext cx="208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Не-факты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92146" y="1140113"/>
            <a:ext cx="196805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индивидуальное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74906" y="6382502"/>
            <a:ext cx="19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коллективное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75406" y="6505964"/>
            <a:ext cx="2441759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Кен </a:t>
            </a:r>
            <a:r>
              <a:rPr lang="ru-RU" sz="1200" i="1" dirty="0" err="1"/>
              <a:t>Уилбер</a:t>
            </a:r>
            <a:r>
              <a:rPr lang="ru-RU" sz="1200" i="1" dirty="0"/>
              <a:t>. Интегральная карта</a:t>
            </a:r>
            <a:endParaRPr lang="en-US" sz="1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21AC4-D3D7-4809-9389-D7306BF5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80" y="4604573"/>
            <a:ext cx="1495926" cy="1495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97E376-1110-4BC4-9ACC-F26C075FA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09" y="4421409"/>
            <a:ext cx="794493" cy="857493"/>
          </a:xfrm>
          <a:prstGeom prst="rect">
            <a:avLst/>
          </a:prstGeom>
        </p:spPr>
      </p:pic>
      <p:pic>
        <p:nvPicPr>
          <p:cNvPr id="40" name="Shape 186" descr="escalate_006 (1) (1).png">
            <a:extLst>
              <a:ext uri="{FF2B5EF4-FFF2-40B4-BE49-F238E27FC236}">
                <a16:creationId xmlns:a16="http://schemas.microsoft.com/office/drawing/2014/main" id="{9079F002-B048-F347-963C-30E52E1DAD2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 Box 14">
            <a:extLst>
              <a:ext uri="{FF2B5EF4-FFF2-40B4-BE49-F238E27FC236}">
                <a16:creationId xmlns:a16="http://schemas.microsoft.com/office/drawing/2014/main" id="{3ADE37F6-2CA5-8A43-9AFB-4CE73913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053" y="478933"/>
            <a:ext cx="647328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Интегральная карта Кена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Уилбера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98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 animBg="1"/>
      <p:bldP spid="44" grpId="0"/>
      <p:bldP spid="46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9632A-1182-47B3-BBF5-CB3920899920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156675" name="Line 2"/>
          <p:cNvSpPr>
            <a:spLocks noChangeShapeType="1"/>
          </p:cNvSpPr>
          <p:nvPr/>
        </p:nvSpPr>
        <p:spPr bwMode="auto">
          <a:xfrm flipV="1">
            <a:off x="2724151" y="3876978"/>
            <a:ext cx="6500813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6" name="Line 6"/>
          <p:cNvSpPr>
            <a:spLocks noChangeShapeType="1"/>
          </p:cNvSpPr>
          <p:nvPr/>
        </p:nvSpPr>
        <p:spPr bwMode="auto">
          <a:xfrm flipV="1">
            <a:off x="2724151" y="1448103"/>
            <a:ext cx="6500813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7" name="Line 7"/>
          <p:cNvSpPr>
            <a:spLocks noChangeShapeType="1"/>
          </p:cNvSpPr>
          <p:nvPr/>
        </p:nvSpPr>
        <p:spPr bwMode="auto">
          <a:xfrm>
            <a:off x="5938838" y="1448104"/>
            <a:ext cx="0" cy="4919663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9224963" y="1448103"/>
            <a:ext cx="0" cy="4929188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5022" name="Text Box 14"/>
          <p:cNvSpPr txBox="1">
            <a:spLocks noChangeArrowheads="1"/>
          </p:cNvSpPr>
          <p:nvPr/>
        </p:nvSpPr>
        <p:spPr bwMode="auto">
          <a:xfrm>
            <a:off x="2686276" y="339150"/>
            <a:ext cx="649922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Заходите через открытое окно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55026" name="AutoShape 18"/>
          <p:cNvCxnSpPr>
            <a:cxnSpLocks noChangeShapeType="1"/>
          </p:cNvCxnSpPr>
          <p:nvPr/>
        </p:nvCxnSpPr>
        <p:spPr bwMode="auto">
          <a:xfrm>
            <a:off x="2724150" y="6377292"/>
            <a:ext cx="7215188" cy="1587"/>
          </a:xfrm>
          <a:prstGeom prst="straightConnector1">
            <a:avLst/>
          </a:prstGeom>
          <a:noFill/>
          <a:ln w="25400">
            <a:solidFill>
              <a:srgbClr val="4D4D4D">
                <a:alpha val="79999"/>
              </a:srgbClr>
            </a:solidFill>
            <a:round/>
            <a:headEnd/>
            <a:tailEnd type="triangle" w="med" len="lg"/>
          </a:ln>
        </p:spPr>
      </p:cxnSp>
      <p:cxnSp>
        <p:nvCxnSpPr>
          <p:cNvPr id="555027" name="AutoShape 19"/>
          <p:cNvCxnSpPr>
            <a:cxnSpLocks noChangeShapeType="1"/>
          </p:cNvCxnSpPr>
          <p:nvPr/>
        </p:nvCxnSpPr>
        <p:spPr bwMode="auto">
          <a:xfrm rot="5400000" flipH="1" flipV="1">
            <a:off x="180975" y="3846817"/>
            <a:ext cx="5084763" cy="1587"/>
          </a:xfrm>
          <a:prstGeom prst="straightConnector1">
            <a:avLst/>
          </a:prstGeom>
          <a:noFill/>
          <a:ln w="25400">
            <a:solidFill>
              <a:srgbClr val="4D4D4D">
                <a:alpha val="79999"/>
              </a:srgbClr>
            </a:solidFill>
            <a:round/>
            <a:headEnd/>
            <a:tailEnd type="triangle" w="med" len="lg"/>
          </a:ln>
        </p:spPr>
      </p:cxnSp>
      <p:sp>
        <p:nvSpPr>
          <p:cNvPr id="4" name="TextBox 3"/>
          <p:cNvSpPr txBox="1"/>
          <p:nvPr/>
        </p:nvSpPr>
        <p:spPr>
          <a:xfrm>
            <a:off x="7354914" y="3816938"/>
            <a:ext cx="24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ЧТО. Системы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4914" y="1386191"/>
            <a:ext cx="210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КАК. Поведение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2473" y="3862502"/>
            <a:ext cx="236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 КЕМ. Культура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2563" y="1419819"/>
            <a:ext cx="300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ЗАЧЕМ. Смыслы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01648" y="2173444"/>
            <a:ext cx="284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Я, эмоции</a:t>
            </a:r>
          </a:p>
          <a:p>
            <a:r>
              <a:rPr lang="ru-RU" dirty="0"/>
              <a:t>Смыслы, ценности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72504" y="3604012"/>
            <a:ext cx="223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Не-факты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33335" y="1079682"/>
            <a:ext cx="19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индивидуальное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74906" y="6365714"/>
            <a:ext cx="19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коллективное</a:t>
            </a:r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5BB3CF1F-00FA-4916-B029-DB0A6F342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740" y="2965120"/>
            <a:ext cx="1916112" cy="46691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r>
              <a:rPr lang="en-US" sz="1600" b="1" dirty="0">
                <a:solidFill>
                  <a:schemeClr val="lt1"/>
                </a:solidFill>
              </a:rPr>
              <a:t>Entrepreneur</a:t>
            </a:r>
          </a:p>
        </p:txBody>
      </p:sp>
      <p:sp>
        <p:nvSpPr>
          <p:cNvPr id="3" name="AutoShape 17">
            <a:extLst>
              <a:ext uri="{FF2B5EF4-FFF2-40B4-BE49-F238E27FC236}">
                <a16:creationId xmlns:a16="http://schemas.microsoft.com/office/drawing/2014/main" id="{92A3180B-4895-40E4-8773-C8D8C4862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980" y="5441465"/>
            <a:ext cx="1916112" cy="51369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r>
              <a:rPr lang="en-US" sz="1600" b="1" dirty="0">
                <a:solidFill>
                  <a:schemeClr val="lt1"/>
                </a:solidFill>
              </a:rPr>
              <a:t>Integrator</a:t>
            </a: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2DD1D1E9-AB81-4E26-A0F3-F75C70BC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563" y="5449063"/>
            <a:ext cx="1916112" cy="51369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18000" anchor="ctr"/>
          <a:lstStyle/>
          <a:p>
            <a:r>
              <a:rPr lang="en-US" sz="1600" b="1" dirty="0"/>
              <a:t>Administrator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0E9AE9AB-A8F1-45EA-A72C-05C73D218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621" y="2961973"/>
            <a:ext cx="1916112" cy="466914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1800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Producer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62797-7E2A-40D9-B8AB-76774FDD3726}"/>
              </a:ext>
            </a:extLst>
          </p:cNvPr>
          <p:cNvSpPr txBox="1"/>
          <p:nvPr/>
        </p:nvSpPr>
        <p:spPr>
          <a:xfrm>
            <a:off x="6952695" y="2079390"/>
            <a:ext cx="170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делать и как делать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067A1-43D0-4E83-8A7A-8115B1EF2EEB}"/>
              </a:ext>
            </a:extLst>
          </p:cNvPr>
          <p:cNvSpPr txBox="1"/>
          <p:nvPr/>
        </p:nvSpPr>
        <p:spPr>
          <a:xfrm>
            <a:off x="6565423" y="4785688"/>
            <a:ext cx="219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Схемы, цифры, цели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E94DC-F241-4F44-9AF8-442C0C064201}"/>
              </a:ext>
            </a:extLst>
          </p:cNvPr>
          <p:cNvSpPr txBox="1"/>
          <p:nvPr/>
        </p:nvSpPr>
        <p:spPr>
          <a:xfrm>
            <a:off x="3316945" y="4380758"/>
            <a:ext cx="22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Отношения, люди, команда</a:t>
            </a:r>
            <a:endParaRPr lang="en-US" dirty="0"/>
          </a:p>
        </p:txBody>
      </p:sp>
      <p:sp>
        <p:nvSpPr>
          <p:cNvPr id="13" name="Rectangle 35">
            <a:extLst>
              <a:ext uri="{FF2B5EF4-FFF2-40B4-BE49-F238E27FC236}">
                <a16:creationId xmlns:a16="http://schemas.microsoft.com/office/drawing/2014/main" id="{EABB01A6-D68C-4B47-B562-CEE01EE6F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865" y="6485039"/>
            <a:ext cx="3272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i="1" dirty="0"/>
              <a:t>PAIE – </a:t>
            </a:r>
            <a:r>
              <a:rPr lang="ru-RU" sz="1400" i="1" dirty="0"/>
              <a:t>модель </a:t>
            </a:r>
            <a:r>
              <a:rPr lang="ru-RU" sz="1400" i="1" dirty="0" err="1"/>
              <a:t>И.Адизеса</a:t>
            </a:r>
            <a:endParaRPr lang="ru-RU" sz="14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4C0465-D506-475E-AF25-943F52EB2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69" y="2410163"/>
            <a:ext cx="2414965" cy="2414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20BF0-967F-4369-9C0B-26B81D64B3A4}"/>
              </a:ext>
            </a:extLst>
          </p:cNvPr>
          <p:cNvSpPr txBox="1"/>
          <p:nvPr/>
        </p:nvSpPr>
        <p:spPr>
          <a:xfrm>
            <a:off x="9224963" y="36040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факты</a:t>
            </a:r>
          </a:p>
        </p:txBody>
      </p:sp>
      <p:pic>
        <p:nvPicPr>
          <p:cNvPr id="30" name="Shape 186" descr="escalate_006 (1) (1).png">
            <a:extLst>
              <a:ext uri="{FF2B5EF4-FFF2-40B4-BE49-F238E27FC236}">
                <a16:creationId xmlns:a16="http://schemas.microsoft.com/office/drawing/2014/main" id="{044E5628-CD63-DF48-9DA4-D39D410537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31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3" grpId="0" animBg="1"/>
      <p:bldP spid="5" grpId="0" animBg="1"/>
      <p:bldP spid="8" grpId="0" animBg="1"/>
      <p:bldP spid="9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0EDB5F-406C-489B-AA47-8FE08A521FE8}"/>
              </a:ext>
            </a:extLst>
          </p:cNvPr>
          <p:cNvSpPr txBox="1">
            <a:spLocks/>
          </p:cNvSpPr>
          <p:nvPr/>
        </p:nvSpPr>
        <p:spPr>
          <a:xfrm>
            <a:off x="632454" y="1828800"/>
            <a:ext cx="11203321" cy="432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Лингвистические</a:t>
            </a:r>
            <a:r>
              <a:rPr lang="ru-RU" sz="2000" dirty="0"/>
              <a:t> особенности речи.</a:t>
            </a:r>
          </a:p>
          <a:p>
            <a:r>
              <a:rPr lang="ru-RU" sz="2000" b="1" dirty="0"/>
              <a:t>Спиральная Динамика</a:t>
            </a:r>
            <a:r>
              <a:rPr lang="ru-RU" sz="2000" dirty="0"/>
              <a:t>: </a:t>
            </a:r>
            <a:r>
              <a:rPr lang="ru-RU" sz="2000" b="1" dirty="0"/>
              <a:t>ценностные мемы</a:t>
            </a:r>
            <a:r>
              <a:rPr lang="ru-RU" sz="2000" dirty="0"/>
              <a:t>. Чтобы понимать, откуда и куда компания осуществляет переход, с каким конкретно сопротивлением вы столкнетесь, и определить точки влияния (стейкхолдеров).</a:t>
            </a:r>
          </a:p>
          <a:p>
            <a:r>
              <a:rPr lang="ru-RU" sz="2000" dirty="0"/>
              <a:t>Ключевые </a:t>
            </a:r>
            <a:r>
              <a:rPr lang="ru-RU" sz="2000" b="1" dirty="0" err="1"/>
              <a:t>дефицитарные</a:t>
            </a:r>
            <a:r>
              <a:rPr lang="ru-RU" sz="2000" b="1" dirty="0"/>
              <a:t> потребности </a:t>
            </a:r>
            <a:r>
              <a:rPr lang="ru-RU" sz="2000" dirty="0"/>
              <a:t>по </a:t>
            </a:r>
            <a:r>
              <a:rPr lang="ru-RU" sz="2000" dirty="0" err="1"/>
              <a:t>А.Маслоу</a:t>
            </a:r>
            <a:r>
              <a:rPr lang="ru-RU" sz="2000" dirty="0"/>
              <a:t>. Использовать для снятия барьеров, помогая людям стать союзниками.</a:t>
            </a:r>
          </a:p>
          <a:p>
            <a:r>
              <a:rPr lang="ru-RU" sz="2000" b="1" dirty="0"/>
              <a:t>Модель </a:t>
            </a:r>
            <a:r>
              <a:rPr lang="ru-RU" sz="2000" b="1" dirty="0" err="1"/>
              <a:t>Адизеса</a:t>
            </a:r>
            <a:r>
              <a:rPr lang="ru-RU" sz="2000" b="1" dirty="0"/>
              <a:t> </a:t>
            </a:r>
            <a:r>
              <a:rPr lang="en-US" sz="2000" b="1" dirty="0"/>
              <a:t>PAIE</a:t>
            </a:r>
            <a:r>
              <a:rPr lang="ru-RU" sz="2000" dirty="0"/>
              <a:t>. Заходить через «открытое окно», говорить на языке стейкхолдера для установления доверия.</a:t>
            </a:r>
          </a:p>
          <a:p>
            <a:r>
              <a:rPr lang="ru-RU" sz="2000" dirty="0"/>
              <a:t>Если вам кажется, что вам не повезло с Заказчиком, значит у вас не достаточно информации. </a:t>
            </a:r>
            <a:r>
              <a:rPr lang="ru-RU" sz="2000" b="1" dirty="0"/>
              <a:t>Ищите</a:t>
            </a:r>
            <a:r>
              <a:rPr lang="ru-RU" sz="2000" dirty="0"/>
              <a:t> тот </a:t>
            </a:r>
            <a:r>
              <a:rPr lang="ru-RU" sz="2000" b="1" dirty="0"/>
              <a:t>рычаг</a:t>
            </a:r>
            <a:r>
              <a:rPr lang="ru-RU" sz="2000" dirty="0"/>
              <a:t>, информационный или влияющий, который  поможет перейти на «светлую сторону».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8ED25-0DF7-4C02-9FBA-A9D0346D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24</a:t>
            </a:fld>
            <a:endParaRPr lang="ru-RU"/>
          </a:p>
        </p:txBody>
      </p:sp>
      <p:pic>
        <p:nvPicPr>
          <p:cNvPr id="6" name="Shape 186" descr="escalate_006 (1) (1).png">
            <a:extLst>
              <a:ext uri="{FF2B5EF4-FFF2-40B4-BE49-F238E27FC236}">
                <a16:creationId xmlns:a16="http://schemas.microsoft.com/office/drawing/2014/main" id="{51764EF8-83D5-9C4F-8DA8-32A44B85B46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id="{B0D66781-ED25-584E-A72C-BABF6E349B1F}"/>
              </a:ext>
            </a:extLst>
          </p:cNvPr>
          <p:cNvSpPr/>
          <p:nvPr/>
        </p:nvSpPr>
        <p:spPr>
          <a:xfrm>
            <a:off x="-29496" y="0"/>
            <a:ext cx="9986808" cy="153664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CA49D8-DFA5-AE4A-843D-67B9FF21BC9D}"/>
              </a:ext>
            </a:extLst>
          </p:cNvPr>
          <p:cNvSpPr txBox="1">
            <a:spLocks/>
          </p:cNvSpPr>
          <p:nvPr/>
        </p:nvSpPr>
        <p:spPr>
          <a:xfrm>
            <a:off x="350066" y="50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</a:rPr>
              <a:t>Ключевые маркеры для экспресс-анализа корпоративной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19296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0EDB5F-406C-489B-AA47-8FE08A521FE8}"/>
              </a:ext>
            </a:extLst>
          </p:cNvPr>
          <p:cNvSpPr txBox="1">
            <a:spLocks/>
          </p:cNvSpPr>
          <p:nvPr/>
        </p:nvSpPr>
        <p:spPr>
          <a:xfrm>
            <a:off x="491777" y="1799303"/>
            <a:ext cx="11203321" cy="3568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Корпоративная культура – продукт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этапа развития компании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личностей отцов-основателей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Это среда, которая влияет на успех проекта.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 корпоративной культуры позволяет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оценить готовность организации к трансформации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снизить риски для проекта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Взаимодействие со стейкхолдерами важно проектировать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используйте «сети связей». Влияющие и заинтересованные стороны (стейкхолдеры)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могут быть внешними по отношению к проекту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8ED25-0DF7-4C02-9FBA-A9D0346D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25</a:t>
            </a:fld>
            <a:endParaRPr lang="ru-R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0CFE45-823E-4EE4-9A01-26DDB5605CE5}"/>
              </a:ext>
            </a:extLst>
          </p:cNvPr>
          <p:cNvSpPr txBox="1">
            <a:spLocks/>
          </p:cNvSpPr>
          <p:nvPr/>
        </p:nvSpPr>
        <p:spPr>
          <a:xfrm>
            <a:off x="2266462" y="5213391"/>
            <a:ext cx="7359186" cy="87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id="{89385CD2-B94A-714B-B70B-49A38CF3ADFD}"/>
              </a:ext>
            </a:extLst>
          </p:cNvPr>
          <p:cNvSpPr/>
          <p:nvPr/>
        </p:nvSpPr>
        <p:spPr>
          <a:xfrm>
            <a:off x="-60959" y="-63911"/>
            <a:ext cx="4273730" cy="135386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5049" h="2639536">
                <a:moveTo>
                  <a:pt x="20320" y="0"/>
                </a:moveTo>
                <a:lnTo>
                  <a:pt x="4772809" y="20320"/>
                </a:lnTo>
                <a:lnTo>
                  <a:pt x="4915049" y="32895"/>
                </a:lnTo>
                <a:cubicBezTo>
                  <a:pt x="3932916" y="28013"/>
                  <a:pt x="3438462" y="2644412"/>
                  <a:pt x="2456329" y="2639530"/>
                </a:cubicBezTo>
                <a:lnTo>
                  <a:pt x="0" y="2613535"/>
                </a:lnTo>
                <a:lnTo>
                  <a:pt x="2032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8C5064-C64E-D942-AFC5-F651A5AD1EA0}"/>
              </a:ext>
            </a:extLst>
          </p:cNvPr>
          <p:cNvSpPr txBox="1">
            <a:spLocks/>
          </p:cNvSpPr>
          <p:nvPr/>
        </p:nvSpPr>
        <p:spPr>
          <a:xfrm>
            <a:off x="446318" y="150607"/>
            <a:ext cx="2411186" cy="108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chemeClr val="bg1"/>
                </a:solidFill>
              </a:rPr>
              <a:t>Резюме</a:t>
            </a:r>
          </a:p>
        </p:txBody>
      </p:sp>
      <p:pic>
        <p:nvPicPr>
          <p:cNvPr id="11" name="Shape 186" descr="escalate_006 (1) (1).png">
            <a:extLst>
              <a:ext uri="{FF2B5EF4-FFF2-40B4-BE49-F238E27FC236}">
                <a16:creationId xmlns:a16="http://schemas.microsoft.com/office/drawing/2014/main" id="{92C65744-6D71-C344-BE51-121990C58DE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4E5B0-108F-B24F-B27A-F4C55FEBD15B}"/>
              </a:ext>
            </a:extLst>
          </p:cNvPr>
          <p:cNvSpPr txBox="1"/>
          <p:nvPr/>
        </p:nvSpPr>
        <p:spPr>
          <a:xfrm>
            <a:off x="1307108" y="5338704"/>
            <a:ext cx="9277893" cy="553998"/>
          </a:xfrm>
          <a:prstGeom prst="rect">
            <a:avLst/>
          </a:prstGeom>
          <a:solidFill>
            <a:srgbClr val="FFA10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А вам - удалось ответить на свой вопрос? Насколько?</a:t>
            </a:r>
          </a:p>
        </p:txBody>
      </p:sp>
    </p:spTree>
    <p:extLst>
      <p:ext uri="{BB962C8B-B14F-4D97-AF65-F5344CB8AC3E}">
        <p14:creationId xmlns:p14="http://schemas.microsoft.com/office/powerpoint/2010/main" val="33945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13E1EF-333B-48FE-8818-86D82BADA500}"/>
              </a:ext>
            </a:extLst>
          </p:cNvPr>
          <p:cNvSpPr txBox="1"/>
          <p:nvPr/>
        </p:nvSpPr>
        <p:spPr>
          <a:xfrm>
            <a:off x="7581267" y="1245672"/>
            <a:ext cx="248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15FC3"/>
                </a:solidFill>
                <a:latin typeface="+mj-lt"/>
              </a:rPr>
              <a:t>Peter </a:t>
            </a:r>
            <a:r>
              <a:rPr lang="en-US" sz="1400" b="1" i="1" dirty="0" err="1">
                <a:solidFill>
                  <a:srgbClr val="015FC3"/>
                </a:solidFill>
                <a:latin typeface="+mj-lt"/>
              </a:rPr>
              <a:t>Drucker</a:t>
            </a:r>
            <a:endParaRPr lang="en-US" sz="1400" b="1" i="1" dirty="0">
              <a:solidFill>
                <a:srgbClr val="015FC3"/>
              </a:solidFill>
              <a:latin typeface="+mj-lt"/>
            </a:endParaRPr>
          </a:p>
        </p:txBody>
      </p:sp>
      <p:pic>
        <p:nvPicPr>
          <p:cNvPr id="9" name="Picture 8" descr="http://t0.gstatic.com/images?q=tbn:ANd9GcR_80zmdTy6xe8linYohaFhb_dsOwgypTr0DQyeLPTdT7RQQXnx">
            <a:extLst>
              <a:ext uri="{FF2B5EF4-FFF2-40B4-BE49-F238E27FC236}">
                <a16:creationId xmlns:a16="http://schemas.microsoft.com/office/drawing/2014/main" id="{8155AB58-D840-4CF1-903E-2F6D9F81BF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91" y="1731980"/>
            <a:ext cx="6356915" cy="409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02F1-F9BA-416B-975A-4AE736F5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26</a:t>
            </a:fld>
            <a:endParaRPr lang="ru-RU"/>
          </a:p>
        </p:txBody>
      </p:sp>
      <p:pic>
        <p:nvPicPr>
          <p:cNvPr id="8" name="Shape 186" descr="escalate_006 (1) (1).png">
            <a:extLst>
              <a:ext uri="{FF2B5EF4-FFF2-40B4-BE49-F238E27FC236}">
                <a16:creationId xmlns:a16="http://schemas.microsoft.com/office/drawing/2014/main" id="{837F7935-B899-8848-A5D0-180C1BBB49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30">
            <a:extLst>
              <a:ext uri="{FF2B5EF4-FFF2-40B4-BE49-F238E27FC236}">
                <a16:creationId xmlns:a16="http://schemas.microsoft.com/office/drawing/2014/main" id="{AF035A96-C4BB-2E46-A16A-597BEF7710CB}"/>
              </a:ext>
            </a:extLst>
          </p:cNvPr>
          <p:cNvSpPr/>
          <p:nvPr/>
        </p:nvSpPr>
        <p:spPr>
          <a:xfrm>
            <a:off x="-40973" y="-27442"/>
            <a:ext cx="9986808" cy="153664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15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471EAF-EF02-944E-9F6A-6324D4150940}"/>
              </a:ext>
            </a:extLst>
          </p:cNvPr>
          <p:cNvSpPr txBox="1">
            <a:spLocks/>
          </p:cNvSpPr>
          <p:nvPr/>
        </p:nvSpPr>
        <p:spPr>
          <a:xfrm>
            <a:off x="350066" y="50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“The best way to predict the future </a:t>
            </a:r>
            <a:endParaRPr lang="ru-RU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is to create it.”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AF8827-A231-784F-A385-986A792B6069}"/>
              </a:ext>
            </a:extLst>
          </p:cNvPr>
          <p:cNvSpPr txBox="1">
            <a:spLocks/>
          </p:cNvSpPr>
          <p:nvPr/>
        </p:nvSpPr>
        <p:spPr>
          <a:xfrm>
            <a:off x="3763862" y="5913441"/>
            <a:ext cx="4351572" cy="708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Ирина Матвеева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irigma@gmail.com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+7 (911) 218 27 01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0">
            <a:extLst>
              <a:ext uri="{FF2B5EF4-FFF2-40B4-BE49-F238E27FC236}">
                <a16:creationId xmlns:a16="http://schemas.microsoft.com/office/drawing/2014/main" id="{8523F7FD-CD59-8743-972C-C1D035C80B92}"/>
              </a:ext>
            </a:extLst>
          </p:cNvPr>
          <p:cNvSpPr/>
          <p:nvPr/>
        </p:nvSpPr>
        <p:spPr>
          <a:xfrm>
            <a:off x="-60959" y="-63911"/>
            <a:ext cx="4273730" cy="135386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5049" h="2639536">
                <a:moveTo>
                  <a:pt x="20320" y="0"/>
                </a:moveTo>
                <a:lnTo>
                  <a:pt x="4772809" y="20320"/>
                </a:lnTo>
                <a:lnTo>
                  <a:pt x="4915049" y="32895"/>
                </a:lnTo>
                <a:cubicBezTo>
                  <a:pt x="3932916" y="28013"/>
                  <a:pt x="3438462" y="2644412"/>
                  <a:pt x="2456329" y="2639530"/>
                </a:cubicBezTo>
                <a:lnTo>
                  <a:pt x="0" y="2613535"/>
                </a:lnTo>
                <a:lnTo>
                  <a:pt x="2032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C4A7D-DBB1-4F93-9DCE-A5AC7DAE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2" y="150607"/>
            <a:ext cx="2411186" cy="1088118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О чем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4F8F-8E82-4F8D-94C2-0823FF6D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Корпоративная культура и как она влияет на реализацию проекта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Над водой и под водой.  </a:t>
            </a:r>
          </a:p>
          <a:p>
            <a:pPr lvl="1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Интегральный подход для анализа корпоративной среды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Корпоративная культура. </a:t>
            </a:r>
          </a:p>
          <a:p>
            <a:pPr lvl="1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 провести экспресс-диагностику корпоративной культуры?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Управление изменениями. </a:t>
            </a:r>
          </a:p>
          <a:p>
            <a:pPr lvl="1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 оценить организационную готовность к цифровой трансформации</a:t>
            </a:r>
          </a:p>
          <a:p>
            <a:pPr lvl="1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 строить работу с заинтересованными сторонами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7E20A-CD03-4648-B2F7-A5ABE145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3</a:t>
            </a:fld>
            <a:endParaRPr lang="ru-RU"/>
          </a:p>
        </p:txBody>
      </p:sp>
      <p:pic>
        <p:nvPicPr>
          <p:cNvPr id="6" name="Shape 186" descr="escalate_006 (1) (1).png">
            <a:extLst>
              <a:ext uri="{FF2B5EF4-FFF2-40B4-BE49-F238E27FC236}">
                <a16:creationId xmlns:a16="http://schemas.microsoft.com/office/drawing/2014/main" id="{78301FAE-2DE8-094D-B6E1-12AA24B9D8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09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0603-1520-415D-B782-FDB1B069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2766218"/>
            <a:ext cx="10880271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 будет для вас хорошим результатом?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 какой вопрос хотите себе ответить?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B2AA6E-73E9-4087-9D22-E2F4A0DB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4</a:t>
            </a:fld>
            <a:endParaRPr lang="ru-RU"/>
          </a:p>
        </p:txBody>
      </p:sp>
      <p:pic>
        <p:nvPicPr>
          <p:cNvPr id="5" name="Shape 186" descr="escalate_006 (1) (1).png">
            <a:extLst>
              <a:ext uri="{FF2B5EF4-FFF2-40B4-BE49-F238E27FC236}">
                <a16:creationId xmlns:a16="http://schemas.microsoft.com/office/drawing/2014/main" id="{D193AECE-CCB3-FB41-810E-54693C455D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62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30">
            <a:extLst>
              <a:ext uri="{FF2B5EF4-FFF2-40B4-BE49-F238E27FC236}">
                <a16:creationId xmlns:a16="http://schemas.microsoft.com/office/drawing/2014/main" id="{758838BA-FCBD-7D41-9370-73113E7C08D0}"/>
              </a:ext>
            </a:extLst>
          </p:cNvPr>
          <p:cNvSpPr/>
          <p:nvPr/>
        </p:nvSpPr>
        <p:spPr>
          <a:xfrm>
            <a:off x="-60959" y="-63911"/>
            <a:ext cx="4273730" cy="1353867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5049" h="2639536">
                <a:moveTo>
                  <a:pt x="20320" y="0"/>
                </a:moveTo>
                <a:lnTo>
                  <a:pt x="4772809" y="20320"/>
                </a:lnTo>
                <a:lnTo>
                  <a:pt x="4915049" y="32895"/>
                </a:lnTo>
                <a:cubicBezTo>
                  <a:pt x="3932916" y="28013"/>
                  <a:pt x="3438462" y="2644412"/>
                  <a:pt x="2456329" y="2639530"/>
                </a:cubicBezTo>
                <a:lnTo>
                  <a:pt x="0" y="2613535"/>
                </a:lnTo>
                <a:lnTo>
                  <a:pt x="2032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74F3B-83B9-4860-9F0F-E715946DA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45" y="1157082"/>
            <a:ext cx="4528833" cy="543715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C2FCB0-8C54-491D-8AC7-5CCC7CBE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5</a:t>
            </a:fld>
            <a:endParaRPr lang="ru-R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CA0D87-49D3-5345-9A91-6FEE20479F14}"/>
              </a:ext>
            </a:extLst>
          </p:cNvPr>
          <p:cNvSpPr txBox="1">
            <a:spLocks/>
          </p:cNvSpPr>
          <p:nvPr/>
        </p:nvSpPr>
        <p:spPr>
          <a:xfrm>
            <a:off x="446318" y="150607"/>
            <a:ext cx="2411186" cy="108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chemeClr val="bg1"/>
                </a:solidFill>
              </a:rPr>
              <a:t>Ты кто?</a:t>
            </a:r>
          </a:p>
        </p:txBody>
      </p:sp>
      <p:pic>
        <p:nvPicPr>
          <p:cNvPr id="11" name="Shape 186" descr="escalate_006 (1) (1).png">
            <a:extLst>
              <a:ext uri="{FF2B5EF4-FFF2-40B4-BE49-F238E27FC236}">
                <a16:creationId xmlns:a16="http://schemas.microsoft.com/office/drawing/2014/main" id="{31CAD79D-1DD5-7548-8BEE-771E6947DF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50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30">
            <a:extLst>
              <a:ext uri="{FF2B5EF4-FFF2-40B4-BE49-F238E27FC236}">
                <a16:creationId xmlns:a16="http://schemas.microsoft.com/office/drawing/2014/main" id="{45727177-3A07-CA41-933E-34563FE392C4}"/>
              </a:ext>
            </a:extLst>
          </p:cNvPr>
          <p:cNvSpPr/>
          <p:nvPr/>
        </p:nvSpPr>
        <p:spPr>
          <a:xfrm>
            <a:off x="-61144" y="-32657"/>
            <a:ext cx="10007239" cy="1316510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48144-9276-4A4E-A413-62C7CA46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20" y="3852727"/>
            <a:ext cx="4774809" cy="203656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Проектируем от «идеальной» картинки</a:t>
            </a:r>
          </a:p>
          <a:p>
            <a:r>
              <a:rPr lang="ru-RU" sz="2000" dirty="0"/>
              <a:t>Опираемся на свой опыт и убеждения</a:t>
            </a:r>
          </a:p>
          <a:p>
            <a:r>
              <a:rPr lang="ru-RU" sz="2000" dirty="0"/>
              <a:t>Мои обязанности – работа аналитика</a:t>
            </a:r>
          </a:p>
          <a:p>
            <a:r>
              <a:rPr lang="ru-RU" sz="2000" dirty="0"/>
              <a:t>Процессы – это хорошо! Люди хотят автоматизации</a:t>
            </a:r>
          </a:p>
          <a:p>
            <a:r>
              <a:rPr lang="ru-RU" sz="2000" dirty="0"/>
              <a:t>ЗАЧЕМ?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FBA923-03F3-4D1A-AB42-FBC5519084CC}"/>
              </a:ext>
            </a:extLst>
          </p:cNvPr>
          <p:cNvSpPr txBox="1">
            <a:spLocks/>
          </p:cNvSpPr>
          <p:nvPr/>
        </p:nvSpPr>
        <p:spPr>
          <a:xfrm>
            <a:off x="5948038" y="3799459"/>
            <a:ext cx="5647257" cy="2247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Когнитивные искажения</a:t>
            </a:r>
          </a:p>
          <a:p>
            <a:r>
              <a:rPr lang="ru-RU" sz="2000" dirty="0"/>
              <a:t>Компании отличаются корпоративной культурой</a:t>
            </a:r>
          </a:p>
          <a:p>
            <a:r>
              <a:rPr lang="ru-RU" sz="2000" dirty="0"/>
              <a:t>Есть ли организационная готовность к изменениям?</a:t>
            </a:r>
          </a:p>
          <a:p>
            <a:r>
              <a:rPr lang="ru-RU" sz="2000" dirty="0"/>
              <a:t>Сопротивление среды – ожидать!</a:t>
            </a:r>
          </a:p>
          <a:p>
            <a:r>
              <a:rPr lang="ru-RU" sz="2000" dirty="0"/>
              <a:t>Кому Это Надо?</a:t>
            </a:r>
          </a:p>
          <a:p>
            <a:endParaRPr lang="ru-RU" sz="2000" dirty="0"/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DA3C5ECC-1FF1-4E48-961B-42AC92F5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3673"/>
            <a:ext cx="1405597" cy="46691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Бюджет (((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7BE6106-FD57-4E00-9583-891A9548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6</a:t>
            </a:fld>
            <a:endParaRPr lang="ru-RU"/>
          </a:p>
        </p:txBody>
      </p:sp>
      <p:sp>
        <p:nvSpPr>
          <p:cNvPr id="3" name="AutoShape 15">
            <a:extLst>
              <a:ext uri="{FF2B5EF4-FFF2-40B4-BE49-F238E27FC236}">
                <a16:creationId xmlns:a16="http://schemas.microsoft.com/office/drawing/2014/main" id="{D2FC7DC5-9372-480D-A695-10EF3A360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489" y="2063694"/>
            <a:ext cx="1405597" cy="46691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Сроки ((( 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EE1AE58A-8BE6-4E39-AACB-BA1601A8E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778" y="2063694"/>
            <a:ext cx="1405597" cy="46691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Заказчик ((( 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C2A4343F-A68B-4383-B9D1-F5AD4AF8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067" y="2053674"/>
            <a:ext cx="1733628" cy="46691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Исполнители ((( </a:t>
            </a: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02F1F7A4-2342-45E6-AB28-0C2BAB27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386" y="2021234"/>
            <a:ext cx="1733628" cy="46691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Ваш вариант ((( </a:t>
            </a:r>
          </a:p>
        </p:txBody>
      </p:sp>
      <p:sp>
        <p:nvSpPr>
          <p:cNvPr id="24" name="AutoShape 17">
            <a:extLst>
              <a:ext uri="{FF2B5EF4-FFF2-40B4-BE49-F238E27FC236}">
                <a16:creationId xmlns:a16="http://schemas.microsoft.com/office/drawing/2014/main" id="{D89D2A4D-B794-43D9-B30C-77C674D1B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72149"/>
            <a:ext cx="1916112" cy="51369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pPr algn="ctr"/>
            <a:r>
              <a:rPr lang="ru-RU" sz="1600" b="1" dirty="0">
                <a:solidFill>
                  <a:schemeClr val="lt1"/>
                </a:solidFill>
              </a:rPr>
              <a:t>ОЖИДАНИЯ</a:t>
            </a:r>
            <a:endParaRPr lang="en-US" sz="1600" b="1" dirty="0">
              <a:solidFill>
                <a:schemeClr val="lt1"/>
              </a:solidFill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19FD5ECA-9F33-41AD-9F9F-C6B4DBEC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011" y="3176217"/>
            <a:ext cx="1916112" cy="51369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</p:spPr>
        <p:txBody>
          <a:bodyPr wrap="none" tIns="0" bIns="18000" anchor="ctr"/>
          <a:lstStyle/>
          <a:p>
            <a:pPr algn="ctr"/>
            <a:r>
              <a:rPr lang="ru-RU" sz="1600" b="1" dirty="0">
                <a:solidFill>
                  <a:schemeClr val="lt1"/>
                </a:solidFill>
              </a:rPr>
              <a:t>ФАКТЫ</a:t>
            </a:r>
            <a:endParaRPr lang="en-US" sz="1600" b="1" dirty="0">
              <a:solidFill>
                <a:schemeClr val="lt1"/>
              </a:solidFill>
            </a:endParaRPr>
          </a:p>
        </p:txBody>
      </p:sp>
      <p:pic>
        <p:nvPicPr>
          <p:cNvPr id="15" name="Shape 186" descr="escalate_006 (1) (1).png">
            <a:extLst>
              <a:ext uri="{FF2B5EF4-FFF2-40B4-BE49-F238E27FC236}">
                <a16:creationId xmlns:a16="http://schemas.microsoft.com/office/drawing/2014/main" id="{AFF3ED1E-7786-7746-AC39-3338FA3069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1306675-58E1-C94C-A632-B2FC332E929E}"/>
              </a:ext>
            </a:extLst>
          </p:cNvPr>
          <p:cNvSpPr txBox="1">
            <a:spLocks/>
          </p:cNvSpPr>
          <p:nvPr/>
        </p:nvSpPr>
        <p:spPr>
          <a:xfrm>
            <a:off x="364667" y="86439"/>
            <a:ext cx="7695495" cy="108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chemeClr val="bg1"/>
                </a:solidFill>
              </a:rPr>
              <a:t>Почему случился </a:t>
            </a:r>
            <a:r>
              <a:rPr lang="ru-RU" sz="5000" b="1" dirty="0" err="1">
                <a:solidFill>
                  <a:schemeClr val="bg1"/>
                </a:solidFill>
              </a:rPr>
              <a:t>фейл</a:t>
            </a:r>
            <a:r>
              <a:rPr lang="ru-RU" sz="5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4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3" grpId="0" animBg="1"/>
      <p:bldP spid="5" grpId="0" animBg="1"/>
      <p:bldP spid="9" grpId="0" animBg="1"/>
      <p:bldP spid="1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30">
            <a:extLst>
              <a:ext uri="{FF2B5EF4-FFF2-40B4-BE49-F238E27FC236}">
                <a16:creationId xmlns:a16="http://schemas.microsoft.com/office/drawing/2014/main" id="{EC0A1D73-C25F-ED46-A22A-5E165C9D2409}"/>
              </a:ext>
            </a:extLst>
          </p:cNvPr>
          <p:cNvSpPr/>
          <p:nvPr/>
        </p:nvSpPr>
        <p:spPr>
          <a:xfrm>
            <a:off x="-61144" y="-32657"/>
            <a:ext cx="10007239" cy="1316510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4A926-5E6D-4EAF-A816-87AB27DDE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12270" r="4126"/>
          <a:stretch/>
        </p:blipFill>
        <p:spPr bwMode="auto">
          <a:xfrm>
            <a:off x="2600277" y="1690688"/>
            <a:ext cx="6991445" cy="48689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1" name="Google Shape;60;p13">
            <a:extLst>
              <a:ext uri="{FF2B5EF4-FFF2-40B4-BE49-F238E27FC236}">
                <a16:creationId xmlns:a16="http://schemas.microsoft.com/office/drawing/2014/main" id="{B961EC4F-55BC-4921-9E56-11DA7AC62D15}"/>
              </a:ext>
            </a:extLst>
          </p:cNvPr>
          <p:cNvSpPr txBox="1"/>
          <p:nvPr/>
        </p:nvSpPr>
        <p:spPr>
          <a:xfrm>
            <a:off x="7859281" y="975291"/>
            <a:ext cx="1986846" cy="51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rgbClr val="00B050"/>
                </a:solidFill>
              </a:rPr>
              <a:t>П.Друкер</a:t>
            </a:r>
            <a:endParaRPr b="1" i="1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EE567C-C424-45C6-9C48-90797A55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7</a:t>
            </a:fld>
            <a:endParaRPr lang="ru-RU"/>
          </a:p>
        </p:txBody>
      </p:sp>
      <p:pic>
        <p:nvPicPr>
          <p:cNvPr id="10" name="Shape 186" descr="escalate_006 (1) (1).png">
            <a:extLst>
              <a:ext uri="{FF2B5EF4-FFF2-40B4-BE49-F238E27FC236}">
                <a16:creationId xmlns:a16="http://schemas.microsoft.com/office/drawing/2014/main" id="{EB579CBC-B15C-BB4C-B9AA-2B37BF5A52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86" descr="escalate_006 (1) (1).png">
            <a:extLst>
              <a:ext uri="{FF2B5EF4-FFF2-40B4-BE49-F238E27FC236}">
                <a16:creationId xmlns:a16="http://schemas.microsoft.com/office/drawing/2014/main" id="{18AED565-8B41-A64A-9FC5-69AC1DD4D2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9FE0CB8-6F97-604E-8B3E-DDE74A10910F}"/>
              </a:ext>
            </a:extLst>
          </p:cNvPr>
          <p:cNvSpPr txBox="1">
            <a:spLocks/>
          </p:cNvSpPr>
          <p:nvPr/>
        </p:nvSpPr>
        <p:spPr>
          <a:xfrm>
            <a:off x="609597" y="2022013"/>
            <a:ext cx="8752116" cy="108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17" name="Shape 186" descr="escalate_006 (1) (1).png">
            <a:extLst>
              <a:ext uri="{FF2B5EF4-FFF2-40B4-BE49-F238E27FC236}">
                <a16:creationId xmlns:a16="http://schemas.microsoft.com/office/drawing/2014/main" id="{4E1A6CA9-5ECD-BD45-B797-E5DAD70C7B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D3815F7-45CB-F44E-AD69-F6EF5EBE0340}"/>
              </a:ext>
            </a:extLst>
          </p:cNvPr>
          <p:cNvSpPr txBox="1">
            <a:spLocks/>
          </p:cNvSpPr>
          <p:nvPr/>
        </p:nvSpPr>
        <p:spPr>
          <a:xfrm>
            <a:off x="364677" y="22271"/>
            <a:ext cx="9269187" cy="108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«Культура ест стратегию на завтрак»</a:t>
            </a:r>
          </a:p>
        </p:txBody>
      </p:sp>
    </p:spTree>
    <p:extLst>
      <p:ext uri="{BB962C8B-B14F-4D97-AF65-F5344CB8AC3E}">
        <p14:creationId xmlns:p14="http://schemas.microsoft.com/office/powerpoint/2010/main" val="298135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0">
            <a:extLst>
              <a:ext uri="{FF2B5EF4-FFF2-40B4-BE49-F238E27FC236}">
                <a16:creationId xmlns:a16="http://schemas.microsoft.com/office/drawing/2014/main" id="{B2F6C340-0538-7246-9EAE-FCECD65DFFC8}"/>
              </a:ext>
            </a:extLst>
          </p:cNvPr>
          <p:cNvSpPr/>
          <p:nvPr/>
        </p:nvSpPr>
        <p:spPr>
          <a:xfrm>
            <a:off x="-61144" y="-32657"/>
            <a:ext cx="10007239" cy="1316510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642C8-1E21-4E41-AD8D-F9993656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9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Система и системный подход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2F38E-DB57-40C7-B299-AB8050FD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2998E-9A80-4DD9-BE01-2DDC5689D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13" y="1788904"/>
            <a:ext cx="4580877" cy="4580877"/>
          </a:xfrm>
          <a:prstGeom prst="rect">
            <a:avLst/>
          </a:prstGeom>
        </p:spPr>
      </p:pic>
      <p:pic>
        <p:nvPicPr>
          <p:cNvPr id="10" name="Shape 186" descr="escalate_006 (1) (1).png">
            <a:extLst>
              <a:ext uri="{FF2B5EF4-FFF2-40B4-BE49-F238E27FC236}">
                <a16:creationId xmlns:a16="http://schemas.microsoft.com/office/drawing/2014/main" id="{65ABB059-CC8C-5641-9BD2-D113B0E981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43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Прямоугольник 30">
            <a:extLst>
              <a:ext uri="{FF2B5EF4-FFF2-40B4-BE49-F238E27FC236}">
                <a16:creationId xmlns:a16="http://schemas.microsoft.com/office/drawing/2014/main" id="{1A8BADFA-0826-2B4D-8A71-3B711396B677}"/>
              </a:ext>
            </a:extLst>
          </p:cNvPr>
          <p:cNvSpPr/>
          <p:nvPr/>
        </p:nvSpPr>
        <p:spPr>
          <a:xfrm>
            <a:off x="-61143" y="-32657"/>
            <a:ext cx="9992034" cy="1316510"/>
          </a:xfrm>
          <a:custGeom>
            <a:avLst/>
            <a:gdLst>
              <a:gd name="connsiteX0" fmla="*/ 0 w 5321449"/>
              <a:gd name="connsiteY0" fmla="*/ 0 h 1658495"/>
              <a:gd name="connsiteX1" fmla="*/ 5321449 w 5321449"/>
              <a:gd name="connsiteY1" fmla="*/ 0 h 1658495"/>
              <a:gd name="connsiteX2" fmla="*/ 5321449 w 5321449"/>
              <a:gd name="connsiteY2" fmla="*/ 1658495 h 1658495"/>
              <a:gd name="connsiteX3" fmla="*/ 0 w 5321449"/>
              <a:gd name="connsiteY3" fmla="*/ 1658495 h 1658495"/>
              <a:gd name="connsiteX4" fmla="*/ 0 w 5321449"/>
              <a:gd name="connsiteY4" fmla="*/ 0 h 1658495"/>
              <a:gd name="connsiteX0" fmla="*/ 0 w 5788809"/>
              <a:gd name="connsiteY0" fmla="*/ 40640 h 1699135"/>
              <a:gd name="connsiteX1" fmla="*/ 5788809 w 5788809"/>
              <a:gd name="connsiteY1" fmla="*/ 0 h 1699135"/>
              <a:gd name="connsiteX2" fmla="*/ 5321449 w 5788809"/>
              <a:gd name="connsiteY2" fmla="*/ 1699135 h 1699135"/>
              <a:gd name="connsiteX3" fmla="*/ 0 w 5788809"/>
              <a:gd name="connsiteY3" fmla="*/ 1699135 h 1699135"/>
              <a:gd name="connsiteX4" fmla="*/ 0 w 5788809"/>
              <a:gd name="connsiteY4" fmla="*/ 40640 h 1699135"/>
              <a:gd name="connsiteX0" fmla="*/ 0 w 5849769"/>
              <a:gd name="connsiteY0" fmla="*/ 0 h 1658495"/>
              <a:gd name="connsiteX1" fmla="*/ 5849769 w 5849769"/>
              <a:gd name="connsiteY1" fmla="*/ 0 h 1658495"/>
              <a:gd name="connsiteX2" fmla="*/ 5321449 w 5849769"/>
              <a:gd name="connsiteY2" fmla="*/ 1658495 h 1658495"/>
              <a:gd name="connsiteX3" fmla="*/ 0 w 5849769"/>
              <a:gd name="connsiteY3" fmla="*/ 1658495 h 1658495"/>
              <a:gd name="connsiteX4" fmla="*/ 0 w 5849769"/>
              <a:gd name="connsiteY4" fmla="*/ 0 h 1658495"/>
              <a:gd name="connsiteX0" fmla="*/ 0 w 5870089"/>
              <a:gd name="connsiteY0" fmla="*/ 0 h 1658495"/>
              <a:gd name="connsiteX1" fmla="*/ 5870089 w 5870089"/>
              <a:gd name="connsiteY1" fmla="*/ 20320 h 1658495"/>
              <a:gd name="connsiteX2" fmla="*/ 5321449 w 5870089"/>
              <a:gd name="connsiteY2" fmla="*/ 1658495 h 1658495"/>
              <a:gd name="connsiteX3" fmla="*/ 0 w 5870089"/>
              <a:gd name="connsiteY3" fmla="*/ 1658495 h 1658495"/>
              <a:gd name="connsiteX4" fmla="*/ 0 w 5870089"/>
              <a:gd name="connsiteY4" fmla="*/ 0 h 1658495"/>
              <a:gd name="connsiteX0" fmla="*/ 0 w 5870089"/>
              <a:gd name="connsiteY0" fmla="*/ 0 h 2639547"/>
              <a:gd name="connsiteX1" fmla="*/ 5870089 w 5870089"/>
              <a:gd name="connsiteY1" fmla="*/ 20320 h 2639547"/>
              <a:gd name="connsiteX2" fmla="*/ 5321449 w 5870089"/>
              <a:gd name="connsiteY2" fmla="*/ 1658495 h 2639547"/>
              <a:gd name="connsiteX3" fmla="*/ 2436009 w 5870089"/>
              <a:gd name="connsiteY3" fmla="*/ 2639530 h 2639547"/>
              <a:gd name="connsiteX4" fmla="*/ 0 w 5870089"/>
              <a:gd name="connsiteY4" fmla="*/ 1658495 h 2639547"/>
              <a:gd name="connsiteX5" fmla="*/ 0 w 5870089"/>
              <a:gd name="connsiteY5" fmla="*/ 0 h 2639547"/>
              <a:gd name="connsiteX0" fmla="*/ 20320 w 5890409"/>
              <a:gd name="connsiteY0" fmla="*/ 0 h 2639547"/>
              <a:gd name="connsiteX1" fmla="*/ 5890409 w 5890409"/>
              <a:gd name="connsiteY1" fmla="*/ 20320 h 2639547"/>
              <a:gd name="connsiteX2" fmla="*/ 5341769 w 5890409"/>
              <a:gd name="connsiteY2" fmla="*/ 1658495 h 2639547"/>
              <a:gd name="connsiteX3" fmla="*/ 2456329 w 5890409"/>
              <a:gd name="connsiteY3" fmla="*/ 2639530 h 2639547"/>
              <a:gd name="connsiteX4" fmla="*/ 0 w 5890409"/>
              <a:gd name="connsiteY4" fmla="*/ 2613535 h 2639547"/>
              <a:gd name="connsiteX5" fmla="*/ 20320 w 5890409"/>
              <a:gd name="connsiteY5" fmla="*/ 0 h 2639547"/>
              <a:gd name="connsiteX0" fmla="*/ 20320 w 5890409"/>
              <a:gd name="connsiteY0" fmla="*/ 0 h 2639576"/>
              <a:gd name="connsiteX1" fmla="*/ 5890409 w 5890409"/>
              <a:gd name="connsiteY1" fmla="*/ 20320 h 2639576"/>
              <a:gd name="connsiteX2" fmla="*/ 4935369 w 5890409"/>
              <a:gd name="connsiteY2" fmla="*/ 2268095 h 2639576"/>
              <a:gd name="connsiteX3" fmla="*/ 2456329 w 5890409"/>
              <a:gd name="connsiteY3" fmla="*/ 2639530 h 2639576"/>
              <a:gd name="connsiteX4" fmla="*/ 0 w 5890409"/>
              <a:gd name="connsiteY4" fmla="*/ 2613535 h 2639576"/>
              <a:gd name="connsiteX5" fmla="*/ 20320 w 5890409"/>
              <a:gd name="connsiteY5" fmla="*/ 0 h 2639576"/>
              <a:gd name="connsiteX0" fmla="*/ 20320 w 5971689"/>
              <a:gd name="connsiteY0" fmla="*/ 68711 h 2708247"/>
              <a:gd name="connsiteX1" fmla="*/ 5890409 w 5971689"/>
              <a:gd name="connsiteY1" fmla="*/ 89031 h 2708247"/>
              <a:gd name="connsiteX2" fmla="*/ 5971689 w 5971689"/>
              <a:gd name="connsiteY2" fmla="*/ 6 h 2708247"/>
              <a:gd name="connsiteX3" fmla="*/ 2456329 w 5971689"/>
              <a:gd name="connsiteY3" fmla="*/ 2708241 h 2708247"/>
              <a:gd name="connsiteX4" fmla="*/ 0 w 5971689"/>
              <a:gd name="connsiteY4" fmla="*/ 2682246 h 2708247"/>
              <a:gd name="connsiteX5" fmla="*/ 20320 w 5971689"/>
              <a:gd name="connsiteY5" fmla="*/ 68711 h 2708247"/>
              <a:gd name="connsiteX0" fmla="*/ 20320 w 5890409"/>
              <a:gd name="connsiteY0" fmla="*/ 0 h 2639537"/>
              <a:gd name="connsiteX1" fmla="*/ 5890409 w 5890409"/>
              <a:gd name="connsiteY1" fmla="*/ 20320 h 2639537"/>
              <a:gd name="connsiteX2" fmla="*/ 5280809 w 5890409"/>
              <a:gd name="connsiteY2" fmla="*/ 134495 h 2639537"/>
              <a:gd name="connsiteX3" fmla="*/ 2456329 w 5890409"/>
              <a:gd name="connsiteY3" fmla="*/ 2639530 h 2639537"/>
              <a:gd name="connsiteX4" fmla="*/ 0 w 5890409"/>
              <a:gd name="connsiteY4" fmla="*/ 2613535 h 2639537"/>
              <a:gd name="connsiteX5" fmla="*/ 20320 w 5890409"/>
              <a:gd name="connsiteY5" fmla="*/ 0 h 2639537"/>
              <a:gd name="connsiteX0" fmla="*/ 20320 w 5280809"/>
              <a:gd name="connsiteY0" fmla="*/ 0 h 2639537"/>
              <a:gd name="connsiteX1" fmla="*/ 4772809 w 5280809"/>
              <a:gd name="connsiteY1" fmla="*/ 20320 h 2639537"/>
              <a:gd name="connsiteX2" fmla="*/ 5280809 w 5280809"/>
              <a:gd name="connsiteY2" fmla="*/ 134495 h 2639537"/>
              <a:gd name="connsiteX3" fmla="*/ 2456329 w 5280809"/>
              <a:gd name="connsiteY3" fmla="*/ 2639530 h 2639537"/>
              <a:gd name="connsiteX4" fmla="*/ 0 w 5280809"/>
              <a:gd name="connsiteY4" fmla="*/ 2613535 h 2639537"/>
              <a:gd name="connsiteX5" fmla="*/ 20320 w 5280809"/>
              <a:gd name="connsiteY5" fmla="*/ 0 h 2639537"/>
              <a:gd name="connsiteX0" fmla="*/ 20320 w 4915049"/>
              <a:gd name="connsiteY0" fmla="*/ 0 h 2639536"/>
              <a:gd name="connsiteX1" fmla="*/ 4772809 w 4915049"/>
              <a:gd name="connsiteY1" fmla="*/ 20320 h 2639536"/>
              <a:gd name="connsiteX2" fmla="*/ 4915049 w 4915049"/>
              <a:gd name="connsiteY2" fmla="*/ 32895 h 2639536"/>
              <a:gd name="connsiteX3" fmla="*/ 2456329 w 4915049"/>
              <a:gd name="connsiteY3" fmla="*/ 2639530 h 2639536"/>
              <a:gd name="connsiteX4" fmla="*/ 0 w 4915049"/>
              <a:gd name="connsiteY4" fmla="*/ 2613535 h 2639536"/>
              <a:gd name="connsiteX5" fmla="*/ 20320 w 4915049"/>
              <a:gd name="connsiteY5" fmla="*/ 0 h 2639536"/>
              <a:gd name="connsiteX0" fmla="*/ 20320 w 4915049"/>
              <a:gd name="connsiteY0" fmla="*/ 0 h 2639530"/>
              <a:gd name="connsiteX1" fmla="*/ 4772809 w 4915049"/>
              <a:gd name="connsiteY1" fmla="*/ 20320 h 2639530"/>
              <a:gd name="connsiteX2" fmla="*/ 4915049 w 4915049"/>
              <a:gd name="connsiteY2" fmla="*/ 32895 h 2639530"/>
              <a:gd name="connsiteX3" fmla="*/ 4250853 w 4915049"/>
              <a:gd name="connsiteY3" fmla="*/ 1609594 h 2639530"/>
              <a:gd name="connsiteX4" fmla="*/ 2456329 w 4915049"/>
              <a:gd name="connsiteY4" fmla="*/ 2639530 h 2639530"/>
              <a:gd name="connsiteX5" fmla="*/ 0 w 4915049"/>
              <a:gd name="connsiteY5" fmla="*/ 2613535 h 2639530"/>
              <a:gd name="connsiteX6" fmla="*/ 20320 w 4915049"/>
              <a:gd name="connsiteY6" fmla="*/ 0 h 2639530"/>
              <a:gd name="connsiteX0" fmla="*/ 20320 w 4772809"/>
              <a:gd name="connsiteY0" fmla="*/ 0 h 2639530"/>
              <a:gd name="connsiteX1" fmla="*/ 4772809 w 4772809"/>
              <a:gd name="connsiteY1" fmla="*/ 20320 h 2639530"/>
              <a:gd name="connsiteX2" fmla="*/ 4766582 w 4772809"/>
              <a:gd name="connsiteY2" fmla="*/ 94631 h 2639530"/>
              <a:gd name="connsiteX3" fmla="*/ 4250853 w 4772809"/>
              <a:gd name="connsiteY3" fmla="*/ 1609594 h 2639530"/>
              <a:gd name="connsiteX4" fmla="*/ 2456329 w 4772809"/>
              <a:gd name="connsiteY4" fmla="*/ 2639530 h 2639530"/>
              <a:gd name="connsiteX5" fmla="*/ 0 w 4772809"/>
              <a:gd name="connsiteY5" fmla="*/ 2613535 h 2639530"/>
              <a:gd name="connsiteX6" fmla="*/ 20320 w 4772809"/>
              <a:gd name="connsiteY6" fmla="*/ 0 h 2639530"/>
              <a:gd name="connsiteX0" fmla="*/ 20320 w 4772809"/>
              <a:gd name="connsiteY0" fmla="*/ 0 h 2613536"/>
              <a:gd name="connsiteX1" fmla="*/ 4772809 w 4772809"/>
              <a:gd name="connsiteY1" fmla="*/ 20320 h 2613536"/>
              <a:gd name="connsiteX2" fmla="*/ 4766582 w 4772809"/>
              <a:gd name="connsiteY2" fmla="*/ 94631 h 2613536"/>
              <a:gd name="connsiteX3" fmla="*/ 4250853 w 4772809"/>
              <a:gd name="connsiteY3" fmla="*/ 1609594 h 2613536"/>
              <a:gd name="connsiteX4" fmla="*/ 2456329 w 4772809"/>
              <a:gd name="connsiteY4" fmla="*/ 2269120 h 2613536"/>
              <a:gd name="connsiteX5" fmla="*/ 0 w 4772809"/>
              <a:gd name="connsiteY5" fmla="*/ 2613535 h 2613536"/>
              <a:gd name="connsiteX6" fmla="*/ 20320 w 4772809"/>
              <a:gd name="connsiteY6" fmla="*/ 0 h 2613536"/>
              <a:gd name="connsiteX0" fmla="*/ 0 w 4752489"/>
              <a:gd name="connsiteY0" fmla="*/ 0 h 2459197"/>
              <a:gd name="connsiteX1" fmla="*/ 4752489 w 4752489"/>
              <a:gd name="connsiteY1" fmla="*/ 20320 h 2459197"/>
              <a:gd name="connsiteX2" fmla="*/ 4746262 w 4752489"/>
              <a:gd name="connsiteY2" fmla="*/ 94631 h 2459197"/>
              <a:gd name="connsiteX3" fmla="*/ 4230533 w 4752489"/>
              <a:gd name="connsiteY3" fmla="*/ 1609594 h 2459197"/>
              <a:gd name="connsiteX4" fmla="*/ 2436009 w 4752489"/>
              <a:gd name="connsiteY4" fmla="*/ 2269120 h 2459197"/>
              <a:gd name="connsiteX5" fmla="*/ 50007 w 4752489"/>
              <a:gd name="connsiteY5" fmla="*/ 2459197 h 2459197"/>
              <a:gd name="connsiteX6" fmla="*/ 0 w 4752489"/>
              <a:gd name="connsiteY6" fmla="*/ 0 h 2459197"/>
              <a:gd name="connsiteX0" fmla="*/ 20320 w 4702482"/>
              <a:gd name="connsiteY0" fmla="*/ 72282 h 2438876"/>
              <a:gd name="connsiteX1" fmla="*/ 4702482 w 4702482"/>
              <a:gd name="connsiteY1" fmla="*/ -1 h 2438876"/>
              <a:gd name="connsiteX2" fmla="*/ 4696255 w 4702482"/>
              <a:gd name="connsiteY2" fmla="*/ 74310 h 2438876"/>
              <a:gd name="connsiteX3" fmla="*/ 4180526 w 4702482"/>
              <a:gd name="connsiteY3" fmla="*/ 1589273 h 2438876"/>
              <a:gd name="connsiteX4" fmla="*/ 2386002 w 4702482"/>
              <a:gd name="connsiteY4" fmla="*/ 2248799 h 2438876"/>
              <a:gd name="connsiteX5" fmla="*/ 0 w 4702482"/>
              <a:gd name="connsiteY5" fmla="*/ 2438876 h 2438876"/>
              <a:gd name="connsiteX6" fmla="*/ 20320 w 4702482"/>
              <a:gd name="connsiteY6" fmla="*/ 72282 h 2438876"/>
              <a:gd name="connsiteX0" fmla="*/ 4692 w 4686854"/>
              <a:gd name="connsiteY0" fmla="*/ 72284 h 2284540"/>
              <a:gd name="connsiteX1" fmla="*/ 4686854 w 4686854"/>
              <a:gd name="connsiteY1" fmla="*/ 1 h 2284540"/>
              <a:gd name="connsiteX2" fmla="*/ 4680627 w 4686854"/>
              <a:gd name="connsiteY2" fmla="*/ 74312 h 2284540"/>
              <a:gd name="connsiteX3" fmla="*/ 4164898 w 4686854"/>
              <a:gd name="connsiteY3" fmla="*/ 1589275 h 2284540"/>
              <a:gd name="connsiteX4" fmla="*/ 2370374 w 4686854"/>
              <a:gd name="connsiteY4" fmla="*/ 2248801 h 2284540"/>
              <a:gd name="connsiteX5" fmla="*/ 0 w 4686854"/>
              <a:gd name="connsiteY5" fmla="*/ 2284540 h 2284540"/>
              <a:gd name="connsiteX6" fmla="*/ 4692 w 4686854"/>
              <a:gd name="connsiteY6" fmla="*/ 72284 h 2284540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2381310 w 4697790"/>
              <a:gd name="connsiteY4" fmla="*/ 2269120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  <a:gd name="connsiteX0" fmla="*/ 0 w 4697790"/>
              <a:gd name="connsiteY0" fmla="*/ 0 h 2304859"/>
              <a:gd name="connsiteX1" fmla="*/ 4697790 w 4697790"/>
              <a:gd name="connsiteY1" fmla="*/ 20320 h 2304859"/>
              <a:gd name="connsiteX2" fmla="*/ 4691563 w 4697790"/>
              <a:gd name="connsiteY2" fmla="*/ 94631 h 2304859"/>
              <a:gd name="connsiteX3" fmla="*/ 4175834 w 4697790"/>
              <a:gd name="connsiteY3" fmla="*/ 1609594 h 2304859"/>
              <a:gd name="connsiteX4" fmla="*/ 3601 w 4697790"/>
              <a:gd name="connsiteY4" fmla="*/ 2240123 h 2304859"/>
              <a:gd name="connsiteX5" fmla="*/ 10936 w 4697790"/>
              <a:gd name="connsiteY5" fmla="*/ 2304859 h 2304859"/>
              <a:gd name="connsiteX6" fmla="*/ 0 w 4697790"/>
              <a:gd name="connsiteY6" fmla="*/ 0 h 23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7790" h="2304859">
                <a:moveTo>
                  <a:pt x="0" y="0"/>
                </a:moveTo>
                <a:lnTo>
                  <a:pt x="4697790" y="20320"/>
                </a:lnTo>
                <a:lnTo>
                  <a:pt x="4691563" y="94631"/>
                </a:lnTo>
                <a:cubicBezTo>
                  <a:pt x="4491266" y="338932"/>
                  <a:pt x="4585620" y="1175155"/>
                  <a:pt x="4175834" y="1609594"/>
                </a:cubicBezTo>
                <a:cubicBezTo>
                  <a:pt x="3766048" y="2044033"/>
                  <a:pt x="598772" y="2052221"/>
                  <a:pt x="3601" y="2240123"/>
                </a:cubicBezTo>
                <a:lnTo>
                  <a:pt x="10936" y="2304859"/>
                </a:lnTo>
                <a:cubicBezTo>
                  <a:pt x="7291" y="1536573"/>
                  <a:pt x="3645" y="768286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23" y="231411"/>
            <a:ext cx="9507362" cy="735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200" b="1" dirty="0">
                <a:solidFill>
                  <a:schemeClr val="bg1"/>
                </a:solidFill>
              </a:rPr>
              <a:t>Где мы? Жизненный цикл организации</a:t>
            </a:r>
          </a:p>
        </p:txBody>
      </p:sp>
      <p:grpSp>
        <p:nvGrpSpPr>
          <p:cNvPr id="27652" name="Group 348"/>
          <p:cNvGrpSpPr>
            <a:grpSpLocks noChangeAspect="1"/>
          </p:cNvGrpSpPr>
          <p:nvPr/>
        </p:nvGrpSpPr>
        <p:grpSpPr bwMode="auto">
          <a:xfrm>
            <a:off x="1794953" y="1470104"/>
            <a:ext cx="8135937" cy="5060950"/>
            <a:chOff x="1722" y="2668"/>
            <a:chExt cx="9891" cy="5868"/>
          </a:xfrm>
        </p:grpSpPr>
        <p:sp>
          <p:nvSpPr>
            <p:cNvPr id="27653" name="AutoShape 349"/>
            <p:cNvSpPr>
              <a:spLocks noChangeAspect="1" noChangeArrowheads="1"/>
            </p:cNvSpPr>
            <p:nvPr/>
          </p:nvSpPr>
          <p:spPr bwMode="auto">
            <a:xfrm>
              <a:off x="1722" y="2668"/>
              <a:ext cx="9891" cy="5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54" name="Freeform 350"/>
            <p:cNvSpPr>
              <a:spLocks/>
            </p:cNvSpPr>
            <p:nvPr/>
          </p:nvSpPr>
          <p:spPr bwMode="auto">
            <a:xfrm>
              <a:off x="6371" y="3019"/>
              <a:ext cx="408" cy="374"/>
            </a:xfrm>
            <a:custGeom>
              <a:avLst/>
              <a:gdLst>
                <a:gd name="T0" fmla="*/ 14 w 408"/>
                <a:gd name="T1" fmla="*/ 82 h 374"/>
                <a:gd name="T2" fmla="*/ 0 w 408"/>
                <a:gd name="T3" fmla="*/ 107 h 374"/>
                <a:gd name="T4" fmla="*/ 0 w 408"/>
                <a:gd name="T5" fmla="*/ 148 h 374"/>
                <a:gd name="T6" fmla="*/ 0 w 408"/>
                <a:gd name="T7" fmla="*/ 183 h 374"/>
                <a:gd name="T8" fmla="*/ 7 w 408"/>
                <a:gd name="T9" fmla="*/ 224 h 374"/>
                <a:gd name="T10" fmla="*/ 14 w 408"/>
                <a:gd name="T11" fmla="*/ 257 h 374"/>
                <a:gd name="T12" fmla="*/ 37 w 408"/>
                <a:gd name="T13" fmla="*/ 291 h 374"/>
                <a:gd name="T14" fmla="*/ 69 w 408"/>
                <a:gd name="T15" fmla="*/ 308 h 374"/>
                <a:gd name="T16" fmla="*/ 99 w 408"/>
                <a:gd name="T17" fmla="*/ 323 h 374"/>
                <a:gd name="T18" fmla="*/ 130 w 408"/>
                <a:gd name="T19" fmla="*/ 333 h 374"/>
                <a:gd name="T20" fmla="*/ 155 w 408"/>
                <a:gd name="T21" fmla="*/ 350 h 374"/>
                <a:gd name="T22" fmla="*/ 185 w 408"/>
                <a:gd name="T23" fmla="*/ 350 h 374"/>
                <a:gd name="T24" fmla="*/ 215 w 408"/>
                <a:gd name="T25" fmla="*/ 350 h 374"/>
                <a:gd name="T26" fmla="*/ 245 w 408"/>
                <a:gd name="T27" fmla="*/ 357 h 374"/>
                <a:gd name="T28" fmla="*/ 285 w 408"/>
                <a:gd name="T29" fmla="*/ 365 h 374"/>
                <a:gd name="T30" fmla="*/ 315 w 408"/>
                <a:gd name="T31" fmla="*/ 374 h 374"/>
                <a:gd name="T32" fmla="*/ 345 w 408"/>
                <a:gd name="T33" fmla="*/ 374 h 374"/>
                <a:gd name="T34" fmla="*/ 370 w 408"/>
                <a:gd name="T35" fmla="*/ 365 h 374"/>
                <a:gd name="T36" fmla="*/ 393 w 408"/>
                <a:gd name="T37" fmla="*/ 333 h 374"/>
                <a:gd name="T38" fmla="*/ 393 w 408"/>
                <a:gd name="T39" fmla="*/ 308 h 374"/>
                <a:gd name="T40" fmla="*/ 408 w 408"/>
                <a:gd name="T41" fmla="*/ 274 h 374"/>
                <a:gd name="T42" fmla="*/ 408 w 408"/>
                <a:gd name="T43" fmla="*/ 249 h 374"/>
                <a:gd name="T44" fmla="*/ 408 w 408"/>
                <a:gd name="T45" fmla="*/ 207 h 374"/>
                <a:gd name="T46" fmla="*/ 408 w 408"/>
                <a:gd name="T47" fmla="*/ 173 h 374"/>
                <a:gd name="T48" fmla="*/ 400 w 408"/>
                <a:gd name="T49" fmla="*/ 141 h 374"/>
                <a:gd name="T50" fmla="*/ 393 w 408"/>
                <a:gd name="T51" fmla="*/ 114 h 374"/>
                <a:gd name="T52" fmla="*/ 377 w 408"/>
                <a:gd name="T53" fmla="*/ 89 h 374"/>
                <a:gd name="T54" fmla="*/ 363 w 408"/>
                <a:gd name="T55" fmla="*/ 65 h 374"/>
                <a:gd name="T56" fmla="*/ 345 w 408"/>
                <a:gd name="T57" fmla="*/ 40 h 374"/>
                <a:gd name="T58" fmla="*/ 315 w 408"/>
                <a:gd name="T59" fmla="*/ 23 h 374"/>
                <a:gd name="T60" fmla="*/ 285 w 408"/>
                <a:gd name="T61" fmla="*/ 6 h 374"/>
                <a:gd name="T62" fmla="*/ 252 w 408"/>
                <a:gd name="T63" fmla="*/ 0 h 374"/>
                <a:gd name="T64" fmla="*/ 208 w 408"/>
                <a:gd name="T65" fmla="*/ 0 h 374"/>
                <a:gd name="T66" fmla="*/ 176 w 408"/>
                <a:gd name="T67" fmla="*/ 0 h 374"/>
                <a:gd name="T68" fmla="*/ 144 w 408"/>
                <a:gd name="T69" fmla="*/ 0 h 374"/>
                <a:gd name="T70" fmla="*/ 107 w 408"/>
                <a:gd name="T71" fmla="*/ 6 h 374"/>
                <a:gd name="T72" fmla="*/ 78 w 408"/>
                <a:gd name="T73" fmla="*/ 6 h 374"/>
                <a:gd name="T74" fmla="*/ 55 w 408"/>
                <a:gd name="T75" fmla="*/ 0 h 374"/>
                <a:gd name="T76" fmla="*/ 30 w 408"/>
                <a:gd name="T77" fmla="*/ 6 h 374"/>
                <a:gd name="T78" fmla="*/ 21 w 408"/>
                <a:gd name="T79" fmla="*/ 31 h 374"/>
                <a:gd name="T80" fmla="*/ 14 w 408"/>
                <a:gd name="T81" fmla="*/ 57 h 374"/>
                <a:gd name="T82" fmla="*/ 14 w 408"/>
                <a:gd name="T83" fmla="*/ 82 h 374"/>
                <a:gd name="T84" fmla="*/ 14 w 408"/>
                <a:gd name="T85" fmla="*/ 107 h 374"/>
                <a:gd name="T86" fmla="*/ 14 w 408"/>
                <a:gd name="T87" fmla="*/ 82 h 3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374"/>
                <a:gd name="T134" fmla="*/ 408 w 408"/>
                <a:gd name="T135" fmla="*/ 374 h 3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374">
                  <a:moveTo>
                    <a:pt x="14" y="82"/>
                  </a:moveTo>
                  <a:lnTo>
                    <a:pt x="0" y="107"/>
                  </a:lnTo>
                  <a:lnTo>
                    <a:pt x="0" y="148"/>
                  </a:lnTo>
                  <a:lnTo>
                    <a:pt x="0" y="183"/>
                  </a:lnTo>
                  <a:lnTo>
                    <a:pt x="7" y="224"/>
                  </a:lnTo>
                  <a:lnTo>
                    <a:pt x="14" y="257"/>
                  </a:lnTo>
                  <a:lnTo>
                    <a:pt x="37" y="291"/>
                  </a:lnTo>
                  <a:lnTo>
                    <a:pt x="69" y="308"/>
                  </a:lnTo>
                  <a:lnTo>
                    <a:pt x="99" y="323"/>
                  </a:lnTo>
                  <a:lnTo>
                    <a:pt x="130" y="333"/>
                  </a:lnTo>
                  <a:lnTo>
                    <a:pt x="155" y="350"/>
                  </a:lnTo>
                  <a:lnTo>
                    <a:pt x="185" y="350"/>
                  </a:lnTo>
                  <a:lnTo>
                    <a:pt x="215" y="350"/>
                  </a:lnTo>
                  <a:lnTo>
                    <a:pt x="245" y="357"/>
                  </a:lnTo>
                  <a:lnTo>
                    <a:pt x="285" y="365"/>
                  </a:lnTo>
                  <a:lnTo>
                    <a:pt x="315" y="374"/>
                  </a:lnTo>
                  <a:lnTo>
                    <a:pt x="345" y="374"/>
                  </a:lnTo>
                  <a:lnTo>
                    <a:pt x="370" y="365"/>
                  </a:lnTo>
                  <a:lnTo>
                    <a:pt x="393" y="333"/>
                  </a:lnTo>
                  <a:lnTo>
                    <a:pt x="393" y="308"/>
                  </a:lnTo>
                  <a:lnTo>
                    <a:pt x="408" y="274"/>
                  </a:lnTo>
                  <a:lnTo>
                    <a:pt x="408" y="249"/>
                  </a:lnTo>
                  <a:lnTo>
                    <a:pt x="408" y="207"/>
                  </a:lnTo>
                  <a:lnTo>
                    <a:pt x="408" y="173"/>
                  </a:lnTo>
                  <a:lnTo>
                    <a:pt x="400" y="141"/>
                  </a:lnTo>
                  <a:lnTo>
                    <a:pt x="393" y="114"/>
                  </a:lnTo>
                  <a:lnTo>
                    <a:pt x="377" y="89"/>
                  </a:lnTo>
                  <a:lnTo>
                    <a:pt x="363" y="65"/>
                  </a:lnTo>
                  <a:lnTo>
                    <a:pt x="345" y="40"/>
                  </a:lnTo>
                  <a:lnTo>
                    <a:pt x="315" y="23"/>
                  </a:lnTo>
                  <a:lnTo>
                    <a:pt x="285" y="6"/>
                  </a:lnTo>
                  <a:lnTo>
                    <a:pt x="252" y="0"/>
                  </a:lnTo>
                  <a:lnTo>
                    <a:pt x="208" y="0"/>
                  </a:lnTo>
                  <a:lnTo>
                    <a:pt x="176" y="0"/>
                  </a:lnTo>
                  <a:lnTo>
                    <a:pt x="144" y="0"/>
                  </a:lnTo>
                  <a:lnTo>
                    <a:pt x="107" y="6"/>
                  </a:lnTo>
                  <a:lnTo>
                    <a:pt x="78" y="6"/>
                  </a:lnTo>
                  <a:lnTo>
                    <a:pt x="55" y="0"/>
                  </a:lnTo>
                  <a:lnTo>
                    <a:pt x="30" y="6"/>
                  </a:lnTo>
                  <a:lnTo>
                    <a:pt x="21" y="31"/>
                  </a:lnTo>
                  <a:lnTo>
                    <a:pt x="14" y="57"/>
                  </a:lnTo>
                  <a:lnTo>
                    <a:pt x="14" y="82"/>
                  </a:lnTo>
                  <a:lnTo>
                    <a:pt x="14" y="107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grpSp>
          <p:nvGrpSpPr>
            <p:cNvPr id="27655" name="Group 351"/>
            <p:cNvGrpSpPr>
              <a:grpSpLocks/>
            </p:cNvGrpSpPr>
            <p:nvPr/>
          </p:nvGrpSpPr>
          <p:grpSpPr bwMode="auto">
            <a:xfrm>
              <a:off x="3273" y="5225"/>
              <a:ext cx="922" cy="530"/>
              <a:chOff x="3273" y="5225"/>
              <a:chExt cx="922" cy="530"/>
            </a:xfrm>
          </p:grpSpPr>
          <p:sp>
            <p:nvSpPr>
              <p:cNvPr id="27812" name="Freeform 352"/>
              <p:cNvSpPr>
                <a:spLocks/>
              </p:cNvSpPr>
              <p:nvPr/>
            </p:nvSpPr>
            <p:spPr bwMode="auto">
              <a:xfrm>
                <a:off x="3273" y="5225"/>
                <a:ext cx="70" cy="17"/>
              </a:xfrm>
              <a:custGeom>
                <a:avLst/>
                <a:gdLst>
                  <a:gd name="T0" fmla="*/ 7 w 70"/>
                  <a:gd name="T1" fmla="*/ 0 h 17"/>
                  <a:gd name="T2" fmla="*/ 2 w 70"/>
                  <a:gd name="T3" fmla="*/ 1 h 17"/>
                  <a:gd name="T4" fmla="*/ 0 w 70"/>
                  <a:gd name="T5" fmla="*/ 7 h 17"/>
                  <a:gd name="T6" fmla="*/ 2 w 70"/>
                  <a:gd name="T7" fmla="*/ 13 h 17"/>
                  <a:gd name="T8" fmla="*/ 7 w 70"/>
                  <a:gd name="T9" fmla="*/ 15 h 17"/>
                  <a:gd name="T10" fmla="*/ 9 w 70"/>
                  <a:gd name="T11" fmla="*/ 15 h 17"/>
                  <a:gd name="T12" fmla="*/ 9 w 70"/>
                  <a:gd name="T13" fmla="*/ 15 h 17"/>
                  <a:gd name="T14" fmla="*/ 63 w 70"/>
                  <a:gd name="T15" fmla="*/ 17 h 17"/>
                  <a:gd name="T16" fmla="*/ 69 w 70"/>
                  <a:gd name="T17" fmla="*/ 15 h 17"/>
                  <a:gd name="T18" fmla="*/ 70 w 70"/>
                  <a:gd name="T19" fmla="*/ 9 h 17"/>
                  <a:gd name="T20" fmla="*/ 69 w 70"/>
                  <a:gd name="T21" fmla="*/ 3 h 17"/>
                  <a:gd name="T22" fmla="*/ 63 w 70"/>
                  <a:gd name="T23" fmla="*/ 1 h 17"/>
                  <a:gd name="T24" fmla="*/ 9 w 70"/>
                  <a:gd name="T25" fmla="*/ 0 h 17"/>
                  <a:gd name="T26" fmla="*/ 9 w 70"/>
                  <a:gd name="T27" fmla="*/ 0 h 17"/>
                  <a:gd name="T28" fmla="*/ 7 w 70"/>
                  <a:gd name="T29" fmla="*/ 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17"/>
                  <a:gd name="T47" fmla="*/ 70 w 70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17">
                    <a:moveTo>
                      <a:pt x="7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63" y="17"/>
                    </a:lnTo>
                    <a:lnTo>
                      <a:pt x="69" y="15"/>
                    </a:lnTo>
                    <a:lnTo>
                      <a:pt x="70" y="9"/>
                    </a:lnTo>
                    <a:lnTo>
                      <a:pt x="69" y="3"/>
                    </a:lnTo>
                    <a:lnTo>
                      <a:pt x="63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3" name="Freeform 353"/>
              <p:cNvSpPr>
                <a:spLocks/>
              </p:cNvSpPr>
              <p:nvPr/>
            </p:nvSpPr>
            <p:spPr bwMode="auto">
              <a:xfrm>
                <a:off x="3372" y="5228"/>
                <a:ext cx="70" cy="19"/>
              </a:xfrm>
              <a:custGeom>
                <a:avLst/>
                <a:gdLst>
                  <a:gd name="T0" fmla="*/ 7 w 70"/>
                  <a:gd name="T1" fmla="*/ 0 h 19"/>
                  <a:gd name="T2" fmla="*/ 1 w 70"/>
                  <a:gd name="T3" fmla="*/ 2 h 19"/>
                  <a:gd name="T4" fmla="*/ 0 w 70"/>
                  <a:gd name="T5" fmla="*/ 8 h 19"/>
                  <a:gd name="T6" fmla="*/ 1 w 70"/>
                  <a:gd name="T7" fmla="*/ 12 h 19"/>
                  <a:gd name="T8" fmla="*/ 7 w 70"/>
                  <a:gd name="T9" fmla="*/ 16 h 19"/>
                  <a:gd name="T10" fmla="*/ 63 w 70"/>
                  <a:gd name="T11" fmla="*/ 19 h 19"/>
                  <a:gd name="T12" fmla="*/ 68 w 70"/>
                  <a:gd name="T13" fmla="*/ 17 h 19"/>
                  <a:gd name="T14" fmla="*/ 70 w 70"/>
                  <a:gd name="T15" fmla="*/ 12 h 19"/>
                  <a:gd name="T16" fmla="*/ 68 w 70"/>
                  <a:gd name="T17" fmla="*/ 6 h 19"/>
                  <a:gd name="T18" fmla="*/ 63 w 70"/>
                  <a:gd name="T19" fmla="*/ 4 h 19"/>
                  <a:gd name="T20" fmla="*/ 7 w 70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19"/>
                  <a:gd name="T35" fmla="*/ 70 w 70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19">
                    <a:moveTo>
                      <a:pt x="7" y="0"/>
                    </a:moveTo>
                    <a:lnTo>
                      <a:pt x="1" y="2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7" y="16"/>
                    </a:lnTo>
                    <a:lnTo>
                      <a:pt x="63" y="19"/>
                    </a:lnTo>
                    <a:lnTo>
                      <a:pt x="68" y="17"/>
                    </a:lnTo>
                    <a:lnTo>
                      <a:pt x="70" y="12"/>
                    </a:lnTo>
                    <a:lnTo>
                      <a:pt x="68" y="6"/>
                    </a:lnTo>
                    <a:lnTo>
                      <a:pt x="63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4" name="Freeform 354"/>
              <p:cNvSpPr>
                <a:spLocks/>
              </p:cNvSpPr>
              <p:nvPr/>
            </p:nvSpPr>
            <p:spPr bwMode="auto">
              <a:xfrm>
                <a:off x="3470" y="5236"/>
                <a:ext cx="69" cy="25"/>
              </a:xfrm>
              <a:custGeom>
                <a:avLst/>
                <a:gdLst>
                  <a:gd name="T0" fmla="*/ 7 w 69"/>
                  <a:gd name="T1" fmla="*/ 0 h 25"/>
                  <a:gd name="T2" fmla="*/ 2 w 69"/>
                  <a:gd name="T3" fmla="*/ 4 h 25"/>
                  <a:gd name="T4" fmla="*/ 0 w 69"/>
                  <a:gd name="T5" fmla="*/ 8 h 25"/>
                  <a:gd name="T6" fmla="*/ 2 w 69"/>
                  <a:gd name="T7" fmla="*/ 13 h 25"/>
                  <a:gd name="T8" fmla="*/ 7 w 69"/>
                  <a:gd name="T9" fmla="*/ 15 h 25"/>
                  <a:gd name="T10" fmla="*/ 62 w 69"/>
                  <a:gd name="T11" fmla="*/ 25 h 25"/>
                  <a:gd name="T12" fmla="*/ 67 w 69"/>
                  <a:gd name="T13" fmla="*/ 23 h 25"/>
                  <a:gd name="T14" fmla="*/ 69 w 69"/>
                  <a:gd name="T15" fmla="*/ 17 h 25"/>
                  <a:gd name="T16" fmla="*/ 67 w 69"/>
                  <a:gd name="T17" fmla="*/ 11 h 25"/>
                  <a:gd name="T18" fmla="*/ 62 w 69"/>
                  <a:gd name="T19" fmla="*/ 9 h 25"/>
                  <a:gd name="T20" fmla="*/ 7 w 69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25"/>
                  <a:gd name="T35" fmla="*/ 69 w 69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25">
                    <a:moveTo>
                      <a:pt x="7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62" y="25"/>
                    </a:lnTo>
                    <a:lnTo>
                      <a:pt x="67" y="23"/>
                    </a:lnTo>
                    <a:lnTo>
                      <a:pt x="69" y="17"/>
                    </a:lnTo>
                    <a:lnTo>
                      <a:pt x="67" y="11"/>
                    </a:lnTo>
                    <a:lnTo>
                      <a:pt x="62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5" name="Freeform 355"/>
              <p:cNvSpPr>
                <a:spLocks/>
              </p:cNvSpPr>
              <p:nvPr/>
            </p:nvSpPr>
            <p:spPr bwMode="auto">
              <a:xfrm>
                <a:off x="3567" y="5253"/>
                <a:ext cx="70" cy="27"/>
              </a:xfrm>
              <a:custGeom>
                <a:avLst/>
                <a:gdLst>
                  <a:gd name="T0" fmla="*/ 7 w 70"/>
                  <a:gd name="T1" fmla="*/ 0 h 27"/>
                  <a:gd name="T2" fmla="*/ 2 w 70"/>
                  <a:gd name="T3" fmla="*/ 2 h 27"/>
                  <a:gd name="T4" fmla="*/ 0 w 70"/>
                  <a:gd name="T5" fmla="*/ 8 h 27"/>
                  <a:gd name="T6" fmla="*/ 2 w 70"/>
                  <a:gd name="T7" fmla="*/ 11 h 27"/>
                  <a:gd name="T8" fmla="*/ 7 w 70"/>
                  <a:gd name="T9" fmla="*/ 15 h 27"/>
                  <a:gd name="T10" fmla="*/ 63 w 70"/>
                  <a:gd name="T11" fmla="*/ 27 h 27"/>
                  <a:gd name="T12" fmla="*/ 67 w 70"/>
                  <a:gd name="T13" fmla="*/ 25 h 27"/>
                  <a:gd name="T14" fmla="*/ 70 w 70"/>
                  <a:gd name="T15" fmla="*/ 19 h 27"/>
                  <a:gd name="T16" fmla="*/ 67 w 70"/>
                  <a:gd name="T17" fmla="*/ 13 h 27"/>
                  <a:gd name="T18" fmla="*/ 63 w 70"/>
                  <a:gd name="T19" fmla="*/ 11 h 27"/>
                  <a:gd name="T20" fmla="*/ 7 w 70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7"/>
                  <a:gd name="T35" fmla="*/ 70 w 70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7">
                    <a:moveTo>
                      <a:pt x="7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7" y="15"/>
                    </a:lnTo>
                    <a:lnTo>
                      <a:pt x="63" y="27"/>
                    </a:lnTo>
                    <a:lnTo>
                      <a:pt x="67" y="25"/>
                    </a:lnTo>
                    <a:lnTo>
                      <a:pt x="70" y="19"/>
                    </a:lnTo>
                    <a:lnTo>
                      <a:pt x="67" y="13"/>
                    </a:lnTo>
                    <a:lnTo>
                      <a:pt x="63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6" name="Freeform 356"/>
              <p:cNvSpPr>
                <a:spLocks/>
              </p:cNvSpPr>
              <p:nvPr/>
            </p:nvSpPr>
            <p:spPr bwMode="auto">
              <a:xfrm>
                <a:off x="3664" y="5274"/>
                <a:ext cx="68" cy="32"/>
              </a:xfrm>
              <a:custGeom>
                <a:avLst/>
                <a:gdLst>
                  <a:gd name="T0" fmla="*/ 7 w 68"/>
                  <a:gd name="T1" fmla="*/ 0 h 32"/>
                  <a:gd name="T2" fmla="*/ 1 w 68"/>
                  <a:gd name="T3" fmla="*/ 4 h 32"/>
                  <a:gd name="T4" fmla="*/ 0 w 68"/>
                  <a:gd name="T5" fmla="*/ 8 h 32"/>
                  <a:gd name="T6" fmla="*/ 1 w 68"/>
                  <a:gd name="T7" fmla="*/ 13 h 32"/>
                  <a:gd name="T8" fmla="*/ 7 w 68"/>
                  <a:gd name="T9" fmla="*/ 15 h 32"/>
                  <a:gd name="T10" fmla="*/ 49 w 68"/>
                  <a:gd name="T11" fmla="*/ 28 h 32"/>
                  <a:gd name="T12" fmla="*/ 61 w 68"/>
                  <a:gd name="T13" fmla="*/ 32 h 32"/>
                  <a:gd name="T14" fmla="*/ 67 w 68"/>
                  <a:gd name="T15" fmla="*/ 30 h 32"/>
                  <a:gd name="T16" fmla="*/ 68 w 68"/>
                  <a:gd name="T17" fmla="*/ 25 h 32"/>
                  <a:gd name="T18" fmla="*/ 67 w 68"/>
                  <a:gd name="T19" fmla="*/ 19 h 32"/>
                  <a:gd name="T20" fmla="*/ 61 w 68"/>
                  <a:gd name="T21" fmla="*/ 17 h 32"/>
                  <a:gd name="T22" fmla="*/ 49 w 68"/>
                  <a:gd name="T23" fmla="*/ 13 h 32"/>
                  <a:gd name="T24" fmla="*/ 7 w 68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2"/>
                  <a:gd name="T41" fmla="*/ 68 w 68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2">
                    <a:moveTo>
                      <a:pt x="7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7" y="15"/>
                    </a:lnTo>
                    <a:lnTo>
                      <a:pt x="49" y="28"/>
                    </a:lnTo>
                    <a:lnTo>
                      <a:pt x="61" y="32"/>
                    </a:lnTo>
                    <a:lnTo>
                      <a:pt x="67" y="30"/>
                    </a:lnTo>
                    <a:lnTo>
                      <a:pt x="68" y="25"/>
                    </a:lnTo>
                    <a:lnTo>
                      <a:pt x="67" y="19"/>
                    </a:lnTo>
                    <a:lnTo>
                      <a:pt x="61" y="17"/>
                    </a:lnTo>
                    <a:lnTo>
                      <a:pt x="49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7" name="Freeform 357"/>
              <p:cNvSpPr>
                <a:spLocks/>
              </p:cNvSpPr>
              <p:nvPr/>
            </p:nvSpPr>
            <p:spPr bwMode="auto">
              <a:xfrm>
                <a:off x="3759" y="5304"/>
                <a:ext cx="67" cy="36"/>
              </a:xfrm>
              <a:custGeom>
                <a:avLst/>
                <a:gdLst>
                  <a:gd name="T0" fmla="*/ 7 w 67"/>
                  <a:gd name="T1" fmla="*/ 0 h 36"/>
                  <a:gd name="T2" fmla="*/ 2 w 67"/>
                  <a:gd name="T3" fmla="*/ 2 h 36"/>
                  <a:gd name="T4" fmla="*/ 0 w 67"/>
                  <a:gd name="T5" fmla="*/ 8 h 36"/>
                  <a:gd name="T6" fmla="*/ 2 w 67"/>
                  <a:gd name="T7" fmla="*/ 14 h 36"/>
                  <a:gd name="T8" fmla="*/ 7 w 67"/>
                  <a:gd name="T9" fmla="*/ 16 h 36"/>
                  <a:gd name="T10" fmla="*/ 30 w 67"/>
                  <a:gd name="T11" fmla="*/ 23 h 36"/>
                  <a:gd name="T12" fmla="*/ 60 w 67"/>
                  <a:gd name="T13" fmla="*/ 36 h 36"/>
                  <a:gd name="T14" fmla="*/ 63 w 67"/>
                  <a:gd name="T15" fmla="*/ 35 h 36"/>
                  <a:gd name="T16" fmla="*/ 67 w 67"/>
                  <a:gd name="T17" fmla="*/ 29 h 36"/>
                  <a:gd name="T18" fmla="*/ 65 w 67"/>
                  <a:gd name="T19" fmla="*/ 23 h 36"/>
                  <a:gd name="T20" fmla="*/ 60 w 67"/>
                  <a:gd name="T21" fmla="*/ 21 h 36"/>
                  <a:gd name="T22" fmla="*/ 30 w 67"/>
                  <a:gd name="T23" fmla="*/ 8 h 36"/>
                  <a:gd name="T24" fmla="*/ 7 w 67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36"/>
                  <a:gd name="T41" fmla="*/ 67 w 67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36">
                    <a:moveTo>
                      <a:pt x="7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30" y="23"/>
                    </a:lnTo>
                    <a:lnTo>
                      <a:pt x="60" y="36"/>
                    </a:lnTo>
                    <a:lnTo>
                      <a:pt x="63" y="35"/>
                    </a:lnTo>
                    <a:lnTo>
                      <a:pt x="67" y="29"/>
                    </a:lnTo>
                    <a:lnTo>
                      <a:pt x="65" y="23"/>
                    </a:lnTo>
                    <a:lnTo>
                      <a:pt x="60" y="21"/>
                    </a:lnTo>
                    <a:lnTo>
                      <a:pt x="3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8" name="Freeform 358"/>
              <p:cNvSpPr>
                <a:spLocks/>
              </p:cNvSpPr>
              <p:nvPr/>
            </p:nvSpPr>
            <p:spPr bwMode="auto">
              <a:xfrm>
                <a:off x="3850" y="5342"/>
                <a:ext cx="65" cy="42"/>
              </a:xfrm>
              <a:custGeom>
                <a:avLst/>
                <a:gdLst>
                  <a:gd name="T0" fmla="*/ 7 w 65"/>
                  <a:gd name="T1" fmla="*/ 0 h 42"/>
                  <a:gd name="T2" fmla="*/ 2 w 65"/>
                  <a:gd name="T3" fmla="*/ 2 h 42"/>
                  <a:gd name="T4" fmla="*/ 0 w 65"/>
                  <a:gd name="T5" fmla="*/ 8 h 42"/>
                  <a:gd name="T6" fmla="*/ 2 w 65"/>
                  <a:gd name="T7" fmla="*/ 14 h 42"/>
                  <a:gd name="T8" fmla="*/ 7 w 65"/>
                  <a:gd name="T9" fmla="*/ 16 h 42"/>
                  <a:gd name="T10" fmla="*/ 7 w 65"/>
                  <a:gd name="T11" fmla="*/ 16 h 42"/>
                  <a:gd name="T12" fmla="*/ 7 w 65"/>
                  <a:gd name="T13" fmla="*/ 8 h 42"/>
                  <a:gd name="T14" fmla="*/ 2 w 65"/>
                  <a:gd name="T15" fmla="*/ 14 h 42"/>
                  <a:gd name="T16" fmla="*/ 53 w 65"/>
                  <a:gd name="T17" fmla="*/ 40 h 42"/>
                  <a:gd name="T18" fmla="*/ 58 w 65"/>
                  <a:gd name="T19" fmla="*/ 42 h 42"/>
                  <a:gd name="T20" fmla="*/ 64 w 65"/>
                  <a:gd name="T21" fmla="*/ 38 h 42"/>
                  <a:gd name="T22" fmla="*/ 65 w 65"/>
                  <a:gd name="T23" fmla="*/ 35 h 42"/>
                  <a:gd name="T24" fmla="*/ 64 w 65"/>
                  <a:gd name="T25" fmla="*/ 29 h 42"/>
                  <a:gd name="T26" fmla="*/ 13 w 65"/>
                  <a:gd name="T27" fmla="*/ 2 h 42"/>
                  <a:gd name="T28" fmla="*/ 7 w 65"/>
                  <a:gd name="T29" fmla="*/ 0 h 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42"/>
                  <a:gd name="T47" fmla="*/ 65 w 65"/>
                  <a:gd name="T48" fmla="*/ 42 h 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42">
                    <a:moveTo>
                      <a:pt x="7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7" y="8"/>
                    </a:lnTo>
                    <a:lnTo>
                      <a:pt x="2" y="14"/>
                    </a:lnTo>
                    <a:lnTo>
                      <a:pt x="53" y="40"/>
                    </a:lnTo>
                    <a:lnTo>
                      <a:pt x="58" y="42"/>
                    </a:lnTo>
                    <a:lnTo>
                      <a:pt x="64" y="38"/>
                    </a:lnTo>
                    <a:lnTo>
                      <a:pt x="65" y="35"/>
                    </a:lnTo>
                    <a:lnTo>
                      <a:pt x="64" y="29"/>
                    </a:lnTo>
                    <a:lnTo>
                      <a:pt x="1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9" name="Freeform 359"/>
              <p:cNvSpPr>
                <a:spLocks/>
              </p:cNvSpPr>
              <p:nvPr/>
            </p:nvSpPr>
            <p:spPr bwMode="auto">
              <a:xfrm>
                <a:off x="3938" y="5390"/>
                <a:ext cx="62" cy="47"/>
              </a:xfrm>
              <a:custGeom>
                <a:avLst/>
                <a:gdLst>
                  <a:gd name="T0" fmla="*/ 13 w 62"/>
                  <a:gd name="T1" fmla="*/ 2 h 47"/>
                  <a:gd name="T2" fmla="*/ 7 w 62"/>
                  <a:gd name="T3" fmla="*/ 0 h 47"/>
                  <a:gd name="T4" fmla="*/ 2 w 62"/>
                  <a:gd name="T5" fmla="*/ 2 h 47"/>
                  <a:gd name="T6" fmla="*/ 0 w 62"/>
                  <a:gd name="T7" fmla="*/ 7 h 47"/>
                  <a:gd name="T8" fmla="*/ 2 w 62"/>
                  <a:gd name="T9" fmla="*/ 13 h 47"/>
                  <a:gd name="T10" fmla="*/ 37 w 62"/>
                  <a:gd name="T11" fmla="*/ 36 h 47"/>
                  <a:gd name="T12" fmla="*/ 50 w 62"/>
                  <a:gd name="T13" fmla="*/ 45 h 47"/>
                  <a:gd name="T14" fmla="*/ 55 w 62"/>
                  <a:gd name="T15" fmla="*/ 47 h 47"/>
                  <a:gd name="T16" fmla="*/ 60 w 62"/>
                  <a:gd name="T17" fmla="*/ 44 h 47"/>
                  <a:gd name="T18" fmla="*/ 62 w 62"/>
                  <a:gd name="T19" fmla="*/ 40 h 47"/>
                  <a:gd name="T20" fmla="*/ 60 w 62"/>
                  <a:gd name="T21" fmla="*/ 34 h 47"/>
                  <a:gd name="T22" fmla="*/ 48 w 62"/>
                  <a:gd name="T23" fmla="*/ 25 h 47"/>
                  <a:gd name="T24" fmla="*/ 13 w 62"/>
                  <a:gd name="T25" fmla="*/ 2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47"/>
                  <a:gd name="T41" fmla="*/ 62 w 62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47">
                    <a:moveTo>
                      <a:pt x="13" y="2"/>
                    </a:move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37" y="36"/>
                    </a:lnTo>
                    <a:lnTo>
                      <a:pt x="50" y="45"/>
                    </a:lnTo>
                    <a:lnTo>
                      <a:pt x="55" y="47"/>
                    </a:lnTo>
                    <a:lnTo>
                      <a:pt x="60" y="44"/>
                    </a:lnTo>
                    <a:lnTo>
                      <a:pt x="62" y="40"/>
                    </a:lnTo>
                    <a:lnTo>
                      <a:pt x="60" y="34"/>
                    </a:lnTo>
                    <a:lnTo>
                      <a:pt x="48" y="25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20" name="Freeform 360"/>
              <p:cNvSpPr>
                <a:spLocks/>
              </p:cNvSpPr>
              <p:nvPr/>
            </p:nvSpPr>
            <p:spPr bwMode="auto">
              <a:xfrm>
                <a:off x="4021" y="5447"/>
                <a:ext cx="56" cy="55"/>
              </a:xfrm>
              <a:custGeom>
                <a:avLst/>
                <a:gdLst>
                  <a:gd name="T0" fmla="*/ 12 w 56"/>
                  <a:gd name="T1" fmla="*/ 2 h 55"/>
                  <a:gd name="T2" fmla="*/ 7 w 56"/>
                  <a:gd name="T3" fmla="*/ 0 h 55"/>
                  <a:gd name="T4" fmla="*/ 2 w 56"/>
                  <a:gd name="T5" fmla="*/ 4 h 55"/>
                  <a:gd name="T6" fmla="*/ 0 w 56"/>
                  <a:gd name="T7" fmla="*/ 7 h 55"/>
                  <a:gd name="T8" fmla="*/ 2 w 56"/>
                  <a:gd name="T9" fmla="*/ 13 h 55"/>
                  <a:gd name="T10" fmla="*/ 7 w 56"/>
                  <a:gd name="T11" fmla="*/ 17 h 55"/>
                  <a:gd name="T12" fmla="*/ 30 w 56"/>
                  <a:gd name="T13" fmla="*/ 38 h 55"/>
                  <a:gd name="T14" fmla="*/ 44 w 56"/>
                  <a:gd name="T15" fmla="*/ 53 h 55"/>
                  <a:gd name="T16" fmla="*/ 49 w 56"/>
                  <a:gd name="T17" fmla="*/ 55 h 55"/>
                  <a:gd name="T18" fmla="*/ 55 w 56"/>
                  <a:gd name="T19" fmla="*/ 53 h 55"/>
                  <a:gd name="T20" fmla="*/ 56 w 56"/>
                  <a:gd name="T21" fmla="*/ 47 h 55"/>
                  <a:gd name="T22" fmla="*/ 55 w 56"/>
                  <a:gd name="T23" fmla="*/ 42 h 55"/>
                  <a:gd name="T24" fmla="*/ 41 w 56"/>
                  <a:gd name="T25" fmla="*/ 26 h 55"/>
                  <a:gd name="T26" fmla="*/ 18 w 56"/>
                  <a:gd name="T27" fmla="*/ 5 h 55"/>
                  <a:gd name="T28" fmla="*/ 12 w 56"/>
                  <a:gd name="T29" fmla="*/ 2 h 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55"/>
                  <a:gd name="T47" fmla="*/ 56 w 56"/>
                  <a:gd name="T48" fmla="*/ 55 h 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55">
                    <a:moveTo>
                      <a:pt x="12" y="2"/>
                    </a:moveTo>
                    <a:lnTo>
                      <a:pt x="7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7" y="17"/>
                    </a:lnTo>
                    <a:lnTo>
                      <a:pt x="30" y="38"/>
                    </a:lnTo>
                    <a:lnTo>
                      <a:pt x="44" y="53"/>
                    </a:lnTo>
                    <a:lnTo>
                      <a:pt x="49" y="55"/>
                    </a:lnTo>
                    <a:lnTo>
                      <a:pt x="55" y="53"/>
                    </a:lnTo>
                    <a:lnTo>
                      <a:pt x="56" y="47"/>
                    </a:lnTo>
                    <a:lnTo>
                      <a:pt x="55" y="42"/>
                    </a:lnTo>
                    <a:lnTo>
                      <a:pt x="41" y="26"/>
                    </a:lnTo>
                    <a:lnTo>
                      <a:pt x="18" y="5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21" name="Freeform 361"/>
              <p:cNvSpPr>
                <a:spLocks/>
              </p:cNvSpPr>
              <p:nvPr/>
            </p:nvSpPr>
            <p:spPr bwMode="auto">
              <a:xfrm>
                <a:off x="4093" y="5519"/>
                <a:ext cx="50" cy="63"/>
              </a:xfrm>
              <a:custGeom>
                <a:avLst/>
                <a:gdLst>
                  <a:gd name="T0" fmla="*/ 13 w 50"/>
                  <a:gd name="T1" fmla="*/ 2 h 63"/>
                  <a:gd name="T2" fmla="*/ 7 w 50"/>
                  <a:gd name="T3" fmla="*/ 0 h 63"/>
                  <a:gd name="T4" fmla="*/ 2 w 50"/>
                  <a:gd name="T5" fmla="*/ 2 h 63"/>
                  <a:gd name="T6" fmla="*/ 0 w 50"/>
                  <a:gd name="T7" fmla="*/ 8 h 63"/>
                  <a:gd name="T8" fmla="*/ 2 w 50"/>
                  <a:gd name="T9" fmla="*/ 13 h 63"/>
                  <a:gd name="T10" fmla="*/ 18 w 50"/>
                  <a:gd name="T11" fmla="*/ 32 h 63"/>
                  <a:gd name="T12" fmla="*/ 34 w 50"/>
                  <a:gd name="T13" fmla="*/ 57 h 63"/>
                  <a:gd name="T14" fmla="*/ 37 w 50"/>
                  <a:gd name="T15" fmla="*/ 61 h 63"/>
                  <a:gd name="T16" fmla="*/ 42 w 50"/>
                  <a:gd name="T17" fmla="*/ 63 h 63"/>
                  <a:gd name="T18" fmla="*/ 48 w 50"/>
                  <a:gd name="T19" fmla="*/ 61 h 63"/>
                  <a:gd name="T20" fmla="*/ 50 w 50"/>
                  <a:gd name="T21" fmla="*/ 55 h 63"/>
                  <a:gd name="T22" fmla="*/ 48 w 50"/>
                  <a:gd name="T23" fmla="*/ 49 h 63"/>
                  <a:gd name="T24" fmla="*/ 44 w 50"/>
                  <a:gd name="T25" fmla="*/ 46 h 63"/>
                  <a:gd name="T26" fmla="*/ 28 w 50"/>
                  <a:gd name="T27" fmla="*/ 21 h 63"/>
                  <a:gd name="T28" fmla="*/ 13 w 50"/>
                  <a:gd name="T29" fmla="*/ 2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63"/>
                  <a:gd name="T47" fmla="*/ 50 w 50"/>
                  <a:gd name="T48" fmla="*/ 63 h 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63">
                    <a:moveTo>
                      <a:pt x="13" y="2"/>
                    </a:moveTo>
                    <a:lnTo>
                      <a:pt x="7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18" y="32"/>
                    </a:lnTo>
                    <a:lnTo>
                      <a:pt x="34" y="57"/>
                    </a:lnTo>
                    <a:lnTo>
                      <a:pt x="37" y="61"/>
                    </a:lnTo>
                    <a:lnTo>
                      <a:pt x="42" y="63"/>
                    </a:lnTo>
                    <a:lnTo>
                      <a:pt x="48" y="61"/>
                    </a:lnTo>
                    <a:lnTo>
                      <a:pt x="50" y="55"/>
                    </a:lnTo>
                    <a:lnTo>
                      <a:pt x="48" y="49"/>
                    </a:lnTo>
                    <a:lnTo>
                      <a:pt x="44" y="46"/>
                    </a:lnTo>
                    <a:lnTo>
                      <a:pt x="28" y="2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22" name="Freeform 362"/>
              <p:cNvSpPr>
                <a:spLocks/>
              </p:cNvSpPr>
              <p:nvPr/>
            </p:nvSpPr>
            <p:spPr bwMode="auto">
              <a:xfrm>
                <a:off x="4150" y="5606"/>
                <a:ext cx="35" cy="73"/>
              </a:xfrm>
              <a:custGeom>
                <a:avLst/>
                <a:gdLst>
                  <a:gd name="T0" fmla="*/ 12 w 35"/>
                  <a:gd name="T1" fmla="*/ 2 h 73"/>
                  <a:gd name="T2" fmla="*/ 7 w 35"/>
                  <a:gd name="T3" fmla="*/ 0 h 73"/>
                  <a:gd name="T4" fmla="*/ 1 w 35"/>
                  <a:gd name="T5" fmla="*/ 2 h 73"/>
                  <a:gd name="T6" fmla="*/ 0 w 35"/>
                  <a:gd name="T7" fmla="*/ 8 h 73"/>
                  <a:gd name="T8" fmla="*/ 1 w 35"/>
                  <a:gd name="T9" fmla="*/ 14 h 73"/>
                  <a:gd name="T10" fmla="*/ 3 w 35"/>
                  <a:gd name="T11" fmla="*/ 17 h 73"/>
                  <a:gd name="T12" fmla="*/ 14 w 35"/>
                  <a:gd name="T13" fmla="*/ 42 h 73"/>
                  <a:gd name="T14" fmla="*/ 19 w 35"/>
                  <a:gd name="T15" fmla="*/ 36 h 73"/>
                  <a:gd name="T16" fmla="*/ 12 w 35"/>
                  <a:gd name="T17" fmla="*/ 36 h 73"/>
                  <a:gd name="T18" fmla="*/ 21 w 35"/>
                  <a:gd name="T19" fmla="*/ 63 h 73"/>
                  <a:gd name="T20" fmla="*/ 21 w 35"/>
                  <a:gd name="T21" fmla="*/ 65 h 73"/>
                  <a:gd name="T22" fmla="*/ 22 w 35"/>
                  <a:gd name="T23" fmla="*/ 69 h 73"/>
                  <a:gd name="T24" fmla="*/ 28 w 35"/>
                  <a:gd name="T25" fmla="*/ 73 h 73"/>
                  <a:gd name="T26" fmla="*/ 33 w 35"/>
                  <a:gd name="T27" fmla="*/ 69 h 73"/>
                  <a:gd name="T28" fmla="*/ 35 w 35"/>
                  <a:gd name="T29" fmla="*/ 65 h 73"/>
                  <a:gd name="T30" fmla="*/ 35 w 35"/>
                  <a:gd name="T31" fmla="*/ 63 h 73"/>
                  <a:gd name="T32" fmla="*/ 26 w 35"/>
                  <a:gd name="T33" fmla="*/ 36 h 73"/>
                  <a:gd name="T34" fmla="*/ 24 w 35"/>
                  <a:gd name="T35" fmla="*/ 31 h 73"/>
                  <a:gd name="T36" fmla="*/ 14 w 35"/>
                  <a:gd name="T37" fmla="*/ 6 h 73"/>
                  <a:gd name="T38" fmla="*/ 12 w 35"/>
                  <a:gd name="T39" fmla="*/ 2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5"/>
                  <a:gd name="T61" fmla="*/ 0 h 73"/>
                  <a:gd name="T62" fmla="*/ 35 w 35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5" h="73">
                    <a:moveTo>
                      <a:pt x="12" y="2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" y="14"/>
                    </a:lnTo>
                    <a:lnTo>
                      <a:pt x="3" y="17"/>
                    </a:lnTo>
                    <a:lnTo>
                      <a:pt x="14" y="42"/>
                    </a:lnTo>
                    <a:lnTo>
                      <a:pt x="19" y="36"/>
                    </a:lnTo>
                    <a:lnTo>
                      <a:pt x="12" y="36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22" y="69"/>
                    </a:lnTo>
                    <a:lnTo>
                      <a:pt x="28" y="73"/>
                    </a:lnTo>
                    <a:lnTo>
                      <a:pt x="33" y="69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26" y="36"/>
                    </a:lnTo>
                    <a:lnTo>
                      <a:pt x="24" y="31"/>
                    </a:lnTo>
                    <a:lnTo>
                      <a:pt x="14" y="6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23" name="Freeform 363"/>
              <p:cNvSpPr>
                <a:spLocks/>
              </p:cNvSpPr>
              <p:nvPr/>
            </p:nvSpPr>
            <p:spPr bwMode="auto">
              <a:xfrm>
                <a:off x="4179" y="5707"/>
                <a:ext cx="16" cy="48"/>
              </a:xfrm>
              <a:custGeom>
                <a:avLst/>
                <a:gdLst>
                  <a:gd name="T0" fmla="*/ 15 w 16"/>
                  <a:gd name="T1" fmla="*/ 8 h 48"/>
                  <a:gd name="T2" fmla="*/ 13 w 16"/>
                  <a:gd name="T3" fmla="*/ 2 h 48"/>
                  <a:gd name="T4" fmla="*/ 8 w 16"/>
                  <a:gd name="T5" fmla="*/ 0 h 48"/>
                  <a:gd name="T6" fmla="*/ 2 w 16"/>
                  <a:gd name="T7" fmla="*/ 2 h 48"/>
                  <a:gd name="T8" fmla="*/ 0 w 16"/>
                  <a:gd name="T9" fmla="*/ 8 h 48"/>
                  <a:gd name="T10" fmla="*/ 0 w 16"/>
                  <a:gd name="T11" fmla="*/ 13 h 48"/>
                  <a:gd name="T12" fmla="*/ 2 w 16"/>
                  <a:gd name="T13" fmla="*/ 40 h 48"/>
                  <a:gd name="T14" fmla="*/ 4 w 16"/>
                  <a:gd name="T15" fmla="*/ 46 h 48"/>
                  <a:gd name="T16" fmla="*/ 9 w 16"/>
                  <a:gd name="T17" fmla="*/ 48 h 48"/>
                  <a:gd name="T18" fmla="*/ 15 w 16"/>
                  <a:gd name="T19" fmla="*/ 46 h 48"/>
                  <a:gd name="T20" fmla="*/ 16 w 16"/>
                  <a:gd name="T21" fmla="*/ 40 h 48"/>
                  <a:gd name="T22" fmla="*/ 15 w 16"/>
                  <a:gd name="T23" fmla="*/ 13 h 48"/>
                  <a:gd name="T24" fmla="*/ 15 w 16"/>
                  <a:gd name="T25" fmla="*/ 8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8"/>
                  <a:gd name="T41" fmla="*/ 16 w 16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8">
                    <a:moveTo>
                      <a:pt x="15" y="8"/>
                    </a:move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16" y="40"/>
                    </a:lnTo>
                    <a:lnTo>
                      <a:pt x="15" y="13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sp>
          <p:nvSpPr>
            <p:cNvPr id="27656" name="Freeform 364"/>
            <p:cNvSpPr>
              <a:spLocks/>
            </p:cNvSpPr>
            <p:nvPr/>
          </p:nvSpPr>
          <p:spPr bwMode="auto">
            <a:xfrm>
              <a:off x="2152" y="3152"/>
              <a:ext cx="7963" cy="4164"/>
            </a:xfrm>
            <a:custGeom>
              <a:avLst/>
              <a:gdLst>
                <a:gd name="T0" fmla="*/ 7963 w 7963"/>
                <a:gd name="T1" fmla="*/ 4164 h 4164"/>
                <a:gd name="T2" fmla="*/ 7192 w 7963"/>
                <a:gd name="T3" fmla="*/ 3184 h 4164"/>
                <a:gd name="T4" fmla="*/ 6823 w 7963"/>
                <a:gd name="T5" fmla="*/ 2342 h 4164"/>
                <a:gd name="T6" fmla="*/ 6622 w 7963"/>
                <a:gd name="T7" fmla="*/ 1968 h 4164"/>
                <a:gd name="T8" fmla="*/ 6409 w 7963"/>
                <a:gd name="T9" fmla="*/ 1626 h 4164"/>
                <a:gd name="T10" fmla="*/ 6185 w 7963"/>
                <a:gd name="T11" fmla="*/ 1317 h 4164"/>
                <a:gd name="T12" fmla="*/ 5955 w 7963"/>
                <a:gd name="T13" fmla="*/ 1037 h 4164"/>
                <a:gd name="T14" fmla="*/ 5719 w 7963"/>
                <a:gd name="T15" fmla="*/ 800 h 4164"/>
                <a:gd name="T16" fmla="*/ 5474 w 7963"/>
                <a:gd name="T17" fmla="*/ 589 h 4164"/>
                <a:gd name="T18" fmla="*/ 5226 w 7963"/>
                <a:gd name="T19" fmla="*/ 410 h 4164"/>
                <a:gd name="T20" fmla="*/ 4971 w 7963"/>
                <a:gd name="T21" fmla="*/ 264 h 4164"/>
                <a:gd name="T22" fmla="*/ 4715 w 7963"/>
                <a:gd name="T23" fmla="*/ 148 h 4164"/>
                <a:gd name="T24" fmla="*/ 4451 w 7963"/>
                <a:gd name="T25" fmla="*/ 67 h 4164"/>
                <a:gd name="T26" fmla="*/ 4191 w 7963"/>
                <a:gd name="T27" fmla="*/ 15 h 4164"/>
                <a:gd name="T28" fmla="*/ 3927 w 7963"/>
                <a:gd name="T29" fmla="*/ 0 h 4164"/>
                <a:gd name="T30" fmla="*/ 3663 w 7963"/>
                <a:gd name="T31" fmla="*/ 13 h 4164"/>
                <a:gd name="T32" fmla="*/ 3402 w 7963"/>
                <a:gd name="T33" fmla="*/ 65 h 4164"/>
                <a:gd name="T34" fmla="*/ 3144 w 7963"/>
                <a:gd name="T35" fmla="*/ 146 h 4164"/>
                <a:gd name="T36" fmla="*/ 2885 w 7963"/>
                <a:gd name="T37" fmla="*/ 260 h 4164"/>
                <a:gd name="T38" fmla="*/ 2633 w 7963"/>
                <a:gd name="T39" fmla="*/ 407 h 4164"/>
                <a:gd name="T40" fmla="*/ 2385 w 7963"/>
                <a:gd name="T41" fmla="*/ 583 h 4164"/>
                <a:gd name="T42" fmla="*/ 2138 w 7963"/>
                <a:gd name="T43" fmla="*/ 796 h 4164"/>
                <a:gd name="T44" fmla="*/ 1904 w 7963"/>
                <a:gd name="T45" fmla="*/ 1037 h 4164"/>
                <a:gd name="T46" fmla="*/ 1672 w 7963"/>
                <a:gd name="T47" fmla="*/ 1315 h 4164"/>
                <a:gd name="T48" fmla="*/ 1448 w 7963"/>
                <a:gd name="T49" fmla="*/ 1622 h 4164"/>
                <a:gd name="T50" fmla="*/ 1235 w 7963"/>
                <a:gd name="T51" fmla="*/ 1964 h 4164"/>
                <a:gd name="T52" fmla="*/ 1031 w 7963"/>
                <a:gd name="T53" fmla="*/ 2338 h 4164"/>
                <a:gd name="T54" fmla="*/ 843 w 7963"/>
                <a:gd name="T55" fmla="*/ 2743 h 4164"/>
                <a:gd name="T56" fmla="*/ 662 w 7963"/>
                <a:gd name="T57" fmla="*/ 3182 h 4164"/>
                <a:gd name="T58" fmla="*/ 0 w 7963"/>
                <a:gd name="T59" fmla="*/ 4164 h 4164"/>
                <a:gd name="T60" fmla="*/ 7963 w 7963"/>
                <a:gd name="T61" fmla="*/ 4164 h 41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63"/>
                <a:gd name="T94" fmla="*/ 0 h 4164"/>
                <a:gd name="T95" fmla="*/ 7963 w 7963"/>
                <a:gd name="T96" fmla="*/ 4164 h 41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63" h="4164">
                  <a:moveTo>
                    <a:pt x="7963" y="4164"/>
                  </a:moveTo>
                  <a:lnTo>
                    <a:pt x="7192" y="3184"/>
                  </a:lnTo>
                  <a:lnTo>
                    <a:pt x="6823" y="2342"/>
                  </a:lnTo>
                  <a:lnTo>
                    <a:pt x="6622" y="1968"/>
                  </a:lnTo>
                  <a:lnTo>
                    <a:pt x="6409" y="1626"/>
                  </a:lnTo>
                  <a:lnTo>
                    <a:pt x="6185" y="1317"/>
                  </a:lnTo>
                  <a:lnTo>
                    <a:pt x="5955" y="1037"/>
                  </a:lnTo>
                  <a:lnTo>
                    <a:pt x="5719" y="800"/>
                  </a:lnTo>
                  <a:lnTo>
                    <a:pt x="5474" y="589"/>
                  </a:lnTo>
                  <a:lnTo>
                    <a:pt x="5226" y="410"/>
                  </a:lnTo>
                  <a:lnTo>
                    <a:pt x="4971" y="264"/>
                  </a:lnTo>
                  <a:lnTo>
                    <a:pt x="4715" y="148"/>
                  </a:lnTo>
                  <a:lnTo>
                    <a:pt x="4451" y="67"/>
                  </a:lnTo>
                  <a:lnTo>
                    <a:pt x="4191" y="15"/>
                  </a:lnTo>
                  <a:lnTo>
                    <a:pt x="3927" y="0"/>
                  </a:lnTo>
                  <a:lnTo>
                    <a:pt x="3663" y="13"/>
                  </a:lnTo>
                  <a:lnTo>
                    <a:pt x="3402" y="65"/>
                  </a:lnTo>
                  <a:lnTo>
                    <a:pt x="3144" y="146"/>
                  </a:lnTo>
                  <a:lnTo>
                    <a:pt x="2885" y="260"/>
                  </a:lnTo>
                  <a:lnTo>
                    <a:pt x="2633" y="407"/>
                  </a:lnTo>
                  <a:lnTo>
                    <a:pt x="2385" y="583"/>
                  </a:lnTo>
                  <a:lnTo>
                    <a:pt x="2138" y="796"/>
                  </a:lnTo>
                  <a:lnTo>
                    <a:pt x="1904" y="1037"/>
                  </a:lnTo>
                  <a:lnTo>
                    <a:pt x="1672" y="1315"/>
                  </a:lnTo>
                  <a:lnTo>
                    <a:pt x="1448" y="1622"/>
                  </a:lnTo>
                  <a:lnTo>
                    <a:pt x="1235" y="1964"/>
                  </a:lnTo>
                  <a:lnTo>
                    <a:pt x="1031" y="2338"/>
                  </a:lnTo>
                  <a:lnTo>
                    <a:pt x="843" y="2743"/>
                  </a:lnTo>
                  <a:lnTo>
                    <a:pt x="662" y="3182"/>
                  </a:lnTo>
                  <a:lnTo>
                    <a:pt x="0" y="4164"/>
                  </a:lnTo>
                  <a:lnTo>
                    <a:pt x="7963" y="4164"/>
                  </a:lnTo>
                </a:path>
              </a:pathLst>
            </a:custGeom>
            <a:noFill/>
            <a:ln w="1333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grpSp>
          <p:nvGrpSpPr>
            <p:cNvPr id="27657" name="Group 365"/>
            <p:cNvGrpSpPr>
              <a:grpSpLocks/>
            </p:cNvGrpSpPr>
            <p:nvPr/>
          </p:nvGrpSpPr>
          <p:grpSpPr bwMode="auto">
            <a:xfrm>
              <a:off x="1803" y="7956"/>
              <a:ext cx="4132" cy="165"/>
              <a:chOff x="1803" y="7956"/>
              <a:chExt cx="4132" cy="165"/>
            </a:xfrm>
          </p:grpSpPr>
          <p:sp>
            <p:nvSpPr>
              <p:cNvPr id="27809" name="Freeform 366"/>
              <p:cNvSpPr>
                <a:spLocks/>
              </p:cNvSpPr>
              <p:nvPr/>
            </p:nvSpPr>
            <p:spPr bwMode="auto">
              <a:xfrm>
                <a:off x="1940" y="8019"/>
                <a:ext cx="3857" cy="40"/>
              </a:xfrm>
              <a:custGeom>
                <a:avLst/>
                <a:gdLst>
                  <a:gd name="T0" fmla="*/ 0 w 3857"/>
                  <a:gd name="T1" fmla="*/ 0 h 40"/>
                  <a:gd name="T2" fmla="*/ 0 w 3857"/>
                  <a:gd name="T3" fmla="*/ 23 h 40"/>
                  <a:gd name="T4" fmla="*/ 3857 w 3857"/>
                  <a:gd name="T5" fmla="*/ 40 h 40"/>
                  <a:gd name="T6" fmla="*/ 3857 w 3857"/>
                  <a:gd name="T7" fmla="*/ 17 h 40"/>
                  <a:gd name="T8" fmla="*/ 0 w 385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57"/>
                  <a:gd name="T16" fmla="*/ 0 h 40"/>
                  <a:gd name="T17" fmla="*/ 3857 w 385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57" h="40">
                    <a:moveTo>
                      <a:pt x="0" y="0"/>
                    </a:moveTo>
                    <a:lnTo>
                      <a:pt x="0" y="23"/>
                    </a:lnTo>
                    <a:lnTo>
                      <a:pt x="3857" y="40"/>
                    </a:lnTo>
                    <a:lnTo>
                      <a:pt x="385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0" name="Freeform 367"/>
              <p:cNvSpPr>
                <a:spLocks/>
              </p:cNvSpPr>
              <p:nvPr/>
            </p:nvSpPr>
            <p:spPr bwMode="auto">
              <a:xfrm>
                <a:off x="1803" y="7956"/>
                <a:ext cx="206" cy="146"/>
              </a:xfrm>
              <a:custGeom>
                <a:avLst/>
                <a:gdLst>
                  <a:gd name="T0" fmla="*/ 206 w 206"/>
                  <a:gd name="T1" fmla="*/ 0 h 146"/>
                  <a:gd name="T2" fmla="*/ 0 w 206"/>
                  <a:gd name="T3" fmla="*/ 74 h 146"/>
                  <a:gd name="T4" fmla="*/ 206 w 206"/>
                  <a:gd name="T5" fmla="*/ 146 h 146"/>
                  <a:gd name="T6" fmla="*/ 141 w 206"/>
                  <a:gd name="T7" fmla="*/ 74 h 146"/>
                  <a:gd name="T8" fmla="*/ 206 w 206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46"/>
                  <a:gd name="T17" fmla="*/ 206 w 206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46">
                    <a:moveTo>
                      <a:pt x="206" y="0"/>
                    </a:moveTo>
                    <a:lnTo>
                      <a:pt x="0" y="74"/>
                    </a:lnTo>
                    <a:lnTo>
                      <a:pt x="206" y="146"/>
                    </a:lnTo>
                    <a:lnTo>
                      <a:pt x="141" y="7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11" name="Freeform 368"/>
              <p:cNvSpPr>
                <a:spLocks/>
              </p:cNvSpPr>
              <p:nvPr/>
            </p:nvSpPr>
            <p:spPr bwMode="auto">
              <a:xfrm>
                <a:off x="5729" y="7975"/>
                <a:ext cx="206" cy="146"/>
              </a:xfrm>
              <a:custGeom>
                <a:avLst/>
                <a:gdLst>
                  <a:gd name="T0" fmla="*/ 0 w 206"/>
                  <a:gd name="T1" fmla="*/ 146 h 146"/>
                  <a:gd name="T2" fmla="*/ 206 w 206"/>
                  <a:gd name="T3" fmla="*/ 72 h 146"/>
                  <a:gd name="T4" fmla="*/ 0 w 206"/>
                  <a:gd name="T5" fmla="*/ 0 h 146"/>
                  <a:gd name="T6" fmla="*/ 65 w 206"/>
                  <a:gd name="T7" fmla="*/ 72 h 146"/>
                  <a:gd name="T8" fmla="*/ 0 w 206"/>
                  <a:gd name="T9" fmla="*/ 14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46"/>
                  <a:gd name="T17" fmla="*/ 206 w 206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46">
                    <a:moveTo>
                      <a:pt x="0" y="146"/>
                    </a:moveTo>
                    <a:lnTo>
                      <a:pt x="206" y="72"/>
                    </a:lnTo>
                    <a:lnTo>
                      <a:pt x="0" y="0"/>
                    </a:lnTo>
                    <a:lnTo>
                      <a:pt x="65" y="7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sp>
          <p:nvSpPr>
            <p:cNvPr id="27658" name="Freeform 369"/>
            <p:cNvSpPr>
              <a:spLocks/>
            </p:cNvSpPr>
            <p:nvPr/>
          </p:nvSpPr>
          <p:spPr bwMode="auto">
            <a:xfrm>
              <a:off x="8700" y="5067"/>
              <a:ext cx="1551" cy="2234"/>
            </a:xfrm>
            <a:custGeom>
              <a:avLst/>
              <a:gdLst>
                <a:gd name="T0" fmla="*/ 14 w 1551"/>
                <a:gd name="T1" fmla="*/ 23 h 2234"/>
                <a:gd name="T2" fmla="*/ 7 w 1551"/>
                <a:gd name="T3" fmla="*/ 106 h 2234"/>
                <a:gd name="T4" fmla="*/ 0 w 1551"/>
                <a:gd name="T5" fmla="*/ 273 h 2234"/>
                <a:gd name="T6" fmla="*/ 37 w 1551"/>
                <a:gd name="T7" fmla="*/ 522 h 2234"/>
                <a:gd name="T8" fmla="*/ 100 w 1551"/>
                <a:gd name="T9" fmla="*/ 697 h 2234"/>
                <a:gd name="T10" fmla="*/ 171 w 1551"/>
                <a:gd name="T11" fmla="*/ 822 h 2234"/>
                <a:gd name="T12" fmla="*/ 225 w 1551"/>
                <a:gd name="T13" fmla="*/ 904 h 2234"/>
                <a:gd name="T14" fmla="*/ 273 w 1551"/>
                <a:gd name="T15" fmla="*/ 988 h 2234"/>
                <a:gd name="T16" fmla="*/ 333 w 1551"/>
                <a:gd name="T17" fmla="*/ 1071 h 2234"/>
                <a:gd name="T18" fmla="*/ 396 w 1551"/>
                <a:gd name="T19" fmla="*/ 1178 h 2234"/>
                <a:gd name="T20" fmla="*/ 466 w 1551"/>
                <a:gd name="T21" fmla="*/ 1278 h 2234"/>
                <a:gd name="T22" fmla="*/ 569 w 1551"/>
                <a:gd name="T23" fmla="*/ 1426 h 2234"/>
                <a:gd name="T24" fmla="*/ 646 w 1551"/>
                <a:gd name="T25" fmla="*/ 1552 h 2234"/>
                <a:gd name="T26" fmla="*/ 723 w 1551"/>
                <a:gd name="T27" fmla="*/ 1652 h 2234"/>
                <a:gd name="T28" fmla="*/ 794 w 1551"/>
                <a:gd name="T29" fmla="*/ 1759 h 2234"/>
                <a:gd name="T30" fmla="*/ 864 w 1551"/>
                <a:gd name="T31" fmla="*/ 1850 h 2234"/>
                <a:gd name="T32" fmla="*/ 917 w 1551"/>
                <a:gd name="T33" fmla="*/ 1934 h 2234"/>
                <a:gd name="T34" fmla="*/ 980 w 1551"/>
                <a:gd name="T35" fmla="*/ 1991 h 2234"/>
                <a:gd name="T36" fmla="*/ 1051 w 1551"/>
                <a:gd name="T37" fmla="*/ 2067 h 2234"/>
                <a:gd name="T38" fmla="*/ 1137 w 1551"/>
                <a:gd name="T39" fmla="*/ 2116 h 2234"/>
                <a:gd name="T40" fmla="*/ 1192 w 1551"/>
                <a:gd name="T41" fmla="*/ 2141 h 2234"/>
                <a:gd name="T42" fmla="*/ 1246 w 1551"/>
                <a:gd name="T43" fmla="*/ 2167 h 2234"/>
                <a:gd name="T44" fmla="*/ 1324 w 1551"/>
                <a:gd name="T45" fmla="*/ 2192 h 2234"/>
                <a:gd name="T46" fmla="*/ 1385 w 1551"/>
                <a:gd name="T47" fmla="*/ 2209 h 2234"/>
                <a:gd name="T48" fmla="*/ 1449 w 1551"/>
                <a:gd name="T49" fmla="*/ 2224 h 2234"/>
                <a:gd name="T50" fmla="*/ 1519 w 1551"/>
                <a:gd name="T51" fmla="*/ 2224 h 2234"/>
                <a:gd name="T52" fmla="*/ 1542 w 1551"/>
                <a:gd name="T53" fmla="*/ 2175 h 2234"/>
                <a:gd name="T54" fmla="*/ 1551 w 1551"/>
                <a:gd name="T55" fmla="*/ 2116 h 2234"/>
                <a:gd name="T56" fmla="*/ 1526 w 1551"/>
                <a:gd name="T57" fmla="*/ 2042 h 2234"/>
                <a:gd name="T58" fmla="*/ 1479 w 1551"/>
                <a:gd name="T59" fmla="*/ 1951 h 2234"/>
                <a:gd name="T60" fmla="*/ 1426 w 1551"/>
                <a:gd name="T61" fmla="*/ 1867 h 2234"/>
                <a:gd name="T62" fmla="*/ 1362 w 1551"/>
                <a:gd name="T63" fmla="*/ 1751 h 2234"/>
                <a:gd name="T64" fmla="*/ 1299 w 1551"/>
                <a:gd name="T65" fmla="*/ 1660 h 2234"/>
                <a:gd name="T66" fmla="*/ 1199 w 1551"/>
                <a:gd name="T67" fmla="*/ 1476 h 2234"/>
                <a:gd name="T68" fmla="*/ 1060 w 1551"/>
                <a:gd name="T69" fmla="*/ 1311 h 2234"/>
                <a:gd name="T70" fmla="*/ 965 w 1551"/>
                <a:gd name="T71" fmla="*/ 1161 h 2234"/>
                <a:gd name="T72" fmla="*/ 857 w 1551"/>
                <a:gd name="T73" fmla="*/ 995 h 2234"/>
                <a:gd name="T74" fmla="*/ 778 w 1551"/>
                <a:gd name="T75" fmla="*/ 887 h 2234"/>
                <a:gd name="T76" fmla="*/ 732 w 1551"/>
                <a:gd name="T77" fmla="*/ 805 h 2234"/>
                <a:gd name="T78" fmla="*/ 685 w 1551"/>
                <a:gd name="T79" fmla="*/ 722 h 2234"/>
                <a:gd name="T80" fmla="*/ 639 w 1551"/>
                <a:gd name="T81" fmla="*/ 613 h 2234"/>
                <a:gd name="T82" fmla="*/ 584 w 1551"/>
                <a:gd name="T83" fmla="*/ 505 h 2234"/>
                <a:gd name="T84" fmla="*/ 546 w 1551"/>
                <a:gd name="T85" fmla="*/ 439 h 2234"/>
                <a:gd name="T86" fmla="*/ 512 w 1551"/>
                <a:gd name="T87" fmla="*/ 372 h 2234"/>
                <a:gd name="T88" fmla="*/ 466 w 1551"/>
                <a:gd name="T89" fmla="*/ 306 h 2234"/>
                <a:gd name="T90" fmla="*/ 428 w 1551"/>
                <a:gd name="T91" fmla="*/ 241 h 2234"/>
                <a:gd name="T92" fmla="*/ 389 w 1551"/>
                <a:gd name="T93" fmla="*/ 190 h 2234"/>
                <a:gd name="T94" fmla="*/ 333 w 1551"/>
                <a:gd name="T95" fmla="*/ 158 h 2234"/>
                <a:gd name="T96" fmla="*/ 273 w 1551"/>
                <a:gd name="T97" fmla="*/ 131 h 2234"/>
                <a:gd name="T98" fmla="*/ 209 w 1551"/>
                <a:gd name="T99" fmla="*/ 99 h 2234"/>
                <a:gd name="T100" fmla="*/ 164 w 1551"/>
                <a:gd name="T101" fmla="*/ 82 h 2234"/>
                <a:gd name="T102" fmla="*/ 116 w 1551"/>
                <a:gd name="T103" fmla="*/ 64 h 2234"/>
                <a:gd name="T104" fmla="*/ 70 w 1551"/>
                <a:gd name="T105" fmla="*/ 40 h 2234"/>
                <a:gd name="T106" fmla="*/ 23 w 1551"/>
                <a:gd name="T107" fmla="*/ 0 h 22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51"/>
                <a:gd name="T163" fmla="*/ 0 h 2234"/>
                <a:gd name="T164" fmla="*/ 1551 w 1551"/>
                <a:gd name="T165" fmla="*/ 2234 h 22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51" h="2234">
                  <a:moveTo>
                    <a:pt x="23" y="0"/>
                  </a:moveTo>
                  <a:lnTo>
                    <a:pt x="14" y="23"/>
                  </a:lnTo>
                  <a:lnTo>
                    <a:pt x="14" y="57"/>
                  </a:lnTo>
                  <a:lnTo>
                    <a:pt x="7" y="106"/>
                  </a:lnTo>
                  <a:lnTo>
                    <a:pt x="0" y="182"/>
                  </a:lnTo>
                  <a:lnTo>
                    <a:pt x="0" y="273"/>
                  </a:lnTo>
                  <a:lnTo>
                    <a:pt x="7" y="389"/>
                  </a:lnTo>
                  <a:lnTo>
                    <a:pt x="37" y="522"/>
                  </a:lnTo>
                  <a:lnTo>
                    <a:pt x="70" y="621"/>
                  </a:lnTo>
                  <a:lnTo>
                    <a:pt x="100" y="697"/>
                  </a:lnTo>
                  <a:lnTo>
                    <a:pt x="139" y="771"/>
                  </a:lnTo>
                  <a:lnTo>
                    <a:pt x="171" y="822"/>
                  </a:lnTo>
                  <a:lnTo>
                    <a:pt x="202" y="870"/>
                  </a:lnTo>
                  <a:lnTo>
                    <a:pt x="225" y="904"/>
                  </a:lnTo>
                  <a:lnTo>
                    <a:pt x="239" y="936"/>
                  </a:lnTo>
                  <a:lnTo>
                    <a:pt x="273" y="988"/>
                  </a:lnTo>
                  <a:lnTo>
                    <a:pt x="310" y="1037"/>
                  </a:lnTo>
                  <a:lnTo>
                    <a:pt x="333" y="1071"/>
                  </a:lnTo>
                  <a:lnTo>
                    <a:pt x="350" y="1119"/>
                  </a:lnTo>
                  <a:lnTo>
                    <a:pt x="396" y="1178"/>
                  </a:lnTo>
                  <a:lnTo>
                    <a:pt x="435" y="1227"/>
                  </a:lnTo>
                  <a:lnTo>
                    <a:pt x="466" y="1278"/>
                  </a:lnTo>
                  <a:lnTo>
                    <a:pt x="521" y="1352"/>
                  </a:lnTo>
                  <a:lnTo>
                    <a:pt x="569" y="1426"/>
                  </a:lnTo>
                  <a:lnTo>
                    <a:pt x="614" y="1485"/>
                  </a:lnTo>
                  <a:lnTo>
                    <a:pt x="646" y="1552"/>
                  </a:lnTo>
                  <a:lnTo>
                    <a:pt x="678" y="1601"/>
                  </a:lnTo>
                  <a:lnTo>
                    <a:pt x="723" y="1652"/>
                  </a:lnTo>
                  <a:lnTo>
                    <a:pt x="755" y="1700"/>
                  </a:lnTo>
                  <a:lnTo>
                    <a:pt x="794" y="1759"/>
                  </a:lnTo>
                  <a:lnTo>
                    <a:pt x="834" y="1818"/>
                  </a:lnTo>
                  <a:lnTo>
                    <a:pt x="864" y="1850"/>
                  </a:lnTo>
                  <a:lnTo>
                    <a:pt x="887" y="1892"/>
                  </a:lnTo>
                  <a:lnTo>
                    <a:pt x="917" y="1934"/>
                  </a:lnTo>
                  <a:lnTo>
                    <a:pt x="951" y="1966"/>
                  </a:lnTo>
                  <a:lnTo>
                    <a:pt x="980" y="1991"/>
                  </a:lnTo>
                  <a:lnTo>
                    <a:pt x="1012" y="2025"/>
                  </a:lnTo>
                  <a:lnTo>
                    <a:pt x="1051" y="2067"/>
                  </a:lnTo>
                  <a:lnTo>
                    <a:pt x="1097" y="2091"/>
                  </a:lnTo>
                  <a:lnTo>
                    <a:pt x="1137" y="2116"/>
                  </a:lnTo>
                  <a:lnTo>
                    <a:pt x="1160" y="2125"/>
                  </a:lnTo>
                  <a:lnTo>
                    <a:pt x="1192" y="2141"/>
                  </a:lnTo>
                  <a:lnTo>
                    <a:pt x="1223" y="2150"/>
                  </a:lnTo>
                  <a:lnTo>
                    <a:pt x="1246" y="2167"/>
                  </a:lnTo>
                  <a:lnTo>
                    <a:pt x="1285" y="2175"/>
                  </a:lnTo>
                  <a:lnTo>
                    <a:pt x="1324" y="2192"/>
                  </a:lnTo>
                  <a:lnTo>
                    <a:pt x="1362" y="2209"/>
                  </a:lnTo>
                  <a:lnTo>
                    <a:pt x="1385" y="2209"/>
                  </a:lnTo>
                  <a:lnTo>
                    <a:pt x="1410" y="2217"/>
                  </a:lnTo>
                  <a:lnTo>
                    <a:pt x="1449" y="2224"/>
                  </a:lnTo>
                  <a:lnTo>
                    <a:pt x="1494" y="2234"/>
                  </a:lnTo>
                  <a:lnTo>
                    <a:pt x="1519" y="2224"/>
                  </a:lnTo>
                  <a:lnTo>
                    <a:pt x="1535" y="2200"/>
                  </a:lnTo>
                  <a:lnTo>
                    <a:pt x="1542" y="2175"/>
                  </a:lnTo>
                  <a:lnTo>
                    <a:pt x="1551" y="2150"/>
                  </a:lnTo>
                  <a:lnTo>
                    <a:pt x="1551" y="2116"/>
                  </a:lnTo>
                  <a:lnTo>
                    <a:pt x="1551" y="2091"/>
                  </a:lnTo>
                  <a:lnTo>
                    <a:pt x="1526" y="2042"/>
                  </a:lnTo>
                  <a:lnTo>
                    <a:pt x="1501" y="1991"/>
                  </a:lnTo>
                  <a:lnTo>
                    <a:pt x="1479" y="1951"/>
                  </a:lnTo>
                  <a:lnTo>
                    <a:pt x="1456" y="1918"/>
                  </a:lnTo>
                  <a:lnTo>
                    <a:pt x="1426" y="1867"/>
                  </a:lnTo>
                  <a:lnTo>
                    <a:pt x="1394" y="1818"/>
                  </a:lnTo>
                  <a:lnTo>
                    <a:pt x="1362" y="1751"/>
                  </a:lnTo>
                  <a:lnTo>
                    <a:pt x="1332" y="1700"/>
                  </a:lnTo>
                  <a:lnTo>
                    <a:pt x="1299" y="1660"/>
                  </a:lnTo>
                  <a:lnTo>
                    <a:pt x="1262" y="1586"/>
                  </a:lnTo>
                  <a:lnTo>
                    <a:pt x="1199" y="1476"/>
                  </a:lnTo>
                  <a:lnTo>
                    <a:pt x="1112" y="1379"/>
                  </a:lnTo>
                  <a:lnTo>
                    <a:pt x="1060" y="1311"/>
                  </a:lnTo>
                  <a:lnTo>
                    <a:pt x="1021" y="1254"/>
                  </a:lnTo>
                  <a:lnTo>
                    <a:pt x="965" y="1161"/>
                  </a:lnTo>
                  <a:lnTo>
                    <a:pt x="903" y="1071"/>
                  </a:lnTo>
                  <a:lnTo>
                    <a:pt x="857" y="995"/>
                  </a:lnTo>
                  <a:lnTo>
                    <a:pt x="817" y="946"/>
                  </a:lnTo>
                  <a:lnTo>
                    <a:pt x="778" y="887"/>
                  </a:lnTo>
                  <a:lnTo>
                    <a:pt x="755" y="836"/>
                  </a:lnTo>
                  <a:lnTo>
                    <a:pt x="732" y="805"/>
                  </a:lnTo>
                  <a:lnTo>
                    <a:pt x="708" y="764"/>
                  </a:lnTo>
                  <a:lnTo>
                    <a:pt x="685" y="722"/>
                  </a:lnTo>
                  <a:lnTo>
                    <a:pt x="669" y="680"/>
                  </a:lnTo>
                  <a:lnTo>
                    <a:pt x="639" y="613"/>
                  </a:lnTo>
                  <a:lnTo>
                    <a:pt x="607" y="547"/>
                  </a:lnTo>
                  <a:lnTo>
                    <a:pt x="584" y="505"/>
                  </a:lnTo>
                  <a:lnTo>
                    <a:pt x="569" y="480"/>
                  </a:lnTo>
                  <a:lnTo>
                    <a:pt x="546" y="439"/>
                  </a:lnTo>
                  <a:lnTo>
                    <a:pt x="528" y="406"/>
                  </a:lnTo>
                  <a:lnTo>
                    <a:pt x="512" y="372"/>
                  </a:lnTo>
                  <a:lnTo>
                    <a:pt x="482" y="330"/>
                  </a:lnTo>
                  <a:lnTo>
                    <a:pt x="466" y="306"/>
                  </a:lnTo>
                  <a:lnTo>
                    <a:pt x="452" y="273"/>
                  </a:lnTo>
                  <a:lnTo>
                    <a:pt x="428" y="241"/>
                  </a:lnTo>
                  <a:lnTo>
                    <a:pt x="412" y="215"/>
                  </a:lnTo>
                  <a:lnTo>
                    <a:pt x="389" y="190"/>
                  </a:lnTo>
                  <a:lnTo>
                    <a:pt x="366" y="165"/>
                  </a:lnTo>
                  <a:lnTo>
                    <a:pt x="333" y="158"/>
                  </a:lnTo>
                  <a:lnTo>
                    <a:pt x="303" y="140"/>
                  </a:lnTo>
                  <a:lnTo>
                    <a:pt x="273" y="131"/>
                  </a:lnTo>
                  <a:lnTo>
                    <a:pt x="250" y="123"/>
                  </a:lnTo>
                  <a:lnTo>
                    <a:pt x="209" y="99"/>
                  </a:lnTo>
                  <a:lnTo>
                    <a:pt x="187" y="89"/>
                  </a:lnTo>
                  <a:lnTo>
                    <a:pt x="164" y="82"/>
                  </a:lnTo>
                  <a:lnTo>
                    <a:pt x="139" y="74"/>
                  </a:lnTo>
                  <a:lnTo>
                    <a:pt x="116" y="64"/>
                  </a:lnTo>
                  <a:lnTo>
                    <a:pt x="93" y="57"/>
                  </a:lnTo>
                  <a:lnTo>
                    <a:pt x="70" y="40"/>
                  </a:lnTo>
                  <a:lnTo>
                    <a:pt x="37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59" name="Freeform 370"/>
            <p:cNvSpPr>
              <a:spLocks/>
            </p:cNvSpPr>
            <p:nvPr/>
          </p:nvSpPr>
          <p:spPr bwMode="auto">
            <a:xfrm>
              <a:off x="6720" y="3194"/>
              <a:ext cx="2089" cy="1888"/>
            </a:xfrm>
            <a:custGeom>
              <a:avLst/>
              <a:gdLst>
                <a:gd name="T0" fmla="*/ 22 w 2089"/>
                <a:gd name="T1" fmla="*/ 106 h 1888"/>
                <a:gd name="T2" fmla="*/ 123 w 2089"/>
                <a:gd name="T3" fmla="*/ 232 h 1888"/>
                <a:gd name="T4" fmla="*/ 209 w 2089"/>
                <a:gd name="T5" fmla="*/ 308 h 1888"/>
                <a:gd name="T6" fmla="*/ 295 w 2089"/>
                <a:gd name="T7" fmla="*/ 365 h 1888"/>
                <a:gd name="T8" fmla="*/ 366 w 2089"/>
                <a:gd name="T9" fmla="*/ 414 h 1888"/>
                <a:gd name="T10" fmla="*/ 468 w 2089"/>
                <a:gd name="T11" fmla="*/ 481 h 1888"/>
                <a:gd name="T12" fmla="*/ 607 w 2089"/>
                <a:gd name="T13" fmla="*/ 598 h 1888"/>
                <a:gd name="T14" fmla="*/ 707 w 2089"/>
                <a:gd name="T15" fmla="*/ 697 h 1888"/>
                <a:gd name="T16" fmla="*/ 786 w 2089"/>
                <a:gd name="T17" fmla="*/ 788 h 1888"/>
                <a:gd name="T18" fmla="*/ 864 w 2089"/>
                <a:gd name="T19" fmla="*/ 847 h 1888"/>
                <a:gd name="T20" fmla="*/ 982 w 2089"/>
                <a:gd name="T21" fmla="*/ 940 h 1888"/>
                <a:gd name="T22" fmla="*/ 1082 w 2089"/>
                <a:gd name="T23" fmla="*/ 995 h 1888"/>
                <a:gd name="T24" fmla="*/ 1137 w 2089"/>
                <a:gd name="T25" fmla="*/ 1030 h 1888"/>
                <a:gd name="T26" fmla="*/ 1207 w 2089"/>
                <a:gd name="T27" fmla="*/ 1088 h 1888"/>
                <a:gd name="T28" fmla="*/ 1323 w 2089"/>
                <a:gd name="T29" fmla="*/ 1189 h 1888"/>
                <a:gd name="T30" fmla="*/ 1432 w 2089"/>
                <a:gd name="T31" fmla="*/ 1261 h 1888"/>
                <a:gd name="T32" fmla="*/ 1487 w 2089"/>
                <a:gd name="T33" fmla="*/ 1330 h 1888"/>
                <a:gd name="T34" fmla="*/ 1550 w 2089"/>
                <a:gd name="T35" fmla="*/ 1389 h 1888"/>
                <a:gd name="T36" fmla="*/ 1635 w 2089"/>
                <a:gd name="T37" fmla="*/ 1480 h 1888"/>
                <a:gd name="T38" fmla="*/ 1728 w 2089"/>
                <a:gd name="T39" fmla="*/ 1578 h 1888"/>
                <a:gd name="T40" fmla="*/ 1800 w 2089"/>
                <a:gd name="T41" fmla="*/ 1679 h 1888"/>
                <a:gd name="T42" fmla="*/ 1830 w 2089"/>
                <a:gd name="T43" fmla="*/ 1738 h 1888"/>
                <a:gd name="T44" fmla="*/ 1862 w 2089"/>
                <a:gd name="T45" fmla="*/ 1787 h 1888"/>
                <a:gd name="T46" fmla="*/ 1901 w 2089"/>
                <a:gd name="T47" fmla="*/ 1846 h 1888"/>
                <a:gd name="T48" fmla="*/ 1957 w 2089"/>
                <a:gd name="T49" fmla="*/ 1879 h 1888"/>
                <a:gd name="T50" fmla="*/ 2010 w 2089"/>
                <a:gd name="T51" fmla="*/ 1888 h 1888"/>
                <a:gd name="T52" fmla="*/ 2064 w 2089"/>
                <a:gd name="T53" fmla="*/ 1879 h 1888"/>
                <a:gd name="T54" fmla="*/ 2089 w 2089"/>
                <a:gd name="T55" fmla="*/ 1846 h 1888"/>
                <a:gd name="T56" fmla="*/ 2080 w 2089"/>
                <a:gd name="T57" fmla="*/ 1780 h 1888"/>
                <a:gd name="T58" fmla="*/ 2064 w 2089"/>
                <a:gd name="T59" fmla="*/ 1711 h 1888"/>
                <a:gd name="T60" fmla="*/ 2050 w 2089"/>
                <a:gd name="T61" fmla="*/ 1653 h 1888"/>
                <a:gd name="T62" fmla="*/ 2026 w 2089"/>
                <a:gd name="T63" fmla="*/ 1586 h 1888"/>
                <a:gd name="T64" fmla="*/ 1987 w 2089"/>
                <a:gd name="T65" fmla="*/ 1497 h 1888"/>
                <a:gd name="T66" fmla="*/ 1924 w 2089"/>
                <a:gd name="T67" fmla="*/ 1413 h 1888"/>
                <a:gd name="T68" fmla="*/ 1885 w 2089"/>
                <a:gd name="T69" fmla="*/ 1354 h 1888"/>
                <a:gd name="T70" fmla="*/ 1823 w 2089"/>
                <a:gd name="T71" fmla="*/ 1271 h 1888"/>
                <a:gd name="T72" fmla="*/ 1746 w 2089"/>
                <a:gd name="T73" fmla="*/ 1172 h 1888"/>
                <a:gd name="T74" fmla="*/ 1675 w 2089"/>
                <a:gd name="T75" fmla="*/ 1064 h 1888"/>
                <a:gd name="T76" fmla="*/ 1559 w 2089"/>
                <a:gd name="T77" fmla="*/ 946 h 1888"/>
                <a:gd name="T78" fmla="*/ 1473 w 2089"/>
                <a:gd name="T79" fmla="*/ 872 h 1888"/>
                <a:gd name="T80" fmla="*/ 1387 w 2089"/>
                <a:gd name="T81" fmla="*/ 815 h 1888"/>
                <a:gd name="T82" fmla="*/ 1330 w 2089"/>
                <a:gd name="T83" fmla="*/ 773 h 1888"/>
                <a:gd name="T84" fmla="*/ 1237 w 2089"/>
                <a:gd name="T85" fmla="*/ 705 h 1888"/>
                <a:gd name="T86" fmla="*/ 1153 w 2089"/>
                <a:gd name="T87" fmla="*/ 638 h 1888"/>
                <a:gd name="T88" fmla="*/ 1105 w 2089"/>
                <a:gd name="T89" fmla="*/ 581 h 1888"/>
                <a:gd name="T90" fmla="*/ 1059 w 2089"/>
                <a:gd name="T91" fmla="*/ 515 h 1888"/>
                <a:gd name="T92" fmla="*/ 996 w 2089"/>
                <a:gd name="T93" fmla="*/ 439 h 1888"/>
                <a:gd name="T94" fmla="*/ 934 w 2089"/>
                <a:gd name="T95" fmla="*/ 365 h 1888"/>
                <a:gd name="T96" fmla="*/ 887 w 2089"/>
                <a:gd name="T97" fmla="*/ 308 h 1888"/>
                <a:gd name="T98" fmla="*/ 839 w 2089"/>
                <a:gd name="T99" fmla="*/ 273 h 1888"/>
                <a:gd name="T100" fmla="*/ 757 w 2089"/>
                <a:gd name="T101" fmla="*/ 232 h 1888"/>
                <a:gd name="T102" fmla="*/ 677 w 2089"/>
                <a:gd name="T103" fmla="*/ 190 h 1888"/>
                <a:gd name="T104" fmla="*/ 623 w 2089"/>
                <a:gd name="T105" fmla="*/ 158 h 1888"/>
                <a:gd name="T106" fmla="*/ 568 w 2089"/>
                <a:gd name="T107" fmla="*/ 123 h 1888"/>
                <a:gd name="T108" fmla="*/ 498 w 2089"/>
                <a:gd name="T109" fmla="*/ 89 h 1888"/>
                <a:gd name="T110" fmla="*/ 434 w 2089"/>
                <a:gd name="T111" fmla="*/ 47 h 1888"/>
                <a:gd name="T112" fmla="*/ 366 w 2089"/>
                <a:gd name="T113" fmla="*/ 23 h 1888"/>
                <a:gd name="T114" fmla="*/ 302 w 2089"/>
                <a:gd name="T115" fmla="*/ 15 h 1888"/>
                <a:gd name="T116" fmla="*/ 232 w 2089"/>
                <a:gd name="T117" fmla="*/ 0 h 1888"/>
                <a:gd name="T118" fmla="*/ 170 w 2089"/>
                <a:gd name="T119" fmla="*/ 0 h 1888"/>
                <a:gd name="T120" fmla="*/ 116 w 2089"/>
                <a:gd name="T121" fmla="*/ 6 h 1888"/>
                <a:gd name="T122" fmla="*/ 61 w 2089"/>
                <a:gd name="T123" fmla="*/ 23 h 1888"/>
                <a:gd name="T124" fmla="*/ 14 w 2089"/>
                <a:gd name="T125" fmla="*/ 47 h 18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89"/>
                <a:gd name="T190" fmla="*/ 0 h 1888"/>
                <a:gd name="T191" fmla="*/ 2089 w 2089"/>
                <a:gd name="T192" fmla="*/ 1888 h 18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89" h="1888">
                  <a:moveTo>
                    <a:pt x="0" y="47"/>
                  </a:moveTo>
                  <a:lnTo>
                    <a:pt x="22" y="106"/>
                  </a:lnTo>
                  <a:lnTo>
                    <a:pt x="70" y="165"/>
                  </a:lnTo>
                  <a:lnTo>
                    <a:pt x="123" y="232"/>
                  </a:lnTo>
                  <a:lnTo>
                    <a:pt x="170" y="273"/>
                  </a:lnTo>
                  <a:lnTo>
                    <a:pt x="209" y="308"/>
                  </a:lnTo>
                  <a:lnTo>
                    <a:pt x="250" y="340"/>
                  </a:lnTo>
                  <a:lnTo>
                    <a:pt x="295" y="365"/>
                  </a:lnTo>
                  <a:lnTo>
                    <a:pt x="334" y="389"/>
                  </a:lnTo>
                  <a:lnTo>
                    <a:pt x="366" y="414"/>
                  </a:lnTo>
                  <a:lnTo>
                    <a:pt x="404" y="439"/>
                  </a:lnTo>
                  <a:lnTo>
                    <a:pt x="468" y="481"/>
                  </a:lnTo>
                  <a:lnTo>
                    <a:pt x="536" y="549"/>
                  </a:lnTo>
                  <a:lnTo>
                    <a:pt x="607" y="598"/>
                  </a:lnTo>
                  <a:lnTo>
                    <a:pt x="661" y="655"/>
                  </a:lnTo>
                  <a:lnTo>
                    <a:pt x="707" y="697"/>
                  </a:lnTo>
                  <a:lnTo>
                    <a:pt x="748" y="746"/>
                  </a:lnTo>
                  <a:lnTo>
                    <a:pt x="786" y="788"/>
                  </a:lnTo>
                  <a:lnTo>
                    <a:pt x="825" y="815"/>
                  </a:lnTo>
                  <a:lnTo>
                    <a:pt x="864" y="847"/>
                  </a:lnTo>
                  <a:lnTo>
                    <a:pt x="911" y="889"/>
                  </a:lnTo>
                  <a:lnTo>
                    <a:pt x="982" y="940"/>
                  </a:lnTo>
                  <a:lnTo>
                    <a:pt x="1035" y="971"/>
                  </a:lnTo>
                  <a:lnTo>
                    <a:pt x="1082" y="995"/>
                  </a:lnTo>
                  <a:lnTo>
                    <a:pt x="1105" y="1012"/>
                  </a:lnTo>
                  <a:lnTo>
                    <a:pt x="1137" y="1030"/>
                  </a:lnTo>
                  <a:lnTo>
                    <a:pt x="1161" y="1047"/>
                  </a:lnTo>
                  <a:lnTo>
                    <a:pt x="1207" y="1088"/>
                  </a:lnTo>
                  <a:lnTo>
                    <a:pt x="1255" y="1138"/>
                  </a:lnTo>
                  <a:lnTo>
                    <a:pt x="1323" y="1189"/>
                  </a:lnTo>
                  <a:lnTo>
                    <a:pt x="1394" y="1231"/>
                  </a:lnTo>
                  <a:lnTo>
                    <a:pt x="1432" y="1261"/>
                  </a:lnTo>
                  <a:lnTo>
                    <a:pt x="1457" y="1295"/>
                  </a:lnTo>
                  <a:lnTo>
                    <a:pt x="1487" y="1330"/>
                  </a:lnTo>
                  <a:lnTo>
                    <a:pt x="1519" y="1354"/>
                  </a:lnTo>
                  <a:lnTo>
                    <a:pt x="1550" y="1389"/>
                  </a:lnTo>
                  <a:lnTo>
                    <a:pt x="1589" y="1430"/>
                  </a:lnTo>
                  <a:lnTo>
                    <a:pt x="1635" y="1480"/>
                  </a:lnTo>
                  <a:lnTo>
                    <a:pt x="1682" y="1539"/>
                  </a:lnTo>
                  <a:lnTo>
                    <a:pt x="1728" y="1578"/>
                  </a:lnTo>
                  <a:lnTo>
                    <a:pt x="1769" y="1637"/>
                  </a:lnTo>
                  <a:lnTo>
                    <a:pt x="1800" y="1679"/>
                  </a:lnTo>
                  <a:lnTo>
                    <a:pt x="1814" y="1704"/>
                  </a:lnTo>
                  <a:lnTo>
                    <a:pt x="1830" y="1738"/>
                  </a:lnTo>
                  <a:lnTo>
                    <a:pt x="1855" y="1763"/>
                  </a:lnTo>
                  <a:lnTo>
                    <a:pt x="1862" y="1787"/>
                  </a:lnTo>
                  <a:lnTo>
                    <a:pt x="1885" y="1822"/>
                  </a:lnTo>
                  <a:lnTo>
                    <a:pt x="1901" y="1846"/>
                  </a:lnTo>
                  <a:lnTo>
                    <a:pt x="1924" y="1854"/>
                  </a:lnTo>
                  <a:lnTo>
                    <a:pt x="1957" y="1879"/>
                  </a:lnTo>
                  <a:lnTo>
                    <a:pt x="1987" y="1888"/>
                  </a:lnTo>
                  <a:lnTo>
                    <a:pt x="2010" y="1888"/>
                  </a:lnTo>
                  <a:lnTo>
                    <a:pt x="2040" y="1888"/>
                  </a:lnTo>
                  <a:lnTo>
                    <a:pt x="2064" y="1879"/>
                  </a:lnTo>
                  <a:lnTo>
                    <a:pt x="2089" y="1871"/>
                  </a:lnTo>
                  <a:lnTo>
                    <a:pt x="2089" y="1846"/>
                  </a:lnTo>
                  <a:lnTo>
                    <a:pt x="2080" y="1805"/>
                  </a:lnTo>
                  <a:lnTo>
                    <a:pt x="2080" y="1780"/>
                  </a:lnTo>
                  <a:lnTo>
                    <a:pt x="2073" y="1746"/>
                  </a:lnTo>
                  <a:lnTo>
                    <a:pt x="2064" y="1711"/>
                  </a:lnTo>
                  <a:lnTo>
                    <a:pt x="2057" y="1687"/>
                  </a:lnTo>
                  <a:lnTo>
                    <a:pt x="2050" y="1653"/>
                  </a:lnTo>
                  <a:lnTo>
                    <a:pt x="2040" y="1628"/>
                  </a:lnTo>
                  <a:lnTo>
                    <a:pt x="2026" y="1586"/>
                  </a:lnTo>
                  <a:lnTo>
                    <a:pt x="2010" y="1546"/>
                  </a:lnTo>
                  <a:lnTo>
                    <a:pt x="1987" y="1497"/>
                  </a:lnTo>
                  <a:lnTo>
                    <a:pt x="1948" y="1446"/>
                  </a:lnTo>
                  <a:lnTo>
                    <a:pt x="1924" y="1413"/>
                  </a:lnTo>
                  <a:lnTo>
                    <a:pt x="1901" y="1379"/>
                  </a:lnTo>
                  <a:lnTo>
                    <a:pt x="1885" y="1354"/>
                  </a:lnTo>
                  <a:lnTo>
                    <a:pt x="1862" y="1313"/>
                  </a:lnTo>
                  <a:lnTo>
                    <a:pt x="1823" y="1271"/>
                  </a:lnTo>
                  <a:lnTo>
                    <a:pt x="1792" y="1221"/>
                  </a:lnTo>
                  <a:lnTo>
                    <a:pt x="1746" y="1172"/>
                  </a:lnTo>
                  <a:lnTo>
                    <a:pt x="1714" y="1123"/>
                  </a:lnTo>
                  <a:lnTo>
                    <a:pt x="1675" y="1064"/>
                  </a:lnTo>
                  <a:lnTo>
                    <a:pt x="1619" y="995"/>
                  </a:lnTo>
                  <a:lnTo>
                    <a:pt x="1559" y="946"/>
                  </a:lnTo>
                  <a:lnTo>
                    <a:pt x="1512" y="898"/>
                  </a:lnTo>
                  <a:lnTo>
                    <a:pt x="1473" y="872"/>
                  </a:lnTo>
                  <a:lnTo>
                    <a:pt x="1425" y="840"/>
                  </a:lnTo>
                  <a:lnTo>
                    <a:pt x="1387" y="815"/>
                  </a:lnTo>
                  <a:lnTo>
                    <a:pt x="1357" y="798"/>
                  </a:lnTo>
                  <a:lnTo>
                    <a:pt x="1330" y="773"/>
                  </a:lnTo>
                  <a:lnTo>
                    <a:pt x="1293" y="746"/>
                  </a:lnTo>
                  <a:lnTo>
                    <a:pt x="1237" y="705"/>
                  </a:lnTo>
                  <a:lnTo>
                    <a:pt x="1191" y="672"/>
                  </a:lnTo>
                  <a:lnTo>
                    <a:pt x="1153" y="638"/>
                  </a:lnTo>
                  <a:lnTo>
                    <a:pt x="1121" y="615"/>
                  </a:lnTo>
                  <a:lnTo>
                    <a:pt x="1105" y="581"/>
                  </a:lnTo>
                  <a:lnTo>
                    <a:pt x="1082" y="557"/>
                  </a:lnTo>
                  <a:lnTo>
                    <a:pt x="1059" y="515"/>
                  </a:lnTo>
                  <a:lnTo>
                    <a:pt x="1028" y="481"/>
                  </a:lnTo>
                  <a:lnTo>
                    <a:pt x="996" y="439"/>
                  </a:lnTo>
                  <a:lnTo>
                    <a:pt x="966" y="406"/>
                  </a:lnTo>
                  <a:lnTo>
                    <a:pt x="934" y="365"/>
                  </a:lnTo>
                  <a:lnTo>
                    <a:pt x="911" y="330"/>
                  </a:lnTo>
                  <a:lnTo>
                    <a:pt x="887" y="308"/>
                  </a:lnTo>
                  <a:lnTo>
                    <a:pt x="864" y="291"/>
                  </a:lnTo>
                  <a:lnTo>
                    <a:pt x="839" y="273"/>
                  </a:lnTo>
                  <a:lnTo>
                    <a:pt x="794" y="249"/>
                  </a:lnTo>
                  <a:lnTo>
                    <a:pt x="757" y="232"/>
                  </a:lnTo>
                  <a:lnTo>
                    <a:pt x="716" y="215"/>
                  </a:lnTo>
                  <a:lnTo>
                    <a:pt x="677" y="190"/>
                  </a:lnTo>
                  <a:lnTo>
                    <a:pt x="646" y="173"/>
                  </a:lnTo>
                  <a:lnTo>
                    <a:pt x="623" y="158"/>
                  </a:lnTo>
                  <a:lnTo>
                    <a:pt x="600" y="148"/>
                  </a:lnTo>
                  <a:lnTo>
                    <a:pt x="568" y="123"/>
                  </a:lnTo>
                  <a:lnTo>
                    <a:pt x="528" y="106"/>
                  </a:lnTo>
                  <a:lnTo>
                    <a:pt x="498" y="89"/>
                  </a:lnTo>
                  <a:lnTo>
                    <a:pt x="475" y="74"/>
                  </a:lnTo>
                  <a:lnTo>
                    <a:pt x="434" y="47"/>
                  </a:lnTo>
                  <a:lnTo>
                    <a:pt x="404" y="40"/>
                  </a:lnTo>
                  <a:lnTo>
                    <a:pt x="366" y="23"/>
                  </a:lnTo>
                  <a:lnTo>
                    <a:pt x="341" y="15"/>
                  </a:lnTo>
                  <a:lnTo>
                    <a:pt x="302" y="15"/>
                  </a:lnTo>
                  <a:lnTo>
                    <a:pt x="264" y="6"/>
                  </a:lnTo>
                  <a:lnTo>
                    <a:pt x="232" y="0"/>
                  </a:lnTo>
                  <a:lnTo>
                    <a:pt x="209" y="0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16" y="6"/>
                  </a:lnTo>
                  <a:lnTo>
                    <a:pt x="93" y="15"/>
                  </a:lnTo>
                  <a:lnTo>
                    <a:pt x="61" y="23"/>
                  </a:lnTo>
                  <a:lnTo>
                    <a:pt x="37" y="32"/>
                  </a:lnTo>
                  <a:lnTo>
                    <a:pt x="1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grpSp>
          <p:nvGrpSpPr>
            <p:cNvPr id="27660" name="Group 371"/>
            <p:cNvGrpSpPr>
              <a:grpSpLocks/>
            </p:cNvGrpSpPr>
            <p:nvPr/>
          </p:nvGrpSpPr>
          <p:grpSpPr bwMode="auto">
            <a:xfrm>
              <a:off x="4324" y="3935"/>
              <a:ext cx="348" cy="995"/>
              <a:chOff x="4324" y="3935"/>
              <a:chExt cx="348" cy="995"/>
            </a:xfrm>
          </p:grpSpPr>
          <p:sp>
            <p:nvSpPr>
              <p:cNvPr id="27798" name="Freeform 372"/>
              <p:cNvSpPr>
                <a:spLocks/>
              </p:cNvSpPr>
              <p:nvPr/>
            </p:nvSpPr>
            <p:spPr bwMode="auto">
              <a:xfrm>
                <a:off x="4324" y="3935"/>
                <a:ext cx="68" cy="28"/>
              </a:xfrm>
              <a:custGeom>
                <a:avLst/>
                <a:gdLst>
                  <a:gd name="T0" fmla="*/ 7 w 68"/>
                  <a:gd name="T1" fmla="*/ 0 h 28"/>
                  <a:gd name="T2" fmla="*/ 2 w 68"/>
                  <a:gd name="T3" fmla="*/ 2 h 28"/>
                  <a:gd name="T4" fmla="*/ 0 w 68"/>
                  <a:gd name="T5" fmla="*/ 7 h 28"/>
                  <a:gd name="T6" fmla="*/ 2 w 68"/>
                  <a:gd name="T7" fmla="*/ 13 h 28"/>
                  <a:gd name="T8" fmla="*/ 7 w 68"/>
                  <a:gd name="T9" fmla="*/ 15 h 28"/>
                  <a:gd name="T10" fmla="*/ 24 w 68"/>
                  <a:gd name="T11" fmla="*/ 17 h 28"/>
                  <a:gd name="T12" fmla="*/ 40 w 68"/>
                  <a:gd name="T13" fmla="*/ 21 h 28"/>
                  <a:gd name="T14" fmla="*/ 58 w 68"/>
                  <a:gd name="T15" fmla="*/ 26 h 28"/>
                  <a:gd name="T16" fmla="*/ 58 w 68"/>
                  <a:gd name="T17" fmla="*/ 19 h 28"/>
                  <a:gd name="T18" fmla="*/ 53 w 68"/>
                  <a:gd name="T19" fmla="*/ 24 h 28"/>
                  <a:gd name="T20" fmla="*/ 56 w 68"/>
                  <a:gd name="T21" fmla="*/ 26 h 28"/>
                  <a:gd name="T22" fmla="*/ 61 w 68"/>
                  <a:gd name="T23" fmla="*/ 28 h 28"/>
                  <a:gd name="T24" fmla="*/ 67 w 68"/>
                  <a:gd name="T25" fmla="*/ 26 h 28"/>
                  <a:gd name="T26" fmla="*/ 68 w 68"/>
                  <a:gd name="T27" fmla="*/ 21 h 28"/>
                  <a:gd name="T28" fmla="*/ 67 w 68"/>
                  <a:gd name="T29" fmla="*/ 15 h 28"/>
                  <a:gd name="T30" fmla="*/ 63 w 68"/>
                  <a:gd name="T31" fmla="*/ 13 h 28"/>
                  <a:gd name="T32" fmla="*/ 58 w 68"/>
                  <a:gd name="T33" fmla="*/ 11 h 28"/>
                  <a:gd name="T34" fmla="*/ 40 w 68"/>
                  <a:gd name="T35" fmla="*/ 5 h 28"/>
                  <a:gd name="T36" fmla="*/ 24 w 68"/>
                  <a:gd name="T37" fmla="*/ 2 h 28"/>
                  <a:gd name="T38" fmla="*/ 7 w 68"/>
                  <a:gd name="T39" fmla="*/ 0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8"/>
                  <a:gd name="T62" fmla="*/ 68 w 68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8">
                    <a:moveTo>
                      <a:pt x="7" y="0"/>
                    </a:move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24" y="17"/>
                    </a:lnTo>
                    <a:lnTo>
                      <a:pt x="40" y="21"/>
                    </a:lnTo>
                    <a:lnTo>
                      <a:pt x="58" y="26"/>
                    </a:lnTo>
                    <a:lnTo>
                      <a:pt x="58" y="19"/>
                    </a:lnTo>
                    <a:lnTo>
                      <a:pt x="53" y="24"/>
                    </a:lnTo>
                    <a:lnTo>
                      <a:pt x="56" y="26"/>
                    </a:lnTo>
                    <a:lnTo>
                      <a:pt x="61" y="28"/>
                    </a:lnTo>
                    <a:lnTo>
                      <a:pt x="67" y="26"/>
                    </a:lnTo>
                    <a:lnTo>
                      <a:pt x="68" y="21"/>
                    </a:lnTo>
                    <a:lnTo>
                      <a:pt x="67" y="15"/>
                    </a:lnTo>
                    <a:lnTo>
                      <a:pt x="63" y="13"/>
                    </a:lnTo>
                    <a:lnTo>
                      <a:pt x="58" y="11"/>
                    </a:lnTo>
                    <a:lnTo>
                      <a:pt x="40" y="5"/>
                    </a:lnTo>
                    <a:lnTo>
                      <a:pt x="2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9" name="Freeform 373"/>
              <p:cNvSpPr>
                <a:spLocks/>
              </p:cNvSpPr>
              <p:nvPr/>
            </p:nvSpPr>
            <p:spPr bwMode="auto">
              <a:xfrm>
                <a:off x="4414" y="3971"/>
                <a:ext cx="56" cy="57"/>
              </a:xfrm>
              <a:custGeom>
                <a:avLst/>
                <a:gdLst>
                  <a:gd name="T0" fmla="*/ 12 w 56"/>
                  <a:gd name="T1" fmla="*/ 2 h 57"/>
                  <a:gd name="T2" fmla="*/ 7 w 56"/>
                  <a:gd name="T3" fmla="*/ 0 h 57"/>
                  <a:gd name="T4" fmla="*/ 3 w 56"/>
                  <a:gd name="T5" fmla="*/ 4 h 57"/>
                  <a:gd name="T6" fmla="*/ 0 w 56"/>
                  <a:gd name="T7" fmla="*/ 7 h 57"/>
                  <a:gd name="T8" fmla="*/ 1 w 56"/>
                  <a:gd name="T9" fmla="*/ 13 h 57"/>
                  <a:gd name="T10" fmla="*/ 12 w 56"/>
                  <a:gd name="T11" fmla="*/ 21 h 57"/>
                  <a:gd name="T12" fmla="*/ 26 w 56"/>
                  <a:gd name="T13" fmla="*/ 36 h 57"/>
                  <a:gd name="T14" fmla="*/ 42 w 56"/>
                  <a:gd name="T15" fmla="*/ 55 h 57"/>
                  <a:gd name="T16" fmla="*/ 44 w 56"/>
                  <a:gd name="T17" fmla="*/ 55 h 57"/>
                  <a:gd name="T18" fmla="*/ 49 w 56"/>
                  <a:gd name="T19" fmla="*/ 57 h 57"/>
                  <a:gd name="T20" fmla="*/ 52 w 56"/>
                  <a:gd name="T21" fmla="*/ 55 h 57"/>
                  <a:gd name="T22" fmla="*/ 56 w 56"/>
                  <a:gd name="T23" fmla="*/ 49 h 57"/>
                  <a:gd name="T24" fmla="*/ 54 w 56"/>
                  <a:gd name="T25" fmla="*/ 44 h 57"/>
                  <a:gd name="T26" fmla="*/ 52 w 56"/>
                  <a:gd name="T27" fmla="*/ 44 h 57"/>
                  <a:gd name="T28" fmla="*/ 37 w 56"/>
                  <a:gd name="T29" fmla="*/ 25 h 57"/>
                  <a:gd name="T30" fmla="*/ 23 w 56"/>
                  <a:gd name="T31" fmla="*/ 9 h 57"/>
                  <a:gd name="T32" fmla="*/ 12 w 56"/>
                  <a:gd name="T33" fmla="*/ 2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7"/>
                  <a:gd name="T53" fmla="*/ 56 w 56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7">
                    <a:moveTo>
                      <a:pt x="12" y="2"/>
                    </a:moveTo>
                    <a:lnTo>
                      <a:pt x="7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12" y="21"/>
                    </a:lnTo>
                    <a:lnTo>
                      <a:pt x="26" y="36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9" y="57"/>
                    </a:lnTo>
                    <a:lnTo>
                      <a:pt x="52" y="55"/>
                    </a:lnTo>
                    <a:lnTo>
                      <a:pt x="56" y="49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37" y="25"/>
                    </a:lnTo>
                    <a:lnTo>
                      <a:pt x="23" y="9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0" name="Freeform 374"/>
              <p:cNvSpPr>
                <a:spLocks/>
              </p:cNvSpPr>
              <p:nvPr/>
            </p:nvSpPr>
            <p:spPr bwMode="auto">
              <a:xfrm>
                <a:off x="4481" y="4049"/>
                <a:ext cx="44" cy="68"/>
              </a:xfrm>
              <a:custGeom>
                <a:avLst/>
                <a:gdLst>
                  <a:gd name="T0" fmla="*/ 12 w 44"/>
                  <a:gd name="T1" fmla="*/ 2 h 68"/>
                  <a:gd name="T2" fmla="*/ 7 w 44"/>
                  <a:gd name="T3" fmla="*/ 0 h 68"/>
                  <a:gd name="T4" fmla="*/ 1 w 44"/>
                  <a:gd name="T5" fmla="*/ 4 h 68"/>
                  <a:gd name="T6" fmla="*/ 0 w 44"/>
                  <a:gd name="T7" fmla="*/ 7 h 68"/>
                  <a:gd name="T8" fmla="*/ 1 w 44"/>
                  <a:gd name="T9" fmla="*/ 13 h 68"/>
                  <a:gd name="T10" fmla="*/ 5 w 44"/>
                  <a:gd name="T11" fmla="*/ 17 h 68"/>
                  <a:gd name="T12" fmla="*/ 19 w 44"/>
                  <a:gd name="T13" fmla="*/ 42 h 68"/>
                  <a:gd name="T14" fmla="*/ 31 w 44"/>
                  <a:gd name="T15" fmla="*/ 66 h 68"/>
                  <a:gd name="T16" fmla="*/ 36 w 44"/>
                  <a:gd name="T17" fmla="*/ 68 h 68"/>
                  <a:gd name="T18" fmla="*/ 42 w 44"/>
                  <a:gd name="T19" fmla="*/ 64 h 68"/>
                  <a:gd name="T20" fmla="*/ 44 w 44"/>
                  <a:gd name="T21" fmla="*/ 61 h 68"/>
                  <a:gd name="T22" fmla="*/ 42 w 44"/>
                  <a:gd name="T23" fmla="*/ 55 h 68"/>
                  <a:gd name="T24" fmla="*/ 29 w 44"/>
                  <a:gd name="T25" fmla="*/ 30 h 68"/>
                  <a:gd name="T26" fmla="*/ 15 w 44"/>
                  <a:gd name="T27" fmla="*/ 5 h 68"/>
                  <a:gd name="T28" fmla="*/ 12 w 44"/>
                  <a:gd name="T29" fmla="*/ 2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"/>
                  <a:gd name="T46" fmla="*/ 0 h 68"/>
                  <a:gd name="T47" fmla="*/ 44 w 44"/>
                  <a:gd name="T48" fmla="*/ 68 h 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" h="68">
                    <a:moveTo>
                      <a:pt x="12" y="2"/>
                    </a:moveTo>
                    <a:lnTo>
                      <a:pt x="7" y="0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19" y="42"/>
                    </a:lnTo>
                    <a:lnTo>
                      <a:pt x="31" y="66"/>
                    </a:lnTo>
                    <a:lnTo>
                      <a:pt x="36" y="68"/>
                    </a:lnTo>
                    <a:lnTo>
                      <a:pt x="42" y="64"/>
                    </a:lnTo>
                    <a:lnTo>
                      <a:pt x="44" y="61"/>
                    </a:lnTo>
                    <a:lnTo>
                      <a:pt x="42" y="55"/>
                    </a:lnTo>
                    <a:lnTo>
                      <a:pt x="29" y="30"/>
                    </a:lnTo>
                    <a:lnTo>
                      <a:pt x="15" y="5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1" name="Freeform 375"/>
              <p:cNvSpPr>
                <a:spLocks/>
              </p:cNvSpPr>
              <p:nvPr/>
            </p:nvSpPr>
            <p:spPr bwMode="auto">
              <a:xfrm>
                <a:off x="4530" y="4142"/>
                <a:ext cx="35" cy="70"/>
              </a:xfrm>
              <a:custGeom>
                <a:avLst/>
                <a:gdLst>
                  <a:gd name="T0" fmla="*/ 12 w 35"/>
                  <a:gd name="T1" fmla="*/ 2 h 70"/>
                  <a:gd name="T2" fmla="*/ 7 w 35"/>
                  <a:gd name="T3" fmla="*/ 0 h 70"/>
                  <a:gd name="T4" fmla="*/ 2 w 35"/>
                  <a:gd name="T5" fmla="*/ 2 h 70"/>
                  <a:gd name="T6" fmla="*/ 0 w 35"/>
                  <a:gd name="T7" fmla="*/ 7 h 70"/>
                  <a:gd name="T8" fmla="*/ 2 w 35"/>
                  <a:gd name="T9" fmla="*/ 13 h 70"/>
                  <a:gd name="T10" fmla="*/ 9 w 35"/>
                  <a:gd name="T11" fmla="*/ 30 h 70"/>
                  <a:gd name="T12" fmla="*/ 23 w 35"/>
                  <a:gd name="T13" fmla="*/ 68 h 70"/>
                  <a:gd name="T14" fmla="*/ 28 w 35"/>
                  <a:gd name="T15" fmla="*/ 70 h 70"/>
                  <a:gd name="T16" fmla="*/ 33 w 35"/>
                  <a:gd name="T17" fmla="*/ 68 h 70"/>
                  <a:gd name="T18" fmla="*/ 35 w 35"/>
                  <a:gd name="T19" fmla="*/ 63 h 70"/>
                  <a:gd name="T20" fmla="*/ 33 w 35"/>
                  <a:gd name="T21" fmla="*/ 57 h 70"/>
                  <a:gd name="T22" fmla="*/ 19 w 35"/>
                  <a:gd name="T23" fmla="*/ 19 h 70"/>
                  <a:gd name="T24" fmla="*/ 12 w 35"/>
                  <a:gd name="T25" fmla="*/ 2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0"/>
                  <a:gd name="T41" fmla="*/ 35 w 35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0">
                    <a:moveTo>
                      <a:pt x="12" y="2"/>
                    </a:move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9" y="30"/>
                    </a:lnTo>
                    <a:lnTo>
                      <a:pt x="23" y="68"/>
                    </a:lnTo>
                    <a:lnTo>
                      <a:pt x="28" y="70"/>
                    </a:lnTo>
                    <a:lnTo>
                      <a:pt x="33" y="68"/>
                    </a:lnTo>
                    <a:lnTo>
                      <a:pt x="35" y="63"/>
                    </a:lnTo>
                    <a:lnTo>
                      <a:pt x="33" y="57"/>
                    </a:lnTo>
                    <a:lnTo>
                      <a:pt x="19" y="19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2" name="Freeform 376"/>
              <p:cNvSpPr>
                <a:spLocks/>
              </p:cNvSpPr>
              <p:nvPr/>
            </p:nvSpPr>
            <p:spPr bwMode="auto">
              <a:xfrm>
                <a:off x="4567" y="4241"/>
                <a:ext cx="31" cy="72"/>
              </a:xfrm>
              <a:custGeom>
                <a:avLst/>
                <a:gdLst>
                  <a:gd name="T0" fmla="*/ 14 w 31"/>
                  <a:gd name="T1" fmla="*/ 7 h 72"/>
                  <a:gd name="T2" fmla="*/ 12 w 31"/>
                  <a:gd name="T3" fmla="*/ 2 h 72"/>
                  <a:gd name="T4" fmla="*/ 7 w 31"/>
                  <a:gd name="T5" fmla="*/ 0 h 72"/>
                  <a:gd name="T6" fmla="*/ 2 w 31"/>
                  <a:gd name="T7" fmla="*/ 2 h 72"/>
                  <a:gd name="T8" fmla="*/ 0 w 31"/>
                  <a:gd name="T9" fmla="*/ 7 h 72"/>
                  <a:gd name="T10" fmla="*/ 16 w 31"/>
                  <a:gd name="T11" fmla="*/ 58 h 72"/>
                  <a:gd name="T12" fmla="*/ 17 w 31"/>
                  <a:gd name="T13" fmla="*/ 64 h 72"/>
                  <a:gd name="T14" fmla="*/ 19 w 31"/>
                  <a:gd name="T15" fmla="*/ 70 h 72"/>
                  <a:gd name="T16" fmla="*/ 24 w 31"/>
                  <a:gd name="T17" fmla="*/ 72 h 72"/>
                  <a:gd name="T18" fmla="*/ 28 w 31"/>
                  <a:gd name="T19" fmla="*/ 70 h 72"/>
                  <a:gd name="T20" fmla="*/ 31 w 31"/>
                  <a:gd name="T21" fmla="*/ 64 h 72"/>
                  <a:gd name="T22" fmla="*/ 30 w 31"/>
                  <a:gd name="T23" fmla="*/ 58 h 72"/>
                  <a:gd name="T24" fmla="*/ 14 w 31"/>
                  <a:gd name="T25" fmla="*/ 7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72"/>
                  <a:gd name="T41" fmla="*/ 31 w 31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72">
                    <a:moveTo>
                      <a:pt x="14" y="7"/>
                    </a:move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16" y="58"/>
                    </a:lnTo>
                    <a:lnTo>
                      <a:pt x="17" y="64"/>
                    </a:lnTo>
                    <a:lnTo>
                      <a:pt x="19" y="70"/>
                    </a:lnTo>
                    <a:lnTo>
                      <a:pt x="24" y="72"/>
                    </a:lnTo>
                    <a:lnTo>
                      <a:pt x="28" y="70"/>
                    </a:lnTo>
                    <a:lnTo>
                      <a:pt x="31" y="64"/>
                    </a:lnTo>
                    <a:lnTo>
                      <a:pt x="30" y="58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3" name="Freeform 377"/>
              <p:cNvSpPr>
                <a:spLocks/>
              </p:cNvSpPr>
              <p:nvPr/>
            </p:nvSpPr>
            <p:spPr bwMode="auto">
              <a:xfrm>
                <a:off x="4595" y="4343"/>
                <a:ext cx="28" cy="74"/>
              </a:xfrm>
              <a:custGeom>
                <a:avLst/>
                <a:gdLst>
                  <a:gd name="T0" fmla="*/ 14 w 28"/>
                  <a:gd name="T1" fmla="*/ 8 h 74"/>
                  <a:gd name="T2" fmla="*/ 12 w 28"/>
                  <a:gd name="T3" fmla="*/ 2 h 74"/>
                  <a:gd name="T4" fmla="*/ 7 w 28"/>
                  <a:gd name="T5" fmla="*/ 0 h 74"/>
                  <a:gd name="T6" fmla="*/ 2 w 28"/>
                  <a:gd name="T7" fmla="*/ 2 h 74"/>
                  <a:gd name="T8" fmla="*/ 0 w 28"/>
                  <a:gd name="T9" fmla="*/ 8 h 74"/>
                  <a:gd name="T10" fmla="*/ 7 w 28"/>
                  <a:gd name="T11" fmla="*/ 32 h 74"/>
                  <a:gd name="T12" fmla="*/ 14 w 28"/>
                  <a:gd name="T13" fmla="*/ 67 h 74"/>
                  <a:gd name="T14" fmla="*/ 16 w 28"/>
                  <a:gd name="T15" fmla="*/ 70 h 74"/>
                  <a:gd name="T16" fmla="*/ 21 w 28"/>
                  <a:gd name="T17" fmla="*/ 74 h 74"/>
                  <a:gd name="T18" fmla="*/ 25 w 28"/>
                  <a:gd name="T19" fmla="*/ 70 h 74"/>
                  <a:gd name="T20" fmla="*/ 28 w 28"/>
                  <a:gd name="T21" fmla="*/ 67 h 74"/>
                  <a:gd name="T22" fmla="*/ 21 w 28"/>
                  <a:gd name="T23" fmla="*/ 32 h 74"/>
                  <a:gd name="T24" fmla="*/ 14 w 28"/>
                  <a:gd name="T25" fmla="*/ 8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74"/>
                  <a:gd name="T41" fmla="*/ 28 w 28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74">
                    <a:moveTo>
                      <a:pt x="14" y="8"/>
                    </a:move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7" y="32"/>
                    </a:lnTo>
                    <a:lnTo>
                      <a:pt x="14" y="67"/>
                    </a:lnTo>
                    <a:lnTo>
                      <a:pt x="16" y="70"/>
                    </a:lnTo>
                    <a:lnTo>
                      <a:pt x="21" y="74"/>
                    </a:lnTo>
                    <a:lnTo>
                      <a:pt x="25" y="70"/>
                    </a:lnTo>
                    <a:lnTo>
                      <a:pt x="28" y="67"/>
                    </a:lnTo>
                    <a:lnTo>
                      <a:pt x="21" y="32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4" name="Freeform 378"/>
              <p:cNvSpPr>
                <a:spLocks/>
              </p:cNvSpPr>
              <p:nvPr/>
            </p:nvSpPr>
            <p:spPr bwMode="auto">
              <a:xfrm>
                <a:off x="4618" y="4446"/>
                <a:ext cx="23" cy="76"/>
              </a:xfrm>
              <a:custGeom>
                <a:avLst/>
                <a:gdLst>
                  <a:gd name="T0" fmla="*/ 14 w 23"/>
                  <a:gd name="T1" fmla="*/ 7 h 76"/>
                  <a:gd name="T2" fmla="*/ 12 w 23"/>
                  <a:gd name="T3" fmla="*/ 2 h 76"/>
                  <a:gd name="T4" fmla="*/ 7 w 23"/>
                  <a:gd name="T5" fmla="*/ 0 h 76"/>
                  <a:gd name="T6" fmla="*/ 2 w 23"/>
                  <a:gd name="T7" fmla="*/ 2 h 76"/>
                  <a:gd name="T8" fmla="*/ 0 w 23"/>
                  <a:gd name="T9" fmla="*/ 7 h 76"/>
                  <a:gd name="T10" fmla="*/ 0 w 23"/>
                  <a:gd name="T11" fmla="*/ 9 h 76"/>
                  <a:gd name="T12" fmla="*/ 9 w 23"/>
                  <a:gd name="T13" fmla="*/ 68 h 76"/>
                  <a:gd name="T14" fmla="*/ 12 w 23"/>
                  <a:gd name="T15" fmla="*/ 72 h 76"/>
                  <a:gd name="T16" fmla="*/ 16 w 23"/>
                  <a:gd name="T17" fmla="*/ 76 h 76"/>
                  <a:gd name="T18" fmla="*/ 21 w 23"/>
                  <a:gd name="T19" fmla="*/ 72 h 76"/>
                  <a:gd name="T20" fmla="*/ 23 w 23"/>
                  <a:gd name="T21" fmla="*/ 68 h 76"/>
                  <a:gd name="T22" fmla="*/ 14 w 23"/>
                  <a:gd name="T23" fmla="*/ 9 h 76"/>
                  <a:gd name="T24" fmla="*/ 14 w 23"/>
                  <a:gd name="T25" fmla="*/ 7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76"/>
                  <a:gd name="T41" fmla="*/ 23 w 23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76">
                    <a:moveTo>
                      <a:pt x="14" y="7"/>
                    </a:move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9" y="68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1" y="72"/>
                    </a:lnTo>
                    <a:lnTo>
                      <a:pt x="23" y="68"/>
                    </a:lnTo>
                    <a:lnTo>
                      <a:pt x="14" y="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5" name="Freeform 379"/>
              <p:cNvSpPr>
                <a:spLocks/>
              </p:cNvSpPr>
              <p:nvPr/>
            </p:nvSpPr>
            <p:spPr bwMode="auto">
              <a:xfrm>
                <a:off x="4634" y="4550"/>
                <a:ext cx="23" cy="76"/>
              </a:xfrm>
              <a:custGeom>
                <a:avLst/>
                <a:gdLst>
                  <a:gd name="T0" fmla="*/ 14 w 23"/>
                  <a:gd name="T1" fmla="*/ 8 h 76"/>
                  <a:gd name="T2" fmla="*/ 12 w 23"/>
                  <a:gd name="T3" fmla="*/ 2 h 76"/>
                  <a:gd name="T4" fmla="*/ 7 w 23"/>
                  <a:gd name="T5" fmla="*/ 0 h 76"/>
                  <a:gd name="T6" fmla="*/ 1 w 23"/>
                  <a:gd name="T7" fmla="*/ 2 h 76"/>
                  <a:gd name="T8" fmla="*/ 0 w 23"/>
                  <a:gd name="T9" fmla="*/ 8 h 76"/>
                  <a:gd name="T10" fmla="*/ 8 w 23"/>
                  <a:gd name="T11" fmla="*/ 69 h 76"/>
                  <a:gd name="T12" fmla="*/ 10 w 23"/>
                  <a:gd name="T13" fmla="*/ 74 h 76"/>
                  <a:gd name="T14" fmla="*/ 15 w 23"/>
                  <a:gd name="T15" fmla="*/ 76 h 76"/>
                  <a:gd name="T16" fmla="*/ 19 w 23"/>
                  <a:gd name="T17" fmla="*/ 74 h 76"/>
                  <a:gd name="T18" fmla="*/ 23 w 23"/>
                  <a:gd name="T19" fmla="*/ 69 h 76"/>
                  <a:gd name="T20" fmla="*/ 14 w 23"/>
                  <a:gd name="T21" fmla="*/ 8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76"/>
                  <a:gd name="T35" fmla="*/ 23 w 23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76">
                    <a:moveTo>
                      <a:pt x="14" y="8"/>
                    </a:moveTo>
                    <a:lnTo>
                      <a:pt x="12" y="2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8" y="69"/>
                    </a:lnTo>
                    <a:lnTo>
                      <a:pt x="10" y="74"/>
                    </a:lnTo>
                    <a:lnTo>
                      <a:pt x="15" y="76"/>
                    </a:lnTo>
                    <a:lnTo>
                      <a:pt x="19" y="74"/>
                    </a:lnTo>
                    <a:lnTo>
                      <a:pt x="23" y="69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6" name="Freeform 380"/>
              <p:cNvSpPr>
                <a:spLocks/>
              </p:cNvSpPr>
              <p:nvPr/>
            </p:nvSpPr>
            <p:spPr bwMode="auto">
              <a:xfrm>
                <a:off x="4646" y="4657"/>
                <a:ext cx="19" cy="76"/>
              </a:xfrm>
              <a:custGeom>
                <a:avLst/>
                <a:gdLst>
                  <a:gd name="T0" fmla="*/ 14 w 19"/>
                  <a:gd name="T1" fmla="*/ 7 h 76"/>
                  <a:gd name="T2" fmla="*/ 12 w 19"/>
                  <a:gd name="T3" fmla="*/ 1 h 76"/>
                  <a:gd name="T4" fmla="*/ 7 w 19"/>
                  <a:gd name="T5" fmla="*/ 0 h 76"/>
                  <a:gd name="T6" fmla="*/ 2 w 19"/>
                  <a:gd name="T7" fmla="*/ 1 h 76"/>
                  <a:gd name="T8" fmla="*/ 0 w 19"/>
                  <a:gd name="T9" fmla="*/ 7 h 76"/>
                  <a:gd name="T10" fmla="*/ 5 w 19"/>
                  <a:gd name="T11" fmla="*/ 68 h 76"/>
                  <a:gd name="T12" fmla="*/ 7 w 19"/>
                  <a:gd name="T13" fmla="*/ 72 h 76"/>
                  <a:gd name="T14" fmla="*/ 12 w 19"/>
                  <a:gd name="T15" fmla="*/ 76 h 76"/>
                  <a:gd name="T16" fmla="*/ 18 w 19"/>
                  <a:gd name="T17" fmla="*/ 72 h 76"/>
                  <a:gd name="T18" fmla="*/ 19 w 19"/>
                  <a:gd name="T19" fmla="*/ 68 h 76"/>
                  <a:gd name="T20" fmla="*/ 14 w 19"/>
                  <a:gd name="T21" fmla="*/ 7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76"/>
                  <a:gd name="T35" fmla="*/ 19 w 19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76">
                    <a:moveTo>
                      <a:pt x="14" y="7"/>
                    </a:moveTo>
                    <a:lnTo>
                      <a:pt x="12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5" y="68"/>
                    </a:lnTo>
                    <a:lnTo>
                      <a:pt x="7" y="72"/>
                    </a:lnTo>
                    <a:lnTo>
                      <a:pt x="12" y="76"/>
                    </a:lnTo>
                    <a:lnTo>
                      <a:pt x="18" y="72"/>
                    </a:lnTo>
                    <a:lnTo>
                      <a:pt x="19" y="68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7" name="Freeform 381"/>
              <p:cNvSpPr>
                <a:spLocks/>
              </p:cNvSpPr>
              <p:nvPr/>
            </p:nvSpPr>
            <p:spPr bwMode="auto">
              <a:xfrm>
                <a:off x="4653" y="4763"/>
                <a:ext cx="18" cy="76"/>
              </a:xfrm>
              <a:custGeom>
                <a:avLst/>
                <a:gdLst>
                  <a:gd name="T0" fmla="*/ 14 w 18"/>
                  <a:gd name="T1" fmla="*/ 8 h 76"/>
                  <a:gd name="T2" fmla="*/ 12 w 18"/>
                  <a:gd name="T3" fmla="*/ 2 h 76"/>
                  <a:gd name="T4" fmla="*/ 7 w 18"/>
                  <a:gd name="T5" fmla="*/ 0 h 76"/>
                  <a:gd name="T6" fmla="*/ 4 w 18"/>
                  <a:gd name="T7" fmla="*/ 2 h 76"/>
                  <a:gd name="T8" fmla="*/ 0 w 18"/>
                  <a:gd name="T9" fmla="*/ 8 h 76"/>
                  <a:gd name="T10" fmla="*/ 4 w 18"/>
                  <a:gd name="T11" fmla="*/ 59 h 76"/>
                  <a:gd name="T12" fmla="*/ 4 w 18"/>
                  <a:gd name="T13" fmla="*/ 68 h 76"/>
                  <a:gd name="T14" fmla="*/ 5 w 18"/>
                  <a:gd name="T15" fmla="*/ 72 h 76"/>
                  <a:gd name="T16" fmla="*/ 11 w 18"/>
                  <a:gd name="T17" fmla="*/ 76 h 76"/>
                  <a:gd name="T18" fmla="*/ 16 w 18"/>
                  <a:gd name="T19" fmla="*/ 72 h 76"/>
                  <a:gd name="T20" fmla="*/ 18 w 18"/>
                  <a:gd name="T21" fmla="*/ 68 h 76"/>
                  <a:gd name="T22" fmla="*/ 18 w 18"/>
                  <a:gd name="T23" fmla="*/ 59 h 76"/>
                  <a:gd name="T24" fmla="*/ 14 w 18"/>
                  <a:gd name="T25" fmla="*/ 8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76"/>
                  <a:gd name="T41" fmla="*/ 18 w 18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76">
                    <a:moveTo>
                      <a:pt x="14" y="8"/>
                    </a:moveTo>
                    <a:lnTo>
                      <a:pt x="12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4" y="59"/>
                    </a:lnTo>
                    <a:lnTo>
                      <a:pt x="4" y="68"/>
                    </a:lnTo>
                    <a:lnTo>
                      <a:pt x="5" y="72"/>
                    </a:lnTo>
                    <a:lnTo>
                      <a:pt x="11" y="76"/>
                    </a:lnTo>
                    <a:lnTo>
                      <a:pt x="16" y="72"/>
                    </a:lnTo>
                    <a:lnTo>
                      <a:pt x="18" y="68"/>
                    </a:lnTo>
                    <a:lnTo>
                      <a:pt x="18" y="59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808" name="Freeform 382"/>
              <p:cNvSpPr>
                <a:spLocks/>
              </p:cNvSpPr>
              <p:nvPr/>
            </p:nvSpPr>
            <p:spPr bwMode="auto">
              <a:xfrm>
                <a:off x="4658" y="4869"/>
                <a:ext cx="14" cy="61"/>
              </a:xfrm>
              <a:custGeom>
                <a:avLst/>
                <a:gdLst>
                  <a:gd name="T0" fmla="*/ 14 w 14"/>
                  <a:gd name="T1" fmla="*/ 8 h 61"/>
                  <a:gd name="T2" fmla="*/ 11 w 14"/>
                  <a:gd name="T3" fmla="*/ 2 h 61"/>
                  <a:gd name="T4" fmla="*/ 7 w 14"/>
                  <a:gd name="T5" fmla="*/ 0 h 61"/>
                  <a:gd name="T6" fmla="*/ 2 w 14"/>
                  <a:gd name="T7" fmla="*/ 2 h 61"/>
                  <a:gd name="T8" fmla="*/ 0 w 14"/>
                  <a:gd name="T9" fmla="*/ 8 h 61"/>
                  <a:gd name="T10" fmla="*/ 0 w 14"/>
                  <a:gd name="T11" fmla="*/ 54 h 61"/>
                  <a:gd name="T12" fmla="*/ 2 w 14"/>
                  <a:gd name="T13" fmla="*/ 59 h 61"/>
                  <a:gd name="T14" fmla="*/ 7 w 14"/>
                  <a:gd name="T15" fmla="*/ 61 h 61"/>
                  <a:gd name="T16" fmla="*/ 13 w 14"/>
                  <a:gd name="T17" fmla="*/ 59 h 61"/>
                  <a:gd name="T18" fmla="*/ 14 w 14"/>
                  <a:gd name="T19" fmla="*/ 54 h 61"/>
                  <a:gd name="T20" fmla="*/ 14 w 14"/>
                  <a:gd name="T21" fmla="*/ 8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61"/>
                  <a:gd name="T35" fmla="*/ 14 w 14"/>
                  <a:gd name="T36" fmla="*/ 61 h 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61">
                    <a:moveTo>
                      <a:pt x="14" y="8"/>
                    </a:moveTo>
                    <a:lnTo>
                      <a:pt x="11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54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3" y="59"/>
                    </a:lnTo>
                    <a:lnTo>
                      <a:pt x="14" y="54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grpSp>
          <p:nvGrpSpPr>
            <p:cNvPr id="27661" name="Group 383"/>
            <p:cNvGrpSpPr>
              <a:grpSpLocks/>
            </p:cNvGrpSpPr>
            <p:nvPr/>
          </p:nvGrpSpPr>
          <p:grpSpPr bwMode="auto">
            <a:xfrm>
              <a:off x="4347" y="3920"/>
              <a:ext cx="866" cy="604"/>
              <a:chOff x="4347" y="3920"/>
              <a:chExt cx="866" cy="604"/>
            </a:xfrm>
          </p:grpSpPr>
          <p:sp>
            <p:nvSpPr>
              <p:cNvPr id="27786" name="Freeform 384"/>
              <p:cNvSpPr>
                <a:spLocks/>
              </p:cNvSpPr>
              <p:nvPr/>
            </p:nvSpPr>
            <p:spPr bwMode="auto">
              <a:xfrm>
                <a:off x="4347" y="3920"/>
                <a:ext cx="70" cy="17"/>
              </a:xfrm>
              <a:custGeom>
                <a:avLst/>
                <a:gdLst>
                  <a:gd name="T0" fmla="*/ 7 w 70"/>
                  <a:gd name="T1" fmla="*/ 0 h 17"/>
                  <a:gd name="T2" fmla="*/ 1 w 70"/>
                  <a:gd name="T3" fmla="*/ 1 h 17"/>
                  <a:gd name="T4" fmla="*/ 0 w 70"/>
                  <a:gd name="T5" fmla="*/ 7 h 17"/>
                  <a:gd name="T6" fmla="*/ 1 w 70"/>
                  <a:gd name="T7" fmla="*/ 13 h 17"/>
                  <a:gd name="T8" fmla="*/ 7 w 70"/>
                  <a:gd name="T9" fmla="*/ 15 h 17"/>
                  <a:gd name="T10" fmla="*/ 9 w 70"/>
                  <a:gd name="T11" fmla="*/ 15 h 17"/>
                  <a:gd name="T12" fmla="*/ 9 w 70"/>
                  <a:gd name="T13" fmla="*/ 15 h 17"/>
                  <a:gd name="T14" fmla="*/ 63 w 70"/>
                  <a:gd name="T15" fmla="*/ 17 h 17"/>
                  <a:gd name="T16" fmla="*/ 68 w 70"/>
                  <a:gd name="T17" fmla="*/ 15 h 17"/>
                  <a:gd name="T18" fmla="*/ 70 w 70"/>
                  <a:gd name="T19" fmla="*/ 9 h 17"/>
                  <a:gd name="T20" fmla="*/ 68 w 70"/>
                  <a:gd name="T21" fmla="*/ 3 h 17"/>
                  <a:gd name="T22" fmla="*/ 63 w 70"/>
                  <a:gd name="T23" fmla="*/ 1 h 17"/>
                  <a:gd name="T24" fmla="*/ 9 w 70"/>
                  <a:gd name="T25" fmla="*/ 0 h 17"/>
                  <a:gd name="T26" fmla="*/ 9 w 70"/>
                  <a:gd name="T27" fmla="*/ 0 h 17"/>
                  <a:gd name="T28" fmla="*/ 7 w 70"/>
                  <a:gd name="T29" fmla="*/ 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17"/>
                  <a:gd name="T47" fmla="*/ 70 w 70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17">
                    <a:moveTo>
                      <a:pt x="7" y="0"/>
                    </a:moveTo>
                    <a:lnTo>
                      <a:pt x="1" y="1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63" y="17"/>
                    </a:lnTo>
                    <a:lnTo>
                      <a:pt x="68" y="15"/>
                    </a:lnTo>
                    <a:lnTo>
                      <a:pt x="70" y="9"/>
                    </a:lnTo>
                    <a:lnTo>
                      <a:pt x="68" y="3"/>
                    </a:lnTo>
                    <a:lnTo>
                      <a:pt x="63" y="1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7" name="Freeform 385"/>
              <p:cNvSpPr>
                <a:spLocks/>
              </p:cNvSpPr>
              <p:nvPr/>
            </p:nvSpPr>
            <p:spPr bwMode="auto">
              <a:xfrm>
                <a:off x="4445" y="3923"/>
                <a:ext cx="71" cy="21"/>
              </a:xfrm>
              <a:custGeom>
                <a:avLst/>
                <a:gdLst>
                  <a:gd name="T0" fmla="*/ 7 w 71"/>
                  <a:gd name="T1" fmla="*/ 0 h 21"/>
                  <a:gd name="T2" fmla="*/ 2 w 71"/>
                  <a:gd name="T3" fmla="*/ 2 h 21"/>
                  <a:gd name="T4" fmla="*/ 0 w 71"/>
                  <a:gd name="T5" fmla="*/ 8 h 21"/>
                  <a:gd name="T6" fmla="*/ 2 w 71"/>
                  <a:gd name="T7" fmla="*/ 14 h 21"/>
                  <a:gd name="T8" fmla="*/ 7 w 71"/>
                  <a:gd name="T9" fmla="*/ 16 h 21"/>
                  <a:gd name="T10" fmla="*/ 64 w 71"/>
                  <a:gd name="T11" fmla="*/ 21 h 21"/>
                  <a:gd name="T12" fmla="*/ 69 w 71"/>
                  <a:gd name="T13" fmla="*/ 19 h 21"/>
                  <a:gd name="T14" fmla="*/ 71 w 71"/>
                  <a:gd name="T15" fmla="*/ 14 h 21"/>
                  <a:gd name="T16" fmla="*/ 69 w 71"/>
                  <a:gd name="T17" fmla="*/ 8 h 21"/>
                  <a:gd name="T18" fmla="*/ 64 w 71"/>
                  <a:gd name="T19" fmla="*/ 6 h 21"/>
                  <a:gd name="T20" fmla="*/ 7 w 7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21"/>
                  <a:gd name="T35" fmla="*/ 71 w 7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21">
                    <a:moveTo>
                      <a:pt x="7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64" y="21"/>
                    </a:lnTo>
                    <a:lnTo>
                      <a:pt x="69" y="19"/>
                    </a:lnTo>
                    <a:lnTo>
                      <a:pt x="71" y="14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8" name="Freeform 386"/>
              <p:cNvSpPr>
                <a:spLocks/>
              </p:cNvSpPr>
              <p:nvPr/>
            </p:nvSpPr>
            <p:spPr bwMode="auto">
              <a:xfrm>
                <a:off x="4544" y="3937"/>
                <a:ext cx="69" cy="24"/>
              </a:xfrm>
              <a:custGeom>
                <a:avLst/>
                <a:gdLst>
                  <a:gd name="T0" fmla="*/ 7 w 69"/>
                  <a:gd name="T1" fmla="*/ 0 h 24"/>
                  <a:gd name="T2" fmla="*/ 2 w 69"/>
                  <a:gd name="T3" fmla="*/ 2 h 24"/>
                  <a:gd name="T4" fmla="*/ 0 w 69"/>
                  <a:gd name="T5" fmla="*/ 7 h 24"/>
                  <a:gd name="T6" fmla="*/ 2 w 69"/>
                  <a:gd name="T7" fmla="*/ 11 h 24"/>
                  <a:gd name="T8" fmla="*/ 7 w 69"/>
                  <a:gd name="T9" fmla="*/ 15 h 24"/>
                  <a:gd name="T10" fmla="*/ 61 w 69"/>
                  <a:gd name="T11" fmla="*/ 24 h 24"/>
                  <a:gd name="T12" fmla="*/ 67 w 69"/>
                  <a:gd name="T13" fmla="*/ 22 h 24"/>
                  <a:gd name="T14" fmla="*/ 69 w 69"/>
                  <a:gd name="T15" fmla="*/ 17 h 24"/>
                  <a:gd name="T16" fmla="*/ 67 w 69"/>
                  <a:gd name="T17" fmla="*/ 11 h 24"/>
                  <a:gd name="T18" fmla="*/ 61 w 69"/>
                  <a:gd name="T19" fmla="*/ 9 h 24"/>
                  <a:gd name="T20" fmla="*/ 7 w 69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24"/>
                  <a:gd name="T35" fmla="*/ 69 w 69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24">
                    <a:moveTo>
                      <a:pt x="7" y="0"/>
                    </a:move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7" y="15"/>
                    </a:lnTo>
                    <a:lnTo>
                      <a:pt x="61" y="24"/>
                    </a:lnTo>
                    <a:lnTo>
                      <a:pt x="67" y="22"/>
                    </a:lnTo>
                    <a:lnTo>
                      <a:pt x="69" y="17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9" name="Freeform 387"/>
              <p:cNvSpPr>
                <a:spLocks/>
              </p:cNvSpPr>
              <p:nvPr/>
            </p:nvSpPr>
            <p:spPr bwMode="auto">
              <a:xfrm>
                <a:off x="4641" y="3956"/>
                <a:ext cx="67" cy="30"/>
              </a:xfrm>
              <a:custGeom>
                <a:avLst/>
                <a:gdLst>
                  <a:gd name="T0" fmla="*/ 7 w 67"/>
                  <a:gd name="T1" fmla="*/ 0 h 30"/>
                  <a:gd name="T2" fmla="*/ 1 w 67"/>
                  <a:gd name="T3" fmla="*/ 2 h 30"/>
                  <a:gd name="T4" fmla="*/ 0 w 67"/>
                  <a:gd name="T5" fmla="*/ 7 h 30"/>
                  <a:gd name="T6" fmla="*/ 1 w 67"/>
                  <a:gd name="T7" fmla="*/ 13 h 30"/>
                  <a:gd name="T8" fmla="*/ 7 w 67"/>
                  <a:gd name="T9" fmla="*/ 15 h 30"/>
                  <a:gd name="T10" fmla="*/ 45 w 67"/>
                  <a:gd name="T11" fmla="*/ 24 h 30"/>
                  <a:gd name="T12" fmla="*/ 60 w 67"/>
                  <a:gd name="T13" fmla="*/ 30 h 30"/>
                  <a:gd name="T14" fmla="*/ 65 w 67"/>
                  <a:gd name="T15" fmla="*/ 28 h 30"/>
                  <a:gd name="T16" fmla="*/ 67 w 67"/>
                  <a:gd name="T17" fmla="*/ 22 h 30"/>
                  <a:gd name="T18" fmla="*/ 65 w 67"/>
                  <a:gd name="T19" fmla="*/ 17 h 30"/>
                  <a:gd name="T20" fmla="*/ 60 w 67"/>
                  <a:gd name="T21" fmla="*/ 15 h 30"/>
                  <a:gd name="T22" fmla="*/ 45 w 67"/>
                  <a:gd name="T23" fmla="*/ 9 h 30"/>
                  <a:gd name="T24" fmla="*/ 7 w 67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30"/>
                  <a:gd name="T41" fmla="*/ 67 w 67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30">
                    <a:moveTo>
                      <a:pt x="7" y="0"/>
                    </a:moveTo>
                    <a:lnTo>
                      <a:pt x="1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5"/>
                    </a:lnTo>
                    <a:lnTo>
                      <a:pt x="45" y="24"/>
                    </a:lnTo>
                    <a:lnTo>
                      <a:pt x="60" y="30"/>
                    </a:lnTo>
                    <a:lnTo>
                      <a:pt x="65" y="28"/>
                    </a:lnTo>
                    <a:lnTo>
                      <a:pt x="67" y="22"/>
                    </a:lnTo>
                    <a:lnTo>
                      <a:pt x="65" y="17"/>
                    </a:lnTo>
                    <a:lnTo>
                      <a:pt x="60" y="15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0" name="Freeform 388"/>
              <p:cNvSpPr>
                <a:spLocks/>
              </p:cNvSpPr>
              <p:nvPr/>
            </p:nvSpPr>
            <p:spPr bwMode="auto">
              <a:xfrm>
                <a:off x="4734" y="3984"/>
                <a:ext cx="67" cy="36"/>
              </a:xfrm>
              <a:custGeom>
                <a:avLst/>
                <a:gdLst>
                  <a:gd name="T0" fmla="*/ 7 w 67"/>
                  <a:gd name="T1" fmla="*/ 0 h 36"/>
                  <a:gd name="T2" fmla="*/ 4 w 67"/>
                  <a:gd name="T3" fmla="*/ 2 h 36"/>
                  <a:gd name="T4" fmla="*/ 0 w 67"/>
                  <a:gd name="T5" fmla="*/ 8 h 36"/>
                  <a:gd name="T6" fmla="*/ 4 w 67"/>
                  <a:gd name="T7" fmla="*/ 13 h 36"/>
                  <a:gd name="T8" fmla="*/ 7 w 67"/>
                  <a:gd name="T9" fmla="*/ 15 h 36"/>
                  <a:gd name="T10" fmla="*/ 26 w 67"/>
                  <a:gd name="T11" fmla="*/ 21 h 36"/>
                  <a:gd name="T12" fmla="*/ 60 w 67"/>
                  <a:gd name="T13" fmla="*/ 36 h 36"/>
                  <a:gd name="T14" fmla="*/ 65 w 67"/>
                  <a:gd name="T15" fmla="*/ 34 h 36"/>
                  <a:gd name="T16" fmla="*/ 67 w 67"/>
                  <a:gd name="T17" fmla="*/ 29 h 36"/>
                  <a:gd name="T18" fmla="*/ 65 w 67"/>
                  <a:gd name="T19" fmla="*/ 23 h 36"/>
                  <a:gd name="T20" fmla="*/ 60 w 67"/>
                  <a:gd name="T21" fmla="*/ 21 h 36"/>
                  <a:gd name="T22" fmla="*/ 26 w 67"/>
                  <a:gd name="T23" fmla="*/ 6 h 36"/>
                  <a:gd name="T24" fmla="*/ 7 w 67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36"/>
                  <a:gd name="T41" fmla="*/ 67 w 67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36">
                    <a:moveTo>
                      <a:pt x="7" y="0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4" y="13"/>
                    </a:lnTo>
                    <a:lnTo>
                      <a:pt x="7" y="15"/>
                    </a:lnTo>
                    <a:lnTo>
                      <a:pt x="26" y="21"/>
                    </a:lnTo>
                    <a:lnTo>
                      <a:pt x="60" y="36"/>
                    </a:lnTo>
                    <a:lnTo>
                      <a:pt x="65" y="34"/>
                    </a:lnTo>
                    <a:lnTo>
                      <a:pt x="67" y="29"/>
                    </a:lnTo>
                    <a:lnTo>
                      <a:pt x="65" y="23"/>
                    </a:lnTo>
                    <a:lnTo>
                      <a:pt x="60" y="21"/>
                    </a:lnTo>
                    <a:lnTo>
                      <a:pt x="26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1" name="Freeform 389"/>
              <p:cNvSpPr>
                <a:spLocks/>
              </p:cNvSpPr>
              <p:nvPr/>
            </p:nvSpPr>
            <p:spPr bwMode="auto">
              <a:xfrm>
                <a:off x="4827" y="4022"/>
                <a:ext cx="65" cy="42"/>
              </a:xfrm>
              <a:custGeom>
                <a:avLst/>
                <a:gdLst>
                  <a:gd name="T0" fmla="*/ 13 w 65"/>
                  <a:gd name="T1" fmla="*/ 2 h 42"/>
                  <a:gd name="T2" fmla="*/ 7 w 65"/>
                  <a:gd name="T3" fmla="*/ 0 h 42"/>
                  <a:gd name="T4" fmla="*/ 2 w 65"/>
                  <a:gd name="T5" fmla="*/ 2 h 42"/>
                  <a:gd name="T6" fmla="*/ 0 w 65"/>
                  <a:gd name="T7" fmla="*/ 8 h 42"/>
                  <a:gd name="T8" fmla="*/ 2 w 65"/>
                  <a:gd name="T9" fmla="*/ 13 h 42"/>
                  <a:gd name="T10" fmla="*/ 53 w 65"/>
                  <a:gd name="T11" fmla="*/ 40 h 42"/>
                  <a:gd name="T12" fmla="*/ 58 w 65"/>
                  <a:gd name="T13" fmla="*/ 42 h 42"/>
                  <a:gd name="T14" fmla="*/ 62 w 65"/>
                  <a:gd name="T15" fmla="*/ 40 h 42"/>
                  <a:gd name="T16" fmla="*/ 65 w 65"/>
                  <a:gd name="T17" fmla="*/ 34 h 42"/>
                  <a:gd name="T18" fmla="*/ 64 w 65"/>
                  <a:gd name="T19" fmla="*/ 29 h 42"/>
                  <a:gd name="T20" fmla="*/ 13 w 65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42"/>
                  <a:gd name="T35" fmla="*/ 65 w 65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42">
                    <a:moveTo>
                      <a:pt x="13" y="2"/>
                    </a:moveTo>
                    <a:lnTo>
                      <a:pt x="7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53" y="40"/>
                    </a:lnTo>
                    <a:lnTo>
                      <a:pt x="58" y="42"/>
                    </a:lnTo>
                    <a:lnTo>
                      <a:pt x="62" y="40"/>
                    </a:lnTo>
                    <a:lnTo>
                      <a:pt x="65" y="34"/>
                    </a:lnTo>
                    <a:lnTo>
                      <a:pt x="64" y="29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2" name="Freeform 390"/>
              <p:cNvSpPr>
                <a:spLocks/>
              </p:cNvSpPr>
              <p:nvPr/>
            </p:nvSpPr>
            <p:spPr bwMode="auto">
              <a:xfrm>
                <a:off x="4915" y="4072"/>
                <a:ext cx="62" cy="45"/>
              </a:xfrm>
              <a:custGeom>
                <a:avLst/>
                <a:gdLst>
                  <a:gd name="T0" fmla="*/ 13 w 62"/>
                  <a:gd name="T1" fmla="*/ 1 h 45"/>
                  <a:gd name="T2" fmla="*/ 7 w 62"/>
                  <a:gd name="T3" fmla="*/ 0 h 45"/>
                  <a:gd name="T4" fmla="*/ 2 w 62"/>
                  <a:gd name="T5" fmla="*/ 1 h 45"/>
                  <a:gd name="T6" fmla="*/ 0 w 62"/>
                  <a:gd name="T7" fmla="*/ 7 h 45"/>
                  <a:gd name="T8" fmla="*/ 2 w 62"/>
                  <a:gd name="T9" fmla="*/ 13 h 45"/>
                  <a:gd name="T10" fmla="*/ 36 w 62"/>
                  <a:gd name="T11" fmla="*/ 34 h 45"/>
                  <a:gd name="T12" fmla="*/ 50 w 62"/>
                  <a:gd name="T13" fmla="*/ 43 h 45"/>
                  <a:gd name="T14" fmla="*/ 55 w 62"/>
                  <a:gd name="T15" fmla="*/ 45 h 45"/>
                  <a:gd name="T16" fmla="*/ 60 w 62"/>
                  <a:gd name="T17" fmla="*/ 43 h 45"/>
                  <a:gd name="T18" fmla="*/ 62 w 62"/>
                  <a:gd name="T19" fmla="*/ 38 h 45"/>
                  <a:gd name="T20" fmla="*/ 60 w 62"/>
                  <a:gd name="T21" fmla="*/ 32 h 45"/>
                  <a:gd name="T22" fmla="*/ 46 w 62"/>
                  <a:gd name="T23" fmla="*/ 22 h 45"/>
                  <a:gd name="T24" fmla="*/ 13 w 62"/>
                  <a:gd name="T25" fmla="*/ 1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45"/>
                  <a:gd name="T41" fmla="*/ 62 w 62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45">
                    <a:moveTo>
                      <a:pt x="13" y="1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36" y="34"/>
                    </a:lnTo>
                    <a:lnTo>
                      <a:pt x="50" y="43"/>
                    </a:lnTo>
                    <a:lnTo>
                      <a:pt x="55" y="45"/>
                    </a:lnTo>
                    <a:lnTo>
                      <a:pt x="60" y="43"/>
                    </a:lnTo>
                    <a:lnTo>
                      <a:pt x="62" y="38"/>
                    </a:lnTo>
                    <a:lnTo>
                      <a:pt x="60" y="32"/>
                    </a:lnTo>
                    <a:lnTo>
                      <a:pt x="46" y="22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3" name="Freeform 391"/>
              <p:cNvSpPr>
                <a:spLocks/>
              </p:cNvSpPr>
              <p:nvPr/>
            </p:nvSpPr>
            <p:spPr bwMode="auto">
              <a:xfrm>
                <a:off x="4996" y="4129"/>
                <a:ext cx="58" cy="55"/>
              </a:xfrm>
              <a:custGeom>
                <a:avLst/>
                <a:gdLst>
                  <a:gd name="T0" fmla="*/ 13 w 58"/>
                  <a:gd name="T1" fmla="*/ 1 h 55"/>
                  <a:gd name="T2" fmla="*/ 7 w 58"/>
                  <a:gd name="T3" fmla="*/ 0 h 55"/>
                  <a:gd name="T4" fmla="*/ 4 w 58"/>
                  <a:gd name="T5" fmla="*/ 1 h 55"/>
                  <a:gd name="T6" fmla="*/ 0 w 58"/>
                  <a:gd name="T7" fmla="*/ 7 h 55"/>
                  <a:gd name="T8" fmla="*/ 2 w 58"/>
                  <a:gd name="T9" fmla="*/ 13 h 55"/>
                  <a:gd name="T10" fmla="*/ 9 w 58"/>
                  <a:gd name="T11" fmla="*/ 19 h 55"/>
                  <a:gd name="T12" fmla="*/ 46 w 58"/>
                  <a:gd name="T13" fmla="*/ 53 h 55"/>
                  <a:gd name="T14" fmla="*/ 51 w 58"/>
                  <a:gd name="T15" fmla="*/ 55 h 55"/>
                  <a:gd name="T16" fmla="*/ 57 w 58"/>
                  <a:gd name="T17" fmla="*/ 53 h 55"/>
                  <a:gd name="T18" fmla="*/ 58 w 58"/>
                  <a:gd name="T19" fmla="*/ 47 h 55"/>
                  <a:gd name="T20" fmla="*/ 57 w 58"/>
                  <a:gd name="T21" fmla="*/ 41 h 55"/>
                  <a:gd name="T22" fmla="*/ 20 w 58"/>
                  <a:gd name="T23" fmla="*/ 7 h 55"/>
                  <a:gd name="T24" fmla="*/ 13 w 58"/>
                  <a:gd name="T25" fmla="*/ 1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55"/>
                  <a:gd name="T41" fmla="*/ 58 w 58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55">
                    <a:moveTo>
                      <a:pt x="13" y="1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9" y="19"/>
                    </a:lnTo>
                    <a:lnTo>
                      <a:pt x="46" y="53"/>
                    </a:lnTo>
                    <a:lnTo>
                      <a:pt x="51" y="55"/>
                    </a:lnTo>
                    <a:lnTo>
                      <a:pt x="57" y="53"/>
                    </a:lnTo>
                    <a:lnTo>
                      <a:pt x="58" y="47"/>
                    </a:lnTo>
                    <a:lnTo>
                      <a:pt x="57" y="41"/>
                    </a:lnTo>
                    <a:lnTo>
                      <a:pt x="20" y="7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4" name="Freeform 392"/>
              <p:cNvSpPr>
                <a:spLocks/>
              </p:cNvSpPr>
              <p:nvPr/>
            </p:nvSpPr>
            <p:spPr bwMode="auto">
              <a:xfrm>
                <a:off x="5070" y="4199"/>
                <a:ext cx="51" cy="61"/>
              </a:xfrm>
              <a:custGeom>
                <a:avLst/>
                <a:gdLst>
                  <a:gd name="T0" fmla="*/ 13 w 51"/>
                  <a:gd name="T1" fmla="*/ 2 h 61"/>
                  <a:gd name="T2" fmla="*/ 7 w 51"/>
                  <a:gd name="T3" fmla="*/ 0 h 61"/>
                  <a:gd name="T4" fmla="*/ 2 w 51"/>
                  <a:gd name="T5" fmla="*/ 4 h 61"/>
                  <a:gd name="T6" fmla="*/ 0 w 51"/>
                  <a:gd name="T7" fmla="*/ 7 h 61"/>
                  <a:gd name="T8" fmla="*/ 2 w 51"/>
                  <a:gd name="T9" fmla="*/ 13 h 61"/>
                  <a:gd name="T10" fmla="*/ 27 w 51"/>
                  <a:gd name="T11" fmla="*/ 42 h 61"/>
                  <a:gd name="T12" fmla="*/ 39 w 51"/>
                  <a:gd name="T13" fmla="*/ 59 h 61"/>
                  <a:gd name="T14" fmla="*/ 44 w 51"/>
                  <a:gd name="T15" fmla="*/ 61 h 61"/>
                  <a:gd name="T16" fmla="*/ 49 w 51"/>
                  <a:gd name="T17" fmla="*/ 59 h 61"/>
                  <a:gd name="T18" fmla="*/ 51 w 51"/>
                  <a:gd name="T19" fmla="*/ 53 h 61"/>
                  <a:gd name="T20" fmla="*/ 49 w 51"/>
                  <a:gd name="T21" fmla="*/ 47 h 61"/>
                  <a:gd name="T22" fmla="*/ 37 w 51"/>
                  <a:gd name="T23" fmla="*/ 30 h 61"/>
                  <a:gd name="T24" fmla="*/ 13 w 51"/>
                  <a:gd name="T25" fmla="*/ 2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61"/>
                  <a:gd name="T41" fmla="*/ 51 w 51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61">
                    <a:moveTo>
                      <a:pt x="13" y="2"/>
                    </a:moveTo>
                    <a:lnTo>
                      <a:pt x="7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27" y="42"/>
                    </a:lnTo>
                    <a:lnTo>
                      <a:pt x="39" y="59"/>
                    </a:lnTo>
                    <a:lnTo>
                      <a:pt x="44" y="61"/>
                    </a:lnTo>
                    <a:lnTo>
                      <a:pt x="49" y="59"/>
                    </a:lnTo>
                    <a:lnTo>
                      <a:pt x="51" y="53"/>
                    </a:lnTo>
                    <a:lnTo>
                      <a:pt x="49" y="47"/>
                    </a:lnTo>
                    <a:lnTo>
                      <a:pt x="37" y="3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5" name="Freeform 393"/>
              <p:cNvSpPr>
                <a:spLocks/>
              </p:cNvSpPr>
              <p:nvPr/>
            </p:nvSpPr>
            <p:spPr bwMode="auto">
              <a:xfrm>
                <a:off x="5132" y="4282"/>
                <a:ext cx="42" cy="69"/>
              </a:xfrm>
              <a:custGeom>
                <a:avLst/>
                <a:gdLst>
                  <a:gd name="T0" fmla="*/ 12 w 42"/>
                  <a:gd name="T1" fmla="*/ 2 h 69"/>
                  <a:gd name="T2" fmla="*/ 7 w 42"/>
                  <a:gd name="T3" fmla="*/ 0 h 69"/>
                  <a:gd name="T4" fmla="*/ 3 w 42"/>
                  <a:gd name="T5" fmla="*/ 2 h 69"/>
                  <a:gd name="T6" fmla="*/ 0 w 42"/>
                  <a:gd name="T7" fmla="*/ 8 h 69"/>
                  <a:gd name="T8" fmla="*/ 2 w 42"/>
                  <a:gd name="T9" fmla="*/ 14 h 69"/>
                  <a:gd name="T10" fmla="*/ 16 w 42"/>
                  <a:gd name="T11" fmla="*/ 38 h 69"/>
                  <a:gd name="T12" fmla="*/ 30 w 42"/>
                  <a:gd name="T13" fmla="*/ 65 h 69"/>
                  <a:gd name="T14" fmla="*/ 30 w 42"/>
                  <a:gd name="T15" fmla="*/ 67 h 69"/>
                  <a:gd name="T16" fmla="*/ 35 w 42"/>
                  <a:gd name="T17" fmla="*/ 69 h 69"/>
                  <a:gd name="T18" fmla="*/ 40 w 42"/>
                  <a:gd name="T19" fmla="*/ 65 h 69"/>
                  <a:gd name="T20" fmla="*/ 42 w 42"/>
                  <a:gd name="T21" fmla="*/ 61 h 69"/>
                  <a:gd name="T22" fmla="*/ 40 w 42"/>
                  <a:gd name="T23" fmla="*/ 55 h 69"/>
                  <a:gd name="T24" fmla="*/ 40 w 42"/>
                  <a:gd name="T25" fmla="*/ 54 h 69"/>
                  <a:gd name="T26" fmla="*/ 26 w 42"/>
                  <a:gd name="T27" fmla="*/ 27 h 69"/>
                  <a:gd name="T28" fmla="*/ 12 w 42"/>
                  <a:gd name="T29" fmla="*/ 2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69"/>
                  <a:gd name="T47" fmla="*/ 42 w 42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69">
                    <a:moveTo>
                      <a:pt x="12" y="2"/>
                    </a:moveTo>
                    <a:lnTo>
                      <a:pt x="7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16" y="38"/>
                    </a:lnTo>
                    <a:lnTo>
                      <a:pt x="30" y="65"/>
                    </a:lnTo>
                    <a:lnTo>
                      <a:pt x="30" y="67"/>
                    </a:lnTo>
                    <a:lnTo>
                      <a:pt x="35" y="69"/>
                    </a:lnTo>
                    <a:lnTo>
                      <a:pt x="40" y="65"/>
                    </a:lnTo>
                    <a:lnTo>
                      <a:pt x="42" y="61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26" y="27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6" name="Freeform 394"/>
              <p:cNvSpPr>
                <a:spLocks/>
              </p:cNvSpPr>
              <p:nvPr/>
            </p:nvSpPr>
            <p:spPr bwMode="auto">
              <a:xfrm>
                <a:off x="5176" y="4377"/>
                <a:ext cx="30" cy="74"/>
              </a:xfrm>
              <a:custGeom>
                <a:avLst/>
                <a:gdLst>
                  <a:gd name="T0" fmla="*/ 14 w 30"/>
                  <a:gd name="T1" fmla="*/ 8 h 74"/>
                  <a:gd name="T2" fmla="*/ 12 w 30"/>
                  <a:gd name="T3" fmla="*/ 2 h 74"/>
                  <a:gd name="T4" fmla="*/ 7 w 30"/>
                  <a:gd name="T5" fmla="*/ 0 h 74"/>
                  <a:gd name="T6" fmla="*/ 3 w 30"/>
                  <a:gd name="T7" fmla="*/ 2 h 74"/>
                  <a:gd name="T8" fmla="*/ 0 w 30"/>
                  <a:gd name="T9" fmla="*/ 8 h 74"/>
                  <a:gd name="T10" fmla="*/ 5 w 30"/>
                  <a:gd name="T11" fmla="*/ 21 h 74"/>
                  <a:gd name="T12" fmla="*/ 12 w 30"/>
                  <a:gd name="T13" fmla="*/ 50 h 74"/>
                  <a:gd name="T14" fmla="*/ 16 w 30"/>
                  <a:gd name="T15" fmla="*/ 67 h 74"/>
                  <a:gd name="T16" fmla="*/ 17 w 30"/>
                  <a:gd name="T17" fmla="*/ 71 h 74"/>
                  <a:gd name="T18" fmla="*/ 23 w 30"/>
                  <a:gd name="T19" fmla="*/ 74 h 74"/>
                  <a:gd name="T20" fmla="*/ 28 w 30"/>
                  <a:gd name="T21" fmla="*/ 71 h 74"/>
                  <a:gd name="T22" fmla="*/ 30 w 30"/>
                  <a:gd name="T23" fmla="*/ 67 h 74"/>
                  <a:gd name="T24" fmla="*/ 26 w 30"/>
                  <a:gd name="T25" fmla="*/ 50 h 74"/>
                  <a:gd name="T26" fmla="*/ 19 w 30"/>
                  <a:gd name="T27" fmla="*/ 21 h 74"/>
                  <a:gd name="T28" fmla="*/ 14 w 30"/>
                  <a:gd name="T29" fmla="*/ 8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74"/>
                  <a:gd name="T47" fmla="*/ 30 w 30"/>
                  <a:gd name="T48" fmla="*/ 74 h 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74">
                    <a:moveTo>
                      <a:pt x="14" y="8"/>
                    </a:move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5" y="21"/>
                    </a:lnTo>
                    <a:lnTo>
                      <a:pt x="12" y="50"/>
                    </a:lnTo>
                    <a:lnTo>
                      <a:pt x="16" y="67"/>
                    </a:lnTo>
                    <a:lnTo>
                      <a:pt x="17" y="71"/>
                    </a:lnTo>
                    <a:lnTo>
                      <a:pt x="23" y="74"/>
                    </a:lnTo>
                    <a:lnTo>
                      <a:pt x="28" y="71"/>
                    </a:lnTo>
                    <a:lnTo>
                      <a:pt x="30" y="67"/>
                    </a:lnTo>
                    <a:lnTo>
                      <a:pt x="26" y="50"/>
                    </a:lnTo>
                    <a:lnTo>
                      <a:pt x="19" y="21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97" name="Freeform 395"/>
              <p:cNvSpPr>
                <a:spLocks/>
              </p:cNvSpPr>
              <p:nvPr/>
            </p:nvSpPr>
            <p:spPr bwMode="auto">
              <a:xfrm>
                <a:off x="5197" y="4480"/>
                <a:ext cx="16" cy="44"/>
              </a:xfrm>
              <a:custGeom>
                <a:avLst/>
                <a:gdLst>
                  <a:gd name="T0" fmla="*/ 14 w 16"/>
                  <a:gd name="T1" fmla="*/ 8 h 44"/>
                  <a:gd name="T2" fmla="*/ 12 w 16"/>
                  <a:gd name="T3" fmla="*/ 2 h 44"/>
                  <a:gd name="T4" fmla="*/ 7 w 16"/>
                  <a:gd name="T5" fmla="*/ 0 h 44"/>
                  <a:gd name="T6" fmla="*/ 3 w 16"/>
                  <a:gd name="T7" fmla="*/ 2 h 44"/>
                  <a:gd name="T8" fmla="*/ 0 w 16"/>
                  <a:gd name="T9" fmla="*/ 8 h 44"/>
                  <a:gd name="T10" fmla="*/ 2 w 16"/>
                  <a:gd name="T11" fmla="*/ 36 h 44"/>
                  <a:gd name="T12" fmla="*/ 3 w 16"/>
                  <a:gd name="T13" fmla="*/ 42 h 44"/>
                  <a:gd name="T14" fmla="*/ 9 w 16"/>
                  <a:gd name="T15" fmla="*/ 44 h 44"/>
                  <a:gd name="T16" fmla="*/ 14 w 16"/>
                  <a:gd name="T17" fmla="*/ 42 h 44"/>
                  <a:gd name="T18" fmla="*/ 16 w 16"/>
                  <a:gd name="T19" fmla="*/ 36 h 44"/>
                  <a:gd name="T20" fmla="*/ 14 w 16"/>
                  <a:gd name="T21" fmla="*/ 8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44"/>
                  <a:gd name="T35" fmla="*/ 16 w 16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44">
                    <a:moveTo>
                      <a:pt x="14" y="8"/>
                    </a:move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9" y="44"/>
                    </a:lnTo>
                    <a:lnTo>
                      <a:pt x="14" y="42"/>
                    </a:lnTo>
                    <a:lnTo>
                      <a:pt x="16" y="36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grpSp>
          <p:nvGrpSpPr>
            <p:cNvPr id="27662" name="Group 396"/>
            <p:cNvGrpSpPr>
              <a:grpSpLocks/>
            </p:cNvGrpSpPr>
            <p:nvPr/>
          </p:nvGrpSpPr>
          <p:grpSpPr bwMode="auto">
            <a:xfrm>
              <a:off x="2916" y="5941"/>
              <a:ext cx="915" cy="530"/>
              <a:chOff x="2916" y="5941"/>
              <a:chExt cx="915" cy="530"/>
            </a:xfrm>
          </p:grpSpPr>
          <p:sp>
            <p:nvSpPr>
              <p:cNvPr id="27774" name="Freeform 397"/>
              <p:cNvSpPr>
                <a:spLocks/>
              </p:cNvSpPr>
              <p:nvPr/>
            </p:nvSpPr>
            <p:spPr bwMode="auto">
              <a:xfrm>
                <a:off x="2916" y="5941"/>
                <a:ext cx="70" cy="17"/>
              </a:xfrm>
              <a:custGeom>
                <a:avLst/>
                <a:gdLst>
                  <a:gd name="T0" fmla="*/ 7 w 70"/>
                  <a:gd name="T1" fmla="*/ 0 h 17"/>
                  <a:gd name="T2" fmla="*/ 1 w 70"/>
                  <a:gd name="T3" fmla="*/ 2 h 17"/>
                  <a:gd name="T4" fmla="*/ 0 w 70"/>
                  <a:gd name="T5" fmla="*/ 7 h 17"/>
                  <a:gd name="T6" fmla="*/ 1 w 70"/>
                  <a:gd name="T7" fmla="*/ 13 h 17"/>
                  <a:gd name="T8" fmla="*/ 7 w 70"/>
                  <a:gd name="T9" fmla="*/ 15 h 17"/>
                  <a:gd name="T10" fmla="*/ 63 w 70"/>
                  <a:gd name="T11" fmla="*/ 17 h 17"/>
                  <a:gd name="T12" fmla="*/ 68 w 70"/>
                  <a:gd name="T13" fmla="*/ 15 h 17"/>
                  <a:gd name="T14" fmla="*/ 70 w 70"/>
                  <a:gd name="T15" fmla="*/ 9 h 17"/>
                  <a:gd name="T16" fmla="*/ 68 w 70"/>
                  <a:gd name="T17" fmla="*/ 3 h 17"/>
                  <a:gd name="T18" fmla="*/ 63 w 70"/>
                  <a:gd name="T19" fmla="*/ 2 h 17"/>
                  <a:gd name="T20" fmla="*/ 7 w 7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17"/>
                  <a:gd name="T35" fmla="*/ 70 w 7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17">
                    <a:moveTo>
                      <a:pt x="7" y="0"/>
                    </a:moveTo>
                    <a:lnTo>
                      <a:pt x="1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5"/>
                    </a:lnTo>
                    <a:lnTo>
                      <a:pt x="63" y="17"/>
                    </a:lnTo>
                    <a:lnTo>
                      <a:pt x="68" y="15"/>
                    </a:lnTo>
                    <a:lnTo>
                      <a:pt x="70" y="9"/>
                    </a:lnTo>
                    <a:lnTo>
                      <a:pt x="68" y="3"/>
                    </a:lnTo>
                    <a:lnTo>
                      <a:pt x="6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75" name="Freeform 398"/>
              <p:cNvSpPr>
                <a:spLocks/>
              </p:cNvSpPr>
              <p:nvPr/>
            </p:nvSpPr>
            <p:spPr bwMode="auto">
              <a:xfrm>
                <a:off x="3014" y="5944"/>
                <a:ext cx="71" cy="19"/>
              </a:xfrm>
              <a:custGeom>
                <a:avLst/>
                <a:gdLst>
                  <a:gd name="T0" fmla="*/ 7 w 71"/>
                  <a:gd name="T1" fmla="*/ 0 h 19"/>
                  <a:gd name="T2" fmla="*/ 2 w 71"/>
                  <a:gd name="T3" fmla="*/ 2 h 19"/>
                  <a:gd name="T4" fmla="*/ 0 w 71"/>
                  <a:gd name="T5" fmla="*/ 8 h 19"/>
                  <a:gd name="T6" fmla="*/ 2 w 71"/>
                  <a:gd name="T7" fmla="*/ 12 h 19"/>
                  <a:gd name="T8" fmla="*/ 7 w 71"/>
                  <a:gd name="T9" fmla="*/ 16 h 19"/>
                  <a:gd name="T10" fmla="*/ 64 w 71"/>
                  <a:gd name="T11" fmla="*/ 19 h 19"/>
                  <a:gd name="T12" fmla="*/ 69 w 71"/>
                  <a:gd name="T13" fmla="*/ 18 h 19"/>
                  <a:gd name="T14" fmla="*/ 71 w 71"/>
                  <a:gd name="T15" fmla="*/ 12 h 19"/>
                  <a:gd name="T16" fmla="*/ 69 w 71"/>
                  <a:gd name="T17" fmla="*/ 6 h 19"/>
                  <a:gd name="T18" fmla="*/ 64 w 71"/>
                  <a:gd name="T19" fmla="*/ 4 h 19"/>
                  <a:gd name="T20" fmla="*/ 7 w 71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19"/>
                  <a:gd name="T35" fmla="*/ 71 w 71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19">
                    <a:moveTo>
                      <a:pt x="7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7" y="16"/>
                    </a:lnTo>
                    <a:lnTo>
                      <a:pt x="64" y="19"/>
                    </a:lnTo>
                    <a:lnTo>
                      <a:pt x="69" y="18"/>
                    </a:lnTo>
                    <a:lnTo>
                      <a:pt x="71" y="12"/>
                    </a:lnTo>
                    <a:lnTo>
                      <a:pt x="69" y="6"/>
                    </a:lnTo>
                    <a:lnTo>
                      <a:pt x="64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76" name="Freeform 399"/>
              <p:cNvSpPr>
                <a:spLocks/>
              </p:cNvSpPr>
              <p:nvPr/>
            </p:nvSpPr>
            <p:spPr bwMode="auto">
              <a:xfrm>
                <a:off x="3113" y="5954"/>
                <a:ext cx="68" cy="23"/>
              </a:xfrm>
              <a:custGeom>
                <a:avLst/>
                <a:gdLst>
                  <a:gd name="T0" fmla="*/ 7 w 68"/>
                  <a:gd name="T1" fmla="*/ 0 h 23"/>
                  <a:gd name="T2" fmla="*/ 2 w 68"/>
                  <a:gd name="T3" fmla="*/ 2 h 23"/>
                  <a:gd name="T4" fmla="*/ 0 w 68"/>
                  <a:gd name="T5" fmla="*/ 8 h 23"/>
                  <a:gd name="T6" fmla="*/ 2 w 68"/>
                  <a:gd name="T7" fmla="*/ 13 h 23"/>
                  <a:gd name="T8" fmla="*/ 7 w 68"/>
                  <a:gd name="T9" fmla="*/ 15 h 23"/>
                  <a:gd name="T10" fmla="*/ 61 w 68"/>
                  <a:gd name="T11" fmla="*/ 23 h 23"/>
                  <a:gd name="T12" fmla="*/ 67 w 68"/>
                  <a:gd name="T13" fmla="*/ 21 h 23"/>
                  <a:gd name="T14" fmla="*/ 68 w 68"/>
                  <a:gd name="T15" fmla="*/ 15 h 23"/>
                  <a:gd name="T16" fmla="*/ 67 w 68"/>
                  <a:gd name="T17" fmla="*/ 9 h 23"/>
                  <a:gd name="T18" fmla="*/ 61 w 68"/>
                  <a:gd name="T19" fmla="*/ 8 h 23"/>
                  <a:gd name="T20" fmla="*/ 7 w 68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23"/>
                  <a:gd name="T35" fmla="*/ 68 w 68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23">
                    <a:moveTo>
                      <a:pt x="7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61" y="23"/>
                    </a:lnTo>
                    <a:lnTo>
                      <a:pt x="67" y="21"/>
                    </a:lnTo>
                    <a:lnTo>
                      <a:pt x="68" y="15"/>
                    </a:lnTo>
                    <a:lnTo>
                      <a:pt x="67" y="9"/>
                    </a:lnTo>
                    <a:lnTo>
                      <a:pt x="61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77" name="Freeform 400"/>
              <p:cNvSpPr>
                <a:spLocks/>
              </p:cNvSpPr>
              <p:nvPr/>
            </p:nvSpPr>
            <p:spPr bwMode="auto">
              <a:xfrm>
                <a:off x="3210" y="5969"/>
                <a:ext cx="68" cy="27"/>
              </a:xfrm>
              <a:custGeom>
                <a:avLst/>
                <a:gdLst>
                  <a:gd name="T0" fmla="*/ 7 w 68"/>
                  <a:gd name="T1" fmla="*/ 0 h 27"/>
                  <a:gd name="T2" fmla="*/ 1 w 68"/>
                  <a:gd name="T3" fmla="*/ 2 h 27"/>
                  <a:gd name="T4" fmla="*/ 0 w 68"/>
                  <a:gd name="T5" fmla="*/ 8 h 27"/>
                  <a:gd name="T6" fmla="*/ 1 w 68"/>
                  <a:gd name="T7" fmla="*/ 13 h 27"/>
                  <a:gd name="T8" fmla="*/ 7 w 68"/>
                  <a:gd name="T9" fmla="*/ 15 h 27"/>
                  <a:gd name="T10" fmla="*/ 61 w 68"/>
                  <a:gd name="T11" fmla="*/ 27 h 27"/>
                  <a:gd name="T12" fmla="*/ 66 w 68"/>
                  <a:gd name="T13" fmla="*/ 25 h 27"/>
                  <a:gd name="T14" fmla="*/ 68 w 68"/>
                  <a:gd name="T15" fmla="*/ 19 h 27"/>
                  <a:gd name="T16" fmla="*/ 66 w 68"/>
                  <a:gd name="T17" fmla="*/ 13 h 27"/>
                  <a:gd name="T18" fmla="*/ 61 w 68"/>
                  <a:gd name="T19" fmla="*/ 12 h 27"/>
                  <a:gd name="T20" fmla="*/ 7 w 68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27"/>
                  <a:gd name="T35" fmla="*/ 68 w 68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27">
                    <a:moveTo>
                      <a:pt x="7" y="0"/>
                    </a:moveTo>
                    <a:lnTo>
                      <a:pt x="1" y="2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7" y="15"/>
                    </a:lnTo>
                    <a:lnTo>
                      <a:pt x="61" y="27"/>
                    </a:lnTo>
                    <a:lnTo>
                      <a:pt x="66" y="25"/>
                    </a:lnTo>
                    <a:lnTo>
                      <a:pt x="68" y="19"/>
                    </a:lnTo>
                    <a:lnTo>
                      <a:pt x="66" y="13"/>
                    </a:lnTo>
                    <a:lnTo>
                      <a:pt x="61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78" name="Freeform 401"/>
              <p:cNvSpPr>
                <a:spLocks/>
              </p:cNvSpPr>
              <p:nvPr/>
            </p:nvSpPr>
            <p:spPr bwMode="auto">
              <a:xfrm>
                <a:off x="3306" y="5992"/>
                <a:ext cx="69" cy="32"/>
              </a:xfrm>
              <a:custGeom>
                <a:avLst/>
                <a:gdLst>
                  <a:gd name="T0" fmla="*/ 7 w 69"/>
                  <a:gd name="T1" fmla="*/ 0 h 32"/>
                  <a:gd name="T2" fmla="*/ 2 w 69"/>
                  <a:gd name="T3" fmla="*/ 2 h 32"/>
                  <a:gd name="T4" fmla="*/ 0 w 69"/>
                  <a:gd name="T5" fmla="*/ 8 h 32"/>
                  <a:gd name="T6" fmla="*/ 2 w 69"/>
                  <a:gd name="T7" fmla="*/ 13 h 32"/>
                  <a:gd name="T8" fmla="*/ 7 w 69"/>
                  <a:gd name="T9" fmla="*/ 15 h 32"/>
                  <a:gd name="T10" fmla="*/ 46 w 69"/>
                  <a:gd name="T11" fmla="*/ 27 h 32"/>
                  <a:gd name="T12" fmla="*/ 62 w 69"/>
                  <a:gd name="T13" fmla="*/ 32 h 32"/>
                  <a:gd name="T14" fmla="*/ 66 w 69"/>
                  <a:gd name="T15" fmla="*/ 28 h 32"/>
                  <a:gd name="T16" fmla="*/ 69 w 69"/>
                  <a:gd name="T17" fmla="*/ 25 h 32"/>
                  <a:gd name="T18" fmla="*/ 66 w 69"/>
                  <a:gd name="T19" fmla="*/ 19 h 32"/>
                  <a:gd name="T20" fmla="*/ 62 w 69"/>
                  <a:gd name="T21" fmla="*/ 17 h 32"/>
                  <a:gd name="T22" fmla="*/ 46 w 69"/>
                  <a:gd name="T23" fmla="*/ 11 h 32"/>
                  <a:gd name="T24" fmla="*/ 7 w 69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"/>
                  <a:gd name="T40" fmla="*/ 0 h 32"/>
                  <a:gd name="T41" fmla="*/ 69 w 69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" h="32">
                    <a:moveTo>
                      <a:pt x="7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46" y="27"/>
                    </a:lnTo>
                    <a:lnTo>
                      <a:pt x="62" y="32"/>
                    </a:lnTo>
                    <a:lnTo>
                      <a:pt x="66" y="28"/>
                    </a:lnTo>
                    <a:lnTo>
                      <a:pt x="69" y="25"/>
                    </a:lnTo>
                    <a:lnTo>
                      <a:pt x="66" y="19"/>
                    </a:lnTo>
                    <a:lnTo>
                      <a:pt x="62" y="17"/>
                    </a:lnTo>
                    <a:lnTo>
                      <a:pt x="46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79" name="Freeform 402"/>
              <p:cNvSpPr>
                <a:spLocks/>
              </p:cNvSpPr>
              <p:nvPr/>
            </p:nvSpPr>
            <p:spPr bwMode="auto">
              <a:xfrm>
                <a:off x="3400" y="6022"/>
                <a:ext cx="67" cy="36"/>
              </a:xfrm>
              <a:custGeom>
                <a:avLst/>
                <a:gdLst>
                  <a:gd name="T0" fmla="*/ 7 w 67"/>
                  <a:gd name="T1" fmla="*/ 0 h 36"/>
                  <a:gd name="T2" fmla="*/ 3 w 67"/>
                  <a:gd name="T3" fmla="*/ 2 h 36"/>
                  <a:gd name="T4" fmla="*/ 0 w 67"/>
                  <a:gd name="T5" fmla="*/ 8 h 36"/>
                  <a:gd name="T6" fmla="*/ 3 w 67"/>
                  <a:gd name="T7" fmla="*/ 14 h 36"/>
                  <a:gd name="T8" fmla="*/ 7 w 67"/>
                  <a:gd name="T9" fmla="*/ 16 h 36"/>
                  <a:gd name="T10" fmla="*/ 26 w 67"/>
                  <a:gd name="T11" fmla="*/ 21 h 36"/>
                  <a:gd name="T12" fmla="*/ 60 w 67"/>
                  <a:gd name="T13" fmla="*/ 36 h 36"/>
                  <a:gd name="T14" fmla="*/ 65 w 67"/>
                  <a:gd name="T15" fmla="*/ 35 h 36"/>
                  <a:gd name="T16" fmla="*/ 67 w 67"/>
                  <a:gd name="T17" fmla="*/ 29 h 36"/>
                  <a:gd name="T18" fmla="*/ 65 w 67"/>
                  <a:gd name="T19" fmla="*/ 23 h 36"/>
                  <a:gd name="T20" fmla="*/ 60 w 67"/>
                  <a:gd name="T21" fmla="*/ 21 h 36"/>
                  <a:gd name="T22" fmla="*/ 26 w 67"/>
                  <a:gd name="T23" fmla="*/ 6 h 36"/>
                  <a:gd name="T24" fmla="*/ 7 w 67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"/>
                  <a:gd name="T40" fmla="*/ 0 h 36"/>
                  <a:gd name="T41" fmla="*/ 67 w 67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" h="36">
                    <a:moveTo>
                      <a:pt x="7" y="0"/>
                    </a:moveTo>
                    <a:lnTo>
                      <a:pt x="3" y="2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26" y="21"/>
                    </a:lnTo>
                    <a:lnTo>
                      <a:pt x="60" y="36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5" y="23"/>
                    </a:lnTo>
                    <a:lnTo>
                      <a:pt x="60" y="21"/>
                    </a:lnTo>
                    <a:lnTo>
                      <a:pt x="26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0" name="Freeform 403"/>
              <p:cNvSpPr>
                <a:spLocks/>
              </p:cNvSpPr>
              <p:nvPr/>
            </p:nvSpPr>
            <p:spPr bwMode="auto">
              <a:xfrm>
                <a:off x="3493" y="6060"/>
                <a:ext cx="65" cy="42"/>
              </a:xfrm>
              <a:custGeom>
                <a:avLst/>
                <a:gdLst>
                  <a:gd name="T0" fmla="*/ 12 w 65"/>
                  <a:gd name="T1" fmla="*/ 2 h 42"/>
                  <a:gd name="T2" fmla="*/ 7 w 65"/>
                  <a:gd name="T3" fmla="*/ 0 h 42"/>
                  <a:gd name="T4" fmla="*/ 2 w 65"/>
                  <a:gd name="T5" fmla="*/ 2 h 42"/>
                  <a:gd name="T6" fmla="*/ 0 w 65"/>
                  <a:gd name="T7" fmla="*/ 8 h 42"/>
                  <a:gd name="T8" fmla="*/ 2 w 65"/>
                  <a:gd name="T9" fmla="*/ 14 h 42"/>
                  <a:gd name="T10" fmla="*/ 53 w 65"/>
                  <a:gd name="T11" fmla="*/ 40 h 42"/>
                  <a:gd name="T12" fmla="*/ 58 w 65"/>
                  <a:gd name="T13" fmla="*/ 42 h 42"/>
                  <a:gd name="T14" fmla="*/ 62 w 65"/>
                  <a:gd name="T15" fmla="*/ 40 h 42"/>
                  <a:gd name="T16" fmla="*/ 65 w 65"/>
                  <a:gd name="T17" fmla="*/ 35 h 42"/>
                  <a:gd name="T18" fmla="*/ 63 w 65"/>
                  <a:gd name="T19" fmla="*/ 29 h 42"/>
                  <a:gd name="T20" fmla="*/ 12 w 65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42"/>
                  <a:gd name="T35" fmla="*/ 65 w 65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42">
                    <a:moveTo>
                      <a:pt x="12" y="2"/>
                    </a:moveTo>
                    <a:lnTo>
                      <a:pt x="7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53" y="40"/>
                    </a:lnTo>
                    <a:lnTo>
                      <a:pt x="58" y="42"/>
                    </a:lnTo>
                    <a:lnTo>
                      <a:pt x="62" y="40"/>
                    </a:lnTo>
                    <a:lnTo>
                      <a:pt x="65" y="35"/>
                    </a:lnTo>
                    <a:lnTo>
                      <a:pt x="63" y="29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1" name="Freeform 404"/>
              <p:cNvSpPr>
                <a:spLocks/>
              </p:cNvSpPr>
              <p:nvPr/>
            </p:nvSpPr>
            <p:spPr bwMode="auto">
              <a:xfrm>
                <a:off x="3579" y="6110"/>
                <a:ext cx="64" cy="47"/>
              </a:xfrm>
              <a:custGeom>
                <a:avLst/>
                <a:gdLst>
                  <a:gd name="T0" fmla="*/ 13 w 64"/>
                  <a:gd name="T1" fmla="*/ 2 h 47"/>
                  <a:gd name="T2" fmla="*/ 7 w 64"/>
                  <a:gd name="T3" fmla="*/ 0 h 47"/>
                  <a:gd name="T4" fmla="*/ 4 w 64"/>
                  <a:gd name="T5" fmla="*/ 2 h 47"/>
                  <a:gd name="T6" fmla="*/ 0 w 64"/>
                  <a:gd name="T7" fmla="*/ 7 h 47"/>
                  <a:gd name="T8" fmla="*/ 2 w 64"/>
                  <a:gd name="T9" fmla="*/ 13 h 47"/>
                  <a:gd name="T10" fmla="*/ 32 w 64"/>
                  <a:gd name="T11" fmla="*/ 32 h 47"/>
                  <a:gd name="T12" fmla="*/ 51 w 64"/>
                  <a:gd name="T13" fmla="*/ 45 h 47"/>
                  <a:gd name="T14" fmla="*/ 57 w 64"/>
                  <a:gd name="T15" fmla="*/ 47 h 47"/>
                  <a:gd name="T16" fmla="*/ 60 w 64"/>
                  <a:gd name="T17" fmla="*/ 43 h 47"/>
                  <a:gd name="T18" fmla="*/ 64 w 64"/>
                  <a:gd name="T19" fmla="*/ 40 h 47"/>
                  <a:gd name="T20" fmla="*/ 62 w 64"/>
                  <a:gd name="T21" fmla="*/ 34 h 47"/>
                  <a:gd name="T22" fmla="*/ 42 w 64"/>
                  <a:gd name="T23" fmla="*/ 21 h 47"/>
                  <a:gd name="T24" fmla="*/ 13 w 64"/>
                  <a:gd name="T25" fmla="*/ 2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47"/>
                  <a:gd name="T41" fmla="*/ 64 w 6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47">
                    <a:moveTo>
                      <a:pt x="13" y="2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32" y="32"/>
                    </a:lnTo>
                    <a:lnTo>
                      <a:pt x="51" y="45"/>
                    </a:lnTo>
                    <a:lnTo>
                      <a:pt x="57" y="47"/>
                    </a:lnTo>
                    <a:lnTo>
                      <a:pt x="60" y="43"/>
                    </a:lnTo>
                    <a:lnTo>
                      <a:pt x="64" y="40"/>
                    </a:lnTo>
                    <a:lnTo>
                      <a:pt x="62" y="34"/>
                    </a:lnTo>
                    <a:lnTo>
                      <a:pt x="42" y="2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2" name="Freeform 405"/>
              <p:cNvSpPr>
                <a:spLocks/>
              </p:cNvSpPr>
              <p:nvPr/>
            </p:nvSpPr>
            <p:spPr bwMode="auto">
              <a:xfrm>
                <a:off x="3662" y="6167"/>
                <a:ext cx="56" cy="55"/>
              </a:xfrm>
              <a:custGeom>
                <a:avLst/>
                <a:gdLst>
                  <a:gd name="T0" fmla="*/ 12 w 56"/>
                  <a:gd name="T1" fmla="*/ 2 h 55"/>
                  <a:gd name="T2" fmla="*/ 7 w 56"/>
                  <a:gd name="T3" fmla="*/ 0 h 55"/>
                  <a:gd name="T4" fmla="*/ 2 w 56"/>
                  <a:gd name="T5" fmla="*/ 4 h 55"/>
                  <a:gd name="T6" fmla="*/ 0 w 56"/>
                  <a:gd name="T7" fmla="*/ 7 h 55"/>
                  <a:gd name="T8" fmla="*/ 2 w 56"/>
                  <a:gd name="T9" fmla="*/ 13 h 55"/>
                  <a:gd name="T10" fmla="*/ 25 w 56"/>
                  <a:gd name="T11" fmla="*/ 34 h 55"/>
                  <a:gd name="T12" fmla="*/ 44 w 56"/>
                  <a:gd name="T13" fmla="*/ 53 h 55"/>
                  <a:gd name="T14" fmla="*/ 49 w 56"/>
                  <a:gd name="T15" fmla="*/ 55 h 55"/>
                  <a:gd name="T16" fmla="*/ 55 w 56"/>
                  <a:gd name="T17" fmla="*/ 53 h 55"/>
                  <a:gd name="T18" fmla="*/ 56 w 56"/>
                  <a:gd name="T19" fmla="*/ 47 h 55"/>
                  <a:gd name="T20" fmla="*/ 55 w 56"/>
                  <a:gd name="T21" fmla="*/ 42 h 55"/>
                  <a:gd name="T22" fmla="*/ 35 w 56"/>
                  <a:gd name="T23" fmla="*/ 23 h 55"/>
                  <a:gd name="T24" fmla="*/ 12 w 56"/>
                  <a:gd name="T25" fmla="*/ 2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55"/>
                  <a:gd name="T41" fmla="*/ 56 w 56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55">
                    <a:moveTo>
                      <a:pt x="12" y="2"/>
                    </a:moveTo>
                    <a:lnTo>
                      <a:pt x="7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25" y="34"/>
                    </a:lnTo>
                    <a:lnTo>
                      <a:pt x="44" y="53"/>
                    </a:lnTo>
                    <a:lnTo>
                      <a:pt x="49" y="55"/>
                    </a:lnTo>
                    <a:lnTo>
                      <a:pt x="55" y="53"/>
                    </a:lnTo>
                    <a:lnTo>
                      <a:pt x="56" y="47"/>
                    </a:lnTo>
                    <a:lnTo>
                      <a:pt x="55" y="42"/>
                    </a:lnTo>
                    <a:lnTo>
                      <a:pt x="35" y="23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3" name="Freeform 406"/>
              <p:cNvSpPr>
                <a:spLocks/>
              </p:cNvSpPr>
              <p:nvPr/>
            </p:nvSpPr>
            <p:spPr bwMode="auto">
              <a:xfrm>
                <a:off x="3734" y="6241"/>
                <a:ext cx="48" cy="62"/>
              </a:xfrm>
              <a:custGeom>
                <a:avLst/>
                <a:gdLst>
                  <a:gd name="T0" fmla="*/ 12 w 48"/>
                  <a:gd name="T1" fmla="*/ 2 h 62"/>
                  <a:gd name="T2" fmla="*/ 7 w 48"/>
                  <a:gd name="T3" fmla="*/ 0 h 62"/>
                  <a:gd name="T4" fmla="*/ 2 w 48"/>
                  <a:gd name="T5" fmla="*/ 2 h 62"/>
                  <a:gd name="T6" fmla="*/ 0 w 48"/>
                  <a:gd name="T7" fmla="*/ 7 h 62"/>
                  <a:gd name="T8" fmla="*/ 2 w 48"/>
                  <a:gd name="T9" fmla="*/ 13 h 62"/>
                  <a:gd name="T10" fmla="*/ 12 w 48"/>
                  <a:gd name="T11" fmla="*/ 26 h 62"/>
                  <a:gd name="T12" fmla="*/ 28 w 48"/>
                  <a:gd name="T13" fmla="*/ 51 h 62"/>
                  <a:gd name="T14" fmla="*/ 35 w 48"/>
                  <a:gd name="T15" fmla="*/ 61 h 62"/>
                  <a:gd name="T16" fmla="*/ 41 w 48"/>
                  <a:gd name="T17" fmla="*/ 62 h 62"/>
                  <a:gd name="T18" fmla="*/ 46 w 48"/>
                  <a:gd name="T19" fmla="*/ 61 h 62"/>
                  <a:gd name="T20" fmla="*/ 48 w 48"/>
                  <a:gd name="T21" fmla="*/ 55 h 62"/>
                  <a:gd name="T22" fmla="*/ 46 w 48"/>
                  <a:gd name="T23" fmla="*/ 49 h 62"/>
                  <a:gd name="T24" fmla="*/ 39 w 48"/>
                  <a:gd name="T25" fmla="*/ 40 h 62"/>
                  <a:gd name="T26" fmla="*/ 23 w 48"/>
                  <a:gd name="T27" fmla="*/ 15 h 62"/>
                  <a:gd name="T28" fmla="*/ 12 w 48"/>
                  <a:gd name="T29" fmla="*/ 2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62"/>
                  <a:gd name="T47" fmla="*/ 48 w 48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62">
                    <a:moveTo>
                      <a:pt x="12" y="2"/>
                    </a:move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12" y="26"/>
                    </a:lnTo>
                    <a:lnTo>
                      <a:pt x="28" y="51"/>
                    </a:lnTo>
                    <a:lnTo>
                      <a:pt x="35" y="61"/>
                    </a:lnTo>
                    <a:lnTo>
                      <a:pt x="41" y="62"/>
                    </a:lnTo>
                    <a:lnTo>
                      <a:pt x="46" y="61"/>
                    </a:lnTo>
                    <a:lnTo>
                      <a:pt x="48" y="55"/>
                    </a:lnTo>
                    <a:lnTo>
                      <a:pt x="46" y="49"/>
                    </a:lnTo>
                    <a:lnTo>
                      <a:pt x="39" y="40"/>
                    </a:lnTo>
                    <a:lnTo>
                      <a:pt x="23" y="15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4" name="Freeform 407"/>
              <p:cNvSpPr>
                <a:spLocks/>
              </p:cNvSpPr>
              <p:nvPr/>
            </p:nvSpPr>
            <p:spPr bwMode="auto">
              <a:xfrm>
                <a:off x="3789" y="6328"/>
                <a:ext cx="33" cy="72"/>
              </a:xfrm>
              <a:custGeom>
                <a:avLst/>
                <a:gdLst>
                  <a:gd name="T0" fmla="*/ 12 w 33"/>
                  <a:gd name="T1" fmla="*/ 2 h 72"/>
                  <a:gd name="T2" fmla="*/ 7 w 33"/>
                  <a:gd name="T3" fmla="*/ 0 h 72"/>
                  <a:gd name="T4" fmla="*/ 1 w 33"/>
                  <a:gd name="T5" fmla="*/ 2 h 72"/>
                  <a:gd name="T6" fmla="*/ 0 w 33"/>
                  <a:gd name="T7" fmla="*/ 8 h 72"/>
                  <a:gd name="T8" fmla="*/ 1 w 33"/>
                  <a:gd name="T9" fmla="*/ 13 h 72"/>
                  <a:gd name="T10" fmla="*/ 10 w 33"/>
                  <a:gd name="T11" fmla="*/ 36 h 72"/>
                  <a:gd name="T12" fmla="*/ 16 w 33"/>
                  <a:gd name="T13" fmla="*/ 31 h 72"/>
                  <a:gd name="T14" fmla="*/ 9 w 33"/>
                  <a:gd name="T15" fmla="*/ 31 h 72"/>
                  <a:gd name="T16" fmla="*/ 17 w 33"/>
                  <a:gd name="T17" fmla="*/ 57 h 72"/>
                  <a:gd name="T18" fmla="*/ 19 w 33"/>
                  <a:gd name="T19" fmla="*/ 65 h 72"/>
                  <a:gd name="T20" fmla="*/ 21 w 33"/>
                  <a:gd name="T21" fmla="*/ 70 h 72"/>
                  <a:gd name="T22" fmla="*/ 26 w 33"/>
                  <a:gd name="T23" fmla="*/ 72 h 72"/>
                  <a:gd name="T24" fmla="*/ 31 w 33"/>
                  <a:gd name="T25" fmla="*/ 70 h 72"/>
                  <a:gd name="T26" fmla="*/ 33 w 33"/>
                  <a:gd name="T27" fmla="*/ 65 h 72"/>
                  <a:gd name="T28" fmla="*/ 31 w 33"/>
                  <a:gd name="T29" fmla="*/ 57 h 72"/>
                  <a:gd name="T30" fmla="*/ 23 w 33"/>
                  <a:gd name="T31" fmla="*/ 31 h 72"/>
                  <a:gd name="T32" fmla="*/ 21 w 33"/>
                  <a:gd name="T33" fmla="*/ 25 h 72"/>
                  <a:gd name="T34" fmla="*/ 12 w 33"/>
                  <a:gd name="T35" fmla="*/ 2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72"/>
                  <a:gd name="T56" fmla="*/ 33 w 3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72">
                    <a:moveTo>
                      <a:pt x="12" y="2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10" y="36"/>
                    </a:lnTo>
                    <a:lnTo>
                      <a:pt x="16" y="31"/>
                    </a:lnTo>
                    <a:lnTo>
                      <a:pt x="9" y="31"/>
                    </a:lnTo>
                    <a:lnTo>
                      <a:pt x="17" y="57"/>
                    </a:lnTo>
                    <a:lnTo>
                      <a:pt x="19" y="65"/>
                    </a:lnTo>
                    <a:lnTo>
                      <a:pt x="21" y="70"/>
                    </a:lnTo>
                    <a:lnTo>
                      <a:pt x="26" y="72"/>
                    </a:lnTo>
                    <a:lnTo>
                      <a:pt x="31" y="70"/>
                    </a:lnTo>
                    <a:lnTo>
                      <a:pt x="33" y="65"/>
                    </a:lnTo>
                    <a:lnTo>
                      <a:pt x="31" y="57"/>
                    </a:lnTo>
                    <a:lnTo>
                      <a:pt x="23" y="31"/>
                    </a:lnTo>
                    <a:lnTo>
                      <a:pt x="21" y="25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85" name="Freeform 408"/>
              <p:cNvSpPr>
                <a:spLocks/>
              </p:cNvSpPr>
              <p:nvPr/>
            </p:nvSpPr>
            <p:spPr bwMode="auto">
              <a:xfrm>
                <a:off x="3815" y="6431"/>
                <a:ext cx="16" cy="40"/>
              </a:xfrm>
              <a:custGeom>
                <a:avLst/>
                <a:gdLst>
                  <a:gd name="T0" fmla="*/ 14 w 16"/>
                  <a:gd name="T1" fmla="*/ 7 h 40"/>
                  <a:gd name="T2" fmla="*/ 12 w 16"/>
                  <a:gd name="T3" fmla="*/ 2 h 40"/>
                  <a:gd name="T4" fmla="*/ 7 w 16"/>
                  <a:gd name="T5" fmla="*/ 0 h 40"/>
                  <a:gd name="T6" fmla="*/ 2 w 16"/>
                  <a:gd name="T7" fmla="*/ 2 h 40"/>
                  <a:gd name="T8" fmla="*/ 0 w 16"/>
                  <a:gd name="T9" fmla="*/ 7 h 40"/>
                  <a:gd name="T10" fmla="*/ 2 w 16"/>
                  <a:gd name="T11" fmla="*/ 32 h 40"/>
                  <a:gd name="T12" fmla="*/ 4 w 16"/>
                  <a:gd name="T13" fmla="*/ 38 h 40"/>
                  <a:gd name="T14" fmla="*/ 9 w 16"/>
                  <a:gd name="T15" fmla="*/ 40 h 40"/>
                  <a:gd name="T16" fmla="*/ 14 w 16"/>
                  <a:gd name="T17" fmla="*/ 38 h 40"/>
                  <a:gd name="T18" fmla="*/ 16 w 16"/>
                  <a:gd name="T19" fmla="*/ 32 h 40"/>
                  <a:gd name="T20" fmla="*/ 14 w 16"/>
                  <a:gd name="T21" fmla="*/ 7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40"/>
                  <a:gd name="T35" fmla="*/ 16 w 16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40">
                    <a:moveTo>
                      <a:pt x="14" y="7"/>
                    </a:move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9" y="40"/>
                    </a:lnTo>
                    <a:lnTo>
                      <a:pt x="14" y="38"/>
                    </a:lnTo>
                    <a:lnTo>
                      <a:pt x="16" y="32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grpSp>
          <p:nvGrpSpPr>
            <p:cNvPr id="27663" name="Group 409"/>
            <p:cNvGrpSpPr>
              <a:grpSpLocks/>
            </p:cNvGrpSpPr>
            <p:nvPr/>
          </p:nvGrpSpPr>
          <p:grpSpPr bwMode="auto">
            <a:xfrm>
              <a:off x="1722" y="2668"/>
              <a:ext cx="164" cy="5015"/>
              <a:chOff x="1722" y="2668"/>
              <a:chExt cx="164" cy="5015"/>
            </a:xfrm>
          </p:grpSpPr>
          <p:sp>
            <p:nvSpPr>
              <p:cNvPr id="27772" name="Rectangle 410"/>
              <p:cNvSpPr>
                <a:spLocks noChangeArrowheads="1"/>
              </p:cNvSpPr>
              <p:nvPr/>
            </p:nvSpPr>
            <p:spPr bwMode="auto">
              <a:xfrm>
                <a:off x="1787" y="2852"/>
                <a:ext cx="32" cy="48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73" name="Freeform 411"/>
              <p:cNvSpPr>
                <a:spLocks/>
              </p:cNvSpPr>
              <p:nvPr/>
            </p:nvSpPr>
            <p:spPr bwMode="auto">
              <a:xfrm>
                <a:off x="1722" y="2668"/>
                <a:ext cx="164" cy="273"/>
              </a:xfrm>
              <a:custGeom>
                <a:avLst/>
                <a:gdLst>
                  <a:gd name="T0" fmla="*/ 164 w 164"/>
                  <a:gd name="T1" fmla="*/ 273 h 273"/>
                  <a:gd name="T2" fmla="*/ 81 w 164"/>
                  <a:gd name="T3" fmla="*/ 0 h 273"/>
                  <a:gd name="T4" fmla="*/ 0 w 164"/>
                  <a:gd name="T5" fmla="*/ 273 h 273"/>
                  <a:gd name="T6" fmla="*/ 81 w 164"/>
                  <a:gd name="T7" fmla="*/ 188 h 273"/>
                  <a:gd name="T8" fmla="*/ 164 w 164"/>
                  <a:gd name="T9" fmla="*/ 273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"/>
                  <a:gd name="T16" fmla="*/ 0 h 273"/>
                  <a:gd name="T17" fmla="*/ 164 w 164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" h="273">
                    <a:moveTo>
                      <a:pt x="164" y="273"/>
                    </a:moveTo>
                    <a:lnTo>
                      <a:pt x="81" y="0"/>
                    </a:lnTo>
                    <a:lnTo>
                      <a:pt x="0" y="273"/>
                    </a:lnTo>
                    <a:lnTo>
                      <a:pt x="81" y="188"/>
                    </a:lnTo>
                    <a:lnTo>
                      <a:pt x="164" y="2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grpSp>
          <p:nvGrpSpPr>
            <p:cNvPr id="27664" name="Group 412"/>
            <p:cNvGrpSpPr>
              <a:grpSpLocks/>
            </p:cNvGrpSpPr>
            <p:nvPr/>
          </p:nvGrpSpPr>
          <p:grpSpPr bwMode="auto">
            <a:xfrm>
              <a:off x="1803" y="7595"/>
              <a:ext cx="8740" cy="177"/>
              <a:chOff x="1803" y="7595"/>
              <a:chExt cx="8740" cy="177"/>
            </a:xfrm>
          </p:grpSpPr>
          <p:sp>
            <p:nvSpPr>
              <p:cNvPr id="27770" name="Rectangle 413"/>
              <p:cNvSpPr>
                <a:spLocks noChangeArrowheads="1"/>
              </p:cNvSpPr>
              <p:nvPr/>
            </p:nvSpPr>
            <p:spPr bwMode="auto">
              <a:xfrm>
                <a:off x="1803" y="7665"/>
                <a:ext cx="8569" cy="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71" name="Freeform 414"/>
              <p:cNvSpPr>
                <a:spLocks/>
              </p:cNvSpPr>
              <p:nvPr/>
            </p:nvSpPr>
            <p:spPr bwMode="auto">
              <a:xfrm>
                <a:off x="10289" y="7595"/>
                <a:ext cx="254" cy="177"/>
              </a:xfrm>
              <a:custGeom>
                <a:avLst/>
                <a:gdLst>
                  <a:gd name="T0" fmla="*/ 0 w 254"/>
                  <a:gd name="T1" fmla="*/ 177 h 177"/>
                  <a:gd name="T2" fmla="*/ 254 w 254"/>
                  <a:gd name="T3" fmla="*/ 88 h 177"/>
                  <a:gd name="T4" fmla="*/ 0 w 254"/>
                  <a:gd name="T5" fmla="*/ 0 h 177"/>
                  <a:gd name="T6" fmla="*/ 80 w 254"/>
                  <a:gd name="T7" fmla="*/ 88 h 177"/>
                  <a:gd name="T8" fmla="*/ 0 w 254"/>
                  <a:gd name="T9" fmla="*/ 177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177"/>
                  <a:gd name="T17" fmla="*/ 254 w 254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177">
                    <a:moveTo>
                      <a:pt x="0" y="177"/>
                    </a:moveTo>
                    <a:lnTo>
                      <a:pt x="254" y="88"/>
                    </a:lnTo>
                    <a:lnTo>
                      <a:pt x="0" y="0"/>
                    </a:lnTo>
                    <a:lnTo>
                      <a:pt x="80" y="88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sp>
          <p:nvSpPr>
            <p:cNvPr id="27665" name="Oval 415"/>
            <p:cNvSpPr>
              <a:spLocks noChangeArrowheads="1"/>
            </p:cNvSpPr>
            <p:nvPr/>
          </p:nvSpPr>
          <p:spPr bwMode="auto">
            <a:xfrm>
              <a:off x="3250" y="5183"/>
              <a:ext cx="104" cy="108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grpSp>
          <p:nvGrpSpPr>
            <p:cNvPr id="27666" name="Group 416"/>
            <p:cNvGrpSpPr>
              <a:grpSpLocks/>
            </p:cNvGrpSpPr>
            <p:nvPr/>
          </p:nvGrpSpPr>
          <p:grpSpPr bwMode="auto">
            <a:xfrm>
              <a:off x="9094" y="5775"/>
              <a:ext cx="949" cy="1429"/>
              <a:chOff x="9094" y="5775"/>
              <a:chExt cx="949" cy="1429"/>
            </a:xfrm>
          </p:grpSpPr>
          <p:sp>
            <p:nvSpPr>
              <p:cNvPr id="27758" name="Freeform 417"/>
              <p:cNvSpPr>
                <a:spLocks/>
              </p:cNvSpPr>
              <p:nvPr/>
            </p:nvSpPr>
            <p:spPr bwMode="auto">
              <a:xfrm>
                <a:off x="9094" y="5775"/>
                <a:ext cx="60" cy="105"/>
              </a:xfrm>
              <a:custGeom>
                <a:avLst/>
                <a:gdLst>
                  <a:gd name="T0" fmla="*/ 20 w 60"/>
                  <a:gd name="T1" fmla="*/ 4 h 105"/>
                  <a:gd name="T2" fmla="*/ 14 w 60"/>
                  <a:gd name="T3" fmla="*/ 2 h 105"/>
                  <a:gd name="T4" fmla="*/ 11 w 60"/>
                  <a:gd name="T5" fmla="*/ 0 h 105"/>
                  <a:gd name="T6" fmla="*/ 7 w 60"/>
                  <a:gd name="T7" fmla="*/ 2 h 105"/>
                  <a:gd name="T8" fmla="*/ 4 w 60"/>
                  <a:gd name="T9" fmla="*/ 4 h 105"/>
                  <a:gd name="T10" fmla="*/ 0 w 60"/>
                  <a:gd name="T11" fmla="*/ 12 h 105"/>
                  <a:gd name="T12" fmla="*/ 4 w 60"/>
                  <a:gd name="T13" fmla="*/ 21 h 105"/>
                  <a:gd name="T14" fmla="*/ 41 w 60"/>
                  <a:gd name="T15" fmla="*/ 101 h 105"/>
                  <a:gd name="T16" fmla="*/ 44 w 60"/>
                  <a:gd name="T17" fmla="*/ 103 h 105"/>
                  <a:gd name="T18" fmla="*/ 50 w 60"/>
                  <a:gd name="T19" fmla="*/ 105 h 105"/>
                  <a:gd name="T20" fmla="*/ 53 w 60"/>
                  <a:gd name="T21" fmla="*/ 103 h 105"/>
                  <a:gd name="T22" fmla="*/ 57 w 60"/>
                  <a:gd name="T23" fmla="*/ 101 h 105"/>
                  <a:gd name="T24" fmla="*/ 60 w 60"/>
                  <a:gd name="T25" fmla="*/ 93 h 105"/>
                  <a:gd name="T26" fmla="*/ 57 w 60"/>
                  <a:gd name="T27" fmla="*/ 84 h 105"/>
                  <a:gd name="T28" fmla="*/ 20 w 60"/>
                  <a:gd name="T29" fmla="*/ 4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05"/>
                  <a:gd name="T47" fmla="*/ 60 w 60"/>
                  <a:gd name="T48" fmla="*/ 105 h 1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05">
                    <a:moveTo>
                      <a:pt x="20" y="4"/>
                    </a:moveTo>
                    <a:lnTo>
                      <a:pt x="14" y="2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41" y="101"/>
                    </a:lnTo>
                    <a:lnTo>
                      <a:pt x="44" y="103"/>
                    </a:lnTo>
                    <a:lnTo>
                      <a:pt x="50" y="105"/>
                    </a:lnTo>
                    <a:lnTo>
                      <a:pt x="53" y="103"/>
                    </a:lnTo>
                    <a:lnTo>
                      <a:pt x="57" y="101"/>
                    </a:lnTo>
                    <a:lnTo>
                      <a:pt x="60" y="93"/>
                    </a:lnTo>
                    <a:lnTo>
                      <a:pt x="57" y="84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9" name="Freeform 418"/>
              <p:cNvSpPr>
                <a:spLocks/>
              </p:cNvSpPr>
              <p:nvPr/>
            </p:nvSpPr>
            <p:spPr bwMode="auto">
              <a:xfrm>
                <a:off x="9161" y="5918"/>
                <a:ext cx="56" cy="104"/>
              </a:xfrm>
              <a:custGeom>
                <a:avLst/>
                <a:gdLst>
                  <a:gd name="T0" fmla="*/ 18 w 56"/>
                  <a:gd name="T1" fmla="*/ 4 h 104"/>
                  <a:gd name="T2" fmla="*/ 14 w 56"/>
                  <a:gd name="T3" fmla="*/ 2 h 104"/>
                  <a:gd name="T4" fmla="*/ 11 w 56"/>
                  <a:gd name="T5" fmla="*/ 0 h 104"/>
                  <a:gd name="T6" fmla="*/ 5 w 56"/>
                  <a:gd name="T7" fmla="*/ 2 h 104"/>
                  <a:gd name="T8" fmla="*/ 4 w 56"/>
                  <a:gd name="T9" fmla="*/ 4 h 104"/>
                  <a:gd name="T10" fmla="*/ 0 w 56"/>
                  <a:gd name="T11" fmla="*/ 11 h 104"/>
                  <a:gd name="T12" fmla="*/ 2 w 56"/>
                  <a:gd name="T13" fmla="*/ 21 h 104"/>
                  <a:gd name="T14" fmla="*/ 39 w 56"/>
                  <a:gd name="T15" fmla="*/ 102 h 104"/>
                  <a:gd name="T16" fmla="*/ 42 w 56"/>
                  <a:gd name="T17" fmla="*/ 104 h 104"/>
                  <a:gd name="T18" fmla="*/ 46 w 56"/>
                  <a:gd name="T19" fmla="*/ 104 h 104"/>
                  <a:gd name="T20" fmla="*/ 51 w 56"/>
                  <a:gd name="T21" fmla="*/ 104 h 104"/>
                  <a:gd name="T22" fmla="*/ 53 w 56"/>
                  <a:gd name="T23" fmla="*/ 102 h 104"/>
                  <a:gd name="T24" fmla="*/ 56 w 56"/>
                  <a:gd name="T25" fmla="*/ 93 h 104"/>
                  <a:gd name="T26" fmla="*/ 55 w 56"/>
                  <a:gd name="T27" fmla="*/ 85 h 104"/>
                  <a:gd name="T28" fmla="*/ 18 w 56"/>
                  <a:gd name="T29" fmla="*/ 4 h 1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104"/>
                  <a:gd name="T47" fmla="*/ 56 w 56"/>
                  <a:gd name="T48" fmla="*/ 104 h 1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104">
                    <a:moveTo>
                      <a:pt x="18" y="4"/>
                    </a:moveTo>
                    <a:lnTo>
                      <a:pt x="14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39" y="102"/>
                    </a:lnTo>
                    <a:lnTo>
                      <a:pt x="42" y="104"/>
                    </a:lnTo>
                    <a:lnTo>
                      <a:pt x="46" y="104"/>
                    </a:lnTo>
                    <a:lnTo>
                      <a:pt x="51" y="104"/>
                    </a:lnTo>
                    <a:lnTo>
                      <a:pt x="53" y="102"/>
                    </a:lnTo>
                    <a:lnTo>
                      <a:pt x="56" y="93"/>
                    </a:lnTo>
                    <a:lnTo>
                      <a:pt x="55" y="85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0" name="Freeform 419"/>
              <p:cNvSpPr>
                <a:spLocks/>
              </p:cNvSpPr>
              <p:nvPr/>
            </p:nvSpPr>
            <p:spPr bwMode="auto">
              <a:xfrm>
                <a:off x="9223" y="6062"/>
                <a:ext cx="51" cy="109"/>
              </a:xfrm>
              <a:custGeom>
                <a:avLst/>
                <a:gdLst>
                  <a:gd name="T0" fmla="*/ 21 w 51"/>
                  <a:gd name="T1" fmla="*/ 12 h 109"/>
                  <a:gd name="T2" fmla="*/ 17 w 51"/>
                  <a:gd name="T3" fmla="*/ 4 h 109"/>
                  <a:gd name="T4" fmla="*/ 14 w 51"/>
                  <a:gd name="T5" fmla="*/ 2 h 109"/>
                  <a:gd name="T6" fmla="*/ 10 w 51"/>
                  <a:gd name="T7" fmla="*/ 0 h 109"/>
                  <a:gd name="T8" fmla="*/ 5 w 51"/>
                  <a:gd name="T9" fmla="*/ 2 h 109"/>
                  <a:gd name="T10" fmla="*/ 2 w 51"/>
                  <a:gd name="T11" fmla="*/ 4 h 109"/>
                  <a:gd name="T12" fmla="*/ 0 w 51"/>
                  <a:gd name="T13" fmla="*/ 12 h 109"/>
                  <a:gd name="T14" fmla="*/ 28 w 51"/>
                  <a:gd name="T15" fmla="*/ 90 h 109"/>
                  <a:gd name="T16" fmla="*/ 30 w 51"/>
                  <a:gd name="T17" fmla="*/ 97 h 109"/>
                  <a:gd name="T18" fmla="*/ 33 w 51"/>
                  <a:gd name="T19" fmla="*/ 105 h 109"/>
                  <a:gd name="T20" fmla="*/ 37 w 51"/>
                  <a:gd name="T21" fmla="*/ 109 h 109"/>
                  <a:gd name="T22" fmla="*/ 40 w 51"/>
                  <a:gd name="T23" fmla="*/ 109 h 109"/>
                  <a:gd name="T24" fmla="*/ 46 w 51"/>
                  <a:gd name="T25" fmla="*/ 109 h 109"/>
                  <a:gd name="T26" fmla="*/ 49 w 51"/>
                  <a:gd name="T27" fmla="*/ 105 h 109"/>
                  <a:gd name="T28" fmla="*/ 51 w 51"/>
                  <a:gd name="T29" fmla="*/ 97 h 109"/>
                  <a:gd name="T30" fmla="*/ 49 w 51"/>
                  <a:gd name="T31" fmla="*/ 90 h 109"/>
                  <a:gd name="T32" fmla="*/ 21 w 51"/>
                  <a:gd name="T33" fmla="*/ 12 h 1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09"/>
                  <a:gd name="T53" fmla="*/ 51 w 51"/>
                  <a:gd name="T54" fmla="*/ 109 h 1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09">
                    <a:moveTo>
                      <a:pt x="21" y="12"/>
                    </a:moveTo>
                    <a:lnTo>
                      <a:pt x="17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28" y="90"/>
                    </a:lnTo>
                    <a:lnTo>
                      <a:pt x="30" y="97"/>
                    </a:lnTo>
                    <a:lnTo>
                      <a:pt x="33" y="105"/>
                    </a:lnTo>
                    <a:lnTo>
                      <a:pt x="37" y="109"/>
                    </a:lnTo>
                    <a:lnTo>
                      <a:pt x="40" y="109"/>
                    </a:lnTo>
                    <a:lnTo>
                      <a:pt x="46" y="109"/>
                    </a:lnTo>
                    <a:lnTo>
                      <a:pt x="49" y="105"/>
                    </a:lnTo>
                    <a:lnTo>
                      <a:pt x="51" y="97"/>
                    </a:lnTo>
                    <a:lnTo>
                      <a:pt x="49" y="90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1" name="Freeform 420"/>
              <p:cNvSpPr>
                <a:spLocks/>
              </p:cNvSpPr>
              <p:nvPr/>
            </p:nvSpPr>
            <p:spPr bwMode="auto">
              <a:xfrm>
                <a:off x="9274" y="6212"/>
                <a:ext cx="51" cy="109"/>
              </a:xfrm>
              <a:custGeom>
                <a:avLst/>
                <a:gdLst>
                  <a:gd name="T0" fmla="*/ 21 w 51"/>
                  <a:gd name="T1" fmla="*/ 12 h 109"/>
                  <a:gd name="T2" fmla="*/ 17 w 51"/>
                  <a:gd name="T3" fmla="*/ 4 h 109"/>
                  <a:gd name="T4" fmla="*/ 14 w 51"/>
                  <a:gd name="T5" fmla="*/ 2 h 109"/>
                  <a:gd name="T6" fmla="*/ 10 w 51"/>
                  <a:gd name="T7" fmla="*/ 0 h 109"/>
                  <a:gd name="T8" fmla="*/ 5 w 51"/>
                  <a:gd name="T9" fmla="*/ 2 h 109"/>
                  <a:gd name="T10" fmla="*/ 2 w 51"/>
                  <a:gd name="T11" fmla="*/ 4 h 109"/>
                  <a:gd name="T12" fmla="*/ 0 w 51"/>
                  <a:gd name="T13" fmla="*/ 12 h 109"/>
                  <a:gd name="T14" fmla="*/ 23 w 51"/>
                  <a:gd name="T15" fmla="*/ 90 h 109"/>
                  <a:gd name="T16" fmla="*/ 26 w 51"/>
                  <a:gd name="T17" fmla="*/ 99 h 109"/>
                  <a:gd name="T18" fmla="*/ 31 w 51"/>
                  <a:gd name="T19" fmla="*/ 105 h 109"/>
                  <a:gd name="T20" fmla="*/ 35 w 51"/>
                  <a:gd name="T21" fmla="*/ 107 h 109"/>
                  <a:gd name="T22" fmla="*/ 40 w 51"/>
                  <a:gd name="T23" fmla="*/ 109 h 109"/>
                  <a:gd name="T24" fmla="*/ 44 w 51"/>
                  <a:gd name="T25" fmla="*/ 107 h 109"/>
                  <a:gd name="T26" fmla="*/ 47 w 51"/>
                  <a:gd name="T27" fmla="*/ 105 h 109"/>
                  <a:gd name="T28" fmla="*/ 51 w 51"/>
                  <a:gd name="T29" fmla="*/ 97 h 109"/>
                  <a:gd name="T30" fmla="*/ 47 w 51"/>
                  <a:gd name="T31" fmla="*/ 88 h 109"/>
                  <a:gd name="T32" fmla="*/ 42 w 51"/>
                  <a:gd name="T33" fmla="*/ 82 h 109"/>
                  <a:gd name="T34" fmla="*/ 33 w 51"/>
                  <a:gd name="T35" fmla="*/ 90 h 109"/>
                  <a:gd name="T36" fmla="*/ 44 w 51"/>
                  <a:gd name="T37" fmla="*/ 90 h 109"/>
                  <a:gd name="T38" fmla="*/ 21 w 51"/>
                  <a:gd name="T39" fmla="*/ 12 h 1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1"/>
                  <a:gd name="T61" fmla="*/ 0 h 109"/>
                  <a:gd name="T62" fmla="*/ 51 w 51"/>
                  <a:gd name="T63" fmla="*/ 109 h 1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1" h="109">
                    <a:moveTo>
                      <a:pt x="21" y="12"/>
                    </a:moveTo>
                    <a:lnTo>
                      <a:pt x="17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23" y="90"/>
                    </a:lnTo>
                    <a:lnTo>
                      <a:pt x="26" y="99"/>
                    </a:lnTo>
                    <a:lnTo>
                      <a:pt x="31" y="105"/>
                    </a:lnTo>
                    <a:lnTo>
                      <a:pt x="35" y="107"/>
                    </a:lnTo>
                    <a:lnTo>
                      <a:pt x="40" y="109"/>
                    </a:lnTo>
                    <a:lnTo>
                      <a:pt x="44" y="107"/>
                    </a:lnTo>
                    <a:lnTo>
                      <a:pt x="47" y="105"/>
                    </a:lnTo>
                    <a:lnTo>
                      <a:pt x="51" y="97"/>
                    </a:lnTo>
                    <a:lnTo>
                      <a:pt x="47" y="88"/>
                    </a:lnTo>
                    <a:lnTo>
                      <a:pt x="42" y="82"/>
                    </a:lnTo>
                    <a:lnTo>
                      <a:pt x="33" y="90"/>
                    </a:lnTo>
                    <a:lnTo>
                      <a:pt x="44" y="90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2" name="Freeform 421"/>
              <p:cNvSpPr>
                <a:spLocks/>
              </p:cNvSpPr>
              <p:nvPr/>
            </p:nvSpPr>
            <p:spPr bwMode="auto">
              <a:xfrm>
                <a:off x="9348" y="6345"/>
                <a:ext cx="79" cy="90"/>
              </a:xfrm>
              <a:custGeom>
                <a:avLst/>
                <a:gdLst>
                  <a:gd name="T0" fmla="*/ 19 w 79"/>
                  <a:gd name="T1" fmla="*/ 4 h 90"/>
                  <a:gd name="T2" fmla="*/ 14 w 79"/>
                  <a:gd name="T3" fmla="*/ 2 h 90"/>
                  <a:gd name="T4" fmla="*/ 10 w 79"/>
                  <a:gd name="T5" fmla="*/ 0 h 90"/>
                  <a:gd name="T6" fmla="*/ 7 w 79"/>
                  <a:gd name="T7" fmla="*/ 2 h 90"/>
                  <a:gd name="T8" fmla="*/ 3 w 79"/>
                  <a:gd name="T9" fmla="*/ 4 h 90"/>
                  <a:gd name="T10" fmla="*/ 0 w 79"/>
                  <a:gd name="T11" fmla="*/ 12 h 90"/>
                  <a:gd name="T12" fmla="*/ 3 w 79"/>
                  <a:gd name="T13" fmla="*/ 21 h 90"/>
                  <a:gd name="T14" fmla="*/ 53 w 79"/>
                  <a:gd name="T15" fmla="*/ 74 h 90"/>
                  <a:gd name="T16" fmla="*/ 60 w 79"/>
                  <a:gd name="T17" fmla="*/ 86 h 90"/>
                  <a:gd name="T18" fmla="*/ 65 w 79"/>
                  <a:gd name="T19" fmla="*/ 88 h 90"/>
                  <a:gd name="T20" fmla="*/ 68 w 79"/>
                  <a:gd name="T21" fmla="*/ 90 h 90"/>
                  <a:gd name="T22" fmla="*/ 72 w 79"/>
                  <a:gd name="T23" fmla="*/ 88 h 90"/>
                  <a:gd name="T24" fmla="*/ 75 w 79"/>
                  <a:gd name="T25" fmla="*/ 86 h 90"/>
                  <a:gd name="T26" fmla="*/ 79 w 79"/>
                  <a:gd name="T27" fmla="*/ 78 h 90"/>
                  <a:gd name="T28" fmla="*/ 75 w 79"/>
                  <a:gd name="T29" fmla="*/ 69 h 90"/>
                  <a:gd name="T30" fmla="*/ 68 w 79"/>
                  <a:gd name="T31" fmla="*/ 57 h 90"/>
                  <a:gd name="T32" fmla="*/ 19 w 79"/>
                  <a:gd name="T33" fmla="*/ 4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90"/>
                  <a:gd name="T53" fmla="*/ 79 w 79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90">
                    <a:moveTo>
                      <a:pt x="19" y="4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12"/>
                    </a:lnTo>
                    <a:lnTo>
                      <a:pt x="3" y="21"/>
                    </a:lnTo>
                    <a:lnTo>
                      <a:pt x="53" y="74"/>
                    </a:lnTo>
                    <a:lnTo>
                      <a:pt x="60" y="86"/>
                    </a:lnTo>
                    <a:lnTo>
                      <a:pt x="65" y="88"/>
                    </a:lnTo>
                    <a:lnTo>
                      <a:pt x="68" y="90"/>
                    </a:lnTo>
                    <a:lnTo>
                      <a:pt x="72" y="88"/>
                    </a:lnTo>
                    <a:lnTo>
                      <a:pt x="75" y="86"/>
                    </a:lnTo>
                    <a:lnTo>
                      <a:pt x="79" y="78"/>
                    </a:lnTo>
                    <a:lnTo>
                      <a:pt x="75" y="69"/>
                    </a:lnTo>
                    <a:lnTo>
                      <a:pt x="68" y="57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3" name="Freeform 422"/>
              <p:cNvSpPr>
                <a:spLocks/>
              </p:cNvSpPr>
              <p:nvPr/>
            </p:nvSpPr>
            <p:spPr bwMode="auto">
              <a:xfrm>
                <a:off x="9443" y="6467"/>
                <a:ext cx="72" cy="95"/>
              </a:xfrm>
              <a:custGeom>
                <a:avLst/>
                <a:gdLst>
                  <a:gd name="T0" fmla="*/ 17 w 72"/>
                  <a:gd name="T1" fmla="*/ 4 h 95"/>
                  <a:gd name="T2" fmla="*/ 14 w 72"/>
                  <a:gd name="T3" fmla="*/ 2 h 95"/>
                  <a:gd name="T4" fmla="*/ 10 w 72"/>
                  <a:gd name="T5" fmla="*/ 0 h 95"/>
                  <a:gd name="T6" fmla="*/ 5 w 72"/>
                  <a:gd name="T7" fmla="*/ 2 h 95"/>
                  <a:gd name="T8" fmla="*/ 2 w 72"/>
                  <a:gd name="T9" fmla="*/ 4 h 95"/>
                  <a:gd name="T10" fmla="*/ 0 w 72"/>
                  <a:gd name="T11" fmla="*/ 11 h 95"/>
                  <a:gd name="T12" fmla="*/ 2 w 72"/>
                  <a:gd name="T13" fmla="*/ 21 h 95"/>
                  <a:gd name="T14" fmla="*/ 44 w 72"/>
                  <a:gd name="T15" fmla="*/ 83 h 95"/>
                  <a:gd name="T16" fmla="*/ 53 w 72"/>
                  <a:gd name="T17" fmla="*/ 93 h 95"/>
                  <a:gd name="T18" fmla="*/ 56 w 72"/>
                  <a:gd name="T19" fmla="*/ 95 h 95"/>
                  <a:gd name="T20" fmla="*/ 61 w 72"/>
                  <a:gd name="T21" fmla="*/ 95 h 95"/>
                  <a:gd name="T22" fmla="*/ 65 w 72"/>
                  <a:gd name="T23" fmla="*/ 95 h 95"/>
                  <a:gd name="T24" fmla="*/ 68 w 72"/>
                  <a:gd name="T25" fmla="*/ 93 h 95"/>
                  <a:gd name="T26" fmla="*/ 72 w 72"/>
                  <a:gd name="T27" fmla="*/ 83 h 95"/>
                  <a:gd name="T28" fmla="*/ 68 w 72"/>
                  <a:gd name="T29" fmla="*/ 76 h 95"/>
                  <a:gd name="T30" fmla="*/ 60 w 72"/>
                  <a:gd name="T31" fmla="*/ 66 h 95"/>
                  <a:gd name="T32" fmla="*/ 17 w 72"/>
                  <a:gd name="T33" fmla="*/ 4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95"/>
                  <a:gd name="T53" fmla="*/ 72 w 72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95">
                    <a:moveTo>
                      <a:pt x="17" y="4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44" y="83"/>
                    </a:lnTo>
                    <a:lnTo>
                      <a:pt x="53" y="93"/>
                    </a:lnTo>
                    <a:lnTo>
                      <a:pt x="56" y="95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8" y="93"/>
                    </a:lnTo>
                    <a:lnTo>
                      <a:pt x="72" y="83"/>
                    </a:lnTo>
                    <a:lnTo>
                      <a:pt x="68" y="76"/>
                    </a:lnTo>
                    <a:lnTo>
                      <a:pt x="60" y="66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4" name="Freeform 423"/>
              <p:cNvSpPr>
                <a:spLocks/>
              </p:cNvSpPr>
              <p:nvPr/>
            </p:nvSpPr>
            <p:spPr bwMode="auto">
              <a:xfrm>
                <a:off x="9540" y="6587"/>
                <a:ext cx="82" cy="85"/>
              </a:xfrm>
              <a:custGeom>
                <a:avLst/>
                <a:gdLst>
                  <a:gd name="T0" fmla="*/ 17 w 82"/>
                  <a:gd name="T1" fmla="*/ 3 h 85"/>
                  <a:gd name="T2" fmla="*/ 14 w 82"/>
                  <a:gd name="T3" fmla="*/ 1 h 85"/>
                  <a:gd name="T4" fmla="*/ 10 w 82"/>
                  <a:gd name="T5" fmla="*/ 0 h 85"/>
                  <a:gd name="T6" fmla="*/ 7 w 82"/>
                  <a:gd name="T7" fmla="*/ 1 h 85"/>
                  <a:gd name="T8" fmla="*/ 3 w 82"/>
                  <a:gd name="T9" fmla="*/ 3 h 85"/>
                  <a:gd name="T10" fmla="*/ 0 w 82"/>
                  <a:gd name="T11" fmla="*/ 11 h 85"/>
                  <a:gd name="T12" fmla="*/ 1 w 82"/>
                  <a:gd name="T13" fmla="*/ 20 h 85"/>
                  <a:gd name="T14" fmla="*/ 63 w 82"/>
                  <a:gd name="T15" fmla="*/ 83 h 85"/>
                  <a:gd name="T16" fmla="*/ 66 w 82"/>
                  <a:gd name="T17" fmla="*/ 85 h 85"/>
                  <a:gd name="T18" fmla="*/ 72 w 82"/>
                  <a:gd name="T19" fmla="*/ 85 h 85"/>
                  <a:gd name="T20" fmla="*/ 75 w 82"/>
                  <a:gd name="T21" fmla="*/ 85 h 85"/>
                  <a:gd name="T22" fmla="*/ 79 w 82"/>
                  <a:gd name="T23" fmla="*/ 81 h 85"/>
                  <a:gd name="T24" fmla="*/ 82 w 82"/>
                  <a:gd name="T25" fmla="*/ 74 h 85"/>
                  <a:gd name="T26" fmla="*/ 79 w 82"/>
                  <a:gd name="T27" fmla="*/ 66 h 85"/>
                  <a:gd name="T28" fmla="*/ 17 w 82"/>
                  <a:gd name="T29" fmla="*/ 3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2"/>
                  <a:gd name="T46" fmla="*/ 0 h 85"/>
                  <a:gd name="T47" fmla="*/ 82 w 82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2" h="85">
                    <a:moveTo>
                      <a:pt x="17" y="3"/>
                    </a:moveTo>
                    <a:lnTo>
                      <a:pt x="14" y="1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1" y="20"/>
                    </a:lnTo>
                    <a:lnTo>
                      <a:pt x="63" y="83"/>
                    </a:lnTo>
                    <a:lnTo>
                      <a:pt x="66" y="85"/>
                    </a:lnTo>
                    <a:lnTo>
                      <a:pt x="72" y="85"/>
                    </a:lnTo>
                    <a:lnTo>
                      <a:pt x="75" y="85"/>
                    </a:lnTo>
                    <a:lnTo>
                      <a:pt x="79" y="81"/>
                    </a:lnTo>
                    <a:lnTo>
                      <a:pt x="82" y="74"/>
                    </a:lnTo>
                    <a:lnTo>
                      <a:pt x="79" y="66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5" name="Freeform 424"/>
              <p:cNvSpPr>
                <a:spLocks/>
              </p:cNvSpPr>
              <p:nvPr/>
            </p:nvSpPr>
            <p:spPr bwMode="auto">
              <a:xfrm>
                <a:off x="9635" y="6706"/>
                <a:ext cx="63" cy="103"/>
              </a:xfrm>
              <a:custGeom>
                <a:avLst/>
                <a:gdLst>
                  <a:gd name="T0" fmla="*/ 17 w 63"/>
                  <a:gd name="T1" fmla="*/ 4 h 103"/>
                  <a:gd name="T2" fmla="*/ 14 w 63"/>
                  <a:gd name="T3" fmla="*/ 2 h 103"/>
                  <a:gd name="T4" fmla="*/ 10 w 63"/>
                  <a:gd name="T5" fmla="*/ 0 h 103"/>
                  <a:gd name="T6" fmla="*/ 7 w 63"/>
                  <a:gd name="T7" fmla="*/ 2 h 103"/>
                  <a:gd name="T8" fmla="*/ 3 w 63"/>
                  <a:gd name="T9" fmla="*/ 4 h 103"/>
                  <a:gd name="T10" fmla="*/ 0 w 63"/>
                  <a:gd name="T11" fmla="*/ 12 h 103"/>
                  <a:gd name="T12" fmla="*/ 1 w 63"/>
                  <a:gd name="T13" fmla="*/ 21 h 103"/>
                  <a:gd name="T14" fmla="*/ 44 w 63"/>
                  <a:gd name="T15" fmla="*/ 99 h 103"/>
                  <a:gd name="T16" fmla="*/ 47 w 63"/>
                  <a:gd name="T17" fmla="*/ 101 h 103"/>
                  <a:gd name="T18" fmla="*/ 52 w 63"/>
                  <a:gd name="T19" fmla="*/ 103 h 103"/>
                  <a:gd name="T20" fmla="*/ 56 w 63"/>
                  <a:gd name="T21" fmla="*/ 101 h 103"/>
                  <a:gd name="T22" fmla="*/ 60 w 63"/>
                  <a:gd name="T23" fmla="*/ 99 h 103"/>
                  <a:gd name="T24" fmla="*/ 63 w 63"/>
                  <a:gd name="T25" fmla="*/ 91 h 103"/>
                  <a:gd name="T26" fmla="*/ 60 w 63"/>
                  <a:gd name="T27" fmla="*/ 82 h 103"/>
                  <a:gd name="T28" fmla="*/ 17 w 63"/>
                  <a:gd name="T29" fmla="*/ 4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103"/>
                  <a:gd name="T47" fmla="*/ 63 w 63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103">
                    <a:moveTo>
                      <a:pt x="17" y="4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12"/>
                    </a:lnTo>
                    <a:lnTo>
                      <a:pt x="1" y="21"/>
                    </a:lnTo>
                    <a:lnTo>
                      <a:pt x="44" y="99"/>
                    </a:lnTo>
                    <a:lnTo>
                      <a:pt x="47" y="101"/>
                    </a:lnTo>
                    <a:lnTo>
                      <a:pt x="52" y="103"/>
                    </a:lnTo>
                    <a:lnTo>
                      <a:pt x="56" y="101"/>
                    </a:lnTo>
                    <a:lnTo>
                      <a:pt x="60" y="99"/>
                    </a:lnTo>
                    <a:lnTo>
                      <a:pt x="63" y="91"/>
                    </a:lnTo>
                    <a:lnTo>
                      <a:pt x="60" y="8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6" name="Freeform 425"/>
              <p:cNvSpPr>
                <a:spLocks/>
              </p:cNvSpPr>
              <p:nvPr/>
            </p:nvSpPr>
            <p:spPr bwMode="auto">
              <a:xfrm>
                <a:off x="9723" y="6833"/>
                <a:ext cx="82" cy="84"/>
              </a:xfrm>
              <a:custGeom>
                <a:avLst/>
                <a:gdLst>
                  <a:gd name="T0" fmla="*/ 17 w 82"/>
                  <a:gd name="T1" fmla="*/ 2 h 84"/>
                  <a:gd name="T2" fmla="*/ 14 w 82"/>
                  <a:gd name="T3" fmla="*/ 0 h 84"/>
                  <a:gd name="T4" fmla="*/ 10 w 82"/>
                  <a:gd name="T5" fmla="*/ 0 h 84"/>
                  <a:gd name="T6" fmla="*/ 5 w 82"/>
                  <a:gd name="T7" fmla="*/ 0 h 84"/>
                  <a:gd name="T8" fmla="*/ 1 w 82"/>
                  <a:gd name="T9" fmla="*/ 2 h 84"/>
                  <a:gd name="T10" fmla="*/ 0 w 82"/>
                  <a:gd name="T11" fmla="*/ 12 h 84"/>
                  <a:gd name="T12" fmla="*/ 1 w 82"/>
                  <a:gd name="T13" fmla="*/ 19 h 84"/>
                  <a:gd name="T14" fmla="*/ 65 w 82"/>
                  <a:gd name="T15" fmla="*/ 82 h 84"/>
                  <a:gd name="T16" fmla="*/ 68 w 82"/>
                  <a:gd name="T17" fmla="*/ 84 h 84"/>
                  <a:gd name="T18" fmla="*/ 72 w 82"/>
                  <a:gd name="T19" fmla="*/ 84 h 84"/>
                  <a:gd name="T20" fmla="*/ 75 w 82"/>
                  <a:gd name="T21" fmla="*/ 84 h 84"/>
                  <a:gd name="T22" fmla="*/ 79 w 82"/>
                  <a:gd name="T23" fmla="*/ 80 h 84"/>
                  <a:gd name="T24" fmla="*/ 82 w 82"/>
                  <a:gd name="T25" fmla="*/ 73 h 84"/>
                  <a:gd name="T26" fmla="*/ 81 w 82"/>
                  <a:gd name="T27" fmla="*/ 65 h 84"/>
                  <a:gd name="T28" fmla="*/ 17 w 82"/>
                  <a:gd name="T29" fmla="*/ 2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2"/>
                  <a:gd name="T46" fmla="*/ 0 h 84"/>
                  <a:gd name="T47" fmla="*/ 82 w 82"/>
                  <a:gd name="T48" fmla="*/ 84 h 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2" h="84">
                    <a:moveTo>
                      <a:pt x="17" y="2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1" y="19"/>
                    </a:lnTo>
                    <a:lnTo>
                      <a:pt x="65" y="82"/>
                    </a:lnTo>
                    <a:lnTo>
                      <a:pt x="68" y="84"/>
                    </a:lnTo>
                    <a:lnTo>
                      <a:pt x="72" y="84"/>
                    </a:lnTo>
                    <a:lnTo>
                      <a:pt x="75" y="84"/>
                    </a:lnTo>
                    <a:lnTo>
                      <a:pt x="79" y="80"/>
                    </a:lnTo>
                    <a:lnTo>
                      <a:pt x="82" y="73"/>
                    </a:lnTo>
                    <a:lnTo>
                      <a:pt x="81" y="65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7" name="Freeform 426"/>
              <p:cNvSpPr>
                <a:spLocks/>
              </p:cNvSpPr>
              <p:nvPr/>
            </p:nvSpPr>
            <p:spPr bwMode="auto">
              <a:xfrm>
                <a:off x="9827" y="6946"/>
                <a:ext cx="66" cy="98"/>
              </a:xfrm>
              <a:custGeom>
                <a:avLst/>
                <a:gdLst>
                  <a:gd name="T0" fmla="*/ 17 w 66"/>
                  <a:gd name="T1" fmla="*/ 3 h 98"/>
                  <a:gd name="T2" fmla="*/ 14 w 66"/>
                  <a:gd name="T3" fmla="*/ 1 h 98"/>
                  <a:gd name="T4" fmla="*/ 10 w 66"/>
                  <a:gd name="T5" fmla="*/ 0 h 98"/>
                  <a:gd name="T6" fmla="*/ 5 w 66"/>
                  <a:gd name="T7" fmla="*/ 1 h 98"/>
                  <a:gd name="T8" fmla="*/ 1 w 66"/>
                  <a:gd name="T9" fmla="*/ 3 h 98"/>
                  <a:gd name="T10" fmla="*/ 0 w 66"/>
                  <a:gd name="T11" fmla="*/ 11 h 98"/>
                  <a:gd name="T12" fmla="*/ 1 w 66"/>
                  <a:gd name="T13" fmla="*/ 20 h 98"/>
                  <a:gd name="T14" fmla="*/ 49 w 66"/>
                  <a:gd name="T15" fmla="*/ 96 h 98"/>
                  <a:gd name="T16" fmla="*/ 52 w 66"/>
                  <a:gd name="T17" fmla="*/ 98 h 98"/>
                  <a:gd name="T18" fmla="*/ 56 w 66"/>
                  <a:gd name="T19" fmla="*/ 98 h 98"/>
                  <a:gd name="T20" fmla="*/ 61 w 66"/>
                  <a:gd name="T21" fmla="*/ 98 h 98"/>
                  <a:gd name="T22" fmla="*/ 63 w 66"/>
                  <a:gd name="T23" fmla="*/ 95 h 98"/>
                  <a:gd name="T24" fmla="*/ 66 w 66"/>
                  <a:gd name="T25" fmla="*/ 87 h 98"/>
                  <a:gd name="T26" fmla="*/ 65 w 66"/>
                  <a:gd name="T27" fmla="*/ 79 h 98"/>
                  <a:gd name="T28" fmla="*/ 17 w 66"/>
                  <a:gd name="T29" fmla="*/ 3 h 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98"/>
                  <a:gd name="T47" fmla="*/ 66 w 66"/>
                  <a:gd name="T48" fmla="*/ 98 h 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98">
                    <a:moveTo>
                      <a:pt x="17" y="3"/>
                    </a:moveTo>
                    <a:lnTo>
                      <a:pt x="14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1" y="3"/>
                    </a:lnTo>
                    <a:lnTo>
                      <a:pt x="0" y="11"/>
                    </a:lnTo>
                    <a:lnTo>
                      <a:pt x="1" y="20"/>
                    </a:lnTo>
                    <a:lnTo>
                      <a:pt x="49" y="96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1" y="98"/>
                    </a:lnTo>
                    <a:lnTo>
                      <a:pt x="63" y="95"/>
                    </a:lnTo>
                    <a:lnTo>
                      <a:pt x="66" y="87"/>
                    </a:lnTo>
                    <a:lnTo>
                      <a:pt x="65" y="79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8" name="Freeform 427"/>
              <p:cNvSpPr>
                <a:spLocks/>
              </p:cNvSpPr>
              <p:nvPr/>
            </p:nvSpPr>
            <p:spPr bwMode="auto">
              <a:xfrm>
                <a:off x="9909" y="7077"/>
                <a:ext cx="85" cy="83"/>
              </a:xfrm>
              <a:custGeom>
                <a:avLst/>
                <a:gdLst>
                  <a:gd name="T0" fmla="*/ 18 w 85"/>
                  <a:gd name="T1" fmla="*/ 3 h 83"/>
                  <a:gd name="T2" fmla="*/ 14 w 85"/>
                  <a:gd name="T3" fmla="*/ 1 h 83"/>
                  <a:gd name="T4" fmla="*/ 11 w 85"/>
                  <a:gd name="T5" fmla="*/ 0 h 83"/>
                  <a:gd name="T6" fmla="*/ 6 w 85"/>
                  <a:gd name="T7" fmla="*/ 1 h 83"/>
                  <a:gd name="T8" fmla="*/ 4 w 85"/>
                  <a:gd name="T9" fmla="*/ 3 h 83"/>
                  <a:gd name="T10" fmla="*/ 0 w 85"/>
                  <a:gd name="T11" fmla="*/ 11 h 83"/>
                  <a:gd name="T12" fmla="*/ 2 w 85"/>
                  <a:gd name="T13" fmla="*/ 20 h 83"/>
                  <a:gd name="T14" fmla="*/ 67 w 85"/>
                  <a:gd name="T15" fmla="*/ 79 h 83"/>
                  <a:gd name="T16" fmla="*/ 71 w 85"/>
                  <a:gd name="T17" fmla="*/ 81 h 83"/>
                  <a:gd name="T18" fmla="*/ 74 w 85"/>
                  <a:gd name="T19" fmla="*/ 83 h 83"/>
                  <a:gd name="T20" fmla="*/ 79 w 85"/>
                  <a:gd name="T21" fmla="*/ 81 h 83"/>
                  <a:gd name="T22" fmla="*/ 83 w 85"/>
                  <a:gd name="T23" fmla="*/ 79 h 83"/>
                  <a:gd name="T24" fmla="*/ 85 w 85"/>
                  <a:gd name="T25" fmla="*/ 72 h 83"/>
                  <a:gd name="T26" fmla="*/ 83 w 85"/>
                  <a:gd name="T27" fmla="*/ 62 h 83"/>
                  <a:gd name="T28" fmla="*/ 18 w 85"/>
                  <a:gd name="T29" fmla="*/ 3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83"/>
                  <a:gd name="T47" fmla="*/ 85 w 85"/>
                  <a:gd name="T48" fmla="*/ 83 h 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83">
                    <a:moveTo>
                      <a:pt x="18" y="3"/>
                    </a:moveTo>
                    <a:lnTo>
                      <a:pt x="14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0" y="11"/>
                    </a:lnTo>
                    <a:lnTo>
                      <a:pt x="2" y="20"/>
                    </a:lnTo>
                    <a:lnTo>
                      <a:pt x="67" y="79"/>
                    </a:lnTo>
                    <a:lnTo>
                      <a:pt x="71" y="81"/>
                    </a:lnTo>
                    <a:lnTo>
                      <a:pt x="74" y="83"/>
                    </a:lnTo>
                    <a:lnTo>
                      <a:pt x="79" y="81"/>
                    </a:lnTo>
                    <a:lnTo>
                      <a:pt x="83" y="79"/>
                    </a:lnTo>
                    <a:lnTo>
                      <a:pt x="85" y="72"/>
                    </a:lnTo>
                    <a:lnTo>
                      <a:pt x="83" y="62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69" name="Freeform 428"/>
              <p:cNvSpPr>
                <a:spLocks/>
              </p:cNvSpPr>
              <p:nvPr/>
            </p:nvSpPr>
            <p:spPr bwMode="auto">
              <a:xfrm>
                <a:off x="10022" y="7181"/>
                <a:ext cx="21" cy="23"/>
              </a:xfrm>
              <a:custGeom>
                <a:avLst/>
                <a:gdLst>
                  <a:gd name="T0" fmla="*/ 18 w 21"/>
                  <a:gd name="T1" fmla="*/ 2 h 23"/>
                  <a:gd name="T2" fmla="*/ 14 w 21"/>
                  <a:gd name="T3" fmla="*/ 0 h 23"/>
                  <a:gd name="T4" fmla="*/ 10 w 21"/>
                  <a:gd name="T5" fmla="*/ 0 h 23"/>
                  <a:gd name="T6" fmla="*/ 5 w 21"/>
                  <a:gd name="T7" fmla="*/ 0 h 23"/>
                  <a:gd name="T8" fmla="*/ 3 w 21"/>
                  <a:gd name="T9" fmla="*/ 4 h 23"/>
                  <a:gd name="T10" fmla="*/ 0 w 21"/>
                  <a:gd name="T11" fmla="*/ 11 h 23"/>
                  <a:gd name="T12" fmla="*/ 2 w 21"/>
                  <a:gd name="T13" fmla="*/ 19 h 23"/>
                  <a:gd name="T14" fmla="*/ 3 w 21"/>
                  <a:gd name="T15" fmla="*/ 21 h 23"/>
                  <a:gd name="T16" fmla="*/ 7 w 21"/>
                  <a:gd name="T17" fmla="*/ 21 h 23"/>
                  <a:gd name="T18" fmla="*/ 10 w 21"/>
                  <a:gd name="T19" fmla="*/ 23 h 23"/>
                  <a:gd name="T20" fmla="*/ 14 w 21"/>
                  <a:gd name="T21" fmla="*/ 21 h 23"/>
                  <a:gd name="T22" fmla="*/ 18 w 21"/>
                  <a:gd name="T23" fmla="*/ 19 h 23"/>
                  <a:gd name="T24" fmla="*/ 21 w 21"/>
                  <a:gd name="T25" fmla="*/ 11 h 23"/>
                  <a:gd name="T26" fmla="*/ 19 w 21"/>
                  <a:gd name="T27" fmla="*/ 4 h 23"/>
                  <a:gd name="T28" fmla="*/ 18 w 21"/>
                  <a:gd name="T29" fmla="*/ 2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23"/>
                  <a:gd name="T47" fmla="*/ 21 w 21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23">
                    <a:moveTo>
                      <a:pt x="18" y="2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7" y="21"/>
                    </a:lnTo>
                    <a:lnTo>
                      <a:pt x="10" y="23"/>
                    </a:lnTo>
                    <a:lnTo>
                      <a:pt x="14" y="21"/>
                    </a:lnTo>
                    <a:lnTo>
                      <a:pt x="18" y="19"/>
                    </a:lnTo>
                    <a:lnTo>
                      <a:pt x="21" y="11"/>
                    </a:lnTo>
                    <a:lnTo>
                      <a:pt x="19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sp>
          <p:nvSpPr>
            <p:cNvPr id="27667" name="Oval 429"/>
            <p:cNvSpPr>
              <a:spLocks noChangeArrowheads="1"/>
            </p:cNvSpPr>
            <p:nvPr/>
          </p:nvSpPr>
          <p:spPr bwMode="auto">
            <a:xfrm>
              <a:off x="5283" y="3234"/>
              <a:ext cx="104" cy="108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68" name="Oval 430"/>
            <p:cNvSpPr>
              <a:spLocks noChangeArrowheads="1"/>
            </p:cNvSpPr>
            <p:nvPr/>
          </p:nvSpPr>
          <p:spPr bwMode="auto">
            <a:xfrm>
              <a:off x="9145" y="5954"/>
              <a:ext cx="106" cy="108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69" name="Freeform 431"/>
            <p:cNvSpPr>
              <a:spLocks/>
            </p:cNvSpPr>
            <p:nvPr/>
          </p:nvSpPr>
          <p:spPr bwMode="auto">
            <a:xfrm>
              <a:off x="2704" y="6007"/>
              <a:ext cx="259" cy="439"/>
            </a:xfrm>
            <a:custGeom>
              <a:avLst/>
              <a:gdLst>
                <a:gd name="T0" fmla="*/ 259 w 259"/>
                <a:gd name="T1" fmla="*/ 0 h 439"/>
                <a:gd name="T2" fmla="*/ 234 w 259"/>
                <a:gd name="T3" fmla="*/ 0 h 439"/>
                <a:gd name="T4" fmla="*/ 210 w 259"/>
                <a:gd name="T5" fmla="*/ 6 h 439"/>
                <a:gd name="T6" fmla="*/ 187 w 259"/>
                <a:gd name="T7" fmla="*/ 6 h 439"/>
                <a:gd name="T8" fmla="*/ 157 w 259"/>
                <a:gd name="T9" fmla="*/ 15 h 439"/>
                <a:gd name="T10" fmla="*/ 124 w 259"/>
                <a:gd name="T11" fmla="*/ 23 h 439"/>
                <a:gd name="T12" fmla="*/ 101 w 259"/>
                <a:gd name="T13" fmla="*/ 31 h 439"/>
                <a:gd name="T14" fmla="*/ 71 w 259"/>
                <a:gd name="T15" fmla="*/ 48 h 439"/>
                <a:gd name="T16" fmla="*/ 55 w 259"/>
                <a:gd name="T17" fmla="*/ 82 h 439"/>
                <a:gd name="T18" fmla="*/ 37 w 259"/>
                <a:gd name="T19" fmla="*/ 107 h 439"/>
                <a:gd name="T20" fmla="*/ 30 w 259"/>
                <a:gd name="T21" fmla="*/ 131 h 439"/>
                <a:gd name="T22" fmla="*/ 30 w 259"/>
                <a:gd name="T23" fmla="*/ 173 h 439"/>
                <a:gd name="T24" fmla="*/ 30 w 259"/>
                <a:gd name="T25" fmla="*/ 198 h 439"/>
                <a:gd name="T26" fmla="*/ 23 w 259"/>
                <a:gd name="T27" fmla="*/ 222 h 439"/>
                <a:gd name="T28" fmla="*/ 14 w 259"/>
                <a:gd name="T29" fmla="*/ 247 h 439"/>
                <a:gd name="T30" fmla="*/ 7 w 259"/>
                <a:gd name="T31" fmla="*/ 279 h 439"/>
                <a:gd name="T32" fmla="*/ 0 w 259"/>
                <a:gd name="T33" fmla="*/ 306 h 439"/>
                <a:gd name="T34" fmla="*/ 0 w 259"/>
                <a:gd name="T35" fmla="*/ 331 h 439"/>
                <a:gd name="T36" fmla="*/ 0 w 259"/>
                <a:gd name="T37" fmla="*/ 355 h 439"/>
                <a:gd name="T38" fmla="*/ 7 w 259"/>
                <a:gd name="T39" fmla="*/ 380 h 439"/>
                <a:gd name="T40" fmla="*/ 37 w 259"/>
                <a:gd name="T41" fmla="*/ 397 h 439"/>
                <a:gd name="T42" fmla="*/ 62 w 259"/>
                <a:gd name="T43" fmla="*/ 405 h 439"/>
                <a:gd name="T44" fmla="*/ 87 w 259"/>
                <a:gd name="T45" fmla="*/ 414 h 439"/>
                <a:gd name="T46" fmla="*/ 110 w 259"/>
                <a:gd name="T47" fmla="*/ 431 h 439"/>
                <a:gd name="T48" fmla="*/ 134 w 259"/>
                <a:gd name="T49" fmla="*/ 439 h 439"/>
                <a:gd name="T50" fmla="*/ 164 w 259"/>
                <a:gd name="T51" fmla="*/ 431 h 439"/>
                <a:gd name="T52" fmla="*/ 187 w 259"/>
                <a:gd name="T53" fmla="*/ 422 h 439"/>
                <a:gd name="T54" fmla="*/ 210 w 259"/>
                <a:gd name="T55" fmla="*/ 397 h 439"/>
                <a:gd name="T56" fmla="*/ 220 w 259"/>
                <a:gd name="T57" fmla="*/ 372 h 439"/>
                <a:gd name="T58" fmla="*/ 227 w 259"/>
                <a:gd name="T59" fmla="*/ 348 h 439"/>
                <a:gd name="T60" fmla="*/ 227 w 259"/>
                <a:gd name="T61" fmla="*/ 306 h 439"/>
                <a:gd name="T62" fmla="*/ 234 w 259"/>
                <a:gd name="T63" fmla="*/ 264 h 439"/>
                <a:gd name="T64" fmla="*/ 243 w 259"/>
                <a:gd name="T65" fmla="*/ 238 h 439"/>
                <a:gd name="T66" fmla="*/ 243 w 259"/>
                <a:gd name="T67" fmla="*/ 207 h 439"/>
                <a:gd name="T68" fmla="*/ 250 w 259"/>
                <a:gd name="T69" fmla="*/ 173 h 439"/>
                <a:gd name="T70" fmla="*/ 243 w 259"/>
                <a:gd name="T71" fmla="*/ 131 h 439"/>
                <a:gd name="T72" fmla="*/ 243 w 259"/>
                <a:gd name="T73" fmla="*/ 107 h 439"/>
                <a:gd name="T74" fmla="*/ 243 w 259"/>
                <a:gd name="T75" fmla="*/ 82 h 439"/>
                <a:gd name="T76" fmla="*/ 243 w 259"/>
                <a:gd name="T77" fmla="*/ 48 h 439"/>
                <a:gd name="T78" fmla="*/ 243 w 259"/>
                <a:gd name="T79" fmla="*/ 23 h 439"/>
                <a:gd name="T80" fmla="*/ 259 w 259"/>
                <a:gd name="T81" fmla="*/ 0 h 4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9"/>
                <a:gd name="T124" fmla="*/ 0 h 439"/>
                <a:gd name="T125" fmla="*/ 259 w 259"/>
                <a:gd name="T126" fmla="*/ 439 h 4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9" h="439">
                  <a:moveTo>
                    <a:pt x="259" y="0"/>
                  </a:moveTo>
                  <a:lnTo>
                    <a:pt x="234" y="0"/>
                  </a:lnTo>
                  <a:lnTo>
                    <a:pt x="210" y="6"/>
                  </a:lnTo>
                  <a:lnTo>
                    <a:pt x="187" y="6"/>
                  </a:lnTo>
                  <a:lnTo>
                    <a:pt x="157" y="15"/>
                  </a:lnTo>
                  <a:lnTo>
                    <a:pt x="124" y="23"/>
                  </a:lnTo>
                  <a:lnTo>
                    <a:pt x="101" y="31"/>
                  </a:lnTo>
                  <a:lnTo>
                    <a:pt x="71" y="48"/>
                  </a:lnTo>
                  <a:lnTo>
                    <a:pt x="55" y="82"/>
                  </a:lnTo>
                  <a:lnTo>
                    <a:pt x="37" y="107"/>
                  </a:lnTo>
                  <a:lnTo>
                    <a:pt x="30" y="131"/>
                  </a:lnTo>
                  <a:lnTo>
                    <a:pt x="30" y="173"/>
                  </a:lnTo>
                  <a:lnTo>
                    <a:pt x="30" y="198"/>
                  </a:lnTo>
                  <a:lnTo>
                    <a:pt x="23" y="222"/>
                  </a:lnTo>
                  <a:lnTo>
                    <a:pt x="14" y="247"/>
                  </a:lnTo>
                  <a:lnTo>
                    <a:pt x="7" y="279"/>
                  </a:lnTo>
                  <a:lnTo>
                    <a:pt x="0" y="306"/>
                  </a:lnTo>
                  <a:lnTo>
                    <a:pt x="0" y="331"/>
                  </a:lnTo>
                  <a:lnTo>
                    <a:pt x="0" y="355"/>
                  </a:lnTo>
                  <a:lnTo>
                    <a:pt x="7" y="380"/>
                  </a:lnTo>
                  <a:lnTo>
                    <a:pt x="37" y="397"/>
                  </a:lnTo>
                  <a:lnTo>
                    <a:pt x="62" y="405"/>
                  </a:lnTo>
                  <a:lnTo>
                    <a:pt x="87" y="414"/>
                  </a:lnTo>
                  <a:lnTo>
                    <a:pt x="110" y="431"/>
                  </a:lnTo>
                  <a:lnTo>
                    <a:pt x="134" y="439"/>
                  </a:lnTo>
                  <a:lnTo>
                    <a:pt x="164" y="431"/>
                  </a:lnTo>
                  <a:lnTo>
                    <a:pt x="187" y="422"/>
                  </a:lnTo>
                  <a:lnTo>
                    <a:pt x="210" y="397"/>
                  </a:lnTo>
                  <a:lnTo>
                    <a:pt x="220" y="372"/>
                  </a:lnTo>
                  <a:lnTo>
                    <a:pt x="227" y="348"/>
                  </a:lnTo>
                  <a:lnTo>
                    <a:pt x="227" y="306"/>
                  </a:lnTo>
                  <a:lnTo>
                    <a:pt x="234" y="264"/>
                  </a:lnTo>
                  <a:lnTo>
                    <a:pt x="243" y="238"/>
                  </a:lnTo>
                  <a:lnTo>
                    <a:pt x="243" y="207"/>
                  </a:lnTo>
                  <a:lnTo>
                    <a:pt x="250" y="173"/>
                  </a:lnTo>
                  <a:lnTo>
                    <a:pt x="243" y="131"/>
                  </a:lnTo>
                  <a:lnTo>
                    <a:pt x="243" y="107"/>
                  </a:lnTo>
                  <a:lnTo>
                    <a:pt x="243" y="82"/>
                  </a:lnTo>
                  <a:lnTo>
                    <a:pt x="243" y="48"/>
                  </a:lnTo>
                  <a:lnTo>
                    <a:pt x="243" y="2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70" name="Oval 432"/>
            <p:cNvSpPr>
              <a:spLocks noChangeArrowheads="1"/>
            </p:cNvSpPr>
            <p:nvPr/>
          </p:nvSpPr>
          <p:spPr bwMode="auto">
            <a:xfrm>
              <a:off x="2900" y="5878"/>
              <a:ext cx="100" cy="112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71" name="Freeform 433"/>
            <p:cNvSpPr>
              <a:spLocks/>
            </p:cNvSpPr>
            <p:nvPr/>
          </p:nvSpPr>
          <p:spPr bwMode="auto">
            <a:xfrm>
              <a:off x="2664" y="5990"/>
              <a:ext cx="264" cy="439"/>
            </a:xfrm>
            <a:custGeom>
              <a:avLst/>
              <a:gdLst>
                <a:gd name="T0" fmla="*/ 100 w 264"/>
                <a:gd name="T1" fmla="*/ 439 h 439"/>
                <a:gd name="T2" fmla="*/ 0 w 264"/>
                <a:gd name="T3" fmla="*/ 289 h 439"/>
                <a:gd name="T4" fmla="*/ 171 w 264"/>
                <a:gd name="T5" fmla="*/ 296 h 439"/>
                <a:gd name="T6" fmla="*/ 69 w 264"/>
                <a:gd name="T7" fmla="*/ 156 h 439"/>
                <a:gd name="T8" fmla="*/ 216 w 264"/>
                <a:gd name="T9" fmla="*/ 156 h 439"/>
                <a:gd name="T10" fmla="*/ 194 w 264"/>
                <a:gd name="T11" fmla="*/ 65 h 439"/>
                <a:gd name="T12" fmla="*/ 264 w 264"/>
                <a:gd name="T13" fmla="*/ 0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439"/>
                <a:gd name="T23" fmla="*/ 264 w 264"/>
                <a:gd name="T24" fmla="*/ 439 h 4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439">
                  <a:moveTo>
                    <a:pt x="100" y="439"/>
                  </a:moveTo>
                  <a:lnTo>
                    <a:pt x="0" y="289"/>
                  </a:lnTo>
                  <a:lnTo>
                    <a:pt x="171" y="296"/>
                  </a:lnTo>
                  <a:lnTo>
                    <a:pt x="69" y="156"/>
                  </a:lnTo>
                  <a:lnTo>
                    <a:pt x="216" y="156"/>
                  </a:lnTo>
                  <a:lnTo>
                    <a:pt x="194" y="65"/>
                  </a:lnTo>
                  <a:lnTo>
                    <a:pt x="264" y="0"/>
                  </a:lnTo>
                </a:path>
              </a:pathLst>
            </a:custGeom>
            <a:noFill/>
            <a:ln w="1333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72" name="Rectangle 434"/>
            <p:cNvSpPr>
              <a:spLocks noChangeArrowheads="1"/>
            </p:cNvSpPr>
            <p:nvPr/>
          </p:nvSpPr>
          <p:spPr bwMode="auto">
            <a:xfrm>
              <a:off x="1859" y="5532"/>
              <a:ext cx="121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73" name="Rectangle 435"/>
            <p:cNvSpPr>
              <a:spLocks noChangeArrowheads="1"/>
            </p:cNvSpPr>
            <p:nvPr/>
          </p:nvSpPr>
          <p:spPr bwMode="auto">
            <a:xfrm>
              <a:off x="1951" y="5517"/>
              <a:ext cx="99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Младен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674" name="Rectangle 436"/>
            <p:cNvSpPr>
              <a:spLocks noChangeArrowheads="1"/>
            </p:cNvSpPr>
            <p:nvPr/>
          </p:nvSpPr>
          <p:spPr bwMode="auto">
            <a:xfrm>
              <a:off x="2886" y="5517"/>
              <a:ext cx="10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-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675" name="Rectangle 437"/>
            <p:cNvSpPr>
              <a:spLocks noChangeArrowheads="1"/>
            </p:cNvSpPr>
            <p:nvPr/>
          </p:nvSpPr>
          <p:spPr bwMode="auto">
            <a:xfrm>
              <a:off x="1951" y="5771"/>
              <a:ext cx="84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 dirty="0" err="1">
                  <a:latin typeface="Century Schoolbook" pitchFamily="18" charset="0"/>
                </a:rPr>
                <a:t>чество</a:t>
              </a:r>
              <a:endParaRPr lang="ru-RU" b="1" dirty="0">
                <a:latin typeface="Century Schoolbook" pitchFamily="18" charset="0"/>
              </a:endParaRPr>
            </a:p>
          </p:txBody>
        </p:sp>
        <p:sp>
          <p:nvSpPr>
            <p:cNvPr id="27676" name="Oval 438"/>
            <p:cNvSpPr>
              <a:spLocks noChangeArrowheads="1"/>
            </p:cNvSpPr>
            <p:nvPr/>
          </p:nvSpPr>
          <p:spPr bwMode="auto">
            <a:xfrm>
              <a:off x="3778" y="6429"/>
              <a:ext cx="108" cy="108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77" name="Oval 439"/>
            <p:cNvSpPr>
              <a:spLocks noChangeArrowheads="1"/>
            </p:cNvSpPr>
            <p:nvPr/>
          </p:nvSpPr>
          <p:spPr bwMode="auto">
            <a:xfrm>
              <a:off x="4155" y="5722"/>
              <a:ext cx="104" cy="110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80" name="Rectangle 442"/>
            <p:cNvSpPr>
              <a:spLocks noChangeArrowheads="1"/>
            </p:cNvSpPr>
            <p:nvPr/>
          </p:nvSpPr>
          <p:spPr bwMode="auto">
            <a:xfrm>
              <a:off x="4245" y="5762"/>
              <a:ext cx="334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83" name="Rectangle 445"/>
            <p:cNvSpPr>
              <a:spLocks noChangeArrowheads="1"/>
            </p:cNvSpPr>
            <p:nvPr/>
          </p:nvSpPr>
          <p:spPr bwMode="auto">
            <a:xfrm>
              <a:off x="2048" y="4727"/>
              <a:ext cx="1193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84" name="Rectangle 446"/>
            <p:cNvSpPr>
              <a:spLocks noChangeArrowheads="1"/>
            </p:cNvSpPr>
            <p:nvPr/>
          </p:nvSpPr>
          <p:spPr bwMode="auto">
            <a:xfrm>
              <a:off x="2139" y="4742"/>
              <a:ext cx="1025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Детство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685" name="Rectangle 447"/>
            <p:cNvSpPr>
              <a:spLocks noChangeArrowheads="1"/>
            </p:cNvSpPr>
            <p:nvPr/>
          </p:nvSpPr>
          <p:spPr bwMode="auto">
            <a:xfrm>
              <a:off x="3155" y="3488"/>
              <a:ext cx="1142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86" name="Rectangle 448"/>
            <p:cNvSpPr>
              <a:spLocks noChangeArrowheads="1"/>
            </p:cNvSpPr>
            <p:nvPr/>
          </p:nvSpPr>
          <p:spPr bwMode="auto">
            <a:xfrm>
              <a:off x="3247" y="3560"/>
              <a:ext cx="102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Юность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687" name="Freeform 449"/>
            <p:cNvSpPr>
              <a:spLocks/>
            </p:cNvSpPr>
            <p:nvPr/>
          </p:nvSpPr>
          <p:spPr bwMode="auto">
            <a:xfrm>
              <a:off x="3928" y="3906"/>
              <a:ext cx="391" cy="462"/>
            </a:xfrm>
            <a:custGeom>
              <a:avLst/>
              <a:gdLst>
                <a:gd name="T0" fmla="*/ 391 w 391"/>
                <a:gd name="T1" fmla="*/ 0 h 462"/>
                <a:gd name="T2" fmla="*/ 366 w 391"/>
                <a:gd name="T3" fmla="*/ 8 h 462"/>
                <a:gd name="T4" fmla="*/ 318 w 391"/>
                <a:gd name="T5" fmla="*/ 8 h 462"/>
                <a:gd name="T6" fmla="*/ 280 w 391"/>
                <a:gd name="T7" fmla="*/ 8 h 462"/>
                <a:gd name="T8" fmla="*/ 257 w 391"/>
                <a:gd name="T9" fmla="*/ 8 h 462"/>
                <a:gd name="T10" fmla="*/ 232 w 391"/>
                <a:gd name="T11" fmla="*/ 25 h 462"/>
                <a:gd name="T12" fmla="*/ 209 w 391"/>
                <a:gd name="T13" fmla="*/ 42 h 462"/>
                <a:gd name="T14" fmla="*/ 186 w 391"/>
                <a:gd name="T15" fmla="*/ 59 h 462"/>
                <a:gd name="T16" fmla="*/ 163 w 391"/>
                <a:gd name="T17" fmla="*/ 76 h 462"/>
                <a:gd name="T18" fmla="*/ 139 w 391"/>
                <a:gd name="T19" fmla="*/ 101 h 462"/>
                <a:gd name="T20" fmla="*/ 116 w 391"/>
                <a:gd name="T21" fmla="*/ 126 h 462"/>
                <a:gd name="T22" fmla="*/ 100 w 391"/>
                <a:gd name="T23" fmla="*/ 160 h 462"/>
                <a:gd name="T24" fmla="*/ 70 w 391"/>
                <a:gd name="T25" fmla="*/ 202 h 462"/>
                <a:gd name="T26" fmla="*/ 46 w 391"/>
                <a:gd name="T27" fmla="*/ 217 h 462"/>
                <a:gd name="T28" fmla="*/ 30 w 391"/>
                <a:gd name="T29" fmla="*/ 242 h 462"/>
                <a:gd name="T30" fmla="*/ 7 w 391"/>
                <a:gd name="T31" fmla="*/ 259 h 462"/>
                <a:gd name="T32" fmla="*/ 0 w 391"/>
                <a:gd name="T33" fmla="*/ 300 h 462"/>
                <a:gd name="T34" fmla="*/ 0 w 391"/>
                <a:gd name="T35" fmla="*/ 335 h 462"/>
                <a:gd name="T36" fmla="*/ 7 w 391"/>
                <a:gd name="T37" fmla="*/ 359 h 462"/>
                <a:gd name="T38" fmla="*/ 23 w 391"/>
                <a:gd name="T39" fmla="*/ 384 h 462"/>
                <a:gd name="T40" fmla="*/ 46 w 391"/>
                <a:gd name="T41" fmla="*/ 401 h 462"/>
                <a:gd name="T42" fmla="*/ 77 w 391"/>
                <a:gd name="T43" fmla="*/ 418 h 462"/>
                <a:gd name="T44" fmla="*/ 109 w 391"/>
                <a:gd name="T45" fmla="*/ 426 h 462"/>
                <a:gd name="T46" fmla="*/ 139 w 391"/>
                <a:gd name="T47" fmla="*/ 443 h 462"/>
                <a:gd name="T48" fmla="*/ 163 w 391"/>
                <a:gd name="T49" fmla="*/ 462 h 462"/>
                <a:gd name="T50" fmla="*/ 186 w 391"/>
                <a:gd name="T51" fmla="*/ 462 h 462"/>
                <a:gd name="T52" fmla="*/ 225 w 391"/>
                <a:gd name="T53" fmla="*/ 443 h 462"/>
                <a:gd name="T54" fmla="*/ 257 w 391"/>
                <a:gd name="T55" fmla="*/ 409 h 462"/>
                <a:gd name="T56" fmla="*/ 280 w 391"/>
                <a:gd name="T57" fmla="*/ 376 h 462"/>
                <a:gd name="T58" fmla="*/ 296 w 391"/>
                <a:gd name="T59" fmla="*/ 342 h 462"/>
                <a:gd name="T60" fmla="*/ 304 w 391"/>
                <a:gd name="T61" fmla="*/ 318 h 462"/>
                <a:gd name="T62" fmla="*/ 311 w 391"/>
                <a:gd name="T63" fmla="*/ 293 h 462"/>
                <a:gd name="T64" fmla="*/ 318 w 391"/>
                <a:gd name="T65" fmla="*/ 251 h 462"/>
                <a:gd name="T66" fmla="*/ 334 w 391"/>
                <a:gd name="T67" fmla="*/ 209 h 462"/>
                <a:gd name="T68" fmla="*/ 341 w 391"/>
                <a:gd name="T69" fmla="*/ 167 h 462"/>
                <a:gd name="T70" fmla="*/ 352 w 391"/>
                <a:gd name="T71" fmla="*/ 133 h 462"/>
                <a:gd name="T72" fmla="*/ 366 w 391"/>
                <a:gd name="T73" fmla="*/ 101 h 462"/>
                <a:gd name="T74" fmla="*/ 375 w 391"/>
                <a:gd name="T75" fmla="*/ 76 h 462"/>
                <a:gd name="T76" fmla="*/ 382 w 391"/>
                <a:gd name="T77" fmla="*/ 42 h 462"/>
                <a:gd name="T78" fmla="*/ 391 w 391"/>
                <a:gd name="T79" fmla="*/ 0 h 4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1"/>
                <a:gd name="T121" fmla="*/ 0 h 462"/>
                <a:gd name="T122" fmla="*/ 391 w 391"/>
                <a:gd name="T123" fmla="*/ 462 h 4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1" h="462">
                  <a:moveTo>
                    <a:pt x="391" y="0"/>
                  </a:moveTo>
                  <a:lnTo>
                    <a:pt x="366" y="8"/>
                  </a:lnTo>
                  <a:lnTo>
                    <a:pt x="318" y="8"/>
                  </a:lnTo>
                  <a:lnTo>
                    <a:pt x="280" y="8"/>
                  </a:lnTo>
                  <a:lnTo>
                    <a:pt x="257" y="8"/>
                  </a:lnTo>
                  <a:lnTo>
                    <a:pt x="232" y="25"/>
                  </a:lnTo>
                  <a:lnTo>
                    <a:pt x="209" y="42"/>
                  </a:lnTo>
                  <a:lnTo>
                    <a:pt x="186" y="59"/>
                  </a:lnTo>
                  <a:lnTo>
                    <a:pt x="163" y="76"/>
                  </a:lnTo>
                  <a:lnTo>
                    <a:pt x="139" y="101"/>
                  </a:lnTo>
                  <a:lnTo>
                    <a:pt x="116" y="126"/>
                  </a:lnTo>
                  <a:lnTo>
                    <a:pt x="100" y="160"/>
                  </a:lnTo>
                  <a:lnTo>
                    <a:pt x="70" y="202"/>
                  </a:lnTo>
                  <a:lnTo>
                    <a:pt x="46" y="217"/>
                  </a:lnTo>
                  <a:lnTo>
                    <a:pt x="30" y="242"/>
                  </a:lnTo>
                  <a:lnTo>
                    <a:pt x="7" y="259"/>
                  </a:lnTo>
                  <a:lnTo>
                    <a:pt x="0" y="300"/>
                  </a:lnTo>
                  <a:lnTo>
                    <a:pt x="0" y="335"/>
                  </a:lnTo>
                  <a:lnTo>
                    <a:pt x="7" y="359"/>
                  </a:lnTo>
                  <a:lnTo>
                    <a:pt x="23" y="384"/>
                  </a:lnTo>
                  <a:lnTo>
                    <a:pt x="46" y="401"/>
                  </a:lnTo>
                  <a:lnTo>
                    <a:pt x="77" y="418"/>
                  </a:lnTo>
                  <a:lnTo>
                    <a:pt x="109" y="426"/>
                  </a:lnTo>
                  <a:lnTo>
                    <a:pt x="139" y="443"/>
                  </a:lnTo>
                  <a:lnTo>
                    <a:pt x="163" y="462"/>
                  </a:lnTo>
                  <a:lnTo>
                    <a:pt x="186" y="462"/>
                  </a:lnTo>
                  <a:lnTo>
                    <a:pt x="225" y="443"/>
                  </a:lnTo>
                  <a:lnTo>
                    <a:pt x="257" y="409"/>
                  </a:lnTo>
                  <a:lnTo>
                    <a:pt x="280" y="376"/>
                  </a:lnTo>
                  <a:lnTo>
                    <a:pt x="296" y="342"/>
                  </a:lnTo>
                  <a:lnTo>
                    <a:pt x="304" y="318"/>
                  </a:lnTo>
                  <a:lnTo>
                    <a:pt x="311" y="293"/>
                  </a:lnTo>
                  <a:lnTo>
                    <a:pt x="318" y="251"/>
                  </a:lnTo>
                  <a:lnTo>
                    <a:pt x="334" y="209"/>
                  </a:lnTo>
                  <a:lnTo>
                    <a:pt x="341" y="167"/>
                  </a:lnTo>
                  <a:lnTo>
                    <a:pt x="352" y="133"/>
                  </a:lnTo>
                  <a:lnTo>
                    <a:pt x="366" y="101"/>
                  </a:lnTo>
                  <a:lnTo>
                    <a:pt x="375" y="76"/>
                  </a:lnTo>
                  <a:lnTo>
                    <a:pt x="382" y="42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88" name="Oval 450"/>
            <p:cNvSpPr>
              <a:spLocks noChangeArrowheads="1"/>
            </p:cNvSpPr>
            <p:nvPr/>
          </p:nvSpPr>
          <p:spPr bwMode="auto">
            <a:xfrm>
              <a:off x="4278" y="3857"/>
              <a:ext cx="107" cy="112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89" name="Freeform 451"/>
            <p:cNvSpPr>
              <a:spLocks/>
            </p:cNvSpPr>
            <p:nvPr/>
          </p:nvSpPr>
          <p:spPr bwMode="auto">
            <a:xfrm>
              <a:off x="3935" y="3906"/>
              <a:ext cx="352" cy="401"/>
            </a:xfrm>
            <a:custGeom>
              <a:avLst/>
              <a:gdLst>
                <a:gd name="T0" fmla="*/ 14 w 352"/>
                <a:gd name="T1" fmla="*/ 401 h 401"/>
                <a:gd name="T2" fmla="*/ 0 w 352"/>
                <a:gd name="T3" fmla="*/ 175 h 401"/>
                <a:gd name="T4" fmla="*/ 171 w 352"/>
                <a:gd name="T5" fmla="*/ 259 h 401"/>
                <a:gd name="T6" fmla="*/ 164 w 352"/>
                <a:gd name="T7" fmla="*/ 109 h 401"/>
                <a:gd name="T8" fmla="*/ 313 w 352"/>
                <a:gd name="T9" fmla="*/ 185 h 401"/>
                <a:gd name="T10" fmla="*/ 273 w 352"/>
                <a:gd name="T11" fmla="*/ 0 h 401"/>
                <a:gd name="T12" fmla="*/ 352 w 352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401"/>
                <a:gd name="T23" fmla="*/ 352 w 352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401">
                  <a:moveTo>
                    <a:pt x="14" y="401"/>
                  </a:moveTo>
                  <a:lnTo>
                    <a:pt x="0" y="175"/>
                  </a:lnTo>
                  <a:lnTo>
                    <a:pt x="171" y="259"/>
                  </a:lnTo>
                  <a:lnTo>
                    <a:pt x="164" y="109"/>
                  </a:lnTo>
                  <a:lnTo>
                    <a:pt x="313" y="185"/>
                  </a:lnTo>
                  <a:lnTo>
                    <a:pt x="273" y="0"/>
                  </a:lnTo>
                  <a:lnTo>
                    <a:pt x="352" y="0"/>
                  </a:lnTo>
                </a:path>
              </a:pathLst>
            </a:custGeom>
            <a:noFill/>
            <a:ln w="1333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90" name="Oval 452"/>
            <p:cNvSpPr>
              <a:spLocks noChangeArrowheads="1"/>
            </p:cNvSpPr>
            <p:nvPr/>
          </p:nvSpPr>
          <p:spPr bwMode="auto">
            <a:xfrm>
              <a:off x="4623" y="4888"/>
              <a:ext cx="104" cy="112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91" name="Oval 453"/>
            <p:cNvSpPr>
              <a:spLocks noChangeArrowheads="1"/>
            </p:cNvSpPr>
            <p:nvPr/>
          </p:nvSpPr>
          <p:spPr bwMode="auto">
            <a:xfrm>
              <a:off x="5158" y="4484"/>
              <a:ext cx="104" cy="110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92" name="Rectangle 454"/>
            <p:cNvSpPr>
              <a:spLocks noChangeArrowheads="1"/>
            </p:cNvSpPr>
            <p:nvPr/>
          </p:nvSpPr>
          <p:spPr bwMode="auto">
            <a:xfrm>
              <a:off x="4732" y="4864"/>
              <a:ext cx="2312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95" name="Rectangle 457"/>
            <p:cNvSpPr>
              <a:spLocks noChangeArrowheads="1"/>
            </p:cNvSpPr>
            <p:nvPr/>
          </p:nvSpPr>
          <p:spPr bwMode="auto">
            <a:xfrm>
              <a:off x="5246" y="4089"/>
              <a:ext cx="2389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98" name="Rectangle 460"/>
            <p:cNvSpPr>
              <a:spLocks noChangeArrowheads="1"/>
            </p:cNvSpPr>
            <p:nvPr/>
          </p:nvSpPr>
          <p:spPr bwMode="auto">
            <a:xfrm>
              <a:off x="4671" y="2751"/>
              <a:ext cx="1124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699" name="Rectangle 461"/>
            <p:cNvSpPr>
              <a:spLocks noChangeArrowheads="1"/>
            </p:cNvSpPr>
            <p:nvPr/>
          </p:nvSpPr>
          <p:spPr bwMode="auto">
            <a:xfrm>
              <a:off x="4762" y="2823"/>
              <a:ext cx="100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Расцвет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700" name="Rectangle 462"/>
            <p:cNvSpPr>
              <a:spLocks noChangeArrowheads="1"/>
            </p:cNvSpPr>
            <p:nvPr/>
          </p:nvSpPr>
          <p:spPr bwMode="auto">
            <a:xfrm>
              <a:off x="5891" y="2675"/>
              <a:ext cx="1853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01" name="Rectangle 463"/>
            <p:cNvSpPr>
              <a:spLocks noChangeArrowheads="1"/>
            </p:cNvSpPr>
            <p:nvPr/>
          </p:nvSpPr>
          <p:spPr bwMode="auto">
            <a:xfrm>
              <a:off x="5982" y="2747"/>
              <a:ext cx="177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Стабильность</a:t>
              </a:r>
              <a:endParaRPr lang="ru-RU" b="1">
                <a:latin typeface="Century Schoolbook" pitchFamily="18" charset="0"/>
              </a:endParaRPr>
            </a:p>
          </p:txBody>
        </p:sp>
        <p:grpSp>
          <p:nvGrpSpPr>
            <p:cNvPr id="27702" name="Group 464"/>
            <p:cNvGrpSpPr>
              <a:grpSpLocks/>
            </p:cNvGrpSpPr>
            <p:nvPr/>
          </p:nvGrpSpPr>
          <p:grpSpPr bwMode="auto">
            <a:xfrm>
              <a:off x="6746" y="3247"/>
              <a:ext cx="1752" cy="1455"/>
              <a:chOff x="6746" y="3247"/>
              <a:chExt cx="1752" cy="1455"/>
            </a:xfrm>
          </p:grpSpPr>
          <p:sp>
            <p:nvSpPr>
              <p:cNvPr id="27742" name="Freeform 465"/>
              <p:cNvSpPr>
                <a:spLocks/>
              </p:cNvSpPr>
              <p:nvPr/>
            </p:nvSpPr>
            <p:spPr bwMode="auto">
              <a:xfrm>
                <a:off x="6746" y="3247"/>
                <a:ext cx="100" cy="53"/>
              </a:xfrm>
              <a:custGeom>
                <a:avLst/>
                <a:gdLst>
                  <a:gd name="T0" fmla="*/ 16 w 100"/>
                  <a:gd name="T1" fmla="*/ 2 h 53"/>
                  <a:gd name="T2" fmla="*/ 11 w 100"/>
                  <a:gd name="T3" fmla="*/ 0 h 53"/>
                  <a:gd name="T4" fmla="*/ 7 w 100"/>
                  <a:gd name="T5" fmla="*/ 2 h 53"/>
                  <a:gd name="T6" fmla="*/ 4 w 100"/>
                  <a:gd name="T7" fmla="*/ 4 h 53"/>
                  <a:gd name="T8" fmla="*/ 0 w 100"/>
                  <a:gd name="T9" fmla="*/ 12 h 53"/>
                  <a:gd name="T10" fmla="*/ 4 w 100"/>
                  <a:gd name="T11" fmla="*/ 19 h 53"/>
                  <a:gd name="T12" fmla="*/ 7 w 100"/>
                  <a:gd name="T13" fmla="*/ 23 h 53"/>
                  <a:gd name="T14" fmla="*/ 86 w 100"/>
                  <a:gd name="T15" fmla="*/ 51 h 53"/>
                  <a:gd name="T16" fmla="*/ 90 w 100"/>
                  <a:gd name="T17" fmla="*/ 53 h 53"/>
                  <a:gd name="T18" fmla="*/ 95 w 100"/>
                  <a:gd name="T19" fmla="*/ 51 h 53"/>
                  <a:gd name="T20" fmla="*/ 99 w 100"/>
                  <a:gd name="T21" fmla="*/ 50 h 53"/>
                  <a:gd name="T22" fmla="*/ 100 w 100"/>
                  <a:gd name="T23" fmla="*/ 42 h 53"/>
                  <a:gd name="T24" fmla="*/ 99 w 100"/>
                  <a:gd name="T25" fmla="*/ 34 h 53"/>
                  <a:gd name="T26" fmla="*/ 95 w 100"/>
                  <a:gd name="T27" fmla="*/ 31 h 53"/>
                  <a:gd name="T28" fmla="*/ 16 w 100"/>
                  <a:gd name="T29" fmla="*/ 2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53"/>
                  <a:gd name="T47" fmla="*/ 100 w 10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53">
                    <a:moveTo>
                      <a:pt x="16" y="2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86" y="51"/>
                    </a:lnTo>
                    <a:lnTo>
                      <a:pt x="90" y="53"/>
                    </a:lnTo>
                    <a:lnTo>
                      <a:pt x="95" y="51"/>
                    </a:lnTo>
                    <a:lnTo>
                      <a:pt x="99" y="50"/>
                    </a:lnTo>
                    <a:lnTo>
                      <a:pt x="100" y="42"/>
                    </a:lnTo>
                    <a:lnTo>
                      <a:pt x="99" y="34"/>
                    </a:lnTo>
                    <a:lnTo>
                      <a:pt x="95" y="31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3" name="Freeform 466"/>
              <p:cNvSpPr>
                <a:spLocks/>
              </p:cNvSpPr>
              <p:nvPr/>
            </p:nvSpPr>
            <p:spPr bwMode="auto">
              <a:xfrm>
                <a:off x="6885" y="3300"/>
                <a:ext cx="102" cy="54"/>
              </a:xfrm>
              <a:custGeom>
                <a:avLst/>
                <a:gdLst>
                  <a:gd name="T0" fmla="*/ 16 w 102"/>
                  <a:gd name="T1" fmla="*/ 0 h 54"/>
                  <a:gd name="T2" fmla="*/ 11 w 102"/>
                  <a:gd name="T3" fmla="*/ 0 h 54"/>
                  <a:gd name="T4" fmla="*/ 7 w 102"/>
                  <a:gd name="T5" fmla="*/ 0 h 54"/>
                  <a:gd name="T6" fmla="*/ 4 w 102"/>
                  <a:gd name="T7" fmla="*/ 2 h 54"/>
                  <a:gd name="T8" fmla="*/ 0 w 102"/>
                  <a:gd name="T9" fmla="*/ 12 h 54"/>
                  <a:gd name="T10" fmla="*/ 4 w 102"/>
                  <a:gd name="T11" fmla="*/ 19 h 54"/>
                  <a:gd name="T12" fmla="*/ 7 w 102"/>
                  <a:gd name="T13" fmla="*/ 21 h 54"/>
                  <a:gd name="T14" fmla="*/ 85 w 102"/>
                  <a:gd name="T15" fmla="*/ 52 h 54"/>
                  <a:gd name="T16" fmla="*/ 86 w 102"/>
                  <a:gd name="T17" fmla="*/ 52 h 54"/>
                  <a:gd name="T18" fmla="*/ 92 w 102"/>
                  <a:gd name="T19" fmla="*/ 54 h 54"/>
                  <a:gd name="T20" fmla="*/ 95 w 102"/>
                  <a:gd name="T21" fmla="*/ 52 h 54"/>
                  <a:gd name="T22" fmla="*/ 99 w 102"/>
                  <a:gd name="T23" fmla="*/ 50 h 54"/>
                  <a:gd name="T24" fmla="*/ 102 w 102"/>
                  <a:gd name="T25" fmla="*/ 42 h 54"/>
                  <a:gd name="T26" fmla="*/ 99 w 102"/>
                  <a:gd name="T27" fmla="*/ 35 h 54"/>
                  <a:gd name="T28" fmla="*/ 95 w 102"/>
                  <a:gd name="T29" fmla="*/ 31 h 54"/>
                  <a:gd name="T30" fmla="*/ 93 w 102"/>
                  <a:gd name="T31" fmla="*/ 31 h 54"/>
                  <a:gd name="T32" fmla="*/ 16 w 102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2"/>
                  <a:gd name="T52" fmla="*/ 0 h 54"/>
                  <a:gd name="T53" fmla="*/ 102 w 102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2" h="54">
                    <a:moveTo>
                      <a:pt x="16" y="0"/>
                    </a:moveTo>
                    <a:lnTo>
                      <a:pt x="11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7" y="21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92" y="54"/>
                    </a:lnTo>
                    <a:lnTo>
                      <a:pt x="95" y="52"/>
                    </a:lnTo>
                    <a:lnTo>
                      <a:pt x="99" y="50"/>
                    </a:lnTo>
                    <a:lnTo>
                      <a:pt x="102" y="42"/>
                    </a:lnTo>
                    <a:lnTo>
                      <a:pt x="99" y="35"/>
                    </a:lnTo>
                    <a:lnTo>
                      <a:pt x="95" y="31"/>
                    </a:lnTo>
                    <a:lnTo>
                      <a:pt x="93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4" name="Freeform 467"/>
              <p:cNvSpPr>
                <a:spLocks/>
              </p:cNvSpPr>
              <p:nvPr/>
            </p:nvSpPr>
            <p:spPr bwMode="auto">
              <a:xfrm>
                <a:off x="7022" y="3361"/>
                <a:ext cx="97" cy="63"/>
              </a:xfrm>
              <a:custGeom>
                <a:avLst/>
                <a:gdLst>
                  <a:gd name="T0" fmla="*/ 14 w 97"/>
                  <a:gd name="T1" fmla="*/ 0 h 63"/>
                  <a:gd name="T2" fmla="*/ 11 w 97"/>
                  <a:gd name="T3" fmla="*/ 0 h 63"/>
                  <a:gd name="T4" fmla="*/ 6 w 97"/>
                  <a:gd name="T5" fmla="*/ 0 h 63"/>
                  <a:gd name="T6" fmla="*/ 4 w 97"/>
                  <a:gd name="T7" fmla="*/ 4 h 63"/>
                  <a:gd name="T8" fmla="*/ 0 w 97"/>
                  <a:gd name="T9" fmla="*/ 12 h 63"/>
                  <a:gd name="T10" fmla="*/ 4 w 97"/>
                  <a:gd name="T11" fmla="*/ 19 h 63"/>
                  <a:gd name="T12" fmla="*/ 6 w 97"/>
                  <a:gd name="T13" fmla="*/ 21 h 63"/>
                  <a:gd name="T14" fmla="*/ 81 w 97"/>
                  <a:gd name="T15" fmla="*/ 63 h 63"/>
                  <a:gd name="T16" fmla="*/ 87 w 97"/>
                  <a:gd name="T17" fmla="*/ 63 h 63"/>
                  <a:gd name="T18" fmla="*/ 90 w 97"/>
                  <a:gd name="T19" fmla="*/ 63 h 63"/>
                  <a:gd name="T20" fmla="*/ 94 w 97"/>
                  <a:gd name="T21" fmla="*/ 59 h 63"/>
                  <a:gd name="T22" fmla="*/ 97 w 97"/>
                  <a:gd name="T23" fmla="*/ 51 h 63"/>
                  <a:gd name="T24" fmla="*/ 94 w 97"/>
                  <a:gd name="T25" fmla="*/ 44 h 63"/>
                  <a:gd name="T26" fmla="*/ 90 w 97"/>
                  <a:gd name="T27" fmla="*/ 42 h 63"/>
                  <a:gd name="T28" fmla="*/ 14 w 97"/>
                  <a:gd name="T29" fmla="*/ 0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7"/>
                  <a:gd name="T46" fmla="*/ 0 h 63"/>
                  <a:gd name="T47" fmla="*/ 97 w 97"/>
                  <a:gd name="T48" fmla="*/ 63 h 6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7" h="63">
                    <a:moveTo>
                      <a:pt x="14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81" y="63"/>
                    </a:lnTo>
                    <a:lnTo>
                      <a:pt x="87" y="63"/>
                    </a:lnTo>
                    <a:lnTo>
                      <a:pt x="90" y="63"/>
                    </a:lnTo>
                    <a:lnTo>
                      <a:pt x="94" y="59"/>
                    </a:lnTo>
                    <a:lnTo>
                      <a:pt x="97" y="51"/>
                    </a:lnTo>
                    <a:lnTo>
                      <a:pt x="94" y="44"/>
                    </a:lnTo>
                    <a:lnTo>
                      <a:pt x="90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5" name="Freeform 468"/>
              <p:cNvSpPr>
                <a:spLocks/>
              </p:cNvSpPr>
              <p:nvPr/>
            </p:nvSpPr>
            <p:spPr bwMode="auto">
              <a:xfrm>
                <a:off x="7154" y="3431"/>
                <a:ext cx="97" cy="63"/>
              </a:xfrm>
              <a:custGeom>
                <a:avLst/>
                <a:gdLst>
                  <a:gd name="T0" fmla="*/ 16 w 97"/>
                  <a:gd name="T1" fmla="*/ 2 h 63"/>
                  <a:gd name="T2" fmla="*/ 11 w 97"/>
                  <a:gd name="T3" fmla="*/ 0 h 63"/>
                  <a:gd name="T4" fmla="*/ 7 w 97"/>
                  <a:gd name="T5" fmla="*/ 2 h 63"/>
                  <a:gd name="T6" fmla="*/ 4 w 97"/>
                  <a:gd name="T7" fmla="*/ 4 h 63"/>
                  <a:gd name="T8" fmla="*/ 0 w 97"/>
                  <a:gd name="T9" fmla="*/ 12 h 63"/>
                  <a:gd name="T10" fmla="*/ 4 w 97"/>
                  <a:gd name="T11" fmla="*/ 19 h 63"/>
                  <a:gd name="T12" fmla="*/ 7 w 97"/>
                  <a:gd name="T13" fmla="*/ 23 h 63"/>
                  <a:gd name="T14" fmla="*/ 36 w 97"/>
                  <a:gd name="T15" fmla="*/ 38 h 63"/>
                  <a:gd name="T16" fmla="*/ 83 w 97"/>
                  <a:gd name="T17" fmla="*/ 63 h 63"/>
                  <a:gd name="T18" fmla="*/ 87 w 97"/>
                  <a:gd name="T19" fmla="*/ 63 h 63"/>
                  <a:gd name="T20" fmla="*/ 92 w 97"/>
                  <a:gd name="T21" fmla="*/ 63 h 63"/>
                  <a:gd name="T22" fmla="*/ 94 w 97"/>
                  <a:gd name="T23" fmla="*/ 59 h 63"/>
                  <a:gd name="T24" fmla="*/ 97 w 97"/>
                  <a:gd name="T25" fmla="*/ 52 h 63"/>
                  <a:gd name="T26" fmla="*/ 94 w 97"/>
                  <a:gd name="T27" fmla="*/ 44 h 63"/>
                  <a:gd name="T28" fmla="*/ 92 w 97"/>
                  <a:gd name="T29" fmla="*/ 42 h 63"/>
                  <a:gd name="T30" fmla="*/ 44 w 97"/>
                  <a:gd name="T31" fmla="*/ 17 h 63"/>
                  <a:gd name="T32" fmla="*/ 16 w 97"/>
                  <a:gd name="T33" fmla="*/ 2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63"/>
                  <a:gd name="T53" fmla="*/ 97 w 97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63">
                    <a:moveTo>
                      <a:pt x="16" y="2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36" y="38"/>
                    </a:lnTo>
                    <a:lnTo>
                      <a:pt x="83" y="63"/>
                    </a:lnTo>
                    <a:lnTo>
                      <a:pt x="87" y="63"/>
                    </a:lnTo>
                    <a:lnTo>
                      <a:pt x="92" y="63"/>
                    </a:lnTo>
                    <a:lnTo>
                      <a:pt x="94" y="59"/>
                    </a:lnTo>
                    <a:lnTo>
                      <a:pt x="97" y="52"/>
                    </a:lnTo>
                    <a:lnTo>
                      <a:pt x="94" y="44"/>
                    </a:lnTo>
                    <a:lnTo>
                      <a:pt x="92" y="42"/>
                    </a:lnTo>
                    <a:lnTo>
                      <a:pt x="44" y="17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6" name="Freeform 469"/>
              <p:cNvSpPr>
                <a:spLocks/>
              </p:cNvSpPr>
              <p:nvPr/>
            </p:nvSpPr>
            <p:spPr bwMode="auto">
              <a:xfrm>
                <a:off x="7288" y="3502"/>
                <a:ext cx="97" cy="62"/>
              </a:xfrm>
              <a:custGeom>
                <a:avLst/>
                <a:gdLst>
                  <a:gd name="T0" fmla="*/ 14 w 97"/>
                  <a:gd name="T1" fmla="*/ 0 h 62"/>
                  <a:gd name="T2" fmla="*/ 11 w 97"/>
                  <a:gd name="T3" fmla="*/ 0 h 62"/>
                  <a:gd name="T4" fmla="*/ 5 w 97"/>
                  <a:gd name="T5" fmla="*/ 0 h 62"/>
                  <a:gd name="T6" fmla="*/ 2 w 97"/>
                  <a:gd name="T7" fmla="*/ 3 h 62"/>
                  <a:gd name="T8" fmla="*/ 0 w 97"/>
                  <a:gd name="T9" fmla="*/ 11 h 62"/>
                  <a:gd name="T10" fmla="*/ 2 w 97"/>
                  <a:gd name="T11" fmla="*/ 19 h 62"/>
                  <a:gd name="T12" fmla="*/ 5 w 97"/>
                  <a:gd name="T13" fmla="*/ 21 h 62"/>
                  <a:gd name="T14" fmla="*/ 81 w 97"/>
                  <a:gd name="T15" fmla="*/ 60 h 62"/>
                  <a:gd name="T16" fmla="*/ 86 w 97"/>
                  <a:gd name="T17" fmla="*/ 62 h 62"/>
                  <a:gd name="T18" fmla="*/ 90 w 97"/>
                  <a:gd name="T19" fmla="*/ 60 h 62"/>
                  <a:gd name="T20" fmla="*/ 93 w 97"/>
                  <a:gd name="T21" fmla="*/ 59 h 62"/>
                  <a:gd name="T22" fmla="*/ 97 w 97"/>
                  <a:gd name="T23" fmla="*/ 51 h 62"/>
                  <a:gd name="T24" fmla="*/ 93 w 97"/>
                  <a:gd name="T25" fmla="*/ 41 h 62"/>
                  <a:gd name="T26" fmla="*/ 90 w 97"/>
                  <a:gd name="T27" fmla="*/ 40 h 62"/>
                  <a:gd name="T28" fmla="*/ 14 w 97"/>
                  <a:gd name="T29" fmla="*/ 0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7"/>
                  <a:gd name="T46" fmla="*/ 0 h 62"/>
                  <a:gd name="T47" fmla="*/ 97 w 97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7" h="62">
                    <a:moveTo>
                      <a:pt x="14" y="0"/>
                    </a:moveTo>
                    <a:lnTo>
                      <a:pt x="11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5" y="21"/>
                    </a:lnTo>
                    <a:lnTo>
                      <a:pt x="81" y="60"/>
                    </a:lnTo>
                    <a:lnTo>
                      <a:pt x="86" y="62"/>
                    </a:lnTo>
                    <a:lnTo>
                      <a:pt x="90" y="60"/>
                    </a:lnTo>
                    <a:lnTo>
                      <a:pt x="93" y="59"/>
                    </a:lnTo>
                    <a:lnTo>
                      <a:pt x="97" y="51"/>
                    </a:lnTo>
                    <a:lnTo>
                      <a:pt x="93" y="41"/>
                    </a:lnTo>
                    <a:lnTo>
                      <a:pt x="90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7" name="Freeform 470"/>
              <p:cNvSpPr>
                <a:spLocks/>
              </p:cNvSpPr>
              <p:nvPr/>
            </p:nvSpPr>
            <p:spPr bwMode="auto">
              <a:xfrm>
                <a:off x="7420" y="3570"/>
                <a:ext cx="90" cy="76"/>
              </a:xfrm>
              <a:custGeom>
                <a:avLst/>
                <a:gdLst>
                  <a:gd name="T0" fmla="*/ 16 w 90"/>
                  <a:gd name="T1" fmla="*/ 2 h 76"/>
                  <a:gd name="T2" fmla="*/ 11 w 90"/>
                  <a:gd name="T3" fmla="*/ 0 h 76"/>
                  <a:gd name="T4" fmla="*/ 7 w 90"/>
                  <a:gd name="T5" fmla="*/ 2 h 76"/>
                  <a:gd name="T6" fmla="*/ 4 w 90"/>
                  <a:gd name="T7" fmla="*/ 4 h 76"/>
                  <a:gd name="T8" fmla="*/ 0 w 90"/>
                  <a:gd name="T9" fmla="*/ 11 h 76"/>
                  <a:gd name="T10" fmla="*/ 4 w 90"/>
                  <a:gd name="T11" fmla="*/ 21 h 76"/>
                  <a:gd name="T12" fmla="*/ 7 w 90"/>
                  <a:gd name="T13" fmla="*/ 23 h 76"/>
                  <a:gd name="T14" fmla="*/ 25 w 90"/>
                  <a:gd name="T15" fmla="*/ 32 h 76"/>
                  <a:gd name="T16" fmla="*/ 28 w 90"/>
                  <a:gd name="T17" fmla="*/ 21 h 76"/>
                  <a:gd name="T18" fmla="*/ 21 w 90"/>
                  <a:gd name="T19" fmla="*/ 30 h 76"/>
                  <a:gd name="T20" fmla="*/ 72 w 90"/>
                  <a:gd name="T21" fmla="*/ 74 h 76"/>
                  <a:gd name="T22" fmla="*/ 76 w 90"/>
                  <a:gd name="T23" fmla="*/ 76 h 76"/>
                  <a:gd name="T24" fmla="*/ 79 w 90"/>
                  <a:gd name="T25" fmla="*/ 76 h 76"/>
                  <a:gd name="T26" fmla="*/ 83 w 90"/>
                  <a:gd name="T27" fmla="*/ 76 h 76"/>
                  <a:gd name="T28" fmla="*/ 86 w 90"/>
                  <a:gd name="T29" fmla="*/ 72 h 76"/>
                  <a:gd name="T30" fmla="*/ 90 w 90"/>
                  <a:gd name="T31" fmla="*/ 65 h 76"/>
                  <a:gd name="T32" fmla="*/ 88 w 90"/>
                  <a:gd name="T33" fmla="*/ 57 h 76"/>
                  <a:gd name="T34" fmla="*/ 37 w 90"/>
                  <a:gd name="T35" fmla="*/ 13 h 76"/>
                  <a:gd name="T36" fmla="*/ 34 w 90"/>
                  <a:gd name="T37" fmla="*/ 11 h 76"/>
                  <a:gd name="T38" fmla="*/ 16 w 90"/>
                  <a:gd name="T39" fmla="*/ 2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0"/>
                  <a:gd name="T61" fmla="*/ 0 h 76"/>
                  <a:gd name="T62" fmla="*/ 90 w 90"/>
                  <a:gd name="T63" fmla="*/ 76 h 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0" h="76">
                    <a:moveTo>
                      <a:pt x="16" y="2"/>
                    </a:moveTo>
                    <a:lnTo>
                      <a:pt x="11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25" y="32"/>
                    </a:lnTo>
                    <a:lnTo>
                      <a:pt x="28" y="21"/>
                    </a:lnTo>
                    <a:lnTo>
                      <a:pt x="21" y="30"/>
                    </a:lnTo>
                    <a:lnTo>
                      <a:pt x="72" y="74"/>
                    </a:lnTo>
                    <a:lnTo>
                      <a:pt x="76" y="76"/>
                    </a:lnTo>
                    <a:lnTo>
                      <a:pt x="79" y="76"/>
                    </a:lnTo>
                    <a:lnTo>
                      <a:pt x="83" y="76"/>
                    </a:lnTo>
                    <a:lnTo>
                      <a:pt x="86" y="72"/>
                    </a:lnTo>
                    <a:lnTo>
                      <a:pt x="90" y="65"/>
                    </a:lnTo>
                    <a:lnTo>
                      <a:pt x="88" y="57"/>
                    </a:lnTo>
                    <a:lnTo>
                      <a:pt x="37" y="13"/>
                    </a:lnTo>
                    <a:lnTo>
                      <a:pt x="34" y="11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8" name="Freeform 471"/>
              <p:cNvSpPr>
                <a:spLocks/>
              </p:cNvSpPr>
              <p:nvPr/>
            </p:nvSpPr>
            <p:spPr bwMode="auto">
              <a:xfrm>
                <a:off x="7538" y="3667"/>
                <a:ext cx="88" cy="80"/>
              </a:xfrm>
              <a:custGeom>
                <a:avLst/>
                <a:gdLst>
                  <a:gd name="T0" fmla="*/ 20 w 88"/>
                  <a:gd name="T1" fmla="*/ 2 h 80"/>
                  <a:gd name="T2" fmla="*/ 16 w 88"/>
                  <a:gd name="T3" fmla="*/ 0 h 80"/>
                  <a:gd name="T4" fmla="*/ 11 w 88"/>
                  <a:gd name="T5" fmla="*/ 0 h 80"/>
                  <a:gd name="T6" fmla="*/ 7 w 88"/>
                  <a:gd name="T7" fmla="*/ 0 h 80"/>
                  <a:gd name="T8" fmla="*/ 4 w 88"/>
                  <a:gd name="T9" fmla="*/ 2 h 80"/>
                  <a:gd name="T10" fmla="*/ 0 w 88"/>
                  <a:gd name="T11" fmla="*/ 11 h 80"/>
                  <a:gd name="T12" fmla="*/ 4 w 88"/>
                  <a:gd name="T13" fmla="*/ 19 h 80"/>
                  <a:gd name="T14" fmla="*/ 69 w 88"/>
                  <a:gd name="T15" fmla="*/ 76 h 80"/>
                  <a:gd name="T16" fmla="*/ 72 w 88"/>
                  <a:gd name="T17" fmla="*/ 78 h 80"/>
                  <a:gd name="T18" fmla="*/ 78 w 88"/>
                  <a:gd name="T19" fmla="*/ 80 h 80"/>
                  <a:gd name="T20" fmla="*/ 81 w 88"/>
                  <a:gd name="T21" fmla="*/ 78 h 80"/>
                  <a:gd name="T22" fmla="*/ 85 w 88"/>
                  <a:gd name="T23" fmla="*/ 76 h 80"/>
                  <a:gd name="T24" fmla="*/ 88 w 88"/>
                  <a:gd name="T25" fmla="*/ 68 h 80"/>
                  <a:gd name="T26" fmla="*/ 85 w 88"/>
                  <a:gd name="T27" fmla="*/ 59 h 80"/>
                  <a:gd name="T28" fmla="*/ 20 w 88"/>
                  <a:gd name="T29" fmla="*/ 2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80"/>
                  <a:gd name="T47" fmla="*/ 88 w 88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80">
                    <a:moveTo>
                      <a:pt x="20" y="2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11"/>
                    </a:lnTo>
                    <a:lnTo>
                      <a:pt x="4" y="19"/>
                    </a:lnTo>
                    <a:lnTo>
                      <a:pt x="69" y="76"/>
                    </a:lnTo>
                    <a:lnTo>
                      <a:pt x="72" y="78"/>
                    </a:lnTo>
                    <a:lnTo>
                      <a:pt x="78" y="80"/>
                    </a:lnTo>
                    <a:lnTo>
                      <a:pt x="81" y="78"/>
                    </a:lnTo>
                    <a:lnTo>
                      <a:pt x="85" y="76"/>
                    </a:lnTo>
                    <a:lnTo>
                      <a:pt x="88" y="68"/>
                    </a:lnTo>
                    <a:lnTo>
                      <a:pt x="85" y="59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9" name="Freeform 472"/>
              <p:cNvSpPr>
                <a:spLocks/>
              </p:cNvSpPr>
              <p:nvPr/>
            </p:nvSpPr>
            <p:spPr bwMode="auto">
              <a:xfrm>
                <a:off x="7654" y="3766"/>
                <a:ext cx="88" cy="78"/>
              </a:xfrm>
              <a:custGeom>
                <a:avLst/>
                <a:gdLst>
                  <a:gd name="T0" fmla="*/ 18 w 88"/>
                  <a:gd name="T1" fmla="*/ 4 h 78"/>
                  <a:gd name="T2" fmla="*/ 14 w 88"/>
                  <a:gd name="T3" fmla="*/ 2 h 78"/>
                  <a:gd name="T4" fmla="*/ 11 w 88"/>
                  <a:gd name="T5" fmla="*/ 0 h 78"/>
                  <a:gd name="T6" fmla="*/ 6 w 88"/>
                  <a:gd name="T7" fmla="*/ 2 h 78"/>
                  <a:gd name="T8" fmla="*/ 4 w 88"/>
                  <a:gd name="T9" fmla="*/ 4 h 78"/>
                  <a:gd name="T10" fmla="*/ 0 w 88"/>
                  <a:gd name="T11" fmla="*/ 11 h 78"/>
                  <a:gd name="T12" fmla="*/ 2 w 88"/>
                  <a:gd name="T13" fmla="*/ 21 h 78"/>
                  <a:gd name="T14" fmla="*/ 69 w 88"/>
                  <a:gd name="T15" fmla="*/ 76 h 78"/>
                  <a:gd name="T16" fmla="*/ 74 w 88"/>
                  <a:gd name="T17" fmla="*/ 78 h 78"/>
                  <a:gd name="T18" fmla="*/ 78 w 88"/>
                  <a:gd name="T19" fmla="*/ 78 h 78"/>
                  <a:gd name="T20" fmla="*/ 81 w 88"/>
                  <a:gd name="T21" fmla="*/ 78 h 78"/>
                  <a:gd name="T22" fmla="*/ 85 w 88"/>
                  <a:gd name="T23" fmla="*/ 74 h 78"/>
                  <a:gd name="T24" fmla="*/ 88 w 88"/>
                  <a:gd name="T25" fmla="*/ 66 h 78"/>
                  <a:gd name="T26" fmla="*/ 85 w 88"/>
                  <a:gd name="T27" fmla="*/ 59 h 78"/>
                  <a:gd name="T28" fmla="*/ 18 w 88"/>
                  <a:gd name="T29" fmla="*/ 4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78"/>
                  <a:gd name="T47" fmla="*/ 88 w 88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78">
                    <a:moveTo>
                      <a:pt x="18" y="4"/>
                    </a:moveTo>
                    <a:lnTo>
                      <a:pt x="14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69" y="76"/>
                    </a:lnTo>
                    <a:lnTo>
                      <a:pt x="74" y="78"/>
                    </a:lnTo>
                    <a:lnTo>
                      <a:pt x="78" y="78"/>
                    </a:lnTo>
                    <a:lnTo>
                      <a:pt x="81" y="78"/>
                    </a:lnTo>
                    <a:lnTo>
                      <a:pt x="85" y="74"/>
                    </a:lnTo>
                    <a:lnTo>
                      <a:pt x="88" y="66"/>
                    </a:lnTo>
                    <a:lnTo>
                      <a:pt x="85" y="59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0" name="Freeform 473"/>
              <p:cNvSpPr>
                <a:spLocks/>
              </p:cNvSpPr>
              <p:nvPr/>
            </p:nvSpPr>
            <p:spPr bwMode="auto">
              <a:xfrm>
                <a:off x="7772" y="3863"/>
                <a:ext cx="87" cy="79"/>
              </a:xfrm>
              <a:custGeom>
                <a:avLst/>
                <a:gdLst>
                  <a:gd name="T0" fmla="*/ 18 w 87"/>
                  <a:gd name="T1" fmla="*/ 3 h 79"/>
                  <a:gd name="T2" fmla="*/ 14 w 87"/>
                  <a:gd name="T3" fmla="*/ 1 h 79"/>
                  <a:gd name="T4" fmla="*/ 11 w 87"/>
                  <a:gd name="T5" fmla="*/ 0 h 79"/>
                  <a:gd name="T6" fmla="*/ 6 w 87"/>
                  <a:gd name="T7" fmla="*/ 1 h 79"/>
                  <a:gd name="T8" fmla="*/ 2 w 87"/>
                  <a:gd name="T9" fmla="*/ 3 h 79"/>
                  <a:gd name="T10" fmla="*/ 0 w 87"/>
                  <a:gd name="T11" fmla="*/ 11 h 79"/>
                  <a:gd name="T12" fmla="*/ 2 w 87"/>
                  <a:gd name="T13" fmla="*/ 20 h 79"/>
                  <a:gd name="T14" fmla="*/ 44 w 87"/>
                  <a:gd name="T15" fmla="*/ 55 h 79"/>
                  <a:gd name="T16" fmla="*/ 69 w 87"/>
                  <a:gd name="T17" fmla="*/ 76 h 79"/>
                  <a:gd name="T18" fmla="*/ 72 w 87"/>
                  <a:gd name="T19" fmla="*/ 77 h 79"/>
                  <a:gd name="T20" fmla="*/ 76 w 87"/>
                  <a:gd name="T21" fmla="*/ 79 h 79"/>
                  <a:gd name="T22" fmla="*/ 81 w 87"/>
                  <a:gd name="T23" fmla="*/ 77 h 79"/>
                  <a:gd name="T24" fmla="*/ 83 w 87"/>
                  <a:gd name="T25" fmla="*/ 76 h 79"/>
                  <a:gd name="T26" fmla="*/ 87 w 87"/>
                  <a:gd name="T27" fmla="*/ 68 h 79"/>
                  <a:gd name="T28" fmla="*/ 85 w 87"/>
                  <a:gd name="T29" fmla="*/ 58 h 79"/>
                  <a:gd name="T30" fmla="*/ 60 w 87"/>
                  <a:gd name="T31" fmla="*/ 38 h 79"/>
                  <a:gd name="T32" fmla="*/ 18 w 87"/>
                  <a:gd name="T33" fmla="*/ 3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79"/>
                  <a:gd name="T53" fmla="*/ 87 w 87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79">
                    <a:moveTo>
                      <a:pt x="18" y="3"/>
                    </a:moveTo>
                    <a:lnTo>
                      <a:pt x="14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0" y="11"/>
                    </a:lnTo>
                    <a:lnTo>
                      <a:pt x="2" y="20"/>
                    </a:lnTo>
                    <a:lnTo>
                      <a:pt x="44" y="55"/>
                    </a:lnTo>
                    <a:lnTo>
                      <a:pt x="69" y="76"/>
                    </a:lnTo>
                    <a:lnTo>
                      <a:pt x="72" y="77"/>
                    </a:lnTo>
                    <a:lnTo>
                      <a:pt x="76" y="79"/>
                    </a:lnTo>
                    <a:lnTo>
                      <a:pt x="81" y="77"/>
                    </a:lnTo>
                    <a:lnTo>
                      <a:pt x="83" y="76"/>
                    </a:lnTo>
                    <a:lnTo>
                      <a:pt x="87" y="68"/>
                    </a:lnTo>
                    <a:lnTo>
                      <a:pt x="85" y="58"/>
                    </a:lnTo>
                    <a:lnTo>
                      <a:pt x="60" y="38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1" name="Freeform 474"/>
              <p:cNvSpPr>
                <a:spLocks/>
              </p:cNvSpPr>
              <p:nvPr/>
            </p:nvSpPr>
            <p:spPr bwMode="auto">
              <a:xfrm>
                <a:off x="7885" y="3965"/>
                <a:ext cx="79" cy="89"/>
              </a:xfrm>
              <a:custGeom>
                <a:avLst/>
                <a:gdLst>
                  <a:gd name="T0" fmla="*/ 18 w 79"/>
                  <a:gd name="T1" fmla="*/ 4 h 89"/>
                  <a:gd name="T2" fmla="*/ 14 w 79"/>
                  <a:gd name="T3" fmla="*/ 2 h 89"/>
                  <a:gd name="T4" fmla="*/ 10 w 79"/>
                  <a:gd name="T5" fmla="*/ 0 h 89"/>
                  <a:gd name="T6" fmla="*/ 5 w 79"/>
                  <a:gd name="T7" fmla="*/ 2 h 89"/>
                  <a:gd name="T8" fmla="*/ 2 w 79"/>
                  <a:gd name="T9" fmla="*/ 4 h 89"/>
                  <a:gd name="T10" fmla="*/ 0 w 79"/>
                  <a:gd name="T11" fmla="*/ 12 h 89"/>
                  <a:gd name="T12" fmla="*/ 2 w 79"/>
                  <a:gd name="T13" fmla="*/ 21 h 89"/>
                  <a:gd name="T14" fmla="*/ 60 w 79"/>
                  <a:gd name="T15" fmla="*/ 86 h 89"/>
                  <a:gd name="T16" fmla="*/ 63 w 79"/>
                  <a:gd name="T17" fmla="*/ 88 h 89"/>
                  <a:gd name="T18" fmla="*/ 69 w 79"/>
                  <a:gd name="T19" fmla="*/ 89 h 89"/>
                  <a:gd name="T20" fmla="*/ 72 w 79"/>
                  <a:gd name="T21" fmla="*/ 88 h 89"/>
                  <a:gd name="T22" fmla="*/ 76 w 79"/>
                  <a:gd name="T23" fmla="*/ 86 h 89"/>
                  <a:gd name="T24" fmla="*/ 79 w 79"/>
                  <a:gd name="T25" fmla="*/ 78 h 89"/>
                  <a:gd name="T26" fmla="*/ 76 w 79"/>
                  <a:gd name="T27" fmla="*/ 69 h 89"/>
                  <a:gd name="T28" fmla="*/ 18 w 79"/>
                  <a:gd name="T29" fmla="*/ 4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89"/>
                  <a:gd name="T47" fmla="*/ 79 w 79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89">
                    <a:moveTo>
                      <a:pt x="18" y="4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60" y="86"/>
                    </a:lnTo>
                    <a:lnTo>
                      <a:pt x="63" y="88"/>
                    </a:lnTo>
                    <a:lnTo>
                      <a:pt x="69" y="89"/>
                    </a:lnTo>
                    <a:lnTo>
                      <a:pt x="72" y="88"/>
                    </a:lnTo>
                    <a:lnTo>
                      <a:pt x="76" y="86"/>
                    </a:lnTo>
                    <a:lnTo>
                      <a:pt x="79" y="78"/>
                    </a:lnTo>
                    <a:lnTo>
                      <a:pt x="76" y="69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2" name="Freeform 475"/>
              <p:cNvSpPr>
                <a:spLocks/>
              </p:cNvSpPr>
              <p:nvPr/>
            </p:nvSpPr>
            <p:spPr bwMode="auto">
              <a:xfrm>
                <a:off x="7987" y="4081"/>
                <a:ext cx="79" cy="89"/>
              </a:xfrm>
              <a:custGeom>
                <a:avLst/>
                <a:gdLst>
                  <a:gd name="T0" fmla="*/ 18 w 79"/>
                  <a:gd name="T1" fmla="*/ 2 h 89"/>
                  <a:gd name="T2" fmla="*/ 14 w 79"/>
                  <a:gd name="T3" fmla="*/ 0 h 89"/>
                  <a:gd name="T4" fmla="*/ 11 w 79"/>
                  <a:gd name="T5" fmla="*/ 0 h 89"/>
                  <a:gd name="T6" fmla="*/ 5 w 79"/>
                  <a:gd name="T7" fmla="*/ 0 h 89"/>
                  <a:gd name="T8" fmla="*/ 2 w 79"/>
                  <a:gd name="T9" fmla="*/ 4 h 89"/>
                  <a:gd name="T10" fmla="*/ 0 w 79"/>
                  <a:gd name="T11" fmla="*/ 11 h 89"/>
                  <a:gd name="T12" fmla="*/ 2 w 79"/>
                  <a:gd name="T13" fmla="*/ 19 h 89"/>
                  <a:gd name="T14" fmla="*/ 60 w 79"/>
                  <a:gd name="T15" fmla="*/ 86 h 89"/>
                  <a:gd name="T16" fmla="*/ 63 w 79"/>
                  <a:gd name="T17" fmla="*/ 87 h 89"/>
                  <a:gd name="T18" fmla="*/ 69 w 79"/>
                  <a:gd name="T19" fmla="*/ 89 h 89"/>
                  <a:gd name="T20" fmla="*/ 72 w 79"/>
                  <a:gd name="T21" fmla="*/ 87 h 89"/>
                  <a:gd name="T22" fmla="*/ 76 w 79"/>
                  <a:gd name="T23" fmla="*/ 86 h 89"/>
                  <a:gd name="T24" fmla="*/ 79 w 79"/>
                  <a:gd name="T25" fmla="*/ 78 h 89"/>
                  <a:gd name="T26" fmla="*/ 76 w 79"/>
                  <a:gd name="T27" fmla="*/ 68 h 89"/>
                  <a:gd name="T28" fmla="*/ 18 w 79"/>
                  <a:gd name="T29" fmla="*/ 2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89"/>
                  <a:gd name="T47" fmla="*/ 79 w 79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89">
                    <a:moveTo>
                      <a:pt x="18" y="2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60" y="86"/>
                    </a:lnTo>
                    <a:lnTo>
                      <a:pt x="63" y="87"/>
                    </a:lnTo>
                    <a:lnTo>
                      <a:pt x="69" y="89"/>
                    </a:lnTo>
                    <a:lnTo>
                      <a:pt x="72" y="87"/>
                    </a:lnTo>
                    <a:lnTo>
                      <a:pt x="76" y="86"/>
                    </a:lnTo>
                    <a:lnTo>
                      <a:pt x="79" y="78"/>
                    </a:lnTo>
                    <a:lnTo>
                      <a:pt x="76" y="68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3" name="Freeform 476"/>
              <p:cNvSpPr>
                <a:spLocks/>
              </p:cNvSpPr>
              <p:nvPr/>
            </p:nvSpPr>
            <p:spPr bwMode="auto">
              <a:xfrm>
                <a:off x="8089" y="4197"/>
                <a:ext cx="79" cy="87"/>
              </a:xfrm>
              <a:custGeom>
                <a:avLst/>
                <a:gdLst>
                  <a:gd name="T0" fmla="*/ 18 w 79"/>
                  <a:gd name="T1" fmla="*/ 2 h 87"/>
                  <a:gd name="T2" fmla="*/ 14 w 79"/>
                  <a:gd name="T3" fmla="*/ 0 h 87"/>
                  <a:gd name="T4" fmla="*/ 11 w 79"/>
                  <a:gd name="T5" fmla="*/ 0 h 87"/>
                  <a:gd name="T6" fmla="*/ 5 w 79"/>
                  <a:gd name="T7" fmla="*/ 0 h 87"/>
                  <a:gd name="T8" fmla="*/ 2 w 79"/>
                  <a:gd name="T9" fmla="*/ 4 h 87"/>
                  <a:gd name="T10" fmla="*/ 0 w 79"/>
                  <a:gd name="T11" fmla="*/ 11 h 87"/>
                  <a:gd name="T12" fmla="*/ 2 w 79"/>
                  <a:gd name="T13" fmla="*/ 19 h 87"/>
                  <a:gd name="T14" fmla="*/ 32 w 79"/>
                  <a:gd name="T15" fmla="*/ 53 h 87"/>
                  <a:gd name="T16" fmla="*/ 62 w 79"/>
                  <a:gd name="T17" fmla="*/ 83 h 87"/>
                  <a:gd name="T18" fmla="*/ 65 w 79"/>
                  <a:gd name="T19" fmla="*/ 85 h 87"/>
                  <a:gd name="T20" fmla="*/ 69 w 79"/>
                  <a:gd name="T21" fmla="*/ 87 h 87"/>
                  <a:gd name="T22" fmla="*/ 74 w 79"/>
                  <a:gd name="T23" fmla="*/ 85 h 87"/>
                  <a:gd name="T24" fmla="*/ 76 w 79"/>
                  <a:gd name="T25" fmla="*/ 83 h 87"/>
                  <a:gd name="T26" fmla="*/ 79 w 79"/>
                  <a:gd name="T27" fmla="*/ 76 h 87"/>
                  <a:gd name="T28" fmla="*/ 78 w 79"/>
                  <a:gd name="T29" fmla="*/ 66 h 87"/>
                  <a:gd name="T30" fmla="*/ 48 w 79"/>
                  <a:gd name="T31" fmla="*/ 36 h 87"/>
                  <a:gd name="T32" fmla="*/ 18 w 79"/>
                  <a:gd name="T33" fmla="*/ 2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87"/>
                  <a:gd name="T53" fmla="*/ 79 w 7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87">
                    <a:moveTo>
                      <a:pt x="18" y="2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32" y="53"/>
                    </a:lnTo>
                    <a:lnTo>
                      <a:pt x="62" y="83"/>
                    </a:lnTo>
                    <a:lnTo>
                      <a:pt x="65" y="85"/>
                    </a:lnTo>
                    <a:lnTo>
                      <a:pt x="69" y="87"/>
                    </a:lnTo>
                    <a:lnTo>
                      <a:pt x="74" y="85"/>
                    </a:lnTo>
                    <a:lnTo>
                      <a:pt x="76" y="83"/>
                    </a:lnTo>
                    <a:lnTo>
                      <a:pt x="79" y="76"/>
                    </a:lnTo>
                    <a:lnTo>
                      <a:pt x="78" y="66"/>
                    </a:lnTo>
                    <a:lnTo>
                      <a:pt x="48" y="36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4" name="Freeform 477"/>
              <p:cNvSpPr>
                <a:spLocks/>
              </p:cNvSpPr>
              <p:nvPr/>
            </p:nvSpPr>
            <p:spPr bwMode="auto">
              <a:xfrm>
                <a:off x="8193" y="4309"/>
                <a:ext cx="81" cy="87"/>
              </a:xfrm>
              <a:custGeom>
                <a:avLst/>
                <a:gdLst>
                  <a:gd name="T0" fmla="*/ 18 w 81"/>
                  <a:gd name="T1" fmla="*/ 4 h 87"/>
                  <a:gd name="T2" fmla="*/ 14 w 81"/>
                  <a:gd name="T3" fmla="*/ 2 h 87"/>
                  <a:gd name="T4" fmla="*/ 11 w 81"/>
                  <a:gd name="T5" fmla="*/ 0 h 87"/>
                  <a:gd name="T6" fmla="*/ 5 w 81"/>
                  <a:gd name="T7" fmla="*/ 2 h 87"/>
                  <a:gd name="T8" fmla="*/ 3 w 81"/>
                  <a:gd name="T9" fmla="*/ 4 h 87"/>
                  <a:gd name="T10" fmla="*/ 0 w 81"/>
                  <a:gd name="T11" fmla="*/ 11 h 87"/>
                  <a:gd name="T12" fmla="*/ 2 w 81"/>
                  <a:gd name="T13" fmla="*/ 21 h 87"/>
                  <a:gd name="T14" fmla="*/ 63 w 81"/>
                  <a:gd name="T15" fmla="*/ 84 h 87"/>
                  <a:gd name="T16" fmla="*/ 67 w 81"/>
                  <a:gd name="T17" fmla="*/ 85 h 87"/>
                  <a:gd name="T18" fmla="*/ 70 w 81"/>
                  <a:gd name="T19" fmla="*/ 87 h 87"/>
                  <a:gd name="T20" fmla="*/ 74 w 81"/>
                  <a:gd name="T21" fmla="*/ 85 h 87"/>
                  <a:gd name="T22" fmla="*/ 77 w 81"/>
                  <a:gd name="T23" fmla="*/ 84 h 87"/>
                  <a:gd name="T24" fmla="*/ 81 w 81"/>
                  <a:gd name="T25" fmla="*/ 76 h 87"/>
                  <a:gd name="T26" fmla="*/ 79 w 81"/>
                  <a:gd name="T27" fmla="*/ 66 h 87"/>
                  <a:gd name="T28" fmla="*/ 18 w 81"/>
                  <a:gd name="T29" fmla="*/ 4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87"/>
                  <a:gd name="T47" fmla="*/ 81 w 81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87">
                    <a:moveTo>
                      <a:pt x="18" y="4"/>
                    </a:moveTo>
                    <a:lnTo>
                      <a:pt x="14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63" y="84"/>
                    </a:lnTo>
                    <a:lnTo>
                      <a:pt x="67" y="85"/>
                    </a:lnTo>
                    <a:lnTo>
                      <a:pt x="70" y="87"/>
                    </a:lnTo>
                    <a:lnTo>
                      <a:pt x="74" y="85"/>
                    </a:lnTo>
                    <a:lnTo>
                      <a:pt x="77" y="84"/>
                    </a:lnTo>
                    <a:lnTo>
                      <a:pt x="81" y="76"/>
                    </a:lnTo>
                    <a:lnTo>
                      <a:pt x="79" y="66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5" name="Freeform 478"/>
              <p:cNvSpPr>
                <a:spLocks/>
              </p:cNvSpPr>
              <p:nvPr/>
            </p:nvSpPr>
            <p:spPr bwMode="auto">
              <a:xfrm>
                <a:off x="8299" y="4421"/>
                <a:ext cx="81" cy="87"/>
              </a:xfrm>
              <a:custGeom>
                <a:avLst/>
                <a:gdLst>
                  <a:gd name="T0" fmla="*/ 17 w 81"/>
                  <a:gd name="T1" fmla="*/ 4 h 87"/>
                  <a:gd name="T2" fmla="*/ 14 w 81"/>
                  <a:gd name="T3" fmla="*/ 2 h 87"/>
                  <a:gd name="T4" fmla="*/ 10 w 81"/>
                  <a:gd name="T5" fmla="*/ 0 h 87"/>
                  <a:gd name="T6" fmla="*/ 5 w 81"/>
                  <a:gd name="T7" fmla="*/ 2 h 87"/>
                  <a:gd name="T8" fmla="*/ 1 w 81"/>
                  <a:gd name="T9" fmla="*/ 4 h 87"/>
                  <a:gd name="T10" fmla="*/ 0 w 81"/>
                  <a:gd name="T11" fmla="*/ 11 h 87"/>
                  <a:gd name="T12" fmla="*/ 1 w 81"/>
                  <a:gd name="T13" fmla="*/ 21 h 87"/>
                  <a:gd name="T14" fmla="*/ 61 w 81"/>
                  <a:gd name="T15" fmla="*/ 84 h 87"/>
                  <a:gd name="T16" fmla="*/ 66 w 81"/>
                  <a:gd name="T17" fmla="*/ 86 h 87"/>
                  <a:gd name="T18" fmla="*/ 70 w 81"/>
                  <a:gd name="T19" fmla="*/ 87 h 87"/>
                  <a:gd name="T20" fmla="*/ 74 w 81"/>
                  <a:gd name="T21" fmla="*/ 86 h 87"/>
                  <a:gd name="T22" fmla="*/ 77 w 81"/>
                  <a:gd name="T23" fmla="*/ 84 h 87"/>
                  <a:gd name="T24" fmla="*/ 81 w 81"/>
                  <a:gd name="T25" fmla="*/ 76 h 87"/>
                  <a:gd name="T26" fmla="*/ 77 w 81"/>
                  <a:gd name="T27" fmla="*/ 67 h 87"/>
                  <a:gd name="T28" fmla="*/ 17 w 81"/>
                  <a:gd name="T29" fmla="*/ 4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87"/>
                  <a:gd name="T47" fmla="*/ 81 w 81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87">
                    <a:moveTo>
                      <a:pt x="17" y="4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11"/>
                    </a:lnTo>
                    <a:lnTo>
                      <a:pt x="1" y="21"/>
                    </a:lnTo>
                    <a:lnTo>
                      <a:pt x="61" y="84"/>
                    </a:lnTo>
                    <a:lnTo>
                      <a:pt x="66" y="86"/>
                    </a:lnTo>
                    <a:lnTo>
                      <a:pt x="70" y="87"/>
                    </a:lnTo>
                    <a:lnTo>
                      <a:pt x="74" y="86"/>
                    </a:lnTo>
                    <a:lnTo>
                      <a:pt x="77" y="84"/>
                    </a:lnTo>
                    <a:lnTo>
                      <a:pt x="81" y="76"/>
                    </a:lnTo>
                    <a:lnTo>
                      <a:pt x="77" y="67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6" name="Freeform 479"/>
              <p:cNvSpPr>
                <a:spLocks/>
              </p:cNvSpPr>
              <p:nvPr/>
            </p:nvSpPr>
            <p:spPr bwMode="auto">
              <a:xfrm>
                <a:off x="8394" y="4543"/>
                <a:ext cx="67" cy="98"/>
              </a:xfrm>
              <a:custGeom>
                <a:avLst/>
                <a:gdLst>
                  <a:gd name="T0" fmla="*/ 17 w 67"/>
                  <a:gd name="T1" fmla="*/ 2 h 98"/>
                  <a:gd name="T2" fmla="*/ 14 w 67"/>
                  <a:gd name="T3" fmla="*/ 0 h 98"/>
                  <a:gd name="T4" fmla="*/ 10 w 67"/>
                  <a:gd name="T5" fmla="*/ 0 h 98"/>
                  <a:gd name="T6" fmla="*/ 5 w 67"/>
                  <a:gd name="T7" fmla="*/ 0 h 98"/>
                  <a:gd name="T8" fmla="*/ 1 w 67"/>
                  <a:gd name="T9" fmla="*/ 3 h 98"/>
                  <a:gd name="T10" fmla="*/ 0 w 67"/>
                  <a:gd name="T11" fmla="*/ 11 h 98"/>
                  <a:gd name="T12" fmla="*/ 1 w 67"/>
                  <a:gd name="T13" fmla="*/ 19 h 98"/>
                  <a:gd name="T14" fmla="*/ 49 w 67"/>
                  <a:gd name="T15" fmla="*/ 97 h 98"/>
                  <a:gd name="T16" fmla="*/ 52 w 67"/>
                  <a:gd name="T17" fmla="*/ 98 h 98"/>
                  <a:gd name="T18" fmla="*/ 56 w 67"/>
                  <a:gd name="T19" fmla="*/ 98 h 98"/>
                  <a:gd name="T20" fmla="*/ 60 w 67"/>
                  <a:gd name="T21" fmla="*/ 98 h 98"/>
                  <a:gd name="T22" fmla="*/ 63 w 67"/>
                  <a:gd name="T23" fmla="*/ 95 h 98"/>
                  <a:gd name="T24" fmla="*/ 67 w 67"/>
                  <a:gd name="T25" fmla="*/ 87 h 98"/>
                  <a:gd name="T26" fmla="*/ 65 w 67"/>
                  <a:gd name="T27" fmla="*/ 79 h 98"/>
                  <a:gd name="T28" fmla="*/ 17 w 67"/>
                  <a:gd name="T29" fmla="*/ 2 h 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98"/>
                  <a:gd name="T47" fmla="*/ 67 w 67"/>
                  <a:gd name="T48" fmla="*/ 98 h 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98">
                    <a:moveTo>
                      <a:pt x="17" y="2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11"/>
                    </a:lnTo>
                    <a:lnTo>
                      <a:pt x="1" y="19"/>
                    </a:lnTo>
                    <a:lnTo>
                      <a:pt x="49" y="97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3" y="95"/>
                    </a:lnTo>
                    <a:lnTo>
                      <a:pt x="67" y="87"/>
                    </a:lnTo>
                    <a:lnTo>
                      <a:pt x="65" y="79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57" name="Freeform 480"/>
              <p:cNvSpPr>
                <a:spLocks/>
              </p:cNvSpPr>
              <p:nvPr/>
            </p:nvSpPr>
            <p:spPr bwMode="auto">
              <a:xfrm>
                <a:off x="8475" y="4676"/>
                <a:ext cx="23" cy="26"/>
              </a:xfrm>
              <a:custGeom>
                <a:avLst/>
                <a:gdLst>
                  <a:gd name="T0" fmla="*/ 17 w 23"/>
                  <a:gd name="T1" fmla="*/ 3 h 26"/>
                  <a:gd name="T2" fmla="*/ 14 w 23"/>
                  <a:gd name="T3" fmla="*/ 1 h 26"/>
                  <a:gd name="T4" fmla="*/ 10 w 23"/>
                  <a:gd name="T5" fmla="*/ 0 h 26"/>
                  <a:gd name="T6" fmla="*/ 5 w 23"/>
                  <a:gd name="T7" fmla="*/ 1 h 26"/>
                  <a:gd name="T8" fmla="*/ 3 w 23"/>
                  <a:gd name="T9" fmla="*/ 3 h 26"/>
                  <a:gd name="T10" fmla="*/ 0 w 23"/>
                  <a:gd name="T11" fmla="*/ 11 h 26"/>
                  <a:gd name="T12" fmla="*/ 1 w 23"/>
                  <a:gd name="T13" fmla="*/ 20 h 26"/>
                  <a:gd name="T14" fmla="*/ 5 w 23"/>
                  <a:gd name="T15" fmla="*/ 24 h 26"/>
                  <a:gd name="T16" fmla="*/ 8 w 23"/>
                  <a:gd name="T17" fmla="*/ 24 h 26"/>
                  <a:gd name="T18" fmla="*/ 12 w 23"/>
                  <a:gd name="T19" fmla="*/ 26 h 26"/>
                  <a:gd name="T20" fmla="*/ 15 w 23"/>
                  <a:gd name="T21" fmla="*/ 24 h 26"/>
                  <a:gd name="T22" fmla="*/ 19 w 23"/>
                  <a:gd name="T23" fmla="*/ 22 h 26"/>
                  <a:gd name="T24" fmla="*/ 23 w 23"/>
                  <a:gd name="T25" fmla="*/ 15 h 26"/>
                  <a:gd name="T26" fmla="*/ 21 w 23"/>
                  <a:gd name="T27" fmla="*/ 7 h 26"/>
                  <a:gd name="T28" fmla="*/ 17 w 23"/>
                  <a:gd name="T29" fmla="*/ 3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26"/>
                  <a:gd name="T47" fmla="*/ 23 w 23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26">
                    <a:moveTo>
                      <a:pt x="17" y="3"/>
                    </a:moveTo>
                    <a:lnTo>
                      <a:pt x="14" y="1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1" y="20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5" y="24"/>
                    </a:lnTo>
                    <a:lnTo>
                      <a:pt x="19" y="22"/>
                    </a:lnTo>
                    <a:lnTo>
                      <a:pt x="23" y="15"/>
                    </a:lnTo>
                    <a:lnTo>
                      <a:pt x="21" y="7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grpSp>
          <p:nvGrpSpPr>
            <p:cNvPr id="27703" name="Group 481"/>
            <p:cNvGrpSpPr>
              <a:grpSpLocks/>
            </p:cNvGrpSpPr>
            <p:nvPr/>
          </p:nvGrpSpPr>
          <p:grpSpPr bwMode="auto">
            <a:xfrm>
              <a:off x="8503" y="4687"/>
              <a:ext cx="297" cy="439"/>
              <a:chOff x="8503" y="4687"/>
              <a:chExt cx="297" cy="439"/>
            </a:xfrm>
          </p:grpSpPr>
          <p:sp>
            <p:nvSpPr>
              <p:cNvPr id="27738" name="Freeform 482"/>
              <p:cNvSpPr>
                <a:spLocks/>
              </p:cNvSpPr>
              <p:nvPr/>
            </p:nvSpPr>
            <p:spPr bwMode="auto">
              <a:xfrm>
                <a:off x="8503" y="4687"/>
                <a:ext cx="70" cy="97"/>
              </a:xfrm>
              <a:custGeom>
                <a:avLst/>
                <a:gdLst>
                  <a:gd name="T0" fmla="*/ 19 w 70"/>
                  <a:gd name="T1" fmla="*/ 4 h 97"/>
                  <a:gd name="T2" fmla="*/ 14 w 70"/>
                  <a:gd name="T3" fmla="*/ 2 h 97"/>
                  <a:gd name="T4" fmla="*/ 10 w 70"/>
                  <a:gd name="T5" fmla="*/ 0 h 97"/>
                  <a:gd name="T6" fmla="*/ 7 w 70"/>
                  <a:gd name="T7" fmla="*/ 2 h 97"/>
                  <a:gd name="T8" fmla="*/ 3 w 70"/>
                  <a:gd name="T9" fmla="*/ 4 h 97"/>
                  <a:gd name="T10" fmla="*/ 0 w 70"/>
                  <a:gd name="T11" fmla="*/ 11 h 97"/>
                  <a:gd name="T12" fmla="*/ 3 w 70"/>
                  <a:gd name="T13" fmla="*/ 21 h 97"/>
                  <a:gd name="T14" fmla="*/ 53 w 70"/>
                  <a:gd name="T15" fmla="*/ 93 h 97"/>
                  <a:gd name="T16" fmla="*/ 56 w 70"/>
                  <a:gd name="T17" fmla="*/ 95 h 97"/>
                  <a:gd name="T18" fmla="*/ 60 w 70"/>
                  <a:gd name="T19" fmla="*/ 97 h 97"/>
                  <a:gd name="T20" fmla="*/ 65 w 70"/>
                  <a:gd name="T21" fmla="*/ 95 h 97"/>
                  <a:gd name="T22" fmla="*/ 68 w 70"/>
                  <a:gd name="T23" fmla="*/ 93 h 97"/>
                  <a:gd name="T24" fmla="*/ 70 w 70"/>
                  <a:gd name="T25" fmla="*/ 85 h 97"/>
                  <a:gd name="T26" fmla="*/ 68 w 70"/>
                  <a:gd name="T27" fmla="*/ 76 h 97"/>
                  <a:gd name="T28" fmla="*/ 19 w 70"/>
                  <a:gd name="T29" fmla="*/ 4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97"/>
                  <a:gd name="T47" fmla="*/ 70 w 70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97">
                    <a:moveTo>
                      <a:pt x="19" y="4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3" y="21"/>
                    </a:lnTo>
                    <a:lnTo>
                      <a:pt x="53" y="93"/>
                    </a:lnTo>
                    <a:lnTo>
                      <a:pt x="56" y="95"/>
                    </a:lnTo>
                    <a:lnTo>
                      <a:pt x="60" y="97"/>
                    </a:lnTo>
                    <a:lnTo>
                      <a:pt x="65" y="95"/>
                    </a:lnTo>
                    <a:lnTo>
                      <a:pt x="68" y="93"/>
                    </a:lnTo>
                    <a:lnTo>
                      <a:pt x="70" y="85"/>
                    </a:lnTo>
                    <a:lnTo>
                      <a:pt x="68" y="76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39" name="Freeform 483"/>
              <p:cNvSpPr>
                <a:spLocks/>
              </p:cNvSpPr>
              <p:nvPr/>
            </p:nvSpPr>
            <p:spPr bwMode="auto">
              <a:xfrm>
                <a:off x="8591" y="4816"/>
                <a:ext cx="68" cy="97"/>
              </a:xfrm>
              <a:custGeom>
                <a:avLst/>
                <a:gdLst>
                  <a:gd name="T0" fmla="*/ 17 w 68"/>
                  <a:gd name="T1" fmla="*/ 2 h 97"/>
                  <a:gd name="T2" fmla="*/ 14 w 68"/>
                  <a:gd name="T3" fmla="*/ 0 h 97"/>
                  <a:gd name="T4" fmla="*/ 10 w 68"/>
                  <a:gd name="T5" fmla="*/ 0 h 97"/>
                  <a:gd name="T6" fmla="*/ 5 w 68"/>
                  <a:gd name="T7" fmla="*/ 0 h 97"/>
                  <a:gd name="T8" fmla="*/ 3 w 68"/>
                  <a:gd name="T9" fmla="*/ 2 h 97"/>
                  <a:gd name="T10" fmla="*/ 0 w 68"/>
                  <a:gd name="T11" fmla="*/ 12 h 97"/>
                  <a:gd name="T12" fmla="*/ 2 w 68"/>
                  <a:gd name="T13" fmla="*/ 19 h 97"/>
                  <a:gd name="T14" fmla="*/ 33 w 68"/>
                  <a:gd name="T15" fmla="*/ 65 h 97"/>
                  <a:gd name="T16" fmla="*/ 49 w 68"/>
                  <a:gd name="T17" fmla="*/ 95 h 97"/>
                  <a:gd name="T18" fmla="*/ 53 w 68"/>
                  <a:gd name="T19" fmla="*/ 97 h 97"/>
                  <a:gd name="T20" fmla="*/ 58 w 68"/>
                  <a:gd name="T21" fmla="*/ 97 h 97"/>
                  <a:gd name="T22" fmla="*/ 61 w 68"/>
                  <a:gd name="T23" fmla="*/ 97 h 97"/>
                  <a:gd name="T24" fmla="*/ 65 w 68"/>
                  <a:gd name="T25" fmla="*/ 95 h 97"/>
                  <a:gd name="T26" fmla="*/ 68 w 68"/>
                  <a:gd name="T27" fmla="*/ 86 h 97"/>
                  <a:gd name="T28" fmla="*/ 65 w 68"/>
                  <a:gd name="T29" fmla="*/ 78 h 97"/>
                  <a:gd name="T30" fmla="*/ 49 w 68"/>
                  <a:gd name="T31" fmla="*/ 48 h 97"/>
                  <a:gd name="T32" fmla="*/ 17 w 68"/>
                  <a:gd name="T33" fmla="*/ 2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97"/>
                  <a:gd name="T53" fmla="*/ 68 w 68"/>
                  <a:gd name="T54" fmla="*/ 97 h 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97">
                    <a:moveTo>
                      <a:pt x="17" y="2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33" y="65"/>
                    </a:lnTo>
                    <a:lnTo>
                      <a:pt x="49" y="95"/>
                    </a:lnTo>
                    <a:lnTo>
                      <a:pt x="53" y="97"/>
                    </a:lnTo>
                    <a:lnTo>
                      <a:pt x="58" y="97"/>
                    </a:lnTo>
                    <a:lnTo>
                      <a:pt x="61" y="97"/>
                    </a:lnTo>
                    <a:lnTo>
                      <a:pt x="65" y="95"/>
                    </a:lnTo>
                    <a:lnTo>
                      <a:pt x="68" y="86"/>
                    </a:lnTo>
                    <a:lnTo>
                      <a:pt x="65" y="78"/>
                    </a:lnTo>
                    <a:lnTo>
                      <a:pt x="49" y="48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0" name="Freeform 484"/>
              <p:cNvSpPr>
                <a:spLocks/>
              </p:cNvSpPr>
              <p:nvPr/>
            </p:nvSpPr>
            <p:spPr bwMode="auto">
              <a:xfrm>
                <a:off x="8670" y="4949"/>
                <a:ext cx="63" cy="103"/>
              </a:xfrm>
              <a:custGeom>
                <a:avLst/>
                <a:gdLst>
                  <a:gd name="T0" fmla="*/ 18 w 63"/>
                  <a:gd name="T1" fmla="*/ 4 h 103"/>
                  <a:gd name="T2" fmla="*/ 14 w 63"/>
                  <a:gd name="T3" fmla="*/ 2 h 103"/>
                  <a:gd name="T4" fmla="*/ 11 w 63"/>
                  <a:gd name="T5" fmla="*/ 0 h 103"/>
                  <a:gd name="T6" fmla="*/ 5 w 63"/>
                  <a:gd name="T7" fmla="*/ 2 h 103"/>
                  <a:gd name="T8" fmla="*/ 4 w 63"/>
                  <a:gd name="T9" fmla="*/ 4 h 103"/>
                  <a:gd name="T10" fmla="*/ 0 w 63"/>
                  <a:gd name="T11" fmla="*/ 12 h 103"/>
                  <a:gd name="T12" fmla="*/ 2 w 63"/>
                  <a:gd name="T13" fmla="*/ 21 h 103"/>
                  <a:gd name="T14" fmla="*/ 46 w 63"/>
                  <a:gd name="T15" fmla="*/ 99 h 103"/>
                  <a:gd name="T16" fmla="*/ 49 w 63"/>
                  <a:gd name="T17" fmla="*/ 101 h 103"/>
                  <a:gd name="T18" fmla="*/ 53 w 63"/>
                  <a:gd name="T19" fmla="*/ 103 h 103"/>
                  <a:gd name="T20" fmla="*/ 56 w 63"/>
                  <a:gd name="T21" fmla="*/ 101 h 103"/>
                  <a:gd name="T22" fmla="*/ 60 w 63"/>
                  <a:gd name="T23" fmla="*/ 99 h 103"/>
                  <a:gd name="T24" fmla="*/ 63 w 63"/>
                  <a:gd name="T25" fmla="*/ 91 h 103"/>
                  <a:gd name="T26" fmla="*/ 62 w 63"/>
                  <a:gd name="T27" fmla="*/ 82 h 103"/>
                  <a:gd name="T28" fmla="*/ 18 w 63"/>
                  <a:gd name="T29" fmla="*/ 4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103"/>
                  <a:gd name="T47" fmla="*/ 63 w 63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103">
                    <a:moveTo>
                      <a:pt x="18" y="4"/>
                    </a:moveTo>
                    <a:lnTo>
                      <a:pt x="14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46" y="99"/>
                    </a:lnTo>
                    <a:lnTo>
                      <a:pt x="49" y="101"/>
                    </a:lnTo>
                    <a:lnTo>
                      <a:pt x="53" y="103"/>
                    </a:lnTo>
                    <a:lnTo>
                      <a:pt x="56" y="101"/>
                    </a:lnTo>
                    <a:lnTo>
                      <a:pt x="60" y="99"/>
                    </a:lnTo>
                    <a:lnTo>
                      <a:pt x="63" y="91"/>
                    </a:lnTo>
                    <a:lnTo>
                      <a:pt x="62" y="8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41" name="Freeform 485"/>
              <p:cNvSpPr>
                <a:spLocks/>
              </p:cNvSpPr>
              <p:nvPr/>
            </p:nvSpPr>
            <p:spPr bwMode="auto">
              <a:xfrm>
                <a:off x="8753" y="5080"/>
                <a:ext cx="47" cy="46"/>
              </a:xfrm>
              <a:custGeom>
                <a:avLst/>
                <a:gdLst>
                  <a:gd name="T0" fmla="*/ 17 w 47"/>
                  <a:gd name="T1" fmla="*/ 4 h 46"/>
                  <a:gd name="T2" fmla="*/ 14 w 47"/>
                  <a:gd name="T3" fmla="*/ 2 h 46"/>
                  <a:gd name="T4" fmla="*/ 10 w 47"/>
                  <a:gd name="T5" fmla="*/ 0 h 46"/>
                  <a:gd name="T6" fmla="*/ 5 w 47"/>
                  <a:gd name="T7" fmla="*/ 2 h 46"/>
                  <a:gd name="T8" fmla="*/ 2 w 47"/>
                  <a:gd name="T9" fmla="*/ 4 h 46"/>
                  <a:gd name="T10" fmla="*/ 0 w 47"/>
                  <a:gd name="T11" fmla="*/ 12 h 46"/>
                  <a:gd name="T12" fmla="*/ 2 w 47"/>
                  <a:gd name="T13" fmla="*/ 21 h 46"/>
                  <a:gd name="T14" fmla="*/ 30 w 47"/>
                  <a:gd name="T15" fmla="*/ 44 h 46"/>
                  <a:gd name="T16" fmla="*/ 33 w 47"/>
                  <a:gd name="T17" fmla="*/ 44 h 46"/>
                  <a:gd name="T18" fmla="*/ 37 w 47"/>
                  <a:gd name="T19" fmla="*/ 46 h 46"/>
                  <a:gd name="T20" fmla="*/ 40 w 47"/>
                  <a:gd name="T21" fmla="*/ 44 h 46"/>
                  <a:gd name="T22" fmla="*/ 44 w 47"/>
                  <a:gd name="T23" fmla="*/ 42 h 46"/>
                  <a:gd name="T24" fmla="*/ 47 w 47"/>
                  <a:gd name="T25" fmla="*/ 34 h 46"/>
                  <a:gd name="T26" fmla="*/ 46 w 47"/>
                  <a:gd name="T27" fmla="*/ 27 h 46"/>
                  <a:gd name="T28" fmla="*/ 17 w 47"/>
                  <a:gd name="T29" fmla="*/ 4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46"/>
                  <a:gd name="T47" fmla="*/ 47 w 47"/>
                  <a:gd name="T48" fmla="*/ 46 h 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46">
                    <a:moveTo>
                      <a:pt x="17" y="4"/>
                    </a:moveTo>
                    <a:lnTo>
                      <a:pt x="14" y="2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30" y="44"/>
                    </a:lnTo>
                    <a:lnTo>
                      <a:pt x="33" y="44"/>
                    </a:lnTo>
                    <a:lnTo>
                      <a:pt x="37" y="46"/>
                    </a:lnTo>
                    <a:lnTo>
                      <a:pt x="40" y="44"/>
                    </a:lnTo>
                    <a:lnTo>
                      <a:pt x="44" y="42"/>
                    </a:lnTo>
                    <a:lnTo>
                      <a:pt x="47" y="34"/>
                    </a:lnTo>
                    <a:lnTo>
                      <a:pt x="46" y="27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sp>
          <p:nvSpPr>
            <p:cNvPr id="27704" name="Oval 486"/>
            <p:cNvSpPr>
              <a:spLocks noChangeArrowheads="1"/>
            </p:cNvSpPr>
            <p:nvPr/>
          </p:nvSpPr>
          <p:spPr bwMode="auto">
            <a:xfrm>
              <a:off x="7834" y="3908"/>
              <a:ext cx="107" cy="110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05" name="Rectangle 487"/>
            <p:cNvSpPr>
              <a:spLocks noChangeArrowheads="1"/>
            </p:cNvSpPr>
            <p:nvPr/>
          </p:nvSpPr>
          <p:spPr bwMode="auto">
            <a:xfrm>
              <a:off x="7744" y="3422"/>
              <a:ext cx="203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06" name="Rectangle 488"/>
            <p:cNvSpPr>
              <a:spLocks noChangeArrowheads="1"/>
            </p:cNvSpPr>
            <p:nvPr/>
          </p:nvSpPr>
          <p:spPr bwMode="auto">
            <a:xfrm>
              <a:off x="7836" y="3494"/>
              <a:ext cx="1971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Зрелость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707" name="Rectangle 489"/>
            <p:cNvSpPr>
              <a:spLocks noChangeArrowheads="1"/>
            </p:cNvSpPr>
            <p:nvPr/>
          </p:nvSpPr>
          <p:spPr bwMode="auto">
            <a:xfrm>
              <a:off x="8666" y="4579"/>
              <a:ext cx="103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08" name="Rectangle 490"/>
            <p:cNvSpPr>
              <a:spLocks noChangeArrowheads="1"/>
            </p:cNvSpPr>
            <p:nvPr/>
          </p:nvSpPr>
          <p:spPr bwMode="auto">
            <a:xfrm>
              <a:off x="8758" y="4651"/>
              <a:ext cx="89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Ранняя</a:t>
              </a:r>
              <a:endParaRPr lang="ru-RU" b="1">
                <a:latin typeface="Century Schoolbook" pitchFamily="18" charset="0"/>
              </a:endParaRPr>
            </a:p>
          </p:txBody>
        </p:sp>
        <p:grpSp>
          <p:nvGrpSpPr>
            <p:cNvPr id="27709" name="Group 491"/>
            <p:cNvGrpSpPr>
              <a:grpSpLocks/>
            </p:cNvGrpSpPr>
            <p:nvPr/>
          </p:nvGrpSpPr>
          <p:grpSpPr bwMode="auto">
            <a:xfrm>
              <a:off x="8742" y="5086"/>
              <a:ext cx="210" cy="334"/>
              <a:chOff x="8742" y="5086"/>
              <a:chExt cx="210" cy="334"/>
            </a:xfrm>
          </p:grpSpPr>
          <p:sp>
            <p:nvSpPr>
              <p:cNvPr id="27735" name="Freeform 492"/>
              <p:cNvSpPr>
                <a:spLocks/>
              </p:cNvSpPr>
              <p:nvPr/>
            </p:nvSpPr>
            <p:spPr bwMode="auto">
              <a:xfrm>
                <a:off x="8742" y="5086"/>
                <a:ext cx="65" cy="101"/>
              </a:xfrm>
              <a:custGeom>
                <a:avLst/>
                <a:gdLst>
                  <a:gd name="T0" fmla="*/ 20 w 65"/>
                  <a:gd name="T1" fmla="*/ 4 h 101"/>
                  <a:gd name="T2" fmla="*/ 14 w 65"/>
                  <a:gd name="T3" fmla="*/ 2 h 101"/>
                  <a:gd name="T4" fmla="*/ 11 w 65"/>
                  <a:gd name="T5" fmla="*/ 0 h 101"/>
                  <a:gd name="T6" fmla="*/ 7 w 65"/>
                  <a:gd name="T7" fmla="*/ 2 h 101"/>
                  <a:gd name="T8" fmla="*/ 4 w 65"/>
                  <a:gd name="T9" fmla="*/ 4 h 101"/>
                  <a:gd name="T10" fmla="*/ 0 w 65"/>
                  <a:gd name="T11" fmla="*/ 11 h 101"/>
                  <a:gd name="T12" fmla="*/ 4 w 65"/>
                  <a:gd name="T13" fmla="*/ 21 h 101"/>
                  <a:gd name="T14" fmla="*/ 48 w 65"/>
                  <a:gd name="T15" fmla="*/ 97 h 101"/>
                  <a:gd name="T16" fmla="*/ 51 w 65"/>
                  <a:gd name="T17" fmla="*/ 99 h 101"/>
                  <a:gd name="T18" fmla="*/ 55 w 65"/>
                  <a:gd name="T19" fmla="*/ 101 h 101"/>
                  <a:gd name="T20" fmla="*/ 60 w 65"/>
                  <a:gd name="T21" fmla="*/ 99 h 101"/>
                  <a:gd name="T22" fmla="*/ 64 w 65"/>
                  <a:gd name="T23" fmla="*/ 97 h 101"/>
                  <a:gd name="T24" fmla="*/ 65 w 65"/>
                  <a:gd name="T25" fmla="*/ 89 h 101"/>
                  <a:gd name="T26" fmla="*/ 64 w 65"/>
                  <a:gd name="T27" fmla="*/ 80 h 101"/>
                  <a:gd name="T28" fmla="*/ 20 w 65"/>
                  <a:gd name="T29" fmla="*/ 4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101"/>
                  <a:gd name="T47" fmla="*/ 65 w 65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101">
                    <a:moveTo>
                      <a:pt x="20" y="4"/>
                    </a:moveTo>
                    <a:lnTo>
                      <a:pt x="14" y="2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4" y="21"/>
                    </a:lnTo>
                    <a:lnTo>
                      <a:pt x="48" y="97"/>
                    </a:lnTo>
                    <a:lnTo>
                      <a:pt x="51" y="99"/>
                    </a:lnTo>
                    <a:lnTo>
                      <a:pt x="55" y="101"/>
                    </a:lnTo>
                    <a:lnTo>
                      <a:pt x="60" y="99"/>
                    </a:lnTo>
                    <a:lnTo>
                      <a:pt x="64" y="97"/>
                    </a:lnTo>
                    <a:lnTo>
                      <a:pt x="65" y="89"/>
                    </a:lnTo>
                    <a:lnTo>
                      <a:pt x="64" y="8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36" name="Freeform 493"/>
              <p:cNvSpPr>
                <a:spLocks/>
              </p:cNvSpPr>
              <p:nvPr/>
            </p:nvSpPr>
            <p:spPr bwMode="auto">
              <a:xfrm>
                <a:off x="8820" y="5221"/>
                <a:ext cx="67" cy="100"/>
              </a:xfrm>
              <a:custGeom>
                <a:avLst/>
                <a:gdLst>
                  <a:gd name="T0" fmla="*/ 19 w 67"/>
                  <a:gd name="T1" fmla="*/ 4 h 100"/>
                  <a:gd name="T2" fmla="*/ 15 w 67"/>
                  <a:gd name="T3" fmla="*/ 2 h 100"/>
                  <a:gd name="T4" fmla="*/ 10 w 67"/>
                  <a:gd name="T5" fmla="*/ 0 h 100"/>
                  <a:gd name="T6" fmla="*/ 7 w 67"/>
                  <a:gd name="T7" fmla="*/ 2 h 100"/>
                  <a:gd name="T8" fmla="*/ 3 w 67"/>
                  <a:gd name="T9" fmla="*/ 4 h 100"/>
                  <a:gd name="T10" fmla="*/ 0 w 67"/>
                  <a:gd name="T11" fmla="*/ 11 h 100"/>
                  <a:gd name="T12" fmla="*/ 3 w 67"/>
                  <a:gd name="T13" fmla="*/ 21 h 100"/>
                  <a:gd name="T14" fmla="*/ 44 w 67"/>
                  <a:gd name="T15" fmla="*/ 91 h 100"/>
                  <a:gd name="T16" fmla="*/ 47 w 67"/>
                  <a:gd name="T17" fmla="*/ 97 h 100"/>
                  <a:gd name="T18" fmla="*/ 51 w 67"/>
                  <a:gd name="T19" fmla="*/ 99 h 100"/>
                  <a:gd name="T20" fmla="*/ 56 w 67"/>
                  <a:gd name="T21" fmla="*/ 100 h 100"/>
                  <a:gd name="T22" fmla="*/ 59 w 67"/>
                  <a:gd name="T23" fmla="*/ 99 h 100"/>
                  <a:gd name="T24" fmla="*/ 63 w 67"/>
                  <a:gd name="T25" fmla="*/ 97 h 100"/>
                  <a:gd name="T26" fmla="*/ 67 w 67"/>
                  <a:gd name="T27" fmla="*/ 89 h 100"/>
                  <a:gd name="T28" fmla="*/ 63 w 67"/>
                  <a:gd name="T29" fmla="*/ 80 h 100"/>
                  <a:gd name="T30" fmla="*/ 59 w 67"/>
                  <a:gd name="T31" fmla="*/ 74 h 100"/>
                  <a:gd name="T32" fmla="*/ 19 w 67"/>
                  <a:gd name="T33" fmla="*/ 4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0"/>
                  <a:gd name="T53" fmla="*/ 67 w 67"/>
                  <a:gd name="T54" fmla="*/ 100 h 1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0">
                    <a:moveTo>
                      <a:pt x="19" y="4"/>
                    </a:moveTo>
                    <a:lnTo>
                      <a:pt x="15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3" y="21"/>
                    </a:lnTo>
                    <a:lnTo>
                      <a:pt x="44" y="91"/>
                    </a:lnTo>
                    <a:lnTo>
                      <a:pt x="47" y="97"/>
                    </a:lnTo>
                    <a:lnTo>
                      <a:pt x="51" y="99"/>
                    </a:lnTo>
                    <a:lnTo>
                      <a:pt x="56" y="100"/>
                    </a:lnTo>
                    <a:lnTo>
                      <a:pt x="59" y="99"/>
                    </a:lnTo>
                    <a:lnTo>
                      <a:pt x="63" y="97"/>
                    </a:lnTo>
                    <a:lnTo>
                      <a:pt x="67" y="89"/>
                    </a:lnTo>
                    <a:lnTo>
                      <a:pt x="63" y="80"/>
                    </a:lnTo>
                    <a:lnTo>
                      <a:pt x="59" y="7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37" name="Freeform 494"/>
              <p:cNvSpPr>
                <a:spLocks/>
              </p:cNvSpPr>
              <p:nvPr/>
            </p:nvSpPr>
            <p:spPr bwMode="auto">
              <a:xfrm>
                <a:off x="8902" y="5354"/>
                <a:ext cx="50" cy="66"/>
              </a:xfrm>
              <a:custGeom>
                <a:avLst/>
                <a:gdLst>
                  <a:gd name="T0" fmla="*/ 18 w 50"/>
                  <a:gd name="T1" fmla="*/ 4 h 66"/>
                  <a:gd name="T2" fmla="*/ 14 w 50"/>
                  <a:gd name="T3" fmla="*/ 2 h 66"/>
                  <a:gd name="T4" fmla="*/ 11 w 50"/>
                  <a:gd name="T5" fmla="*/ 0 h 66"/>
                  <a:gd name="T6" fmla="*/ 6 w 50"/>
                  <a:gd name="T7" fmla="*/ 2 h 66"/>
                  <a:gd name="T8" fmla="*/ 4 w 50"/>
                  <a:gd name="T9" fmla="*/ 4 h 66"/>
                  <a:gd name="T10" fmla="*/ 0 w 50"/>
                  <a:gd name="T11" fmla="*/ 11 h 66"/>
                  <a:gd name="T12" fmla="*/ 2 w 50"/>
                  <a:gd name="T13" fmla="*/ 21 h 66"/>
                  <a:gd name="T14" fmla="*/ 32 w 50"/>
                  <a:gd name="T15" fmla="*/ 64 h 66"/>
                  <a:gd name="T16" fmla="*/ 36 w 50"/>
                  <a:gd name="T17" fmla="*/ 64 h 66"/>
                  <a:gd name="T18" fmla="*/ 39 w 50"/>
                  <a:gd name="T19" fmla="*/ 66 h 66"/>
                  <a:gd name="T20" fmla="*/ 43 w 50"/>
                  <a:gd name="T21" fmla="*/ 64 h 66"/>
                  <a:gd name="T22" fmla="*/ 46 w 50"/>
                  <a:gd name="T23" fmla="*/ 62 h 66"/>
                  <a:gd name="T24" fmla="*/ 50 w 50"/>
                  <a:gd name="T25" fmla="*/ 55 h 66"/>
                  <a:gd name="T26" fmla="*/ 48 w 50"/>
                  <a:gd name="T27" fmla="*/ 47 h 66"/>
                  <a:gd name="T28" fmla="*/ 18 w 50"/>
                  <a:gd name="T29" fmla="*/ 4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66"/>
                  <a:gd name="T47" fmla="*/ 50 w 50"/>
                  <a:gd name="T48" fmla="*/ 66 h 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66">
                    <a:moveTo>
                      <a:pt x="18" y="4"/>
                    </a:moveTo>
                    <a:lnTo>
                      <a:pt x="14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39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50" y="55"/>
                    </a:lnTo>
                    <a:lnTo>
                      <a:pt x="48" y="47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sp>
          <p:nvSpPr>
            <p:cNvPr id="27710" name="Freeform 495"/>
            <p:cNvSpPr>
              <a:spLocks/>
            </p:cNvSpPr>
            <p:nvPr/>
          </p:nvSpPr>
          <p:spPr bwMode="auto">
            <a:xfrm>
              <a:off x="8920" y="5405"/>
              <a:ext cx="303" cy="382"/>
            </a:xfrm>
            <a:custGeom>
              <a:avLst/>
              <a:gdLst>
                <a:gd name="T0" fmla="*/ 0 w 303"/>
                <a:gd name="T1" fmla="*/ 0 h 382"/>
                <a:gd name="T2" fmla="*/ 178 w 303"/>
                <a:gd name="T3" fmla="*/ 15 h 382"/>
                <a:gd name="T4" fmla="*/ 70 w 303"/>
                <a:gd name="T5" fmla="*/ 123 h 382"/>
                <a:gd name="T6" fmla="*/ 239 w 303"/>
                <a:gd name="T7" fmla="*/ 141 h 382"/>
                <a:gd name="T8" fmla="*/ 123 w 303"/>
                <a:gd name="T9" fmla="*/ 264 h 382"/>
                <a:gd name="T10" fmla="*/ 303 w 303"/>
                <a:gd name="T11" fmla="*/ 272 h 382"/>
                <a:gd name="T12" fmla="*/ 187 w 303"/>
                <a:gd name="T13" fmla="*/ 382 h 3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3"/>
                <a:gd name="T22" fmla="*/ 0 h 382"/>
                <a:gd name="T23" fmla="*/ 303 w 303"/>
                <a:gd name="T24" fmla="*/ 382 h 3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3" h="382">
                  <a:moveTo>
                    <a:pt x="0" y="0"/>
                  </a:moveTo>
                  <a:lnTo>
                    <a:pt x="178" y="15"/>
                  </a:lnTo>
                  <a:lnTo>
                    <a:pt x="70" y="123"/>
                  </a:lnTo>
                  <a:lnTo>
                    <a:pt x="239" y="141"/>
                  </a:lnTo>
                  <a:lnTo>
                    <a:pt x="123" y="264"/>
                  </a:lnTo>
                  <a:lnTo>
                    <a:pt x="303" y="272"/>
                  </a:lnTo>
                  <a:lnTo>
                    <a:pt x="187" y="382"/>
                  </a:lnTo>
                </a:path>
              </a:pathLst>
            </a:custGeom>
            <a:noFill/>
            <a:ln w="1333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11" name="Rectangle 496"/>
            <p:cNvSpPr>
              <a:spLocks noChangeArrowheads="1"/>
            </p:cNvSpPr>
            <p:nvPr/>
          </p:nvSpPr>
          <p:spPr bwMode="auto">
            <a:xfrm>
              <a:off x="9214" y="5648"/>
              <a:ext cx="2186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12" name="Rectangle 497"/>
            <p:cNvSpPr>
              <a:spLocks noChangeArrowheads="1"/>
            </p:cNvSpPr>
            <p:nvPr/>
          </p:nvSpPr>
          <p:spPr bwMode="auto">
            <a:xfrm>
              <a:off x="9305" y="5720"/>
              <a:ext cx="2128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Старость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713" name="Rectangle 498"/>
            <p:cNvSpPr>
              <a:spLocks noChangeArrowheads="1"/>
            </p:cNvSpPr>
            <p:nvPr/>
          </p:nvSpPr>
          <p:spPr bwMode="auto">
            <a:xfrm>
              <a:off x="10096" y="6896"/>
              <a:ext cx="106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14" name="Rectangle 499"/>
            <p:cNvSpPr>
              <a:spLocks noChangeArrowheads="1"/>
            </p:cNvSpPr>
            <p:nvPr/>
          </p:nvSpPr>
          <p:spPr bwMode="auto">
            <a:xfrm>
              <a:off x="10187" y="6968"/>
              <a:ext cx="94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Смерть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715" name="Rectangle 500"/>
            <p:cNvSpPr>
              <a:spLocks noChangeArrowheads="1"/>
            </p:cNvSpPr>
            <p:nvPr/>
          </p:nvSpPr>
          <p:spPr bwMode="auto">
            <a:xfrm>
              <a:off x="3151" y="7774"/>
              <a:ext cx="729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16" name="Rectangle 501"/>
            <p:cNvSpPr>
              <a:spLocks noChangeArrowheads="1"/>
            </p:cNvSpPr>
            <p:nvPr/>
          </p:nvSpPr>
          <p:spPr bwMode="auto">
            <a:xfrm>
              <a:off x="3243" y="7846"/>
              <a:ext cx="58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Рост</a:t>
              </a:r>
              <a:endParaRPr lang="ru-RU" b="1">
                <a:latin typeface="Century Schoolbook" pitchFamily="18" charset="0"/>
              </a:endParaRPr>
            </a:p>
          </p:txBody>
        </p:sp>
        <p:grpSp>
          <p:nvGrpSpPr>
            <p:cNvPr id="27717" name="Group 502"/>
            <p:cNvGrpSpPr>
              <a:grpSpLocks/>
            </p:cNvGrpSpPr>
            <p:nvPr/>
          </p:nvGrpSpPr>
          <p:grpSpPr bwMode="auto">
            <a:xfrm>
              <a:off x="5982" y="7964"/>
              <a:ext cx="4066" cy="148"/>
              <a:chOff x="5982" y="7964"/>
              <a:chExt cx="4066" cy="148"/>
            </a:xfrm>
          </p:grpSpPr>
          <p:sp>
            <p:nvSpPr>
              <p:cNvPr id="27732" name="Rectangle 503"/>
              <p:cNvSpPr>
                <a:spLocks noChangeArrowheads="1"/>
              </p:cNvSpPr>
              <p:nvPr/>
            </p:nvSpPr>
            <p:spPr bwMode="auto">
              <a:xfrm>
                <a:off x="6119" y="8026"/>
                <a:ext cx="3792" cy="2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33" name="Freeform 504"/>
              <p:cNvSpPr>
                <a:spLocks/>
              </p:cNvSpPr>
              <p:nvPr/>
            </p:nvSpPr>
            <p:spPr bwMode="auto">
              <a:xfrm>
                <a:off x="5982" y="7964"/>
                <a:ext cx="206" cy="146"/>
              </a:xfrm>
              <a:custGeom>
                <a:avLst/>
                <a:gdLst>
                  <a:gd name="T0" fmla="*/ 206 w 206"/>
                  <a:gd name="T1" fmla="*/ 0 h 146"/>
                  <a:gd name="T2" fmla="*/ 0 w 206"/>
                  <a:gd name="T3" fmla="*/ 74 h 146"/>
                  <a:gd name="T4" fmla="*/ 206 w 206"/>
                  <a:gd name="T5" fmla="*/ 146 h 146"/>
                  <a:gd name="T6" fmla="*/ 141 w 206"/>
                  <a:gd name="T7" fmla="*/ 74 h 146"/>
                  <a:gd name="T8" fmla="*/ 206 w 206"/>
                  <a:gd name="T9" fmla="*/ 0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46"/>
                  <a:gd name="T17" fmla="*/ 206 w 206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46">
                    <a:moveTo>
                      <a:pt x="206" y="0"/>
                    </a:moveTo>
                    <a:lnTo>
                      <a:pt x="0" y="74"/>
                    </a:lnTo>
                    <a:lnTo>
                      <a:pt x="206" y="146"/>
                    </a:lnTo>
                    <a:lnTo>
                      <a:pt x="141" y="7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  <p:sp>
            <p:nvSpPr>
              <p:cNvPr id="27734" name="Freeform 505"/>
              <p:cNvSpPr>
                <a:spLocks/>
              </p:cNvSpPr>
              <p:nvPr/>
            </p:nvSpPr>
            <p:spPr bwMode="auto">
              <a:xfrm>
                <a:off x="9842" y="7966"/>
                <a:ext cx="206" cy="146"/>
              </a:xfrm>
              <a:custGeom>
                <a:avLst/>
                <a:gdLst>
                  <a:gd name="T0" fmla="*/ 0 w 206"/>
                  <a:gd name="T1" fmla="*/ 146 h 146"/>
                  <a:gd name="T2" fmla="*/ 206 w 206"/>
                  <a:gd name="T3" fmla="*/ 72 h 146"/>
                  <a:gd name="T4" fmla="*/ 0 w 206"/>
                  <a:gd name="T5" fmla="*/ 0 h 146"/>
                  <a:gd name="T6" fmla="*/ 66 w 206"/>
                  <a:gd name="T7" fmla="*/ 72 h 146"/>
                  <a:gd name="T8" fmla="*/ 0 w 206"/>
                  <a:gd name="T9" fmla="*/ 146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46"/>
                  <a:gd name="T17" fmla="*/ 206 w 206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46">
                    <a:moveTo>
                      <a:pt x="0" y="146"/>
                    </a:moveTo>
                    <a:lnTo>
                      <a:pt x="206" y="72"/>
                    </a:lnTo>
                    <a:lnTo>
                      <a:pt x="0" y="0"/>
                    </a:lnTo>
                    <a:lnTo>
                      <a:pt x="66" y="7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entury Schoolbook" pitchFamily="18" charset="0"/>
                </a:endParaRPr>
              </a:p>
            </p:txBody>
          </p:sp>
        </p:grpSp>
        <p:sp>
          <p:nvSpPr>
            <p:cNvPr id="27718" name="Rectangle 506"/>
            <p:cNvSpPr>
              <a:spLocks noChangeArrowheads="1"/>
            </p:cNvSpPr>
            <p:nvPr/>
          </p:nvSpPr>
          <p:spPr bwMode="auto">
            <a:xfrm>
              <a:off x="7524" y="7774"/>
              <a:ext cx="1313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19" name="Rectangle 507"/>
            <p:cNvSpPr>
              <a:spLocks noChangeArrowheads="1"/>
            </p:cNvSpPr>
            <p:nvPr/>
          </p:nvSpPr>
          <p:spPr bwMode="auto">
            <a:xfrm>
              <a:off x="7616" y="7846"/>
              <a:ext cx="120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Старение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720" name="Rectangle 508"/>
            <p:cNvSpPr>
              <a:spLocks noChangeArrowheads="1"/>
            </p:cNvSpPr>
            <p:nvPr/>
          </p:nvSpPr>
          <p:spPr bwMode="auto">
            <a:xfrm>
              <a:off x="10054" y="7774"/>
              <a:ext cx="99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21" name="Rectangle 509"/>
            <p:cNvSpPr>
              <a:spLocks noChangeArrowheads="1"/>
            </p:cNvSpPr>
            <p:nvPr/>
          </p:nvSpPr>
          <p:spPr bwMode="auto">
            <a:xfrm>
              <a:off x="10145" y="7839"/>
              <a:ext cx="867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 dirty="0">
                  <a:latin typeface="Century Schoolbook" pitchFamily="18" charset="0"/>
                </a:rPr>
                <a:t>Время</a:t>
              </a:r>
              <a:endParaRPr lang="ru-RU" b="1" dirty="0">
                <a:latin typeface="Century Schoolbook" pitchFamily="18" charset="0"/>
              </a:endParaRPr>
            </a:p>
          </p:txBody>
        </p:sp>
        <p:sp>
          <p:nvSpPr>
            <p:cNvPr id="27722" name="Freeform 510"/>
            <p:cNvSpPr>
              <a:spLocks/>
            </p:cNvSpPr>
            <p:nvPr/>
          </p:nvSpPr>
          <p:spPr bwMode="auto">
            <a:xfrm>
              <a:off x="6357" y="3158"/>
              <a:ext cx="377" cy="95"/>
            </a:xfrm>
            <a:custGeom>
              <a:avLst/>
              <a:gdLst>
                <a:gd name="T0" fmla="*/ 0 w 377"/>
                <a:gd name="T1" fmla="*/ 0 h 95"/>
                <a:gd name="T2" fmla="*/ 148 w 377"/>
                <a:gd name="T3" fmla="*/ 42 h 95"/>
                <a:gd name="T4" fmla="*/ 305 w 377"/>
                <a:gd name="T5" fmla="*/ 66 h 95"/>
                <a:gd name="T6" fmla="*/ 377 w 377"/>
                <a:gd name="T7" fmla="*/ 95 h 95"/>
                <a:gd name="T8" fmla="*/ 0 w 377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7"/>
                <a:gd name="T16" fmla="*/ 0 h 95"/>
                <a:gd name="T17" fmla="*/ 377 w 37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7" h="95">
                  <a:moveTo>
                    <a:pt x="0" y="0"/>
                  </a:moveTo>
                  <a:lnTo>
                    <a:pt x="148" y="42"/>
                  </a:lnTo>
                  <a:lnTo>
                    <a:pt x="305" y="66"/>
                  </a:lnTo>
                  <a:lnTo>
                    <a:pt x="37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23" name="Oval 511"/>
            <p:cNvSpPr>
              <a:spLocks noChangeArrowheads="1"/>
            </p:cNvSpPr>
            <p:nvPr/>
          </p:nvSpPr>
          <p:spPr bwMode="auto">
            <a:xfrm>
              <a:off x="6315" y="3110"/>
              <a:ext cx="102" cy="109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24" name="Oval 512"/>
            <p:cNvSpPr>
              <a:spLocks noChangeArrowheads="1"/>
            </p:cNvSpPr>
            <p:nvPr/>
          </p:nvSpPr>
          <p:spPr bwMode="auto">
            <a:xfrm>
              <a:off x="8700" y="5031"/>
              <a:ext cx="104" cy="108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25" name="Rectangle 513"/>
            <p:cNvSpPr>
              <a:spLocks noChangeArrowheads="1"/>
            </p:cNvSpPr>
            <p:nvPr/>
          </p:nvSpPr>
          <p:spPr bwMode="auto">
            <a:xfrm>
              <a:off x="8732" y="4845"/>
              <a:ext cx="21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26" name="Rectangle 514"/>
            <p:cNvSpPr>
              <a:spLocks noChangeArrowheads="1"/>
            </p:cNvSpPr>
            <p:nvPr/>
          </p:nvSpPr>
          <p:spPr bwMode="auto">
            <a:xfrm>
              <a:off x="8834" y="4922"/>
              <a:ext cx="2109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>
                  <a:latin typeface="Century Schoolbook" pitchFamily="18" charset="0"/>
                </a:rPr>
                <a:t>старость</a:t>
              </a:r>
              <a:endParaRPr lang="ru-RU" b="1">
                <a:latin typeface="Century Schoolbook" pitchFamily="18" charset="0"/>
              </a:endParaRPr>
            </a:p>
          </p:txBody>
        </p:sp>
        <p:sp>
          <p:nvSpPr>
            <p:cNvPr id="27727" name="Rectangle 515"/>
            <p:cNvSpPr>
              <a:spLocks noChangeArrowheads="1"/>
            </p:cNvSpPr>
            <p:nvPr/>
          </p:nvSpPr>
          <p:spPr bwMode="auto">
            <a:xfrm>
              <a:off x="2057" y="7234"/>
              <a:ext cx="8111" cy="1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28" name="Oval 516"/>
            <p:cNvSpPr>
              <a:spLocks noChangeArrowheads="1"/>
            </p:cNvSpPr>
            <p:nvPr/>
          </p:nvSpPr>
          <p:spPr bwMode="auto">
            <a:xfrm>
              <a:off x="2206" y="7126"/>
              <a:ext cx="106" cy="110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29" name="Oval 517"/>
            <p:cNvSpPr>
              <a:spLocks noChangeArrowheads="1"/>
            </p:cNvSpPr>
            <p:nvPr/>
          </p:nvSpPr>
          <p:spPr bwMode="auto">
            <a:xfrm>
              <a:off x="9983" y="7143"/>
              <a:ext cx="109" cy="108"/>
            </a:xfrm>
            <a:prstGeom prst="ellipse">
              <a:avLst/>
            </a:prstGeom>
            <a:solidFill>
              <a:srgbClr val="00CC99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30" name="Rectangle 518"/>
            <p:cNvSpPr>
              <a:spLocks noChangeArrowheads="1"/>
            </p:cNvSpPr>
            <p:nvPr/>
          </p:nvSpPr>
          <p:spPr bwMode="auto">
            <a:xfrm>
              <a:off x="2226" y="7135"/>
              <a:ext cx="1862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731" name="Rectangle 519"/>
            <p:cNvSpPr>
              <a:spLocks noChangeArrowheads="1"/>
            </p:cNvSpPr>
            <p:nvPr/>
          </p:nvSpPr>
          <p:spPr bwMode="auto">
            <a:xfrm>
              <a:off x="2415" y="7134"/>
              <a:ext cx="178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500" b="1" dirty="0">
                  <a:latin typeface="Century Schoolbook" pitchFamily="18" charset="0"/>
                </a:rPr>
                <a:t>Вынашивание</a:t>
              </a:r>
              <a:endParaRPr lang="ru-RU" b="1" dirty="0">
                <a:latin typeface="Century Schoolbook" pitchFamily="18" charset="0"/>
              </a:endParaRPr>
            </a:p>
          </p:txBody>
        </p: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79BAD96-0532-4106-9241-CC4D5C7E528E}"/>
              </a:ext>
            </a:extLst>
          </p:cNvPr>
          <p:cNvSpPr/>
          <p:nvPr/>
        </p:nvSpPr>
        <p:spPr>
          <a:xfrm>
            <a:off x="9561909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040AB-60FD-41EF-A2BA-B7E4C608DB02}"/>
              </a:ext>
            </a:extLst>
          </p:cNvPr>
          <p:cNvSpPr txBox="1"/>
          <p:nvPr/>
        </p:nvSpPr>
        <p:spPr>
          <a:xfrm>
            <a:off x="546278" y="1609074"/>
            <a:ext cx="1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Размер бизнеса</a:t>
            </a:r>
          </a:p>
        </p:txBody>
      </p:sp>
      <p:sp>
        <p:nvSpPr>
          <p:cNvPr id="4" name="Rectangle 519">
            <a:extLst>
              <a:ext uri="{FF2B5EF4-FFF2-40B4-BE49-F238E27FC236}">
                <a16:creationId xmlns:a16="http://schemas.microsoft.com/office/drawing/2014/main" id="{649F53BF-BF58-4D6F-9C49-9A0BB578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065" y="3684231"/>
            <a:ext cx="1668977" cy="8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500" b="1" i="1" dirty="0">
                <a:latin typeface="Century Schoolbook" pitchFamily="18" charset="0"/>
              </a:rPr>
              <a:t>Кризисы </a:t>
            </a:r>
          </a:p>
          <a:p>
            <a:r>
              <a:rPr lang="ru-RU" sz="1500" b="1" i="1" dirty="0">
                <a:latin typeface="Century Schoolbook" pitchFamily="18" charset="0"/>
              </a:rPr>
              <a:t>развития </a:t>
            </a:r>
          </a:p>
          <a:p>
            <a:r>
              <a:rPr lang="ru-RU" sz="1500" b="1" i="1" dirty="0">
                <a:latin typeface="Century Schoolbook" pitchFamily="18" charset="0"/>
              </a:rPr>
              <a:t>компании</a:t>
            </a:r>
            <a:endParaRPr lang="ru-RU" b="1" i="1" dirty="0">
              <a:latin typeface="Century Schoolbook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EF8F-FB17-411A-AF41-1F050AF1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A27-A09A-4F27-ACBB-38638927AA24}" type="slidenum">
              <a:rPr lang="ru-RU" smtClean="0"/>
              <a:t>9</a:t>
            </a:fld>
            <a:endParaRPr lang="ru-RU"/>
          </a:p>
        </p:txBody>
      </p:sp>
      <p:pic>
        <p:nvPicPr>
          <p:cNvPr id="175" name="Shape 186" descr="escalate_006 (1) (1).png">
            <a:extLst>
              <a:ext uri="{FF2B5EF4-FFF2-40B4-BE49-F238E27FC236}">
                <a16:creationId xmlns:a16="http://schemas.microsoft.com/office/drawing/2014/main" id="{7424B7AB-8561-7E4D-A49D-FE08E13EA9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315" y="136525"/>
            <a:ext cx="2423375" cy="7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64A14C-1E10-8B42-9FA6-E932D5F7634B}"/>
              </a:ext>
            </a:extLst>
          </p:cNvPr>
          <p:cNvSpPr/>
          <p:nvPr/>
        </p:nvSpPr>
        <p:spPr>
          <a:xfrm>
            <a:off x="4461182" y="6330334"/>
            <a:ext cx="218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(модель </a:t>
            </a:r>
            <a:r>
              <a:rPr lang="ru-RU" b="1" dirty="0" err="1">
                <a:solidFill>
                  <a:srgbClr val="00B050"/>
                </a:solidFill>
              </a:rPr>
              <a:t>И.Адизеса</a:t>
            </a:r>
            <a:r>
              <a:rPr lang="ru-RU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CBEE3B-F988-BA46-88C5-A9375D031ADF}"/>
              </a:ext>
            </a:extLst>
          </p:cNvPr>
          <p:cNvSpPr/>
          <p:nvPr/>
        </p:nvSpPr>
        <p:spPr>
          <a:xfrm>
            <a:off x="9247186" y="1717995"/>
            <a:ext cx="2604381" cy="3351180"/>
          </a:xfrm>
          <a:prstGeom prst="rect">
            <a:avLst/>
          </a:prstGeom>
          <a:solidFill>
            <a:srgbClr val="FF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F2A409-5639-4543-9839-9F737CA23A96}"/>
              </a:ext>
            </a:extLst>
          </p:cNvPr>
          <p:cNvSpPr/>
          <p:nvPr/>
        </p:nvSpPr>
        <p:spPr>
          <a:xfrm>
            <a:off x="9385743" y="1808412"/>
            <a:ext cx="22776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 изменением этапа жизненного цикла изменяется корпоративная культура.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Когда у организации появляется запрос на автоматизацию и трансформацию </a:t>
            </a:r>
            <a:r>
              <a:rPr lang="en-US" b="1" dirty="0">
                <a:solidFill>
                  <a:schemeClr val="bg1"/>
                </a:solidFill>
              </a:rPr>
              <a:t>IT</a:t>
            </a:r>
            <a:r>
              <a:rPr lang="ru-RU" b="1" dirty="0">
                <a:solidFill>
                  <a:schemeClr val="bg1"/>
                </a:solidFill>
              </a:rPr>
              <a:t>-систем?</a:t>
            </a:r>
          </a:p>
        </p:txBody>
      </p:sp>
    </p:spTree>
    <p:extLst>
      <p:ext uri="{BB962C8B-B14F-4D97-AF65-F5344CB8AC3E}">
        <p14:creationId xmlns:p14="http://schemas.microsoft.com/office/powerpoint/2010/main" val="8927989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1464</Words>
  <Application>Microsoft Office PowerPoint</Application>
  <PresentationFormat>Widescreen</PresentationFormat>
  <Paragraphs>382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Schoolbook</vt:lpstr>
      <vt:lpstr>Wingdings 2</vt:lpstr>
      <vt:lpstr>Office Theme</vt:lpstr>
      <vt:lpstr>КАК УЧИТЫВАТЬ ВЛИЯНИЕ КОРПОРАТИВНОЙ КУЛЬТУРЫ ПРИ РЕАЛИЗАЦИИ ПРОЕКТОВ</vt:lpstr>
      <vt:lpstr>Кто я</vt:lpstr>
      <vt:lpstr>О чем</vt:lpstr>
      <vt:lpstr>Что будет для вас хорошим результатом? На какой вопрос хотите себе ответить?</vt:lpstr>
      <vt:lpstr>PowerPoint Presentation</vt:lpstr>
      <vt:lpstr>PowerPoint Presentation</vt:lpstr>
      <vt:lpstr>PowerPoint Presentation</vt:lpstr>
      <vt:lpstr>Система и системный подход</vt:lpstr>
      <vt:lpstr>Где мы? Жизненный цикл организации</vt:lpstr>
      <vt:lpstr> Модель Айсберга</vt:lpstr>
      <vt:lpstr>Интегральный подход. Кладем айсберг на бок... )</vt:lpstr>
      <vt:lpstr>PowerPoint Presentation</vt:lpstr>
      <vt:lpstr>PowerPoint Presentation</vt:lpstr>
      <vt:lpstr>PowerPoint Presentation</vt:lpstr>
      <vt:lpstr>Невидимая команда: заинтересованные и влияющие стороны</vt:lpstr>
      <vt:lpstr>Сгруппировать</vt:lpstr>
      <vt:lpstr>PowerPoint Presentation</vt:lpstr>
      <vt:lpstr>PowerPoint Presentation</vt:lpstr>
      <vt:lpstr>Что меняем? Мы работаем не  с ролями, а с людьми!</vt:lpstr>
      <vt:lpstr>PowerPoint Presentation</vt:lpstr>
      <vt:lpstr>Методы реализации изменений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HR. Менеджмент здравого смысла</dc:title>
  <dc:creator>Irina Matveeva</dc:creator>
  <cp:lastModifiedBy>Irina Matveeva</cp:lastModifiedBy>
  <cp:revision>116</cp:revision>
  <dcterms:created xsi:type="dcterms:W3CDTF">2020-06-21T20:23:01Z</dcterms:created>
  <dcterms:modified xsi:type="dcterms:W3CDTF">2021-05-21T12:22:07Z</dcterms:modified>
</cp:coreProperties>
</file>