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68" r:id="rId3"/>
    <p:sldId id="288" r:id="rId4"/>
    <p:sldId id="283" r:id="rId5"/>
    <p:sldId id="284" r:id="rId6"/>
    <p:sldId id="282" r:id="rId7"/>
    <p:sldId id="285" r:id="rId8"/>
    <p:sldId id="287" r:id="rId9"/>
    <p:sldId id="301" r:id="rId10"/>
    <p:sldId id="291" r:id="rId11"/>
    <p:sldId id="289" r:id="rId12"/>
    <p:sldId id="290" r:id="rId13"/>
    <p:sldId id="310" r:id="rId14"/>
    <p:sldId id="309" r:id="rId15"/>
    <p:sldId id="311" r:id="rId16"/>
    <p:sldId id="295" r:id="rId17"/>
    <p:sldId id="302" r:id="rId18"/>
    <p:sldId id="303" r:id="rId19"/>
    <p:sldId id="304" r:id="rId20"/>
    <p:sldId id="305" r:id="rId21"/>
    <p:sldId id="299" r:id="rId22"/>
    <p:sldId id="300" r:id="rId23"/>
    <p:sldId id="296" r:id="rId24"/>
    <p:sldId id="298" r:id="rId25"/>
    <p:sldId id="307" r:id="rId26"/>
    <p:sldId id="30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6F5D1-7F8F-4F9D-AECB-11A0EB0242AD}" type="datetimeFigureOut">
              <a:rPr lang="ru-RU" smtClean="0"/>
              <a:t>25/04/18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1FBF7-E91F-4BC9-9AA9-ADD136D88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9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1FBF7-E91F-4BC9-9AA9-ADD136D883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3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1FBF7-E91F-4BC9-9AA9-ADD136D883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2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A9AD-F66B-4DC6-871E-882279138B0C}" type="datetime1">
              <a:rPr lang="ru-RU" smtClean="0"/>
              <a:t>25/04/18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2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322A-26DF-4582-AB75-CDE9FAF35954}" type="datetime1">
              <a:rPr lang="ru-RU" smtClean="0"/>
              <a:t>25/04/18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0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B1BC-A09A-4851-83C3-3EDCC468056F}" type="datetime1">
              <a:rPr lang="ru-RU" smtClean="0"/>
              <a:t>25/04/18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9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4D67-1B2B-4E23-92A5-98C74F704B74}" type="datetime1">
              <a:rPr lang="ru-RU" smtClean="0"/>
              <a:t>25/04/18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9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E16F-70A2-4C73-BBDA-AA1DA48831FF}" type="datetime1">
              <a:rPr lang="ru-RU" smtClean="0"/>
              <a:t>25/04/18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9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E1DB-93EB-49F3-BFDB-4B2C5D1EBFCE}" type="datetime1">
              <a:rPr lang="ru-RU" smtClean="0"/>
              <a:t>25/04/18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3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DC1B-3891-4A4A-91FC-CB62F396A32B}" type="datetime1">
              <a:rPr lang="ru-RU" smtClean="0"/>
              <a:t>25/04/18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5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90C2-3A86-4A50-A816-19A9811C43D7}" type="datetime1">
              <a:rPr lang="ru-RU" smtClean="0"/>
              <a:t>25/04/18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6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33D-B67C-4DD7-8C99-47847EFD8A6B}" type="datetime1">
              <a:rPr lang="ru-RU" smtClean="0"/>
              <a:t>25/04/18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6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4031-1C44-491A-B142-B974D67E3BB3}" type="datetime1">
              <a:rPr lang="ru-RU" smtClean="0"/>
              <a:t>25/04/18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9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1F36-7700-4F82-999D-440626BE8B55}" type="datetime1">
              <a:rPr lang="ru-RU" smtClean="0"/>
              <a:t>25/04/18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5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C197F-FA98-4800-B3E9-822C35A8DF34}" type="datetime1">
              <a:rPr lang="ru-RU" smtClean="0"/>
              <a:t>25/04/18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5045B-E5A9-46C5-913F-42764155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2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/>
          <a:p>
            <a:r>
              <a:rPr lang="ru-RU" dirty="0" smtClean="0"/>
              <a:t>От ПО к Сервисам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36503"/>
            <a:ext cx="6400800" cy="1752600"/>
          </a:xfrm>
        </p:spPr>
        <p:txBody>
          <a:bodyPr/>
          <a:lstStyle/>
          <a:p>
            <a:r>
              <a:rPr lang="ru-RU" dirty="0" smtClean="0"/>
              <a:t>Чуркина Анна</a:t>
            </a:r>
          </a:p>
          <a:p>
            <a:r>
              <a:rPr lang="ru-RU" dirty="0" smtClean="0"/>
              <a:t>ПЦ </a:t>
            </a:r>
            <a:r>
              <a:rPr lang="ru-RU" dirty="0" err="1" smtClean="0"/>
              <a:t>Картстандарт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871527"/>
            <a:ext cx="2700534" cy="902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t="-132372" r="32109" b="132372"/>
          <a:stretch/>
        </p:blipFill>
        <p:spPr>
          <a:xfrm>
            <a:off x="2219325" y="2714625"/>
            <a:ext cx="2163989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0"/>
          <a:stretch/>
        </p:blipFill>
        <p:spPr>
          <a:xfrm>
            <a:off x="755576" y="4248701"/>
            <a:ext cx="3349034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dirty="0" smtClean="0"/>
              <a:t>Клиентские сценарии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7584" y="438674"/>
            <a:ext cx="2088232" cy="26990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Apple Wallet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99659" y="1770383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Card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33195" y="438809"/>
            <a:ext cx="2088232" cy="2698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Apple Wallet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677211" y="119431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677211" y="1698375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65243" y="108166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Manually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65243" y="1585717"/>
            <a:ext cx="145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camera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442054"/>
            <a:ext cx="2088232" cy="2698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Apple Wallet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1197564"/>
            <a:ext cx="1656184" cy="3913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123456789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32240" y="1845636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11627" y="3573016"/>
            <a:ext cx="2088232" cy="26990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Apple Wallet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27651" y="4526435"/>
            <a:ext cx="1656184" cy="3913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03648" y="5229200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130352" y="4005064"/>
            <a:ext cx="163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 password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33195" y="3573016"/>
            <a:ext cx="2088232" cy="26990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Apple Wallet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760324" y="4526435"/>
            <a:ext cx="174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Congratulations!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56176" y="3573016"/>
            <a:ext cx="2088232" cy="26990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Apple Wallet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4005064"/>
            <a:ext cx="1656184" cy="912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 Card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20857" y="27355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426468" y="27355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49449" y="27355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20857" y="5902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426468" y="5902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049449" y="5902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7" y="476672"/>
            <a:ext cx="7400925" cy="578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ru-RU" dirty="0"/>
              <a:t>Порядок подключения клиентов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601029" y="404664"/>
            <a:ext cx="0" cy="252028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5644552" y="3180837"/>
            <a:ext cx="2717633" cy="151216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7" y="653791"/>
            <a:ext cx="2857500" cy="290512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98771"/>
            <a:ext cx="3257550" cy="25888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53" y="3629411"/>
            <a:ext cx="2987516" cy="257175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 rot="7200000" flipH="1" flipV="1">
            <a:off x="874973" y="3266397"/>
            <a:ext cx="2717633" cy="151216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75" y="3096344"/>
            <a:ext cx="4256246" cy="342900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6238270" y="936104"/>
            <a:ext cx="1656184" cy="1224136"/>
          </a:xfrm>
          <a:prstGeom prst="wedgeEllipseCallout">
            <a:avLst>
              <a:gd name="adj1" fmla="val -127555"/>
              <a:gd name="adj2" fmla="val 141018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cs typeface="Courier New" pitchFamily="49" charset="0"/>
              </a:rPr>
              <a:t>Как Банк подаст заявку?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3419872" y="476436"/>
            <a:ext cx="2592288" cy="1224136"/>
          </a:xfrm>
          <a:prstGeom prst="wedgeEllipseCallout">
            <a:avLst>
              <a:gd name="adj1" fmla="val -19591"/>
              <a:gd name="adj2" fmla="val 169474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cs typeface="Courier New" pitchFamily="49" charset="0"/>
              </a:rPr>
              <a:t>Какие объекты нужно регистрировать?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1187624" y="1700572"/>
            <a:ext cx="2592288" cy="1224136"/>
          </a:xfrm>
          <a:prstGeom prst="wedgeEllipseCallout">
            <a:avLst>
              <a:gd name="adj1" fmla="val 38638"/>
              <a:gd name="adj2" fmla="val 88848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cs typeface="Courier New" pitchFamily="49" charset="0"/>
              </a:rPr>
              <a:t>Как мы будем проводить триал-ран?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6012160" y="2736304"/>
            <a:ext cx="2232248" cy="1224136"/>
          </a:xfrm>
          <a:prstGeom prst="wedgeEllipseCallout">
            <a:avLst>
              <a:gd name="adj1" fmla="val -84726"/>
              <a:gd name="adj2" fmla="val 28378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cs typeface="Courier New" pitchFamily="49" charset="0"/>
              </a:rPr>
              <a:t>Что мы можем отдать на сторону клиента?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3" y="1889360"/>
            <a:ext cx="8640001" cy="4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79512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Принципиальная схема решения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Валидация</a:t>
            </a:r>
            <a:r>
              <a:rPr lang="ru-RU" dirty="0" smtClean="0"/>
              <a:t> решения экспертной группой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667500" cy="50006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ru-RU" dirty="0"/>
              <a:t>Инструменты диагностики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5876" y="69269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prstClr val="black"/>
                </a:solidFill>
              </a:rPr>
              <a:t>Логи</a:t>
            </a:r>
            <a:endParaRPr lang="ru-RU" sz="4000" dirty="0">
              <a:solidFill>
                <a:prstClr val="black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655676" y="1400582"/>
            <a:ext cx="2016224" cy="1164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  <a:endCxn id="12" idx="0"/>
          </p:cNvCxnSpPr>
          <p:nvPr/>
        </p:nvCxnSpPr>
        <p:spPr>
          <a:xfrm>
            <a:off x="4427984" y="1400582"/>
            <a:ext cx="0" cy="1446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12060" y="1400582"/>
            <a:ext cx="1800200" cy="1092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5212" y="256490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prstClr val="black"/>
                </a:solidFill>
              </a:rPr>
              <a:t>Формат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3838" y="2846839"/>
            <a:ext cx="2628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prstClr val="black"/>
                </a:solidFill>
              </a:rPr>
              <a:t>Сценарий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261713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prstClr val="black"/>
                </a:solidFill>
              </a:rPr>
              <a:t>Данные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815916" y="3717032"/>
            <a:ext cx="1224136" cy="93610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8476" y="5034671"/>
            <a:ext cx="6059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prstClr val="black"/>
                </a:solidFill>
              </a:rPr>
              <a:t>Корпоративный стандарт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нас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Мы – команда разработки ПЦ </a:t>
            </a:r>
            <a:r>
              <a:rPr lang="ru-RU" dirty="0" err="1"/>
              <a:t>Картстандарт</a:t>
            </a:r>
            <a:endParaRPr lang="ru-RU" dirty="0"/>
          </a:p>
          <a:p>
            <a:r>
              <a:rPr lang="ru-RU" dirty="0"/>
              <a:t>Наше рабочее окружение: большое количество времени взаимодействуем с отделом Сопровождения</a:t>
            </a:r>
          </a:p>
          <a:p>
            <a:r>
              <a:rPr lang="ru-RU" dirty="0"/>
              <a:t>Мы занимаемся аутсорсингом. Процессинг предоставляет банкам услуги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72816"/>
            <a:ext cx="794563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Select </a:t>
            </a:r>
            <a:r>
              <a:rPr lang="en-US" sz="3200" dirty="0" err="1" smtClean="0">
                <a:solidFill>
                  <a:prstClr val="black"/>
                </a:solidFill>
              </a:rPr>
              <a:t>target_column</a:t>
            </a:r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  from table1</a:t>
            </a:r>
          </a:p>
          <a:p>
            <a:r>
              <a:rPr lang="en-US" sz="3200" dirty="0">
                <a:solidFill>
                  <a:prstClr val="black"/>
                </a:solidFill>
              </a:rPr>
              <a:t> where column1 = ‘</a:t>
            </a:r>
            <a:r>
              <a:rPr lang="en-US" sz="3200" dirty="0" err="1" smtClean="0">
                <a:solidFill>
                  <a:prstClr val="black"/>
                </a:solidFill>
              </a:rPr>
              <a:t>some_value</a:t>
            </a:r>
            <a:r>
              <a:rPr lang="en-US" sz="3200" dirty="0">
                <a:solidFill>
                  <a:prstClr val="black"/>
                </a:solidFill>
              </a:rPr>
              <a:t>’</a:t>
            </a:r>
          </a:p>
          <a:p>
            <a:r>
              <a:rPr lang="en-US" sz="3200" dirty="0">
                <a:solidFill>
                  <a:prstClr val="black"/>
                </a:solidFill>
              </a:rPr>
              <a:t>   and column2 in (select column3 from table2)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1628800"/>
            <a:ext cx="0" cy="23762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59157" y="4581128"/>
            <a:ext cx="325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x</a:t>
            </a:r>
            <a:r>
              <a:rPr lang="en-US" sz="4000" b="1" dirty="0" smtClean="0">
                <a:solidFill>
                  <a:srgbClr val="FF0000"/>
                </a:solidFill>
              </a:rPr>
              <a:t> 1000 </a:t>
            </a:r>
            <a:r>
              <a:rPr lang="ru-RU" sz="4000" b="1" dirty="0" smtClean="0">
                <a:solidFill>
                  <a:srgbClr val="FF0000"/>
                </a:solidFill>
              </a:rPr>
              <a:t>таблиц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528" y="620688"/>
            <a:ext cx="8233669" cy="504056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95536" y="548680"/>
            <a:ext cx="8161661" cy="5256584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Новый формат знакомства с сервисом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онференции\AnalystDays-8\очень_длинный_тек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Группа внедрения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онференции\AnalystDays-8\ракет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"/>
          <a:stretch/>
        </p:blipFill>
        <p:spPr bwMode="auto">
          <a:xfrm>
            <a:off x="2095332" y="116632"/>
            <a:ext cx="519684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0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11560" y="1403484"/>
            <a:ext cx="7324309" cy="4620664"/>
            <a:chOff x="755576" y="1772816"/>
            <a:chExt cx="7324309" cy="4620664"/>
          </a:xfrm>
        </p:grpSpPr>
        <p:sp>
          <p:nvSpPr>
            <p:cNvPr id="6" name="TextBox 5"/>
            <p:cNvSpPr txBox="1"/>
            <p:nvPr/>
          </p:nvSpPr>
          <p:spPr>
            <a:xfrm>
              <a:off x="4059675" y="1772816"/>
              <a:ext cx="11063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1. Сервис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03647" y="3877877"/>
              <a:ext cx="14762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2. Артефакты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5576" y="3899191"/>
              <a:ext cx="24176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4</a:t>
              </a:r>
              <a:r>
                <a:rPr lang="ru-RU" dirty="0" smtClean="0">
                  <a:solidFill>
                    <a:prstClr val="black"/>
                  </a:solidFill>
                </a:rPr>
                <a:t>. Совершенствование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871" y="6024148"/>
              <a:ext cx="15268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3. Новая роль</a:t>
              </a:r>
            </a:p>
          </p:txBody>
        </p:sp>
        <p:sp>
          <p:nvSpPr>
            <p:cNvPr id="14" name="Дуга 13"/>
            <p:cNvSpPr/>
            <p:nvPr/>
          </p:nvSpPr>
          <p:spPr>
            <a:xfrm>
              <a:off x="3521485" y="1988923"/>
              <a:ext cx="3850558" cy="3850558"/>
            </a:xfrm>
            <a:prstGeom prst="arc">
              <a:avLst>
                <a:gd name="adj1" fmla="val 16070324"/>
                <a:gd name="adj2" fmla="val 0"/>
              </a:avLst>
            </a:prstGeom>
            <a:ln w="133350" cap="rnd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Дуга 14"/>
            <p:cNvSpPr/>
            <p:nvPr/>
          </p:nvSpPr>
          <p:spPr>
            <a:xfrm rot="5400000">
              <a:off x="3552155" y="2358255"/>
              <a:ext cx="3850558" cy="3850558"/>
            </a:xfrm>
            <a:prstGeom prst="arc">
              <a:avLst/>
            </a:prstGeom>
            <a:ln w="133350" cap="rnd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Дуга 15"/>
            <p:cNvSpPr/>
            <p:nvPr/>
          </p:nvSpPr>
          <p:spPr>
            <a:xfrm rot="10800000">
              <a:off x="1917612" y="2358255"/>
              <a:ext cx="3850558" cy="3850558"/>
            </a:xfrm>
            <a:prstGeom prst="arc">
              <a:avLst/>
            </a:prstGeom>
            <a:ln w="133350" cap="rnd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Дуга 16"/>
            <p:cNvSpPr/>
            <p:nvPr/>
          </p:nvSpPr>
          <p:spPr>
            <a:xfrm rot="16200000">
              <a:off x="1947890" y="1988923"/>
              <a:ext cx="3850558" cy="3850558"/>
            </a:xfrm>
            <a:prstGeom prst="arc">
              <a:avLst/>
            </a:prstGeom>
            <a:ln w="133350" cap="rnd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498071" y="26048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prstClr val="black"/>
                </a:solidFill>
              </a:rPr>
              <a:t>Итоги: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25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27409" y="3391359"/>
            <a:ext cx="5623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Service Driven Development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Внешние предпосылки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онференции\AnalystDays-8\Человечки_бегу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2865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6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онференции\AnalystDays-8\Man_and_Ear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3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онференции\AnalystDays-8\Internet_Acq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214"/>
            <a:ext cx="277749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онференции\AnalystDays-8\Mobile_Wallet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9028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онференции\AnalystDays-8\Переводы_карта_кар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1" y="3490208"/>
            <a:ext cx="3619500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онференции\AnalystDays-8\Халв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2538412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44008" y="728364"/>
            <a:ext cx="0" cy="550894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7544" y="3212976"/>
            <a:ext cx="828092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7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ru-RU" dirty="0" smtClean="0"/>
              <a:t>Внутренние предпосылки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Конференции\AnalystDays-8\Грабли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0167"/>
            <a:ext cx="8461248" cy="48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/>
          <p:cNvGrpSpPr/>
          <p:nvPr/>
        </p:nvGrpSpPr>
        <p:grpSpPr>
          <a:xfrm>
            <a:off x="174468" y="5438538"/>
            <a:ext cx="8764420" cy="989883"/>
            <a:chOff x="203061" y="2397231"/>
            <a:chExt cx="8764420" cy="98988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203061" y="2492896"/>
              <a:ext cx="901861" cy="876583"/>
              <a:chOff x="934" y="4827550"/>
              <a:chExt cx="901861" cy="876583"/>
            </a:xfrm>
          </p:grpSpPr>
          <p:cxnSp>
            <p:nvCxnSpPr>
              <p:cNvPr id="6" name="Прямая со стрелкой 5"/>
              <p:cNvCxnSpPr/>
              <p:nvPr/>
            </p:nvCxnSpPr>
            <p:spPr>
              <a:xfrm>
                <a:off x="74795" y="5229200"/>
                <a:ext cx="82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934" y="5304023"/>
                <a:ext cx="8467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prstClr val="black"/>
                    </a:solidFill>
                  </a:rPr>
                  <a:t>Клиентские </a:t>
                </a:r>
              </a:p>
              <a:p>
                <a:pPr algn="ctr"/>
                <a:r>
                  <a:rPr lang="ru-RU" sz="1000" dirty="0" smtClean="0">
                    <a:solidFill>
                      <a:prstClr val="black"/>
                    </a:solidFill>
                  </a:rPr>
                  <a:t>сценарии</a:t>
                </a:r>
                <a:endParaRPr lang="ru-RU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280271" y="4827550"/>
                <a:ext cx="288032" cy="2880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1259632" y="2492896"/>
              <a:ext cx="978153" cy="894218"/>
              <a:chOff x="1057505" y="4827550"/>
              <a:chExt cx="978153" cy="894218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057505" y="5321658"/>
                <a:ext cx="9781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prstClr val="black"/>
                    </a:solidFill>
                  </a:rPr>
                  <a:t>Подключение</a:t>
                </a:r>
              </a:p>
              <a:p>
                <a:pPr algn="ctr"/>
                <a:r>
                  <a:rPr lang="ru-RU" sz="1000" dirty="0" smtClean="0">
                    <a:solidFill>
                      <a:prstClr val="black"/>
                    </a:solidFill>
                  </a:rPr>
                  <a:t>клиентов</a:t>
                </a:r>
                <a:endParaRPr lang="ru-RU" sz="1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4" name="Прямая со стрелкой 23"/>
              <p:cNvCxnSpPr/>
              <p:nvPr/>
            </p:nvCxnSpPr>
            <p:spPr>
              <a:xfrm>
                <a:off x="1181473" y="5232963"/>
                <a:ext cx="82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Овал 26"/>
              <p:cNvSpPr/>
              <p:nvPr/>
            </p:nvSpPr>
            <p:spPr>
              <a:xfrm>
                <a:off x="1402565" y="4827550"/>
                <a:ext cx="288032" cy="2880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prstClr val="black"/>
                    </a:solidFill>
                  </a:rPr>
                  <a:t>2</a:t>
                </a:r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2516252" y="2492896"/>
              <a:ext cx="828000" cy="876583"/>
              <a:chOff x="2917409" y="4827550"/>
              <a:chExt cx="828000" cy="87658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993015" y="5304023"/>
                <a:ext cx="676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prstClr val="black"/>
                    </a:solidFill>
                  </a:rPr>
                  <a:t>Схема </a:t>
                </a:r>
              </a:p>
              <a:p>
                <a:r>
                  <a:rPr lang="ru-RU" sz="1000" dirty="0" smtClean="0">
                    <a:solidFill>
                      <a:prstClr val="black"/>
                    </a:solidFill>
                  </a:rPr>
                  <a:t>решения</a:t>
                </a:r>
                <a:endParaRPr lang="ru-RU" sz="1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5" name="Прямая со стрелкой 24"/>
              <p:cNvCxnSpPr/>
              <p:nvPr/>
            </p:nvCxnSpPr>
            <p:spPr>
              <a:xfrm>
                <a:off x="2917409" y="5229200"/>
                <a:ext cx="82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Овал 29"/>
              <p:cNvSpPr/>
              <p:nvPr/>
            </p:nvSpPr>
            <p:spPr>
              <a:xfrm>
                <a:off x="3196990" y="4827550"/>
                <a:ext cx="288032" cy="2880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prstClr val="black"/>
                    </a:solidFill>
                  </a:rPr>
                  <a:t>3</a:t>
                </a:r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648532" y="2478330"/>
              <a:ext cx="828000" cy="876583"/>
              <a:chOff x="2917409" y="4827550"/>
              <a:chExt cx="828000" cy="876583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921683" y="5304023"/>
                <a:ext cx="8194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00" dirty="0" err="1" smtClean="0">
                    <a:solidFill>
                      <a:prstClr val="black"/>
                    </a:solidFill>
                  </a:rPr>
                  <a:t>Валидация</a:t>
                </a:r>
                <a:endParaRPr lang="ru-RU" sz="1000" dirty="0" smtClean="0">
                  <a:solidFill>
                    <a:prstClr val="black"/>
                  </a:solidFill>
                </a:endParaRPr>
              </a:p>
              <a:p>
                <a:pPr algn="ctr"/>
                <a:r>
                  <a:rPr lang="ru-RU" sz="1000" dirty="0" smtClean="0">
                    <a:solidFill>
                      <a:prstClr val="black"/>
                    </a:solidFill>
                  </a:rPr>
                  <a:t>экспертами</a:t>
                </a:r>
                <a:endParaRPr lang="ru-RU" sz="1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4" name="Прямая со стрелкой 33"/>
              <p:cNvCxnSpPr/>
              <p:nvPr/>
            </p:nvCxnSpPr>
            <p:spPr>
              <a:xfrm>
                <a:off x="2917409" y="5229200"/>
                <a:ext cx="82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Овал 34"/>
              <p:cNvSpPr/>
              <p:nvPr/>
            </p:nvSpPr>
            <p:spPr>
              <a:xfrm>
                <a:off x="3196990" y="4827550"/>
                <a:ext cx="288032" cy="2880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755582" y="2478330"/>
              <a:ext cx="880370" cy="876583"/>
              <a:chOff x="2891228" y="4827550"/>
              <a:chExt cx="880370" cy="876583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891228" y="5304023"/>
                <a:ext cx="880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prstClr val="black"/>
                    </a:solidFill>
                  </a:rPr>
                  <a:t>Написание</a:t>
                </a:r>
              </a:p>
              <a:p>
                <a:pPr algn="ctr"/>
                <a:r>
                  <a:rPr lang="ru-RU" sz="1000" dirty="0" smtClean="0">
                    <a:solidFill>
                      <a:prstClr val="black"/>
                    </a:solidFill>
                  </a:rPr>
                  <a:t>приложений</a:t>
                </a:r>
                <a:endParaRPr lang="ru-RU" sz="1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Прямая со стрелкой 37"/>
              <p:cNvCxnSpPr/>
              <p:nvPr/>
            </p:nvCxnSpPr>
            <p:spPr>
              <a:xfrm>
                <a:off x="2917409" y="5229200"/>
                <a:ext cx="82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Овал 38"/>
              <p:cNvSpPr/>
              <p:nvPr/>
            </p:nvSpPr>
            <p:spPr>
              <a:xfrm>
                <a:off x="3196990" y="4827550"/>
                <a:ext cx="288032" cy="2880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prstClr val="black"/>
                    </a:solidFill>
                  </a:rPr>
                  <a:t>5</a:t>
                </a:r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5902354" y="2492896"/>
              <a:ext cx="918841" cy="876583"/>
              <a:chOff x="2871994" y="4827550"/>
              <a:chExt cx="918841" cy="876583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871994" y="5304023"/>
                <a:ext cx="9188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prstClr val="black"/>
                    </a:solidFill>
                  </a:rPr>
                  <a:t>Инструменты</a:t>
                </a:r>
              </a:p>
              <a:p>
                <a:pPr algn="ctr"/>
                <a:r>
                  <a:rPr lang="ru-RU" sz="1000" dirty="0" smtClean="0">
                    <a:solidFill>
                      <a:prstClr val="black"/>
                    </a:solidFill>
                  </a:rPr>
                  <a:t>диагностики</a:t>
                </a:r>
                <a:endParaRPr lang="ru-RU" sz="1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2" name="Прямая со стрелкой 41"/>
              <p:cNvCxnSpPr/>
              <p:nvPr/>
            </p:nvCxnSpPr>
            <p:spPr>
              <a:xfrm>
                <a:off x="2917409" y="5229200"/>
                <a:ext cx="82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Овал 42"/>
              <p:cNvSpPr/>
              <p:nvPr/>
            </p:nvSpPr>
            <p:spPr>
              <a:xfrm>
                <a:off x="3196990" y="4827550"/>
                <a:ext cx="288032" cy="2880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prstClr val="black"/>
                    </a:solidFill>
                  </a:rPr>
                  <a:t>6</a:t>
                </a:r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7019964" y="2492896"/>
              <a:ext cx="1077539" cy="876583"/>
              <a:chOff x="2792648" y="4827550"/>
              <a:chExt cx="1077539" cy="876583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792648" y="5304023"/>
                <a:ext cx="10775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prstClr val="black"/>
                    </a:solidFill>
                  </a:rPr>
                  <a:t>Передача в</a:t>
                </a:r>
                <a:br>
                  <a:rPr lang="ru-RU" sz="1000" dirty="0" smtClean="0">
                    <a:solidFill>
                      <a:prstClr val="black"/>
                    </a:solidFill>
                  </a:rPr>
                </a:br>
                <a:r>
                  <a:rPr lang="ru-RU" sz="1000" dirty="0" smtClean="0">
                    <a:solidFill>
                      <a:prstClr val="black"/>
                    </a:solidFill>
                  </a:rPr>
                  <a:t>Сопровождение</a:t>
                </a:r>
                <a:endParaRPr lang="ru-RU" sz="1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6" name="Прямая со стрелкой 45"/>
              <p:cNvCxnSpPr/>
              <p:nvPr/>
            </p:nvCxnSpPr>
            <p:spPr>
              <a:xfrm>
                <a:off x="2917409" y="5229200"/>
                <a:ext cx="82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Овал 46"/>
              <p:cNvSpPr/>
              <p:nvPr/>
            </p:nvSpPr>
            <p:spPr>
              <a:xfrm>
                <a:off x="3196990" y="4827550"/>
                <a:ext cx="288032" cy="2880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prstClr val="black"/>
                    </a:solidFill>
                  </a:rPr>
                  <a:t>7</a:t>
                </a:r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2" t="1642" r="8463" b="4501"/>
            <a:stretch/>
          </p:blipFill>
          <p:spPr>
            <a:xfrm rot="19001741">
              <a:off x="8085692" y="2397231"/>
              <a:ext cx="881789" cy="965500"/>
            </a:xfrm>
            <a:prstGeom prst="rect">
              <a:avLst/>
            </a:prstGeom>
          </p:spPr>
        </p:pic>
      </p:grpSp>
      <p:sp>
        <p:nvSpPr>
          <p:cNvPr id="51" name="Заголовок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Производственный процесс</a:t>
            </a:r>
            <a:endParaRPr lang="ru-RU" dirty="0"/>
          </a:p>
        </p:txBody>
      </p:sp>
      <p:grpSp>
        <p:nvGrpSpPr>
          <p:cNvPr id="84" name="Группа 83"/>
          <p:cNvGrpSpPr/>
          <p:nvPr/>
        </p:nvGrpSpPr>
        <p:grpSpPr>
          <a:xfrm>
            <a:off x="157102" y="2296889"/>
            <a:ext cx="8829796" cy="903738"/>
            <a:chOff x="189790" y="4219424"/>
            <a:chExt cx="8829796" cy="903738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189790" y="4222639"/>
              <a:ext cx="901861" cy="876583"/>
              <a:chOff x="934" y="4827550"/>
              <a:chExt cx="901861" cy="876583"/>
            </a:xfrm>
          </p:grpSpPr>
          <p:cxnSp>
            <p:nvCxnSpPr>
              <p:cNvPr id="79" name="Прямая со стрелкой 78"/>
              <p:cNvCxnSpPr/>
              <p:nvPr/>
            </p:nvCxnSpPr>
            <p:spPr>
              <a:xfrm>
                <a:off x="74795" y="5229200"/>
                <a:ext cx="828000" cy="0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934" y="5304023"/>
                <a:ext cx="8467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prstClr val="white">
                        <a:lumMod val="75000"/>
                      </a:prstClr>
                    </a:solidFill>
                  </a:rPr>
                  <a:t>Клиентские </a:t>
                </a:r>
              </a:p>
              <a:p>
                <a:pPr algn="ctr"/>
                <a:r>
                  <a:rPr lang="ru-RU" sz="1000" dirty="0" smtClean="0">
                    <a:solidFill>
                      <a:prstClr val="white">
                        <a:lumMod val="75000"/>
                      </a:prstClr>
                    </a:solidFill>
                  </a:rPr>
                  <a:t>сценарии</a:t>
                </a:r>
                <a:endParaRPr lang="ru-RU" sz="1000" dirty="0">
                  <a:solidFill>
                    <a:prstClr val="white">
                      <a:lumMod val="75000"/>
                    </a:prstClr>
                  </a:solidFill>
                </a:endParaRPr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280271" y="4827550"/>
                <a:ext cx="288032" cy="2880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prstClr val="white">
                        <a:lumMod val="75000"/>
                      </a:prstClr>
                    </a:solidFill>
                  </a:rPr>
                  <a:t>1</a:t>
                </a: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6725184" y="4228944"/>
              <a:ext cx="978153" cy="894218"/>
              <a:chOff x="1057505" y="4827550"/>
              <a:chExt cx="978153" cy="89421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1057505" y="5321658"/>
                <a:ext cx="9781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prstClr val="black"/>
                    </a:solidFill>
                  </a:rPr>
                  <a:t>Подключение</a:t>
                </a:r>
              </a:p>
              <a:p>
                <a:pPr algn="ctr"/>
                <a:r>
                  <a:rPr lang="ru-RU" sz="1000" dirty="0" smtClean="0">
                    <a:solidFill>
                      <a:prstClr val="black"/>
                    </a:solidFill>
                  </a:rPr>
                  <a:t>клиентов</a:t>
                </a:r>
                <a:endParaRPr lang="ru-RU" sz="1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7" name="Прямая со стрелкой 76"/>
              <p:cNvCxnSpPr/>
              <p:nvPr/>
            </p:nvCxnSpPr>
            <p:spPr>
              <a:xfrm>
                <a:off x="1181473" y="5232963"/>
                <a:ext cx="82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Овал 77"/>
              <p:cNvSpPr/>
              <p:nvPr/>
            </p:nvSpPr>
            <p:spPr>
              <a:xfrm>
                <a:off x="1402565" y="4827550"/>
                <a:ext cx="288032" cy="2880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1302899" y="4219424"/>
              <a:ext cx="828000" cy="876583"/>
              <a:chOff x="2917409" y="4827550"/>
              <a:chExt cx="828000" cy="87658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2993015" y="5304023"/>
                <a:ext cx="676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prstClr val="black"/>
                    </a:solidFill>
                  </a:rPr>
                  <a:t>Схема </a:t>
                </a:r>
              </a:p>
              <a:p>
                <a:r>
                  <a:rPr lang="ru-RU" sz="1000" dirty="0" smtClean="0">
                    <a:solidFill>
                      <a:prstClr val="black"/>
                    </a:solidFill>
                  </a:rPr>
                  <a:t>решения</a:t>
                </a:r>
                <a:endParaRPr lang="ru-RU" sz="1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4" name="Прямая со стрелкой 73"/>
              <p:cNvCxnSpPr/>
              <p:nvPr/>
            </p:nvCxnSpPr>
            <p:spPr>
              <a:xfrm>
                <a:off x="2917409" y="5229200"/>
                <a:ext cx="82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Овал 74"/>
              <p:cNvSpPr/>
              <p:nvPr/>
            </p:nvSpPr>
            <p:spPr>
              <a:xfrm>
                <a:off x="3196990" y="4827550"/>
                <a:ext cx="288032" cy="2880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prstClr val="black"/>
                    </a:solidFill>
                  </a:rPr>
                  <a:t>2</a:t>
                </a:r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2364837" y="4219424"/>
              <a:ext cx="828000" cy="876583"/>
              <a:chOff x="2917409" y="4827550"/>
              <a:chExt cx="828000" cy="876583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2921683" y="5304023"/>
                <a:ext cx="8194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00" dirty="0" err="1" smtClean="0">
                    <a:solidFill>
                      <a:prstClr val="white">
                        <a:lumMod val="75000"/>
                      </a:prstClr>
                    </a:solidFill>
                  </a:rPr>
                  <a:t>Валидация</a:t>
                </a:r>
                <a:endParaRPr lang="ru-RU" sz="1000" dirty="0" smtClean="0">
                  <a:solidFill>
                    <a:prstClr val="white">
                      <a:lumMod val="75000"/>
                    </a:prstClr>
                  </a:solidFill>
                </a:endParaRPr>
              </a:p>
              <a:p>
                <a:pPr algn="ctr"/>
                <a:r>
                  <a:rPr lang="ru-RU" sz="1000" dirty="0" smtClean="0">
                    <a:solidFill>
                      <a:prstClr val="white">
                        <a:lumMod val="75000"/>
                      </a:prstClr>
                    </a:solidFill>
                  </a:rPr>
                  <a:t>экспертами</a:t>
                </a:r>
                <a:endParaRPr lang="ru-RU" sz="1000" dirty="0">
                  <a:solidFill>
                    <a:prstClr val="white">
                      <a:lumMod val="75000"/>
                    </a:prstClr>
                  </a:solidFill>
                </a:endParaRPr>
              </a:p>
            </p:txBody>
          </p:sp>
          <p:cxnSp>
            <p:nvCxnSpPr>
              <p:cNvPr id="71" name="Прямая со стрелкой 70"/>
              <p:cNvCxnSpPr/>
              <p:nvPr/>
            </p:nvCxnSpPr>
            <p:spPr>
              <a:xfrm>
                <a:off x="2917409" y="5229200"/>
                <a:ext cx="828000" cy="0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Овал 71"/>
              <p:cNvSpPr/>
              <p:nvPr/>
            </p:nvSpPr>
            <p:spPr>
              <a:xfrm>
                <a:off x="3196990" y="4827550"/>
                <a:ext cx="288032" cy="2880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prstClr val="white">
                        <a:lumMod val="75000"/>
                      </a:prstClr>
                    </a:solidFill>
                  </a:rPr>
                  <a:t>3</a:t>
                </a:r>
                <a:endParaRPr lang="ru-RU" sz="1200" dirty="0">
                  <a:solidFill>
                    <a:prstClr val="white">
                      <a:lumMod val="75000"/>
                    </a:prstClr>
                  </a:solidFill>
                </a:endParaRPr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3471001" y="4228944"/>
              <a:ext cx="880370" cy="876583"/>
              <a:chOff x="2891228" y="4827550"/>
              <a:chExt cx="880370" cy="87658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2891228" y="5304023"/>
                <a:ext cx="880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prstClr val="black"/>
                    </a:solidFill>
                  </a:rPr>
                  <a:t>Написание</a:t>
                </a:r>
              </a:p>
              <a:p>
                <a:pPr algn="ctr"/>
                <a:r>
                  <a:rPr lang="ru-RU" sz="1000" dirty="0" smtClean="0">
                    <a:solidFill>
                      <a:prstClr val="black"/>
                    </a:solidFill>
                  </a:rPr>
                  <a:t>приложений</a:t>
                </a:r>
                <a:endParaRPr lang="ru-RU" sz="1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8" name="Прямая со стрелкой 67"/>
              <p:cNvCxnSpPr/>
              <p:nvPr/>
            </p:nvCxnSpPr>
            <p:spPr>
              <a:xfrm>
                <a:off x="2917409" y="5229200"/>
                <a:ext cx="82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Овал 68"/>
              <p:cNvSpPr/>
              <p:nvPr/>
            </p:nvSpPr>
            <p:spPr>
              <a:xfrm>
                <a:off x="3196990" y="4827550"/>
                <a:ext cx="288032" cy="2880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4601578" y="4228944"/>
              <a:ext cx="918841" cy="876583"/>
              <a:chOff x="2871994" y="4827550"/>
              <a:chExt cx="918841" cy="876583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2871994" y="5304023"/>
                <a:ext cx="9188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prstClr val="white">
                        <a:lumMod val="75000"/>
                      </a:prstClr>
                    </a:solidFill>
                  </a:rPr>
                  <a:t>Инструменты</a:t>
                </a:r>
              </a:p>
              <a:p>
                <a:pPr algn="ctr"/>
                <a:r>
                  <a:rPr lang="ru-RU" sz="1000" dirty="0" smtClean="0">
                    <a:solidFill>
                      <a:prstClr val="white">
                        <a:lumMod val="75000"/>
                      </a:prstClr>
                    </a:solidFill>
                  </a:rPr>
                  <a:t>диагностики</a:t>
                </a:r>
                <a:endParaRPr lang="ru-RU" sz="1000" dirty="0">
                  <a:solidFill>
                    <a:prstClr val="white">
                      <a:lumMod val="75000"/>
                    </a:prstClr>
                  </a:solidFill>
                </a:endParaRPr>
              </a:p>
            </p:txBody>
          </p:sp>
          <p:cxnSp>
            <p:nvCxnSpPr>
              <p:cNvPr id="65" name="Прямая со стрелкой 64"/>
              <p:cNvCxnSpPr/>
              <p:nvPr/>
            </p:nvCxnSpPr>
            <p:spPr>
              <a:xfrm>
                <a:off x="2917409" y="5229200"/>
                <a:ext cx="828000" cy="0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Овал 65"/>
              <p:cNvSpPr/>
              <p:nvPr/>
            </p:nvSpPr>
            <p:spPr>
              <a:xfrm>
                <a:off x="3196990" y="4827550"/>
                <a:ext cx="288032" cy="2880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prstClr val="white">
                        <a:lumMod val="75000"/>
                      </a:prstClr>
                    </a:solidFill>
                  </a:rPr>
                  <a:t>5</a:t>
                </a:r>
              </a:p>
            </p:txBody>
          </p:sp>
        </p:grpSp>
        <p:grpSp>
          <p:nvGrpSpPr>
            <p:cNvPr id="59" name="Группа 58"/>
            <p:cNvGrpSpPr/>
            <p:nvPr/>
          </p:nvGrpSpPr>
          <p:grpSpPr>
            <a:xfrm>
              <a:off x="5799453" y="4228944"/>
              <a:ext cx="828000" cy="722694"/>
              <a:chOff x="2917409" y="4827550"/>
              <a:chExt cx="828000" cy="72269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008253" y="5304023"/>
                <a:ext cx="6463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prstClr val="black"/>
                    </a:solidFill>
                  </a:rPr>
                  <a:t>Вводная</a:t>
                </a:r>
                <a:endParaRPr lang="ru-RU" sz="1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2" name="Прямая со стрелкой 61"/>
              <p:cNvCxnSpPr/>
              <p:nvPr/>
            </p:nvCxnSpPr>
            <p:spPr>
              <a:xfrm>
                <a:off x="2917409" y="5229200"/>
                <a:ext cx="82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Овал 62"/>
              <p:cNvSpPr/>
              <p:nvPr/>
            </p:nvSpPr>
            <p:spPr>
              <a:xfrm>
                <a:off x="3196990" y="4827550"/>
                <a:ext cx="288032" cy="2880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prstClr val="black"/>
                    </a:solidFill>
                  </a:rPr>
                  <a:t>6</a:t>
                </a:r>
              </a:p>
            </p:txBody>
          </p:sp>
        </p:grp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586" y="4297260"/>
              <a:ext cx="1200000" cy="666667"/>
            </a:xfrm>
            <a:prstGeom prst="rect">
              <a:avLst/>
            </a:prstGeom>
          </p:spPr>
        </p:pic>
      </p:grpSp>
      <p:sp>
        <p:nvSpPr>
          <p:cNvPr id="85" name="TextBox 84"/>
          <p:cNvSpPr txBox="1"/>
          <p:nvPr/>
        </p:nvSpPr>
        <p:spPr>
          <a:xfrm>
            <a:off x="3779308" y="4073304"/>
            <a:ext cx="1026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Текущий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45003" y="1633081"/>
            <a:ext cx="109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Прежний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7443" y="4628420"/>
            <a:ext cx="4032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= Service Driven Development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045B-E5A9-46C5-913F-42764155A6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5132</TotalTime>
  <Words>244</Words>
  <Application>Microsoft Office PowerPoint</Application>
  <PresentationFormat>Экран (4:3)</PresentationFormat>
  <Paragraphs>130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Courier New</vt:lpstr>
      <vt:lpstr>Тема Office</vt:lpstr>
      <vt:lpstr>От ПО к Сервисам</vt:lpstr>
      <vt:lpstr>О нас</vt:lpstr>
      <vt:lpstr>Внешние предпосылки</vt:lpstr>
      <vt:lpstr>Презентация PowerPoint</vt:lpstr>
      <vt:lpstr>Презентация PowerPoint</vt:lpstr>
      <vt:lpstr>Презентация PowerPoint</vt:lpstr>
      <vt:lpstr>Внутренние предпосылки</vt:lpstr>
      <vt:lpstr>Презентация PowerPoint</vt:lpstr>
      <vt:lpstr>Производственный процесс</vt:lpstr>
      <vt:lpstr>Клиентские сценарии</vt:lpstr>
      <vt:lpstr>Презентация PowerPoint</vt:lpstr>
      <vt:lpstr>Презентация PowerPoint</vt:lpstr>
      <vt:lpstr>Порядок подключения клиентов</vt:lpstr>
      <vt:lpstr>Презентация PowerPoint</vt:lpstr>
      <vt:lpstr>Презентация PowerPoint</vt:lpstr>
      <vt:lpstr>Презентация PowerPoint</vt:lpstr>
      <vt:lpstr>Валидация решения экспертной группой</vt:lpstr>
      <vt:lpstr>Инструменты диагностики</vt:lpstr>
      <vt:lpstr>Презентация PowerPoint</vt:lpstr>
      <vt:lpstr>Презентация PowerPoint</vt:lpstr>
      <vt:lpstr>Новый формат знакомства с сервисом</vt:lpstr>
      <vt:lpstr>Презентация PowerPoint</vt:lpstr>
      <vt:lpstr>Группа внедрения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ПО к Сервисам</dc:title>
  <dc:creator>Артем</dc:creator>
  <cp:lastModifiedBy>uncleJoe</cp:lastModifiedBy>
  <cp:revision>70</cp:revision>
  <dcterms:created xsi:type="dcterms:W3CDTF">2017-10-08T16:45:19Z</dcterms:created>
  <dcterms:modified xsi:type="dcterms:W3CDTF">2018-04-25T06:33:45Z</dcterms:modified>
</cp:coreProperties>
</file>