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77" r:id="rId11"/>
    <p:sldId id="285" r:id="rId12"/>
    <p:sldId id="286" r:id="rId13"/>
    <p:sldId id="268" r:id="rId14"/>
    <p:sldId id="273" r:id="rId15"/>
    <p:sldId id="271" r:id="rId16"/>
    <p:sldId id="284" r:id="rId17"/>
    <p:sldId id="290" r:id="rId18"/>
    <p:sldId id="291" r:id="rId19"/>
    <p:sldId id="292" r:id="rId20"/>
    <p:sldId id="293" r:id="rId21"/>
    <p:sldId id="266" r:id="rId22"/>
    <p:sldId id="274" r:id="rId23"/>
    <p:sldId id="280" r:id="rId24"/>
    <p:sldId id="283" r:id="rId25"/>
  </p:sldIdLst>
  <p:sldSz cx="12192000" cy="6858000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льянинова А. C." initials="Alex" lastIdx="9" clrIdx="0"/>
  <p:cmAuthor id="1" name="Марков В.Е." initials="МВ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FF66FF"/>
    <a:srgbClr val="6666FF"/>
    <a:srgbClr val="0000FF"/>
    <a:srgbClr val="3366FF"/>
    <a:srgbClr val="FFD1FF"/>
    <a:srgbClr val="FFCCFF"/>
    <a:srgbClr val="FF818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92" autoAdjust="0"/>
    <p:restoredTop sz="79707" autoAdjust="0"/>
  </p:normalViewPr>
  <p:slideViewPr>
    <p:cSldViewPr snapToGrid="0">
      <p:cViewPr varScale="1">
        <p:scale>
          <a:sx n="70" d="100"/>
          <a:sy n="70" d="100"/>
        </p:scale>
        <p:origin x="-717" y="-6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90"/>
    </p:cViewPr>
  </p:sorterViewPr>
  <p:notesViewPr>
    <p:cSldViewPr snapToGrid="0" showGuides="1">
      <p:cViewPr varScale="1">
        <p:scale>
          <a:sx n="79" d="100"/>
          <a:sy n="79" d="100"/>
        </p:scale>
        <p:origin x="29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FEAFA5-15A6-4144-A86B-25671C98FE0E}" type="datetimeFigureOut">
              <a:rPr lang="ru-RU"/>
              <a:pPr>
                <a:defRPr/>
              </a:pPr>
              <a:t>28.11.18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99BE3E-A376-4DFD-9AA5-9986AF64E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93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9B4941-DC82-46A2-9894-78F287E31ED9}" type="datetimeFigureOut">
              <a:rPr lang="ru-RU"/>
              <a:pPr>
                <a:defRPr/>
              </a:pPr>
              <a:t>28.11.18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6105"/>
            <a:ext cx="5335270" cy="4467305"/>
          </a:xfrm>
          <a:prstGeom prst="rect">
            <a:avLst/>
          </a:prstGeom>
        </p:spPr>
        <p:txBody>
          <a:bodyPr vert="horz" lIns="90315" tIns="45158" rIns="90315" bIns="4515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2BD0C6-C8E7-46C7-95F4-54F210C74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1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6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9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864000" y="1677989"/>
            <a:ext cx="8605836" cy="1158179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4000" b="1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extLst/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 hasCustomPrompt="1"/>
          </p:nvPr>
        </p:nvSpPr>
        <p:spPr>
          <a:xfrm>
            <a:off x="864000" y="3833617"/>
            <a:ext cx="8605836" cy="430907"/>
          </a:xfrm>
        </p:spPr>
        <p:txBody>
          <a:bodyPr tIns="0">
            <a:noAutofit/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en-US" sz="24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Имя</a:t>
            </a:r>
            <a:endParaRPr lang="en-US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4283571"/>
            <a:ext cx="8605836" cy="432048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70" y="6375401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4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нутрен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864000" y="3600000"/>
            <a:ext cx="8640000" cy="1800000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4000" b="0" kern="1200" baseline="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extLst/>
          </a:lstStyle>
          <a:p>
            <a:r>
              <a:rPr lang="ru-RU" dirty="0" smtClean="0"/>
              <a:t>Название раздела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70" y="6375401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8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9" y="431999"/>
            <a:ext cx="10548000" cy="68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/24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864000" y="1296000"/>
            <a:ext cx="10548000" cy="48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46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бор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4" name="Группа 5"/>
          <p:cNvGrpSpPr>
            <a:grpSpLocks/>
          </p:cNvGrpSpPr>
          <p:nvPr userDrawn="1"/>
        </p:nvGrpSpPr>
        <p:grpSpPr bwMode="auto">
          <a:xfrm>
            <a:off x="1057569" y="4922116"/>
            <a:ext cx="8456303" cy="1152525"/>
            <a:chOff x="1572146" y="4292153"/>
            <a:chExt cx="6342226" cy="1152401"/>
          </a:xfrm>
        </p:grpSpPr>
        <p:sp>
          <p:nvSpPr>
            <p:cNvPr id="5" name="Скругленный прямоугольник 4"/>
            <p:cNvSpPr/>
            <p:nvPr userDrawn="1"/>
          </p:nvSpPr>
          <p:spPr>
            <a:xfrm>
              <a:off x="1572146" y="4292153"/>
              <a:ext cx="6342226" cy="11524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88000" defTabSz="539750">
                <a:spcBef>
                  <a:spcPts val="0"/>
                </a:spcBef>
                <a:spcAft>
                  <a:spcPts val="400"/>
                </a:spcAft>
                <a:buClr>
                  <a:srgbClr val="006699"/>
                </a:buClr>
                <a:buSzPct val="150000"/>
                <a:defRPr/>
              </a:pPr>
              <a: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Дополнительная информация (точку </a:t>
              </a:r>
              <a:b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последнем предложении не ставим)</a:t>
              </a:r>
              <a:endParaRPr lang="ru-RU" sz="20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0" descr="C:\Users\avelyaninova\Desktop\1319030080_info-chat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091" y="4411103"/>
              <a:ext cx="702000" cy="87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Скругленная прямоугольная выноска 6"/>
          <p:cNvSpPr/>
          <p:nvPr userDrawn="1"/>
        </p:nvSpPr>
        <p:spPr>
          <a:xfrm>
            <a:off x="8403807" y="3649770"/>
            <a:ext cx="2732507" cy="576411"/>
          </a:xfrm>
          <a:prstGeom prst="wedgeRoundRectCallout">
            <a:avLst>
              <a:gd name="adj1" fmla="val -36154"/>
              <a:gd name="adj2" fmla="val 78147"/>
              <a:gd name="adj3" fmla="val 1666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пояснение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28305" y="2962279"/>
            <a:ext cx="553298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 smtClean="0">
                <a:latin typeface="Arial" charset="0"/>
                <a:cs typeface="+mn-cs"/>
              </a:rPr>
              <a:t>Положительный факт</a:t>
            </a:r>
            <a:endParaRPr lang="ru-RU" sz="2400" dirty="0">
              <a:latin typeface="Arial" charset="0"/>
              <a:cs typeface="+mn-cs"/>
            </a:endParaRP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"/>
              <a:tabLst>
                <a:tab pos="468000" algn="l"/>
              </a:tabLst>
              <a:defRPr/>
            </a:pPr>
            <a:r>
              <a:rPr lang="ru-RU" sz="2400" dirty="0" smtClean="0">
                <a:latin typeface="Arial" charset="0"/>
                <a:cs typeface="+mn-cs"/>
              </a:rPr>
              <a:t>Нейтральный</a:t>
            </a:r>
            <a:r>
              <a:rPr lang="ru-RU" sz="2400" baseline="0" dirty="0" smtClean="0">
                <a:latin typeface="Arial" charset="0"/>
                <a:cs typeface="+mn-cs"/>
              </a:rPr>
              <a:t> факт</a:t>
            </a:r>
            <a:endParaRPr lang="ru-RU" sz="2400" dirty="0">
              <a:latin typeface="Arial" charset="0"/>
              <a:cs typeface="+mn-cs"/>
            </a:endParaRPr>
          </a:p>
          <a:p>
            <a:pPr marL="342000" lvl="1" indent="-3420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"/>
              <a:tabLst>
                <a:tab pos="468000" algn="l"/>
              </a:tabLst>
              <a:defRPr/>
            </a:pPr>
            <a:r>
              <a:rPr lang="ru-RU" sz="2400" dirty="0" smtClean="0">
                <a:latin typeface="Arial" charset="0"/>
                <a:cs typeface="+mn-cs"/>
              </a:rPr>
              <a:t>Негативный факт</a:t>
            </a:r>
            <a:endParaRPr lang="ru-RU" sz="2400" dirty="0">
              <a:latin typeface="Arial" charset="0"/>
              <a:cs typeface="+mn-cs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768575" y="2291734"/>
            <a:ext cx="4367741" cy="1109251"/>
            <a:chOff x="4572000" y="1211610"/>
            <a:chExt cx="3275806" cy="1109251"/>
          </a:xfrm>
        </p:grpSpPr>
        <p:sp>
          <p:nvSpPr>
            <p:cNvPr id="10" name="Скругленная прямоугольная выноска 9"/>
            <p:cNvSpPr/>
            <p:nvPr/>
          </p:nvSpPr>
          <p:spPr bwMode="auto">
            <a:xfrm>
              <a:off x="4572000" y="1343373"/>
              <a:ext cx="3275806" cy="977488"/>
            </a:xfrm>
            <a:prstGeom prst="wedgeRoundRectCallout">
              <a:avLst>
                <a:gd name="adj1" fmla="val -40235"/>
                <a:gd name="adj2" fmla="val 7619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Кратки</a:t>
              </a:r>
              <a:r>
                <a:rPr lang="ru-RU" sz="1800" kern="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й комментарий</a:t>
              </a:r>
              <a:endParaRPr lang="ru-RU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11" name="Рисунок 1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275" y="1211610"/>
              <a:ext cx="6210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04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4"/>
          <p:cNvSpPr>
            <a:spLocks noGrp="1"/>
          </p:cNvSpPr>
          <p:nvPr>
            <p:ph type="title"/>
          </p:nvPr>
        </p:nvSpPr>
        <p:spPr bwMode="auto">
          <a:xfrm>
            <a:off x="864000" y="432000"/>
            <a:ext cx="10548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Текст 8"/>
          <p:cNvSpPr>
            <a:spLocks noGrp="1"/>
          </p:cNvSpPr>
          <p:nvPr>
            <p:ph type="body" idx="1"/>
          </p:nvPr>
        </p:nvSpPr>
        <p:spPr bwMode="auto">
          <a:xfrm>
            <a:off x="864000" y="1296000"/>
            <a:ext cx="10548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70" y="6375401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8" name="Прямая со стрелкой 17"/>
          <p:cNvCxnSpPr/>
          <p:nvPr userDrawn="1"/>
        </p:nvCxnSpPr>
        <p:spPr>
          <a:xfrm>
            <a:off x="-528736" y="1102031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 userDrawn="1"/>
        </p:nvCxnSpPr>
        <p:spPr>
          <a:xfrm>
            <a:off x="1055688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>
            <a:off x="874713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 userDrawn="1"/>
        </p:nvCxnSpPr>
        <p:spPr>
          <a:xfrm>
            <a:off x="-528736" y="5943658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 userDrawn="1"/>
        </p:nvCxnSpPr>
        <p:spPr>
          <a:xfrm>
            <a:off x="-528736" y="6137275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 userDrawn="1"/>
        </p:nvCxnSpPr>
        <p:spPr>
          <a:xfrm>
            <a:off x="11398249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 userDrawn="1"/>
        </p:nvCxnSpPr>
        <p:spPr>
          <a:xfrm>
            <a:off x="-528739" y="444854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4" r:id="rId3"/>
    <p:sldLayoutId id="2147484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3600" b="0" kern="1200" baseline="0" dirty="0" smtClean="0">
          <a:solidFill>
            <a:schemeClr val="accent1">
              <a:lumMod val="75000"/>
            </a:schemeClr>
          </a:solidFill>
          <a:latin typeface="+mn-lt"/>
          <a:ea typeface="Open Sans" pitchFamily="34" charset="0"/>
          <a:cs typeface="Open Sans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9pPr>
      <a:extLst/>
    </p:titleStyle>
    <p:bodyStyle>
      <a:lvl1pPr marL="342900" indent="-342900" algn="l" defTabSz="539750" rtl="0" eaLnBrk="1" fontAlgn="base" hangingPunct="1">
        <a:spcBef>
          <a:spcPct val="0"/>
        </a:spcBef>
        <a:spcAft>
          <a:spcPts val="1200"/>
        </a:spcAft>
        <a:buClr>
          <a:srgbClr val="006699"/>
        </a:buClr>
        <a:buSzPct val="135000"/>
        <a:buFont typeface="Wingdings" panose="05000000000000000000" pitchFamily="2" charset="2"/>
        <a:buChar char="§"/>
        <a:defRPr lang="ru-RU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42900" algn="l" defTabSz="539750" rtl="0" eaLnBrk="1" fontAlgn="base" hangingPunct="1">
        <a:spcBef>
          <a:spcPct val="0"/>
        </a:spcBef>
        <a:spcAft>
          <a:spcPts val="800"/>
        </a:spcAft>
        <a:buClr>
          <a:srgbClr val="006699"/>
        </a:buClr>
        <a:buSzPct val="135000"/>
        <a:buFont typeface="Wingdings" pitchFamily="2" charset="2"/>
        <a:buChar char="§"/>
        <a:defRPr lang="ru-RU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85825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006699"/>
        </a:buClr>
        <a:buSzPct val="135000"/>
        <a:buFont typeface="Wingdings" pitchFamily="2" charset="2"/>
        <a:buChar char="§"/>
        <a:tabLst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6963" marR="0" indent="-173038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6699"/>
        </a:buClr>
        <a:buSzPct val="135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96988" marR="0" indent="-182563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6699"/>
        </a:buClr>
        <a:buSzPct val="135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="" xmlns:p15="http://schemas.microsoft.com/office/powerpoint/2012/main">
        <p15:guide id="2" pos="665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597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1344" userDrawn="1">
          <p15:clr>
            <a:srgbClr val="F26B43"/>
          </p15:clr>
        </p15:guide>
        <p15:guide id="7" orient="horz" pos="958" userDrawn="1">
          <p15:clr>
            <a:srgbClr val="F26B43"/>
          </p15:clr>
        </p15:guide>
        <p15:guide id="8" orient="horz" pos="527" userDrawn="1">
          <p15:clr>
            <a:srgbClr val="F26B43"/>
          </p15:clr>
        </p15:guide>
        <p15:guide id="9" orient="horz" pos="3741" userDrawn="1">
          <p15:clr>
            <a:srgbClr val="F26B43"/>
          </p15:clr>
        </p15:guide>
        <p15:guide id="10" orient="horz" pos="3861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3" orient="horz" pos="1049" userDrawn="1">
          <p15:clr>
            <a:srgbClr val="F26B43"/>
          </p15:clr>
        </p15:guide>
        <p15:guide id="14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tsepkov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copsy.ru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mtsepkov.org/&#1044;&#1086;&#1082;&#1083;&#1072;&#1076;&#1099;_&#1080;_&#1057;&#1090;&#1072;&#1090;&#1100;&#1080;" TargetMode="External"/><Relationship Id="rId3" Type="http://schemas.openxmlformats.org/officeDocument/2006/relationships/hyperlink" Target="https://spiraldynamics.ru/" TargetMode="External"/><Relationship Id="rId7" Type="http://schemas.openxmlformats.org/officeDocument/2006/relationships/hyperlink" Target="mailto:maks.tsepkov@ya.ru" TargetMode="External"/><Relationship Id="rId12" Type="http://schemas.openxmlformats.org/officeDocument/2006/relationships/hyperlink" Target="http://mtsepkov.org/KM" TargetMode="External"/><Relationship Id="rId2" Type="http://schemas.openxmlformats.org/officeDocument/2006/relationships/hyperlink" Target="http://mtsepkov.org/S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tsepkov.org/" TargetMode="External"/><Relationship Id="rId11" Type="http://schemas.openxmlformats.org/officeDocument/2006/relationships/hyperlink" Target="http://mtsepkov.org/&#1050;&#1072;&#1090;&#1077;&#1075;&#1086;&#1088;&#1080;&#1103;:&#1059;&#1087;&#1088;&#1072;&#1074;&#1083;&#1077;&#1085;&#1080;&#1077;_&#1087;&#1088;&#1086;&#1077;&#1082;&#1090;&#1072;&#1084;&#1080;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15.png"/><Relationship Id="rId10" Type="http://schemas.openxmlformats.org/officeDocument/2006/relationships/hyperlink" Target="http://mtsepkov.org/Agile" TargetMode="External"/><Relationship Id="rId4" Type="http://schemas.openxmlformats.org/officeDocument/2006/relationships/hyperlink" Target="http://mtsepkov.org/SDtests" TargetMode="External"/><Relationship Id="rId9" Type="http://schemas.openxmlformats.org/officeDocument/2006/relationships/hyperlink" Target="http://mtsepkov.org/&#1050;&#1072;&#1090;&#1077;&#1075;&#1086;&#1088;&#1080;&#1103;:&#1040;&#1088;&#1093;&#1080;&#1090;&#1077;&#1082;&#1090;&#1091;&#1088;&#1072;" TargetMode="External"/><Relationship Id="rId14" Type="http://schemas.openxmlformats.org/officeDocument/2006/relationships/hyperlink" Target="http://mtsepkov.org/&#1050;&#1072;&#1090;&#1077;&#1075;&#1086;&#1088;&#1080;&#1103;:&#1050;&#1085;&#1080;&#1075;&#1080;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tsepkov.org/ProjectMindset" TargetMode="External"/><Relationship Id="rId3" Type="http://schemas.openxmlformats.org/officeDocument/2006/relationships/hyperlink" Target="http://www.happy-pm.com/blog/?p=4514" TargetMode="External"/><Relationship Id="rId7" Type="http://schemas.openxmlformats.org/officeDocument/2006/relationships/hyperlink" Target="http://mtsepkov.org/Responsibility4quality" TargetMode="External"/><Relationship Id="rId2" Type="http://schemas.openxmlformats.org/officeDocument/2006/relationships/hyperlink" Target="http://sites.google.com/site/anthonylauder/SoftwareProjectCultures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tsepkov.org/BigPicture-PM-IT" TargetMode="External"/><Relationship Id="rId5" Type="http://schemas.openxmlformats.org/officeDocument/2006/relationships/hyperlink" Target="http://lib.custis.ru/&#1050;&#1091;&#1083;&#1100;&#1090;&#1091;&#1088;&#1099;_&#1087;&#1088;&#1086;&#1075;&#1088;&#1072;&#1084;&#1084;&#1085;&#1099;&#1093;_&#1087;&#1088;&#1086;&#1077;&#1082;&#1090;&#1086;&#1074;_(&#1069;&#1085;&#1090;&#1086;&#1085;&#1080;_&#1051;&#1072;&#1091;&#1076;&#1077;&#1088;)" TargetMode="External"/><Relationship Id="rId4" Type="http://schemas.openxmlformats.org/officeDocument/2006/relationships/hyperlink" Target="http://happy-pm.com/sw_project_culture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tsepkov.org/SpiralDynamicsShortl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6515" y="3709986"/>
            <a:ext cx="8605836" cy="430907"/>
          </a:xfrm>
        </p:spPr>
        <p:txBody>
          <a:bodyPr/>
          <a:lstStyle/>
          <a:p>
            <a:r>
              <a:rPr lang="ru-RU" dirty="0" smtClean="0"/>
              <a:t>Максим Цепков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576515" y="4159939"/>
            <a:ext cx="8605836" cy="432048"/>
          </a:xfrm>
        </p:spPr>
        <p:txBody>
          <a:bodyPr/>
          <a:lstStyle/>
          <a:p>
            <a:r>
              <a:rPr lang="ru-RU" dirty="0" smtClean="0"/>
              <a:t>Навигатор и эксперт по миру </a:t>
            </a:r>
            <a:r>
              <a:rPr lang="en-US" dirty="0" smtClean="0"/>
              <a:t>Agile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бирюзовых организаций </a:t>
            </a:r>
            <a:r>
              <a:rPr lang="ru-RU" dirty="0" smtClean="0"/>
              <a:t>и Спиральной динамике</a:t>
            </a:r>
          </a:p>
          <a:p>
            <a:r>
              <a:rPr lang="en-US" dirty="0" smtClean="0"/>
              <a:t>IT-</a:t>
            </a:r>
            <a:r>
              <a:rPr lang="ru-RU" dirty="0"/>
              <a:t>архитектор и </a:t>
            </a:r>
            <a:r>
              <a:rPr lang="ru-RU" dirty="0" smtClean="0"/>
              <a:t>бизнес-аналитик</a:t>
            </a:r>
          </a:p>
          <a:p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://mtsepkov.org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5" y="3760321"/>
            <a:ext cx="1589088" cy="17565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000" y="2234887"/>
            <a:ext cx="10763894" cy="1158179"/>
          </a:xfrm>
        </p:spPr>
        <p:txBody>
          <a:bodyPr/>
          <a:lstStyle/>
          <a:p>
            <a:r>
              <a:rPr lang="ru-RU" dirty="0" smtClean="0"/>
              <a:t>Спиральная динамика</a:t>
            </a:r>
            <a:r>
              <a:rPr lang="en-US" dirty="0" smtClean="0"/>
              <a:t> </a:t>
            </a:r>
            <a:r>
              <a:rPr lang="ru-RU" dirty="0" smtClean="0"/>
              <a:t>для аналитика –  работа на стыке культур</a:t>
            </a:r>
            <a:endParaRPr lang="ru-RU" dirty="0"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715" y="5738884"/>
            <a:ext cx="673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Analyst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Days-9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Москве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 декабря 2018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Спиральная Динам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98" y="1000655"/>
            <a:ext cx="3407217" cy="10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9" y="488272"/>
            <a:ext cx="3348255" cy="1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498455" y="3298565"/>
            <a:ext cx="1098861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6341" y="4885650"/>
            <a:ext cx="11413205" cy="1417558"/>
          </a:xfrm>
          <a:prstGeom prst="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7245" y="3341990"/>
            <a:ext cx="11422301" cy="14893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8149" y="1760559"/>
            <a:ext cx="11431397" cy="14933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3007" y="4858672"/>
            <a:ext cx="1098861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Уровни Спиральной динамики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раскрывают </a:t>
            </a:r>
            <a:r>
              <a:rPr lang="ru-RU" dirty="0"/>
              <a:t>волны </a:t>
            </a:r>
            <a:r>
              <a:rPr lang="ru-RU" dirty="0" err="1"/>
              <a:t>Тоффлера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218190" y="1905206"/>
            <a:ext cx="656103" cy="4317624"/>
            <a:chOff x="934952" y="1566067"/>
            <a:chExt cx="719140" cy="4320472"/>
          </a:xfrm>
        </p:grpSpPr>
        <p:sp>
          <p:nvSpPr>
            <p:cNvPr id="9" name="Стрелка вверх 8"/>
            <p:cNvSpPr/>
            <p:nvPr/>
          </p:nvSpPr>
          <p:spPr>
            <a:xfrm>
              <a:off x="934955" y="1566067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CCCC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934954" y="2084624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FF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Стрелка вверх 10"/>
            <p:cNvSpPr/>
            <p:nvPr/>
          </p:nvSpPr>
          <p:spPr>
            <a:xfrm>
              <a:off x="934953" y="2606167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CC33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Стрелка вверх 11"/>
            <p:cNvSpPr/>
            <p:nvPr/>
          </p:nvSpPr>
          <p:spPr>
            <a:xfrm>
              <a:off x="934953" y="3130312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Стрелка вверх 12"/>
            <p:cNvSpPr/>
            <p:nvPr/>
          </p:nvSpPr>
          <p:spPr>
            <a:xfrm>
              <a:off x="934953" y="3656591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33CC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Стрелка вверх 13"/>
            <p:cNvSpPr/>
            <p:nvPr/>
          </p:nvSpPr>
          <p:spPr>
            <a:xfrm>
              <a:off x="934952" y="4182032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Стрелка вверх 14"/>
            <p:cNvSpPr/>
            <p:nvPr/>
          </p:nvSpPr>
          <p:spPr>
            <a:xfrm>
              <a:off x="934953" y="4715811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00FF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Стрелка вверх 15"/>
            <p:cNvSpPr/>
            <p:nvPr/>
          </p:nvSpPr>
          <p:spPr>
            <a:xfrm>
              <a:off x="934952" y="5238539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CC66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1045600" y="1870513"/>
            <a:ext cx="900701" cy="134743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" rtlCol="0" anchor="b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5599" y="3382730"/>
            <a:ext cx="900701" cy="140831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" rtlCol="0" anchor="b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5598" y="4945944"/>
            <a:ext cx="900701" cy="135726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" rtlCol="0" anchor="b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 1 (с границей) 4"/>
          <p:cNvSpPr/>
          <p:nvPr/>
        </p:nvSpPr>
        <p:spPr>
          <a:xfrm>
            <a:off x="2376066" y="4936217"/>
            <a:ext cx="8559755" cy="1145576"/>
          </a:xfrm>
          <a:prstGeom prst="accentCallout1">
            <a:avLst>
              <a:gd name="adj1" fmla="val 24293"/>
              <a:gd name="adj2" fmla="val -24"/>
              <a:gd name="adj3" fmla="val 43212"/>
              <a:gd name="adj4" fmla="val -6879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18000" rIns="0" bIns="18000" anchor="ctr"/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Сельскохозяйственное общество первой волны – ремесленное освоение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 Маленькие организации и малый масштаб – мастерская ремесленников,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ферма. Традиции. Обучение повторением 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наставником.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хорошо делать дело в своей нише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1 (с границей) 5"/>
          <p:cNvSpPr/>
          <p:nvPr/>
        </p:nvSpPr>
        <p:spPr>
          <a:xfrm>
            <a:off x="2376066" y="3398651"/>
            <a:ext cx="8559755" cy="1251041"/>
          </a:xfrm>
          <a:prstGeom prst="accentCallout1">
            <a:avLst>
              <a:gd name="adj1" fmla="val 18242"/>
              <a:gd name="adj2" fmla="val -99"/>
              <a:gd name="adj3" fmla="val 33318"/>
              <a:gd name="adj4" fmla="val -6211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44000" tIns="18000" rIns="72000" bIns="18000" anchor="ctr"/>
          <a:lstStyle/>
          <a:p>
            <a:pPr>
              <a:defRPr/>
            </a:pPr>
            <a:r>
              <a:rPr lang="ru-RU" b="1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Индустриальное общество второй волны – технологичное производство</a:t>
            </a:r>
            <a:r>
              <a:rPr lang="ru-RU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Большие организации-механизмы. Классический менеджмент: топ-менеджеры задают направление и </a:t>
            </a:r>
            <a:r>
              <a:rPr lang="ru-RU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дают </a:t>
            </a:r>
            <a:r>
              <a:rPr lang="ru-RU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энергию, организация движется к результату. </a:t>
            </a:r>
            <a:br>
              <a:rPr lang="ru-RU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неограниченная экспансия, подчинение мира своим целям</a:t>
            </a:r>
            <a:endParaRPr lang="ru-RU" spc="-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 1 (с границей) 6"/>
          <p:cNvSpPr/>
          <p:nvPr/>
        </p:nvSpPr>
        <p:spPr>
          <a:xfrm>
            <a:off x="2376067" y="1885453"/>
            <a:ext cx="8559754" cy="1274441"/>
          </a:xfrm>
          <a:prstGeom prst="accentCallout1">
            <a:avLst>
              <a:gd name="adj1" fmla="val 24730"/>
              <a:gd name="adj2" fmla="val -173"/>
              <a:gd name="adj3" fmla="val 45733"/>
              <a:gd name="adj4" fmla="val -6285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44000" tIns="18000" rIns="72000" bIns="18000" anchor="ctr"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Третья волна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организация как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эволюционирующий организм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Размытие границ организаций, сложные сетевые кооперации людей 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организаций в деятельности. Самореализация. 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улучшать мир и приносить счастье участникам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10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единительная линия 65"/>
          <p:cNvCxnSpPr/>
          <p:nvPr/>
        </p:nvCxnSpPr>
        <p:spPr>
          <a:xfrm>
            <a:off x="498455" y="3127965"/>
            <a:ext cx="1098861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376341" y="4674106"/>
            <a:ext cx="11413205" cy="1209266"/>
          </a:xfrm>
          <a:prstGeom prst="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67245" y="3171390"/>
            <a:ext cx="11422301" cy="13821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58149" y="1835624"/>
            <a:ext cx="11431397" cy="1247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03007" y="4619832"/>
            <a:ext cx="1098861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07260" y="1759688"/>
            <a:ext cx="517768" cy="397757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25029" y="1759688"/>
            <a:ext cx="774524" cy="393457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25029" y="1759688"/>
            <a:ext cx="1898593" cy="371087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308448" y="1759688"/>
            <a:ext cx="1816581" cy="374054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организаций разного уровня</a:t>
            </a:r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885372" y="-2205853"/>
            <a:ext cx="10479313" cy="7931083"/>
          </a:xfrm>
          <a:prstGeom prst="arc">
            <a:avLst>
              <a:gd name="adj1" fmla="val 3707628"/>
              <a:gd name="adj2" fmla="val 6943046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4128448" y="5320234"/>
            <a:ext cx="360000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5999028" y="1633688"/>
            <a:ext cx="252000" cy="25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5427260" y="552736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6719553" y="5514264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7834425" y="527397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7522039" y="4736158"/>
            <a:ext cx="540000" cy="540000"/>
          </a:xfrm>
          <a:prstGeom prst="ellipse">
            <a:avLst/>
          </a:prstGeom>
          <a:solidFill>
            <a:srgbClr val="FF00FF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4485625" y="4382363"/>
            <a:ext cx="540000" cy="540000"/>
          </a:xfrm>
          <a:prstGeom prst="ellipse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7109419" y="3904732"/>
            <a:ext cx="540000" cy="540000"/>
          </a:xfrm>
          <a:prstGeom prst="ellipse">
            <a:avLst/>
          </a:prstGeom>
          <a:solidFill>
            <a:srgbClr val="3333CC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Овал 36"/>
          <p:cNvSpPr>
            <a:spLocks noChangeAspect="1"/>
          </p:cNvSpPr>
          <p:nvPr/>
        </p:nvSpPr>
        <p:spPr>
          <a:xfrm>
            <a:off x="4915362" y="3480602"/>
            <a:ext cx="540000" cy="540000"/>
          </a:xfrm>
          <a:prstGeom prst="ellipse">
            <a:avLst/>
          </a:prstGeom>
          <a:solidFill>
            <a:srgbClr val="FF66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Овал 37"/>
          <p:cNvSpPr>
            <a:spLocks noChangeAspect="1"/>
          </p:cNvSpPr>
          <p:nvPr/>
        </p:nvSpPr>
        <p:spPr>
          <a:xfrm>
            <a:off x="6578466" y="2901085"/>
            <a:ext cx="540000" cy="540000"/>
          </a:xfrm>
          <a:prstGeom prst="ellipse">
            <a:avLst/>
          </a:prstGeom>
          <a:solidFill>
            <a:srgbClr val="33CC33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Овал 38"/>
          <p:cNvSpPr>
            <a:spLocks noChangeAspect="1"/>
          </p:cNvSpPr>
          <p:nvPr/>
        </p:nvSpPr>
        <p:spPr>
          <a:xfrm>
            <a:off x="5429180" y="2430895"/>
            <a:ext cx="540000" cy="540000"/>
          </a:xfrm>
          <a:prstGeom prst="ellipse">
            <a:avLst/>
          </a:prstGeom>
          <a:solidFill>
            <a:srgbClr val="FFFF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Овал 39"/>
          <p:cNvSpPr>
            <a:spLocks noChangeAspect="1"/>
          </p:cNvSpPr>
          <p:nvPr/>
        </p:nvSpPr>
        <p:spPr>
          <a:xfrm>
            <a:off x="6100717" y="1994208"/>
            <a:ext cx="540000" cy="540000"/>
          </a:xfrm>
          <a:prstGeom prst="ellipse">
            <a:avLst/>
          </a:prstGeom>
          <a:solidFill>
            <a:srgbClr val="33CCCC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3575716" y="6155140"/>
            <a:ext cx="5213445" cy="2729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55004" y="5766169"/>
            <a:ext cx="223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Индивидуализм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811383" y="5750908"/>
            <a:ext cx="223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Командность</a:t>
            </a:r>
            <a:endParaRPr lang="ru-RU" dirty="0"/>
          </a:p>
        </p:txBody>
      </p:sp>
      <p:sp>
        <p:nvSpPr>
          <p:cNvPr id="45" name="Выноска 1 (с границей) 44"/>
          <p:cNvSpPr/>
          <p:nvPr/>
        </p:nvSpPr>
        <p:spPr>
          <a:xfrm>
            <a:off x="550040" y="5204642"/>
            <a:ext cx="3026129" cy="612000"/>
          </a:xfrm>
          <a:prstGeom prst="accentCallout1">
            <a:avLst>
              <a:gd name="adj1" fmla="val 49506"/>
              <a:gd name="adj2" fmla="val 99690"/>
              <a:gd name="adj3" fmla="val 45398"/>
              <a:gd name="adj4" fmla="val 121663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Маятник централизации-децентрализации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Выноска 1 (с границей) 45"/>
          <p:cNvSpPr/>
          <p:nvPr/>
        </p:nvSpPr>
        <p:spPr>
          <a:xfrm>
            <a:off x="423083" y="4180923"/>
            <a:ext cx="3875963" cy="906105"/>
          </a:xfrm>
          <a:prstGeom prst="accentCallout1">
            <a:avLst>
              <a:gd name="adj1" fmla="val 34646"/>
              <a:gd name="adj2" fmla="val 99956"/>
              <a:gd name="adj3" fmla="val 47198"/>
              <a:gd name="adj4" fmla="val 110855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Руководитель – наш лидер, он ведет нас к победе, мы следуем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ним без сомнений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Выноска 1 (с границей) 46"/>
          <p:cNvSpPr/>
          <p:nvPr/>
        </p:nvSpPr>
        <p:spPr>
          <a:xfrm>
            <a:off x="423083" y="3194026"/>
            <a:ext cx="4170282" cy="869284"/>
          </a:xfrm>
          <a:prstGeom prst="accentCallout1">
            <a:avLst>
              <a:gd name="adj1" fmla="val 34187"/>
              <a:gd name="adj2" fmla="val 99903"/>
              <a:gd name="adj3" fmla="val 56518"/>
              <a:gd name="adj4" fmla="val 113613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Предприниматели-топы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 компанию к успеху, остальные – машина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Выноска 1 (с границей) 47"/>
          <p:cNvSpPr/>
          <p:nvPr/>
        </p:nvSpPr>
        <p:spPr>
          <a:xfrm>
            <a:off x="428172" y="1898703"/>
            <a:ext cx="3880276" cy="1177710"/>
          </a:xfrm>
          <a:prstGeom prst="accentCallout1">
            <a:avLst>
              <a:gd name="adj1" fmla="val 28399"/>
              <a:gd name="adj2" fmla="val 99690"/>
              <a:gd name="adj3" fmla="val 66523"/>
              <a:gd name="adj4" fmla="val 134918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приносим конкретную пользу миру, создавая ее совместной работой, в которой дополняем друг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Выноска 1 (с границей) 48"/>
          <p:cNvSpPr/>
          <p:nvPr/>
        </p:nvSpPr>
        <p:spPr>
          <a:xfrm>
            <a:off x="7159903" y="1200150"/>
            <a:ext cx="4563467" cy="870491"/>
          </a:xfrm>
          <a:prstGeom prst="accentCallout1">
            <a:avLst>
              <a:gd name="adj1" fmla="val 67228"/>
              <a:gd name="adj2" fmla="val 245"/>
              <a:gd name="adj3" fmla="val 127593"/>
              <a:gd name="adj4" fmla="val -17439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Мир состоит из разных сообществ, каждое из которых развивает его в конкретном направлении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Выноска 1 (с границей) 49"/>
          <p:cNvSpPr/>
          <p:nvPr/>
        </p:nvSpPr>
        <p:spPr>
          <a:xfrm>
            <a:off x="7767149" y="2165350"/>
            <a:ext cx="3956221" cy="877545"/>
          </a:xfrm>
          <a:prstGeom prst="accentCallout1">
            <a:avLst>
              <a:gd name="adj1" fmla="val 71464"/>
              <a:gd name="adj2" fmla="val -76"/>
              <a:gd name="adj3" fmla="val 116782"/>
              <a:gd name="adj4" fmla="val -21959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Мы вместе меняем мир к лучшему и ощущаем счастье от совместного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Выноска 1 (с границей) 50"/>
          <p:cNvSpPr/>
          <p:nvPr/>
        </p:nvSpPr>
        <p:spPr>
          <a:xfrm>
            <a:off x="7843713" y="3164064"/>
            <a:ext cx="3879657" cy="1395236"/>
          </a:xfrm>
          <a:prstGeom prst="accentCallout1">
            <a:avLst>
              <a:gd name="adj1" fmla="val 47068"/>
              <a:gd name="adj2" fmla="val -278"/>
              <a:gd name="adj3" fmla="val 71249"/>
              <a:gd name="adj4" fmla="val -10471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Регламенты и процедуры делают из организации несокрушимый механизм, который стабильно движется к навсегда определенной цели</a:t>
            </a:r>
          </a:p>
        </p:txBody>
      </p:sp>
      <p:sp>
        <p:nvSpPr>
          <p:cNvPr id="52" name="Выноска 1 (с границей) 51"/>
          <p:cNvSpPr/>
          <p:nvPr/>
        </p:nvSpPr>
        <p:spPr>
          <a:xfrm>
            <a:off x="8512832" y="4673601"/>
            <a:ext cx="3210538" cy="1093726"/>
          </a:xfrm>
          <a:prstGeom prst="accentCallout1">
            <a:avLst>
              <a:gd name="adj1" fmla="val 31666"/>
              <a:gd name="adj2" fmla="val 245"/>
              <a:gd name="adj3" fmla="val 34785"/>
              <a:gd name="adj4" fmla="val -20272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принадлежности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Наша маленькая компания делает свое дело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опасном непонятном мире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11220000">
            <a:off x="5094807" y="4761161"/>
            <a:ext cx="2292046" cy="21099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1460000">
            <a:off x="5475669" y="3867045"/>
            <a:ext cx="1438077" cy="21099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2060000">
            <a:off x="5954167" y="2866952"/>
            <a:ext cx="519704" cy="21099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19838134">
            <a:off x="5931598" y="2363840"/>
            <a:ext cx="212776" cy="21099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20677668">
            <a:off x="5506614" y="3326604"/>
            <a:ext cx="1030152" cy="21099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21116294">
            <a:off x="5260095" y="4319155"/>
            <a:ext cx="1824727" cy="21099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47698" y="6250953"/>
            <a:ext cx="999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основе модели культур </a:t>
            </a:r>
            <a:r>
              <a:rPr lang="ru-RU" i="1" dirty="0"/>
              <a:t>организаций в Спиральной динамике </a:t>
            </a:r>
            <a:r>
              <a:rPr lang="ru-RU" i="1" dirty="0" smtClean="0"/>
              <a:t>Марка Розина </a:t>
            </a:r>
            <a:r>
              <a:rPr lang="ru-RU" i="1" dirty="0"/>
              <a:t>(</a:t>
            </a:r>
            <a:r>
              <a:rPr lang="ru-RU" i="1" dirty="0">
                <a:hlinkClick r:id="rId2"/>
              </a:rPr>
              <a:t>ЭКОПСИ</a:t>
            </a:r>
            <a:r>
              <a:rPr lang="ru-RU" i="1" dirty="0" smtClean="0"/>
              <a:t>)</a:t>
            </a:r>
            <a:endParaRPr lang="ru-RU" i="1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646699" y="1058102"/>
            <a:ext cx="5130666" cy="681772"/>
            <a:chOff x="7523818" y="2059870"/>
            <a:chExt cx="5130666" cy="6817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1" name="Скругленная прямоугольная выноска 60"/>
            <p:cNvSpPr/>
            <p:nvPr/>
          </p:nvSpPr>
          <p:spPr bwMode="auto">
            <a:xfrm>
              <a:off x="7523818" y="2059870"/>
              <a:ext cx="5130666" cy="681772"/>
            </a:xfrm>
            <a:prstGeom prst="wedgeRoundRectCallout">
              <a:avLst>
                <a:gd name="adj1" fmla="val 47649"/>
                <a:gd name="adj2" fmla="val 87548"/>
                <a:gd name="adj3" fmla="val 16667"/>
              </a:avLst>
            </a:prstGeom>
            <a:grp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Оцените культуру своей компании</a:t>
              </a:r>
              <a:endPara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652" y="2071002"/>
              <a:ext cx="598670" cy="661762"/>
            </a:xfrm>
            <a:prstGeom prst="ellipse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11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38461"/>
              </p:ext>
            </p:extLst>
          </p:nvPr>
        </p:nvGraphicFramePr>
        <p:xfrm>
          <a:off x="914400" y="1089671"/>
          <a:ext cx="10413241" cy="48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9713"/>
                <a:gridCol w="2060812"/>
                <a:gridCol w="2470245"/>
                <a:gridCol w="2429302"/>
                <a:gridCol w="216316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Культура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Ответственность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Гибкость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Эффективность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Вовлеченность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Силы</a:t>
                      </a:r>
                      <a:endParaRPr lang="ru-RU" sz="16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Сделать любой ценой, несмотря </a:t>
                      </a:r>
                      <a:br>
                        <a:rPr lang="ru-RU" sz="1600" b="0" dirty="0" smtClean="0"/>
                      </a:br>
                      <a:r>
                        <a:rPr lang="ru-RU" sz="1600" b="0" dirty="0" smtClean="0"/>
                        <a:t>на препятствия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Гибкость лидера, меняющего курс организации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Начальник подгоняет сотрудников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Идти за лидером – счастье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Правил</a:t>
                      </a:r>
                      <a:endParaRPr lang="ru-RU" sz="16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Действовать по инструкции – </a:t>
                      </a:r>
                      <a:r>
                        <a:rPr lang="en-US" sz="1600" b="0" dirty="0" smtClean="0"/>
                        <a:t>responsibility</a:t>
                      </a:r>
                      <a:r>
                        <a:rPr lang="ru-RU" sz="1600" b="0" dirty="0" smtClean="0"/>
                        <a:t> 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Изменение регламентов, определение в них зон инициативы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Эффективные регламенты на основе научно обоснованных методов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Соучастие в великом деле, миссии организации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Успеха</a:t>
                      </a:r>
                      <a:endParaRPr lang="ru-RU" sz="16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Достичь</a:t>
                      </a:r>
                      <a:r>
                        <a:rPr lang="ru-RU" sz="1600" b="0" baseline="0" dirty="0" smtClean="0"/>
                        <a:t> результата, придумав способ – </a:t>
                      </a:r>
                      <a:r>
                        <a:rPr lang="en-US" sz="1600" b="0" baseline="0" dirty="0" smtClean="0"/>
                        <a:t>accountability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Инициатива топов, менеджеров и отделов продаж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Лучшие практики, инициатива и мотивация менеджеров, KPI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Различные системы мотивации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Согласия</a:t>
                      </a:r>
                      <a:endParaRPr lang="ru-RU" sz="16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baseline="0" dirty="0" smtClean="0"/>
                        <a:t>Действия в консенсусе, не причиняя несчастья 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Инициатива и живое творчество всех сотрудников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Мы вместе делаем общее дело, принося пользу миру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Творчества</a:t>
                      </a:r>
                      <a:endParaRPr lang="ru-RU" sz="16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Каждый ищет и достигает возможностей, устраняет проблемы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Постоянная сверка и сотрудничество </a:t>
                      </a:r>
                      <a:br>
                        <a:rPr lang="ru-RU" sz="1600" b="0" dirty="0" smtClean="0"/>
                      </a:br>
                      <a:r>
                        <a:rPr lang="ru-RU" sz="1600" b="0" dirty="0" smtClean="0"/>
                        <a:t>с потребителями, проверка гипотез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Контроль и метрики потока ценности и регулярная ее поставка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/>
                        <a:t>Самореализация </a:t>
                      </a:r>
                      <a:br>
                        <a:rPr lang="ru-RU" sz="1600" b="0" dirty="0" smtClean="0"/>
                      </a:br>
                      <a:r>
                        <a:rPr lang="ru-RU" sz="1600" b="0" dirty="0" smtClean="0"/>
                        <a:t>в работе на общие цели организации, свобода действий</a:t>
                      </a:r>
                      <a:endParaRPr lang="ru-RU" sz="1600" b="0" dirty="0"/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10" name="Стрелка вверх 9"/>
          <p:cNvSpPr/>
          <p:nvPr/>
        </p:nvSpPr>
        <p:spPr>
          <a:xfrm rot="5400000">
            <a:off x="1485491" y="5200297"/>
            <a:ext cx="719138" cy="648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FFFF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1495586" y="4244759"/>
            <a:ext cx="719137" cy="648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33CC33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Переосмысление понятий на разных уровнях</a:t>
            </a:r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 rot="5400000">
            <a:off x="1481937" y="2508069"/>
            <a:ext cx="719137" cy="648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3333CC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1491371" y="3452754"/>
            <a:ext cx="719138" cy="648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FF66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5400000">
            <a:off x="1502411" y="1588355"/>
            <a:ext cx="719138" cy="648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12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3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Коммуникации аналитика </a:t>
            </a:r>
            <a:br>
              <a:rPr lang="ru-RU" dirty="0" smtClean="0"/>
            </a:br>
            <a:r>
              <a:rPr lang="ru-RU" dirty="0" smtClean="0"/>
              <a:t>в модели Спиральной динамики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13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4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Улыбающееся лицо 30"/>
          <p:cNvSpPr/>
          <p:nvPr/>
        </p:nvSpPr>
        <p:spPr>
          <a:xfrm>
            <a:off x="2062959" y="1923834"/>
            <a:ext cx="596118" cy="588124"/>
          </a:xfrm>
          <a:prstGeom prst="smileyFace">
            <a:avLst>
              <a:gd name="adj" fmla="val 2629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Улыбающееся лицо 29"/>
          <p:cNvSpPr/>
          <p:nvPr/>
        </p:nvSpPr>
        <p:spPr>
          <a:xfrm>
            <a:off x="2062769" y="3303256"/>
            <a:ext cx="596118" cy="588124"/>
          </a:xfrm>
          <a:prstGeom prst="smileyFace">
            <a:avLst>
              <a:gd name="adj" fmla="val -2062"/>
            </a:avLst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ведете интервью в турфирме – заказчике</a:t>
            </a:r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10672865" y="1071567"/>
            <a:ext cx="697055" cy="707194"/>
          </a:xfrm>
          <a:prstGeom prst="smileyFace">
            <a:avLst>
              <a:gd name="adj" fmla="val 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062769" y="5386084"/>
            <a:ext cx="596118" cy="588124"/>
          </a:xfrm>
          <a:prstGeom prst="smileyFace">
            <a:avLst>
              <a:gd name="adj" fmla="val -2028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Улыбающееся лицо 24"/>
          <p:cNvSpPr/>
          <p:nvPr/>
        </p:nvSpPr>
        <p:spPr>
          <a:xfrm>
            <a:off x="2062769" y="4693634"/>
            <a:ext cx="596118" cy="58812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Улыбающееся лицо 25"/>
          <p:cNvSpPr/>
          <p:nvPr/>
        </p:nvSpPr>
        <p:spPr>
          <a:xfrm>
            <a:off x="2062769" y="4001184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Улыбающееся лицо 26"/>
          <p:cNvSpPr/>
          <p:nvPr/>
        </p:nvSpPr>
        <p:spPr>
          <a:xfrm>
            <a:off x="2062769" y="3308734"/>
            <a:ext cx="596118" cy="588124"/>
          </a:xfrm>
          <a:prstGeom prst="smileyFace">
            <a:avLst>
              <a:gd name="adj" fmla="val -4"/>
            </a:avLst>
          </a:prstGeom>
          <a:gradFill flip="none" rotWithShape="1">
            <a:gsLst>
              <a:gs pos="0">
                <a:srgbClr val="6666FF"/>
              </a:gs>
              <a:gs pos="30000">
                <a:srgbClr val="6666FF"/>
              </a:gs>
              <a:gs pos="40000">
                <a:srgbClr val="FF6600"/>
              </a:gs>
              <a:gs pos="100000">
                <a:srgbClr val="FF6600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Улыбающееся лицо 27"/>
          <p:cNvSpPr/>
          <p:nvPr/>
        </p:nvSpPr>
        <p:spPr>
          <a:xfrm>
            <a:off x="2062769" y="2616284"/>
            <a:ext cx="596118" cy="588124"/>
          </a:xfrm>
          <a:prstGeom prst="smileyFace">
            <a:avLst>
              <a:gd name="adj" fmla="val -4053"/>
            </a:avLst>
          </a:prstGeom>
          <a:solidFill>
            <a:srgbClr val="33CC33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2062769" y="1923834"/>
            <a:ext cx="596118" cy="588124"/>
          </a:xfrm>
          <a:prstGeom prst="smileyFace">
            <a:avLst>
              <a:gd name="adj" fmla="val 2629"/>
            </a:avLst>
          </a:prstGeom>
          <a:gradFill flip="none" rotWithShape="1">
            <a:gsLst>
              <a:gs pos="0">
                <a:srgbClr val="6666FF"/>
              </a:gs>
              <a:gs pos="30000">
                <a:srgbClr val="6666FF"/>
              </a:gs>
              <a:gs pos="40000">
                <a:srgbClr val="FFFF00"/>
              </a:gs>
              <a:gs pos="100000">
                <a:srgbClr val="FFFF00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017523" y="5371397"/>
            <a:ext cx="8352397" cy="432000"/>
          </a:xfrm>
          <a:prstGeom prst="wedgeRoundRectCallout">
            <a:avLst>
              <a:gd name="adj1" fmla="val -55051"/>
              <a:gd name="adj2" fmla="val 33058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нас нет правил, но обычно мы работаем так … (рассказывает)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017523" y="4719809"/>
            <a:ext cx="8352397" cy="432000"/>
          </a:xfrm>
          <a:prstGeom prst="wedgeRoundRectCallout">
            <a:avLst>
              <a:gd name="adj1" fmla="val -55473"/>
              <a:gd name="adj2" fmla="val 31516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Какие правила? Надо делать так, чтобы он купил тур, и есть приемы!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017523" y="4054573"/>
            <a:ext cx="8352397" cy="432000"/>
          </a:xfrm>
          <a:prstGeom prst="wedgeRoundRectCallout">
            <a:avLst>
              <a:gd name="adj1" fmla="val -55473"/>
              <a:gd name="adj2" fmla="val 2534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Наши продавцы работают по следующей процедуре…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017522" y="3300625"/>
            <a:ext cx="8352398" cy="573204"/>
          </a:xfrm>
          <a:prstGeom prst="wedgeRoundRectCallout">
            <a:avLst>
              <a:gd name="adj1" fmla="val -55473"/>
              <a:gd name="adj2" fmla="val 2534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Продажи – искусство! Но есть правила общения, правила бонусов менеджерам и приемы для продаж. Вы о чем спрашиваете?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017523" y="2703629"/>
            <a:ext cx="8347846" cy="432000"/>
          </a:xfrm>
          <a:prstGeom prst="wedgeRoundRectCallout">
            <a:avLst>
              <a:gd name="adj1" fmla="val -55473"/>
              <a:gd name="adj2" fmla="val 2534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общения, но главное – понять, что нужно клиенту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017523" y="2017919"/>
            <a:ext cx="8352397" cy="432000"/>
          </a:xfrm>
          <a:prstGeom prst="wedgeRoundRectCallout">
            <a:avLst>
              <a:gd name="adj1" fmla="val -55473"/>
              <a:gd name="adj2" fmla="val 2534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найти подходящий клиенту вариант, для этого есть чек-листы…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Улыбающееся лицо 18"/>
          <p:cNvSpPr/>
          <p:nvPr/>
        </p:nvSpPr>
        <p:spPr>
          <a:xfrm>
            <a:off x="10668313" y="1073839"/>
            <a:ext cx="697055" cy="707194"/>
          </a:xfrm>
          <a:prstGeom prst="smileyFace">
            <a:avLst>
              <a:gd name="adj" fmla="val 806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92956" y="1207826"/>
            <a:ext cx="7668375" cy="573207"/>
          </a:xfrm>
          <a:prstGeom prst="wedgeRoundRectCallout">
            <a:avLst>
              <a:gd name="adj1" fmla="val 57470"/>
              <a:gd name="adj2" fmla="val 29716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Клиент покупает у вас тур. Какие правила для работы с ним?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733266" y="4690790"/>
            <a:ext cx="170597" cy="1246454"/>
          </a:xfrm>
          <a:prstGeom prst="leftBrace">
            <a:avLst>
              <a:gd name="adj1" fmla="val 28573"/>
              <a:gd name="adj2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71" y="4858193"/>
            <a:ext cx="1303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 нет, есть обычаи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0071" y="3980643"/>
            <a:ext cx="137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–главное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30071" y="3270449"/>
            <a:ext cx="14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Выгода, а не правила!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30071" y="2566674"/>
            <a:ext cx="14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– устарело!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30071" y="1895368"/>
            <a:ext cx="151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– где уместно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14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1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  <p:bldP spid="8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9" y="431999"/>
            <a:ext cx="10852604" cy="684000"/>
          </a:xfrm>
        </p:spPr>
        <p:txBody>
          <a:bodyPr/>
          <a:lstStyle/>
          <a:p>
            <a:r>
              <a:rPr lang="ru-RU" dirty="0" smtClean="0"/>
              <a:t>Отношение к конфликтам меняется, </a:t>
            </a:r>
            <a:br>
              <a:rPr lang="ru-RU" dirty="0" smtClean="0"/>
            </a:br>
            <a:r>
              <a:rPr lang="ru-RU" dirty="0" smtClean="0"/>
              <a:t>принятие пришло </a:t>
            </a:r>
            <a:r>
              <a:rPr lang="ru-RU" dirty="0"/>
              <a:t>с желтым </a:t>
            </a:r>
            <a:r>
              <a:rPr lang="ru-RU" dirty="0" smtClean="0"/>
              <a:t>уровнем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036373" y="1872054"/>
            <a:ext cx="719140" cy="4320472"/>
            <a:chOff x="934952" y="1566067"/>
            <a:chExt cx="719140" cy="4320472"/>
          </a:xfrm>
        </p:grpSpPr>
        <p:sp>
          <p:nvSpPr>
            <p:cNvPr id="6" name="Стрелка вверх 5"/>
            <p:cNvSpPr/>
            <p:nvPr/>
          </p:nvSpPr>
          <p:spPr>
            <a:xfrm>
              <a:off x="934955" y="1566067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CCCC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Стрелка вверх 6"/>
            <p:cNvSpPr/>
            <p:nvPr/>
          </p:nvSpPr>
          <p:spPr>
            <a:xfrm>
              <a:off x="934954" y="2084624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FF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Стрелка вверх 7"/>
            <p:cNvSpPr/>
            <p:nvPr/>
          </p:nvSpPr>
          <p:spPr>
            <a:xfrm>
              <a:off x="934953" y="2606167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CC33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Стрелка вверх 8"/>
            <p:cNvSpPr/>
            <p:nvPr/>
          </p:nvSpPr>
          <p:spPr>
            <a:xfrm>
              <a:off x="934953" y="3130312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934953" y="3656591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33CC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Стрелка вверх 10"/>
            <p:cNvSpPr/>
            <p:nvPr/>
          </p:nvSpPr>
          <p:spPr>
            <a:xfrm>
              <a:off x="934952" y="4182032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Стрелка вверх 11"/>
            <p:cNvSpPr/>
            <p:nvPr/>
          </p:nvSpPr>
          <p:spPr>
            <a:xfrm>
              <a:off x="934953" y="4715811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00FF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Стрелка вверх 12"/>
            <p:cNvSpPr/>
            <p:nvPr/>
          </p:nvSpPr>
          <p:spPr>
            <a:xfrm>
              <a:off x="934952" y="5238539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CC66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Выноска 1 (с границей) 13"/>
          <p:cNvSpPr/>
          <p:nvPr/>
        </p:nvSpPr>
        <p:spPr>
          <a:xfrm>
            <a:off x="1917204" y="5091709"/>
            <a:ext cx="8640000" cy="439147"/>
          </a:xfrm>
          <a:prstGeom prst="accentCallout1">
            <a:avLst>
              <a:gd name="adj1" fmla="val 35379"/>
              <a:gd name="adj2" fmla="val -65"/>
              <a:gd name="adj3" fmla="val 50323"/>
              <a:gd name="adj4" fmla="val -5702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решает старейшина – носитель традиции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Выноска 1 (с границей) 14"/>
          <p:cNvSpPr/>
          <p:nvPr/>
        </p:nvSpPr>
        <p:spPr>
          <a:xfrm>
            <a:off x="1917204" y="4521706"/>
            <a:ext cx="8640000" cy="439147"/>
          </a:xfrm>
          <a:prstGeom prst="accentCallout1">
            <a:avLst>
              <a:gd name="adj1" fmla="val 31041"/>
              <a:gd name="adj2" fmla="val 46"/>
              <a:gd name="adj3" fmla="val 51769"/>
              <a:gd name="adj4" fmla="val -5371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решается силой в поединке или с привлечением союзников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носка 1 (с границей) 15"/>
          <p:cNvSpPr/>
          <p:nvPr/>
        </p:nvSpPr>
        <p:spPr>
          <a:xfrm>
            <a:off x="1917204" y="3973428"/>
            <a:ext cx="8640000" cy="417421"/>
          </a:xfrm>
          <a:prstGeom prst="accentCallout1">
            <a:avLst>
              <a:gd name="adj1" fmla="val 41568"/>
              <a:gd name="adj2" fmla="val -102"/>
              <a:gd name="adj3" fmla="val 66102"/>
              <a:gd name="adj4" fmla="val -5260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решает начальник по иерархии там, где отсутствует регламент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носка 1 (с границей) 16"/>
          <p:cNvSpPr/>
          <p:nvPr/>
        </p:nvSpPr>
        <p:spPr>
          <a:xfrm>
            <a:off x="1917204" y="3425150"/>
            <a:ext cx="8640000" cy="417421"/>
          </a:xfrm>
          <a:prstGeom prst="accentCallout1">
            <a:avLst>
              <a:gd name="adj1" fmla="val 46132"/>
              <a:gd name="adj2" fmla="val 8"/>
              <a:gd name="adj3" fmla="val 69905"/>
              <a:gd name="adj4" fmla="val -5334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Выгодный тебе компромисс как результат силы, хитрости и знания мира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ыноска 1 (с границей) 17"/>
          <p:cNvSpPr/>
          <p:nvPr/>
        </p:nvSpPr>
        <p:spPr>
          <a:xfrm>
            <a:off x="1917204" y="2903907"/>
            <a:ext cx="8640000" cy="390386"/>
          </a:xfrm>
          <a:prstGeom prst="accentCallout1">
            <a:avLst>
              <a:gd name="adj1" fmla="val 48029"/>
              <a:gd name="adj2" fmla="val -102"/>
              <a:gd name="adj3" fmla="val 68582"/>
              <a:gd name="adj4" fmla="val -5701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невозможен, так как решения принимаются только консенсусом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Выноска 1 (с границей) 18"/>
          <p:cNvSpPr/>
          <p:nvPr/>
        </p:nvSpPr>
        <p:spPr>
          <a:xfrm>
            <a:off x="1917204" y="2382664"/>
            <a:ext cx="8640000" cy="390386"/>
          </a:xfrm>
          <a:prstGeom prst="accentCallout1">
            <a:avLst>
              <a:gd name="adj1" fmla="val 48029"/>
              <a:gd name="adj2" fmla="val -102"/>
              <a:gd name="adj3" fmla="val 73462"/>
              <a:gd name="adj4" fmla="val -5407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 решается участниками, действующими из общих целей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Выноска 1 (с границей) 19"/>
          <p:cNvSpPr/>
          <p:nvPr/>
        </p:nvSpPr>
        <p:spPr>
          <a:xfrm>
            <a:off x="1917204" y="5661715"/>
            <a:ext cx="8640000" cy="420163"/>
          </a:xfrm>
          <a:prstGeom prst="accentCallout1">
            <a:avLst>
              <a:gd name="adj1" fmla="val 18750"/>
              <a:gd name="adj2" fmla="val -65"/>
              <a:gd name="adj3" fmla="val 33156"/>
              <a:gd name="adj4" fmla="val -5591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Конфликты – на выживание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15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Улыбающееся лицо 45"/>
          <p:cNvSpPr/>
          <p:nvPr/>
        </p:nvSpPr>
        <p:spPr>
          <a:xfrm>
            <a:off x="719346" y="1232221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Улыбающееся лицо 33"/>
          <p:cNvSpPr/>
          <p:nvPr/>
        </p:nvSpPr>
        <p:spPr>
          <a:xfrm>
            <a:off x="756783" y="1995761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сдаем проект </a:t>
            </a:r>
            <a:r>
              <a:rPr lang="ru-RU" dirty="0" smtClean="0"/>
              <a:t>заказчику, сделано не все…</a:t>
            </a:r>
            <a:endParaRPr lang="ru-RU" dirty="0"/>
          </a:p>
        </p:txBody>
      </p:sp>
      <p:sp>
        <p:nvSpPr>
          <p:cNvPr id="26" name="Улыбающееся лицо 25"/>
          <p:cNvSpPr/>
          <p:nvPr/>
        </p:nvSpPr>
        <p:spPr>
          <a:xfrm>
            <a:off x="10840232" y="1539850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016250" y="1776105"/>
            <a:ext cx="7549656" cy="288000"/>
          </a:xfrm>
          <a:prstGeom prst="wedgeRoundRectCallout">
            <a:avLst>
              <a:gd name="adj1" fmla="val 55831"/>
              <a:gd name="adj2" fmla="val 24523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Да, и зафиксировать в протоколе все, что вам предстоит доделать…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645043" y="2263434"/>
            <a:ext cx="7899007" cy="288000"/>
          </a:xfrm>
          <a:prstGeom prst="wedgeRoundRectCallout">
            <a:avLst>
              <a:gd name="adj1" fmla="val -55510"/>
              <a:gd name="adj2" fmla="val 20135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Замечаний – много. Разбираемся, что доработки, а что мы не сделали..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619251" y="1298976"/>
            <a:ext cx="8193489" cy="288000"/>
          </a:xfrm>
          <a:prstGeom prst="wedgeRoundRectCallout">
            <a:avLst>
              <a:gd name="adj1" fmla="val -55415"/>
              <a:gd name="adj2" fmla="val 3741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завершается, пора провести согласованную программу испытаний…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Улыбающееся лицо 41"/>
          <p:cNvSpPr/>
          <p:nvPr/>
        </p:nvSpPr>
        <p:spPr>
          <a:xfrm>
            <a:off x="756783" y="4623668"/>
            <a:ext cx="596118" cy="588124"/>
          </a:xfrm>
          <a:prstGeom prst="smileyFace">
            <a:avLst>
              <a:gd name="adj" fmla="val -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Улыбающееся лицо 42"/>
          <p:cNvSpPr/>
          <p:nvPr/>
        </p:nvSpPr>
        <p:spPr>
          <a:xfrm>
            <a:off x="10840232" y="4251912"/>
            <a:ext cx="596118" cy="588124"/>
          </a:xfrm>
          <a:prstGeom prst="smileyFace">
            <a:avLst>
              <a:gd name="adj" fmla="val 4524"/>
            </a:avLst>
          </a:prstGeom>
          <a:gradFill flip="none" rotWithShape="1">
            <a:gsLst>
              <a:gs pos="0">
                <a:srgbClr val="6666FF"/>
              </a:gs>
              <a:gs pos="30000">
                <a:srgbClr val="6666FF"/>
              </a:gs>
              <a:gs pos="40000">
                <a:srgbClr val="FF6600"/>
              </a:gs>
              <a:gs pos="100000">
                <a:srgbClr val="FF660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3092450" y="4478641"/>
            <a:ext cx="7416306" cy="288000"/>
          </a:xfrm>
          <a:prstGeom prst="wedgeRoundRectCallout">
            <a:avLst>
              <a:gd name="adj1" fmla="val 56164"/>
              <a:gd name="adj2" fmla="val 795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готовы, по протоколу для вас будет много бесплатной работы…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1645043" y="4946920"/>
            <a:ext cx="8718158" cy="288000"/>
          </a:xfrm>
          <a:prstGeom prst="wedgeRoundRectCallout">
            <a:avLst>
              <a:gd name="adj1" fmla="val -54775"/>
              <a:gd name="adj2" fmla="val 744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Большинство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замечаний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доработки, но он так толкует ТЗ, будто мы должны…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Улыбающееся лицо 46"/>
          <p:cNvSpPr/>
          <p:nvPr/>
        </p:nvSpPr>
        <p:spPr>
          <a:xfrm>
            <a:off x="756783" y="3937853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1656688" y="4004608"/>
            <a:ext cx="8193489" cy="288000"/>
          </a:xfrm>
          <a:prstGeom prst="wedgeRoundRectCallout">
            <a:avLst>
              <a:gd name="adj1" fmla="val -55415"/>
              <a:gd name="adj2" fmla="val 3741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завершается, пора провести согласованную программу испытаний…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19346" y="3759319"/>
            <a:ext cx="10736504" cy="0"/>
          </a:xfrm>
          <a:prstGeom prst="lin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142513" y="2876671"/>
            <a:ext cx="7890170" cy="709266"/>
            <a:chOff x="2209173" y="5752198"/>
            <a:chExt cx="7890170" cy="709266"/>
          </a:xfrm>
        </p:grpSpPr>
        <p:sp>
          <p:nvSpPr>
            <p:cNvPr id="18" name="Скругленная прямоугольная выноска 17"/>
            <p:cNvSpPr/>
            <p:nvPr/>
          </p:nvSpPr>
          <p:spPr bwMode="auto">
            <a:xfrm>
              <a:off x="2209173" y="5752198"/>
              <a:ext cx="7890170" cy="709266"/>
            </a:xfrm>
            <a:prstGeom prst="wedgeRoundRectCallout">
              <a:avLst>
                <a:gd name="adj1" fmla="val -4381"/>
                <a:gd name="adj2" fmla="val -7246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Конструктивное взаимодействие при совпадении культур</a:t>
              </a:r>
              <a:endPara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276" y="5779230"/>
              <a:ext cx="598670" cy="6617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1295163" y="5574421"/>
            <a:ext cx="8841663" cy="709266"/>
            <a:chOff x="2209172" y="5752198"/>
            <a:chExt cx="8841663" cy="709266"/>
          </a:xfrm>
        </p:grpSpPr>
        <p:sp>
          <p:nvSpPr>
            <p:cNvPr id="25" name="Скругленная прямоугольная выноска 24"/>
            <p:cNvSpPr/>
            <p:nvPr/>
          </p:nvSpPr>
          <p:spPr bwMode="auto">
            <a:xfrm>
              <a:off x="2209172" y="5752198"/>
              <a:ext cx="8841663" cy="709266"/>
            </a:xfrm>
            <a:prstGeom prst="wedgeRoundRectCallout">
              <a:avLst>
                <a:gd name="adj1" fmla="val -4381"/>
                <a:gd name="adj2" fmla="val -7246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Оранжевая культура умеет обходить ограничения регламентов</a:t>
              </a:r>
              <a:endPara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276" y="5779230"/>
              <a:ext cx="598670" cy="6617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16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0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Улыбающееся лицо 45"/>
          <p:cNvSpPr/>
          <p:nvPr/>
        </p:nvSpPr>
        <p:spPr>
          <a:xfrm>
            <a:off x="719346" y="1341405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Улыбающееся лицо 33"/>
          <p:cNvSpPr/>
          <p:nvPr/>
        </p:nvSpPr>
        <p:spPr>
          <a:xfrm>
            <a:off x="756783" y="2125417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6666FF"/>
              </a:gs>
              <a:gs pos="60000">
                <a:srgbClr val="6666FF"/>
              </a:gs>
              <a:gs pos="70000">
                <a:srgbClr val="FF00FF"/>
              </a:gs>
              <a:gs pos="100000">
                <a:srgbClr val="FF00FF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сдаем проект заказчику, сделано не все…</a:t>
            </a:r>
            <a:endParaRPr lang="ru-RU" dirty="0"/>
          </a:p>
        </p:txBody>
      </p:sp>
      <p:sp>
        <p:nvSpPr>
          <p:cNvPr id="26" name="Улыбающееся лицо 25"/>
          <p:cNvSpPr/>
          <p:nvPr/>
        </p:nvSpPr>
        <p:spPr>
          <a:xfrm>
            <a:off x="10840232" y="1669506"/>
            <a:ext cx="596118" cy="588124"/>
          </a:xfrm>
          <a:prstGeom prst="smileyFace">
            <a:avLst>
              <a:gd name="adj" fmla="val -4653"/>
            </a:avLst>
          </a:prstGeom>
          <a:solidFill>
            <a:srgbClr val="FF00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619251" y="1408160"/>
            <a:ext cx="8193489" cy="288000"/>
          </a:xfrm>
          <a:prstGeom prst="wedgeRoundRectCallout">
            <a:avLst>
              <a:gd name="adj1" fmla="val -55415"/>
              <a:gd name="adj2" fmla="val 3741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завершается, пора провести согласованную программу испытаний…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Улыбающееся лицо 41"/>
          <p:cNvSpPr/>
          <p:nvPr/>
        </p:nvSpPr>
        <p:spPr>
          <a:xfrm>
            <a:off x="756783" y="3948092"/>
            <a:ext cx="596118" cy="588124"/>
          </a:xfrm>
          <a:prstGeom prst="smileyFace">
            <a:avLst>
              <a:gd name="adj" fmla="val -4653"/>
            </a:avLst>
          </a:prstGeom>
          <a:gradFill flip="none" rotWithShape="1">
            <a:gsLst>
              <a:gs pos="0">
                <a:srgbClr val="6666FF"/>
              </a:gs>
              <a:gs pos="60000">
                <a:srgbClr val="6666FF"/>
              </a:gs>
              <a:gs pos="7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Улыбающееся лицо 42"/>
          <p:cNvSpPr/>
          <p:nvPr/>
        </p:nvSpPr>
        <p:spPr>
          <a:xfrm>
            <a:off x="10840232" y="3576336"/>
            <a:ext cx="596118" cy="58812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4230806" y="3803065"/>
            <a:ext cx="6277950" cy="288000"/>
          </a:xfrm>
          <a:prstGeom prst="wedgeRoundRectCallout">
            <a:avLst>
              <a:gd name="adj1" fmla="val 56164"/>
              <a:gd name="adj2" fmla="val 795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хотите сдать свою недоделанную работу? Не выйдет!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1645044" y="4271344"/>
            <a:ext cx="8563482" cy="288000"/>
          </a:xfrm>
          <a:prstGeom prst="wedgeRoundRectCallout">
            <a:avLst>
              <a:gd name="adj1" fmla="val -54775"/>
              <a:gd name="adj2" fmla="val 744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Почему он возмущается и давит,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сделано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ТЗ?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Эскалирую по правилам!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Улыбающееся лицо 46"/>
          <p:cNvSpPr/>
          <p:nvPr/>
        </p:nvSpPr>
        <p:spPr>
          <a:xfrm>
            <a:off x="756783" y="3248629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1656688" y="3315384"/>
            <a:ext cx="8193489" cy="288000"/>
          </a:xfrm>
          <a:prstGeom prst="wedgeRoundRectCallout">
            <a:avLst>
              <a:gd name="adj1" fmla="val -55415"/>
              <a:gd name="adj2" fmla="val 3741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завершается, пора провести согласованную программу испытаний…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19346" y="2967735"/>
            <a:ext cx="10736504" cy="0"/>
          </a:xfrm>
          <a:prstGeom prst="lin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7" name="Скругленная прямоугольная выноска 16"/>
          <p:cNvSpPr/>
          <p:nvPr/>
        </p:nvSpPr>
        <p:spPr>
          <a:xfrm>
            <a:off x="3835400" y="1893195"/>
            <a:ext cx="6673357" cy="288000"/>
          </a:xfrm>
          <a:prstGeom prst="wedgeRoundRectCallout">
            <a:avLst>
              <a:gd name="adj1" fmla="val 57081"/>
              <a:gd name="adj2" fmla="val 4513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Какая программа испытаний, у вас еще столько не сделано?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645043" y="2378446"/>
            <a:ext cx="7175107" cy="288000"/>
          </a:xfrm>
          <a:prstGeom prst="wedgeRoundRectCallout">
            <a:avLst>
              <a:gd name="adj1" fmla="val -55752"/>
              <a:gd name="adj2" fmla="val 2502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нас все сделано по требованиям, а остальное – дополнительно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277803" y="5164988"/>
            <a:ext cx="6838901" cy="709266"/>
            <a:chOff x="2209173" y="5752198"/>
            <a:chExt cx="6838901" cy="709266"/>
          </a:xfrm>
        </p:grpSpPr>
        <p:sp>
          <p:nvSpPr>
            <p:cNvPr id="20" name="Скругленная прямоугольная выноска 19"/>
            <p:cNvSpPr/>
            <p:nvPr/>
          </p:nvSpPr>
          <p:spPr bwMode="auto">
            <a:xfrm>
              <a:off x="2209173" y="5752198"/>
              <a:ext cx="6838901" cy="709266"/>
            </a:xfrm>
            <a:prstGeom prst="wedgeRoundRectCallout">
              <a:avLst>
                <a:gd name="adj1" fmla="val -4381"/>
                <a:gd name="adj2" fmla="val -7246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Культуры предыдущих уровни понятны, </a:t>
              </a:r>
              <a:b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</a:b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и для них выработаны способы взаимодействия</a:t>
              </a:r>
              <a:endPara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276" y="5779230"/>
              <a:ext cx="598670" cy="6617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17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7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Улыбающееся лицо 45"/>
          <p:cNvSpPr/>
          <p:nvPr/>
        </p:nvSpPr>
        <p:spPr>
          <a:xfrm>
            <a:off x="719346" y="1341405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Улыбающееся лицо 33"/>
          <p:cNvSpPr/>
          <p:nvPr/>
        </p:nvSpPr>
        <p:spPr>
          <a:xfrm>
            <a:off x="756783" y="2227777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сдаем проект заказчику, сделано не все…</a:t>
            </a:r>
            <a:endParaRPr lang="ru-RU" dirty="0"/>
          </a:p>
        </p:txBody>
      </p:sp>
      <p:sp>
        <p:nvSpPr>
          <p:cNvPr id="26" name="Улыбающееся лицо 25"/>
          <p:cNvSpPr/>
          <p:nvPr/>
        </p:nvSpPr>
        <p:spPr>
          <a:xfrm>
            <a:off x="10840232" y="1771866"/>
            <a:ext cx="596118" cy="588124"/>
          </a:xfrm>
          <a:prstGeom prst="smileyFace">
            <a:avLst>
              <a:gd name="adj" fmla="val -4653"/>
            </a:avLst>
          </a:prstGeom>
          <a:solidFill>
            <a:srgbClr val="33CC33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619251" y="1408160"/>
            <a:ext cx="8193489" cy="288000"/>
          </a:xfrm>
          <a:prstGeom prst="wedgeRoundRectCallout">
            <a:avLst>
              <a:gd name="adj1" fmla="val -55415"/>
              <a:gd name="adj2" fmla="val 3741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завершается, пора провести согласованную программу испытаний…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Улыбающееся лицо 41"/>
          <p:cNvSpPr/>
          <p:nvPr/>
        </p:nvSpPr>
        <p:spPr>
          <a:xfrm>
            <a:off x="756783" y="4842036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Улыбающееся лицо 42"/>
          <p:cNvSpPr/>
          <p:nvPr/>
        </p:nvSpPr>
        <p:spPr>
          <a:xfrm>
            <a:off x="10840232" y="4470280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6666FF"/>
              </a:gs>
              <a:gs pos="30000">
                <a:srgbClr val="6666FF"/>
              </a:gs>
              <a:gs pos="40000">
                <a:srgbClr val="FFFF00"/>
              </a:gs>
              <a:gs pos="100000">
                <a:srgbClr val="FFFF0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Улыбающееся лицо 46"/>
          <p:cNvSpPr/>
          <p:nvPr/>
        </p:nvSpPr>
        <p:spPr>
          <a:xfrm>
            <a:off x="756783" y="4067509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6666FF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1656688" y="4134264"/>
            <a:ext cx="8193489" cy="288000"/>
          </a:xfrm>
          <a:prstGeom prst="wedgeRoundRectCallout">
            <a:avLst>
              <a:gd name="adj1" fmla="val -55415"/>
              <a:gd name="adj2" fmla="val 3741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завершается, пора провести согласованную программу испытаний…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19346" y="3888975"/>
            <a:ext cx="10736504" cy="0"/>
          </a:xfrm>
          <a:prstGeom prst="lin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9" name="Скругленная прямоугольная выноска 18"/>
          <p:cNvSpPr/>
          <p:nvPr/>
        </p:nvSpPr>
        <p:spPr>
          <a:xfrm>
            <a:off x="2520950" y="1995555"/>
            <a:ext cx="7987806" cy="288000"/>
          </a:xfrm>
          <a:prstGeom prst="wedgeRoundRectCallout">
            <a:avLst>
              <a:gd name="adj1" fmla="val 55840"/>
              <a:gd name="adj2" fmla="val 20586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формалисты… Как получилось, что мы заключили с ними договор?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361063" y="4697009"/>
            <a:ext cx="8147692" cy="288000"/>
          </a:xfrm>
          <a:prstGeom prst="wedgeRoundRectCallout">
            <a:avLst>
              <a:gd name="adj1" fmla="val 55811"/>
              <a:gd name="adj2" fmla="val 18663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надо подвести итог и протоколом оформить рабочие договоренности…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622441" y="5171036"/>
            <a:ext cx="8561352" cy="288000"/>
          </a:xfrm>
          <a:prstGeom prst="wedgeRoundRectCallout">
            <a:avLst>
              <a:gd name="adj1" fmla="val -55384"/>
              <a:gd name="adj2" fmla="val 3795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Оказывается, мы много пообещали, но и отменили много – в целом разумно…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645042" y="2480806"/>
            <a:ext cx="8648307" cy="288000"/>
          </a:xfrm>
          <a:prstGeom prst="wedgeRoundRectCallout">
            <a:avLst>
              <a:gd name="adj1" fmla="val -54465"/>
              <a:gd name="adj2" fmla="val 15220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Заказчик ссылается на неформальную переписку, он думал, все это сделают…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47389" y="3022289"/>
            <a:ext cx="7149347" cy="709266"/>
            <a:chOff x="2209173" y="5752198"/>
            <a:chExt cx="7149347" cy="709266"/>
          </a:xfrm>
        </p:grpSpPr>
        <p:sp>
          <p:nvSpPr>
            <p:cNvPr id="18" name="Скругленная прямоугольная выноска 17"/>
            <p:cNvSpPr/>
            <p:nvPr/>
          </p:nvSpPr>
          <p:spPr bwMode="auto">
            <a:xfrm>
              <a:off x="2209173" y="5752198"/>
              <a:ext cx="7149347" cy="709266"/>
            </a:xfrm>
            <a:prstGeom prst="wedgeRoundRectCallout">
              <a:avLst>
                <a:gd name="adj1" fmla="val -4381"/>
                <a:gd name="adj2" fmla="val -7246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Зеленая культура не предполагает взаимодействия по правилам и рассчитывает на сотрудничество</a:t>
              </a:r>
              <a:endPara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276" y="5779230"/>
              <a:ext cx="598670" cy="6617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2547388" y="5788235"/>
            <a:ext cx="7149347" cy="709266"/>
            <a:chOff x="2209173" y="5752198"/>
            <a:chExt cx="7149347" cy="709266"/>
          </a:xfrm>
        </p:grpSpPr>
        <p:sp>
          <p:nvSpPr>
            <p:cNvPr id="25" name="Скругленная прямоугольная выноска 24"/>
            <p:cNvSpPr/>
            <p:nvPr/>
          </p:nvSpPr>
          <p:spPr bwMode="auto">
            <a:xfrm>
              <a:off x="2209173" y="5752198"/>
              <a:ext cx="7149347" cy="709266"/>
            </a:xfrm>
            <a:prstGeom prst="wedgeRoundRectCallout">
              <a:avLst>
                <a:gd name="adj1" fmla="val -4381"/>
                <a:gd name="adj2" fmla="val -7246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Желтая культура заботится о взаимодействии, соответствующем культуре партнера</a:t>
              </a:r>
              <a:endPara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276" y="5779230"/>
              <a:ext cx="598670" cy="6617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18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3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Улыбающееся лицо 32"/>
          <p:cNvSpPr/>
          <p:nvPr/>
        </p:nvSpPr>
        <p:spPr>
          <a:xfrm>
            <a:off x="719346" y="3990534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Улыбающееся лицо 31"/>
          <p:cNvSpPr/>
          <p:nvPr/>
        </p:nvSpPr>
        <p:spPr>
          <a:xfrm>
            <a:off x="719346" y="2967888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FF0000"/>
              </a:gs>
              <a:gs pos="40000">
                <a:srgbClr val="FF6600"/>
              </a:gs>
              <a:gs pos="100000">
                <a:srgbClr val="FF6600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Улыбающееся лицо 45"/>
          <p:cNvSpPr/>
          <p:nvPr/>
        </p:nvSpPr>
        <p:spPr>
          <a:xfrm>
            <a:off x="719346" y="1341405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Улыбающееся лицо 33"/>
          <p:cNvSpPr/>
          <p:nvPr/>
        </p:nvSpPr>
        <p:spPr>
          <a:xfrm>
            <a:off x="719346" y="2106367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6666FF"/>
              </a:gs>
              <a:gs pos="30000">
                <a:srgbClr val="6666FF"/>
              </a:gs>
              <a:gs pos="40000">
                <a:srgbClr val="FF6600"/>
              </a:gs>
              <a:gs pos="100000">
                <a:srgbClr val="FF6600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сдаем проект заказчику, сделано не все…</a:t>
            </a:r>
            <a:endParaRPr lang="ru-RU" dirty="0"/>
          </a:p>
        </p:txBody>
      </p:sp>
      <p:sp>
        <p:nvSpPr>
          <p:cNvPr id="26" name="Улыбающееся лицо 25"/>
          <p:cNvSpPr/>
          <p:nvPr/>
        </p:nvSpPr>
        <p:spPr>
          <a:xfrm>
            <a:off x="10843407" y="1669506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6666FF"/>
              </a:gs>
              <a:gs pos="30000">
                <a:srgbClr val="6666FF"/>
              </a:gs>
              <a:gs pos="40000">
                <a:srgbClr val="FF6600"/>
              </a:gs>
              <a:gs pos="100000">
                <a:srgbClr val="FF660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619251" y="1408160"/>
            <a:ext cx="7497453" cy="288000"/>
          </a:xfrm>
          <a:prstGeom prst="wedgeRoundRectCallout">
            <a:avLst>
              <a:gd name="adj1" fmla="val -55415"/>
              <a:gd name="adj2" fmla="val 3741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завершается,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ы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сделали,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договаривались, принимайте…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755405" y="1864695"/>
            <a:ext cx="6755624" cy="288000"/>
          </a:xfrm>
          <a:prstGeom prst="wedgeRoundRectCallout">
            <a:avLst>
              <a:gd name="adj1" fmla="val 57081"/>
              <a:gd name="adj2" fmla="val 4513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посмотрел ТЗ, многое в сделанном продукте отсутствует…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619251" y="2321230"/>
            <a:ext cx="7539900" cy="288000"/>
          </a:xfrm>
          <a:prstGeom prst="wedgeRoundRectCallout">
            <a:avLst>
              <a:gd name="adj1" fmla="val -55752"/>
              <a:gd name="adj2" fmla="val 2502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Да, но все изменения были согласованы, теперь надо это оформить.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998019" y="5485716"/>
            <a:ext cx="8108148" cy="709266"/>
            <a:chOff x="2209173" y="5752198"/>
            <a:chExt cx="8108148" cy="709266"/>
          </a:xfrm>
        </p:grpSpPr>
        <p:sp>
          <p:nvSpPr>
            <p:cNvPr id="20" name="Скругленная прямоугольная выноска 19"/>
            <p:cNvSpPr/>
            <p:nvPr/>
          </p:nvSpPr>
          <p:spPr bwMode="auto">
            <a:xfrm>
              <a:off x="2209173" y="5752198"/>
              <a:ext cx="8108148" cy="709266"/>
            </a:xfrm>
            <a:prstGeom prst="wedgeRoundRectCallout">
              <a:avLst>
                <a:gd name="adj1" fmla="val -4381"/>
                <a:gd name="adj2" fmla="val -7246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Оранжевая культура строит договоренности на взаимном учете личных интересов. Сценарии могут различаться….</a:t>
              </a:r>
              <a:endPara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276" y="5779230"/>
              <a:ext cx="598670" cy="6617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Улыбающееся лицо 22"/>
          <p:cNvSpPr/>
          <p:nvPr/>
        </p:nvSpPr>
        <p:spPr>
          <a:xfrm>
            <a:off x="10843407" y="2606747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FF0000"/>
              </a:gs>
              <a:gs pos="40000">
                <a:srgbClr val="FF6600"/>
              </a:gs>
              <a:gs pos="100000">
                <a:srgbClr val="FF660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647950" y="2777765"/>
            <a:ext cx="7863079" cy="288000"/>
          </a:xfrm>
          <a:prstGeom prst="wedgeRoundRectCallout">
            <a:avLst>
              <a:gd name="adj1" fmla="val 57081"/>
              <a:gd name="adj2" fmla="val 4513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 вы не согласовали все по регламентам, я могу отказать в приемке…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619251" y="3234300"/>
            <a:ext cx="6767512" cy="288000"/>
          </a:xfrm>
          <a:prstGeom prst="wedgeRoundRectCallout">
            <a:avLst>
              <a:gd name="adj1" fmla="val -55752"/>
              <a:gd name="adj2" fmla="val 2502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будет обоюдный проигрыш, мы учитывали такой вариант.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1619251" y="3690835"/>
            <a:ext cx="6698291" cy="288000"/>
          </a:xfrm>
          <a:prstGeom prst="wedgeRoundRectCallout">
            <a:avLst>
              <a:gd name="adj1" fmla="val -56890"/>
              <a:gd name="adj2" fmla="val 52805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в чем, собственно, проблема с приемом нашего продукта?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1757363" y="4147370"/>
            <a:ext cx="8753666" cy="288000"/>
          </a:xfrm>
          <a:prstGeom prst="wedgeRoundRectCallout">
            <a:avLst>
              <a:gd name="adj1" fmla="val 53887"/>
              <a:gd name="adj2" fmla="val 5064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Мне надо показать, как я отстаиваю интересы компании для годово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й аттестации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1619252" y="4603907"/>
            <a:ext cx="8145722" cy="288000"/>
          </a:xfrm>
          <a:prstGeom prst="wedgeRoundRectCallout">
            <a:avLst>
              <a:gd name="adj1" fmla="val -55752"/>
              <a:gd name="adj2" fmla="val -49059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Понятно. Давайте мы уступим здесь, и еще напишем нужные отзывы. ОК?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10155734" y="4772061"/>
            <a:ext cx="514045" cy="288000"/>
          </a:xfrm>
          <a:prstGeom prst="wedgeRoundRectCallout">
            <a:avLst>
              <a:gd name="adj1" fmla="val 107111"/>
              <a:gd name="adj2" fmla="val -70623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ОК!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Улыбающееся лицо 34"/>
          <p:cNvSpPr/>
          <p:nvPr/>
        </p:nvSpPr>
        <p:spPr>
          <a:xfrm>
            <a:off x="10843407" y="4200666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19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9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аналитику понимать культуру компаний?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 smtClean="0"/>
              <a:t>Культура переопределяет понятия</a:t>
            </a:r>
            <a:r>
              <a:rPr lang="ru-RU" dirty="0" smtClean="0"/>
              <a:t>: одни слова означают разное</a:t>
            </a:r>
            <a:endParaRPr lang="en-US" dirty="0" smtClean="0"/>
          </a:p>
          <a:p>
            <a:pPr lvl="1"/>
            <a:r>
              <a:rPr lang="ru-RU" dirty="0" smtClean="0"/>
              <a:t>Что такое – ответственность за дело?</a:t>
            </a:r>
          </a:p>
          <a:p>
            <a:pPr lvl="1"/>
            <a:r>
              <a:rPr lang="ru-RU" dirty="0" smtClean="0"/>
              <a:t>Хорошая работа – на результат или по инструкциям?</a:t>
            </a:r>
          </a:p>
          <a:p>
            <a:pPr lvl="1"/>
            <a:r>
              <a:rPr lang="ru-RU" dirty="0" smtClean="0"/>
              <a:t>Зачем и какие нужны планы?</a:t>
            </a:r>
          </a:p>
          <a:p>
            <a:pPr lvl="1"/>
            <a:r>
              <a:rPr lang="ru-RU" dirty="0" smtClean="0"/>
              <a:t>Как правильно работать с рисками?</a:t>
            </a:r>
          </a:p>
          <a:p>
            <a:r>
              <a:rPr lang="ru-RU" dirty="0"/>
              <a:t>Опытные аналитики это понимают и учитывают</a:t>
            </a:r>
          </a:p>
          <a:p>
            <a:r>
              <a:rPr lang="ru-RU" dirty="0" smtClean="0"/>
              <a:t>Модель позволяет взглянуть на культуры системно – она позволяет взглянуть на индивидуальную культуру через типологию</a:t>
            </a:r>
          </a:p>
          <a:p>
            <a:r>
              <a:rPr lang="ru-RU" dirty="0" smtClean="0"/>
              <a:t>Это поможет опытному аналитику, а начинающему позволит быстро разобраться – как </a:t>
            </a:r>
            <a:r>
              <a:rPr lang="ru-RU" dirty="0" err="1" smtClean="0"/>
              <a:t>фреймворки</a:t>
            </a:r>
            <a:r>
              <a:rPr lang="ru-RU" dirty="0" smtClean="0"/>
              <a:t> управления проектом помогают </a:t>
            </a:r>
            <a:r>
              <a:rPr lang="en-US" dirty="0" smtClean="0"/>
              <a:t>PM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5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Улыбающееся лицо 32"/>
          <p:cNvSpPr/>
          <p:nvPr/>
        </p:nvSpPr>
        <p:spPr>
          <a:xfrm>
            <a:off x="719346" y="3806286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FF6600"/>
              </a:gs>
              <a:gs pos="30000">
                <a:srgbClr val="FF6600"/>
              </a:gs>
              <a:gs pos="40000">
                <a:srgbClr val="FFFF00"/>
              </a:gs>
              <a:gs pos="100000">
                <a:srgbClr val="FFFF00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Улыбающееся лицо 31"/>
          <p:cNvSpPr/>
          <p:nvPr/>
        </p:nvSpPr>
        <p:spPr>
          <a:xfrm>
            <a:off x="719346" y="2967888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FF0000"/>
              </a:gs>
              <a:gs pos="40000">
                <a:srgbClr val="FFFF00"/>
              </a:gs>
              <a:gs pos="100000">
                <a:srgbClr val="FFFF00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Улыбающееся лицо 45"/>
          <p:cNvSpPr/>
          <p:nvPr/>
        </p:nvSpPr>
        <p:spPr>
          <a:xfrm>
            <a:off x="719346" y="1341405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Улыбающееся лицо 33"/>
          <p:cNvSpPr/>
          <p:nvPr/>
        </p:nvSpPr>
        <p:spPr>
          <a:xfrm>
            <a:off x="719346" y="2106367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6666FF"/>
              </a:gs>
              <a:gs pos="30000">
                <a:srgbClr val="6666FF"/>
              </a:gs>
              <a:gs pos="40000">
                <a:srgbClr val="FFFF00"/>
              </a:gs>
              <a:gs pos="100000">
                <a:srgbClr val="FFFF00"/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сдаем проект заказчику, сделано не все…</a:t>
            </a:r>
            <a:endParaRPr lang="ru-RU" dirty="0"/>
          </a:p>
        </p:txBody>
      </p:sp>
      <p:sp>
        <p:nvSpPr>
          <p:cNvPr id="26" name="Улыбающееся лицо 25"/>
          <p:cNvSpPr/>
          <p:nvPr/>
        </p:nvSpPr>
        <p:spPr>
          <a:xfrm>
            <a:off x="10843407" y="1669506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6666FF"/>
              </a:gs>
              <a:gs pos="30000">
                <a:srgbClr val="6666FF"/>
              </a:gs>
              <a:gs pos="40000">
                <a:srgbClr val="FF6600"/>
              </a:gs>
              <a:gs pos="100000">
                <a:srgbClr val="FF660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619251" y="1408160"/>
            <a:ext cx="7497453" cy="288000"/>
          </a:xfrm>
          <a:prstGeom prst="wedgeRoundRectCallout">
            <a:avLst>
              <a:gd name="adj1" fmla="val -55415"/>
              <a:gd name="adj2" fmla="val 3741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завершается,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ы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сделали,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вам нужно, давайте оформим…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755405" y="1864695"/>
            <a:ext cx="6755624" cy="288000"/>
          </a:xfrm>
          <a:prstGeom prst="wedgeRoundRectCallout">
            <a:avLst>
              <a:gd name="adj1" fmla="val 57081"/>
              <a:gd name="adj2" fmla="val 4513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посмотрел ТЗ, многое в сделанном продукте отсутствует…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619251" y="2321230"/>
            <a:ext cx="7539900" cy="288000"/>
          </a:xfrm>
          <a:prstGeom prst="wedgeRoundRectCallout">
            <a:avLst>
              <a:gd name="adj1" fmla="val -55752"/>
              <a:gd name="adj2" fmla="val 2502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Да, но все изменения были согласованы, теперь надо это оформить.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998019" y="5199108"/>
            <a:ext cx="8108148" cy="709266"/>
            <a:chOff x="2209173" y="5752198"/>
            <a:chExt cx="8108148" cy="709266"/>
          </a:xfrm>
        </p:grpSpPr>
        <p:sp>
          <p:nvSpPr>
            <p:cNvPr id="20" name="Скругленная прямоугольная выноска 19"/>
            <p:cNvSpPr/>
            <p:nvPr/>
          </p:nvSpPr>
          <p:spPr bwMode="auto">
            <a:xfrm>
              <a:off x="2209173" y="5752198"/>
              <a:ext cx="8108148" cy="709266"/>
            </a:xfrm>
            <a:prstGeom prst="wedgeRoundRectCallout">
              <a:avLst>
                <a:gd name="adj1" fmla="val -4381"/>
                <a:gd name="adj2" fmla="val -7246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Желтая культура учитывает интересы компаний и проектов, а не только личные интересы сторон</a:t>
              </a:r>
              <a:endPara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276" y="5779230"/>
              <a:ext cx="598670" cy="6617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Улыбающееся лицо 22"/>
          <p:cNvSpPr/>
          <p:nvPr/>
        </p:nvSpPr>
        <p:spPr>
          <a:xfrm>
            <a:off x="10843407" y="2606747"/>
            <a:ext cx="596118" cy="58812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FF0000"/>
              </a:gs>
              <a:gs pos="40000">
                <a:srgbClr val="FF6600"/>
              </a:gs>
              <a:gs pos="100000">
                <a:srgbClr val="FF6600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647950" y="2777765"/>
            <a:ext cx="7863079" cy="288000"/>
          </a:xfrm>
          <a:prstGeom prst="wedgeRoundRectCallout">
            <a:avLst>
              <a:gd name="adj1" fmla="val 57081"/>
              <a:gd name="adj2" fmla="val 4513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 вы не согласовали все по регламентам, я могу отказать в приемке…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619251" y="3234300"/>
            <a:ext cx="6767512" cy="288000"/>
          </a:xfrm>
          <a:prstGeom prst="wedgeRoundRectCallout">
            <a:avLst>
              <a:gd name="adj1" fmla="val -55752"/>
              <a:gd name="adj2" fmla="val 25024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Это будет обоюдный проигрыш, мы учитывали такой вариант.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1619251" y="3690834"/>
            <a:ext cx="8793505" cy="509831"/>
          </a:xfrm>
          <a:prstGeom prst="wedgeRoundRectCallout">
            <a:avLst>
              <a:gd name="adj1" fmla="val -54950"/>
              <a:gd name="adj2" fmla="val 47451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Эту версию продукта компания уже сможет использовать, а мы давайте вместе напишем нужные обоснования, и план развития на год – вы выиграете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10155734" y="4280733"/>
            <a:ext cx="514045" cy="288000"/>
          </a:xfrm>
          <a:prstGeom prst="wedgeRoundRectCallout">
            <a:avLst>
              <a:gd name="adj1" fmla="val 107111"/>
              <a:gd name="adj2" fmla="val -70623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r">
              <a:defRPr/>
            </a:pP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ОК!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Улыбающееся лицо 34"/>
          <p:cNvSpPr/>
          <p:nvPr/>
        </p:nvSpPr>
        <p:spPr>
          <a:xfrm>
            <a:off x="10843407" y="3709338"/>
            <a:ext cx="596118" cy="588124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/>
            <a:endParaRPr lang="ru-RU" sz="1700" b="1" u="sng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20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934952" y="1372892"/>
            <a:ext cx="719140" cy="4320472"/>
            <a:chOff x="934952" y="1566067"/>
            <a:chExt cx="719140" cy="4320472"/>
          </a:xfrm>
        </p:grpSpPr>
        <p:sp>
          <p:nvSpPr>
            <p:cNvPr id="24" name="Стрелка вверх 23"/>
            <p:cNvSpPr/>
            <p:nvPr/>
          </p:nvSpPr>
          <p:spPr>
            <a:xfrm>
              <a:off x="934955" y="1566067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CCCC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Стрелка вверх 24"/>
            <p:cNvSpPr/>
            <p:nvPr/>
          </p:nvSpPr>
          <p:spPr>
            <a:xfrm>
              <a:off x="934954" y="2084624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FF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Стрелка вверх 25"/>
            <p:cNvSpPr/>
            <p:nvPr/>
          </p:nvSpPr>
          <p:spPr>
            <a:xfrm>
              <a:off x="934953" y="2606167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CC33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934953" y="3130312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" name="Стрелка вверх 27"/>
            <p:cNvSpPr/>
            <p:nvPr/>
          </p:nvSpPr>
          <p:spPr>
            <a:xfrm>
              <a:off x="934953" y="3656591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33CC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9" name="Стрелка вверх 28"/>
            <p:cNvSpPr/>
            <p:nvPr/>
          </p:nvSpPr>
          <p:spPr>
            <a:xfrm>
              <a:off x="934952" y="4182032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0" name="Стрелка вверх 29"/>
            <p:cNvSpPr/>
            <p:nvPr/>
          </p:nvSpPr>
          <p:spPr>
            <a:xfrm>
              <a:off x="934953" y="4715811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00FF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1" name="Стрелка вверх 30"/>
            <p:cNvSpPr/>
            <p:nvPr/>
          </p:nvSpPr>
          <p:spPr>
            <a:xfrm>
              <a:off x="934952" y="5238539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CC66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Построить отношения с заказчиком…</a:t>
            </a: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1745835" y="4763978"/>
            <a:ext cx="9576000" cy="396000"/>
          </a:xfrm>
          <a:prstGeom prst="accentCallout1">
            <a:avLst>
              <a:gd name="adj1" fmla="val 33499"/>
              <a:gd name="adj2" fmla="val 15"/>
              <a:gd name="adj3" fmla="val 24006"/>
              <a:gd name="adj4" fmla="val -6128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Понял работающие способы общения</a:t>
            </a:r>
          </a:p>
        </p:txBody>
      </p:sp>
      <p:sp>
        <p:nvSpPr>
          <p:cNvPr id="15" name="Выноска 1 (с границей) 14"/>
          <p:cNvSpPr/>
          <p:nvPr/>
        </p:nvSpPr>
        <p:spPr>
          <a:xfrm>
            <a:off x="1745835" y="4193974"/>
            <a:ext cx="9576000" cy="396000"/>
          </a:xfrm>
          <a:prstGeom prst="accentCallout1">
            <a:avLst>
              <a:gd name="adj1" fmla="val 30028"/>
              <a:gd name="adj2" fmla="val -112"/>
              <a:gd name="adj3" fmla="val 21403"/>
              <a:gd name="adj4" fmla="val -6213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«Построил» заказчика, он делает то, что мне требуется</a:t>
            </a:r>
          </a:p>
        </p:txBody>
      </p:sp>
      <p:sp>
        <p:nvSpPr>
          <p:cNvPr id="16" name="Выноска 1 (с границей) 15"/>
          <p:cNvSpPr/>
          <p:nvPr/>
        </p:nvSpPr>
        <p:spPr>
          <a:xfrm>
            <a:off x="1745835" y="3645696"/>
            <a:ext cx="9576000" cy="396000"/>
          </a:xfrm>
          <a:prstGeom prst="accentCallout1">
            <a:avLst>
              <a:gd name="adj1" fmla="val 37917"/>
              <a:gd name="adj2" fmla="val -112"/>
              <a:gd name="adj3" fmla="val 34917"/>
              <a:gd name="adj4" fmla="val -5959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Наладил регламенты взаимодействия</a:t>
            </a:r>
          </a:p>
        </p:txBody>
      </p:sp>
      <p:sp>
        <p:nvSpPr>
          <p:cNvPr id="17" name="Выноска 1 (с границей) 16"/>
          <p:cNvSpPr/>
          <p:nvPr/>
        </p:nvSpPr>
        <p:spPr>
          <a:xfrm>
            <a:off x="1745835" y="3097417"/>
            <a:ext cx="9576000" cy="396000"/>
          </a:xfrm>
          <a:prstGeom prst="accentCallout1">
            <a:avLst>
              <a:gd name="adj1" fmla="val 40656"/>
              <a:gd name="adj2" fmla="val 15"/>
              <a:gd name="adj3" fmla="val 35829"/>
              <a:gd name="adj4" fmla="val -6171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Научился манипулировать и добиваться своего</a:t>
            </a:r>
          </a:p>
        </p:txBody>
      </p:sp>
      <p:sp>
        <p:nvSpPr>
          <p:cNvPr id="18" name="Выноска 1 (с границей) 17"/>
          <p:cNvSpPr/>
          <p:nvPr/>
        </p:nvSpPr>
        <p:spPr>
          <a:xfrm>
            <a:off x="1745835" y="2576175"/>
            <a:ext cx="9576000" cy="396000"/>
          </a:xfrm>
          <a:prstGeom prst="accentCallout1">
            <a:avLst>
              <a:gd name="adj1" fmla="val 28510"/>
              <a:gd name="adj2" fmla="val 15"/>
              <a:gd name="adj3" fmla="val 43207"/>
              <a:gd name="adj4" fmla="val -5747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понял, что мы вместе делаем общее дело</a:t>
            </a:r>
          </a:p>
        </p:txBody>
      </p:sp>
      <p:sp>
        <p:nvSpPr>
          <p:cNvPr id="19" name="Выноска 1 (с границей) 18"/>
          <p:cNvSpPr/>
          <p:nvPr/>
        </p:nvSpPr>
        <p:spPr>
          <a:xfrm>
            <a:off x="1745835" y="2054932"/>
            <a:ext cx="9576000" cy="396000"/>
          </a:xfrm>
          <a:prstGeom prst="accentCallout1">
            <a:avLst>
              <a:gd name="adj1" fmla="val 13870"/>
              <a:gd name="adj2" fmla="val -28"/>
              <a:gd name="adj3" fmla="val 44183"/>
              <a:gd name="adj4" fmla="val -5916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Понял цели заказчика и интерес команды, чтобы работа пошла</a:t>
            </a:r>
          </a:p>
        </p:txBody>
      </p:sp>
      <p:sp>
        <p:nvSpPr>
          <p:cNvPr id="20" name="Выноска 1 (с границей) 19"/>
          <p:cNvSpPr/>
          <p:nvPr/>
        </p:nvSpPr>
        <p:spPr>
          <a:xfrm>
            <a:off x="1745835" y="1545329"/>
            <a:ext cx="9576000" cy="396000"/>
          </a:xfrm>
          <a:prstGeom prst="accentCallout1">
            <a:avLst>
              <a:gd name="adj1" fmla="val 23666"/>
              <a:gd name="adj2" fmla="val 15"/>
              <a:gd name="adj3" fmla="val 48597"/>
              <a:gd name="adj4" fmla="val -5662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с заказчиком выработали общие цели и путь и пошли по нему</a:t>
            </a:r>
          </a:p>
        </p:txBody>
      </p:sp>
      <p:sp>
        <p:nvSpPr>
          <p:cNvPr id="21" name="Выноска 1 (с границей) 20"/>
          <p:cNvSpPr/>
          <p:nvPr/>
        </p:nvSpPr>
        <p:spPr>
          <a:xfrm>
            <a:off x="1745835" y="5333983"/>
            <a:ext cx="9576000" cy="396000"/>
          </a:xfrm>
          <a:prstGeom prst="accentCallout1">
            <a:avLst>
              <a:gd name="adj1" fmla="val 26911"/>
              <a:gd name="adj2" fmla="val -28"/>
              <a:gd name="adj3" fmla="val 16380"/>
              <a:gd name="adj4" fmla="val -6298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 общаться, меня не гонят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21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9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Подводя итоги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22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дала мне спиральная динамика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24000" lvl="1" indent="-324000">
              <a:spcBef>
                <a:spcPts val="600"/>
              </a:spcBef>
              <a:spcAft>
                <a:spcPts val="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/>
              <a:t>Дала схему для понимания систем ценностей</a:t>
            </a:r>
          </a:p>
          <a:p>
            <a:pPr lvl="1">
              <a:defRPr/>
            </a:pPr>
            <a:r>
              <a:rPr lang="ru-RU" dirty="0"/>
              <a:t>Развитие личности, своей и других</a:t>
            </a:r>
          </a:p>
          <a:p>
            <a:pPr lvl="1">
              <a:defRPr/>
            </a:pPr>
            <a:r>
              <a:rPr lang="ru-RU" dirty="0"/>
              <a:t>Развитие организаций</a:t>
            </a:r>
          </a:p>
          <a:p>
            <a:pPr lvl="1">
              <a:defRPr/>
            </a:pPr>
            <a:r>
              <a:rPr lang="ru-RU" dirty="0"/>
              <a:t>Развитие общества и мира</a:t>
            </a:r>
          </a:p>
          <a:p>
            <a:pPr marL="324000" lvl="1" indent="-324000">
              <a:spcBef>
                <a:spcPts val="600"/>
              </a:spcBef>
              <a:spcAft>
                <a:spcPts val="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/>
              <a:t>Спиральная динамика встроилась в мою систему представлений о мире как рабочий инструмент</a:t>
            </a:r>
          </a:p>
          <a:p>
            <a:pPr marL="324000" lvl="1" indent="-324000">
              <a:spcBef>
                <a:spcPts val="600"/>
              </a:spcBef>
              <a:spcAft>
                <a:spcPts val="0"/>
              </a:spcAft>
              <a:buClr>
                <a:srgbClr val="008A3E"/>
              </a:buClr>
              <a:buSzPct val="110000"/>
              <a:buFont typeface="Wingdings" pitchFamily="2" charset="2"/>
              <a:buChar char=""/>
              <a:tabLst>
                <a:tab pos="468000" algn="l"/>
              </a:tabLst>
              <a:defRPr/>
            </a:pPr>
            <a:r>
              <a:rPr lang="ru-RU" sz="2400" dirty="0"/>
              <a:t>Я довольно быстро опознаю фреймы, и заключения на их основе обычно оправдываются</a:t>
            </a:r>
          </a:p>
          <a:p>
            <a:pPr marL="324000" lvl="1" indent="-3240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"/>
              <a:tabLst>
                <a:tab pos="468000" algn="l"/>
              </a:tabLst>
              <a:defRPr/>
            </a:pPr>
            <a:r>
              <a:rPr lang="ru-RU" sz="2400" dirty="0" smtClean="0"/>
              <a:t>Надо постоянно помнить про </a:t>
            </a:r>
            <a:r>
              <a:rPr lang="ru-RU" sz="2400" dirty="0"/>
              <a:t>опасность </a:t>
            </a:r>
            <a:r>
              <a:rPr lang="ru-RU" sz="2400" dirty="0" smtClean="0"/>
              <a:t>ярлыков</a:t>
            </a:r>
          </a:p>
          <a:p>
            <a:pPr marL="324000" lvl="1" indent="-3240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"/>
              <a:tabLst>
                <a:tab pos="468000" algn="l"/>
              </a:tabLst>
              <a:defRPr/>
            </a:pPr>
            <a:r>
              <a:rPr lang="ru-RU" sz="2400" dirty="0" smtClean="0"/>
              <a:t>И учитывать: в разных коммуникациях проявляются разные уровни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024889" y="1287178"/>
            <a:ext cx="3411935" cy="828225"/>
            <a:chOff x="1701348" y="5785701"/>
            <a:chExt cx="3411935" cy="82822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Скругленная прямоугольная выноска 8"/>
            <p:cNvSpPr/>
            <p:nvPr/>
          </p:nvSpPr>
          <p:spPr bwMode="auto">
            <a:xfrm>
              <a:off x="1701348" y="5785701"/>
              <a:ext cx="3411935" cy="828225"/>
            </a:xfrm>
            <a:prstGeom prst="wedgeRoundRectCallout">
              <a:avLst>
                <a:gd name="adj1" fmla="val -43558"/>
                <a:gd name="adj2" fmla="val -74374"/>
                <a:gd name="adj3" fmla="val 16667"/>
              </a:avLst>
            </a:prstGeom>
            <a:grpFill/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810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А что она даст Вам, как думаете?</a:t>
              </a:r>
              <a:endPara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066" y="5851128"/>
              <a:ext cx="598670" cy="661762"/>
            </a:xfrm>
            <a:prstGeom prst="ellipse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23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3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Интересно? Изучайте и обращайтесь!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64000" y="1296000"/>
            <a:ext cx="8129875" cy="4860000"/>
          </a:xfrm>
        </p:spPr>
        <p:txBody>
          <a:bodyPr/>
          <a:lstStyle/>
          <a:p>
            <a:r>
              <a:rPr lang="ru-RU" dirty="0" smtClean="0"/>
              <a:t>Мои статьи и доклады – </a:t>
            </a:r>
            <a:r>
              <a:rPr lang="ru-RU" dirty="0" smtClean="0">
                <a:hlinkClick r:id="rId2"/>
              </a:rPr>
              <a:t>у меня на сайте</a:t>
            </a:r>
            <a:endParaRPr lang="en-US" dirty="0" smtClean="0"/>
          </a:p>
          <a:p>
            <a:r>
              <a:rPr lang="ru-RU" dirty="0" smtClean="0"/>
              <a:t>Много материалов на сайте </a:t>
            </a:r>
            <a:r>
              <a:rPr lang="en-US" dirty="0" smtClean="0">
                <a:hlinkClick r:id="rId3"/>
              </a:rPr>
              <a:t>spiraldynamics.ru</a:t>
            </a:r>
            <a:r>
              <a:rPr lang="ru-RU" dirty="0"/>
              <a:t>.</a:t>
            </a:r>
            <a:r>
              <a:rPr lang="en-US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Анатолий </a:t>
            </a:r>
            <a:r>
              <a:rPr lang="ru-RU" b="1" dirty="0" err="1"/>
              <a:t>Баляев</a:t>
            </a:r>
            <a:r>
              <a:rPr lang="ru-RU" dirty="0"/>
              <a:t> </a:t>
            </a:r>
            <a:r>
              <a:rPr lang="ru-RU" dirty="0" smtClean="0"/>
              <a:t>выложил там бесплатно свои </a:t>
            </a:r>
            <a:br>
              <a:rPr lang="ru-RU" dirty="0" smtClean="0"/>
            </a:br>
            <a:r>
              <a:rPr lang="en-US" dirty="0" smtClean="0"/>
              <a:t>online-</a:t>
            </a:r>
            <a:r>
              <a:rPr lang="ru-RU" dirty="0"/>
              <a:t>курсы</a:t>
            </a:r>
            <a:endParaRPr lang="ru-RU" dirty="0" smtClean="0"/>
          </a:p>
          <a:p>
            <a:r>
              <a:rPr lang="ru-RU" dirty="0" smtClean="0"/>
              <a:t>Можно пройти тесты по Спиральной динамике, </a:t>
            </a:r>
            <a:br>
              <a:rPr lang="ru-RU" dirty="0" smtClean="0"/>
            </a:br>
            <a:r>
              <a:rPr lang="ru-RU" dirty="0" smtClean="0"/>
              <a:t>известные мне – в </a:t>
            </a:r>
            <a:r>
              <a:rPr lang="ru-RU" dirty="0" smtClean="0">
                <a:hlinkClick r:id="rId4"/>
              </a:rPr>
              <a:t>списке на моем сайте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Если убедитесь в полезности и захотите рассказать </a:t>
            </a:r>
            <a:br>
              <a:rPr lang="ru-RU" dirty="0" smtClean="0"/>
            </a:br>
            <a:r>
              <a:rPr lang="ru-RU" dirty="0" smtClean="0"/>
              <a:t>в своей компании или сделать тренинг для </a:t>
            </a:r>
            <a:r>
              <a:rPr lang="en-US" dirty="0" smtClean="0"/>
              <a:t>IT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готов помочь</a:t>
            </a:r>
            <a:endParaRPr lang="ru-RU" dirty="0"/>
          </a:p>
        </p:txBody>
      </p:sp>
      <p:pic>
        <p:nvPicPr>
          <p:cNvPr id="5" name="Picture 2" descr="http://magazinknig.com/image/product/13/09/130999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147" y="1757860"/>
            <a:ext cx="2325809" cy="33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1"/>
          <p:cNvSpPr txBox="1">
            <a:spLocks/>
          </p:cNvSpPr>
          <p:nvPr/>
        </p:nvSpPr>
        <p:spPr>
          <a:xfrm>
            <a:off x="2196799" y="5243965"/>
            <a:ext cx="3140368" cy="1274059"/>
          </a:xfrm>
          <a:prstGeom prst="rect">
            <a:avLst/>
          </a:prstGeom>
        </p:spPr>
        <p:txBody>
          <a:bodyPr/>
          <a:lstStyle>
            <a:lvl1pPr marL="342900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 3" panose="05040102010807070707" pitchFamily="18" charset="2"/>
              <a:buChar char=""/>
              <a:defRPr lang="ru-RU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defTabSz="539750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marR="0" indent="-1730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6988" marR="0" indent="-1825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dirty="0" smtClean="0"/>
              <a:t>Максим </a:t>
            </a:r>
            <a:r>
              <a:rPr lang="ru-RU" dirty="0" err="1" smtClean="0"/>
              <a:t>Цепков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hlinkClick r:id="rId6"/>
              </a:rPr>
              <a:t>http://mtsepkov.org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hlinkClick r:id="rId7"/>
              </a:rPr>
              <a:t>maks</a:t>
            </a:r>
            <a:r>
              <a:rPr lang="en-US" dirty="0" smtClean="0">
                <a:hlinkClick r:id="rId7"/>
              </a:rPr>
              <a:t>.</a:t>
            </a:r>
            <a:r>
              <a:rPr lang="en-US" dirty="0" err="1" smtClean="0">
                <a:hlinkClick r:id="rId7"/>
              </a:rPr>
              <a:t>tsepkov</a:t>
            </a:r>
            <a:r>
              <a:rPr lang="ru-RU" dirty="0" smtClean="0">
                <a:hlinkClick r:id="rId7"/>
              </a:rPr>
              <a:t>@</a:t>
            </a:r>
            <a:r>
              <a:rPr lang="en-US" dirty="0" err="1" smtClean="0">
                <a:hlinkClick r:id="rId7"/>
              </a:rPr>
              <a:t>ya</a:t>
            </a:r>
            <a:r>
              <a:rPr lang="ru-RU" dirty="0" smtClean="0">
                <a:hlinkClick r:id="rId7"/>
              </a:rPr>
              <a:t>.</a:t>
            </a:r>
            <a:r>
              <a:rPr lang="ru-RU" dirty="0" err="1" smtClean="0">
                <a:hlinkClick r:id="rId7"/>
              </a:rPr>
              <a:t>ru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3" y="5297765"/>
            <a:ext cx="1055250" cy="11664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1 (с границей) 7"/>
          <p:cNvSpPr/>
          <p:nvPr/>
        </p:nvSpPr>
        <p:spPr>
          <a:xfrm>
            <a:off x="5373920" y="5359973"/>
            <a:ext cx="6065874" cy="1034007"/>
          </a:xfrm>
          <a:prstGeom prst="accentCallout1">
            <a:avLst>
              <a:gd name="adj1" fmla="val 37003"/>
              <a:gd name="adj2" fmla="val -128"/>
              <a:gd name="adj3" fmla="val 45995"/>
              <a:gd name="adj4" fmla="val -8446"/>
            </a:avLst>
          </a:prstGeom>
          <a:solidFill>
            <a:srgbClr val="E6E6E6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pPr>
              <a:defRPr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сайте много материалов по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анализу и архитектуре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Agile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1"/>
              </a:rPr>
              <a:t>ведению проектов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2"/>
              </a:rPr>
              <a:t>управлению знаниями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мои 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3"/>
              </a:rPr>
              <a:t>доклады, статьи</a:t>
            </a:r>
            <a:r>
              <a:rPr lang="ru-RU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14"/>
              </a:rPr>
              <a:t>конспекты книг</a:t>
            </a: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35632" y="5178295"/>
            <a:ext cx="10520218" cy="0"/>
          </a:xfrm>
          <a:prstGeom prst="lin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8" y="451446"/>
            <a:ext cx="2359295" cy="11410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24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представлений о культурах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Две культуры: топы и остальные, предприниматели и исполнители</a:t>
            </a:r>
          </a:p>
          <a:p>
            <a:pPr lvl="1"/>
            <a:r>
              <a:rPr lang="ru-RU" dirty="0" smtClean="0"/>
              <a:t>Отдельно – небольшие и семейные компании</a:t>
            </a:r>
          </a:p>
          <a:p>
            <a:r>
              <a:rPr lang="ru-RU" dirty="0" smtClean="0"/>
              <a:t>Жизненный цикл компании по </a:t>
            </a:r>
            <a:r>
              <a:rPr lang="ru-RU" dirty="0" err="1" smtClean="0"/>
              <a:t>Адизесу</a:t>
            </a:r>
            <a:r>
              <a:rPr lang="ru-RU" dirty="0" smtClean="0"/>
              <a:t> – динамика развития культуры</a:t>
            </a:r>
          </a:p>
          <a:p>
            <a:r>
              <a:rPr lang="ru-RU" dirty="0" smtClean="0"/>
              <a:t>Четыре культуры ведения проектов в </a:t>
            </a:r>
            <a:r>
              <a:rPr lang="en-US" dirty="0" smtClean="0"/>
              <a:t>IT </a:t>
            </a:r>
          </a:p>
          <a:p>
            <a:pPr lvl="1"/>
            <a:r>
              <a:rPr lang="ru-RU" dirty="0" smtClean="0"/>
              <a:t>Энтони </a:t>
            </a:r>
            <a:r>
              <a:rPr lang="ru-RU" dirty="0" err="1" smtClean="0"/>
              <a:t>Лаудер</a:t>
            </a:r>
            <a:r>
              <a:rPr lang="en-US" dirty="0" smtClean="0"/>
              <a:t>: </a:t>
            </a:r>
            <a:r>
              <a:rPr lang="ru-RU" dirty="0" smtClean="0">
                <a:hlinkClick r:id="rId2"/>
              </a:rPr>
              <a:t>Оригинал</a:t>
            </a:r>
            <a:r>
              <a:rPr lang="ru-RU" dirty="0"/>
              <a:t>, </a:t>
            </a:r>
            <a:r>
              <a:rPr lang="ru-RU" dirty="0">
                <a:hlinkClick r:id="rId3"/>
              </a:rPr>
              <a:t>перевод</a:t>
            </a:r>
            <a:r>
              <a:rPr lang="ru-RU" dirty="0"/>
              <a:t> (</a:t>
            </a:r>
            <a:r>
              <a:rPr lang="ru-RU" dirty="0" err="1">
                <a:hlinkClick r:id="rId4"/>
              </a:rPr>
              <a:t>pdf</a:t>
            </a:r>
            <a:r>
              <a:rPr lang="ru-RU" dirty="0" smtClean="0"/>
              <a:t>), </a:t>
            </a:r>
            <a:r>
              <a:rPr lang="ru-RU" dirty="0" smtClean="0">
                <a:hlinkClick r:id="rId5"/>
              </a:rPr>
              <a:t>рецензия </a:t>
            </a:r>
            <a:r>
              <a:rPr lang="ru-RU" dirty="0">
                <a:hlinkClick r:id="rId5"/>
              </a:rPr>
              <a:t>Стаса Фомина</a:t>
            </a:r>
            <a:endParaRPr lang="en-US" dirty="0" smtClean="0"/>
          </a:p>
          <a:p>
            <a:pPr lvl="1"/>
            <a:r>
              <a:rPr lang="ru-RU" dirty="0" smtClean="0"/>
              <a:t>мои доклады: </a:t>
            </a:r>
            <a:r>
              <a:rPr lang="ru-RU" dirty="0" smtClean="0">
                <a:hlinkClick r:id="rId6"/>
              </a:rPr>
              <a:t>на </a:t>
            </a:r>
            <a:r>
              <a:rPr lang="en-US" dirty="0" smtClean="0">
                <a:hlinkClick r:id="rId6"/>
              </a:rPr>
              <a:t>AgileDays-2015</a:t>
            </a:r>
            <a:r>
              <a:rPr lang="ru-RU" dirty="0" smtClean="0"/>
              <a:t>, </a:t>
            </a:r>
            <a:r>
              <a:rPr lang="en-US" dirty="0" smtClean="0">
                <a:hlinkClick r:id="rId7"/>
              </a:rPr>
              <a:t>SQAdays-2016</a:t>
            </a:r>
            <a:r>
              <a:rPr lang="en-US" dirty="0" smtClean="0"/>
              <a:t>, </a:t>
            </a:r>
            <a:r>
              <a:rPr lang="ru-RU" dirty="0" smtClean="0">
                <a:hlinkClick r:id="rId8"/>
              </a:rPr>
              <a:t>на </a:t>
            </a:r>
            <a:r>
              <a:rPr lang="en-US" dirty="0" smtClean="0">
                <a:hlinkClick r:id="rId8"/>
              </a:rPr>
              <a:t>SECR-2018</a:t>
            </a:r>
            <a:endParaRPr lang="ru-RU" dirty="0"/>
          </a:p>
          <a:p>
            <a:r>
              <a:rPr lang="ru-RU" dirty="0" smtClean="0"/>
              <a:t>Современная история культур – модель Спиральной динамики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3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3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Промышленная революция поменяет </a:t>
            </a:r>
            <a:r>
              <a:rPr lang="en-US" dirty="0" smtClean="0"/>
              <a:t>mindset</a:t>
            </a:r>
            <a:endParaRPr lang="ru-RU" dirty="0"/>
          </a:p>
        </p:txBody>
      </p:sp>
      <p:pic>
        <p:nvPicPr>
          <p:cNvPr id="5" name="Picture 2" descr="&amp;Pcy;&amp;iecy;&amp;tcy;&amp;rcy; &amp;SHCHcy;&amp;iecy;&amp;dcy;&amp;rcy;&amp;ocy;&amp;vcy;&amp;icy;&amp;tscy;&amp;kcy;&amp;icy;&amp;j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1" y="1111640"/>
            <a:ext cx="983146" cy="11470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Элвин Тоффлер, «Третья волн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968" y="3849327"/>
            <a:ext cx="1518452" cy="244911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648269" y="2778456"/>
            <a:ext cx="2768236" cy="330200"/>
          </a:xfrm>
          <a:prstGeom prst="rightArrow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543300" y="2778456"/>
            <a:ext cx="5457825" cy="330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131298" y="2778456"/>
            <a:ext cx="2406651" cy="330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543300" y="2435557"/>
            <a:ext cx="2077497" cy="330200"/>
          </a:xfrm>
          <a:prstGeom prst="rightArrow">
            <a:avLst>
              <a:gd name="adj1" fmla="val 41346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691188" y="2435540"/>
            <a:ext cx="3309937" cy="330200"/>
          </a:xfrm>
          <a:prstGeom prst="rightArrow">
            <a:avLst>
              <a:gd name="adj1" fmla="val 41346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33850" y="3157830"/>
            <a:ext cx="414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Индустриальное общество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9131299" y="2419743"/>
            <a:ext cx="2406651" cy="330200"/>
          </a:xfrm>
          <a:prstGeom prst="rightArrow">
            <a:avLst>
              <a:gd name="adj1" fmla="val 4134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53923" y="2043200"/>
            <a:ext cx="2508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Фабрики и пар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7003" y="2047392"/>
            <a:ext cx="4184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Конвейер и электричество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87456" y="2584843"/>
            <a:ext cx="1013460" cy="363460"/>
          </a:xfrm>
          <a:prstGeom prst="ellipse">
            <a:avLst/>
          </a:prstGeom>
          <a:solidFill>
            <a:srgbClr val="FFA3A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0627" y="2055900"/>
            <a:ext cx="2719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z="2200" dirty="0">
                <a:solidFill>
                  <a:schemeClr val="accent1"/>
                </a:solidFill>
              </a:rPr>
              <a:t>Новая индустрия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99455" y="2983847"/>
            <a:ext cx="2747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Новое общество самореализации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9109" y="2439366"/>
            <a:ext cx="201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>
                <a:solidFill>
                  <a:srgbClr val="FF0000"/>
                </a:solidFill>
              </a:rPr>
              <a:t>Революции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8129" y="2725179"/>
            <a:ext cx="83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1750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13730" y="2722004"/>
            <a:ext cx="83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1850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8006652" y="2734704"/>
            <a:ext cx="83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1950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9734" y="2978278"/>
            <a:ext cx="3312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2200" dirty="0">
                <a:solidFill>
                  <a:srgbClr val="FF66FF"/>
                </a:solidFill>
              </a:rPr>
              <a:t>Сельскохозяйственное </a:t>
            </a:r>
            <a:r>
              <a:rPr lang="ru-RU" sz="2200" dirty="0" smtClean="0">
                <a:solidFill>
                  <a:srgbClr val="FF66FF"/>
                </a:solidFill>
              </a:rPr>
              <a:t>общество</a:t>
            </a:r>
            <a:endParaRPr lang="ru-RU" sz="2200" dirty="0">
              <a:solidFill>
                <a:srgbClr val="FF66FF"/>
              </a:solidFill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2349082" y="1207826"/>
            <a:ext cx="7574610" cy="794430"/>
          </a:xfrm>
          <a:prstGeom prst="wedgeRoundRectCallout">
            <a:avLst>
              <a:gd name="adj1" fmla="val -58813"/>
              <a:gd name="adj2" fmla="val 3129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Петр Щедровицкий</a:t>
            </a:r>
            <a:r>
              <a:rPr lang="ru-RU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Сейчас идет поиск технологии управления для продолжающейся промышленной революции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305651" y="2593298"/>
            <a:ext cx="1013460" cy="376928"/>
          </a:xfrm>
          <a:prstGeom prst="ellipse">
            <a:avLst/>
          </a:prstGeom>
          <a:solidFill>
            <a:srgbClr val="FFA3A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889930" y="2596726"/>
            <a:ext cx="540000" cy="363460"/>
          </a:xfrm>
          <a:prstGeom prst="ellipse">
            <a:avLst/>
          </a:prstGeom>
          <a:solidFill>
            <a:srgbClr val="FFA3A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26" name="Picture 2" descr="File:Alvin Toffler 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21465" b="45568"/>
          <a:stretch/>
        </p:blipFill>
        <p:spPr bwMode="auto">
          <a:xfrm>
            <a:off x="810364" y="3801813"/>
            <a:ext cx="1054004" cy="12823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ая прямоугольная выноска 33"/>
          <p:cNvSpPr/>
          <p:nvPr/>
        </p:nvSpPr>
        <p:spPr>
          <a:xfrm>
            <a:off x="2171075" y="3801813"/>
            <a:ext cx="7320941" cy="2360151"/>
          </a:xfrm>
          <a:prstGeom prst="wedgeRoundRectCallout">
            <a:avLst>
              <a:gd name="adj1" fmla="val -57271"/>
              <a:gd name="adj2" fmla="val -14191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Элвин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Тоффлер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«Третья волна»: </a:t>
            </a:r>
          </a:p>
          <a:p>
            <a:pPr marL="288000" indent="-288000">
              <a:spcBef>
                <a:spcPts val="4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 общество третьей волны, которое положит конец существующему индустриальному обществу</a:t>
            </a:r>
          </a:p>
          <a:p>
            <a:pPr marL="288000" indent="-288000">
              <a:spcBef>
                <a:spcPts val="4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Изменится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мировозрения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все существующие понятия будут переосмыслены, придут новые ценности </a:t>
            </a:r>
          </a:p>
          <a:p>
            <a:pPr marL="288000" indent="-288000">
              <a:spcBef>
                <a:spcPts val="40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приведет к радикальному изменению бизнеса и организаций, семьи, государства и всего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человечества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9383692" y="2589322"/>
            <a:ext cx="540000" cy="363460"/>
          </a:xfrm>
          <a:prstGeom prst="ellipse">
            <a:avLst/>
          </a:prstGeom>
          <a:solidFill>
            <a:srgbClr val="FFA3A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27837" y="6230858"/>
            <a:ext cx="51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Это не цитаты, а интерпретация смысла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4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9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21" grpId="0"/>
      <p:bldP spid="29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000" y="2623420"/>
            <a:ext cx="8640000" cy="1800000"/>
          </a:xfrm>
        </p:spPr>
        <p:txBody>
          <a:bodyPr/>
          <a:lstStyle/>
          <a:p>
            <a:r>
              <a:rPr lang="ru-RU" dirty="0" smtClean="0"/>
              <a:t>Модель Спиральной динамики</a:t>
            </a:r>
            <a:endParaRPr lang="ru-RU" dirty="0"/>
          </a:p>
        </p:txBody>
      </p:sp>
      <p:pic>
        <p:nvPicPr>
          <p:cNvPr id="5" name="Picture 2" descr="http://magazinknig.com/image/product/13/09/13099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99" y="2192561"/>
            <a:ext cx="2325809" cy="33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arewgraves.com/images/L_of_H_Ex_cvr_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t="1" r="16567" b="35427"/>
          <a:stretch/>
        </p:blipFill>
        <p:spPr bwMode="auto">
          <a:xfrm>
            <a:off x="962166" y="3513821"/>
            <a:ext cx="1583141" cy="17746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849524" y="3698069"/>
            <a:ext cx="5953280" cy="1119591"/>
          </a:xfrm>
          <a:prstGeom prst="wedgeRoundRectCallout">
            <a:avLst>
              <a:gd name="adj1" fmla="val -59363"/>
              <a:gd name="adj2" fmla="val 4192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Клэр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Грейвз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создал ее на основе эмпирических исследований с 1950-х до смерти в 1986.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Опубликовали ученики – Дон Бек и Крис Кован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5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5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Конструкция спиральной динамики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 основе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типы ценностей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Тип ценностей</a:t>
            </a:r>
            <a:r>
              <a:rPr lang="ru-RU" dirty="0"/>
              <a:t> представляет собой фрейм, </a:t>
            </a:r>
            <a:r>
              <a:rPr lang="ru-RU" dirty="0" smtClean="0"/>
              <a:t>способ </a:t>
            </a:r>
            <a:r>
              <a:rPr lang="ru-RU" dirty="0"/>
              <a:t>мышления</a:t>
            </a:r>
          </a:p>
          <a:p>
            <a:pPr lvl="1">
              <a:defRPr/>
            </a:pPr>
            <a:r>
              <a:rPr lang="ru-RU" dirty="0"/>
              <a:t>Что важнее – организация или инициатива?</a:t>
            </a:r>
          </a:p>
          <a:p>
            <a:pPr lvl="1">
              <a:defRPr/>
            </a:pPr>
            <a:r>
              <a:rPr lang="ru-RU" dirty="0"/>
              <a:t>Надо ли жертвовать ради других, и если да – то ради кого?</a:t>
            </a:r>
          </a:p>
          <a:p>
            <a:pPr lvl="1">
              <a:defRPr/>
            </a:pPr>
            <a:r>
              <a:rPr lang="ru-RU" dirty="0"/>
              <a:t>Надо ли изменять мир и каким образом?</a:t>
            </a:r>
          </a:p>
          <a:p>
            <a:pPr lvl="1">
              <a:defRPr/>
            </a:pPr>
            <a:r>
              <a:rPr lang="ru-RU" dirty="0"/>
              <a:t>Важно ли спокойное существование и какое?</a:t>
            </a:r>
          </a:p>
          <a:p>
            <a:pPr>
              <a:defRPr/>
            </a:pPr>
            <a:r>
              <a:rPr lang="ru-RU" dirty="0"/>
              <a:t>Ответы на подобные вопросы образуют устойчивые конструкции –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mem</a:t>
            </a:r>
            <a:r>
              <a:rPr lang="ru-RU" dirty="0"/>
              <a:t>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vMem</a:t>
            </a:r>
            <a:r>
              <a:rPr lang="ru-RU" dirty="0"/>
              <a:t>) типа</a:t>
            </a:r>
          </a:p>
          <a:p>
            <a:pPr>
              <a:defRPr/>
            </a:pPr>
            <a:r>
              <a:rPr lang="ru-RU" dirty="0"/>
              <a:t>Наполнение конкретными идеями возможно разное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6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3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2" y="473767"/>
            <a:ext cx="10702761" cy="672865"/>
          </a:xfrm>
        </p:spPr>
        <p:txBody>
          <a:bodyPr/>
          <a:lstStyle/>
          <a:p>
            <a:r>
              <a:rPr lang="ru-RU" b="1" dirty="0" smtClean="0"/>
              <a:t>Спиральная динамика</a:t>
            </a:r>
            <a:r>
              <a:rPr lang="en-US" dirty="0" smtClean="0"/>
              <a:t>: </a:t>
            </a:r>
            <a:r>
              <a:rPr lang="ru-RU" dirty="0" smtClean="0"/>
              <a:t>уровни отражают этапы развития общества, закрепленные в культуре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5805218" y="2129573"/>
            <a:ext cx="719137" cy="684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33CCCC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5660752" y="2630186"/>
            <a:ext cx="719139" cy="684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FFFF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5805218" y="3132387"/>
            <a:ext cx="719137" cy="684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33CC33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5660752" y="3633000"/>
            <a:ext cx="719139" cy="684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FF66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5805218" y="4135202"/>
            <a:ext cx="719137" cy="684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3333CC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5660752" y="4635815"/>
            <a:ext cx="719139" cy="684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805218" y="5138016"/>
            <a:ext cx="719137" cy="684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FF00FF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5660752" y="5638628"/>
            <a:ext cx="719139" cy="684000"/>
          </a:xfrm>
          <a:prstGeom prst="upArrow">
            <a:avLst>
              <a:gd name="adj1" fmla="val 65405"/>
              <a:gd name="adj2" fmla="val 27511"/>
            </a:avLst>
          </a:prstGeom>
          <a:solidFill>
            <a:srgbClr val="FFCC66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5500761" y="1572752"/>
            <a:ext cx="1494701" cy="4749876"/>
            <a:chOff x="5500760" y="1706937"/>
            <a:chExt cx="1494700" cy="4749876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5814740" y="1881188"/>
              <a:ext cx="555625" cy="4575625"/>
              <a:chOff x="5814740" y="1890713"/>
              <a:chExt cx="555625" cy="4575625"/>
            </a:xfrm>
          </p:grpSpPr>
          <p:cxnSp>
            <p:nvCxnSpPr>
              <p:cNvPr id="29" name="Прямая соединительная линия 28"/>
              <p:cNvCxnSpPr>
                <a:endCxn id="5" idx="2"/>
              </p:cNvCxnSpPr>
              <p:nvPr/>
            </p:nvCxnSpPr>
            <p:spPr>
              <a:xfrm>
                <a:off x="6006255" y="2201141"/>
                <a:ext cx="14066" cy="4265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6158655" y="2201141"/>
                <a:ext cx="6130" cy="41242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6149130" y="1900238"/>
                <a:ext cx="221235" cy="319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 flipV="1">
                <a:off x="5814740" y="1890713"/>
                <a:ext cx="201040" cy="319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5500760" y="1706937"/>
              <a:ext cx="2923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Я</a:t>
              </a:r>
              <a:endParaRPr lang="ru-RU" sz="2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98346" y="1706937"/>
              <a:ext cx="697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МЫ</a:t>
              </a:r>
              <a:endParaRPr lang="ru-RU" sz="2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75222" y="6360185"/>
            <a:ext cx="1001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На моем сайте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есть краткое описание уровней с примерами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Выноска 1 (с границей) 14"/>
          <p:cNvSpPr/>
          <p:nvPr/>
        </p:nvSpPr>
        <p:spPr>
          <a:xfrm>
            <a:off x="636177" y="4533938"/>
            <a:ext cx="4680000" cy="936000"/>
          </a:xfrm>
          <a:prstGeom prst="accentCallout1">
            <a:avLst>
              <a:gd name="adj1" fmla="val 34489"/>
              <a:gd name="adj2" fmla="val 100254"/>
              <a:gd name="adj3" fmla="val 44978"/>
              <a:gd name="adj4" fmla="val 111065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тот, чья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 изменит мир, сторонники могут идти за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ним, 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будут причастны к победе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Выноска 1 (с границей) 18"/>
          <p:cNvSpPr/>
          <p:nvPr/>
        </p:nvSpPr>
        <p:spPr>
          <a:xfrm>
            <a:off x="636177" y="2006214"/>
            <a:ext cx="4680000" cy="1260000"/>
          </a:xfrm>
          <a:prstGeom prst="accentCallout1">
            <a:avLst>
              <a:gd name="adj1" fmla="val 66449"/>
              <a:gd name="adj2" fmla="val 99688"/>
              <a:gd name="adj3" fmla="val 81784"/>
              <a:gd name="adj4" fmla="val 112355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Желтый.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Самореализация в совместном достижении результатов и принесении пользы миру в команде, нашедшей свое место в большом сложном мире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носка 1 (с границей) 16"/>
          <p:cNvSpPr/>
          <p:nvPr/>
        </p:nvSpPr>
        <p:spPr>
          <a:xfrm>
            <a:off x="636177" y="3435251"/>
            <a:ext cx="4680000" cy="936000"/>
          </a:xfrm>
          <a:prstGeom prst="accentCallout1">
            <a:avLst>
              <a:gd name="adj1" fmla="val 41402"/>
              <a:gd name="adj2" fmla="val 99807"/>
              <a:gd name="adj3" fmla="val 55546"/>
              <a:gd name="adj4" fmla="val 112151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Оранжевый.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 первым видит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мира,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 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и выигрывает. Остальные исполняют.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носка 1 (с границей) 15"/>
          <p:cNvSpPr/>
          <p:nvPr/>
        </p:nvSpPr>
        <p:spPr>
          <a:xfrm>
            <a:off x="6949250" y="4215442"/>
            <a:ext cx="4680000" cy="936000"/>
          </a:xfrm>
          <a:prstGeom prst="accentCallout1">
            <a:avLst>
              <a:gd name="adj1" fmla="val 56569"/>
              <a:gd name="adj2" fmla="val -171"/>
              <a:gd name="adj3" fmla="val 35082"/>
              <a:gd name="adj4" fmla="val -13394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Синий. </a:t>
            </a:r>
            <a:r>
              <a:rPr lang="ru-RU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Империя</a:t>
            </a:r>
            <a:r>
              <a:rPr lang="ru-RU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церковь – иерархия сильнее героя, она организует </a:t>
            </a:r>
            <a:r>
              <a:rPr lang="ru-RU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правильным образом и подчиняет его</a:t>
            </a:r>
            <a:endParaRPr lang="ru-RU" sz="1600" spc="-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Выноска 1 (с границей) 12"/>
          <p:cNvSpPr/>
          <p:nvPr/>
        </p:nvSpPr>
        <p:spPr>
          <a:xfrm>
            <a:off x="636177" y="5638976"/>
            <a:ext cx="4680000" cy="684000"/>
          </a:xfrm>
          <a:prstGeom prst="accentCallout1">
            <a:avLst>
              <a:gd name="adj1" fmla="val 33276"/>
              <a:gd name="adj2" fmla="val 99807"/>
              <a:gd name="adj3" fmla="val 52320"/>
              <a:gd name="adj4" fmla="val 112140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Бежевый.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Одинокий человек выживает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непонятном и враждебном мире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6949250" y="5340957"/>
            <a:ext cx="4680000" cy="684000"/>
          </a:xfrm>
          <a:prstGeom prst="accentCallout1">
            <a:avLst>
              <a:gd name="adj1" fmla="val 26376"/>
              <a:gd name="adj2" fmla="val 162"/>
              <a:gd name="adj3" fmla="val 10029"/>
              <a:gd name="adj4" fmla="val -12791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Фиолетовый.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Племя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остров «своих» </a:t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непонятном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Ритуалы и заклинания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Выноска 1 (с границей) 19"/>
          <p:cNvSpPr/>
          <p:nvPr/>
        </p:nvSpPr>
        <p:spPr>
          <a:xfrm>
            <a:off x="6949250" y="1933404"/>
            <a:ext cx="4680000" cy="936000"/>
          </a:xfrm>
          <a:prstGeom prst="accentCallout1">
            <a:avLst>
              <a:gd name="adj1" fmla="val 39904"/>
              <a:gd name="adj2" fmla="val -310"/>
              <a:gd name="adj3" fmla="val 76871"/>
              <a:gd name="adj4" fmla="val -13960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Бирюзовый.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 кооперация разномасштабных, эволюционирующих организаций из развивающихся людей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ыноска 1 (с границей) 17"/>
          <p:cNvSpPr/>
          <p:nvPr/>
        </p:nvSpPr>
        <p:spPr>
          <a:xfrm>
            <a:off x="6949250" y="2987495"/>
            <a:ext cx="4680000" cy="936000"/>
          </a:xfrm>
          <a:prstGeom prst="accentCallout1">
            <a:avLst>
              <a:gd name="adj1" fmla="val 34472"/>
              <a:gd name="adj2" fmla="val -463"/>
              <a:gd name="adj3" fmla="val 61770"/>
              <a:gd name="adj4" fmla="val -13621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Зеленый. </a:t>
            </a:r>
            <a:r>
              <a:rPr lang="ru-RU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вместе» – </a:t>
            </a:r>
            <a:r>
              <a:rPr lang="ru-RU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меняем мир к лучшему и живем счастливо. Справедливость, равенство, консенсус</a:t>
            </a:r>
            <a:endParaRPr lang="ru-RU" sz="1600" spc="-3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7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7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  <p:bldP spid="15" grpId="0" animBg="1"/>
      <p:bldP spid="19" grpId="0" animBg="1"/>
      <p:bldP spid="17" grpId="0" animBg="1"/>
      <p:bldP spid="16" grpId="0" animBg="1"/>
      <p:bldP spid="13" grpId="0" animBg="1"/>
      <p:bldP spid="14" grpId="0" animBg="1"/>
      <p:bldP spid="2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tecnologiassociais.org/wp-content/uploads/2011/07/Din%C3%A2mica-Espiral-800x5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38" y="4034049"/>
            <a:ext cx="3214056" cy="232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качества на каждом уровне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967708" y="1500668"/>
            <a:ext cx="215900" cy="4895850"/>
          </a:xfrm>
          <a:prstGeom prst="upArrow">
            <a:avLst>
              <a:gd name="adj1" fmla="val 55894"/>
              <a:gd name="adj2" fmla="val 27511"/>
            </a:avLst>
          </a:prstGeom>
          <a:solidFill>
            <a:srgbClr val="FFCC66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1180433" y="1500668"/>
            <a:ext cx="215900" cy="4283075"/>
          </a:xfrm>
          <a:prstGeom prst="upArrow">
            <a:avLst>
              <a:gd name="adj1" fmla="val 55894"/>
              <a:gd name="adj2" fmla="val 27511"/>
            </a:avLst>
          </a:prstGeom>
          <a:solidFill>
            <a:srgbClr val="FF00FF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393158" y="1500668"/>
            <a:ext cx="215900" cy="3671888"/>
          </a:xfrm>
          <a:prstGeom prst="upArrow">
            <a:avLst>
              <a:gd name="adj1" fmla="val 55894"/>
              <a:gd name="adj2" fmla="val 27511"/>
            </a:avLst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1604295" y="1500668"/>
            <a:ext cx="215900" cy="3059113"/>
          </a:xfrm>
          <a:prstGeom prst="upArrow">
            <a:avLst>
              <a:gd name="adj1" fmla="val 55894"/>
              <a:gd name="adj2" fmla="val 27511"/>
            </a:avLst>
          </a:prstGeom>
          <a:solidFill>
            <a:srgbClr val="3333CC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817020" y="1500668"/>
            <a:ext cx="215900" cy="2447925"/>
          </a:xfrm>
          <a:prstGeom prst="upArrow">
            <a:avLst>
              <a:gd name="adj1" fmla="val 55894"/>
              <a:gd name="adj2" fmla="val 27511"/>
            </a:avLst>
          </a:prstGeom>
          <a:solidFill>
            <a:srgbClr val="FF66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2032920" y="1500668"/>
            <a:ext cx="215900" cy="1835150"/>
          </a:xfrm>
          <a:prstGeom prst="upArrow">
            <a:avLst>
              <a:gd name="adj1" fmla="val 55894"/>
              <a:gd name="adj2" fmla="val 27511"/>
            </a:avLst>
          </a:prstGeom>
          <a:solidFill>
            <a:srgbClr val="33CC33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2240883" y="1500668"/>
            <a:ext cx="215900" cy="1223963"/>
          </a:xfrm>
          <a:prstGeom prst="upArrow">
            <a:avLst>
              <a:gd name="adj1" fmla="val 55894"/>
              <a:gd name="adj2" fmla="val 27511"/>
            </a:avLst>
          </a:prstGeom>
          <a:solidFill>
            <a:srgbClr val="FFFF00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2453608" y="1500668"/>
            <a:ext cx="215900" cy="611188"/>
          </a:xfrm>
          <a:prstGeom prst="upArrow">
            <a:avLst>
              <a:gd name="adj1" fmla="val 55894"/>
              <a:gd name="adj2" fmla="val 27511"/>
            </a:avLst>
          </a:prstGeom>
          <a:solidFill>
            <a:srgbClr val="33CCCC"/>
          </a:solidFill>
          <a:ln w="254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18000" rIns="36000" bIns="18000" anchor="ctr"/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Выноска 1 (с границей) 12"/>
          <p:cNvSpPr/>
          <p:nvPr/>
        </p:nvSpPr>
        <p:spPr>
          <a:xfrm>
            <a:off x="1643983" y="5616940"/>
            <a:ext cx="5111657" cy="612000"/>
          </a:xfrm>
          <a:prstGeom prst="accentCallout1">
            <a:avLst>
              <a:gd name="adj1" fmla="val 24976"/>
              <a:gd name="adj2" fmla="val 20"/>
              <a:gd name="adj3" fmla="val 1479"/>
              <a:gd name="adj4" fmla="val -4797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18000" rIns="36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Действовать вместе лучше, чем в одиночку</a:t>
            </a:r>
          </a:p>
        </p:txBody>
      </p:sp>
      <p:sp>
        <p:nvSpPr>
          <p:cNvPr id="14" name="Выноска 1 (с границей) 13"/>
          <p:cNvSpPr/>
          <p:nvPr/>
        </p:nvSpPr>
        <p:spPr>
          <a:xfrm>
            <a:off x="1832895" y="4931505"/>
            <a:ext cx="4922745" cy="612000"/>
          </a:xfrm>
          <a:prstGeom prst="accentCallout1">
            <a:avLst>
              <a:gd name="adj1" fmla="val 28088"/>
              <a:gd name="adj2" fmla="val 19"/>
              <a:gd name="adj3" fmla="val 6667"/>
              <a:gd name="adj4" fmla="val -4463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18000" rIns="36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можно изменить силой</a:t>
            </a:r>
          </a:p>
        </p:txBody>
      </p:sp>
      <p:sp>
        <p:nvSpPr>
          <p:cNvPr id="15" name="Выноска 1 (с границей) 14"/>
          <p:cNvSpPr/>
          <p:nvPr/>
        </p:nvSpPr>
        <p:spPr>
          <a:xfrm>
            <a:off x="2075783" y="4246069"/>
            <a:ext cx="4679857" cy="612000"/>
          </a:xfrm>
          <a:prstGeom prst="accentCallout1">
            <a:avLst>
              <a:gd name="adj1" fmla="val 29645"/>
              <a:gd name="adj2" fmla="val -94"/>
              <a:gd name="adj3" fmla="val 13930"/>
              <a:gd name="adj4" fmla="val -4467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18000" rIns="36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– сила для изменения мира</a:t>
            </a:r>
          </a:p>
        </p:txBody>
      </p:sp>
      <p:sp>
        <p:nvSpPr>
          <p:cNvPr id="16" name="Выноска 1 (с границей) 15"/>
          <p:cNvSpPr/>
          <p:nvPr/>
        </p:nvSpPr>
        <p:spPr>
          <a:xfrm>
            <a:off x="2318670" y="3560512"/>
            <a:ext cx="7079114" cy="612000"/>
          </a:xfrm>
          <a:prstGeom prst="accentCallout1">
            <a:avLst>
              <a:gd name="adj1" fmla="val 26013"/>
              <a:gd name="adj2" fmla="val 144"/>
              <a:gd name="adj3" fmla="val 12373"/>
              <a:gd name="adj4" fmla="val -5861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18000" rIns="36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дает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возможности. Учитывая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их, можно добиться большего</a:t>
            </a:r>
          </a:p>
        </p:txBody>
      </p:sp>
      <p:sp>
        <p:nvSpPr>
          <p:cNvPr id="17" name="Выноска 1 (с границей) 16"/>
          <p:cNvSpPr/>
          <p:nvPr/>
        </p:nvSpPr>
        <p:spPr>
          <a:xfrm>
            <a:off x="2561558" y="2874955"/>
            <a:ext cx="6836226" cy="612000"/>
          </a:xfrm>
          <a:prstGeom prst="accentCallout1">
            <a:avLst>
              <a:gd name="adj1" fmla="val 23419"/>
              <a:gd name="adj2" fmla="val 73"/>
              <a:gd name="adj3" fmla="val 16005"/>
              <a:gd name="adj4" fmla="val -6612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18000" rIns="36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глобален,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счастье каждого человека драгоценно</a:t>
            </a:r>
          </a:p>
        </p:txBody>
      </p:sp>
      <p:sp>
        <p:nvSpPr>
          <p:cNvPr id="18" name="Выноска 1 (с границей) 17"/>
          <p:cNvSpPr/>
          <p:nvPr/>
        </p:nvSpPr>
        <p:spPr>
          <a:xfrm>
            <a:off x="2804445" y="2190986"/>
            <a:ext cx="6593339" cy="612774"/>
          </a:xfrm>
          <a:prstGeom prst="accentCallout1">
            <a:avLst>
              <a:gd name="adj1" fmla="val 38957"/>
              <a:gd name="adj2" fmla="val -50"/>
              <a:gd name="adj3" fmla="val 14054"/>
              <a:gd name="adj4" fmla="val -6840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18000" rIns="36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 человеку нужно собственное счастье,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счастья хватит на всех. Надо дополнять друг друга</a:t>
            </a:r>
          </a:p>
        </p:txBody>
      </p:sp>
      <p:sp>
        <p:nvSpPr>
          <p:cNvPr id="19" name="Выноска 1 (с границей) 18"/>
          <p:cNvSpPr/>
          <p:nvPr/>
        </p:nvSpPr>
        <p:spPr>
          <a:xfrm>
            <a:off x="3063207" y="1505429"/>
            <a:ext cx="6334577" cy="612000"/>
          </a:xfrm>
          <a:prstGeom prst="accentCallout1">
            <a:avLst>
              <a:gd name="adj1" fmla="val 55585"/>
              <a:gd name="adj2" fmla="val -113"/>
              <a:gd name="adj3" fmla="val 35200"/>
              <a:gd name="adj4" fmla="val -8210"/>
            </a:avLst>
          </a:prstGeom>
          <a:solidFill>
            <a:srgbClr val="FFFFCA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18000" rIns="36000" bIns="18000" anchor="ctr"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8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5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на </a:t>
            </a:r>
            <a:r>
              <a:rPr lang="ru-RU" dirty="0" err="1" smtClean="0"/>
              <a:t>фичу</a:t>
            </a:r>
            <a:r>
              <a:rPr lang="ru-RU" dirty="0" smtClean="0"/>
              <a:t> на разных уровнях – освоение новой работы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36000" y="1692328"/>
            <a:ext cx="719140" cy="4320472"/>
            <a:chOff x="934952" y="1566067"/>
            <a:chExt cx="719140" cy="4320472"/>
          </a:xfrm>
        </p:grpSpPr>
        <p:sp>
          <p:nvSpPr>
            <p:cNvPr id="6" name="Стрелка вверх 5"/>
            <p:cNvSpPr/>
            <p:nvPr/>
          </p:nvSpPr>
          <p:spPr>
            <a:xfrm>
              <a:off x="934955" y="1566067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CCCC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Стрелка вверх 6"/>
            <p:cNvSpPr/>
            <p:nvPr/>
          </p:nvSpPr>
          <p:spPr>
            <a:xfrm>
              <a:off x="934954" y="2084624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FF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Стрелка вверх 7"/>
            <p:cNvSpPr/>
            <p:nvPr/>
          </p:nvSpPr>
          <p:spPr>
            <a:xfrm>
              <a:off x="934953" y="2606167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CC33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Стрелка вверх 8"/>
            <p:cNvSpPr/>
            <p:nvPr/>
          </p:nvSpPr>
          <p:spPr>
            <a:xfrm>
              <a:off x="934953" y="3130312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66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934953" y="3656591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3333CC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Стрелка вверх 10"/>
            <p:cNvSpPr/>
            <p:nvPr/>
          </p:nvSpPr>
          <p:spPr>
            <a:xfrm>
              <a:off x="934952" y="4182032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0000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Стрелка вверх 11"/>
            <p:cNvSpPr/>
            <p:nvPr/>
          </p:nvSpPr>
          <p:spPr>
            <a:xfrm>
              <a:off x="934953" y="4715811"/>
              <a:ext cx="719137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00FF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Стрелка вверх 12"/>
            <p:cNvSpPr/>
            <p:nvPr/>
          </p:nvSpPr>
          <p:spPr>
            <a:xfrm>
              <a:off x="934952" y="5238539"/>
              <a:ext cx="719138" cy="648000"/>
            </a:xfrm>
            <a:prstGeom prst="upArrow">
              <a:avLst>
                <a:gd name="adj1" fmla="val 65405"/>
                <a:gd name="adj2" fmla="val 27511"/>
              </a:avLst>
            </a:prstGeom>
            <a:solidFill>
              <a:srgbClr val="FFCC66"/>
            </a:solidFill>
            <a:ln w="2540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36000" tIns="18000" rIns="36000" bIns="18000" anchor="ctr"/>
            <a:lstStyle/>
            <a:p>
              <a:pPr algn="ctr">
                <a:defRPr/>
              </a:pPr>
              <a:endParaRPr lang="ru-RU" sz="17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Выноска 1 (с границей) 13"/>
          <p:cNvSpPr/>
          <p:nvPr/>
        </p:nvSpPr>
        <p:spPr>
          <a:xfrm>
            <a:off x="1817883" y="5535136"/>
            <a:ext cx="9045734" cy="358617"/>
          </a:xfrm>
          <a:prstGeom prst="accentCallout1">
            <a:avLst>
              <a:gd name="adj1" fmla="val 31492"/>
              <a:gd name="adj2" fmla="val -120"/>
              <a:gd name="adj3" fmla="val 28176"/>
              <a:gd name="adj4" fmla="val -5936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по первому попавшемуся образцу, переживая за результат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Выноска 1 (с границей) 14"/>
          <p:cNvSpPr/>
          <p:nvPr/>
        </p:nvSpPr>
        <p:spPr>
          <a:xfrm>
            <a:off x="1817883" y="5034814"/>
            <a:ext cx="9045734" cy="355987"/>
          </a:xfrm>
          <a:prstGeom prst="accentCallout1">
            <a:avLst>
              <a:gd name="adj1" fmla="val 32908"/>
              <a:gd name="adj2" fmla="val -172"/>
              <a:gd name="adj3" fmla="val 35643"/>
              <a:gd name="adj4" fmla="val -6425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Воспроизвести образец от старшего товарища, отдать ему на утверждение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ыноска 1 (с границей) 15"/>
          <p:cNvSpPr/>
          <p:nvPr/>
        </p:nvSpPr>
        <p:spPr>
          <a:xfrm>
            <a:off x="1817883" y="4510747"/>
            <a:ext cx="9045734" cy="379733"/>
          </a:xfrm>
          <a:prstGeom prst="accentCallout1">
            <a:avLst>
              <a:gd name="adj1" fmla="val 24770"/>
              <a:gd name="adj2" fmla="val -85"/>
              <a:gd name="adj3" fmla="val 39257"/>
              <a:gd name="adj4" fmla="val -5730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постановку «как я вижу», игнорируя образцы и сразу пустить в работу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ыноска 1 (с границей) 16"/>
          <p:cNvSpPr/>
          <p:nvPr/>
        </p:nvSpPr>
        <p:spPr>
          <a:xfrm>
            <a:off x="1817882" y="3980519"/>
            <a:ext cx="9045735" cy="385894"/>
          </a:xfrm>
          <a:prstGeom prst="accentCallout1">
            <a:avLst>
              <a:gd name="adj1" fmla="val 24674"/>
              <a:gd name="adj2" fmla="val -85"/>
              <a:gd name="adj3" fmla="val 30553"/>
              <a:gd name="adj4" fmla="val -5903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скурпулезно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соблюдая форму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пройти утверждение по всем правилам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ыноска 1 (с границей) 17"/>
          <p:cNvSpPr/>
          <p:nvPr/>
        </p:nvSpPr>
        <p:spPr>
          <a:xfrm>
            <a:off x="1817883" y="3452922"/>
            <a:ext cx="9045734" cy="383263"/>
          </a:xfrm>
          <a:prstGeom prst="accentCallout1">
            <a:avLst>
              <a:gd name="adj1" fmla="val 37638"/>
              <a:gd name="adj2" fmla="val -42"/>
              <a:gd name="adj3" fmla="val 43907"/>
              <a:gd name="adj4" fmla="val -5903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Согласовать простую реализацию, передав при этом будущие проблемы заказчику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Выноска 1 (с границей) 18"/>
          <p:cNvSpPr/>
          <p:nvPr/>
        </p:nvSpPr>
        <p:spPr>
          <a:xfrm>
            <a:off x="1817883" y="2937525"/>
            <a:ext cx="9045734" cy="371063"/>
          </a:xfrm>
          <a:prstGeom prst="accentCallout1">
            <a:avLst>
              <a:gd name="adj1" fmla="val 20803"/>
              <a:gd name="adj2" fmla="val -42"/>
              <a:gd name="adj3" fmla="val 38572"/>
              <a:gd name="adj4" fmla="val -5730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– на устную передачу смыслов, а не на формальный документ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Выноска 1 (с границей) 19"/>
          <p:cNvSpPr/>
          <p:nvPr/>
        </p:nvSpPr>
        <p:spPr>
          <a:xfrm>
            <a:off x="1817883" y="2398051"/>
            <a:ext cx="9045734" cy="395140"/>
          </a:xfrm>
          <a:prstGeom prst="accentCallout1">
            <a:avLst>
              <a:gd name="adj1" fmla="val 19714"/>
              <a:gd name="adj2" fmla="val 45"/>
              <a:gd name="adj3" fmla="val 35363"/>
              <a:gd name="adj4" fmla="val -6075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Выделить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автоматизации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решающий проблемы заказчика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Выноска 1 (с границей) 20"/>
          <p:cNvSpPr/>
          <p:nvPr/>
        </p:nvSpPr>
        <p:spPr>
          <a:xfrm>
            <a:off x="1817883" y="1866857"/>
            <a:ext cx="9045734" cy="386860"/>
          </a:xfrm>
          <a:prstGeom prst="accentCallout1">
            <a:avLst>
              <a:gd name="adj1" fmla="val 22689"/>
              <a:gd name="adj2" fmla="val 1"/>
              <a:gd name="adj3" fmla="val 31742"/>
              <a:gd name="adj4" fmla="val -5773"/>
            </a:avLst>
          </a:prstGeom>
          <a:solidFill>
            <a:srgbClr val="FFFFCA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18000" rIns="72000" bIns="18000" anchor="ctr"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с заказчиком придумать решение его бизнес-проблем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9</a:t>
            </a:fld>
            <a:r>
              <a:rPr lang="ru-RU" smtClean="0"/>
              <a:t>/24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9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зработка ПО с помощью UML - 2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6982338-52A2-4D72-A143-ACB2EA44741C}" vid="{BF334022-C8A7-4E86-87D6-90A17569A35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39351</TotalTime>
  <Words>1864</Words>
  <Application>Microsoft Office PowerPoint</Application>
  <PresentationFormat>Произвольный</PresentationFormat>
  <Paragraphs>257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Разработка ПО с помощью UML - 2</vt:lpstr>
      <vt:lpstr>Спиральная динамика для аналитика –  работа на стыке культур</vt:lpstr>
      <vt:lpstr>Зачем аналитику понимать культуру компаний?</vt:lpstr>
      <vt:lpstr>История представлений о культурах</vt:lpstr>
      <vt:lpstr>Промышленная революция поменяет mindset</vt:lpstr>
      <vt:lpstr>Модель Спиральной динамики</vt:lpstr>
      <vt:lpstr>Конструкция спиральной динамики</vt:lpstr>
      <vt:lpstr>Спиральная динамика: уровни отражают этапы развития общества, закрепленные в культуре</vt:lpstr>
      <vt:lpstr>Новые качества на каждом уровне</vt:lpstr>
      <vt:lpstr>Постановка на фичу на разных уровнях – освоение новой работы</vt:lpstr>
      <vt:lpstr>Уровни Спиральной динамики  раскрывают волны Тоффлера</vt:lpstr>
      <vt:lpstr>Культура организаций разного уровня</vt:lpstr>
      <vt:lpstr>Переосмысление понятий на разных уровнях</vt:lpstr>
      <vt:lpstr>Коммуникации аналитика  в модели Спиральной динамики</vt:lpstr>
      <vt:lpstr>Вы ведете интервью в турфирме – заказчике</vt:lpstr>
      <vt:lpstr>Отношение к конфликтам меняется,  принятие пришло с желтым уровнем </vt:lpstr>
      <vt:lpstr>Мы сдаем проект заказчику, сделано не все…</vt:lpstr>
      <vt:lpstr>Мы сдаем проект заказчику, сделано не все…</vt:lpstr>
      <vt:lpstr>Мы сдаем проект заказчику, сделано не все…</vt:lpstr>
      <vt:lpstr>Мы сдаем проект заказчику, сделано не все…</vt:lpstr>
      <vt:lpstr>Мы сдаем проект заказчику, сделано не все…</vt:lpstr>
      <vt:lpstr>Построить отношения с заказчиком…</vt:lpstr>
      <vt:lpstr>Подводя итоги</vt:lpstr>
      <vt:lpstr>Что дала мне спиральная динамика</vt:lpstr>
      <vt:lpstr>Интересно? Изучайте и обращайтесь!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Цепков mtsepkov.org</dc:creator>
  <cp:lastModifiedBy>Any</cp:lastModifiedBy>
  <cp:revision>949</cp:revision>
  <cp:lastPrinted>2013-10-08T13:48:55Z</cp:lastPrinted>
  <dcterms:created xsi:type="dcterms:W3CDTF">2016-02-17T14:46:50Z</dcterms:created>
  <dcterms:modified xsi:type="dcterms:W3CDTF">2018-11-28T19:12:43Z</dcterms:modified>
</cp:coreProperties>
</file>