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38" r:id="rId2"/>
  </p:sldMasterIdLst>
  <p:notesMasterIdLst>
    <p:notesMasterId r:id="rId39"/>
  </p:notesMasterIdLst>
  <p:handoutMasterIdLst>
    <p:handoutMasterId r:id="rId40"/>
  </p:handoutMasterIdLst>
  <p:sldIdLst>
    <p:sldId id="257" r:id="rId3"/>
    <p:sldId id="258" r:id="rId4"/>
    <p:sldId id="325" r:id="rId5"/>
    <p:sldId id="264" r:id="rId6"/>
    <p:sldId id="268" r:id="rId7"/>
    <p:sldId id="267" r:id="rId8"/>
    <p:sldId id="271" r:id="rId9"/>
    <p:sldId id="272" r:id="rId10"/>
    <p:sldId id="278" r:id="rId11"/>
    <p:sldId id="874" r:id="rId12"/>
    <p:sldId id="869" r:id="rId13"/>
    <p:sldId id="332" r:id="rId14"/>
    <p:sldId id="284" r:id="rId15"/>
    <p:sldId id="872" r:id="rId16"/>
    <p:sldId id="326" r:id="rId17"/>
    <p:sldId id="287" r:id="rId18"/>
    <p:sldId id="506" r:id="rId19"/>
    <p:sldId id="585" r:id="rId20"/>
    <p:sldId id="292" r:id="rId21"/>
    <p:sldId id="294" r:id="rId22"/>
    <p:sldId id="295" r:id="rId23"/>
    <p:sldId id="327" r:id="rId24"/>
    <p:sldId id="867" r:id="rId25"/>
    <p:sldId id="302" r:id="rId26"/>
    <p:sldId id="333" r:id="rId27"/>
    <p:sldId id="291" r:id="rId28"/>
    <p:sldId id="304" r:id="rId29"/>
    <p:sldId id="328" r:id="rId30"/>
    <p:sldId id="871" r:id="rId31"/>
    <p:sldId id="329" r:id="rId32"/>
    <p:sldId id="662" r:id="rId33"/>
    <p:sldId id="310" r:id="rId34"/>
    <p:sldId id="315" r:id="rId35"/>
    <p:sldId id="316" r:id="rId36"/>
    <p:sldId id="312" r:id="rId37"/>
    <p:sldId id="321" r:id="rId38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67"/>
    <a:srgbClr val="669E40"/>
    <a:srgbClr val="FF6400"/>
    <a:srgbClr val="D4E8C6"/>
    <a:srgbClr val="81FFBA"/>
    <a:srgbClr val="2A6BA6"/>
    <a:srgbClr val="B482DA"/>
    <a:srgbClr val="3DB4B1"/>
    <a:srgbClr val="38A5A2"/>
    <a:srgbClr val="411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02" autoAdjust="0"/>
    <p:restoredTop sz="86067" autoAdjust="0"/>
  </p:normalViewPr>
  <p:slideViewPr>
    <p:cSldViewPr>
      <p:cViewPr>
        <p:scale>
          <a:sx n="65" d="100"/>
          <a:sy n="65" d="100"/>
        </p:scale>
        <p:origin x="49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0544"/>
    </p:cViewPr>
  </p:sorterViewPr>
  <p:notesViewPr>
    <p:cSldViewPr showGuides="1">
      <p:cViewPr varScale="1">
        <p:scale>
          <a:sx n="74" d="100"/>
          <a:sy n="74" d="100"/>
        </p:scale>
        <p:origin x="2608" y="5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5ECF2-C3A7-4440-A631-4F52636EE6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F04D605-9DB1-4CEB-8ACF-C60F13F0E0E7}">
      <dgm:prSet custT="1"/>
      <dgm:spPr>
        <a:xfrm>
          <a:off x="4183" y="0"/>
          <a:ext cx="2435044" cy="369332"/>
        </a:xfr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gm:t>
    </dgm:pt>
    <dgm:pt modelId="{8EBCDBEF-8172-49F3-B544-A2CCAFBBD9F2}" type="par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2F20D9F8-C180-49EB-AE3E-CBB94819EE47}" type="sib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906D28BF-23DC-4B0D-9F4D-188CF996CB04}">
      <dgm:prSet custT="1"/>
      <dgm:spPr>
        <a:xfrm>
          <a:off x="2195722" y="0"/>
          <a:ext cx="2435044" cy="369332"/>
        </a:xfr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gm:t>
    </dgm:pt>
    <dgm:pt modelId="{5943778C-D823-4653-84CE-BEF21482BCE6}" type="par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C145ADCA-B109-4B84-9AFA-C03F0DBDC511}" type="sib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822EF0FA-93DE-41C1-BD9F-B83FB46CA72E}">
      <dgm:prSet custT="1"/>
      <dgm:spPr>
        <a:xfrm>
          <a:off x="4387262" y="0"/>
          <a:ext cx="2435044" cy="369332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gm:t>
    </dgm:pt>
    <dgm:pt modelId="{CD5D9ADB-BA30-4D37-9372-9A449E1FEF0F}" type="par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432480E5-D295-416B-917D-01E918CDEA90}" type="sib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3B4CE30F-0E32-45A3-AB94-D4CD2774949D}">
      <dgm:prSet custT="1"/>
      <dgm:spPr>
        <a:xfrm>
          <a:off x="6578802" y="0"/>
          <a:ext cx="2435044" cy="369332"/>
        </a:xfr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gm:t>
    </dgm:pt>
    <dgm:pt modelId="{926E33AB-0A4C-4C5A-9361-5E023A182742}" type="par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6DF29CEF-C593-490B-8F6A-828D5F431ED7}" type="sib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B912D50B-B1E3-41AF-BB32-F94876AB2B90}" type="pres">
      <dgm:prSet presAssocID="{E7B5ECF2-C3A7-4440-A631-4F52636EE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54DF8-7944-4CE2-9780-A979E03E3914}" type="pres">
      <dgm:prSet presAssocID="{FF04D605-9DB1-4CEB-8ACF-C60F13F0E0E7}" presName="parTxOnly" presStyleLbl="node1" presStyleIdx="0" presStyleCnt="4" custLinFactNeighborX="-1460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C4D2A28-00F4-419F-932C-9390F0B513EE}" type="pres">
      <dgm:prSet presAssocID="{2F20D9F8-C180-49EB-AE3E-CBB94819EE47}" presName="parTxOnlySpace" presStyleCnt="0"/>
      <dgm:spPr/>
    </dgm:pt>
    <dgm:pt modelId="{BC28652F-C003-4A32-80FE-391A19A79F1A}" type="pres">
      <dgm:prSet presAssocID="{906D28BF-23DC-4B0D-9F4D-188CF996CB04}" presName="parTxOnly" presStyleLbl="node1" presStyleIdx="1" presStyleCnt="4" custLinFactNeighborX="-489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9A285D5-0157-4477-843D-75AD8571861A}" type="pres">
      <dgm:prSet presAssocID="{C145ADCA-B109-4B84-9AFA-C03F0DBDC511}" presName="parTxOnlySpace" presStyleCnt="0"/>
      <dgm:spPr/>
    </dgm:pt>
    <dgm:pt modelId="{43C060B8-5D38-48C5-9822-3D1980D40B33}" type="pres">
      <dgm:prSet presAssocID="{822EF0FA-93DE-41C1-BD9F-B83FB46CA72E}" presName="parTxOnly" presStyleLbl="node1" presStyleIdx="2" presStyleCnt="4" custScaleX="98304" custLinFactNeighborX="1276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CFAD12D-CA31-4B2E-BB2E-1A096C929DBF}" type="pres">
      <dgm:prSet presAssocID="{432480E5-D295-416B-917D-01E918CDEA90}" presName="parTxOnlySpace" presStyleCnt="0"/>
      <dgm:spPr/>
    </dgm:pt>
    <dgm:pt modelId="{E1D2B595-5E62-4E54-A94E-B156DB8EE97D}" type="pres">
      <dgm:prSet presAssocID="{3B4CE30F-0E32-45A3-AB94-D4CD2774949D}" presName="parTxOnly" presStyleLbl="node1" presStyleIdx="3" presStyleCnt="4" custScaleX="88793" custLinFactNeighborX="-4871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0A2911A6-791D-4F57-A0D0-CE8F992298A1}" type="presOf" srcId="{E7B5ECF2-C3A7-4440-A631-4F52636EE6C9}" destId="{B912D50B-B1E3-41AF-BB32-F94876AB2B90}" srcOrd="0" destOrd="0" presId="urn:microsoft.com/office/officeart/2005/8/layout/chevron1"/>
    <dgm:cxn modelId="{B6C0AB2E-2C4B-4E83-8824-9AC63A340F9F}" type="presOf" srcId="{FF04D605-9DB1-4CEB-8ACF-C60F13F0E0E7}" destId="{E5454DF8-7944-4CE2-9780-A979E03E3914}" srcOrd="0" destOrd="0" presId="urn:microsoft.com/office/officeart/2005/8/layout/chevron1"/>
    <dgm:cxn modelId="{1FFFC7B5-62C1-4121-AF18-226DFFB128F2}" srcId="{E7B5ECF2-C3A7-4440-A631-4F52636EE6C9}" destId="{FF04D605-9DB1-4CEB-8ACF-C60F13F0E0E7}" srcOrd="0" destOrd="0" parTransId="{8EBCDBEF-8172-49F3-B544-A2CCAFBBD9F2}" sibTransId="{2F20D9F8-C180-49EB-AE3E-CBB94819EE47}"/>
    <dgm:cxn modelId="{81BE6260-E5C9-4CB3-B0D8-A787313DC5BF}" type="presOf" srcId="{822EF0FA-93DE-41C1-BD9F-B83FB46CA72E}" destId="{43C060B8-5D38-48C5-9822-3D1980D40B33}" srcOrd="0" destOrd="0" presId="urn:microsoft.com/office/officeart/2005/8/layout/chevron1"/>
    <dgm:cxn modelId="{1862E706-35E3-4846-AD04-C027C6C414F4}" type="presOf" srcId="{906D28BF-23DC-4B0D-9F4D-188CF996CB04}" destId="{BC28652F-C003-4A32-80FE-391A19A79F1A}" srcOrd="0" destOrd="0" presId="urn:microsoft.com/office/officeart/2005/8/layout/chevron1"/>
    <dgm:cxn modelId="{6DD1CFE5-5FE3-41E9-B388-8A0DD0754332}" srcId="{E7B5ECF2-C3A7-4440-A631-4F52636EE6C9}" destId="{3B4CE30F-0E32-45A3-AB94-D4CD2774949D}" srcOrd="3" destOrd="0" parTransId="{926E33AB-0A4C-4C5A-9361-5E023A182742}" sibTransId="{6DF29CEF-C593-490B-8F6A-828D5F431ED7}"/>
    <dgm:cxn modelId="{B7EC34AD-C485-418E-8CEF-4A96A7A167B2}" srcId="{E7B5ECF2-C3A7-4440-A631-4F52636EE6C9}" destId="{822EF0FA-93DE-41C1-BD9F-B83FB46CA72E}" srcOrd="2" destOrd="0" parTransId="{CD5D9ADB-BA30-4D37-9372-9A449E1FEF0F}" sibTransId="{432480E5-D295-416B-917D-01E918CDEA90}"/>
    <dgm:cxn modelId="{A8B03DDC-3696-448F-8386-5E8BAC2F4B18}" srcId="{E7B5ECF2-C3A7-4440-A631-4F52636EE6C9}" destId="{906D28BF-23DC-4B0D-9F4D-188CF996CB04}" srcOrd="1" destOrd="0" parTransId="{5943778C-D823-4653-84CE-BEF21482BCE6}" sibTransId="{C145ADCA-B109-4B84-9AFA-C03F0DBDC511}"/>
    <dgm:cxn modelId="{AC5BCC3A-3E2E-4855-80FB-93AC4410D340}" type="presOf" srcId="{3B4CE30F-0E32-45A3-AB94-D4CD2774949D}" destId="{E1D2B595-5E62-4E54-A94E-B156DB8EE97D}" srcOrd="0" destOrd="0" presId="urn:microsoft.com/office/officeart/2005/8/layout/chevron1"/>
    <dgm:cxn modelId="{D19560E8-67FA-4E72-8648-17FED23A17A1}" type="presParOf" srcId="{B912D50B-B1E3-41AF-BB32-F94876AB2B90}" destId="{E5454DF8-7944-4CE2-9780-A979E03E3914}" srcOrd="0" destOrd="0" presId="urn:microsoft.com/office/officeart/2005/8/layout/chevron1"/>
    <dgm:cxn modelId="{122F2DF3-C12A-41D7-AC07-61597749BDF0}" type="presParOf" srcId="{B912D50B-B1E3-41AF-BB32-F94876AB2B90}" destId="{9C4D2A28-00F4-419F-932C-9390F0B513EE}" srcOrd="1" destOrd="0" presId="urn:microsoft.com/office/officeart/2005/8/layout/chevron1"/>
    <dgm:cxn modelId="{59AD7033-1D41-4B68-BE0D-9F0E448667D5}" type="presParOf" srcId="{B912D50B-B1E3-41AF-BB32-F94876AB2B90}" destId="{BC28652F-C003-4A32-80FE-391A19A79F1A}" srcOrd="2" destOrd="0" presId="urn:microsoft.com/office/officeart/2005/8/layout/chevron1"/>
    <dgm:cxn modelId="{EEF57BA9-6913-4839-93AC-46CC0904A457}" type="presParOf" srcId="{B912D50B-B1E3-41AF-BB32-F94876AB2B90}" destId="{F9A285D5-0157-4477-843D-75AD8571861A}" srcOrd="3" destOrd="0" presId="urn:microsoft.com/office/officeart/2005/8/layout/chevron1"/>
    <dgm:cxn modelId="{D055CC54-CEC8-4E34-B9B5-CFEFF65EFB04}" type="presParOf" srcId="{B912D50B-B1E3-41AF-BB32-F94876AB2B90}" destId="{43C060B8-5D38-48C5-9822-3D1980D40B33}" srcOrd="4" destOrd="0" presId="urn:microsoft.com/office/officeart/2005/8/layout/chevron1"/>
    <dgm:cxn modelId="{8C38C4CB-A166-44F2-8974-54AE22192188}" type="presParOf" srcId="{B912D50B-B1E3-41AF-BB32-F94876AB2B90}" destId="{FCFAD12D-CA31-4B2E-BB2E-1A096C929DBF}" srcOrd="5" destOrd="0" presId="urn:microsoft.com/office/officeart/2005/8/layout/chevron1"/>
    <dgm:cxn modelId="{BE5E0C1B-18E8-4C3A-9888-935B21216363}" type="presParOf" srcId="{B912D50B-B1E3-41AF-BB32-F94876AB2B90}" destId="{E1D2B595-5E62-4E54-A94E-B156DB8EE97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5ECF2-C3A7-4440-A631-4F52636EE6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F04D605-9DB1-4CEB-8ACF-C60F13F0E0E7}">
      <dgm:prSet custT="1"/>
      <dgm:spPr>
        <a:xfrm>
          <a:off x="4183" y="0"/>
          <a:ext cx="2435044" cy="369332"/>
        </a:xfr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gm:t>
    </dgm:pt>
    <dgm:pt modelId="{8EBCDBEF-8172-49F3-B544-A2CCAFBBD9F2}" type="par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2F20D9F8-C180-49EB-AE3E-CBB94819EE47}" type="sib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906D28BF-23DC-4B0D-9F4D-188CF996CB04}">
      <dgm:prSet custT="1"/>
      <dgm:spPr>
        <a:xfrm>
          <a:off x="2195722" y="0"/>
          <a:ext cx="2435044" cy="369332"/>
        </a:xfr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gm:t>
    </dgm:pt>
    <dgm:pt modelId="{5943778C-D823-4653-84CE-BEF21482BCE6}" type="par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C145ADCA-B109-4B84-9AFA-C03F0DBDC511}" type="sib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822EF0FA-93DE-41C1-BD9F-B83FB46CA72E}">
      <dgm:prSet custT="1"/>
      <dgm:spPr>
        <a:xfrm>
          <a:off x="4387262" y="0"/>
          <a:ext cx="2435044" cy="369332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gm:t>
    </dgm:pt>
    <dgm:pt modelId="{CD5D9ADB-BA30-4D37-9372-9A449E1FEF0F}" type="par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432480E5-D295-416B-917D-01E918CDEA90}" type="sib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3B4CE30F-0E32-45A3-AB94-D4CD2774949D}">
      <dgm:prSet custT="1"/>
      <dgm:spPr>
        <a:xfrm>
          <a:off x="6578802" y="0"/>
          <a:ext cx="2435044" cy="369332"/>
        </a:xfr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gm:t>
    </dgm:pt>
    <dgm:pt modelId="{926E33AB-0A4C-4C5A-9361-5E023A182742}" type="par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6DF29CEF-C593-490B-8F6A-828D5F431ED7}" type="sib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B912D50B-B1E3-41AF-BB32-F94876AB2B90}" type="pres">
      <dgm:prSet presAssocID="{E7B5ECF2-C3A7-4440-A631-4F52636EE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54DF8-7944-4CE2-9780-A979E03E3914}" type="pres">
      <dgm:prSet presAssocID="{FF04D605-9DB1-4CEB-8ACF-C60F13F0E0E7}" presName="parTxOnly" presStyleLbl="node1" presStyleIdx="0" presStyleCnt="4" custLinFactNeighborX="-1460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C4D2A28-00F4-419F-932C-9390F0B513EE}" type="pres">
      <dgm:prSet presAssocID="{2F20D9F8-C180-49EB-AE3E-CBB94819EE47}" presName="parTxOnlySpace" presStyleCnt="0"/>
      <dgm:spPr/>
    </dgm:pt>
    <dgm:pt modelId="{BC28652F-C003-4A32-80FE-391A19A79F1A}" type="pres">
      <dgm:prSet presAssocID="{906D28BF-23DC-4B0D-9F4D-188CF996CB04}" presName="parTxOnly" presStyleLbl="node1" presStyleIdx="1" presStyleCnt="4" custLinFactNeighborX="-489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9A285D5-0157-4477-843D-75AD8571861A}" type="pres">
      <dgm:prSet presAssocID="{C145ADCA-B109-4B84-9AFA-C03F0DBDC511}" presName="parTxOnlySpace" presStyleCnt="0"/>
      <dgm:spPr/>
    </dgm:pt>
    <dgm:pt modelId="{43C060B8-5D38-48C5-9822-3D1980D40B33}" type="pres">
      <dgm:prSet presAssocID="{822EF0FA-93DE-41C1-BD9F-B83FB46CA72E}" presName="parTxOnly" presStyleLbl="node1" presStyleIdx="2" presStyleCnt="4" custScaleX="98304" custLinFactNeighborX="1276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CFAD12D-CA31-4B2E-BB2E-1A096C929DBF}" type="pres">
      <dgm:prSet presAssocID="{432480E5-D295-416B-917D-01E918CDEA90}" presName="parTxOnlySpace" presStyleCnt="0"/>
      <dgm:spPr/>
    </dgm:pt>
    <dgm:pt modelId="{E1D2B595-5E62-4E54-A94E-B156DB8EE97D}" type="pres">
      <dgm:prSet presAssocID="{3B4CE30F-0E32-45A3-AB94-D4CD2774949D}" presName="parTxOnly" presStyleLbl="node1" presStyleIdx="3" presStyleCnt="4" custScaleX="88793" custLinFactNeighborX="-4871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F371F938-6EEC-45D4-8056-97A17F694996}" type="presOf" srcId="{3B4CE30F-0E32-45A3-AB94-D4CD2774949D}" destId="{E1D2B595-5E62-4E54-A94E-B156DB8EE97D}" srcOrd="0" destOrd="0" presId="urn:microsoft.com/office/officeart/2005/8/layout/chevron1"/>
    <dgm:cxn modelId="{919F2529-BCA4-4AB1-9DD0-9F16E4CB7E74}" type="presOf" srcId="{906D28BF-23DC-4B0D-9F4D-188CF996CB04}" destId="{BC28652F-C003-4A32-80FE-391A19A79F1A}" srcOrd="0" destOrd="0" presId="urn:microsoft.com/office/officeart/2005/8/layout/chevron1"/>
    <dgm:cxn modelId="{A8B03DDC-3696-448F-8386-5E8BAC2F4B18}" srcId="{E7B5ECF2-C3A7-4440-A631-4F52636EE6C9}" destId="{906D28BF-23DC-4B0D-9F4D-188CF996CB04}" srcOrd="1" destOrd="0" parTransId="{5943778C-D823-4653-84CE-BEF21482BCE6}" sibTransId="{C145ADCA-B109-4B84-9AFA-C03F0DBDC511}"/>
    <dgm:cxn modelId="{2EAD9524-F772-465A-8DD6-23C0C3F821FE}" type="presOf" srcId="{E7B5ECF2-C3A7-4440-A631-4F52636EE6C9}" destId="{B912D50B-B1E3-41AF-BB32-F94876AB2B90}" srcOrd="0" destOrd="0" presId="urn:microsoft.com/office/officeart/2005/8/layout/chevron1"/>
    <dgm:cxn modelId="{B7EC34AD-C485-418E-8CEF-4A96A7A167B2}" srcId="{E7B5ECF2-C3A7-4440-A631-4F52636EE6C9}" destId="{822EF0FA-93DE-41C1-BD9F-B83FB46CA72E}" srcOrd="2" destOrd="0" parTransId="{CD5D9ADB-BA30-4D37-9372-9A449E1FEF0F}" sibTransId="{432480E5-D295-416B-917D-01E918CDEA90}"/>
    <dgm:cxn modelId="{64732129-9A93-49F6-BFE5-D6582BCD9CCE}" type="presOf" srcId="{FF04D605-9DB1-4CEB-8ACF-C60F13F0E0E7}" destId="{E5454DF8-7944-4CE2-9780-A979E03E3914}" srcOrd="0" destOrd="0" presId="urn:microsoft.com/office/officeart/2005/8/layout/chevron1"/>
    <dgm:cxn modelId="{F2472550-1628-4D3D-B491-753A5FC4CE98}" type="presOf" srcId="{822EF0FA-93DE-41C1-BD9F-B83FB46CA72E}" destId="{43C060B8-5D38-48C5-9822-3D1980D40B33}" srcOrd="0" destOrd="0" presId="urn:microsoft.com/office/officeart/2005/8/layout/chevron1"/>
    <dgm:cxn modelId="{6DD1CFE5-5FE3-41E9-B388-8A0DD0754332}" srcId="{E7B5ECF2-C3A7-4440-A631-4F52636EE6C9}" destId="{3B4CE30F-0E32-45A3-AB94-D4CD2774949D}" srcOrd="3" destOrd="0" parTransId="{926E33AB-0A4C-4C5A-9361-5E023A182742}" sibTransId="{6DF29CEF-C593-490B-8F6A-828D5F431ED7}"/>
    <dgm:cxn modelId="{1FFFC7B5-62C1-4121-AF18-226DFFB128F2}" srcId="{E7B5ECF2-C3A7-4440-A631-4F52636EE6C9}" destId="{FF04D605-9DB1-4CEB-8ACF-C60F13F0E0E7}" srcOrd="0" destOrd="0" parTransId="{8EBCDBEF-8172-49F3-B544-A2CCAFBBD9F2}" sibTransId="{2F20D9F8-C180-49EB-AE3E-CBB94819EE47}"/>
    <dgm:cxn modelId="{1D6CACCA-0E8D-4EC8-9B3C-6ED1FFF81AC9}" type="presParOf" srcId="{B912D50B-B1E3-41AF-BB32-F94876AB2B90}" destId="{E5454DF8-7944-4CE2-9780-A979E03E3914}" srcOrd="0" destOrd="0" presId="urn:microsoft.com/office/officeart/2005/8/layout/chevron1"/>
    <dgm:cxn modelId="{56A3D4D5-AB99-41AC-B2C6-5592F27C0313}" type="presParOf" srcId="{B912D50B-B1E3-41AF-BB32-F94876AB2B90}" destId="{9C4D2A28-00F4-419F-932C-9390F0B513EE}" srcOrd="1" destOrd="0" presId="urn:microsoft.com/office/officeart/2005/8/layout/chevron1"/>
    <dgm:cxn modelId="{B6498C2C-CA43-4C2C-9E48-4882BBC9B991}" type="presParOf" srcId="{B912D50B-B1E3-41AF-BB32-F94876AB2B90}" destId="{BC28652F-C003-4A32-80FE-391A19A79F1A}" srcOrd="2" destOrd="0" presId="urn:microsoft.com/office/officeart/2005/8/layout/chevron1"/>
    <dgm:cxn modelId="{4F614142-0E22-4DA8-A564-144B1D68EB58}" type="presParOf" srcId="{B912D50B-B1E3-41AF-BB32-F94876AB2B90}" destId="{F9A285D5-0157-4477-843D-75AD8571861A}" srcOrd="3" destOrd="0" presId="urn:microsoft.com/office/officeart/2005/8/layout/chevron1"/>
    <dgm:cxn modelId="{1D371A19-28CF-4FEF-B3C1-90C46E1C087C}" type="presParOf" srcId="{B912D50B-B1E3-41AF-BB32-F94876AB2B90}" destId="{43C060B8-5D38-48C5-9822-3D1980D40B33}" srcOrd="4" destOrd="0" presId="urn:microsoft.com/office/officeart/2005/8/layout/chevron1"/>
    <dgm:cxn modelId="{4D8F867F-9345-43A0-AC94-4BA5093D552B}" type="presParOf" srcId="{B912D50B-B1E3-41AF-BB32-F94876AB2B90}" destId="{FCFAD12D-CA31-4B2E-BB2E-1A096C929DBF}" srcOrd="5" destOrd="0" presId="urn:microsoft.com/office/officeart/2005/8/layout/chevron1"/>
    <dgm:cxn modelId="{FFA02E4B-F207-4618-9AFB-FA0F5B80B95C}" type="presParOf" srcId="{B912D50B-B1E3-41AF-BB32-F94876AB2B90}" destId="{E1D2B595-5E62-4E54-A94E-B156DB8EE97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5ECF2-C3A7-4440-A631-4F52636EE6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F04D605-9DB1-4CEB-8ACF-C60F13F0E0E7}">
      <dgm:prSet custT="1"/>
      <dgm:spPr>
        <a:xfrm>
          <a:off x="4183" y="0"/>
          <a:ext cx="2435044" cy="369332"/>
        </a:xfr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gm:t>
    </dgm:pt>
    <dgm:pt modelId="{8EBCDBEF-8172-49F3-B544-A2CCAFBBD9F2}" type="par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2F20D9F8-C180-49EB-AE3E-CBB94819EE47}" type="sib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906D28BF-23DC-4B0D-9F4D-188CF996CB04}">
      <dgm:prSet custT="1"/>
      <dgm:spPr>
        <a:xfrm>
          <a:off x="2195722" y="0"/>
          <a:ext cx="2435044" cy="369332"/>
        </a:xfr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gm:t>
    </dgm:pt>
    <dgm:pt modelId="{5943778C-D823-4653-84CE-BEF21482BCE6}" type="par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C145ADCA-B109-4B84-9AFA-C03F0DBDC511}" type="sib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822EF0FA-93DE-41C1-BD9F-B83FB46CA72E}">
      <dgm:prSet custT="1"/>
      <dgm:spPr>
        <a:xfrm>
          <a:off x="4387262" y="0"/>
          <a:ext cx="2435044" cy="369332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gm:t>
    </dgm:pt>
    <dgm:pt modelId="{CD5D9ADB-BA30-4D37-9372-9A449E1FEF0F}" type="par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432480E5-D295-416B-917D-01E918CDEA90}" type="sib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3B4CE30F-0E32-45A3-AB94-D4CD2774949D}">
      <dgm:prSet custT="1"/>
      <dgm:spPr>
        <a:xfrm>
          <a:off x="6578802" y="0"/>
          <a:ext cx="2435044" cy="369332"/>
        </a:xfr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gm:t>
    </dgm:pt>
    <dgm:pt modelId="{926E33AB-0A4C-4C5A-9361-5E023A182742}" type="par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6DF29CEF-C593-490B-8F6A-828D5F431ED7}" type="sib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B912D50B-B1E3-41AF-BB32-F94876AB2B90}" type="pres">
      <dgm:prSet presAssocID="{E7B5ECF2-C3A7-4440-A631-4F52636EE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54DF8-7944-4CE2-9780-A979E03E3914}" type="pres">
      <dgm:prSet presAssocID="{FF04D605-9DB1-4CEB-8ACF-C60F13F0E0E7}" presName="parTxOnly" presStyleLbl="node1" presStyleIdx="0" presStyleCnt="4" custLinFactNeighborX="-1460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C4D2A28-00F4-419F-932C-9390F0B513EE}" type="pres">
      <dgm:prSet presAssocID="{2F20D9F8-C180-49EB-AE3E-CBB94819EE47}" presName="parTxOnlySpace" presStyleCnt="0"/>
      <dgm:spPr/>
    </dgm:pt>
    <dgm:pt modelId="{BC28652F-C003-4A32-80FE-391A19A79F1A}" type="pres">
      <dgm:prSet presAssocID="{906D28BF-23DC-4B0D-9F4D-188CF996CB04}" presName="parTxOnly" presStyleLbl="node1" presStyleIdx="1" presStyleCnt="4" custLinFactNeighborX="-489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9A285D5-0157-4477-843D-75AD8571861A}" type="pres">
      <dgm:prSet presAssocID="{C145ADCA-B109-4B84-9AFA-C03F0DBDC511}" presName="parTxOnlySpace" presStyleCnt="0"/>
      <dgm:spPr/>
    </dgm:pt>
    <dgm:pt modelId="{43C060B8-5D38-48C5-9822-3D1980D40B33}" type="pres">
      <dgm:prSet presAssocID="{822EF0FA-93DE-41C1-BD9F-B83FB46CA72E}" presName="parTxOnly" presStyleLbl="node1" presStyleIdx="2" presStyleCnt="4" custScaleX="98304" custLinFactNeighborX="1276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CFAD12D-CA31-4B2E-BB2E-1A096C929DBF}" type="pres">
      <dgm:prSet presAssocID="{432480E5-D295-416B-917D-01E918CDEA90}" presName="parTxOnlySpace" presStyleCnt="0"/>
      <dgm:spPr/>
    </dgm:pt>
    <dgm:pt modelId="{E1D2B595-5E62-4E54-A94E-B156DB8EE97D}" type="pres">
      <dgm:prSet presAssocID="{3B4CE30F-0E32-45A3-AB94-D4CD2774949D}" presName="parTxOnly" presStyleLbl="node1" presStyleIdx="3" presStyleCnt="4" custScaleX="88793" custLinFactNeighborX="-4871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DFC24925-1D6A-48FE-A823-96D1AC98E59D}" type="presOf" srcId="{906D28BF-23DC-4B0D-9F4D-188CF996CB04}" destId="{BC28652F-C003-4A32-80FE-391A19A79F1A}" srcOrd="0" destOrd="0" presId="urn:microsoft.com/office/officeart/2005/8/layout/chevron1"/>
    <dgm:cxn modelId="{476A7780-E680-4138-8C35-D54ED819E2F6}" type="presOf" srcId="{E7B5ECF2-C3A7-4440-A631-4F52636EE6C9}" destId="{B912D50B-B1E3-41AF-BB32-F94876AB2B90}" srcOrd="0" destOrd="0" presId="urn:microsoft.com/office/officeart/2005/8/layout/chevron1"/>
    <dgm:cxn modelId="{E9FB7AD4-8BFA-4712-9725-B2934D87B9B6}" type="presOf" srcId="{FF04D605-9DB1-4CEB-8ACF-C60F13F0E0E7}" destId="{E5454DF8-7944-4CE2-9780-A979E03E3914}" srcOrd="0" destOrd="0" presId="urn:microsoft.com/office/officeart/2005/8/layout/chevron1"/>
    <dgm:cxn modelId="{A8B03DDC-3696-448F-8386-5E8BAC2F4B18}" srcId="{E7B5ECF2-C3A7-4440-A631-4F52636EE6C9}" destId="{906D28BF-23DC-4B0D-9F4D-188CF996CB04}" srcOrd="1" destOrd="0" parTransId="{5943778C-D823-4653-84CE-BEF21482BCE6}" sibTransId="{C145ADCA-B109-4B84-9AFA-C03F0DBDC511}"/>
    <dgm:cxn modelId="{B7EC34AD-C485-418E-8CEF-4A96A7A167B2}" srcId="{E7B5ECF2-C3A7-4440-A631-4F52636EE6C9}" destId="{822EF0FA-93DE-41C1-BD9F-B83FB46CA72E}" srcOrd="2" destOrd="0" parTransId="{CD5D9ADB-BA30-4D37-9372-9A449E1FEF0F}" sibTransId="{432480E5-D295-416B-917D-01E918CDEA90}"/>
    <dgm:cxn modelId="{CCC93DF4-5DD5-47D9-9C14-FB0FA1015D10}" type="presOf" srcId="{3B4CE30F-0E32-45A3-AB94-D4CD2774949D}" destId="{E1D2B595-5E62-4E54-A94E-B156DB8EE97D}" srcOrd="0" destOrd="0" presId="urn:microsoft.com/office/officeart/2005/8/layout/chevron1"/>
    <dgm:cxn modelId="{6DD1CFE5-5FE3-41E9-B388-8A0DD0754332}" srcId="{E7B5ECF2-C3A7-4440-A631-4F52636EE6C9}" destId="{3B4CE30F-0E32-45A3-AB94-D4CD2774949D}" srcOrd="3" destOrd="0" parTransId="{926E33AB-0A4C-4C5A-9361-5E023A182742}" sibTransId="{6DF29CEF-C593-490B-8F6A-828D5F431ED7}"/>
    <dgm:cxn modelId="{1FFFC7B5-62C1-4121-AF18-226DFFB128F2}" srcId="{E7B5ECF2-C3A7-4440-A631-4F52636EE6C9}" destId="{FF04D605-9DB1-4CEB-8ACF-C60F13F0E0E7}" srcOrd="0" destOrd="0" parTransId="{8EBCDBEF-8172-49F3-B544-A2CCAFBBD9F2}" sibTransId="{2F20D9F8-C180-49EB-AE3E-CBB94819EE47}"/>
    <dgm:cxn modelId="{100F62DB-DA79-4579-A33E-2BD7A7FAEA8F}" type="presOf" srcId="{822EF0FA-93DE-41C1-BD9F-B83FB46CA72E}" destId="{43C060B8-5D38-48C5-9822-3D1980D40B33}" srcOrd="0" destOrd="0" presId="urn:microsoft.com/office/officeart/2005/8/layout/chevron1"/>
    <dgm:cxn modelId="{93D54D68-03F7-4B3D-AF8D-9811938D32FA}" type="presParOf" srcId="{B912D50B-B1E3-41AF-BB32-F94876AB2B90}" destId="{E5454DF8-7944-4CE2-9780-A979E03E3914}" srcOrd="0" destOrd="0" presId="urn:microsoft.com/office/officeart/2005/8/layout/chevron1"/>
    <dgm:cxn modelId="{9912AA7C-7988-4D61-B2CB-5BB62C02DDA1}" type="presParOf" srcId="{B912D50B-B1E3-41AF-BB32-F94876AB2B90}" destId="{9C4D2A28-00F4-419F-932C-9390F0B513EE}" srcOrd="1" destOrd="0" presId="urn:microsoft.com/office/officeart/2005/8/layout/chevron1"/>
    <dgm:cxn modelId="{30D081B3-37B6-45CB-AB20-F2E4C1323E25}" type="presParOf" srcId="{B912D50B-B1E3-41AF-BB32-F94876AB2B90}" destId="{BC28652F-C003-4A32-80FE-391A19A79F1A}" srcOrd="2" destOrd="0" presId="urn:microsoft.com/office/officeart/2005/8/layout/chevron1"/>
    <dgm:cxn modelId="{EA6677DD-3848-4E40-B665-9D2116FC6281}" type="presParOf" srcId="{B912D50B-B1E3-41AF-BB32-F94876AB2B90}" destId="{F9A285D5-0157-4477-843D-75AD8571861A}" srcOrd="3" destOrd="0" presId="urn:microsoft.com/office/officeart/2005/8/layout/chevron1"/>
    <dgm:cxn modelId="{F48E6377-2FF1-462E-90BC-BA94C2FA54F4}" type="presParOf" srcId="{B912D50B-B1E3-41AF-BB32-F94876AB2B90}" destId="{43C060B8-5D38-48C5-9822-3D1980D40B33}" srcOrd="4" destOrd="0" presId="urn:microsoft.com/office/officeart/2005/8/layout/chevron1"/>
    <dgm:cxn modelId="{4CBDEB43-A124-46B1-92EF-E0A35292A517}" type="presParOf" srcId="{B912D50B-B1E3-41AF-BB32-F94876AB2B90}" destId="{FCFAD12D-CA31-4B2E-BB2E-1A096C929DBF}" srcOrd="5" destOrd="0" presId="urn:microsoft.com/office/officeart/2005/8/layout/chevron1"/>
    <dgm:cxn modelId="{EDAB129D-5661-4FE9-97B6-11367CF5DB78}" type="presParOf" srcId="{B912D50B-B1E3-41AF-BB32-F94876AB2B90}" destId="{E1D2B595-5E62-4E54-A94E-B156DB8EE97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5ECF2-C3A7-4440-A631-4F52636EE6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F04D605-9DB1-4CEB-8ACF-C60F13F0E0E7}">
      <dgm:prSet custT="1"/>
      <dgm:spPr>
        <a:xfrm>
          <a:off x="4183" y="0"/>
          <a:ext cx="2435044" cy="369332"/>
        </a:xfr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gm:t>
    </dgm:pt>
    <dgm:pt modelId="{8EBCDBEF-8172-49F3-B544-A2CCAFBBD9F2}" type="par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2F20D9F8-C180-49EB-AE3E-CBB94819EE47}" type="sib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906D28BF-23DC-4B0D-9F4D-188CF996CB04}">
      <dgm:prSet custT="1"/>
      <dgm:spPr>
        <a:xfrm>
          <a:off x="2195722" y="0"/>
          <a:ext cx="2435044" cy="369332"/>
        </a:xfr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gm:t>
    </dgm:pt>
    <dgm:pt modelId="{5943778C-D823-4653-84CE-BEF21482BCE6}" type="par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C145ADCA-B109-4B84-9AFA-C03F0DBDC511}" type="sib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822EF0FA-93DE-41C1-BD9F-B83FB46CA72E}">
      <dgm:prSet custT="1"/>
      <dgm:spPr>
        <a:xfrm>
          <a:off x="4387262" y="0"/>
          <a:ext cx="2435044" cy="369332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gm:t>
    </dgm:pt>
    <dgm:pt modelId="{CD5D9ADB-BA30-4D37-9372-9A449E1FEF0F}" type="par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432480E5-D295-416B-917D-01E918CDEA90}" type="sib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3B4CE30F-0E32-45A3-AB94-D4CD2774949D}">
      <dgm:prSet custT="1"/>
      <dgm:spPr>
        <a:xfrm>
          <a:off x="6578802" y="0"/>
          <a:ext cx="2435044" cy="369332"/>
        </a:xfr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gm:t>
    </dgm:pt>
    <dgm:pt modelId="{926E33AB-0A4C-4C5A-9361-5E023A182742}" type="par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6DF29CEF-C593-490B-8F6A-828D5F431ED7}" type="sib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B912D50B-B1E3-41AF-BB32-F94876AB2B90}" type="pres">
      <dgm:prSet presAssocID="{E7B5ECF2-C3A7-4440-A631-4F52636EE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54DF8-7944-4CE2-9780-A979E03E3914}" type="pres">
      <dgm:prSet presAssocID="{FF04D605-9DB1-4CEB-8ACF-C60F13F0E0E7}" presName="parTxOnly" presStyleLbl="node1" presStyleIdx="0" presStyleCnt="4" custLinFactNeighborX="-1460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C4D2A28-00F4-419F-932C-9390F0B513EE}" type="pres">
      <dgm:prSet presAssocID="{2F20D9F8-C180-49EB-AE3E-CBB94819EE47}" presName="parTxOnlySpace" presStyleCnt="0"/>
      <dgm:spPr/>
    </dgm:pt>
    <dgm:pt modelId="{BC28652F-C003-4A32-80FE-391A19A79F1A}" type="pres">
      <dgm:prSet presAssocID="{906D28BF-23DC-4B0D-9F4D-188CF996CB04}" presName="parTxOnly" presStyleLbl="node1" presStyleIdx="1" presStyleCnt="4" custLinFactNeighborX="-489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9A285D5-0157-4477-843D-75AD8571861A}" type="pres">
      <dgm:prSet presAssocID="{C145ADCA-B109-4B84-9AFA-C03F0DBDC511}" presName="parTxOnlySpace" presStyleCnt="0"/>
      <dgm:spPr/>
    </dgm:pt>
    <dgm:pt modelId="{43C060B8-5D38-48C5-9822-3D1980D40B33}" type="pres">
      <dgm:prSet presAssocID="{822EF0FA-93DE-41C1-BD9F-B83FB46CA72E}" presName="parTxOnly" presStyleLbl="node1" presStyleIdx="2" presStyleCnt="4" custScaleX="98304" custLinFactNeighborX="1276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CFAD12D-CA31-4B2E-BB2E-1A096C929DBF}" type="pres">
      <dgm:prSet presAssocID="{432480E5-D295-416B-917D-01E918CDEA90}" presName="parTxOnlySpace" presStyleCnt="0"/>
      <dgm:spPr/>
    </dgm:pt>
    <dgm:pt modelId="{E1D2B595-5E62-4E54-A94E-B156DB8EE97D}" type="pres">
      <dgm:prSet presAssocID="{3B4CE30F-0E32-45A3-AB94-D4CD2774949D}" presName="parTxOnly" presStyleLbl="node1" presStyleIdx="3" presStyleCnt="4" custScaleX="88793" custLinFactNeighborX="-4871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06F82150-38F0-467E-A3B3-BC1FA56A9746}" type="presOf" srcId="{3B4CE30F-0E32-45A3-AB94-D4CD2774949D}" destId="{E1D2B595-5E62-4E54-A94E-B156DB8EE97D}" srcOrd="0" destOrd="0" presId="urn:microsoft.com/office/officeart/2005/8/layout/chevron1"/>
    <dgm:cxn modelId="{CEECBE28-711F-4335-986D-01BD8025F1AC}" type="presOf" srcId="{822EF0FA-93DE-41C1-BD9F-B83FB46CA72E}" destId="{43C060B8-5D38-48C5-9822-3D1980D40B33}" srcOrd="0" destOrd="0" presId="urn:microsoft.com/office/officeart/2005/8/layout/chevron1"/>
    <dgm:cxn modelId="{1FFFC7B5-62C1-4121-AF18-226DFFB128F2}" srcId="{E7B5ECF2-C3A7-4440-A631-4F52636EE6C9}" destId="{FF04D605-9DB1-4CEB-8ACF-C60F13F0E0E7}" srcOrd="0" destOrd="0" parTransId="{8EBCDBEF-8172-49F3-B544-A2CCAFBBD9F2}" sibTransId="{2F20D9F8-C180-49EB-AE3E-CBB94819EE47}"/>
    <dgm:cxn modelId="{71BCF4F8-999D-46FB-95E2-F593B80F32AD}" type="presOf" srcId="{FF04D605-9DB1-4CEB-8ACF-C60F13F0E0E7}" destId="{E5454DF8-7944-4CE2-9780-A979E03E3914}" srcOrd="0" destOrd="0" presId="urn:microsoft.com/office/officeart/2005/8/layout/chevron1"/>
    <dgm:cxn modelId="{6DD1CFE5-5FE3-41E9-B388-8A0DD0754332}" srcId="{E7B5ECF2-C3A7-4440-A631-4F52636EE6C9}" destId="{3B4CE30F-0E32-45A3-AB94-D4CD2774949D}" srcOrd="3" destOrd="0" parTransId="{926E33AB-0A4C-4C5A-9361-5E023A182742}" sibTransId="{6DF29CEF-C593-490B-8F6A-828D5F431ED7}"/>
    <dgm:cxn modelId="{B7EC34AD-C485-418E-8CEF-4A96A7A167B2}" srcId="{E7B5ECF2-C3A7-4440-A631-4F52636EE6C9}" destId="{822EF0FA-93DE-41C1-BD9F-B83FB46CA72E}" srcOrd="2" destOrd="0" parTransId="{CD5D9ADB-BA30-4D37-9372-9A449E1FEF0F}" sibTransId="{432480E5-D295-416B-917D-01E918CDEA90}"/>
    <dgm:cxn modelId="{A8B03DDC-3696-448F-8386-5E8BAC2F4B18}" srcId="{E7B5ECF2-C3A7-4440-A631-4F52636EE6C9}" destId="{906D28BF-23DC-4B0D-9F4D-188CF996CB04}" srcOrd="1" destOrd="0" parTransId="{5943778C-D823-4653-84CE-BEF21482BCE6}" sibTransId="{C145ADCA-B109-4B84-9AFA-C03F0DBDC511}"/>
    <dgm:cxn modelId="{A1D8E8A0-D9FE-4213-8AD8-284A341264B2}" type="presOf" srcId="{E7B5ECF2-C3A7-4440-A631-4F52636EE6C9}" destId="{B912D50B-B1E3-41AF-BB32-F94876AB2B90}" srcOrd="0" destOrd="0" presId="urn:microsoft.com/office/officeart/2005/8/layout/chevron1"/>
    <dgm:cxn modelId="{E876EA85-39E5-43C2-9DC3-776E206A6C3F}" type="presOf" srcId="{906D28BF-23DC-4B0D-9F4D-188CF996CB04}" destId="{BC28652F-C003-4A32-80FE-391A19A79F1A}" srcOrd="0" destOrd="0" presId="urn:microsoft.com/office/officeart/2005/8/layout/chevron1"/>
    <dgm:cxn modelId="{B1214AD4-58F2-4C77-A502-83CA14A88C75}" type="presParOf" srcId="{B912D50B-B1E3-41AF-BB32-F94876AB2B90}" destId="{E5454DF8-7944-4CE2-9780-A979E03E3914}" srcOrd="0" destOrd="0" presId="urn:microsoft.com/office/officeart/2005/8/layout/chevron1"/>
    <dgm:cxn modelId="{F755B871-D3CF-47B2-B420-747D77C68170}" type="presParOf" srcId="{B912D50B-B1E3-41AF-BB32-F94876AB2B90}" destId="{9C4D2A28-00F4-419F-932C-9390F0B513EE}" srcOrd="1" destOrd="0" presId="urn:microsoft.com/office/officeart/2005/8/layout/chevron1"/>
    <dgm:cxn modelId="{D6CE089C-3D3C-48CF-964C-A388E752F1B9}" type="presParOf" srcId="{B912D50B-B1E3-41AF-BB32-F94876AB2B90}" destId="{BC28652F-C003-4A32-80FE-391A19A79F1A}" srcOrd="2" destOrd="0" presId="urn:microsoft.com/office/officeart/2005/8/layout/chevron1"/>
    <dgm:cxn modelId="{AF8F5028-E9D8-4C0A-A3F9-D92D6CB57B07}" type="presParOf" srcId="{B912D50B-B1E3-41AF-BB32-F94876AB2B90}" destId="{F9A285D5-0157-4477-843D-75AD8571861A}" srcOrd="3" destOrd="0" presId="urn:microsoft.com/office/officeart/2005/8/layout/chevron1"/>
    <dgm:cxn modelId="{BEF7583B-5D20-4C36-8E1E-677D86DF643F}" type="presParOf" srcId="{B912D50B-B1E3-41AF-BB32-F94876AB2B90}" destId="{43C060B8-5D38-48C5-9822-3D1980D40B33}" srcOrd="4" destOrd="0" presId="urn:microsoft.com/office/officeart/2005/8/layout/chevron1"/>
    <dgm:cxn modelId="{38492D34-20DC-4DC4-80FD-CC65EFCCC242}" type="presParOf" srcId="{B912D50B-B1E3-41AF-BB32-F94876AB2B90}" destId="{FCFAD12D-CA31-4B2E-BB2E-1A096C929DBF}" srcOrd="5" destOrd="0" presId="urn:microsoft.com/office/officeart/2005/8/layout/chevron1"/>
    <dgm:cxn modelId="{981AA86F-3A87-4CF4-A229-C2786EB75147}" type="presParOf" srcId="{B912D50B-B1E3-41AF-BB32-F94876AB2B90}" destId="{E1D2B595-5E62-4E54-A94E-B156DB8EE97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B5ECF2-C3A7-4440-A631-4F52636EE6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F04D605-9DB1-4CEB-8ACF-C60F13F0E0E7}">
      <dgm:prSet custT="1"/>
      <dgm:spPr>
        <a:xfrm>
          <a:off x="4183" y="0"/>
          <a:ext cx="2435044" cy="369332"/>
        </a:xfr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gm:t>
    </dgm:pt>
    <dgm:pt modelId="{8EBCDBEF-8172-49F3-B544-A2CCAFBBD9F2}" type="par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2F20D9F8-C180-49EB-AE3E-CBB94819EE47}" type="sib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906D28BF-23DC-4B0D-9F4D-188CF996CB04}">
      <dgm:prSet custT="1"/>
      <dgm:spPr>
        <a:xfrm>
          <a:off x="2195722" y="0"/>
          <a:ext cx="2435044" cy="369332"/>
        </a:xfr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gm:t>
    </dgm:pt>
    <dgm:pt modelId="{5943778C-D823-4653-84CE-BEF21482BCE6}" type="par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C145ADCA-B109-4B84-9AFA-C03F0DBDC511}" type="sib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822EF0FA-93DE-41C1-BD9F-B83FB46CA72E}">
      <dgm:prSet custT="1"/>
      <dgm:spPr>
        <a:xfrm>
          <a:off x="4387262" y="0"/>
          <a:ext cx="2435044" cy="369332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gm:t>
    </dgm:pt>
    <dgm:pt modelId="{CD5D9ADB-BA30-4D37-9372-9A449E1FEF0F}" type="par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432480E5-D295-416B-917D-01E918CDEA90}" type="sib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3B4CE30F-0E32-45A3-AB94-D4CD2774949D}">
      <dgm:prSet custT="1"/>
      <dgm:spPr>
        <a:xfrm>
          <a:off x="6578802" y="0"/>
          <a:ext cx="2435044" cy="369332"/>
        </a:xfr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gm:t>
    </dgm:pt>
    <dgm:pt modelId="{926E33AB-0A4C-4C5A-9361-5E023A182742}" type="par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6DF29CEF-C593-490B-8F6A-828D5F431ED7}" type="sib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B912D50B-B1E3-41AF-BB32-F94876AB2B90}" type="pres">
      <dgm:prSet presAssocID="{E7B5ECF2-C3A7-4440-A631-4F52636EE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54DF8-7944-4CE2-9780-A979E03E3914}" type="pres">
      <dgm:prSet presAssocID="{FF04D605-9DB1-4CEB-8ACF-C60F13F0E0E7}" presName="parTxOnly" presStyleLbl="node1" presStyleIdx="0" presStyleCnt="4" custLinFactNeighborX="-1460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C4D2A28-00F4-419F-932C-9390F0B513EE}" type="pres">
      <dgm:prSet presAssocID="{2F20D9F8-C180-49EB-AE3E-CBB94819EE47}" presName="parTxOnlySpace" presStyleCnt="0"/>
      <dgm:spPr/>
    </dgm:pt>
    <dgm:pt modelId="{BC28652F-C003-4A32-80FE-391A19A79F1A}" type="pres">
      <dgm:prSet presAssocID="{906D28BF-23DC-4B0D-9F4D-188CF996CB04}" presName="parTxOnly" presStyleLbl="node1" presStyleIdx="1" presStyleCnt="4" custLinFactNeighborX="-489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9A285D5-0157-4477-843D-75AD8571861A}" type="pres">
      <dgm:prSet presAssocID="{C145ADCA-B109-4B84-9AFA-C03F0DBDC511}" presName="parTxOnlySpace" presStyleCnt="0"/>
      <dgm:spPr/>
    </dgm:pt>
    <dgm:pt modelId="{43C060B8-5D38-48C5-9822-3D1980D40B33}" type="pres">
      <dgm:prSet presAssocID="{822EF0FA-93DE-41C1-BD9F-B83FB46CA72E}" presName="parTxOnly" presStyleLbl="node1" presStyleIdx="2" presStyleCnt="4" custScaleX="98304" custLinFactNeighborX="1276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CFAD12D-CA31-4B2E-BB2E-1A096C929DBF}" type="pres">
      <dgm:prSet presAssocID="{432480E5-D295-416B-917D-01E918CDEA90}" presName="parTxOnlySpace" presStyleCnt="0"/>
      <dgm:spPr/>
    </dgm:pt>
    <dgm:pt modelId="{E1D2B595-5E62-4E54-A94E-B156DB8EE97D}" type="pres">
      <dgm:prSet presAssocID="{3B4CE30F-0E32-45A3-AB94-D4CD2774949D}" presName="parTxOnly" presStyleLbl="node1" presStyleIdx="3" presStyleCnt="4" custScaleX="88793" custLinFactNeighborX="-4871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EF9FC951-A604-46A7-94D6-C181E75ED7D0}" type="presOf" srcId="{822EF0FA-93DE-41C1-BD9F-B83FB46CA72E}" destId="{43C060B8-5D38-48C5-9822-3D1980D40B33}" srcOrd="0" destOrd="0" presId="urn:microsoft.com/office/officeart/2005/8/layout/chevron1"/>
    <dgm:cxn modelId="{1FFFC7B5-62C1-4121-AF18-226DFFB128F2}" srcId="{E7B5ECF2-C3A7-4440-A631-4F52636EE6C9}" destId="{FF04D605-9DB1-4CEB-8ACF-C60F13F0E0E7}" srcOrd="0" destOrd="0" parTransId="{8EBCDBEF-8172-49F3-B544-A2CCAFBBD9F2}" sibTransId="{2F20D9F8-C180-49EB-AE3E-CBB94819EE47}"/>
    <dgm:cxn modelId="{64C69D6A-6A83-4CD3-9B06-B095A4F43310}" type="presOf" srcId="{3B4CE30F-0E32-45A3-AB94-D4CD2774949D}" destId="{E1D2B595-5E62-4E54-A94E-B156DB8EE97D}" srcOrd="0" destOrd="0" presId="urn:microsoft.com/office/officeart/2005/8/layout/chevron1"/>
    <dgm:cxn modelId="{6DD1CFE5-5FE3-41E9-B388-8A0DD0754332}" srcId="{E7B5ECF2-C3A7-4440-A631-4F52636EE6C9}" destId="{3B4CE30F-0E32-45A3-AB94-D4CD2774949D}" srcOrd="3" destOrd="0" parTransId="{926E33AB-0A4C-4C5A-9361-5E023A182742}" sibTransId="{6DF29CEF-C593-490B-8F6A-828D5F431ED7}"/>
    <dgm:cxn modelId="{360C798E-58CA-4F13-AE29-D5E9993AFFB2}" type="presOf" srcId="{906D28BF-23DC-4B0D-9F4D-188CF996CB04}" destId="{BC28652F-C003-4A32-80FE-391A19A79F1A}" srcOrd="0" destOrd="0" presId="urn:microsoft.com/office/officeart/2005/8/layout/chevron1"/>
    <dgm:cxn modelId="{A8B03DDC-3696-448F-8386-5E8BAC2F4B18}" srcId="{E7B5ECF2-C3A7-4440-A631-4F52636EE6C9}" destId="{906D28BF-23DC-4B0D-9F4D-188CF996CB04}" srcOrd="1" destOrd="0" parTransId="{5943778C-D823-4653-84CE-BEF21482BCE6}" sibTransId="{C145ADCA-B109-4B84-9AFA-C03F0DBDC511}"/>
    <dgm:cxn modelId="{131BB630-9AA0-4C2B-9616-92D9F69AF52E}" type="presOf" srcId="{FF04D605-9DB1-4CEB-8ACF-C60F13F0E0E7}" destId="{E5454DF8-7944-4CE2-9780-A979E03E3914}" srcOrd="0" destOrd="0" presId="urn:microsoft.com/office/officeart/2005/8/layout/chevron1"/>
    <dgm:cxn modelId="{B7EC34AD-C485-418E-8CEF-4A96A7A167B2}" srcId="{E7B5ECF2-C3A7-4440-A631-4F52636EE6C9}" destId="{822EF0FA-93DE-41C1-BD9F-B83FB46CA72E}" srcOrd="2" destOrd="0" parTransId="{CD5D9ADB-BA30-4D37-9372-9A449E1FEF0F}" sibTransId="{432480E5-D295-416B-917D-01E918CDEA90}"/>
    <dgm:cxn modelId="{46C6B20F-92E3-44BA-909D-DED0DA7EEE68}" type="presOf" srcId="{E7B5ECF2-C3A7-4440-A631-4F52636EE6C9}" destId="{B912D50B-B1E3-41AF-BB32-F94876AB2B90}" srcOrd="0" destOrd="0" presId="urn:microsoft.com/office/officeart/2005/8/layout/chevron1"/>
    <dgm:cxn modelId="{9C4FECF1-660E-418C-9808-A1A71279EF72}" type="presParOf" srcId="{B912D50B-B1E3-41AF-BB32-F94876AB2B90}" destId="{E5454DF8-7944-4CE2-9780-A979E03E3914}" srcOrd="0" destOrd="0" presId="urn:microsoft.com/office/officeart/2005/8/layout/chevron1"/>
    <dgm:cxn modelId="{8EA84517-2E65-4E48-A583-C1E8A70D42D6}" type="presParOf" srcId="{B912D50B-B1E3-41AF-BB32-F94876AB2B90}" destId="{9C4D2A28-00F4-419F-932C-9390F0B513EE}" srcOrd="1" destOrd="0" presId="urn:microsoft.com/office/officeart/2005/8/layout/chevron1"/>
    <dgm:cxn modelId="{484670DA-9C62-498E-8FFF-541E88886874}" type="presParOf" srcId="{B912D50B-B1E3-41AF-BB32-F94876AB2B90}" destId="{BC28652F-C003-4A32-80FE-391A19A79F1A}" srcOrd="2" destOrd="0" presId="urn:microsoft.com/office/officeart/2005/8/layout/chevron1"/>
    <dgm:cxn modelId="{2AD20A7B-F02F-4C93-82C6-60B2947E0416}" type="presParOf" srcId="{B912D50B-B1E3-41AF-BB32-F94876AB2B90}" destId="{F9A285D5-0157-4477-843D-75AD8571861A}" srcOrd="3" destOrd="0" presId="urn:microsoft.com/office/officeart/2005/8/layout/chevron1"/>
    <dgm:cxn modelId="{2004F6E8-B2EB-40AF-A5CC-A712F10F5BD8}" type="presParOf" srcId="{B912D50B-B1E3-41AF-BB32-F94876AB2B90}" destId="{43C060B8-5D38-48C5-9822-3D1980D40B33}" srcOrd="4" destOrd="0" presId="urn:microsoft.com/office/officeart/2005/8/layout/chevron1"/>
    <dgm:cxn modelId="{B4819CD7-8914-4E30-BFA3-B40EE42F643E}" type="presParOf" srcId="{B912D50B-B1E3-41AF-BB32-F94876AB2B90}" destId="{FCFAD12D-CA31-4B2E-BB2E-1A096C929DBF}" srcOrd="5" destOrd="0" presId="urn:microsoft.com/office/officeart/2005/8/layout/chevron1"/>
    <dgm:cxn modelId="{E061C188-D178-4CBE-94E1-93BFFD8EFDD2}" type="presParOf" srcId="{B912D50B-B1E3-41AF-BB32-F94876AB2B90}" destId="{E1D2B595-5E62-4E54-A94E-B156DB8EE97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B5ECF2-C3A7-4440-A631-4F52636EE6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F04D605-9DB1-4CEB-8ACF-C60F13F0E0E7}">
      <dgm:prSet custT="1"/>
      <dgm:spPr>
        <a:xfrm>
          <a:off x="4183" y="0"/>
          <a:ext cx="2435044" cy="369332"/>
        </a:xfr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gm:t>
    </dgm:pt>
    <dgm:pt modelId="{8EBCDBEF-8172-49F3-B544-A2CCAFBBD9F2}" type="par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2F20D9F8-C180-49EB-AE3E-CBB94819EE47}" type="sibTrans" cxnId="{1FFFC7B5-62C1-4121-AF18-226DFFB128F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906D28BF-23DC-4B0D-9F4D-188CF996CB04}">
      <dgm:prSet custT="1"/>
      <dgm:spPr>
        <a:xfrm>
          <a:off x="2195722" y="0"/>
          <a:ext cx="2435044" cy="369332"/>
        </a:xfr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gm:t>
    </dgm:pt>
    <dgm:pt modelId="{5943778C-D823-4653-84CE-BEF21482BCE6}" type="par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C145ADCA-B109-4B84-9AFA-C03F0DBDC511}" type="sibTrans" cxnId="{A8B03DDC-3696-448F-8386-5E8BAC2F4B18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822EF0FA-93DE-41C1-BD9F-B83FB46CA72E}">
      <dgm:prSet custT="1"/>
      <dgm:spPr>
        <a:xfrm>
          <a:off x="4387262" y="0"/>
          <a:ext cx="2435044" cy="369332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gm:t>
    </dgm:pt>
    <dgm:pt modelId="{CD5D9ADB-BA30-4D37-9372-9A449E1FEF0F}" type="par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432480E5-D295-416B-917D-01E918CDEA90}" type="sibTrans" cxnId="{B7EC34AD-C485-418E-8CEF-4A96A7A167B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3B4CE30F-0E32-45A3-AB94-D4CD2774949D}">
      <dgm:prSet custT="1"/>
      <dgm:spPr>
        <a:xfrm>
          <a:off x="6578802" y="0"/>
          <a:ext cx="2435044" cy="369332"/>
        </a:xfr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CA" sz="1600" b="1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gm:t>
    </dgm:pt>
    <dgm:pt modelId="{926E33AB-0A4C-4C5A-9361-5E023A182742}" type="par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6DF29CEF-C593-490B-8F6A-828D5F431ED7}" type="sibTrans" cxnId="{6DD1CFE5-5FE3-41E9-B388-8A0DD0754332}">
      <dgm:prSet/>
      <dgm:spPr/>
      <dgm:t>
        <a:bodyPr/>
        <a:lstStyle/>
        <a:p>
          <a:endParaRPr lang="en-CA" sz="1600" b="1">
            <a:solidFill>
              <a:schemeClr val="accent3">
                <a:lumMod val="50000"/>
              </a:schemeClr>
            </a:solidFill>
          </a:endParaRPr>
        </a:p>
      </dgm:t>
    </dgm:pt>
    <dgm:pt modelId="{B912D50B-B1E3-41AF-BB32-F94876AB2B90}" type="pres">
      <dgm:prSet presAssocID="{E7B5ECF2-C3A7-4440-A631-4F52636EE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54DF8-7944-4CE2-9780-A979E03E3914}" type="pres">
      <dgm:prSet presAssocID="{FF04D605-9DB1-4CEB-8ACF-C60F13F0E0E7}" presName="parTxOnly" presStyleLbl="node1" presStyleIdx="0" presStyleCnt="4" custLinFactNeighborX="-1460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C4D2A28-00F4-419F-932C-9390F0B513EE}" type="pres">
      <dgm:prSet presAssocID="{2F20D9F8-C180-49EB-AE3E-CBB94819EE47}" presName="parTxOnlySpace" presStyleCnt="0"/>
      <dgm:spPr/>
    </dgm:pt>
    <dgm:pt modelId="{BC28652F-C003-4A32-80FE-391A19A79F1A}" type="pres">
      <dgm:prSet presAssocID="{906D28BF-23DC-4B0D-9F4D-188CF996CB04}" presName="parTxOnly" presStyleLbl="node1" presStyleIdx="1" presStyleCnt="4" custLinFactNeighborX="-489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9A285D5-0157-4477-843D-75AD8571861A}" type="pres">
      <dgm:prSet presAssocID="{C145ADCA-B109-4B84-9AFA-C03F0DBDC511}" presName="parTxOnlySpace" presStyleCnt="0"/>
      <dgm:spPr/>
    </dgm:pt>
    <dgm:pt modelId="{43C060B8-5D38-48C5-9822-3D1980D40B33}" type="pres">
      <dgm:prSet presAssocID="{822EF0FA-93DE-41C1-BD9F-B83FB46CA72E}" presName="parTxOnly" presStyleLbl="node1" presStyleIdx="2" presStyleCnt="4" custScaleX="98304" custLinFactNeighborX="1276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FCFAD12D-CA31-4B2E-BB2E-1A096C929DBF}" type="pres">
      <dgm:prSet presAssocID="{432480E5-D295-416B-917D-01E918CDEA90}" presName="parTxOnlySpace" presStyleCnt="0"/>
      <dgm:spPr/>
    </dgm:pt>
    <dgm:pt modelId="{E1D2B595-5E62-4E54-A94E-B156DB8EE97D}" type="pres">
      <dgm:prSet presAssocID="{3B4CE30F-0E32-45A3-AB94-D4CD2774949D}" presName="parTxOnly" presStyleLbl="node1" presStyleIdx="3" presStyleCnt="4" custScaleX="88793" custLinFactNeighborX="-4871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4A23D397-79F0-4C81-8EFB-7CD570B626EF}" type="presOf" srcId="{E7B5ECF2-C3A7-4440-A631-4F52636EE6C9}" destId="{B912D50B-B1E3-41AF-BB32-F94876AB2B90}" srcOrd="0" destOrd="0" presId="urn:microsoft.com/office/officeart/2005/8/layout/chevron1"/>
    <dgm:cxn modelId="{EBF654D7-C2C5-4074-A4C7-664038AF72B1}" type="presOf" srcId="{906D28BF-23DC-4B0D-9F4D-188CF996CB04}" destId="{BC28652F-C003-4A32-80FE-391A19A79F1A}" srcOrd="0" destOrd="0" presId="urn:microsoft.com/office/officeart/2005/8/layout/chevron1"/>
    <dgm:cxn modelId="{1FFFC7B5-62C1-4121-AF18-226DFFB128F2}" srcId="{E7B5ECF2-C3A7-4440-A631-4F52636EE6C9}" destId="{FF04D605-9DB1-4CEB-8ACF-C60F13F0E0E7}" srcOrd="0" destOrd="0" parTransId="{8EBCDBEF-8172-49F3-B544-A2CCAFBBD9F2}" sibTransId="{2F20D9F8-C180-49EB-AE3E-CBB94819EE47}"/>
    <dgm:cxn modelId="{4051855D-D2AE-46B2-8D89-109A9DDA2221}" type="presOf" srcId="{3B4CE30F-0E32-45A3-AB94-D4CD2774949D}" destId="{E1D2B595-5E62-4E54-A94E-B156DB8EE97D}" srcOrd="0" destOrd="0" presId="urn:microsoft.com/office/officeart/2005/8/layout/chevron1"/>
    <dgm:cxn modelId="{51B45EDE-C3A1-468E-857E-F2BA3D64BDB9}" type="presOf" srcId="{FF04D605-9DB1-4CEB-8ACF-C60F13F0E0E7}" destId="{E5454DF8-7944-4CE2-9780-A979E03E3914}" srcOrd="0" destOrd="0" presId="urn:microsoft.com/office/officeart/2005/8/layout/chevron1"/>
    <dgm:cxn modelId="{6DD1CFE5-5FE3-41E9-B388-8A0DD0754332}" srcId="{E7B5ECF2-C3A7-4440-A631-4F52636EE6C9}" destId="{3B4CE30F-0E32-45A3-AB94-D4CD2774949D}" srcOrd="3" destOrd="0" parTransId="{926E33AB-0A4C-4C5A-9361-5E023A182742}" sibTransId="{6DF29CEF-C593-490B-8F6A-828D5F431ED7}"/>
    <dgm:cxn modelId="{B7EC34AD-C485-418E-8CEF-4A96A7A167B2}" srcId="{E7B5ECF2-C3A7-4440-A631-4F52636EE6C9}" destId="{822EF0FA-93DE-41C1-BD9F-B83FB46CA72E}" srcOrd="2" destOrd="0" parTransId="{CD5D9ADB-BA30-4D37-9372-9A449E1FEF0F}" sibTransId="{432480E5-D295-416B-917D-01E918CDEA90}"/>
    <dgm:cxn modelId="{C4A06BCB-187F-4433-BC66-134047AD8721}" type="presOf" srcId="{822EF0FA-93DE-41C1-BD9F-B83FB46CA72E}" destId="{43C060B8-5D38-48C5-9822-3D1980D40B33}" srcOrd="0" destOrd="0" presId="urn:microsoft.com/office/officeart/2005/8/layout/chevron1"/>
    <dgm:cxn modelId="{A8B03DDC-3696-448F-8386-5E8BAC2F4B18}" srcId="{E7B5ECF2-C3A7-4440-A631-4F52636EE6C9}" destId="{906D28BF-23DC-4B0D-9F4D-188CF996CB04}" srcOrd="1" destOrd="0" parTransId="{5943778C-D823-4653-84CE-BEF21482BCE6}" sibTransId="{C145ADCA-B109-4B84-9AFA-C03F0DBDC511}"/>
    <dgm:cxn modelId="{9241ED8F-8638-48E1-A2DA-4B8E25D6C91B}" type="presParOf" srcId="{B912D50B-B1E3-41AF-BB32-F94876AB2B90}" destId="{E5454DF8-7944-4CE2-9780-A979E03E3914}" srcOrd="0" destOrd="0" presId="urn:microsoft.com/office/officeart/2005/8/layout/chevron1"/>
    <dgm:cxn modelId="{0EA28747-69B5-4F91-BCF9-7A2751DDF98D}" type="presParOf" srcId="{B912D50B-B1E3-41AF-BB32-F94876AB2B90}" destId="{9C4D2A28-00F4-419F-932C-9390F0B513EE}" srcOrd="1" destOrd="0" presId="urn:microsoft.com/office/officeart/2005/8/layout/chevron1"/>
    <dgm:cxn modelId="{76296D6C-8F64-4C8B-BB5B-D5C30CFEC35D}" type="presParOf" srcId="{B912D50B-B1E3-41AF-BB32-F94876AB2B90}" destId="{BC28652F-C003-4A32-80FE-391A19A79F1A}" srcOrd="2" destOrd="0" presId="urn:microsoft.com/office/officeart/2005/8/layout/chevron1"/>
    <dgm:cxn modelId="{2861FF29-7888-48FE-8EB9-57C02EF02F78}" type="presParOf" srcId="{B912D50B-B1E3-41AF-BB32-F94876AB2B90}" destId="{F9A285D5-0157-4477-843D-75AD8571861A}" srcOrd="3" destOrd="0" presId="urn:microsoft.com/office/officeart/2005/8/layout/chevron1"/>
    <dgm:cxn modelId="{2C16C290-B54C-4BA5-BA6F-CEF293A5B1A3}" type="presParOf" srcId="{B912D50B-B1E3-41AF-BB32-F94876AB2B90}" destId="{43C060B8-5D38-48C5-9822-3D1980D40B33}" srcOrd="4" destOrd="0" presId="urn:microsoft.com/office/officeart/2005/8/layout/chevron1"/>
    <dgm:cxn modelId="{D19A66E1-59AA-4071-AF7F-A9C28D8039ED}" type="presParOf" srcId="{B912D50B-B1E3-41AF-BB32-F94876AB2B90}" destId="{FCFAD12D-CA31-4B2E-BB2E-1A096C929DBF}" srcOrd="5" destOrd="0" presId="urn:microsoft.com/office/officeart/2005/8/layout/chevron1"/>
    <dgm:cxn modelId="{6AF0628A-BE2A-461C-BE76-D84FD84ADE1D}" type="presParOf" srcId="{B912D50B-B1E3-41AF-BB32-F94876AB2B90}" destId="{E1D2B595-5E62-4E54-A94E-B156DB8EE97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4DF8-7944-4CE2-9780-A979E03E3914}">
      <dsp:nvSpPr>
        <dsp:cNvPr id="0" name=""/>
        <dsp:cNvSpPr/>
      </dsp:nvSpPr>
      <dsp:spPr>
        <a:xfrm>
          <a:off x="0" y="0"/>
          <a:ext cx="2805356" cy="38585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sp:txBody>
      <dsp:txXfrm>
        <a:off x="192925" y="0"/>
        <a:ext cx="2419506" cy="385850"/>
      </dsp:txXfrm>
    </dsp:sp>
    <dsp:sp modelId="{BC28652F-C003-4A32-80FE-391A19A79F1A}">
      <dsp:nvSpPr>
        <dsp:cNvPr id="0" name=""/>
        <dsp:cNvSpPr/>
      </dsp:nvSpPr>
      <dsp:spPr>
        <a:xfrm>
          <a:off x="2515573" y="0"/>
          <a:ext cx="2805356" cy="385850"/>
        </a:xfrm>
        <a:prstGeom prst="chevron">
          <a:avLst/>
        </a:prstGeo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sp:txBody>
      <dsp:txXfrm>
        <a:off x="2708498" y="0"/>
        <a:ext cx="2419506" cy="385850"/>
      </dsp:txXfrm>
    </dsp:sp>
    <dsp:sp modelId="{43C060B8-5D38-48C5-9822-3D1980D40B33}">
      <dsp:nvSpPr>
        <dsp:cNvPr id="0" name=""/>
        <dsp:cNvSpPr/>
      </dsp:nvSpPr>
      <dsp:spPr>
        <a:xfrm>
          <a:off x="5089953" y="0"/>
          <a:ext cx="2757777" cy="3858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sp:txBody>
      <dsp:txXfrm>
        <a:off x="5282878" y="0"/>
        <a:ext cx="2371927" cy="385850"/>
      </dsp:txXfrm>
    </dsp:sp>
    <dsp:sp modelId="{E1D2B595-5E62-4E54-A94E-B156DB8EE97D}">
      <dsp:nvSpPr>
        <dsp:cNvPr id="0" name=""/>
        <dsp:cNvSpPr/>
      </dsp:nvSpPr>
      <dsp:spPr>
        <a:xfrm>
          <a:off x="7394719" y="0"/>
          <a:ext cx="2490960" cy="385850"/>
        </a:xfrm>
        <a:prstGeom prst="chevron">
          <a:avLst/>
        </a:prstGeo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sp:txBody>
      <dsp:txXfrm>
        <a:off x="7587644" y="0"/>
        <a:ext cx="2105110" cy="38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4DF8-7944-4CE2-9780-A979E03E3914}">
      <dsp:nvSpPr>
        <dsp:cNvPr id="0" name=""/>
        <dsp:cNvSpPr/>
      </dsp:nvSpPr>
      <dsp:spPr>
        <a:xfrm>
          <a:off x="0" y="0"/>
          <a:ext cx="2805356" cy="38585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sp:txBody>
      <dsp:txXfrm>
        <a:off x="192925" y="0"/>
        <a:ext cx="2419506" cy="385850"/>
      </dsp:txXfrm>
    </dsp:sp>
    <dsp:sp modelId="{BC28652F-C003-4A32-80FE-391A19A79F1A}">
      <dsp:nvSpPr>
        <dsp:cNvPr id="0" name=""/>
        <dsp:cNvSpPr/>
      </dsp:nvSpPr>
      <dsp:spPr>
        <a:xfrm>
          <a:off x="2515573" y="0"/>
          <a:ext cx="2805356" cy="385850"/>
        </a:xfrm>
        <a:prstGeom prst="chevron">
          <a:avLst/>
        </a:prstGeo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sp:txBody>
      <dsp:txXfrm>
        <a:off x="2708498" y="0"/>
        <a:ext cx="2419506" cy="385850"/>
      </dsp:txXfrm>
    </dsp:sp>
    <dsp:sp modelId="{43C060B8-5D38-48C5-9822-3D1980D40B33}">
      <dsp:nvSpPr>
        <dsp:cNvPr id="0" name=""/>
        <dsp:cNvSpPr/>
      </dsp:nvSpPr>
      <dsp:spPr>
        <a:xfrm>
          <a:off x="5089953" y="0"/>
          <a:ext cx="2757777" cy="3858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sp:txBody>
      <dsp:txXfrm>
        <a:off x="5282878" y="0"/>
        <a:ext cx="2371927" cy="385850"/>
      </dsp:txXfrm>
    </dsp:sp>
    <dsp:sp modelId="{E1D2B595-5E62-4E54-A94E-B156DB8EE97D}">
      <dsp:nvSpPr>
        <dsp:cNvPr id="0" name=""/>
        <dsp:cNvSpPr/>
      </dsp:nvSpPr>
      <dsp:spPr>
        <a:xfrm>
          <a:off x="7394719" y="0"/>
          <a:ext cx="2490960" cy="385850"/>
        </a:xfrm>
        <a:prstGeom prst="chevron">
          <a:avLst/>
        </a:prstGeo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sp:txBody>
      <dsp:txXfrm>
        <a:off x="7587644" y="0"/>
        <a:ext cx="2105110" cy="385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4DF8-7944-4CE2-9780-A979E03E3914}">
      <dsp:nvSpPr>
        <dsp:cNvPr id="0" name=""/>
        <dsp:cNvSpPr/>
      </dsp:nvSpPr>
      <dsp:spPr>
        <a:xfrm>
          <a:off x="0" y="0"/>
          <a:ext cx="2805356" cy="38585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sp:txBody>
      <dsp:txXfrm>
        <a:off x="192925" y="0"/>
        <a:ext cx="2419506" cy="385850"/>
      </dsp:txXfrm>
    </dsp:sp>
    <dsp:sp modelId="{BC28652F-C003-4A32-80FE-391A19A79F1A}">
      <dsp:nvSpPr>
        <dsp:cNvPr id="0" name=""/>
        <dsp:cNvSpPr/>
      </dsp:nvSpPr>
      <dsp:spPr>
        <a:xfrm>
          <a:off x="2515573" y="0"/>
          <a:ext cx="2805356" cy="385850"/>
        </a:xfrm>
        <a:prstGeom prst="chevron">
          <a:avLst/>
        </a:prstGeo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sp:txBody>
      <dsp:txXfrm>
        <a:off x="2708498" y="0"/>
        <a:ext cx="2419506" cy="385850"/>
      </dsp:txXfrm>
    </dsp:sp>
    <dsp:sp modelId="{43C060B8-5D38-48C5-9822-3D1980D40B33}">
      <dsp:nvSpPr>
        <dsp:cNvPr id="0" name=""/>
        <dsp:cNvSpPr/>
      </dsp:nvSpPr>
      <dsp:spPr>
        <a:xfrm>
          <a:off x="5089953" y="0"/>
          <a:ext cx="2757777" cy="3858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sp:txBody>
      <dsp:txXfrm>
        <a:off x="5282878" y="0"/>
        <a:ext cx="2371927" cy="385850"/>
      </dsp:txXfrm>
    </dsp:sp>
    <dsp:sp modelId="{E1D2B595-5E62-4E54-A94E-B156DB8EE97D}">
      <dsp:nvSpPr>
        <dsp:cNvPr id="0" name=""/>
        <dsp:cNvSpPr/>
      </dsp:nvSpPr>
      <dsp:spPr>
        <a:xfrm>
          <a:off x="7394719" y="0"/>
          <a:ext cx="2490960" cy="385850"/>
        </a:xfrm>
        <a:prstGeom prst="chevron">
          <a:avLst/>
        </a:prstGeo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sp:txBody>
      <dsp:txXfrm>
        <a:off x="7587644" y="0"/>
        <a:ext cx="2105110" cy="385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4DF8-7944-4CE2-9780-A979E03E3914}">
      <dsp:nvSpPr>
        <dsp:cNvPr id="0" name=""/>
        <dsp:cNvSpPr/>
      </dsp:nvSpPr>
      <dsp:spPr>
        <a:xfrm>
          <a:off x="0" y="0"/>
          <a:ext cx="2805356" cy="38585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sp:txBody>
      <dsp:txXfrm>
        <a:off x="192925" y="0"/>
        <a:ext cx="2419506" cy="385850"/>
      </dsp:txXfrm>
    </dsp:sp>
    <dsp:sp modelId="{BC28652F-C003-4A32-80FE-391A19A79F1A}">
      <dsp:nvSpPr>
        <dsp:cNvPr id="0" name=""/>
        <dsp:cNvSpPr/>
      </dsp:nvSpPr>
      <dsp:spPr>
        <a:xfrm>
          <a:off x="2515573" y="0"/>
          <a:ext cx="2805356" cy="385850"/>
        </a:xfrm>
        <a:prstGeom prst="chevron">
          <a:avLst/>
        </a:prstGeo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sp:txBody>
      <dsp:txXfrm>
        <a:off x="2708498" y="0"/>
        <a:ext cx="2419506" cy="385850"/>
      </dsp:txXfrm>
    </dsp:sp>
    <dsp:sp modelId="{43C060B8-5D38-48C5-9822-3D1980D40B33}">
      <dsp:nvSpPr>
        <dsp:cNvPr id="0" name=""/>
        <dsp:cNvSpPr/>
      </dsp:nvSpPr>
      <dsp:spPr>
        <a:xfrm>
          <a:off x="5089953" y="0"/>
          <a:ext cx="2757777" cy="3858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sp:txBody>
      <dsp:txXfrm>
        <a:off x="5282878" y="0"/>
        <a:ext cx="2371927" cy="385850"/>
      </dsp:txXfrm>
    </dsp:sp>
    <dsp:sp modelId="{E1D2B595-5E62-4E54-A94E-B156DB8EE97D}">
      <dsp:nvSpPr>
        <dsp:cNvPr id="0" name=""/>
        <dsp:cNvSpPr/>
      </dsp:nvSpPr>
      <dsp:spPr>
        <a:xfrm>
          <a:off x="7394719" y="0"/>
          <a:ext cx="2490960" cy="385850"/>
        </a:xfrm>
        <a:prstGeom prst="chevron">
          <a:avLst/>
        </a:prstGeo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sp:txBody>
      <dsp:txXfrm>
        <a:off x="7587644" y="0"/>
        <a:ext cx="2105110" cy="385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4DF8-7944-4CE2-9780-A979E03E3914}">
      <dsp:nvSpPr>
        <dsp:cNvPr id="0" name=""/>
        <dsp:cNvSpPr/>
      </dsp:nvSpPr>
      <dsp:spPr>
        <a:xfrm>
          <a:off x="0" y="0"/>
          <a:ext cx="2805356" cy="38585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sp:txBody>
      <dsp:txXfrm>
        <a:off x="192925" y="0"/>
        <a:ext cx="2419506" cy="385850"/>
      </dsp:txXfrm>
    </dsp:sp>
    <dsp:sp modelId="{BC28652F-C003-4A32-80FE-391A19A79F1A}">
      <dsp:nvSpPr>
        <dsp:cNvPr id="0" name=""/>
        <dsp:cNvSpPr/>
      </dsp:nvSpPr>
      <dsp:spPr>
        <a:xfrm>
          <a:off x="2515573" y="0"/>
          <a:ext cx="2805356" cy="385850"/>
        </a:xfrm>
        <a:prstGeom prst="chevron">
          <a:avLst/>
        </a:prstGeo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sp:txBody>
      <dsp:txXfrm>
        <a:off x="2708498" y="0"/>
        <a:ext cx="2419506" cy="385850"/>
      </dsp:txXfrm>
    </dsp:sp>
    <dsp:sp modelId="{43C060B8-5D38-48C5-9822-3D1980D40B33}">
      <dsp:nvSpPr>
        <dsp:cNvPr id="0" name=""/>
        <dsp:cNvSpPr/>
      </dsp:nvSpPr>
      <dsp:spPr>
        <a:xfrm>
          <a:off x="5089953" y="0"/>
          <a:ext cx="2757777" cy="3858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sp:txBody>
      <dsp:txXfrm>
        <a:off x="5282878" y="0"/>
        <a:ext cx="2371927" cy="385850"/>
      </dsp:txXfrm>
    </dsp:sp>
    <dsp:sp modelId="{E1D2B595-5E62-4E54-A94E-B156DB8EE97D}">
      <dsp:nvSpPr>
        <dsp:cNvPr id="0" name=""/>
        <dsp:cNvSpPr/>
      </dsp:nvSpPr>
      <dsp:spPr>
        <a:xfrm>
          <a:off x="7394719" y="0"/>
          <a:ext cx="2490960" cy="385850"/>
        </a:xfrm>
        <a:prstGeom prst="chevron">
          <a:avLst/>
        </a:prstGeo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sp:txBody>
      <dsp:txXfrm>
        <a:off x="7587644" y="0"/>
        <a:ext cx="2105110" cy="385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4DF8-7944-4CE2-9780-A979E03E3914}">
      <dsp:nvSpPr>
        <dsp:cNvPr id="0" name=""/>
        <dsp:cNvSpPr/>
      </dsp:nvSpPr>
      <dsp:spPr>
        <a:xfrm>
          <a:off x="0" y="0"/>
          <a:ext cx="2805356" cy="38585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Strategic Context</a:t>
          </a:r>
        </a:p>
      </dsp:txBody>
      <dsp:txXfrm>
        <a:off x="192925" y="0"/>
        <a:ext cx="2419506" cy="385850"/>
      </dsp:txXfrm>
    </dsp:sp>
    <dsp:sp modelId="{BC28652F-C003-4A32-80FE-391A19A79F1A}">
      <dsp:nvSpPr>
        <dsp:cNvPr id="0" name=""/>
        <dsp:cNvSpPr/>
      </dsp:nvSpPr>
      <dsp:spPr>
        <a:xfrm>
          <a:off x="2515573" y="0"/>
          <a:ext cx="2805356" cy="385850"/>
        </a:xfrm>
        <a:prstGeom prst="chevron">
          <a:avLst/>
        </a:prstGeom>
        <a:solidFill>
          <a:srgbClr val="DDBA9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Business Design</a:t>
          </a:r>
        </a:p>
      </dsp:txBody>
      <dsp:txXfrm>
        <a:off x="2708498" y="0"/>
        <a:ext cx="2419506" cy="385850"/>
      </dsp:txXfrm>
    </dsp:sp>
    <dsp:sp modelId="{43C060B8-5D38-48C5-9822-3D1980D40B33}">
      <dsp:nvSpPr>
        <dsp:cNvPr id="0" name=""/>
        <dsp:cNvSpPr/>
      </dsp:nvSpPr>
      <dsp:spPr>
        <a:xfrm>
          <a:off x="5089953" y="0"/>
          <a:ext cx="2757777" cy="3858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Business Change</a:t>
          </a:r>
        </a:p>
      </dsp:txBody>
      <dsp:txXfrm>
        <a:off x="5282878" y="0"/>
        <a:ext cx="2371927" cy="385850"/>
      </dsp:txXfrm>
    </dsp:sp>
    <dsp:sp modelId="{E1D2B595-5E62-4E54-A94E-B156DB8EE97D}">
      <dsp:nvSpPr>
        <dsp:cNvPr id="0" name=""/>
        <dsp:cNvSpPr/>
      </dsp:nvSpPr>
      <dsp:spPr>
        <a:xfrm>
          <a:off x="7394719" y="0"/>
          <a:ext cx="2490960" cy="385850"/>
        </a:xfrm>
        <a:prstGeom prst="chevron">
          <a:avLst/>
        </a:prstGeom>
        <a:solidFill>
          <a:srgbClr val="70AD47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Business Operations</a:t>
          </a:r>
        </a:p>
      </dsp:txBody>
      <dsp:txXfrm>
        <a:off x="7587644" y="0"/>
        <a:ext cx="2105110" cy="385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>
              <a:defRPr sz="1500"/>
            </a:lvl1pPr>
          </a:lstStyle>
          <a:p>
            <a:endParaRPr lang="en-US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2"/>
          </p:nvPr>
        </p:nvSpPr>
        <p:spPr>
          <a:xfrm>
            <a:off x="431642" y="11178556"/>
            <a:ext cx="3142036" cy="672481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>
              <a:defRPr sz="1500"/>
            </a:lvl1pPr>
          </a:lstStyle>
          <a:p>
            <a:r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Process Renewal Group Deutschland 2016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3"/>
          </p:nvPr>
        </p:nvSpPr>
        <p:spPr>
          <a:xfrm>
            <a:off x="3719297" y="11178556"/>
            <a:ext cx="3142036" cy="672481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>
              <a:defRPr sz="1500"/>
            </a:lvl1pPr>
          </a:lstStyle>
          <a:p>
            <a:fld id="{A5A9F020-EB6E-450E-8EC0-8DF830B3904C}" type="slidenum">
              <a:rPr lang="de-D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4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>
              <a:defRPr sz="1500"/>
            </a:lvl1pPr>
          </a:lstStyle>
          <a:p>
            <a:fld id="{117F94AF-7538-47F0-BDB9-802275B00F1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4" tIns="56167" rIns="112334" bIns="561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112334" tIns="56167" rIns="112334" bIns="561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>
              <a:defRPr sz="1500"/>
            </a:lvl1pPr>
          </a:lstStyle>
          <a:p>
            <a:fld id="{4B33D1B1-7E59-40EB-AFAB-4870D7D0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25D2D712-4F9B-4C90-B0C5-B5E77AD6006E}" type="slidenum">
              <a:rPr lang="en-US" sz="1200" b="0"/>
              <a:pPr>
                <a:defRPr/>
              </a:pPr>
              <a:t>1</a:t>
            </a:fld>
            <a:endParaRPr lang="en-US" sz="1200" b="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Hello, my name is...  this class is...</a:t>
            </a:r>
          </a:p>
          <a:p>
            <a:pPr eaLnBrk="1" hangingPunct="1"/>
            <a:r>
              <a:rPr lang="en-US" altLang="en-US" dirty="0"/>
              <a:t>Housekeeping information: bathroom locations, cell phones, etc.</a:t>
            </a:r>
          </a:p>
        </p:txBody>
      </p:sp>
    </p:spTree>
    <p:extLst>
      <p:ext uri="{BB962C8B-B14F-4D97-AF65-F5344CB8AC3E}">
        <p14:creationId xmlns:p14="http://schemas.microsoft.com/office/powerpoint/2010/main" val="420741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356" tIns="41179" rIns="82356" bIns="41179" numCol="1" anchorCtr="0" compatLnSpc="1">
            <a:prstTxWarp prst="textNoShape">
              <a:avLst/>
            </a:prstTxWarp>
          </a:bodyPr>
          <a:lstStyle>
            <a:lvl1pPr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4881" indent="-27880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15202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61282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07363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53443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9523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45604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91684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CD566-985C-E549-8230-202A924C2F61}" type="slidenum">
              <a:rPr lang="en-US">
                <a:latin typeface="Time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Times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2356" tIns="41179" rIns="82356" bIns="4117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Use post its – make sure</a:t>
            </a:r>
            <a:r>
              <a:rPr lang="en-US" baseline="0" dirty="0">
                <a:latin typeface="Calibri" charset="0"/>
              </a:rPr>
              <a:t> J</a:t>
            </a:r>
            <a:r>
              <a:rPr lang="en-US" dirty="0">
                <a:latin typeface="Calibri" charset="0"/>
              </a:rPr>
              <a:t>eremy has them handy along</a:t>
            </a:r>
            <a:r>
              <a:rPr lang="en-US" baseline="0" dirty="0">
                <a:latin typeface="Calibri" charset="0"/>
              </a:rPr>
              <a:t> with flip charts and good pens as well as tables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6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Development of the Business Architecture requires</a:t>
            </a:r>
            <a:r>
              <a:rPr lang="en-CA" baseline="0" dirty="0"/>
              <a:t> professional practices, this is our approach to that. </a:t>
            </a:r>
            <a:r>
              <a:rPr lang="en-CA" dirty="0"/>
              <a:t>At PRG we take</a:t>
            </a:r>
            <a:r>
              <a:rPr lang="en-CA" baseline="0" dirty="0"/>
              <a:t> the following approach to building Business Architecture…. </a:t>
            </a:r>
            <a:r>
              <a:rPr lang="en-CA" dirty="0"/>
              <a:t>&lt;explain the landscape&gt;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9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716">
              <a:defRPr sz="2200">
                <a:solidFill>
                  <a:schemeClr val="tx1"/>
                </a:solidFill>
                <a:latin typeface="Times" pitchFamily="18" charset="0"/>
              </a:defRPr>
            </a:lvl1pPr>
            <a:lvl2pPr marL="704471" indent="-270951" defTabSz="916716">
              <a:defRPr sz="2200">
                <a:solidFill>
                  <a:schemeClr val="tx1"/>
                </a:solidFill>
                <a:latin typeface="Times" pitchFamily="18" charset="0"/>
              </a:defRPr>
            </a:lvl2pPr>
            <a:lvl3pPr marL="1083802" indent="-216760" defTabSz="916716">
              <a:defRPr sz="2200">
                <a:solidFill>
                  <a:schemeClr val="tx1"/>
                </a:solidFill>
                <a:latin typeface="Times" pitchFamily="18" charset="0"/>
              </a:defRPr>
            </a:lvl3pPr>
            <a:lvl4pPr marL="1517322" indent="-216760" defTabSz="916716">
              <a:defRPr sz="2200">
                <a:solidFill>
                  <a:schemeClr val="tx1"/>
                </a:solidFill>
                <a:latin typeface="Times" pitchFamily="18" charset="0"/>
              </a:defRPr>
            </a:lvl4pPr>
            <a:lvl5pPr marL="1950844" indent="-216760" defTabSz="916716">
              <a:defRPr sz="2200">
                <a:solidFill>
                  <a:schemeClr val="tx1"/>
                </a:solidFill>
                <a:latin typeface="Times" pitchFamily="18" charset="0"/>
              </a:defRPr>
            </a:lvl5pPr>
            <a:lvl6pPr marL="2384364" indent="-216760" defTabSz="91671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pitchFamily="18" charset="0"/>
              </a:defRPr>
            </a:lvl6pPr>
            <a:lvl7pPr marL="2817886" indent="-216760" defTabSz="91671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pitchFamily="18" charset="0"/>
              </a:defRPr>
            </a:lvl7pPr>
            <a:lvl8pPr marL="3251406" indent="-216760" defTabSz="91671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pitchFamily="18" charset="0"/>
              </a:defRPr>
            </a:lvl8pPr>
            <a:lvl9pPr marL="3684927" indent="-216760" defTabSz="91671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1152B73-4E6B-47E7-95BB-C007716201D1}" type="slidenum">
              <a:rPr lang="en-US" altLang="en-US" sz="1100">
                <a:solidFill>
                  <a:prstClr val="black"/>
                </a:solidFill>
              </a:rPr>
              <a:pPr/>
              <a:t>26</a:t>
            </a:fld>
            <a:endParaRPr lang="en-US" altLang="en-US" sz="1100">
              <a:solidFill>
                <a:prstClr val="black"/>
              </a:solidFill>
            </a:endParaRPr>
          </a:p>
        </p:txBody>
      </p:sp>
      <p:sp>
        <p:nvSpPr>
          <p:cNvPr id="400387" name="Rectangle 7"/>
          <p:cNvSpPr txBox="1">
            <a:spLocks noGrp="1" noChangeArrowheads="1"/>
          </p:cNvSpPr>
          <p:nvPr/>
        </p:nvSpPr>
        <p:spPr bwMode="auto">
          <a:xfrm>
            <a:off x="4008248" y="9702143"/>
            <a:ext cx="3065668" cy="51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88" tIns="44595" rIns="89188" bIns="44595" anchor="b"/>
          <a:lstStyle>
            <a:lvl1pPr defTabSz="93821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40000"/>
              </a:spcAft>
            </a:pPr>
            <a:fld id="{5A6DD09B-8C7C-4616-96F9-02295AAD064F}" type="slidenum">
              <a:rPr lang="en-US" altLang="en-US" sz="110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20000"/>
                </a:spcBef>
                <a:spcAft>
                  <a:spcPct val="40000"/>
                </a:spcAft>
              </a:pPr>
              <a:t>26</a:t>
            </a:fld>
            <a:endParaRPr lang="en-US" alt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0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3" y="765175"/>
            <a:ext cx="6811962" cy="3832225"/>
          </a:xfrm>
          <a:ln/>
        </p:spPr>
      </p:sp>
      <p:sp>
        <p:nvSpPr>
          <p:cNvPr id="400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19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356" tIns="41179" rIns="82356" bIns="41179" numCol="1" anchorCtr="0" compatLnSpc="1">
            <a:prstTxWarp prst="textNoShape">
              <a:avLst/>
            </a:prstTxWarp>
          </a:bodyPr>
          <a:lstStyle>
            <a:lvl1pPr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4881" indent="-27880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15202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61282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07363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53443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9523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45604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91684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CD566-985C-E549-8230-202A924C2F61}" type="slidenum">
              <a:rPr lang="en-US">
                <a:latin typeface="Time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Times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2356" tIns="41179" rIns="82356" bIns="4117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Use post its – make sure</a:t>
            </a:r>
            <a:r>
              <a:rPr lang="en-US" baseline="0" dirty="0">
                <a:latin typeface="Calibri" charset="0"/>
              </a:rPr>
              <a:t> J</a:t>
            </a:r>
            <a:r>
              <a:rPr lang="en-US" dirty="0">
                <a:latin typeface="Calibri" charset="0"/>
              </a:rPr>
              <a:t>eremy has them handy along</a:t>
            </a:r>
            <a:r>
              <a:rPr lang="en-US" baseline="0" dirty="0">
                <a:latin typeface="Calibri" charset="0"/>
              </a:rPr>
              <a:t> with flip charts and good pens as well as tables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Development of the Business Architecture requires</a:t>
            </a:r>
            <a:r>
              <a:rPr lang="en-CA" baseline="0" dirty="0"/>
              <a:t> professional practices, this is our approach to that. </a:t>
            </a:r>
            <a:r>
              <a:rPr lang="en-CA" dirty="0"/>
              <a:t>At PRG we take</a:t>
            </a:r>
            <a:r>
              <a:rPr lang="en-CA" baseline="0" dirty="0"/>
              <a:t> the following approach to building Business Architecture…. </a:t>
            </a:r>
            <a:r>
              <a:rPr lang="en-CA" dirty="0"/>
              <a:t>&lt;explain the landscape&gt;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95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Development of the Business Architecture requires</a:t>
            </a:r>
            <a:r>
              <a:rPr lang="en-CA" baseline="0" dirty="0"/>
              <a:t> professional practices, this is our approach to that. </a:t>
            </a:r>
            <a:r>
              <a:rPr lang="en-CA" dirty="0"/>
              <a:t>At PRG we take</a:t>
            </a:r>
            <a:r>
              <a:rPr lang="en-CA" baseline="0" dirty="0"/>
              <a:t> the following approach to building Business Architecture…. </a:t>
            </a:r>
            <a:r>
              <a:rPr lang="en-CA" dirty="0"/>
              <a:t>&lt;explain the landscape&gt;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4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23371">
              <a:defRPr/>
            </a:pPr>
            <a:r>
              <a:rPr lang="en-US" altLang="en-US" dirty="0"/>
              <a:t>ADD THAT THE CRITERIA MUST BE ESTABLISHED FIRST – AGAINST THE STRATEGIC INTENT AND ESPECIALLY THE VALUE PROPOSITION</a:t>
            </a:r>
          </a:p>
          <a:p>
            <a:pPr defTabSz="1123371">
              <a:defRPr/>
            </a:pPr>
            <a:r>
              <a:rPr lang="en-US" altLang="en-US" dirty="0"/>
              <a:t>- Water the flowers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2F632-64D1-4ADB-B8EA-0679B213F03B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04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Development of the Business Architecture requires</a:t>
            </a:r>
            <a:r>
              <a:rPr lang="en-CA" baseline="0" dirty="0"/>
              <a:t> professional practices, this is our approach to that. </a:t>
            </a:r>
            <a:r>
              <a:rPr lang="en-CA" dirty="0"/>
              <a:t>At PRG we take</a:t>
            </a:r>
            <a:r>
              <a:rPr lang="en-CA" baseline="0" dirty="0"/>
              <a:t> the following approach to building Business Architecture…. </a:t>
            </a:r>
            <a:r>
              <a:rPr lang="en-CA" dirty="0"/>
              <a:t>&lt;explain the landscape&gt;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7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20.Must understand both needs – the delivery of output results and expectations of how service will be provided.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23340">
              <a:defRPr/>
            </a:pPr>
            <a:fld id="{4419D2ED-E892-B044-8EBA-A076A1EEE254}" type="slidenum">
              <a:rPr lang="en-US" sz="1800">
                <a:solidFill>
                  <a:prstClr val="black"/>
                </a:solidFill>
                <a:latin typeface="Century Gothic"/>
              </a:rPr>
              <a:pPr defTabSz="1123340">
                <a:defRPr/>
              </a:pPr>
              <a:t>11</a:t>
            </a:fld>
            <a:endParaRPr lang="en-US" sz="180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001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Development of the Business Architecture requires</a:t>
            </a:r>
            <a:r>
              <a:rPr lang="en-CA" baseline="0" dirty="0"/>
              <a:t> professional practices, this is our approach to that. </a:t>
            </a:r>
            <a:r>
              <a:rPr lang="en-CA" dirty="0"/>
              <a:t>At PRG we take</a:t>
            </a:r>
            <a:r>
              <a:rPr lang="en-CA" baseline="0" dirty="0"/>
              <a:t> the following approach to building Business Architecture…. </a:t>
            </a:r>
            <a:r>
              <a:rPr lang="en-CA" dirty="0"/>
              <a:t>&lt;explain the landscape&gt;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356" tIns="41179" rIns="82356" bIns="41179" numCol="1" anchorCtr="0" compatLnSpc="1">
            <a:prstTxWarp prst="textNoShape">
              <a:avLst/>
            </a:prstTxWarp>
          </a:bodyPr>
          <a:lstStyle>
            <a:lvl1pPr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4881" indent="-27880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15202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61282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07363" indent="-223040" defTabSz="86892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53443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9523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45604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91684" indent="-223040" defTabSz="868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CD566-985C-E549-8230-202A924C2F61}" type="slidenum">
              <a:rPr lang="en-US">
                <a:latin typeface="Time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Times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2356" tIns="41179" rIns="82356" bIns="4117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Use post its – make sure</a:t>
            </a:r>
            <a:r>
              <a:rPr lang="en-US" baseline="0" dirty="0">
                <a:latin typeface="Calibri" charset="0"/>
              </a:rPr>
              <a:t> J</a:t>
            </a:r>
            <a:r>
              <a:rPr lang="en-US" dirty="0">
                <a:latin typeface="Calibri" charset="0"/>
              </a:rPr>
              <a:t>eremy has them handy along</a:t>
            </a:r>
            <a:r>
              <a:rPr lang="en-US" baseline="0" dirty="0">
                <a:latin typeface="Calibri" charset="0"/>
              </a:rPr>
              <a:t> with flip charts and good pens as well as tables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3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Development of the Business Architecture requires</a:t>
            </a:r>
            <a:r>
              <a:rPr lang="en-CA" baseline="0" dirty="0"/>
              <a:t> professional practices, this is our approach to that. </a:t>
            </a:r>
            <a:r>
              <a:rPr lang="en-CA" dirty="0"/>
              <a:t>At PRG we take</a:t>
            </a:r>
            <a:r>
              <a:rPr lang="en-CA" baseline="0" dirty="0"/>
              <a:t> the following approach to building Business Architecture…. </a:t>
            </a:r>
            <a:r>
              <a:rPr lang="en-CA" dirty="0"/>
              <a:t>&lt;explain the landscape&gt;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Do a simple 1 activity model for your process of</a:t>
            </a:r>
            <a:r>
              <a:rPr lang="en-US" altLang="en-US" baseline="0" dirty="0"/>
              <a:t> getting your coffee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/>
              <a:t>3-4 inputs and 3-4 outputs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/>
              <a:t>6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2F632-64D1-4ADB-B8EA-0679B213F03B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103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3D1B1-7E59-40EB-AFAB-4870D7D088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84008"/>
            <a:ext cx="4419841" cy="1758458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707891" y="2493448"/>
            <a:ext cx="10785110" cy="211432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581363" y="4626650"/>
            <a:ext cx="5058638" cy="14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6400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18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Slide_With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14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296481" y="2295005"/>
            <a:ext cx="2539379" cy="3206607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322683" y="2295005"/>
            <a:ext cx="2539379" cy="3206607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71996" y="1837813"/>
            <a:ext cx="3048002" cy="4120998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4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ntent_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platzhalter 41"/>
          <p:cNvSpPr>
            <a:spLocks noGrp="1"/>
          </p:cNvSpPr>
          <p:nvPr>
            <p:ph idx="1"/>
          </p:nvPr>
        </p:nvSpPr>
        <p:spPr>
          <a:xfrm>
            <a:off x="713324" y="1782728"/>
            <a:ext cx="10788676" cy="211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/>
          </p:nvPr>
        </p:nvSpPr>
        <p:spPr>
          <a:xfrm>
            <a:off x="707924" y="3924008"/>
            <a:ext cx="10788676" cy="211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8168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0"/>
          <p:cNvCxnSpPr/>
          <p:nvPr userDrawn="1"/>
        </p:nvCxnSpPr>
        <p:spPr>
          <a:xfrm flipV="1">
            <a:off x="70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/>
          <p:cNvCxnSpPr/>
          <p:nvPr userDrawn="1"/>
        </p:nvCxnSpPr>
        <p:spPr>
          <a:xfrm flipV="1">
            <a:off x="11502000" y="1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11400595" y="11977"/>
            <a:ext cx="725405" cy="470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1050" smtClean="0">
                <a:solidFill>
                  <a:schemeClr val="bg1"/>
                </a:solidFill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31"/>
          <p:cNvCxnSpPr/>
          <p:nvPr userDrawn="1"/>
        </p:nvCxnSpPr>
        <p:spPr>
          <a:xfrm flipV="1">
            <a:off x="12204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0"/>
          <p:cNvCxnSpPr/>
          <p:nvPr userDrawn="1"/>
        </p:nvCxnSpPr>
        <p:spPr>
          <a:xfrm flipV="1">
            <a:off x="646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/>
          <p:cNvCxnSpPr/>
          <p:nvPr userDrawn="1"/>
        </p:nvCxnSpPr>
        <p:spPr>
          <a:xfrm>
            <a:off x="0" y="684008"/>
            <a:ext cx="12215324" cy="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 userDrawn="1"/>
        </p:nvCxnSpPr>
        <p:spPr>
          <a:xfrm>
            <a:off x="0" y="6084008"/>
            <a:ext cx="122153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 userDrawn="1"/>
        </p:nvCxnSpPr>
        <p:spPr>
          <a:xfrm>
            <a:off x="0" y="1404008"/>
            <a:ext cx="12126000" cy="9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 userDrawn="1"/>
        </p:nvCxnSpPr>
        <p:spPr>
          <a:xfrm flipV="1">
            <a:off x="0" y="2475976"/>
            <a:ext cx="12215324" cy="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 userDrawn="1"/>
        </p:nvCxnSpPr>
        <p:spPr>
          <a:xfrm flipV="1">
            <a:off x="0" y="3132000"/>
            <a:ext cx="122153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0" y="3897052"/>
            <a:ext cx="12204000" cy="2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 userDrawn="1"/>
        </p:nvCxnSpPr>
        <p:spPr>
          <a:xfrm flipV="1">
            <a:off x="0" y="5292000"/>
            <a:ext cx="122153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0"/>
          <p:cNvCxnSpPr/>
          <p:nvPr userDrawn="1"/>
        </p:nvCxnSpPr>
        <p:spPr>
          <a:xfrm flipV="1">
            <a:off x="718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0"/>
          <p:cNvCxnSpPr/>
          <p:nvPr userDrawn="1"/>
        </p:nvCxnSpPr>
        <p:spPr>
          <a:xfrm flipV="1">
            <a:off x="5742000" y="-1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31"/>
          <p:cNvCxnSpPr/>
          <p:nvPr userDrawn="1"/>
        </p:nvCxnSpPr>
        <p:spPr>
          <a:xfrm flipV="1">
            <a:off x="8622000" y="1197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1"/>
          <p:cNvCxnSpPr/>
          <p:nvPr userDrawn="1"/>
        </p:nvCxnSpPr>
        <p:spPr>
          <a:xfrm flipV="1">
            <a:off x="790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0"/>
          <p:cNvCxnSpPr/>
          <p:nvPr userDrawn="1"/>
        </p:nvCxnSpPr>
        <p:spPr>
          <a:xfrm flipV="1">
            <a:off x="430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1"/>
          <p:cNvCxnSpPr/>
          <p:nvPr userDrawn="1"/>
        </p:nvCxnSpPr>
        <p:spPr>
          <a:xfrm flipV="1">
            <a:off x="142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1"/>
          <p:cNvCxnSpPr/>
          <p:nvPr userDrawn="1"/>
        </p:nvCxnSpPr>
        <p:spPr>
          <a:xfrm flipV="1">
            <a:off x="214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1"/>
          <p:cNvCxnSpPr/>
          <p:nvPr userDrawn="1"/>
        </p:nvCxnSpPr>
        <p:spPr>
          <a:xfrm flipV="1">
            <a:off x="286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1"/>
          <p:cNvCxnSpPr/>
          <p:nvPr userDrawn="1"/>
        </p:nvCxnSpPr>
        <p:spPr>
          <a:xfrm flipV="1">
            <a:off x="358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1"/>
          <p:cNvCxnSpPr/>
          <p:nvPr userDrawn="1"/>
        </p:nvCxnSpPr>
        <p:spPr>
          <a:xfrm flipV="1">
            <a:off x="502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1"/>
          <p:cNvCxnSpPr/>
          <p:nvPr userDrawn="1"/>
        </p:nvCxnSpPr>
        <p:spPr>
          <a:xfrm flipV="1">
            <a:off x="9342000" y="1197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1"/>
          <p:cNvCxnSpPr/>
          <p:nvPr userDrawn="1"/>
        </p:nvCxnSpPr>
        <p:spPr>
          <a:xfrm flipV="1">
            <a:off x="1006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1"/>
          <p:cNvCxnSpPr/>
          <p:nvPr userDrawn="1"/>
        </p:nvCxnSpPr>
        <p:spPr>
          <a:xfrm flipV="1">
            <a:off x="1078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 userDrawn="1"/>
        </p:nvCxnSpPr>
        <p:spPr>
          <a:xfrm flipV="1">
            <a:off x="0" y="4581128"/>
            <a:ext cx="12126000" cy="2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/>
          <p:cNvCxnSpPr/>
          <p:nvPr userDrawn="1"/>
        </p:nvCxnSpPr>
        <p:spPr>
          <a:xfrm>
            <a:off x="0" y="1764008"/>
            <a:ext cx="12215324" cy="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" y="6093368"/>
            <a:ext cx="3456000" cy="649462"/>
          </a:xfrm>
          <a:prstGeom prst="rect">
            <a:avLst/>
          </a:prstGeom>
        </p:spPr>
      </p:pic>
      <p:cxnSp>
        <p:nvCxnSpPr>
          <p:cNvPr id="53" name="Straight Connector 31"/>
          <p:cNvCxnSpPr/>
          <p:nvPr userDrawn="1"/>
        </p:nvCxnSpPr>
        <p:spPr>
          <a:xfrm flipV="1">
            <a:off x="4662000" y="1197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1"/>
          <p:cNvCxnSpPr/>
          <p:nvPr userDrawn="1"/>
        </p:nvCxnSpPr>
        <p:spPr>
          <a:xfrm flipV="1">
            <a:off x="7542000" y="-1710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1"/>
          <p:cNvCxnSpPr/>
          <p:nvPr userDrawn="1"/>
        </p:nvCxnSpPr>
        <p:spPr>
          <a:xfrm flipV="1">
            <a:off x="3942000" y="-17108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1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55340" y="111988"/>
            <a:ext cx="844741" cy="1023518"/>
            <a:chOff x="410638" y="225572"/>
            <a:chExt cx="587424" cy="768511"/>
          </a:xfrm>
        </p:grpSpPr>
        <p:sp>
          <p:nvSpPr>
            <p:cNvPr id="5" name="Freeform 274"/>
            <p:cNvSpPr>
              <a:spLocks noEditPoints="1"/>
            </p:cNvSpPr>
            <p:nvPr userDrawn="1"/>
          </p:nvSpPr>
          <p:spPr bwMode="auto">
            <a:xfrm>
              <a:off x="410638" y="225572"/>
              <a:ext cx="587424" cy="768511"/>
            </a:xfrm>
            <a:custGeom>
              <a:avLst/>
              <a:gdLst>
                <a:gd name="T0" fmla="*/ 111 w 304"/>
                <a:gd name="T1" fmla="*/ 41 h 398"/>
                <a:gd name="T2" fmla="*/ 152 w 304"/>
                <a:gd name="T3" fmla="*/ 0 h 398"/>
                <a:gd name="T4" fmla="*/ 193 w 304"/>
                <a:gd name="T5" fmla="*/ 41 h 398"/>
                <a:gd name="T6" fmla="*/ 152 w 304"/>
                <a:gd name="T7" fmla="*/ 82 h 398"/>
                <a:gd name="T8" fmla="*/ 111 w 304"/>
                <a:gd name="T9" fmla="*/ 41 h 398"/>
                <a:gd name="T10" fmla="*/ 304 w 304"/>
                <a:gd name="T11" fmla="*/ 121 h 398"/>
                <a:gd name="T12" fmla="*/ 304 w 304"/>
                <a:gd name="T13" fmla="*/ 276 h 398"/>
                <a:gd name="T14" fmla="*/ 298 w 304"/>
                <a:gd name="T15" fmla="*/ 282 h 398"/>
                <a:gd name="T16" fmla="*/ 190 w 304"/>
                <a:gd name="T17" fmla="*/ 282 h 398"/>
                <a:gd name="T18" fmla="*/ 190 w 304"/>
                <a:gd name="T19" fmla="*/ 379 h 398"/>
                <a:gd name="T20" fmla="*/ 171 w 304"/>
                <a:gd name="T21" fmla="*/ 398 h 398"/>
                <a:gd name="T22" fmla="*/ 153 w 304"/>
                <a:gd name="T23" fmla="*/ 379 h 398"/>
                <a:gd name="T24" fmla="*/ 153 w 304"/>
                <a:gd name="T25" fmla="*/ 282 h 398"/>
                <a:gd name="T26" fmla="*/ 150 w 304"/>
                <a:gd name="T27" fmla="*/ 282 h 398"/>
                <a:gd name="T28" fmla="*/ 150 w 304"/>
                <a:gd name="T29" fmla="*/ 379 h 398"/>
                <a:gd name="T30" fmla="*/ 131 w 304"/>
                <a:gd name="T31" fmla="*/ 398 h 398"/>
                <a:gd name="T32" fmla="*/ 112 w 304"/>
                <a:gd name="T33" fmla="*/ 379 h 398"/>
                <a:gd name="T34" fmla="*/ 112 w 304"/>
                <a:gd name="T35" fmla="*/ 282 h 398"/>
                <a:gd name="T36" fmla="*/ 6 w 304"/>
                <a:gd name="T37" fmla="*/ 282 h 398"/>
                <a:gd name="T38" fmla="*/ 0 w 304"/>
                <a:gd name="T39" fmla="*/ 276 h 398"/>
                <a:gd name="T40" fmla="*/ 0 w 304"/>
                <a:gd name="T41" fmla="*/ 121 h 398"/>
                <a:gd name="T42" fmla="*/ 6 w 304"/>
                <a:gd name="T43" fmla="*/ 115 h 398"/>
                <a:gd name="T44" fmla="*/ 47 w 304"/>
                <a:gd name="T45" fmla="*/ 115 h 398"/>
                <a:gd name="T46" fmla="*/ 52 w 304"/>
                <a:gd name="T47" fmla="*/ 111 h 398"/>
                <a:gd name="T48" fmla="*/ 74 w 304"/>
                <a:gd name="T49" fmla="*/ 115 h 398"/>
                <a:gd name="T50" fmla="*/ 111 w 304"/>
                <a:gd name="T51" fmla="*/ 115 h 398"/>
                <a:gd name="T52" fmla="*/ 142 w 304"/>
                <a:gd name="T53" fmla="*/ 85 h 398"/>
                <a:gd name="T54" fmla="*/ 142 w 304"/>
                <a:gd name="T55" fmla="*/ 85 h 398"/>
                <a:gd name="T56" fmla="*/ 152 w 304"/>
                <a:gd name="T57" fmla="*/ 95 h 398"/>
                <a:gd name="T58" fmla="*/ 162 w 304"/>
                <a:gd name="T59" fmla="*/ 85 h 398"/>
                <a:gd name="T60" fmla="*/ 194 w 304"/>
                <a:gd name="T61" fmla="*/ 115 h 398"/>
                <a:gd name="T62" fmla="*/ 246 w 304"/>
                <a:gd name="T63" fmla="*/ 115 h 398"/>
                <a:gd name="T64" fmla="*/ 268 w 304"/>
                <a:gd name="T65" fmla="*/ 111 h 398"/>
                <a:gd name="T66" fmla="*/ 273 w 304"/>
                <a:gd name="T67" fmla="*/ 115 h 398"/>
                <a:gd name="T68" fmla="*/ 298 w 304"/>
                <a:gd name="T69" fmla="*/ 115 h 398"/>
                <a:gd name="T70" fmla="*/ 304 w 304"/>
                <a:gd name="T71" fmla="*/ 121 h 398"/>
                <a:gd name="T72" fmla="*/ 149 w 304"/>
                <a:gd name="T73" fmla="*/ 115 h 398"/>
                <a:gd name="T74" fmla="*/ 155 w 304"/>
                <a:gd name="T75" fmla="*/ 115 h 398"/>
                <a:gd name="T76" fmla="*/ 152 w 304"/>
                <a:gd name="T77" fmla="*/ 97 h 398"/>
                <a:gd name="T78" fmla="*/ 152 w 304"/>
                <a:gd name="T79" fmla="*/ 97 h 398"/>
                <a:gd name="T80" fmla="*/ 149 w 304"/>
                <a:gd name="T81" fmla="*/ 115 h 398"/>
                <a:gd name="T82" fmla="*/ 293 w 304"/>
                <a:gd name="T83" fmla="*/ 127 h 398"/>
                <a:gd name="T84" fmla="*/ 274 w 304"/>
                <a:gd name="T85" fmla="*/ 127 h 398"/>
                <a:gd name="T86" fmla="*/ 268 w 304"/>
                <a:gd name="T87" fmla="*/ 137 h 398"/>
                <a:gd name="T88" fmla="*/ 257 w 304"/>
                <a:gd name="T89" fmla="*/ 141 h 398"/>
                <a:gd name="T90" fmla="*/ 245 w 304"/>
                <a:gd name="T91" fmla="*/ 136 h 398"/>
                <a:gd name="T92" fmla="*/ 241 w 304"/>
                <a:gd name="T93" fmla="*/ 127 h 398"/>
                <a:gd name="T94" fmla="*/ 79 w 304"/>
                <a:gd name="T95" fmla="*/ 127 h 398"/>
                <a:gd name="T96" fmla="*/ 75 w 304"/>
                <a:gd name="T97" fmla="*/ 136 h 398"/>
                <a:gd name="T98" fmla="*/ 63 w 304"/>
                <a:gd name="T99" fmla="*/ 141 h 398"/>
                <a:gd name="T100" fmla="*/ 52 w 304"/>
                <a:gd name="T101" fmla="*/ 137 h 398"/>
                <a:gd name="T102" fmla="*/ 46 w 304"/>
                <a:gd name="T103" fmla="*/ 127 h 398"/>
                <a:gd name="T104" fmla="*/ 12 w 304"/>
                <a:gd name="T105" fmla="*/ 127 h 398"/>
                <a:gd name="T106" fmla="*/ 12 w 304"/>
                <a:gd name="T107" fmla="*/ 271 h 398"/>
                <a:gd name="T108" fmla="*/ 293 w 304"/>
                <a:gd name="T109" fmla="*/ 271 h 398"/>
                <a:gd name="T110" fmla="*/ 293 w 304"/>
                <a:gd name="T111" fmla="*/ 127 h 398"/>
                <a:gd name="T112" fmla="*/ 293 w 304"/>
                <a:gd name="T113" fmla="*/ 127 h 398"/>
                <a:gd name="T114" fmla="*/ 293 w 304"/>
                <a:gd name="T115" fmla="*/ 12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98">
                  <a:moveTo>
                    <a:pt x="111" y="41"/>
                  </a:moveTo>
                  <a:cubicBezTo>
                    <a:pt x="111" y="18"/>
                    <a:pt x="129" y="0"/>
                    <a:pt x="152" y="0"/>
                  </a:cubicBezTo>
                  <a:cubicBezTo>
                    <a:pt x="175" y="0"/>
                    <a:pt x="193" y="18"/>
                    <a:pt x="193" y="41"/>
                  </a:cubicBezTo>
                  <a:cubicBezTo>
                    <a:pt x="193" y="64"/>
                    <a:pt x="175" y="82"/>
                    <a:pt x="152" y="82"/>
                  </a:cubicBezTo>
                  <a:cubicBezTo>
                    <a:pt x="129" y="82"/>
                    <a:pt x="111" y="64"/>
                    <a:pt x="111" y="41"/>
                  </a:cubicBezTo>
                  <a:close/>
                  <a:moveTo>
                    <a:pt x="304" y="121"/>
                  </a:moveTo>
                  <a:cubicBezTo>
                    <a:pt x="304" y="276"/>
                    <a:pt x="304" y="276"/>
                    <a:pt x="304" y="276"/>
                  </a:cubicBezTo>
                  <a:cubicBezTo>
                    <a:pt x="304" y="280"/>
                    <a:pt x="302" y="282"/>
                    <a:pt x="298" y="282"/>
                  </a:cubicBezTo>
                  <a:cubicBezTo>
                    <a:pt x="190" y="282"/>
                    <a:pt x="190" y="282"/>
                    <a:pt x="190" y="282"/>
                  </a:cubicBezTo>
                  <a:cubicBezTo>
                    <a:pt x="190" y="379"/>
                    <a:pt x="190" y="379"/>
                    <a:pt x="190" y="379"/>
                  </a:cubicBezTo>
                  <a:cubicBezTo>
                    <a:pt x="190" y="389"/>
                    <a:pt x="182" y="398"/>
                    <a:pt x="171" y="398"/>
                  </a:cubicBezTo>
                  <a:cubicBezTo>
                    <a:pt x="161" y="398"/>
                    <a:pt x="153" y="389"/>
                    <a:pt x="153" y="379"/>
                  </a:cubicBezTo>
                  <a:cubicBezTo>
                    <a:pt x="153" y="282"/>
                    <a:pt x="153" y="282"/>
                    <a:pt x="153" y="282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50" y="379"/>
                    <a:pt x="150" y="379"/>
                    <a:pt x="150" y="379"/>
                  </a:cubicBezTo>
                  <a:cubicBezTo>
                    <a:pt x="150" y="389"/>
                    <a:pt x="141" y="398"/>
                    <a:pt x="131" y="398"/>
                  </a:cubicBezTo>
                  <a:cubicBezTo>
                    <a:pt x="121" y="398"/>
                    <a:pt x="112" y="389"/>
                    <a:pt x="112" y="379"/>
                  </a:cubicBezTo>
                  <a:cubicBezTo>
                    <a:pt x="112" y="282"/>
                    <a:pt x="112" y="282"/>
                    <a:pt x="112" y="282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3" y="282"/>
                    <a:pt x="0" y="280"/>
                    <a:pt x="0" y="27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18"/>
                    <a:pt x="3" y="115"/>
                    <a:pt x="6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8" y="114"/>
                    <a:pt x="50" y="112"/>
                    <a:pt x="52" y="111"/>
                  </a:cubicBezTo>
                  <a:cubicBezTo>
                    <a:pt x="60" y="106"/>
                    <a:pt x="69" y="108"/>
                    <a:pt x="74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3" y="99"/>
                    <a:pt x="127" y="88"/>
                    <a:pt x="14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77" y="88"/>
                    <a:pt x="191" y="100"/>
                    <a:pt x="194" y="115"/>
                  </a:cubicBezTo>
                  <a:cubicBezTo>
                    <a:pt x="246" y="115"/>
                    <a:pt x="246" y="115"/>
                    <a:pt x="246" y="115"/>
                  </a:cubicBezTo>
                  <a:cubicBezTo>
                    <a:pt x="251" y="108"/>
                    <a:pt x="260" y="106"/>
                    <a:pt x="268" y="111"/>
                  </a:cubicBezTo>
                  <a:cubicBezTo>
                    <a:pt x="270" y="112"/>
                    <a:pt x="272" y="114"/>
                    <a:pt x="273" y="115"/>
                  </a:cubicBezTo>
                  <a:cubicBezTo>
                    <a:pt x="298" y="115"/>
                    <a:pt x="298" y="115"/>
                    <a:pt x="298" y="115"/>
                  </a:cubicBezTo>
                  <a:cubicBezTo>
                    <a:pt x="302" y="115"/>
                    <a:pt x="304" y="118"/>
                    <a:pt x="304" y="121"/>
                  </a:cubicBezTo>
                  <a:close/>
                  <a:moveTo>
                    <a:pt x="149" y="115"/>
                  </a:moveTo>
                  <a:cubicBezTo>
                    <a:pt x="155" y="115"/>
                    <a:pt x="155" y="115"/>
                    <a:pt x="155" y="115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lnTo>
                    <a:pt x="149" y="115"/>
                  </a:lnTo>
                  <a:close/>
                  <a:moveTo>
                    <a:pt x="293" y="127"/>
                  </a:moveTo>
                  <a:cubicBezTo>
                    <a:pt x="274" y="127"/>
                    <a:pt x="274" y="127"/>
                    <a:pt x="274" y="127"/>
                  </a:cubicBezTo>
                  <a:cubicBezTo>
                    <a:pt x="273" y="130"/>
                    <a:pt x="271" y="134"/>
                    <a:pt x="268" y="137"/>
                  </a:cubicBezTo>
                  <a:cubicBezTo>
                    <a:pt x="265" y="140"/>
                    <a:pt x="261" y="141"/>
                    <a:pt x="257" y="141"/>
                  </a:cubicBezTo>
                  <a:cubicBezTo>
                    <a:pt x="253" y="141"/>
                    <a:pt x="248" y="139"/>
                    <a:pt x="245" y="136"/>
                  </a:cubicBezTo>
                  <a:cubicBezTo>
                    <a:pt x="243" y="133"/>
                    <a:pt x="242" y="130"/>
                    <a:pt x="241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8" y="130"/>
                    <a:pt x="77" y="133"/>
                    <a:pt x="75" y="136"/>
                  </a:cubicBezTo>
                  <a:cubicBezTo>
                    <a:pt x="72" y="139"/>
                    <a:pt x="67" y="141"/>
                    <a:pt x="63" y="141"/>
                  </a:cubicBezTo>
                  <a:cubicBezTo>
                    <a:pt x="59" y="141"/>
                    <a:pt x="55" y="140"/>
                    <a:pt x="52" y="137"/>
                  </a:cubicBezTo>
                  <a:cubicBezTo>
                    <a:pt x="49" y="134"/>
                    <a:pt x="47" y="130"/>
                    <a:pt x="46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293" y="271"/>
                    <a:pt x="293" y="271"/>
                    <a:pt x="293" y="271"/>
                  </a:cubicBezTo>
                  <a:lnTo>
                    <a:pt x="293" y="127"/>
                  </a:lnTo>
                  <a:close/>
                  <a:moveTo>
                    <a:pt x="293" y="127"/>
                  </a:moveTo>
                  <a:cubicBezTo>
                    <a:pt x="293" y="127"/>
                    <a:pt x="293" y="127"/>
                    <a:pt x="293" y="127"/>
                  </a:cubicBezTo>
                </a:path>
              </a:pathLst>
            </a:custGeom>
            <a:solidFill>
              <a:srgbClr val="00676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" y="507163"/>
              <a:ext cx="574299" cy="184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6767"/>
                  </a:solidFill>
                </a:rPr>
                <a:t>Definition</a:t>
              </a:r>
              <a:endParaRPr lang="en-CA" sz="1000" b="1" dirty="0">
                <a:solidFill>
                  <a:srgbClr val="006767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03512" y="2168860"/>
            <a:ext cx="6514849" cy="201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>
              <a:defRPr>
                <a:latin typeface="Adobe Garamond Pro Bold" panose="020207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92263"/>
            <a:ext cx="12192000" cy="363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4900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0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44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6419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33777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srgbClr val="15A18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6" y="481438"/>
            <a:ext cx="6784333" cy="12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40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838200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0" y="1347650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77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622"/>
            <a:ext cx="10515600" cy="8408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155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1424" y="476672"/>
            <a:ext cx="1036915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4" y="1052736"/>
            <a:ext cx="10369152" cy="324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grpSp>
        <p:nvGrpSpPr>
          <p:cNvPr id="9" name="Group 7"/>
          <p:cNvGrpSpPr/>
          <p:nvPr userDrawn="1"/>
        </p:nvGrpSpPr>
        <p:grpSpPr>
          <a:xfrm>
            <a:off x="927382" y="2039873"/>
            <a:ext cx="711512" cy="592360"/>
            <a:chOff x="3751266" y="2411176"/>
            <a:chExt cx="711512" cy="592360"/>
          </a:xfrm>
        </p:grpSpPr>
        <p:sp>
          <p:nvSpPr>
            <p:cNvPr id="10" name="Rectangle 8"/>
            <p:cNvSpPr/>
            <p:nvPr/>
          </p:nvSpPr>
          <p:spPr>
            <a:xfrm>
              <a:off x="3751266" y="2411176"/>
              <a:ext cx="711512" cy="592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9"/>
            <p:cNvGrpSpPr>
              <a:grpSpLocks noChangeAspect="1"/>
            </p:cNvGrpSpPr>
            <p:nvPr/>
          </p:nvGrpSpPr>
          <p:grpSpPr>
            <a:xfrm>
              <a:off x="3953959" y="2517696"/>
              <a:ext cx="382551" cy="396000"/>
              <a:chOff x="10913269" y="4616450"/>
              <a:chExt cx="406401" cy="420688"/>
            </a:xfrm>
            <a:solidFill>
              <a:schemeClr val="bg1"/>
            </a:solidFill>
          </p:grpSpPr>
          <p:sp>
            <p:nvSpPr>
              <p:cNvPr id="12" name="Freeform 87"/>
              <p:cNvSpPr>
                <a:spLocks noEditPoints="1"/>
              </p:cNvSpPr>
              <p:nvPr/>
            </p:nvSpPr>
            <p:spPr bwMode="auto">
              <a:xfrm>
                <a:off x="10913269" y="4616450"/>
                <a:ext cx="307975" cy="404812"/>
              </a:xfrm>
              <a:custGeom>
                <a:avLst/>
                <a:gdLst>
                  <a:gd name="T0" fmla="*/ 184 w 291"/>
                  <a:gd name="T1" fmla="*/ 252 h 384"/>
                  <a:gd name="T2" fmla="*/ 226 w 291"/>
                  <a:gd name="T3" fmla="*/ 264 h 384"/>
                  <a:gd name="T4" fmla="*/ 291 w 291"/>
                  <a:gd name="T5" fmla="*/ 200 h 384"/>
                  <a:gd name="T6" fmla="*/ 291 w 291"/>
                  <a:gd name="T7" fmla="*/ 19 h 384"/>
                  <a:gd name="T8" fmla="*/ 272 w 291"/>
                  <a:gd name="T9" fmla="*/ 0 h 384"/>
                  <a:gd name="T10" fmla="*/ 17 w 291"/>
                  <a:gd name="T11" fmla="*/ 0 h 384"/>
                  <a:gd name="T12" fmla="*/ 0 w 291"/>
                  <a:gd name="T13" fmla="*/ 19 h 384"/>
                  <a:gd name="T14" fmla="*/ 0 w 291"/>
                  <a:gd name="T15" fmla="*/ 366 h 384"/>
                  <a:gd name="T16" fmla="*/ 17 w 291"/>
                  <a:gd name="T17" fmla="*/ 384 h 384"/>
                  <a:gd name="T18" fmla="*/ 140 w 291"/>
                  <a:gd name="T19" fmla="*/ 384 h 384"/>
                  <a:gd name="T20" fmla="*/ 132 w 291"/>
                  <a:gd name="T21" fmla="*/ 377 h 384"/>
                  <a:gd name="T22" fmla="*/ 110 w 291"/>
                  <a:gd name="T23" fmla="*/ 325 h 384"/>
                  <a:gd name="T24" fmla="*/ 132 w 291"/>
                  <a:gd name="T25" fmla="*/ 273 h 384"/>
                  <a:gd name="T26" fmla="*/ 184 w 291"/>
                  <a:gd name="T27" fmla="*/ 252 h 384"/>
                  <a:gd name="T28" fmla="*/ 96 w 291"/>
                  <a:gd name="T29" fmla="*/ 51 h 384"/>
                  <a:gd name="T30" fmla="*/ 115 w 291"/>
                  <a:gd name="T31" fmla="*/ 32 h 384"/>
                  <a:gd name="T32" fmla="*/ 241 w 291"/>
                  <a:gd name="T33" fmla="*/ 32 h 384"/>
                  <a:gd name="T34" fmla="*/ 259 w 291"/>
                  <a:gd name="T35" fmla="*/ 51 h 384"/>
                  <a:gd name="T36" fmla="*/ 259 w 291"/>
                  <a:gd name="T37" fmla="*/ 58 h 384"/>
                  <a:gd name="T38" fmla="*/ 241 w 291"/>
                  <a:gd name="T39" fmla="*/ 77 h 384"/>
                  <a:gd name="T40" fmla="*/ 115 w 291"/>
                  <a:gd name="T41" fmla="*/ 77 h 384"/>
                  <a:gd name="T42" fmla="*/ 96 w 291"/>
                  <a:gd name="T43" fmla="*/ 58 h 384"/>
                  <a:gd name="T44" fmla="*/ 96 w 291"/>
                  <a:gd name="T45" fmla="*/ 51 h 384"/>
                  <a:gd name="T46" fmla="*/ 96 w 291"/>
                  <a:gd name="T47" fmla="*/ 121 h 384"/>
                  <a:gd name="T48" fmla="*/ 115 w 291"/>
                  <a:gd name="T49" fmla="*/ 102 h 384"/>
                  <a:gd name="T50" fmla="*/ 241 w 291"/>
                  <a:gd name="T51" fmla="*/ 102 h 384"/>
                  <a:gd name="T52" fmla="*/ 259 w 291"/>
                  <a:gd name="T53" fmla="*/ 121 h 384"/>
                  <a:gd name="T54" fmla="*/ 259 w 291"/>
                  <a:gd name="T55" fmla="*/ 129 h 384"/>
                  <a:gd name="T56" fmla="*/ 241 w 291"/>
                  <a:gd name="T57" fmla="*/ 147 h 384"/>
                  <a:gd name="T58" fmla="*/ 115 w 291"/>
                  <a:gd name="T59" fmla="*/ 147 h 384"/>
                  <a:gd name="T60" fmla="*/ 96 w 291"/>
                  <a:gd name="T61" fmla="*/ 129 h 384"/>
                  <a:gd name="T62" fmla="*/ 96 w 291"/>
                  <a:gd name="T63" fmla="*/ 121 h 384"/>
                  <a:gd name="T64" fmla="*/ 52 w 291"/>
                  <a:gd name="T65" fmla="*/ 215 h 384"/>
                  <a:gd name="T66" fmla="*/ 30 w 291"/>
                  <a:gd name="T67" fmla="*/ 194 h 384"/>
                  <a:gd name="T68" fmla="*/ 52 w 291"/>
                  <a:gd name="T69" fmla="*/ 172 h 384"/>
                  <a:gd name="T70" fmla="*/ 73 w 291"/>
                  <a:gd name="T71" fmla="*/ 194 h 384"/>
                  <a:gd name="T72" fmla="*/ 52 w 291"/>
                  <a:gd name="T73" fmla="*/ 215 h 384"/>
                  <a:gd name="T74" fmla="*/ 52 w 291"/>
                  <a:gd name="T75" fmla="*/ 144 h 384"/>
                  <a:gd name="T76" fmla="*/ 30 w 291"/>
                  <a:gd name="T77" fmla="*/ 122 h 384"/>
                  <a:gd name="T78" fmla="*/ 52 w 291"/>
                  <a:gd name="T79" fmla="*/ 100 h 384"/>
                  <a:gd name="T80" fmla="*/ 73 w 291"/>
                  <a:gd name="T81" fmla="*/ 122 h 384"/>
                  <a:gd name="T82" fmla="*/ 52 w 291"/>
                  <a:gd name="T83" fmla="*/ 144 h 384"/>
                  <a:gd name="T84" fmla="*/ 52 w 291"/>
                  <a:gd name="T85" fmla="*/ 76 h 384"/>
                  <a:gd name="T86" fmla="*/ 30 w 291"/>
                  <a:gd name="T87" fmla="*/ 54 h 384"/>
                  <a:gd name="T88" fmla="*/ 52 w 291"/>
                  <a:gd name="T89" fmla="*/ 32 h 384"/>
                  <a:gd name="T90" fmla="*/ 73 w 291"/>
                  <a:gd name="T91" fmla="*/ 54 h 384"/>
                  <a:gd name="T92" fmla="*/ 52 w 291"/>
                  <a:gd name="T93" fmla="*/ 76 h 384"/>
                  <a:gd name="T94" fmla="*/ 96 w 291"/>
                  <a:gd name="T95" fmla="*/ 196 h 384"/>
                  <a:gd name="T96" fmla="*/ 96 w 291"/>
                  <a:gd name="T97" fmla="*/ 188 h 384"/>
                  <a:gd name="T98" fmla="*/ 115 w 291"/>
                  <a:gd name="T99" fmla="*/ 170 h 384"/>
                  <a:gd name="T100" fmla="*/ 241 w 291"/>
                  <a:gd name="T101" fmla="*/ 170 h 384"/>
                  <a:gd name="T102" fmla="*/ 259 w 291"/>
                  <a:gd name="T103" fmla="*/ 188 h 384"/>
                  <a:gd name="T104" fmla="*/ 259 w 291"/>
                  <a:gd name="T105" fmla="*/ 196 h 384"/>
                  <a:gd name="T106" fmla="*/ 241 w 291"/>
                  <a:gd name="T107" fmla="*/ 214 h 384"/>
                  <a:gd name="T108" fmla="*/ 115 w 291"/>
                  <a:gd name="T109" fmla="*/ 214 h 384"/>
                  <a:gd name="T110" fmla="*/ 96 w 291"/>
                  <a:gd name="T111" fmla="*/ 196 h 384"/>
                  <a:gd name="T112" fmla="*/ 96 w 291"/>
                  <a:gd name="T113" fmla="*/ 196 h 384"/>
                  <a:gd name="T114" fmla="*/ 96 w 291"/>
                  <a:gd name="T115" fmla="*/ 19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1" h="384">
                    <a:moveTo>
                      <a:pt x="184" y="252"/>
                    </a:moveTo>
                    <a:cubicBezTo>
                      <a:pt x="199" y="252"/>
                      <a:pt x="213" y="256"/>
                      <a:pt x="226" y="264"/>
                    </a:cubicBezTo>
                    <a:cubicBezTo>
                      <a:pt x="226" y="264"/>
                      <a:pt x="288" y="202"/>
                      <a:pt x="291" y="200"/>
                    </a:cubicBezTo>
                    <a:cubicBezTo>
                      <a:pt x="291" y="19"/>
                      <a:pt x="291" y="19"/>
                      <a:pt x="291" y="19"/>
                    </a:cubicBezTo>
                    <a:cubicBezTo>
                      <a:pt x="291" y="8"/>
                      <a:pt x="282" y="0"/>
                      <a:pt x="27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76"/>
                      <a:pt x="7" y="384"/>
                      <a:pt x="17" y="384"/>
                    </a:cubicBezTo>
                    <a:cubicBezTo>
                      <a:pt x="140" y="384"/>
                      <a:pt x="140" y="384"/>
                      <a:pt x="140" y="384"/>
                    </a:cubicBezTo>
                    <a:cubicBezTo>
                      <a:pt x="132" y="377"/>
                      <a:pt x="132" y="377"/>
                      <a:pt x="132" y="377"/>
                    </a:cubicBezTo>
                    <a:cubicBezTo>
                      <a:pt x="118" y="363"/>
                      <a:pt x="110" y="345"/>
                      <a:pt x="110" y="325"/>
                    </a:cubicBezTo>
                    <a:cubicBezTo>
                      <a:pt x="110" y="305"/>
                      <a:pt x="118" y="287"/>
                      <a:pt x="132" y="273"/>
                    </a:cubicBezTo>
                    <a:cubicBezTo>
                      <a:pt x="146" y="259"/>
                      <a:pt x="164" y="252"/>
                      <a:pt x="184" y="252"/>
                    </a:cubicBezTo>
                    <a:close/>
                    <a:moveTo>
                      <a:pt x="96" y="51"/>
                    </a:moveTo>
                    <a:cubicBezTo>
                      <a:pt x="96" y="40"/>
                      <a:pt x="104" y="32"/>
                      <a:pt x="115" y="32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51" y="32"/>
                      <a:pt x="259" y="40"/>
                      <a:pt x="259" y="51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59" y="68"/>
                      <a:pt x="251" y="77"/>
                      <a:pt x="241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04" y="77"/>
                      <a:pt x="96" y="68"/>
                      <a:pt x="96" y="58"/>
                    </a:cubicBezTo>
                    <a:lnTo>
                      <a:pt x="96" y="51"/>
                    </a:lnTo>
                    <a:close/>
                    <a:moveTo>
                      <a:pt x="96" y="121"/>
                    </a:moveTo>
                    <a:cubicBezTo>
                      <a:pt x="96" y="111"/>
                      <a:pt x="104" y="102"/>
                      <a:pt x="115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51" y="102"/>
                      <a:pt x="259" y="111"/>
                      <a:pt x="259" y="121"/>
                    </a:cubicBezTo>
                    <a:cubicBezTo>
                      <a:pt x="259" y="129"/>
                      <a:pt x="259" y="129"/>
                      <a:pt x="259" y="129"/>
                    </a:cubicBezTo>
                    <a:cubicBezTo>
                      <a:pt x="259" y="139"/>
                      <a:pt x="251" y="147"/>
                      <a:pt x="241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04" y="147"/>
                      <a:pt x="96" y="139"/>
                      <a:pt x="96" y="129"/>
                    </a:cubicBezTo>
                    <a:lnTo>
                      <a:pt x="96" y="121"/>
                    </a:lnTo>
                    <a:close/>
                    <a:moveTo>
                      <a:pt x="52" y="215"/>
                    </a:moveTo>
                    <a:cubicBezTo>
                      <a:pt x="39" y="215"/>
                      <a:pt x="30" y="206"/>
                      <a:pt x="30" y="194"/>
                    </a:cubicBezTo>
                    <a:cubicBezTo>
                      <a:pt x="30" y="181"/>
                      <a:pt x="39" y="172"/>
                      <a:pt x="52" y="172"/>
                    </a:cubicBezTo>
                    <a:cubicBezTo>
                      <a:pt x="64" y="172"/>
                      <a:pt x="73" y="181"/>
                      <a:pt x="73" y="194"/>
                    </a:cubicBezTo>
                    <a:cubicBezTo>
                      <a:pt x="73" y="206"/>
                      <a:pt x="63" y="215"/>
                      <a:pt x="52" y="215"/>
                    </a:cubicBezTo>
                    <a:close/>
                    <a:moveTo>
                      <a:pt x="52" y="144"/>
                    </a:moveTo>
                    <a:cubicBezTo>
                      <a:pt x="39" y="144"/>
                      <a:pt x="30" y="134"/>
                      <a:pt x="30" y="122"/>
                    </a:cubicBezTo>
                    <a:cubicBezTo>
                      <a:pt x="30" y="110"/>
                      <a:pt x="39" y="100"/>
                      <a:pt x="52" y="100"/>
                    </a:cubicBezTo>
                    <a:cubicBezTo>
                      <a:pt x="64" y="100"/>
                      <a:pt x="73" y="110"/>
                      <a:pt x="73" y="122"/>
                    </a:cubicBezTo>
                    <a:cubicBezTo>
                      <a:pt x="73" y="134"/>
                      <a:pt x="63" y="144"/>
                      <a:pt x="52" y="144"/>
                    </a:cubicBezTo>
                    <a:close/>
                    <a:moveTo>
                      <a:pt x="52" y="76"/>
                    </a:moveTo>
                    <a:cubicBezTo>
                      <a:pt x="39" y="76"/>
                      <a:pt x="30" y="66"/>
                      <a:pt x="30" y="54"/>
                    </a:cubicBezTo>
                    <a:cubicBezTo>
                      <a:pt x="30" y="42"/>
                      <a:pt x="39" y="32"/>
                      <a:pt x="52" y="32"/>
                    </a:cubicBezTo>
                    <a:cubicBezTo>
                      <a:pt x="64" y="32"/>
                      <a:pt x="73" y="42"/>
                      <a:pt x="73" y="54"/>
                    </a:cubicBezTo>
                    <a:cubicBezTo>
                      <a:pt x="73" y="66"/>
                      <a:pt x="63" y="76"/>
                      <a:pt x="52" y="76"/>
                    </a:cubicBezTo>
                    <a:close/>
                    <a:moveTo>
                      <a:pt x="96" y="196"/>
                    </a:moveTo>
                    <a:cubicBezTo>
                      <a:pt x="96" y="188"/>
                      <a:pt x="96" y="188"/>
                      <a:pt x="96" y="188"/>
                    </a:cubicBezTo>
                    <a:cubicBezTo>
                      <a:pt x="96" y="178"/>
                      <a:pt x="104" y="170"/>
                      <a:pt x="115" y="170"/>
                    </a:cubicBezTo>
                    <a:cubicBezTo>
                      <a:pt x="241" y="170"/>
                      <a:pt x="241" y="170"/>
                      <a:pt x="241" y="170"/>
                    </a:cubicBezTo>
                    <a:cubicBezTo>
                      <a:pt x="251" y="170"/>
                      <a:pt x="259" y="178"/>
                      <a:pt x="259" y="188"/>
                    </a:cubicBez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206"/>
                      <a:pt x="251" y="214"/>
                      <a:pt x="241" y="214"/>
                    </a:cubicBezTo>
                    <a:cubicBezTo>
                      <a:pt x="115" y="214"/>
                      <a:pt x="115" y="214"/>
                      <a:pt x="115" y="214"/>
                    </a:cubicBezTo>
                    <a:cubicBezTo>
                      <a:pt x="104" y="214"/>
                      <a:pt x="96" y="206"/>
                      <a:pt x="96" y="196"/>
                    </a:cubicBezTo>
                    <a:close/>
                    <a:moveTo>
                      <a:pt x="96" y="196"/>
                    </a:moveTo>
                    <a:cubicBezTo>
                      <a:pt x="96" y="196"/>
                      <a:pt x="96" y="196"/>
                      <a:pt x="96" y="19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88"/>
              <p:cNvSpPr>
                <a:spLocks noEditPoints="1"/>
              </p:cNvSpPr>
              <p:nvPr/>
            </p:nvSpPr>
            <p:spPr bwMode="auto">
              <a:xfrm>
                <a:off x="11067257" y="4840288"/>
                <a:ext cx="252413" cy="196850"/>
              </a:xfrm>
              <a:custGeom>
                <a:avLst/>
                <a:gdLst>
                  <a:gd name="T0" fmla="*/ 59 w 238"/>
                  <a:gd name="T1" fmla="*/ 179 h 188"/>
                  <a:gd name="T2" fmla="*/ 82 w 238"/>
                  <a:gd name="T3" fmla="*/ 188 h 188"/>
                  <a:gd name="T4" fmla="*/ 104 w 238"/>
                  <a:gd name="T5" fmla="*/ 179 h 188"/>
                  <a:gd name="T6" fmla="*/ 225 w 238"/>
                  <a:gd name="T7" fmla="*/ 58 h 188"/>
                  <a:gd name="T8" fmla="*/ 226 w 238"/>
                  <a:gd name="T9" fmla="*/ 14 h 188"/>
                  <a:gd name="T10" fmla="*/ 180 w 238"/>
                  <a:gd name="T11" fmla="*/ 13 h 188"/>
                  <a:gd name="T12" fmla="*/ 95 w 238"/>
                  <a:gd name="T13" fmla="*/ 99 h 188"/>
                  <a:gd name="T14" fmla="*/ 69 w 238"/>
                  <a:gd name="T15" fmla="*/ 99 h 188"/>
                  <a:gd name="T16" fmla="*/ 58 w 238"/>
                  <a:gd name="T17" fmla="*/ 88 h 188"/>
                  <a:gd name="T18" fmla="*/ 13 w 238"/>
                  <a:gd name="T19" fmla="*/ 88 h 188"/>
                  <a:gd name="T20" fmla="*/ 13 w 238"/>
                  <a:gd name="T21" fmla="*/ 132 h 188"/>
                  <a:gd name="T22" fmla="*/ 59 w 238"/>
                  <a:gd name="T23" fmla="*/ 179 h 188"/>
                  <a:gd name="T24" fmla="*/ 59 w 238"/>
                  <a:gd name="T25" fmla="*/ 179 h 188"/>
                  <a:gd name="T26" fmla="*/ 59 w 238"/>
                  <a:gd name="T27" fmla="*/ 17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8" h="188">
                    <a:moveTo>
                      <a:pt x="59" y="179"/>
                    </a:moveTo>
                    <a:cubicBezTo>
                      <a:pt x="66" y="185"/>
                      <a:pt x="74" y="188"/>
                      <a:pt x="82" y="188"/>
                    </a:cubicBezTo>
                    <a:cubicBezTo>
                      <a:pt x="90" y="188"/>
                      <a:pt x="98" y="185"/>
                      <a:pt x="104" y="17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37" y="46"/>
                      <a:pt x="238" y="26"/>
                      <a:pt x="226" y="14"/>
                    </a:cubicBezTo>
                    <a:cubicBezTo>
                      <a:pt x="214" y="1"/>
                      <a:pt x="193" y="0"/>
                      <a:pt x="180" y="13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88" y="106"/>
                      <a:pt x="76" y="106"/>
                      <a:pt x="69" y="9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45" y="75"/>
                      <a:pt x="25" y="75"/>
                      <a:pt x="13" y="88"/>
                    </a:cubicBezTo>
                    <a:cubicBezTo>
                      <a:pt x="0" y="100"/>
                      <a:pt x="0" y="120"/>
                      <a:pt x="13" y="132"/>
                    </a:cubicBezTo>
                    <a:lnTo>
                      <a:pt x="59" y="179"/>
                    </a:lnTo>
                    <a:close/>
                    <a:moveTo>
                      <a:pt x="59" y="179"/>
                    </a:moveTo>
                    <a:cubicBezTo>
                      <a:pt x="59" y="179"/>
                      <a:pt x="59" y="179"/>
                      <a:pt x="59" y="179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" name="Gruppieren 13"/>
          <p:cNvGrpSpPr/>
          <p:nvPr userDrawn="1"/>
        </p:nvGrpSpPr>
        <p:grpSpPr>
          <a:xfrm>
            <a:off x="927382" y="3370505"/>
            <a:ext cx="711512" cy="592360"/>
            <a:chOff x="1350233" y="3500300"/>
            <a:chExt cx="711512" cy="592360"/>
          </a:xfrm>
        </p:grpSpPr>
        <p:sp>
          <p:nvSpPr>
            <p:cNvPr id="15" name="Rectangle 12"/>
            <p:cNvSpPr/>
            <p:nvPr userDrawn="1"/>
          </p:nvSpPr>
          <p:spPr>
            <a:xfrm>
              <a:off x="1350233" y="3500300"/>
              <a:ext cx="711512" cy="592360"/>
            </a:xfrm>
            <a:prstGeom prst="rect">
              <a:avLst/>
            </a:prstGeom>
            <a:solidFill>
              <a:srgbClr val="F0B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3"/>
            <p:cNvGrpSpPr>
              <a:grpSpLocks noChangeAspect="1"/>
            </p:cNvGrpSpPr>
            <p:nvPr userDrawn="1"/>
          </p:nvGrpSpPr>
          <p:grpSpPr>
            <a:xfrm>
              <a:off x="1507989" y="3598575"/>
              <a:ext cx="396000" cy="396000"/>
              <a:chOff x="2646363" y="2706688"/>
              <a:chExt cx="566737" cy="566737"/>
            </a:xfrm>
            <a:solidFill>
              <a:schemeClr val="bg1"/>
            </a:solidFill>
          </p:grpSpPr>
          <p:sp>
            <p:nvSpPr>
              <p:cNvPr id="17" name="Freeform 235"/>
              <p:cNvSpPr>
                <a:spLocks noEditPoints="1"/>
              </p:cNvSpPr>
              <p:nvPr/>
            </p:nvSpPr>
            <p:spPr bwMode="auto">
              <a:xfrm>
                <a:off x="2646363" y="2706688"/>
                <a:ext cx="566737" cy="342900"/>
              </a:xfrm>
              <a:custGeom>
                <a:avLst/>
                <a:gdLst>
                  <a:gd name="T0" fmla="*/ 144 w 150"/>
                  <a:gd name="T1" fmla="*/ 0 h 91"/>
                  <a:gd name="T2" fmla="*/ 7 w 150"/>
                  <a:gd name="T3" fmla="*/ 0 h 91"/>
                  <a:gd name="T4" fmla="*/ 0 w 150"/>
                  <a:gd name="T5" fmla="*/ 7 h 91"/>
                  <a:gd name="T6" fmla="*/ 0 w 150"/>
                  <a:gd name="T7" fmla="*/ 91 h 91"/>
                  <a:gd name="T8" fmla="*/ 6 w 150"/>
                  <a:gd name="T9" fmla="*/ 89 h 91"/>
                  <a:gd name="T10" fmla="*/ 14 w 150"/>
                  <a:gd name="T11" fmla="*/ 89 h 91"/>
                  <a:gd name="T12" fmla="*/ 14 w 150"/>
                  <a:gd name="T13" fmla="*/ 85 h 91"/>
                  <a:gd name="T14" fmla="*/ 34 w 150"/>
                  <a:gd name="T15" fmla="*/ 85 h 91"/>
                  <a:gd name="T16" fmla="*/ 38 w 150"/>
                  <a:gd name="T17" fmla="*/ 82 h 91"/>
                  <a:gd name="T18" fmla="*/ 34 w 150"/>
                  <a:gd name="T19" fmla="*/ 79 h 91"/>
                  <a:gd name="T20" fmla="*/ 14 w 150"/>
                  <a:gd name="T21" fmla="*/ 79 h 91"/>
                  <a:gd name="T22" fmla="*/ 14 w 150"/>
                  <a:gd name="T23" fmla="*/ 41 h 91"/>
                  <a:gd name="T24" fmla="*/ 38 w 150"/>
                  <a:gd name="T25" fmla="*/ 41 h 91"/>
                  <a:gd name="T26" fmla="*/ 38 w 150"/>
                  <a:gd name="T27" fmla="*/ 62 h 91"/>
                  <a:gd name="T28" fmla="*/ 41 w 150"/>
                  <a:gd name="T29" fmla="*/ 65 h 91"/>
                  <a:gd name="T30" fmla="*/ 58 w 150"/>
                  <a:gd name="T31" fmla="*/ 65 h 91"/>
                  <a:gd name="T32" fmla="*/ 62 w 150"/>
                  <a:gd name="T33" fmla="*/ 62 h 91"/>
                  <a:gd name="T34" fmla="*/ 58 w 150"/>
                  <a:gd name="T35" fmla="*/ 58 h 91"/>
                  <a:gd name="T36" fmla="*/ 44 w 150"/>
                  <a:gd name="T37" fmla="*/ 58 h 91"/>
                  <a:gd name="T38" fmla="*/ 44 w 150"/>
                  <a:gd name="T39" fmla="*/ 38 h 91"/>
                  <a:gd name="T40" fmla="*/ 41 w 150"/>
                  <a:gd name="T41" fmla="*/ 34 h 91"/>
                  <a:gd name="T42" fmla="*/ 14 w 150"/>
                  <a:gd name="T43" fmla="*/ 34 h 91"/>
                  <a:gd name="T44" fmla="*/ 14 w 150"/>
                  <a:gd name="T45" fmla="*/ 14 h 91"/>
                  <a:gd name="T46" fmla="*/ 58 w 150"/>
                  <a:gd name="T47" fmla="*/ 14 h 91"/>
                  <a:gd name="T48" fmla="*/ 58 w 150"/>
                  <a:gd name="T49" fmla="*/ 44 h 91"/>
                  <a:gd name="T50" fmla="*/ 62 w 150"/>
                  <a:gd name="T51" fmla="*/ 48 h 91"/>
                  <a:gd name="T52" fmla="*/ 65 w 150"/>
                  <a:gd name="T53" fmla="*/ 44 h 91"/>
                  <a:gd name="T54" fmla="*/ 65 w 150"/>
                  <a:gd name="T55" fmla="*/ 14 h 91"/>
                  <a:gd name="T56" fmla="*/ 97 w 150"/>
                  <a:gd name="T57" fmla="*/ 14 h 91"/>
                  <a:gd name="T58" fmla="*/ 97 w 150"/>
                  <a:gd name="T59" fmla="*/ 34 h 91"/>
                  <a:gd name="T60" fmla="*/ 85 w 150"/>
                  <a:gd name="T61" fmla="*/ 34 h 91"/>
                  <a:gd name="T62" fmla="*/ 82 w 150"/>
                  <a:gd name="T63" fmla="*/ 38 h 91"/>
                  <a:gd name="T64" fmla="*/ 85 w 150"/>
                  <a:gd name="T65" fmla="*/ 41 h 91"/>
                  <a:gd name="T66" fmla="*/ 116 w 150"/>
                  <a:gd name="T67" fmla="*/ 41 h 91"/>
                  <a:gd name="T68" fmla="*/ 120 w 150"/>
                  <a:gd name="T69" fmla="*/ 38 h 91"/>
                  <a:gd name="T70" fmla="*/ 116 w 150"/>
                  <a:gd name="T71" fmla="*/ 34 h 91"/>
                  <a:gd name="T72" fmla="*/ 104 w 150"/>
                  <a:gd name="T73" fmla="*/ 34 h 91"/>
                  <a:gd name="T74" fmla="*/ 104 w 150"/>
                  <a:gd name="T75" fmla="*/ 14 h 91"/>
                  <a:gd name="T76" fmla="*/ 137 w 150"/>
                  <a:gd name="T77" fmla="*/ 14 h 91"/>
                  <a:gd name="T78" fmla="*/ 137 w 150"/>
                  <a:gd name="T79" fmla="*/ 38 h 91"/>
                  <a:gd name="T80" fmla="*/ 138 w 150"/>
                  <a:gd name="T81" fmla="*/ 39 h 91"/>
                  <a:gd name="T82" fmla="*/ 150 w 150"/>
                  <a:gd name="T83" fmla="*/ 47 h 91"/>
                  <a:gd name="T84" fmla="*/ 150 w 150"/>
                  <a:gd name="T85" fmla="*/ 7 h 91"/>
                  <a:gd name="T86" fmla="*/ 144 w 150"/>
                  <a:gd name="T87" fmla="*/ 0 h 91"/>
                  <a:gd name="T88" fmla="*/ 144 w 150"/>
                  <a:gd name="T89" fmla="*/ 0 h 91"/>
                  <a:gd name="T90" fmla="*/ 144 w 150"/>
                  <a:gd name="T9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0" h="91">
                    <a:moveTo>
                      <a:pt x="1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" y="89"/>
                      <a:pt x="4" y="89"/>
                      <a:pt x="6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6" y="85"/>
                      <a:pt x="38" y="84"/>
                      <a:pt x="38" y="82"/>
                    </a:cubicBezTo>
                    <a:cubicBezTo>
                      <a:pt x="38" y="80"/>
                      <a:pt x="36" y="79"/>
                      <a:pt x="34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3"/>
                      <a:pt x="39" y="65"/>
                      <a:pt x="41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60" y="65"/>
                      <a:pt x="62" y="63"/>
                      <a:pt x="62" y="62"/>
                    </a:cubicBezTo>
                    <a:cubicBezTo>
                      <a:pt x="62" y="60"/>
                      <a:pt x="60" y="58"/>
                      <a:pt x="58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36"/>
                      <a:pt x="43" y="34"/>
                      <a:pt x="41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6"/>
                      <a:pt x="60" y="48"/>
                      <a:pt x="62" y="48"/>
                    </a:cubicBezTo>
                    <a:cubicBezTo>
                      <a:pt x="63" y="48"/>
                      <a:pt x="65" y="46"/>
                      <a:pt x="65" y="4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4"/>
                      <a:pt x="82" y="36"/>
                      <a:pt x="82" y="38"/>
                    </a:cubicBezTo>
                    <a:cubicBezTo>
                      <a:pt x="82" y="39"/>
                      <a:pt x="84" y="41"/>
                      <a:pt x="85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8" y="41"/>
                      <a:pt x="120" y="39"/>
                      <a:pt x="120" y="38"/>
                    </a:cubicBezTo>
                    <a:cubicBezTo>
                      <a:pt x="120" y="36"/>
                      <a:pt x="118" y="34"/>
                      <a:pt x="116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37" y="39"/>
                      <a:pt x="137" y="39"/>
                      <a:pt x="138" y="39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0" y="3"/>
                      <a:pt x="147" y="0"/>
                      <a:pt x="144" y="0"/>
                    </a:cubicBezTo>
                    <a:close/>
                    <a:moveTo>
                      <a:pt x="144" y="0"/>
                    </a:moveTo>
                    <a:cubicBezTo>
                      <a:pt x="144" y="0"/>
                      <a:pt x="144" y="0"/>
                      <a:pt x="144" y="0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236"/>
              <p:cNvSpPr>
                <a:spLocks noEditPoints="1"/>
              </p:cNvSpPr>
              <p:nvPr/>
            </p:nvSpPr>
            <p:spPr bwMode="auto">
              <a:xfrm>
                <a:off x="2646363" y="2967038"/>
                <a:ext cx="566737" cy="306387"/>
              </a:xfrm>
              <a:custGeom>
                <a:avLst/>
                <a:gdLst>
                  <a:gd name="T0" fmla="*/ 137 w 150"/>
                  <a:gd name="T1" fmla="*/ 9 h 81"/>
                  <a:gd name="T2" fmla="*/ 137 w 150"/>
                  <a:gd name="T3" fmla="*/ 23 h 81"/>
                  <a:gd name="T4" fmla="*/ 113 w 150"/>
                  <a:gd name="T5" fmla="*/ 23 h 81"/>
                  <a:gd name="T6" fmla="*/ 113 w 150"/>
                  <a:gd name="T7" fmla="*/ 10 h 81"/>
                  <a:gd name="T8" fmla="*/ 109 w 150"/>
                  <a:gd name="T9" fmla="*/ 6 h 81"/>
                  <a:gd name="T10" fmla="*/ 106 w 150"/>
                  <a:gd name="T11" fmla="*/ 10 h 81"/>
                  <a:gd name="T12" fmla="*/ 106 w 150"/>
                  <a:gd name="T13" fmla="*/ 51 h 81"/>
                  <a:gd name="T14" fmla="*/ 109 w 150"/>
                  <a:gd name="T15" fmla="*/ 54 h 81"/>
                  <a:gd name="T16" fmla="*/ 113 w 150"/>
                  <a:gd name="T17" fmla="*/ 51 h 81"/>
                  <a:gd name="T18" fmla="*/ 113 w 150"/>
                  <a:gd name="T19" fmla="*/ 30 h 81"/>
                  <a:gd name="T20" fmla="*/ 137 w 150"/>
                  <a:gd name="T21" fmla="*/ 30 h 81"/>
                  <a:gd name="T22" fmla="*/ 137 w 150"/>
                  <a:gd name="T23" fmla="*/ 68 h 81"/>
                  <a:gd name="T24" fmla="*/ 82 w 150"/>
                  <a:gd name="T25" fmla="*/ 68 h 81"/>
                  <a:gd name="T26" fmla="*/ 82 w 150"/>
                  <a:gd name="T27" fmla="*/ 40 h 81"/>
                  <a:gd name="T28" fmla="*/ 92 w 150"/>
                  <a:gd name="T29" fmla="*/ 40 h 81"/>
                  <a:gd name="T30" fmla="*/ 96 w 150"/>
                  <a:gd name="T31" fmla="*/ 37 h 81"/>
                  <a:gd name="T32" fmla="*/ 92 w 150"/>
                  <a:gd name="T33" fmla="*/ 34 h 81"/>
                  <a:gd name="T34" fmla="*/ 79 w 150"/>
                  <a:gd name="T35" fmla="*/ 34 h 81"/>
                  <a:gd name="T36" fmla="*/ 75 w 150"/>
                  <a:gd name="T37" fmla="*/ 37 h 81"/>
                  <a:gd name="T38" fmla="*/ 75 w 150"/>
                  <a:gd name="T39" fmla="*/ 51 h 81"/>
                  <a:gd name="T40" fmla="*/ 44 w 150"/>
                  <a:gd name="T41" fmla="*/ 51 h 81"/>
                  <a:gd name="T42" fmla="*/ 41 w 150"/>
                  <a:gd name="T43" fmla="*/ 54 h 81"/>
                  <a:gd name="T44" fmla="*/ 44 w 150"/>
                  <a:gd name="T45" fmla="*/ 57 h 81"/>
                  <a:gd name="T46" fmla="*/ 75 w 150"/>
                  <a:gd name="T47" fmla="*/ 57 h 81"/>
                  <a:gd name="T48" fmla="*/ 75 w 150"/>
                  <a:gd name="T49" fmla="*/ 68 h 81"/>
                  <a:gd name="T50" fmla="*/ 14 w 150"/>
                  <a:gd name="T51" fmla="*/ 68 h 81"/>
                  <a:gd name="T52" fmla="*/ 14 w 150"/>
                  <a:gd name="T53" fmla="*/ 47 h 81"/>
                  <a:gd name="T54" fmla="*/ 6 w 150"/>
                  <a:gd name="T55" fmla="*/ 47 h 81"/>
                  <a:gd name="T56" fmla="*/ 0 w 150"/>
                  <a:gd name="T57" fmla="*/ 46 h 81"/>
                  <a:gd name="T58" fmla="*/ 0 w 150"/>
                  <a:gd name="T59" fmla="*/ 75 h 81"/>
                  <a:gd name="T60" fmla="*/ 7 w 150"/>
                  <a:gd name="T61" fmla="*/ 81 h 81"/>
                  <a:gd name="T62" fmla="*/ 144 w 150"/>
                  <a:gd name="T63" fmla="*/ 81 h 81"/>
                  <a:gd name="T64" fmla="*/ 150 w 150"/>
                  <a:gd name="T65" fmla="*/ 75 h 81"/>
                  <a:gd name="T66" fmla="*/ 150 w 150"/>
                  <a:gd name="T67" fmla="*/ 0 h 81"/>
                  <a:gd name="T68" fmla="*/ 138 w 150"/>
                  <a:gd name="T69" fmla="*/ 8 h 81"/>
                  <a:gd name="T70" fmla="*/ 137 w 150"/>
                  <a:gd name="T71" fmla="*/ 9 h 81"/>
                  <a:gd name="T72" fmla="*/ 137 w 150"/>
                  <a:gd name="T73" fmla="*/ 9 h 81"/>
                  <a:gd name="T74" fmla="*/ 137 w 150"/>
                  <a:gd name="T75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" h="81">
                    <a:moveTo>
                      <a:pt x="137" y="9"/>
                    </a:moveTo>
                    <a:cubicBezTo>
                      <a:pt x="137" y="23"/>
                      <a:pt x="137" y="23"/>
                      <a:pt x="137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3" y="8"/>
                      <a:pt x="111" y="6"/>
                      <a:pt x="109" y="6"/>
                    </a:cubicBezTo>
                    <a:cubicBezTo>
                      <a:pt x="108" y="6"/>
                      <a:pt x="106" y="8"/>
                      <a:pt x="106" y="10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6" y="53"/>
                      <a:pt x="108" y="54"/>
                      <a:pt x="109" y="54"/>
                    </a:cubicBezTo>
                    <a:cubicBezTo>
                      <a:pt x="111" y="54"/>
                      <a:pt x="113" y="53"/>
                      <a:pt x="113" y="51"/>
                    </a:cubicBezTo>
                    <a:cubicBezTo>
                      <a:pt x="113" y="30"/>
                      <a:pt x="113" y="30"/>
                      <a:pt x="113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4" y="40"/>
                      <a:pt x="96" y="39"/>
                      <a:pt x="96" y="37"/>
                    </a:cubicBezTo>
                    <a:cubicBezTo>
                      <a:pt x="96" y="35"/>
                      <a:pt x="94" y="34"/>
                      <a:pt x="92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7" y="34"/>
                      <a:pt x="75" y="35"/>
                      <a:pt x="75" y="37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1"/>
                      <a:pt x="41" y="52"/>
                      <a:pt x="41" y="54"/>
                    </a:cubicBezTo>
                    <a:cubicBezTo>
                      <a:pt x="41" y="56"/>
                      <a:pt x="43" y="57"/>
                      <a:pt x="44" y="57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4" y="47"/>
                      <a:pt x="2" y="47"/>
                      <a:pt x="0" y="4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3" y="81"/>
                      <a:pt x="7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7" y="81"/>
                      <a:pt x="150" y="78"/>
                      <a:pt x="150" y="75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38" y="8"/>
                      <a:pt x="138" y="8"/>
                      <a:pt x="138" y="8"/>
                    </a:cubicBezTo>
                    <a:cubicBezTo>
                      <a:pt x="137" y="8"/>
                      <a:pt x="137" y="9"/>
                      <a:pt x="137" y="9"/>
                    </a:cubicBezTo>
                    <a:close/>
                    <a:moveTo>
                      <a:pt x="137" y="9"/>
                    </a:moveTo>
                    <a:cubicBezTo>
                      <a:pt x="137" y="9"/>
                      <a:pt x="137" y="9"/>
                      <a:pt x="137" y="9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37"/>
              <p:cNvSpPr>
                <a:spLocks noEditPoints="1"/>
              </p:cNvSpPr>
              <p:nvPr/>
            </p:nvSpPr>
            <p:spPr bwMode="auto">
              <a:xfrm>
                <a:off x="2646363" y="2871788"/>
                <a:ext cx="566737" cy="246062"/>
              </a:xfrm>
              <a:custGeom>
                <a:avLst/>
                <a:gdLst>
                  <a:gd name="T0" fmla="*/ 148 w 150"/>
                  <a:gd name="T1" fmla="*/ 10 h 65"/>
                  <a:gd name="T2" fmla="*/ 134 w 150"/>
                  <a:gd name="T3" fmla="*/ 1 h 65"/>
                  <a:gd name="T4" fmla="*/ 129 w 150"/>
                  <a:gd name="T5" fmla="*/ 0 h 65"/>
                  <a:gd name="T6" fmla="*/ 126 w 150"/>
                  <a:gd name="T7" fmla="*/ 5 h 65"/>
                  <a:gd name="T8" fmla="*/ 126 w 150"/>
                  <a:gd name="T9" fmla="*/ 7 h 65"/>
                  <a:gd name="T10" fmla="*/ 86 w 150"/>
                  <a:gd name="T11" fmla="*/ 7 h 65"/>
                  <a:gd name="T12" fmla="*/ 79 w 150"/>
                  <a:gd name="T13" fmla="*/ 14 h 65"/>
                  <a:gd name="T14" fmla="*/ 79 w 150"/>
                  <a:gd name="T15" fmla="*/ 35 h 65"/>
                  <a:gd name="T16" fmla="*/ 59 w 150"/>
                  <a:gd name="T17" fmla="*/ 35 h 65"/>
                  <a:gd name="T18" fmla="*/ 52 w 150"/>
                  <a:gd name="T19" fmla="*/ 41 h 65"/>
                  <a:gd name="T20" fmla="*/ 52 w 150"/>
                  <a:gd name="T21" fmla="*/ 52 h 65"/>
                  <a:gd name="T22" fmla="*/ 7 w 150"/>
                  <a:gd name="T23" fmla="*/ 52 h 65"/>
                  <a:gd name="T24" fmla="*/ 0 w 150"/>
                  <a:gd name="T25" fmla="*/ 59 h 65"/>
                  <a:gd name="T26" fmla="*/ 7 w 150"/>
                  <a:gd name="T27" fmla="*/ 65 h 65"/>
                  <a:gd name="T28" fmla="*/ 59 w 150"/>
                  <a:gd name="T29" fmla="*/ 65 h 65"/>
                  <a:gd name="T30" fmla="*/ 65 w 150"/>
                  <a:gd name="T31" fmla="*/ 59 h 65"/>
                  <a:gd name="T32" fmla="*/ 65 w 150"/>
                  <a:gd name="T33" fmla="*/ 48 h 65"/>
                  <a:gd name="T34" fmla="*/ 86 w 150"/>
                  <a:gd name="T35" fmla="*/ 48 h 65"/>
                  <a:gd name="T36" fmla="*/ 93 w 150"/>
                  <a:gd name="T37" fmla="*/ 41 h 65"/>
                  <a:gd name="T38" fmla="*/ 93 w 150"/>
                  <a:gd name="T39" fmla="*/ 21 h 65"/>
                  <a:gd name="T40" fmla="*/ 126 w 150"/>
                  <a:gd name="T41" fmla="*/ 21 h 65"/>
                  <a:gd name="T42" fmla="*/ 126 w 150"/>
                  <a:gd name="T43" fmla="*/ 23 h 65"/>
                  <a:gd name="T44" fmla="*/ 129 w 150"/>
                  <a:gd name="T45" fmla="*/ 28 h 65"/>
                  <a:gd name="T46" fmla="*/ 132 w 150"/>
                  <a:gd name="T47" fmla="*/ 28 h 65"/>
                  <a:gd name="T48" fmla="*/ 134 w 150"/>
                  <a:gd name="T49" fmla="*/ 27 h 65"/>
                  <a:gd name="T50" fmla="*/ 148 w 150"/>
                  <a:gd name="T51" fmla="*/ 18 h 65"/>
                  <a:gd name="T52" fmla="*/ 150 w 150"/>
                  <a:gd name="T53" fmla="*/ 14 h 65"/>
                  <a:gd name="T54" fmla="*/ 148 w 150"/>
                  <a:gd name="T55" fmla="*/ 10 h 65"/>
                  <a:gd name="T56" fmla="*/ 148 w 150"/>
                  <a:gd name="T57" fmla="*/ 10 h 65"/>
                  <a:gd name="T58" fmla="*/ 148 w 150"/>
                  <a:gd name="T5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65">
                    <a:moveTo>
                      <a:pt x="148" y="10"/>
                    </a:moveTo>
                    <a:cubicBezTo>
                      <a:pt x="134" y="1"/>
                      <a:pt x="134" y="1"/>
                      <a:pt x="134" y="1"/>
                    </a:cubicBezTo>
                    <a:cubicBezTo>
                      <a:pt x="133" y="0"/>
                      <a:pt x="131" y="0"/>
                      <a:pt x="129" y="0"/>
                    </a:cubicBezTo>
                    <a:cubicBezTo>
                      <a:pt x="128" y="1"/>
                      <a:pt x="126" y="3"/>
                      <a:pt x="126" y="5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2" y="7"/>
                      <a:pt x="79" y="10"/>
                      <a:pt x="79" y="14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5" y="35"/>
                      <a:pt x="52" y="38"/>
                      <a:pt x="52" y="41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3" y="52"/>
                      <a:pt x="0" y="55"/>
                      <a:pt x="0" y="59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62" y="65"/>
                      <a:pt x="65" y="62"/>
                      <a:pt x="65" y="59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0" y="48"/>
                      <a:pt x="93" y="45"/>
                      <a:pt x="93" y="4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5"/>
                      <a:pt x="128" y="27"/>
                      <a:pt x="129" y="28"/>
                    </a:cubicBezTo>
                    <a:cubicBezTo>
                      <a:pt x="130" y="28"/>
                      <a:pt x="131" y="28"/>
                      <a:pt x="132" y="28"/>
                    </a:cubicBezTo>
                    <a:cubicBezTo>
                      <a:pt x="133" y="28"/>
                      <a:pt x="134" y="28"/>
                      <a:pt x="134" y="27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50" y="17"/>
                      <a:pt x="150" y="16"/>
                      <a:pt x="150" y="14"/>
                    </a:cubicBezTo>
                    <a:cubicBezTo>
                      <a:pt x="150" y="12"/>
                      <a:pt x="150" y="11"/>
                      <a:pt x="148" y="10"/>
                    </a:cubicBezTo>
                    <a:close/>
                    <a:moveTo>
                      <a:pt x="148" y="10"/>
                    </a:moveTo>
                    <a:cubicBezTo>
                      <a:pt x="148" y="10"/>
                      <a:pt x="148" y="10"/>
                      <a:pt x="148" y="10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" name="Gruppieren 19"/>
          <p:cNvGrpSpPr/>
          <p:nvPr userDrawn="1"/>
        </p:nvGrpSpPr>
        <p:grpSpPr>
          <a:xfrm>
            <a:off x="927382" y="2705189"/>
            <a:ext cx="711512" cy="592360"/>
            <a:chOff x="1350233" y="2867130"/>
            <a:chExt cx="711512" cy="592360"/>
          </a:xfrm>
        </p:grpSpPr>
        <p:sp>
          <p:nvSpPr>
            <p:cNvPr id="21" name="Rectangle 18"/>
            <p:cNvSpPr/>
            <p:nvPr/>
          </p:nvSpPr>
          <p:spPr>
            <a:xfrm>
              <a:off x="1350233" y="2867130"/>
              <a:ext cx="711512" cy="592360"/>
            </a:xfrm>
            <a:prstGeom prst="rect">
              <a:avLst/>
            </a:prstGeom>
            <a:solidFill>
              <a:srgbClr val="00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9"/>
            <p:cNvGrpSpPr>
              <a:grpSpLocks noChangeAspect="1"/>
            </p:cNvGrpSpPr>
            <p:nvPr/>
          </p:nvGrpSpPr>
          <p:grpSpPr>
            <a:xfrm>
              <a:off x="1525024" y="2947310"/>
              <a:ext cx="342052" cy="432000"/>
              <a:chOff x="819944" y="899319"/>
              <a:chExt cx="428625" cy="541338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880269" y="899319"/>
                <a:ext cx="115888" cy="117475"/>
              </a:xfrm>
              <a:custGeom>
                <a:avLst/>
                <a:gdLst>
                  <a:gd name="T0" fmla="*/ 84 w 84"/>
                  <a:gd name="T1" fmla="*/ 42 h 84"/>
                  <a:gd name="T2" fmla="*/ 42 w 84"/>
                  <a:gd name="T3" fmla="*/ 84 h 84"/>
                  <a:gd name="T4" fmla="*/ 0 w 84"/>
                  <a:gd name="T5" fmla="*/ 42 h 84"/>
                  <a:gd name="T6" fmla="*/ 42 w 84"/>
                  <a:gd name="T7" fmla="*/ 0 h 84"/>
                  <a:gd name="T8" fmla="*/ 84 w 84"/>
                  <a:gd name="T9" fmla="*/ 42 h 84"/>
                  <a:gd name="T10" fmla="*/ 84 w 84"/>
                  <a:gd name="T11" fmla="*/ 42 h 84"/>
                  <a:gd name="T12" fmla="*/ 84 w 84"/>
                  <a:gd name="T13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close/>
                    <a:moveTo>
                      <a:pt x="84" y="42"/>
                    </a:moveTo>
                    <a:cubicBezTo>
                      <a:pt x="84" y="42"/>
                      <a:pt x="84" y="42"/>
                      <a:pt x="8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1072357" y="899319"/>
                <a:ext cx="115888" cy="117475"/>
              </a:xfrm>
              <a:custGeom>
                <a:avLst/>
                <a:gdLst>
                  <a:gd name="T0" fmla="*/ 84 w 84"/>
                  <a:gd name="T1" fmla="*/ 42 h 84"/>
                  <a:gd name="T2" fmla="*/ 42 w 84"/>
                  <a:gd name="T3" fmla="*/ 84 h 84"/>
                  <a:gd name="T4" fmla="*/ 0 w 84"/>
                  <a:gd name="T5" fmla="*/ 42 h 84"/>
                  <a:gd name="T6" fmla="*/ 42 w 84"/>
                  <a:gd name="T7" fmla="*/ 0 h 84"/>
                  <a:gd name="T8" fmla="*/ 84 w 84"/>
                  <a:gd name="T9" fmla="*/ 42 h 84"/>
                  <a:gd name="T10" fmla="*/ 84 w 84"/>
                  <a:gd name="T11" fmla="*/ 42 h 84"/>
                  <a:gd name="T12" fmla="*/ 84 w 84"/>
                  <a:gd name="T13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close/>
                    <a:moveTo>
                      <a:pt x="84" y="42"/>
                    </a:moveTo>
                    <a:cubicBezTo>
                      <a:pt x="84" y="42"/>
                      <a:pt x="84" y="42"/>
                      <a:pt x="8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819944" y="1012032"/>
                <a:ext cx="428625" cy="428625"/>
              </a:xfrm>
              <a:custGeom>
                <a:avLst/>
                <a:gdLst>
                  <a:gd name="T0" fmla="*/ 306 w 308"/>
                  <a:gd name="T1" fmla="*/ 116 h 308"/>
                  <a:gd name="T2" fmla="*/ 286 w 308"/>
                  <a:gd name="T3" fmla="*/ 26 h 308"/>
                  <a:gd name="T4" fmla="*/ 251 w 308"/>
                  <a:gd name="T5" fmla="*/ 0 h 308"/>
                  <a:gd name="T6" fmla="*/ 251 w 308"/>
                  <a:gd name="T7" fmla="*/ 0 h 308"/>
                  <a:gd name="T8" fmla="*/ 241 w 308"/>
                  <a:gd name="T9" fmla="*/ 1 h 308"/>
                  <a:gd name="T10" fmla="*/ 233 w 308"/>
                  <a:gd name="T11" fmla="*/ 4 h 308"/>
                  <a:gd name="T12" fmla="*/ 210 w 308"/>
                  <a:gd name="T13" fmla="*/ 33 h 308"/>
                  <a:gd name="T14" fmla="*/ 210 w 308"/>
                  <a:gd name="T15" fmla="*/ 35 h 308"/>
                  <a:gd name="T16" fmla="*/ 198 w 308"/>
                  <a:gd name="T17" fmla="*/ 73 h 308"/>
                  <a:gd name="T18" fmla="*/ 153 w 308"/>
                  <a:gd name="T19" fmla="*/ 82 h 308"/>
                  <a:gd name="T20" fmla="*/ 139 w 308"/>
                  <a:gd name="T21" fmla="*/ 89 h 308"/>
                  <a:gd name="T22" fmla="*/ 110 w 308"/>
                  <a:gd name="T23" fmla="*/ 77 h 308"/>
                  <a:gd name="T24" fmla="*/ 98 w 308"/>
                  <a:gd name="T25" fmla="*/ 35 h 308"/>
                  <a:gd name="T26" fmla="*/ 98 w 308"/>
                  <a:gd name="T27" fmla="*/ 33 h 308"/>
                  <a:gd name="T28" fmla="*/ 76 w 308"/>
                  <a:gd name="T29" fmla="*/ 4 h 308"/>
                  <a:gd name="T30" fmla="*/ 67 w 308"/>
                  <a:gd name="T31" fmla="*/ 1 h 308"/>
                  <a:gd name="T32" fmla="*/ 57 w 308"/>
                  <a:gd name="T33" fmla="*/ 0 h 308"/>
                  <a:gd name="T34" fmla="*/ 57 w 308"/>
                  <a:gd name="T35" fmla="*/ 0 h 308"/>
                  <a:gd name="T36" fmla="*/ 22 w 308"/>
                  <a:gd name="T37" fmla="*/ 26 h 308"/>
                  <a:gd name="T38" fmla="*/ 3 w 308"/>
                  <a:gd name="T39" fmla="*/ 116 h 308"/>
                  <a:gd name="T40" fmla="*/ 14 w 308"/>
                  <a:gd name="T41" fmla="*/ 147 h 308"/>
                  <a:gd name="T42" fmla="*/ 14 w 308"/>
                  <a:gd name="T43" fmla="*/ 286 h 308"/>
                  <a:gd name="T44" fmla="*/ 36 w 308"/>
                  <a:gd name="T45" fmla="*/ 308 h 308"/>
                  <a:gd name="T46" fmla="*/ 36 w 308"/>
                  <a:gd name="T47" fmla="*/ 308 h 308"/>
                  <a:gd name="T48" fmla="*/ 58 w 308"/>
                  <a:gd name="T49" fmla="*/ 286 h 308"/>
                  <a:gd name="T50" fmla="*/ 59 w 308"/>
                  <a:gd name="T51" fmla="*/ 154 h 308"/>
                  <a:gd name="T52" fmla="*/ 78 w 308"/>
                  <a:gd name="T53" fmla="*/ 132 h 308"/>
                  <a:gd name="T54" fmla="*/ 85 w 308"/>
                  <a:gd name="T55" fmla="*/ 98 h 308"/>
                  <a:gd name="T56" fmla="*/ 150 w 308"/>
                  <a:gd name="T57" fmla="*/ 124 h 308"/>
                  <a:gd name="T58" fmla="*/ 153 w 308"/>
                  <a:gd name="T59" fmla="*/ 124 h 308"/>
                  <a:gd name="T60" fmla="*/ 168 w 308"/>
                  <a:gd name="T61" fmla="*/ 114 h 308"/>
                  <a:gd name="T62" fmla="*/ 222 w 308"/>
                  <a:gd name="T63" fmla="*/ 95 h 308"/>
                  <a:gd name="T64" fmla="*/ 230 w 308"/>
                  <a:gd name="T65" fmla="*/ 132 h 308"/>
                  <a:gd name="T66" fmla="*/ 250 w 308"/>
                  <a:gd name="T67" fmla="*/ 154 h 308"/>
                  <a:gd name="T68" fmla="*/ 250 w 308"/>
                  <a:gd name="T69" fmla="*/ 286 h 308"/>
                  <a:gd name="T70" fmla="*/ 272 w 308"/>
                  <a:gd name="T71" fmla="*/ 308 h 308"/>
                  <a:gd name="T72" fmla="*/ 272 w 308"/>
                  <a:gd name="T73" fmla="*/ 308 h 308"/>
                  <a:gd name="T74" fmla="*/ 294 w 308"/>
                  <a:gd name="T75" fmla="*/ 286 h 308"/>
                  <a:gd name="T76" fmla="*/ 294 w 308"/>
                  <a:gd name="T77" fmla="*/ 147 h 308"/>
                  <a:gd name="T78" fmla="*/ 306 w 308"/>
                  <a:gd name="T79" fmla="*/ 116 h 308"/>
                  <a:gd name="T80" fmla="*/ 306 w 308"/>
                  <a:gd name="T81" fmla="*/ 116 h 308"/>
                  <a:gd name="T82" fmla="*/ 306 w 308"/>
                  <a:gd name="T83" fmla="*/ 116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8" h="308">
                    <a:moveTo>
                      <a:pt x="306" y="116"/>
                    </a:moveTo>
                    <a:cubicBezTo>
                      <a:pt x="286" y="26"/>
                      <a:pt x="286" y="26"/>
                      <a:pt x="286" y="26"/>
                    </a:cubicBezTo>
                    <a:cubicBezTo>
                      <a:pt x="283" y="9"/>
                      <a:pt x="265" y="1"/>
                      <a:pt x="251" y="0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1" y="0"/>
                      <a:pt x="246" y="0"/>
                      <a:pt x="241" y="1"/>
                    </a:cubicBezTo>
                    <a:cubicBezTo>
                      <a:pt x="237" y="2"/>
                      <a:pt x="233" y="4"/>
                      <a:pt x="233" y="4"/>
                    </a:cubicBezTo>
                    <a:cubicBezTo>
                      <a:pt x="222" y="10"/>
                      <a:pt x="212" y="20"/>
                      <a:pt x="210" y="33"/>
                    </a:cubicBezTo>
                    <a:cubicBezTo>
                      <a:pt x="210" y="34"/>
                      <a:pt x="210" y="35"/>
                      <a:pt x="210" y="35"/>
                    </a:cubicBezTo>
                    <a:cubicBezTo>
                      <a:pt x="207" y="55"/>
                      <a:pt x="204" y="68"/>
                      <a:pt x="198" y="73"/>
                    </a:cubicBezTo>
                    <a:cubicBezTo>
                      <a:pt x="192" y="79"/>
                      <a:pt x="178" y="82"/>
                      <a:pt x="153" y="82"/>
                    </a:cubicBezTo>
                    <a:cubicBezTo>
                      <a:pt x="147" y="82"/>
                      <a:pt x="142" y="85"/>
                      <a:pt x="139" y="89"/>
                    </a:cubicBezTo>
                    <a:cubicBezTo>
                      <a:pt x="123" y="86"/>
                      <a:pt x="114" y="82"/>
                      <a:pt x="110" y="77"/>
                    </a:cubicBezTo>
                    <a:cubicBezTo>
                      <a:pt x="103" y="70"/>
                      <a:pt x="101" y="56"/>
                      <a:pt x="98" y="35"/>
                    </a:cubicBezTo>
                    <a:cubicBezTo>
                      <a:pt x="98" y="35"/>
                      <a:pt x="98" y="34"/>
                      <a:pt x="98" y="33"/>
                    </a:cubicBezTo>
                    <a:cubicBezTo>
                      <a:pt x="96" y="20"/>
                      <a:pt x="86" y="10"/>
                      <a:pt x="76" y="4"/>
                    </a:cubicBezTo>
                    <a:cubicBezTo>
                      <a:pt x="76" y="4"/>
                      <a:pt x="71" y="2"/>
                      <a:pt x="67" y="1"/>
                    </a:cubicBezTo>
                    <a:cubicBezTo>
                      <a:pt x="62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3" y="1"/>
                      <a:pt x="26" y="9"/>
                      <a:pt x="22" y="26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0" y="128"/>
                      <a:pt x="5" y="139"/>
                      <a:pt x="14" y="147"/>
                    </a:cubicBezTo>
                    <a:cubicBezTo>
                      <a:pt x="14" y="286"/>
                      <a:pt x="14" y="286"/>
                      <a:pt x="14" y="286"/>
                    </a:cubicBezTo>
                    <a:cubicBezTo>
                      <a:pt x="14" y="298"/>
                      <a:pt x="24" y="308"/>
                      <a:pt x="36" y="308"/>
                    </a:cubicBezTo>
                    <a:cubicBezTo>
                      <a:pt x="36" y="308"/>
                      <a:pt x="36" y="308"/>
                      <a:pt x="36" y="308"/>
                    </a:cubicBezTo>
                    <a:cubicBezTo>
                      <a:pt x="49" y="308"/>
                      <a:pt x="58" y="298"/>
                      <a:pt x="58" y="28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8" y="150"/>
                      <a:pt x="75" y="143"/>
                      <a:pt x="78" y="132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97" y="112"/>
                      <a:pt x="116" y="120"/>
                      <a:pt x="150" y="124"/>
                    </a:cubicBezTo>
                    <a:cubicBezTo>
                      <a:pt x="151" y="124"/>
                      <a:pt x="152" y="124"/>
                      <a:pt x="153" y="124"/>
                    </a:cubicBezTo>
                    <a:cubicBezTo>
                      <a:pt x="160" y="124"/>
                      <a:pt x="166" y="120"/>
                      <a:pt x="168" y="114"/>
                    </a:cubicBezTo>
                    <a:cubicBezTo>
                      <a:pt x="195" y="112"/>
                      <a:pt x="212" y="107"/>
                      <a:pt x="222" y="95"/>
                    </a:cubicBezTo>
                    <a:cubicBezTo>
                      <a:pt x="230" y="132"/>
                      <a:pt x="230" y="132"/>
                      <a:pt x="230" y="132"/>
                    </a:cubicBezTo>
                    <a:cubicBezTo>
                      <a:pt x="233" y="143"/>
                      <a:pt x="240" y="150"/>
                      <a:pt x="250" y="154"/>
                    </a:cubicBezTo>
                    <a:cubicBezTo>
                      <a:pt x="250" y="286"/>
                      <a:pt x="250" y="286"/>
                      <a:pt x="250" y="286"/>
                    </a:cubicBezTo>
                    <a:cubicBezTo>
                      <a:pt x="250" y="298"/>
                      <a:pt x="260" y="308"/>
                      <a:pt x="272" y="308"/>
                    </a:cubicBezTo>
                    <a:cubicBezTo>
                      <a:pt x="272" y="308"/>
                      <a:pt x="272" y="308"/>
                      <a:pt x="272" y="308"/>
                    </a:cubicBezTo>
                    <a:cubicBezTo>
                      <a:pt x="284" y="308"/>
                      <a:pt x="294" y="298"/>
                      <a:pt x="294" y="286"/>
                    </a:cubicBezTo>
                    <a:cubicBezTo>
                      <a:pt x="294" y="147"/>
                      <a:pt x="294" y="147"/>
                      <a:pt x="294" y="147"/>
                    </a:cubicBezTo>
                    <a:cubicBezTo>
                      <a:pt x="303" y="139"/>
                      <a:pt x="308" y="128"/>
                      <a:pt x="306" y="116"/>
                    </a:cubicBezTo>
                    <a:close/>
                    <a:moveTo>
                      <a:pt x="306" y="116"/>
                    </a:moveTo>
                    <a:cubicBezTo>
                      <a:pt x="306" y="116"/>
                      <a:pt x="306" y="116"/>
                      <a:pt x="306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6" name="Gruppieren 25"/>
          <p:cNvGrpSpPr/>
          <p:nvPr userDrawn="1"/>
        </p:nvGrpSpPr>
        <p:grpSpPr>
          <a:xfrm>
            <a:off x="927382" y="4035821"/>
            <a:ext cx="711512" cy="592360"/>
            <a:chOff x="1350233" y="4133470"/>
            <a:chExt cx="711512" cy="592360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350233" y="4133470"/>
              <a:ext cx="711512" cy="592360"/>
            </a:xfrm>
            <a:prstGeom prst="rect">
              <a:avLst/>
            </a:prstGeom>
            <a:solidFill>
              <a:srgbClr val="FF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08"/>
            <p:cNvSpPr>
              <a:spLocks noEditPoints="1"/>
            </p:cNvSpPr>
            <p:nvPr userDrawn="1"/>
          </p:nvSpPr>
          <p:spPr bwMode="auto">
            <a:xfrm>
              <a:off x="1484334" y="4197578"/>
              <a:ext cx="450828" cy="468270"/>
            </a:xfrm>
            <a:custGeom>
              <a:avLst/>
              <a:gdLst>
                <a:gd name="T0" fmla="*/ 727 w 1516"/>
                <a:gd name="T1" fmla="*/ 307 h 1577"/>
                <a:gd name="T2" fmla="*/ 727 w 1516"/>
                <a:gd name="T3" fmla="*/ 0 h 1577"/>
                <a:gd name="T4" fmla="*/ 727 w 1516"/>
                <a:gd name="T5" fmla="*/ 1393 h 1577"/>
                <a:gd name="T6" fmla="*/ 727 w 1516"/>
                <a:gd name="T7" fmla="*/ 1577 h 1577"/>
                <a:gd name="T8" fmla="*/ 727 w 1516"/>
                <a:gd name="T9" fmla="*/ 1393 h 1577"/>
                <a:gd name="T10" fmla="*/ 430 w 1516"/>
                <a:gd name="T11" fmla="*/ 222 h 1577"/>
                <a:gd name="T12" fmla="*/ 359 w 1516"/>
                <a:gd name="T13" fmla="*/ 263 h 1577"/>
                <a:gd name="T14" fmla="*/ 1009 w 1516"/>
                <a:gd name="T15" fmla="*/ 1307 h 1577"/>
                <a:gd name="T16" fmla="*/ 1111 w 1516"/>
                <a:gd name="T17" fmla="*/ 1484 h 1577"/>
                <a:gd name="T18" fmla="*/ 1009 w 1516"/>
                <a:gd name="T19" fmla="*/ 1307 h 1577"/>
                <a:gd name="T20" fmla="*/ 195 w 1516"/>
                <a:gd name="T21" fmla="*/ 512 h 1577"/>
                <a:gd name="T22" fmla="*/ 106 w 1516"/>
                <a:gd name="T23" fmla="*/ 461 h 1577"/>
                <a:gd name="T24" fmla="*/ 1360 w 1516"/>
                <a:gd name="T25" fmla="*/ 1054 h 1577"/>
                <a:gd name="T26" fmla="*/ 1247 w 1516"/>
                <a:gd name="T27" fmla="*/ 1249 h 1577"/>
                <a:gd name="T28" fmla="*/ 1360 w 1516"/>
                <a:gd name="T29" fmla="*/ 1054 h 1577"/>
                <a:gd name="T30" fmla="*/ 61 w 1516"/>
                <a:gd name="T31" fmla="*/ 758 h 1577"/>
                <a:gd name="T32" fmla="*/ 61 w 1516"/>
                <a:gd name="T33" fmla="*/ 881 h 1577"/>
                <a:gd name="T34" fmla="*/ 1393 w 1516"/>
                <a:gd name="T35" fmla="*/ 696 h 1577"/>
                <a:gd name="T36" fmla="*/ 1393 w 1516"/>
                <a:gd name="T37" fmla="*/ 942 h 1577"/>
                <a:gd name="T38" fmla="*/ 1393 w 1516"/>
                <a:gd name="T39" fmla="*/ 696 h 1577"/>
                <a:gd name="T40" fmla="*/ 89 w 1516"/>
                <a:gd name="T41" fmla="*/ 1188 h 1577"/>
                <a:gd name="T42" fmla="*/ 213 w 1516"/>
                <a:gd name="T43" fmla="*/ 1116 h 1577"/>
                <a:gd name="T44" fmla="*/ 1370 w 1516"/>
                <a:gd name="T45" fmla="*/ 602 h 1577"/>
                <a:gd name="T46" fmla="*/ 1237 w 1516"/>
                <a:gd name="T47" fmla="*/ 371 h 1577"/>
                <a:gd name="T48" fmla="*/ 1370 w 1516"/>
                <a:gd name="T49" fmla="*/ 602 h 1577"/>
                <a:gd name="T50" fmla="*/ 323 w 1516"/>
                <a:gd name="T51" fmla="*/ 1355 h 1577"/>
                <a:gd name="T52" fmla="*/ 465 w 1516"/>
                <a:gd name="T53" fmla="*/ 1437 h 1577"/>
                <a:gd name="T54" fmla="*/ 1132 w 1516"/>
                <a:gd name="T55" fmla="*/ 119 h 1577"/>
                <a:gd name="T56" fmla="*/ 988 w 1516"/>
                <a:gd name="T57" fmla="*/ 367 h 1577"/>
                <a:gd name="T58" fmla="*/ 1132 w 1516"/>
                <a:gd name="T59" fmla="*/ 119 h 1577"/>
                <a:gd name="T60" fmla="*/ 778 w 1516"/>
                <a:gd name="T61" fmla="*/ 410 h 1577"/>
                <a:gd name="T62" fmla="*/ 676 w 1516"/>
                <a:gd name="T63" fmla="*/ 790 h 1577"/>
                <a:gd name="T64" fmla="*/ 398 w 1516"/>
                <a:gd name="T65" fmla="*/ 1068 h 1577"/>
                <a:gd name="T66" fmla="*/ 778 w 1516"/>
                <a:gd name="T67" fmla="*/ 849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6" h="1577">
                  <a:moveTo>
                    <a:pt x="881" y="154"/>
                  </a:moveTo>
                  <a:cubicBezTo>
                    <a:pt x="881" y="238"/>
                    <a:pt x="812" y="307"/>
                    <a:pt x="727" y="307"/>
                  </a:cubicBezTo>
                  <a:cubicBezTo>
                    <a:pt x="642" y="307"/>
                    <a:pt x="573" y="238"/>
                    <a:pt x="573" y="154"/>
                  </a:cubicBezTo>
                  <a:cubicBezTo>
                    <a:pt x="573" y="69"/>
                    <a:pt x="642" y="0"/>
                    <a:pt x="727" y="0"/>
                  </a:cubicBezTo>
                  <a:cubicBezTo>
                    <a:pt x="812" y="0"/>
                    <a:pt x="881" y="69"/>
                    <a:pt x="881" y="154"/>
                  </a:cubicBezTo>
                  <a:close/>
                  <a:moveTo>
                    <a:pt x="727" y="1393"/>
                  </a:moveTo>
                  <a:cubicBezTo>
                    <a:pt x="676" y="1393"/>
                    <a:pt x="635" y="1434"/>
                    <a:pt x="635" y="1485"/>
                  </a:cubicBezTo>
                  <a:cubicBezTo>
                    <a:pt x="635" y="1536"/>
                    <a:pt x="676" y="1577"/>
                    <a:pt x="727" y="1577"/>
                  </a:cubicBezTo>
                  <a:cubicBezTo>
                    <a:pt x="778" y="1577"/>
                    <a:pt x="819" y="1536"/>
                    <a:pt x="819" y="1485"/>
                  </a:cubicBezTo>
                  <a:cubicBezTo>
                    <a:pt x="819" y="1434"/>
                    <a:pt x="778" y="1393"/>
                    <a:pt x="727" y="1393"/>
                  </a:cubicBezTo>
                  <a:close/>
                  <a:moveTo>
                    <a:pt x="415" y="278"/>
                  </a:moveTo>
                  <a:cubicBezTo>
                    <a:pt x="434" y="267"/>
                    <a:pt x="441" y="242"/>
                    <a:pt x="430" y="222"/>
                  </a:cubicBezTo>
                  <a:cubicBezTo>
                    <a:pt x="418" y="203"/>
                    <a:pt x="393" y="196"/>
                    <a:pt x="374" y="207"/>
                  </a:cubicBezTo>
                  <a:cubicBezTo>
                    <a:pt x="354" y="219"/>
                    <a:pt x="347" y="244"/>
                    <a:pt x="359" y="263"/>
                  </a:cubicBezTo>
                  <a:cubicBezTo>
                    <a:pt x="370" y="283"/>
                    <a:pt x="395" y="290"/>
                    <a:pt x="415" y="278"/>
                  </a:cubicBezTo>
                  <a:close/>
                  <a:moveTo>
                    <a:pt x="1009" y="1307"/>
                  </a:moveTo>
                  <a:cubicBezTo>
                    <a:pt x="960" y="1335"/>
                    <a:pt x="943" y="1398"/>
                    <a:pt x="971" y="1447"/>
                  </a:cubicBezTo>
                  <a:cubicBezTo>
                    <a:pt x="999" y="1496"/>
                    <a:pt x="1062" y="1512"/>
                    <a:pt x="1111" y="1484"/>
                  </a:cubicBezTo>
                  <a:cubicBezTo>
                    <a:pt x="1160" y="1456"/>
                    <a:pt x="1177" y="1393"/>
                    <a:pt x="1149" y="1344"/>
                  </a:cubicBezTo>
                  <a:cubicBezTo>
                    <a:pt x="1120" y="1295"/>
                    <a:pt x="1058" y="1279"/>
                    <a:pt x="1009" y="1307"/>
                  </a:cubicBezTo>
                  <a:close/>
                  <a:moveTo>
                    <a:pt x="125" y="531"/>
                  </a:moveTo>
                  <a:cubicBezTo>
                    <a:pt x="149" y="545"/>
                    <a:pt x="181" y="536"/>
                    <a:pt x="195" y="512"/>
                  </a:cubicBezTo>
                  <a:cubicBezTo>
                    <a:pt x="209" y="487"/>
                    <a:pt x="201" y="456"/>
                    <a:pt x="176" y="442"/>
                  </a:cubicBezTo>
                  <a:cubicBezTo>
                    <a:pt x="152" y="428"/>
                    <a:pt x="120" y="436"/>
                    <a:pt x="106" y="461"/>
                  </a:cubicBezTo>
                  <a:cubicBezTo>
                    <a:pt x="92" y="485"/>
                    <a:pt x="101" y="517"/>
                    <a:pt x="125" y="531"/>
                  </a:cubicBezTo>
                  <a:close/>
                  <a:moveTo>
                    <a:pt x="1360" y="1054"/>
                  </a:moveTo>
                  <a:cubicBezTo>
                    <a:pt x="1306" y="1023"/>
                    <a:pt x="1237" y="1042"/>
                    <a:pt x="1206" y="1096"/>
                  </a:cubicBezTo>
                  <a:cubicBezTo>
                    <a:pt x="1175" y="1149"/>
                    <a:pt x="1193" y="1218"/>
                    <a:pt x="1247" y="1249"/>
                  </a:cubicBezTo>
                  <a:cubicBezTo>
                    <a:pt x="1301" y="1281"/>
                    <a:pt x="1370" y="1262"/>
                    <a:pt x="1401" y="1208"/>
                  </a:cubicBezTo>
                  <a:cubicBezTo>
                    <a:pt x="1432" y="1154"/>
                    <a:pt x="1414" y="1086"/>
                    <a:pt x="1360" y="1054"/>
                  </a:cubicBezTo>
                  <a:close/>
                  <a:moveTo>
                    <a:pt x="123" y="819"/>
                  </a:moveTo>
                  <a:cubicBezTo>
                    <a:pt x="123" y="785"/>
                    <a:pt x="95" y="758"/>
                    <a:pt x="61" y="758"/>
                  </a:cubicBezTo>
                  <a:cubicBezTo>
                    <a:pt x="28" y="758"/>
                    <a:pt x="0" y="785"/>
                    <a:pt x="0" y="819"/>
                  </a:cubicBezTo>
                  <a:cubicBezTo>
                    <a:pt x="0" y="853"/>
                    <a:pt x="28" y="881"/>
                    <a:pt x="61" y="881"/>
                  </a:cubicBezTo>
                  <a:cubicBezTo>
                    <a:pt x="95" y="881"/>
                    <a:pt x="123" y="853"/>
                    <a:pt x="123" y="819"/>
                  </a:cubicBezTo>
                  <a:close/>
                  <a:moveTo>
                    <a:pt x="1393" y="696"/>
                  </a:moveTo>
                  <a:cubicBezTo>
                    <a:pt x="1325" y="696"/>
                    <a:pt x="1270" y="751"/>
                    <a:pt x="1270" y="819"/>
                  </a:cubicBezTo>
                  <a:cubicBezTo>
                    <a:pt x="1270" y="887"/>
                    <a:pt x="1325" y="942"/>
                    <a:pt x="1393" y="942"/>
                  </a:cubicBezTo>
                  <a:cubicBezTo>
                    <a:pt x="1460" y="942"/>
                    <a:pt x="1516" y="887"/>
                    <a:pt x="1516" y="819"/>
                  </a:cubicBezTo>
                  <a:cubicBezTo>
                    <a:pt x="1515" y="751"/>
                    <a:pt x="1460" y="696"/>
                    <a:pt x="1393" y="696"/>
                  </a:cubicBezTo>
                  <a:close/>
                  <a:moveTo>
                    <a:pt x="115" y="1090"/>
                  </a:moveTo>
                  <a:cubicBezTo>
                    <a:pt x="81" y="1110"/>
                    <a:pt x="69" y="1154"/>
                    <a:pt x="89" y="1188"/>
                  </a:cubicBezTo>
                  <a:cubicBezTo>
                    <a:pt x="108" y="1222"/>
                    <a:pt x="152" y="1234"/>
                    <a:pt x="186" y="1214"/>
                  </a:cubicBezTo>
                  <a:cubicBezTo>
                    <a:pt x="221" y="1194"/>
                    <a:pt x="232" y="1150"/>
                    <a:pt x="213" y="1116"/>
                  </a:cubicBezTo>
                  <a:cubicBezTo>
                    <a:pt x="193" y="1082"/>
                    <a:pt x="149" y="1070"/>
                    <a:pt x="115" y="1090"/>
                  </a:cubicBezTo>
                  <a:close/>
                  <a:moveTo>
                    <a:pt x="1370" y="602"/>
                  </a:moveTo>
                  <a:cubicBezTo>
                    <a:pt x="1434" y="565"/>
                    <a:pt x="1455" y="483"/>
                    <a:pt x="1419" y="420"/>
                  </a:cubicBezTo>
                  <a:cubicBezTo>
                    <a:pt x="1382" y="356"/>
                    <a:pt x="1301" y="334"/>
                    <a:pt x="1237" y="371"/>
                  </a:cubicBezTo>
                  <a:cubicBezTo>
                    <a:pt x="1173" y="408"/>
                    <a:pt x="1151" y="489"/>
                    <a:pt x="1188" y="553"/>
                  </a:cubicBezTo>
                  <a:cubicBezTo>
                    <a:pt x="1225" y="617"/>
                    <a:pt x="1306" y="638"/>
                    <a:pt x="1370" y="602"/>
                  </a:cubicBezTo>
                  <a:close/>
                  <a:moveTo>
                    <a:pt x="435" y="1325"/>
                  </a:moveTo>
                  <a:cubicBezTo>
                    <a:pt x="396" y="1302"/>
                    <a:pt x="346" y="1315"/>
                    <a:pt x="323" y="1355"/>
                  </a:cubicBezTo>
                  <a:cubicBezTo>
                    <a:pt x="301" y="1394"/>
                    <a:pt x="314" y="1444"/>
                    <a:pt x="353" y="1466"/>
                  </a:cubicBezTo>
                  <a:cubicBezTo>
                    <a:pt x="392" y="1489"/>
                    <a:pt x="443" y="1476"/>
                    <a:pt x="465" y="1437"/>
                  </a:cubicBezTo>
                  <a:cubicBezTo>
                    <a:pt x="488" y="1397"/>
                    <a:pt x="474" y="1347"/>
                    <a:pt x="435" y="1325"/>
                  </a:cubicBezTo>
                  <a:close/>
                  <a:moveTo>
                    <a:pt x="1132" y="119"/>
                  </a:moveTo>
                  <a:cubicBezTo>
                    <a:pt x="1063" y="79"/>
                    <a:pt x="975" y="103"/>
                    <a:pt x="936" y="171"/>
                  </a:cubicBezTo>
                  <a:cubicBezTo>
                    <a:pt x="896" y="240"/>
                    <a:pt x="920" y="327"/>
                    <a:pt x="988" y="367"/>
                  </a:cubicBezTo>
                  <a:cubicBezTo>
                    <a:pt x="1057" y="406"/>
                    <a:pt x="1144" y="383"/>
                    <a:pt x="1184" y="314"/>
                  </a:cubicBezTo>
                  <a:cubicBezTo>
                    <a:pt x="1224" y="246"/>
                    <a:pt x="1200" y="158"/>
                    <a:pt x="1132" y="119"/>
                  </a:cubicBezTo>
                  <a:close/>
                  <a:moveTo>
                    <a:pt x="778" y="849"/>
                  </a:moveTo>
                  <a:cubicBezTo>
                    <a:pt x="778" y="410"/>
                    <a:pt x="778" y="410"/>
                    <a:pt x="778" y="410"/>
                  </a:cubicBezTo>
                  <a:cubicBezTo>
                    <a:pt x="676" y="410"/>
                    <a:pt x="676" y="410"/>
                    <a:pt x="676" y="410"/>
                  </a:cubicBezTo>
                  <a:cubicBezTo>
                    <a:pt x="676" y="790"/>
                    <a:pt x="676" y="790"/>
                    <a:pt x="676" y="790"/>
                  </a:cubicBezTo>
                  <a:cubicBezTo>
                    <a:pt x="347" y="980"/>
                    <a:pt x="347" y="980"/>
                    <a:pt x="347" y="980"/>
                  </a:cubicBezTo>
                  <a:cubicBezTo>
                    <a:pt x="398" y="1068"/>
                    <a:pt x="398" y="1068"/>
                    <a:pt x="398" y="1068"/>
                  </a:cubicBezTo>
                  <a:lnTo>
                    <a:pt x="778" y="849"/>
                  </a:lnTo>
                  <a:close/>
                  <a:moveTo>
                    <a:pt x="778" y="849"/>
                  </a:moveTo>
                  <a:cubicBezTo>
                    <a:pt x="778" y="849"/>
                    <a:pt x="778" y="849"/>
                    <a:pt x="778" y="84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uppieren 28"/>
          <p:cNvGrpSpPr/>
          <p:nvPr userDrawn="1"/>
        </p:nvGrpSpPr>
        <p:grpSpPr>
          <a:xfrm>
            <a:off x="927382" y="4701137"/>
            <a:ext cx="711512" cy="592360"/>
            <a:chOff x="1350233" y="4766640"/>
            <a:chExt cx="711512" cy="592360"/>
          </a:xfrm>
        </p:grpSpPr>
        <p:sp>
          <p:nvSpPr>
            <p:cNvPr id="30" name="Rectangle 28"/>
            <p:cNvSpPr/>
            <p:nvPr userDrawn="1"/>
          </p:nvSpPr>
          <p:spPr>
            <a:xfrm>
              <a:off x="1350233" y="4766640"/>
              <a:ext cx="711512" cy="5923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29"/>
            <p:cNvGrpSpPr/>
            <p:nvPr userDrawn="1"/>
          </p:nvGrpSpPr>
          <p:grpSpPr>
            <a:xfrm>
              <a:off x="1470245" y="4826406"/>
              <a:ext cx="471488" cy="471488"/>
              <a:chOff x="4501356" y="934244"/>
              <a:chExt cx="471488" cy="471488"/>
            </a:xfrm>
            <a:solidFill>
              <a:schemeClr val="bg1"/>
            </a:solidFill>
          </p:grpSpPr>
          <p:sp>
            <p:nvSpPr>
              <p:cNvPr id="32" name="Freeform 40"/>
              <p:cNvSpPr>
                <a:spLocks noEditPoints="1"/>
              </p:cNvSpPr>
              <p:nvPr/>
            </p:nvSpPr>
            <p:spPr bwMode="auto">
              <a:xfrm>
                <a:off x="4704556" y="1137444"/>
                <a:ext cx="65088" cy="63500"/>
              </a:xfrm>
              <a:custGeom>
                <a:avLst/>
                <a:gdLst>
                  <a:gd name="T0" fmla="*/ 391 w 391"/>
                  <a:gd name="T1" fmla="*/ 195 h 391"/>
                  <a:gd name="T2" fmla="*/ 195 w 391"/>
                  <a:gd name="T3" fmla="*/ 391 h 391"/>
                  <a:gd name="T4" fmla="*/ 0 w 391"/>
                  <a:gd name="T5" fmla="*/ 195 h 391"/>
                  <a:gd name="T6" fmla="*/ 195 w 391"/>
                  <a:gd name="T7" fmla="*/ 0 h 391"/>
                  <a:gd name="T8" fmla="*/ 391 w 391"/>
                  <a:gd name="T9" fmla="*/ 195 h 391"/>
                  <a:gd name="T10" fmla="*/ 391 w 391"/>
                  <a:gd name="T11" fmla="*/ 195 h 391"/>
                  <a:gd name="T12" fmla="*/ 391 w 391"/>
                  <a:gd name="T13" fmla="*/ 195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391">
                    <a:moveTo>
                      <a:pt x="391" y="195"/>
                    </a:moveTo>
                    <a:cubicBezTo>
                      <a:pt x="391" y="303"/>
                      <a:pt x="303" y="391"/>
                      <a:pt x="195" y="391"/>
                    </a:cubicBezTo>
                    <a:cubicBezTo>
                      <a:pt x="88" y="391"/>
                      <a:pt x="0" y="303"/>
                      <a:pt x="0" y="195"/>
                    </a:cubicBezTo>
                    <a:cubicBezTo>
                      <a:pt x="0" y="88"/>
                      <a:pt x="88" y="0"/>
                      <a:pt x="195" y="0"/>
                    </a:cubicBezTo>
                    <a:cubicBezTo>
                      <a:pt x="303" y="0"/>
                      <a:pt x="391" y="88"/>
                      <a:pt x="391" y="195"/>
                    </a:cubicBezTo>
                    <a:close/>
                    <a:moveTo>
                      <a:pt x="391" y="195"/>
                    </a:moveTo>
                    <a:cubicBezTo>
                      <a:pt x="391" y="195"/>
                      <a:pt x="391" y="195"/>
                      <a:pt x="391" y="19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41"/>
              <p:cNvSpPr>
                <a:spLocks noEditPoints="1"/>
              </p:cNvSpPr>
              <p:nvPr/>
            </p:nvSpPr>
            <p:spPr bwMode="auto">
              <a:xfrm>
                <a:off x="4501356" y="934244"/>
                <a:ext cx="471488" cy="471488"/>
              </a:xfrm>
              <a:custGeom>
                <a:avLst/>
                <a:gdLst>
                  <a:gd name="T0" fmla="*/ 1512 w 2897"/>
                  <a:gd name="T1" fmla="*/ 2898 h 2898"/>
                  <a:gd name="T2" fmla="*/ 1608 w 2897"/>
                  <a:gd name="T3" fmla="*/ 2638 h 2898"/>
                  <a:gd name="T4" fmla="*/ 2297 w 2897"/>
                  <a:gd name="T5" fmla="*/ 2297 h 2898"/>
                  <a:gd name="T6" fmla="*/ 2637 w 2897"/>
                  <a:gd name="T7" fmla="*/ 1609 h 2898"/>
                  <a:gd name="T8" fmla="*/ 2897 w 2897"/>
                  <a:gd name="T9" fmla="*/ 1513 h 2898"/>
                  <a:gd name="T10" fmla="*/ 2801 w 2897"/>
                  <a:gd name="T11" fmla="*/ 1289 h 2898"/>
                  <a:gd name="T12" fmla="*/ 2554 w 2897"/>
                  <a:gd name="T13" fmla="*/ 982 h 2898"/>
                  <a:gd name="T14" fmla="*/ 1915 w 2897"/>
                  <a:gd name="T15" fmla="*/ 344 h 2898"/>
                  <a:gd name="T16" fmla="*/ 1608 w 2897"/>
                  <a:gd name="T17" fmla="*/ 96 h 2898"/>
                  <a:gd name="T18" fmla="*/ 1384 w 2897"/>
                  <a:gd name="T19" fmla="*/ 0 h 2898"/>
                  <a:gd name="T20" fmla="*/ 1288 w 2897"/>
                  <a:gd name="T21" fmla="*/ 260 h 2898"/>
                  <a:gd name="T22" fmla="*/ 600 w 2897"/>
                  <a:gd name="T23" fmla="*/ 601 h 2898"/>
                  <a:gd name="T24" fmla="*/ 259 w 2897"/>
                  <a:gd name="T25" fmla="*/ 1289 h 2898"/>
                  <a:gd name="T26" fmla="*/ 0 w 2897"/>
                  <a:gd name="T27" fmla="*/ 1385 h 2898"/>
                  <a:gd name="T28" fmla="*/ 96 w 2897"/>
                  <a:gd name="T29" fmla="*/ 1609 h 2898"/>
                  <a:gd name="T30" fmla="*/ 343 w 2897"/>
                  <a:gd name="T31" fmla="*/ 1916 h 2898"/>
                  <a:gd name="T32" fmla="*/ 981 w 2897"/>
                  <a:gd name="T33" fmla="*/ 2554 h 2898"/>
                  <a:gd name="T34" fmla="*/ 1288 w 2897"/>
                  <a:gd name="T35" fmla="*/ 2802 h 2898"/>
                  <a:gd name="T36" fmla="*/ 826 w 2897"/>
                  <a:gd name="T37" fmla="*/ 2071 h 2898"/>
                  <a:gd name="T38" fmla="*/ 722 w 2897"/>
                  <a:gd name="T39" fmla="*/ 1609 h 2898"/>
                  <a:gd name="T40" fmla="*/ 818 w 2897"/>
                  <a:gd name="T41" fmla="*/ 1385 h 2898"/>
                  <a:gd name="T42" fmla="*/ 583 w 2897"/>
                  <a:gd name="T43" fmla="*/ 1289 h 2898"/>
                  <a:gd name="T44" fmla="*/ 1288 w 2897"/>
                  <a:gd name="T45" fmla="*/ 584 h 2898"/>
                  <a:gd name="T46" fmla="*/ 1384 w 2897"/>
                  <a:gd name="T47" fmla="*/ 818 h 2898"/>
                  <a:gd name="T48" fmla="*/ 1608 w 2897"/>
                  <a:gd name="T49" fmla="*/ 722 h 2898"/>
                  <a:gd name="T50" fmla="*/ 2070 w 2897"/>
                  <a:gd name="T51" fmla="*/ 827 h 2898"/>
                  <a:gd name="T52" fmla="*/ 2175 w 2897"/>
                  <a:gd name="T53" fmla="*/ 1289 h 2898"/>
                  <a:gd name="T54" fmla="*/ 2079 w 2897"/>
                  <a:gd name="T55" fmla="*/ 1513 h 2898"/>
                  <a:gd name="T56" fmla="*/ 2313 w 2897"/>
                  <a:gd name="T57" fmla="*/ 1609 h 2898"/>
                  <a:gd name="T58" fmla="*/ 1608 w 2897"/>
                  <a:gd name="T59" fmla="*/ 2314 h 2898"/>
                  <a:gd name="T60" fmla="*/ 1512 w 2897"/>
                  <a:gd name="T61" fmla="*/ 2079 h 2898"/>
                  <a:gd name="T62" fmla="*/ 1288 w 2897"/>
                  <a:gd name="T63" fmla="*/ 2175 h 2898"/>
                  <a:gd name="T64" fmla="*/ 826 w 2897"/>
                  <a:gd name="T65" fmla="*/ 2071 h 2898"/>
                  <a:gd name="T66" fmla="*/ 826 w 2897"/>
                  <a:gd name="T67" fmla="*/ 2071 h 2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97" h="2898">
                    <a:moveTo>
                      <a:pt x="1384" y="2898"/>
                    </a:moveTo>
                    <a:cubicBezTo>
                      <a:pt x="1512" y="2898"/>
                      <a:pt x="1512" y="2898"/>
                      <a:pt x="1512" y="2898"/>
                    </a:cubicBezTo>
                    <a:cubicBezTo>
                      <a:pt x="1565" y="2898"/>
                      <a:pt x="1608" y="2855"/>
                      <a:pt x="1608" y="2802"/>
                    </a:cubicBezTo>
                    <a:cubicBezTo>
                      <a:pt x="1608" y="2638"/>
                      <a:pt x="1608" y="2638"/>
                      <a:pt x="1608" y="2638"/>
                    </a:cubicBezTo>
                    <a:cubicBezTo>
                      <a:pt x="1714" y="2624"/>
                      <a:pt x="1817" y="2596"/>
                      <a:pt x="1915" y="2554"/>
                    </a:cubicBezTo>
                    <a:cubicBezTo>
                      <a:pt x="2058" y="2494"/>
                      <a:pt x="2186" y="2407"/>
                      <a:pt x="2297" y="2297"/>
                    </a:cubicBezTo>
                    <a:cubicBezTo>
                      <a:pt x="2407" y="2187"/>
                      <a:pt x="2493" y="2059"/>
                      <a:pt x="2554" y="1916"/>
                    </a:cubicBezTo>
                    <a:cubicBezTo>
                      <a:pt x="2595" y="1817"/>
                      <a:pt x="2623" y="1714"/>
                      <a:pt x="2637" y="1609"/>
                    </a:cubicBezTo>
                    <a:cubicBezTo>
                      <a:pt x="2801" y="1609"/>
                      <a:pt x="2801" y="1609"/>
                      <a:pt x="2801" y="1609"/>
                    </a:cubicBezTo>
                    <a:cubicBezTo>
                      <a:pt x="2854" y="1609"/>
                      <a:pt x="2897" y="1566"/>
                      <a:pt x="2897" y="1513"/>
                    </a:cubicBezTo>
                    <a:cubicBezTo>
                      <a:pt x="2897" y="1385"/>
                      <a:pt x="2897" y="1385"/>
                      <a:pt x="2897" y="1385"/>
                    </a:cubicBezTo>
                    <a:cubicBezTo>
                      <a:pt x="2897" y="1332"/>
                      <a:pt x="2854" y="1289"/>
                      <a:pt x="2801" y="1289"/>
                    </a:cubicBezTo>
                    <a:cubicBezTo>
                      <a:pt x="2637" y="1289"/>
                      <a:pt x="2637" y="1289"/>
                      <a:pt x="2637" y="1289"/>
                    </a:cubicBezTo>
                    <a:cubicBezTo>
                      <a:pt x="2623" y="1183"/>
                      <a:pt x="2595" y="1081"/>
                      <a:pt x="2554" y="982"/>
                    </a:cubicBezTo>
                    <a:cubicBezTo>
                      <a:pt x="2493" y="839"/>
                      <a:pt x="2407" y="711"/>
                      <a:pt x="2297" y="601"/>
                    </a:cubicBezTo>
                    <a:cubicBezTo>
                      <a:pt x="2186" y="490"/>
                      <a:pt x="2058" y="404"/>
                      <a:pt x="1915" y="344"/>
                    </a:cubicBezTo>
                    <a:cubicBezTo>
                      <a:pt x="1817" y="302"/>
                      <a:pt x="1714" y="274"/>
                      <a:pt x="1608" y="260"/>
                    </a:cubicBezTo>
                    <a:cubicBezTo>
                      <a:pt x="1608" y="96"/>
                      <a:pt x="1608" y="96"/>
                      <a:pt x="1608" y="96"/>
                    </a:cubicBezTo>
                    <a:cubicBezTo>
                      <a:pt x="1608" y="43"/>
                      <a:pt x="1565" y="0"/>
                      <a:pt x="1512" y="0"/>
                    </a:cubicBezTo>
                    <a:cubicBezTo>
                      <a:pt x="1384" y="0"/>
                      <a:pt x="1384" y="0"/>
                      <a:pt x="1384" y="0"/>
                    </a:cubicBezTo>
                    <a:cubicBezTo>
                      <a:pt x="1331" y="0"/>
                      <a:pt x="1288" y="43"/>
                      <a:pt x="1288" y="96"/>
                    </a:cubicBezTo>
                    <a:cubicBezTo>
                      <a:pt x="1288" y="260"/>
                      <a:pt x="1288" y="260"/>
                      <a:pt x="1288" y="260"/>
                    </a:cubicBezTo>
                    <a:cubicBezTo>
                      <a:pt x="1183" y="274"/>
                      <a:pt x="1080" y="302"/>
                      <a:pt x="981" y="344"/>
                    </a:cubicBezTo>
                    <a:cubicBezTo>
                      <a:pt x="838" y="404"/>
                      <a:pt x="710" y="490"/>
                      <a:pt x="600" y="601"/>
                    </a:cubicBezTo>
                    <a:cubicBezTo>
                      <a:pt x="490" y="711"/>
                      <a:pt x="403" y="839"/>
                      <a:pt x="343" y="982"/>
                    </a:cubicBezTo>
                    <a:cubicBezTo>
                      <a:pt x="301" y="1081"/>
                      <a:pt x="273" y="1183"/>
                      <a:pt x="259" y="1289"/>
                    </a:cubicBezTo>
                    <a:cubicBezTo>
                      <a:pt x="96" y="1289"/>
                      <a:pt x="96" y="1289"/>
                      <a:pt x="96" y="1289"/>
                    </a:cubicBezTo>
                    <a:cubicBezTo>
                      <a:pt x="43" y="1289"/>
                      <a:pt x="0" y="1332"/>
                      <a:pt x="0" y="1385"/>
                    </a:cubicBezTo>
                    <a:cubicBezTo>
                      <a:pt x="0" y="1513"/>
                      <a:pt x="0" y="1513"/>
                      <a:pt x="0" y="1513"/>
                    </a:cubicBezTo>
                    <a:cubicBezTo>
                      <a:pt x="0" y="1566"/>
                      <a:pt x="43" y="1609"/>
                      <a:pt x="96" y="1609"/>
                    </a:cubicBezTo>
                    <a:cubicBezTo>
                      <a:pt x="259" y="1609"/>
                      <a:pt x="259" y="1609"/>
                      <a:pt x="259" y="1609"/>
                    </a:cubicBezTo>
                    <a:cubicBezTo>
                      <a:pt x="273" y="1714"/>
                      <a:pt x="301" y="1817"/>
                      <a:pt x="343" y="1916"/>
                    </a:cubicBezTo>
                    <a:cubicBezTo>
                      <a:pt x="403" y="2059"/>
                      <a:pt x="490" y="2187"/>
                      <a:pt x="600" y="2297"/>
                    </a:cubicBezTo>
                    <a:cubicBezTo>
                      <a:pt x="710" y="2407"/>
                      <a:pt x="838" y="2494"/>
                      <a:pt x="981" y="2554"/>
                    </a:cubicBezTo>
                    <a:cubicBezTo>
                      <a:pt x="1080" y="2596"/>
                      <a:pt x="1183" y="2624"/>
                      <a:pt x="1288" y="2638"/>
                    </a:cubicBezTo>
                    <a:cubicBezTo>
                      <a:pt x="1288" y="2802"/>
                      <a:pt x="1288" y="2802"/>
                      <a:pt x="1288" y="2802"/>
                    </a:cubicBezTo>
                    <a:cubicBezTo>
                      <a:pt x="1288" y="2855"/>
                      <a:pt x="1331" y="2898"/>
                      <a:pt x="1384" y="2898"/>
                    </a:cubicBezTo>
                    <a:close/>
                    <a:moveTo>
                      <a:pt x="826" y="2071"/>
                    </a:moveTo>
                    <a:cubicBezTo>
                      <a:pt x="699" y="1943"/>
                      <a:pt x="615" y="1783"/>
                      <a:pt x="583" y="1609"/>
                    </a:cubicBezTo>
                    <a:cubicBezTo>
                      <a:pt x="722" y="1609"/>
                      <a:pt x="722" y="1609"/>
                      <a:pt x="722" y="1609"/>
                    </a:cubicBezTo>
                    <a:cubicBezTo>
                      <a:pt x="775" y="1609"/>
                      <a:pt x="818" y="1566"/>
                      <a:pt x="818" y="1513"/>
                    </a:cubicBezTo>
                    <a:cubicBezTo>
                      <a:pt x="818" y="1385"/>
                      <a:pt x="818" y="1385"/>
                      <a:pt x="818" y="1385"/>
                    </a:cubicBezTo>
                    <a:cubicBezTo>
                      <a:pt x="818" y="1332"/>
                      <a:pt x="775" y="1289"/>
                      <a:pt x="722" y="1289"/>
                    </a:cubicBezTo>
                    <a:cubicBezTo>
                      <a:pt x="583" y="1289"/>
                      <a:pt x="583" y="1289"/>
                      <a:pt x="583" y="1289"/>
                    </a:cubicBezTo>
                    <a:cubicBezTo>
                      <a:pt x="615" y="1115"/>
                      <a:pt x="699" y="955"/>
                      <a:pt x="826" y="827"/>
                    </a:cubicBezTo>
                    <a:cubicBezTo>
                      <a:pt x="954" y="699"/>
                      <a:pt x="1114" y="615"/>
                      <a:pt x="1288" y="584"/>
                    </a:cubicBezTo>
                    <a:cubicBezTo>
                      <a:pt x="1288" y="722"/>
                      <a:pt x="1288" y="722"/>
                      <a:pt x="1288" y="722"/>
                    </a:cubicBezTo>
                    <a:cubicBezTo>
                      <a:pt x="1288" y="775"/>
                      <a:pt x="1331" y="818"/>
                      <a:pt x="1384" y="818"/>
                    </a:cubicBezTo>
                    <a:cubicBezTo>
                      <a:pt x="1512" y="818"/>
                      <a:pt x="1512" y="818"/>
                      <a:pt x="1512" y="818"/>
                    </a:cubicBezTo>
                    <a:cubicBezTo>
                      <a:pt x="1565" y="818"/>
                      <a:pt x="1608" y="775"/>
                      <a:pt x="1608" y="722"/>
                    </a:cubicBezTo>
                    <a:cubicBezTo>
                      <a:pt x="1608" y="584"/>
                      <a:pt x="1608" y="584"/>
                      <a:pt x="1608" y="584"/>
                    </a:cubicBezTo>
                    <a:cubicBezTo>
                      <a:pt x="1782" y="615"/>
                      <a:pt x="1943" y="699"/>
                      <a:pt x="2070" y="827"/>
                    </a:cubicBezTo>
                    <a:cubicBezTo>
                      <a:pt x="2198" y="955"/>
                      <a:pt x="2282" y="1115"/>
                      <a:pt x="2313" y="1289"/>
                    </a:cubicBezTo>
                    <a:cubicBezTo>
                      <a:pt x="2175" y="1289"/>
                      <a:pt x="2175" y="1289"/>
                      <a:pt x="2175" y="1289"/>
                    </a:cubicBezTo>
                    <a:cubicBezTo>
                      <a:pt x="2122" y="1289"/>
                      <a:pt x="2079" y="1332"/>
                      <a:pt x="2079" y="1385"/>
                    </a:cubicBezTo>
                    <a:cubicBezTo>
                      <a:pt x="2079" y="1513"/>
                      <a:pt x="2079" y="1513"/>
                      <a:pt x="2079" y="1513"/>
                    </a:cubicBezTo>
                    <a:cubicBezTo>
                      <a:pt x="2079" y="1566"/>
                      <a:pt x="2122" y="1609"/>
                      <a:pt x="2175" y="1609"/>
                    </a:cubicBezTo>
                    <a:cubicBezTo>
                      <a:pt x="2313" y="1609"/>
                      <a:pt x="2313" y="1609"/>
                      <a:pt x="2313" y="1609"/>
                    </a:cubicBezTo>
                    <a:cubicBezTo>
                      <a:pt x="2282" y="1783"/>
                      <a:pt x="2198" y="1943"/>
                      <a:pt x="2070" y="2071"/>
                    </a:cubicBezTo>
                    <a:cubicBezTo>
                      <a:pt x="1943" y="2199"/>
                      <a:pt x="1782" y="2282"/>
                      <a:pt x="1608" y="2314"/>
                    </a:cubicBezTo>
                    <a:cubicBezTo>
                      <a:pt x="1608" y="2175"/>
                      <a:pt x="1608" y="2175"/>
                      <a:pt x="1608" y="2175"/>
                    </a:cubicBezTo>
                    <a:cubicBezTo>
                      <a:pt x="1608" y="2122"/>
                      <a:pt x="1565" y="2079"/>
                      <a:pt x="1512" y="2079"/>
                    </a:cubicBezTo>
                    <a:cubicBezTo>
                      <a:pt x="1384" y="2079"/>
                      <a:pt x="1384" y="2079"/>
                      <a:pt x="1384" y="2079"/>
                    </a:cubicBezTo>
                    <a:cubicBezTo>
                      <a:pt x="1331" y="2079"/>
                      <a:pt x="1288" y="2122"/>
                      <a:pt x="1288" y="2175"/>
                    </a:cubicBezTo>
                    <a:cubicBezTo>
                      <a:pt x="1288" y="2314"/>
                      <a:pt x="1288" y="2314"/>
                      <a:pt x="1288" y="2314"/>
                    </a:cubicBezTo>
                    <a:cubicBezTo>
                      <a:pt x="1114" y="2282"/>
                      <a:pt x="954" y="2199"/>
                      <a:pt x="826" y="2071"/>
                    </a:cubicBezTo>
                    <a:close/>
                    <a:moveTo>
                      <a:pt x="826" y="2071"/>
                    </a:moveTo>
                    <a:cubicBezTo>
                      <a:pt x="826" y="2071"/>
                      <a:pt x="826" y="2071"/>
                      <a:pt x="826" y="20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4" name="Gruppieren 33"/>
          <p:cNvGrpSpPr/>
          <p:nvPr userDrawn="1"/>
        </p:nvGrpSpPr>
        <p:grpSpPr>
          <a:xfrm>
            <a:off x="927382" y="5366452"/>
            <a:ext cx="711512" cy="592360"/>
            <a:chOff x="1350233" y="5399810"/>
            <a:chExt cx="711512" cy="592360"/>
          </a:xfrm>
        </p:grpSpPr>
        <p:sp>
          <p:nvSpPr>
            <p:cNvPr id="35" name="Rectangle 32"/>
            <p:cNvSpPr/>
            <p:nvPr userDrawn="1"/>
          </p:nvSpPr>
          <p:spPr>
            <a:xfrm>
              <a:off x="1350233" y="5399810"/>
              <a:ext cx="711512" cy="59236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155"/>
            <p:cNvSpPr>
              <a:spLocks noEditPoints="1"/>
            </p:cNvSpPr>
            <p:nvPr userDrawn="1"/>
          </p:nvSpPr>
          <p:spPr bwMode="auto">
            <a:xfrm>
              <a:off x="1502258" y="5478762"/>
              <a:ext cx="387950" cy="434455"/>
            </a:xfrm>
            <a:custGeom>
              <a:avLst/>
              <a:gdLst>
                <a:gd name="T0" fmla="*/ 111 w 131"/>
                <a:gd name="T1" fmla="*/ 74 h 147"/>
                <a:gd name="T2" fmla="*/ 82 w 131"/>
                <a:gd name="T3" fmla="*/ 58 h 147"/>
                <a:gd name="T4" fmla="*/ 117 w 131"/>
                <a:gd name="T5" fmla="*/ 56 h 147"/>
                <a:gd name="T6" fmla="*/ 129 w 131"/>
                <a:gd name="T7" fmla="*/ 34 h 147"/>
                <a:gd name="T8" fmla="*/ 111 w 131"/>
                <a:gd name="T9" fmla="*/ 16 h 147"/>
                <a:gd name="T10" fmla="*/ 66 w 131"/>
                <a:gd name="T11" fmla="*/ 0 h 147"/>
                <a:gd name="T12" fmla="*/ 49 w 131"/>
                <a:gd name="T13" fmla="*/ 31 h 147"/>
                <a:gd name="T14" fmla="*/ 14 w 131"/>
                <a:gd name="T15" fmla="*/ 34 h 147"/>
                <a:gd name="T16" fmla="*/ 3 w 131"/>
                <a:gd name="T17" fmla="*/ 58 h 147"/>
                <a:gd name="T18" fmla="*/ 20 w 131"/>
                <a:gd name="T19" fmla="*/ 74 h 147"/>
                <a:gd name="T20" fmla="*/ 49 w 131"/>
                <a:gd name="T21" fmla="*/ 141 h 147"/>
                <a:gd name="T22" fmla="*/ 76 w 131"/>
                <a:gd name="T23" fmla="*/ 147 h 147"/>
                <a:gd name="T24" fmla="*/ 82 w 131"/>
                <a:gd name="T25" fmla="*/ 116 h 147"/>
                <a:gd name="T26" fmla="*/ 117 w 131"/>
                <a:gd name="T27" fmla="*/ 114 h 147"/>
                <a:gd name="T28" fmla="*/ 129 w 131"/>
                <a:gd name="T29" fmla="*/ 92 h 147"/>
                <a:gd name="T30" fmla="*/ 49 w 131"/>
                <a:gd name="T31" fmla="*/ 64 h 147"/>
                <a:gd name="T32" fmla="*/ 11 w 131"/>
                <a:gd name="T33" fmla="*/ 53 h 147"/>
                <a:gd name="T34" fmla="*/ 49 w 131"/>
                <a:gd name="T35" fmla="*/ 41 h 147"/>
                <a:gd name="T36" fmla="*/ 76 w 131"/>
                <a:gd name="T37" fmla="*/ 55 h 147"/>
                <a:gd name="T38" fmla="*/ 55 w 131"/>
                <a:gd name="T39" fmla="*/ 43 h 147"/>
                <a:gd name="T40" fmla="*/ 76 w 131"/>
                <a:gd name="T41" fmla="*/ 55 h 147"/>
                <a:gd name="T42" fmla="*/ 76 w 131"/>
                <a:gd name="T43" fmla="*/ 31 h 147"/>
                <a:gd name="T44" fmla="*/ 55 w 131"/>
                <a:gd name="T45" fmla="*/ 18 h 147"/>
                <a:gd name="T46" fmla="*/ 55 w 131"/>
                <a:gd name="T47" fmla="*/ 67 h 147"/>
                <a:gd name="T48" fmla="*/ 76 w 131"/>
                <a:gd name="T49" fmla="*/ 80 h 147"/>
                <a:gd name="T50" fmla="*/ 55 w 131"/>
                <a:gd name="T51" fmla="*/ 67 h 147"/>
                <a:gd name="T52" fmla="*/ 76 w 131"/>
                <a:gd name="T53" fmla="*/ 104 h 147"/>
                <a:gd name="T54" fmla="*/ 55 w 131"/>
                <a:gd name="T55" fmla="*/ 92 h 147"/>
                <a:gd name="T56" fmla="*/ 55 w 131"/>
                <a:gd name="T57" fmla="*/ 129 h 147"/>
                <a:gd name="T58" fmla="*/ 76 w 131"/>
                <a:gd name="T59" fmla="*/ 116 h 147"/>
                <a:gd name="T60" fmla="*/ 55 w 131"/>
                <a:gd name="T61" fmla="*/ 129 h 147"/>
                <a:gd name="T62" fmla="*/ 111 w 131"/>
                <a:gd name="T63" fmla="*/ 49 h 147"/>
                <a:gd name="T64" fmla="*/ 82 w 131"/>
                <a:gd name="T65" fmla="*/ 25 h 147"/>
                <a:gd name="T66" fmla="*/ 120 w 131"/>
                <a:gd name="T67" fmla="*/ 38 h 147"/>
                <a:gd name="T68" fmla="*/ 82 w 131"/>
                <a:gd name="T69" fmla="*/ 107 h 147"/>
                <a:gd name="T70" fmla="*/ 110 w 131"/>
                <a:gd name="T71" fmla="*/ 84 h 147"/>
                <a:gd name="T72" fmla="*/ 111 w 131"/>
                <a:gd name="T73" fmla="*/ 107 h 147"/>
                <a:gd name="T74" fmla="*/ 111 w 131"/>
                <a:gd name="T75" fmla="*/ 10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47">
                  <a:moveTo>
                    <a:pt x="117" y="77"/>
                  </a:moveTo>
                  <a:cubicBezTo>
                    <a:pt x="116" y="75"/>
                    <a:pt x="114" y="74"/>
                    <a:pt x="11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4" y="58"/>
                    <a:pt x="116" y="57"/>
                    <a:pt x="117" y="56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37"/>
                    <a:pt x="129" y="34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7"/>
                    <a:pt x="114" y="16"/>
                    <a:pt x="111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7"/>
                    <a:pt x="75" y="0"/>
                    <a:pt x="66" y="0"/>
                  </a:cubicBezTo>
                  <a:cubicBezTo>
                    <a:pt x="57" y="0"/>
                    <a:pt x="49" y="7"/>
                    <a:pt x="49" y="17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5" y="32"/>
                    <a:pt x="14" y="3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2"/>
                    <a:pt x="1" y="56"/>
                    <a:pt x="3" y="5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3"/>
                    <a:pt x="18" y="74"/>
                    <a:pt x="20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4"/>
                    <a:pt x="52" y="147"/>
                    <a:pt x="55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80" y="147"/>
                    <a:pt x="82" y="144"/>
                    <a:pt x="82" y="141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4" y="116"/>
                    <a:pt x="116" y="116"/>
                    <a:pt x="117" y="11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31" y="99"/>
                    <a:pt x="131" y="95"/>
                    <a:pt x="129" y="92"/>
                  </a:cubicBezTo>
                  <a:lnTo>
                    <a:pt x="117" y="77"/>
                  </a:lnTo>
                  <a:close/>
                  <a:moveTo>
                    <a:pt x="49" y="64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64"/>
                  </a:lnTo>
                  <a:close/>
                  <a:moveTo>
                    <a:pt x="76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76" y="43"/>
                    <a:pt x="76" y="43"/>
                    <a:pt x="76" y="43"/>
                  </a:cubicBezTo>
                  <a:lnTo>
                    <a:pt x="76" y="55"/>
                  </a:lnTo>
                  <a:close/>
                  <a:moveTo>
                    <a:pt x="76" y="18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18"/>
                    <a:pt x="55" y="18"/>
                    <a:pt x="55" y="18"/>
                  </a:cubicBezTo>
                  <a:lnTo>
                    <a:pt x="76" y="18"/>
                  </a:lnTo>
                  <a:close/>
                  <a:moveTo>
                    <a:pt x="55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55" y="80"/>
                    <a:pt x="55" y="80"/>
                    <a:pt x="55" y="80"/>
                  </a:cubicBezTo>
                  <a:lnTo>
                    <a:pt x="55" y="67"/>
                  </a:lnTo>
                  <a:close/>
                  <a:moveTo>
                    <a:pt x="76" y="92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92"/>
                    <a:pt x="55" y="92"/>
                    <a:pt x="55" y="92"/>
                  </a:cubicBezTo>
                  <a:lnTo>
                    <a:pt x="76" y="92"/>
                  </a:lnTo>
                  <a:close/>
                  <a:moveTo>
                    <a:pt x="55" y="129"/>
                  </a:moveTo>
                  <a:cubicBezTo>
                    <a:pt x="55" y="116"/>
                    <a:pt x="55" y="116"/>
                    <a:pt x="55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29"/>
                    <a:pt x="76" y="129"/>
                    <a:pt x="76" y="129"/>
                  </a:cubicBezTo>
                  <a:lnTo>
                    <a:pt x="55" y="129"/>
                  </a:lnTo>
                  <a:close/>
                  <a:moveTo>
                    <a:pt x="120" y="38"/>
                  </a:moveTo>
                  <a:cubicBezTo>
                    <a:pt x="111" y="49"/>
                    <a:pt x="111" y="49"/>
                    <a:pt x="11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110" y="25"/>
                    <a:pt x="110" y="25"/>
                    <a:pt x="110" y="25"/>
                  </a:cubicBezTo>
                  <a:lnTo>
                    <a:pt x="120" y="38"/>
                  </a:lnTo>
                  <a:close/>
                  <a:moveTo>
                    <a:pt x="111" y="107"/>
                  </a:moveTo>
                  <a:cubicBezTo>
                    <a:pt x="82" y="107"/>
                    <a:pt x="82" y="107"/>
                    <a:pt x="82" y="107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11" y="107"/>
                  </a:lnTo>
                  <a:close/>
                  <a:moveTo>
                    <a:pt x="111" y="107"/>
                  </a:moveTo>
                  <a:cubicBezTo>
                    <a:pt x="111" y="107"/>
                    <a:pt x="111" y="107"/>
                    <a:pt x="111" y="107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FAFA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4"/>
          <p:cNvGrpSpPr/>
          <p:nvPr userDrawn="1"/>
        </p:nvGrpSpPr>
        <p:grpSpPr>
          <a:xfrm>
            <a:off x="927382" y="1373963"/>
            <a:ext cx="711512" cy="592360"/>
            <a:chOff x="3756155" y="1771951"/>
            <a:chExt cx="711512" cy="592360"/>
          </a:xfrm>
        </p:grpSpPr>
        <p:sp>
          <p:nvSpPr>
            <p:cNvPr id="38" name="Rectangle 35"/>
            <p:cNvSpPr/>
            <p:nvPr/>
          </p:nvSpPr>
          <p:spPr>
            <a:xfrm>
              <a:off x="3756155" y="1771951"/>
              <a:ext cx="711512" cy="5923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172"/>
            <p:cNvSpPr>
              <a:spLocks noEditPoints="1"/>
            </p:cNvSpPr>
            <p:nvPr/>
          </p:nvSpPr>
          <p:spPr bwMode="auto">
            <a:xfrm>
              <a:off x="3914589" y="1875288"/>
              <a:ext cx="410966" cy="399556"/>
            </a:xfrm>
            <a:custGeom>
              <a:avLst/>
              <a:gdLst>
                <a:gd name="T0" fmla="*/ 22 w 45"/>
                <a:gd name="T1" fmla="*/ 0 h 45"/>
                <a:gd name="T2" fmla="*/ 0 w 45"/>
                <a:gd name="T3" fmla="*/ 22 h 45"/>
                <a:gd name="T4" fmla="*/ 22 w 45"/>
                <a:gd name="T5" fmla="*/ 45 h 45"/>
                <a:gd name="T6" fmla="*/ 45 w 45"/>
                <a:gd name="T7" fmla="*/ 22 h 45"/>
                <a:gd name="T8" fmla="*/ 22 w 45"/>
                <a:gd name="T9" fmla="*/ 0 h 45"/>
                <a:gd name="T10" fmla="*/ 42 w 45"/>
                <a:gd name="T11" fmla="*/ 22 h 45"/>
                <a:gd name="T12" fmla="*/ 38 w 45"/>
                <a:gd name="T13" fmla="*/ 34 h 45"/>
                <a:gd name="T14" fmla="*/ 37 w 45"/>
                <a:gd name="T15" fmla="*/ 31 h 45"/>
                <a:gd name="T16" fmla="*/ 38 w 45"/>
                <a:gd name="T17" fmla="*/ 24 h 45"/>
                <a:gd name="T18" fmla="*/ 35 w 45"/>
                <a:gd name="T19" fmla="*/ 19 h 45"/>
                <a:gd name="T20" fmla="*/ 30 w 45"/>
                <a:gd name="T21" fmla="*/ 16 h 45"/>
                <a:gd name="T22" fmla="*/ 33 w 45"/>
                <a:gd name="T23" fmla="*/ 8 h 45"/>
                <a:gd name="T24" fmla="*/ 28 w 45"/>
                <a:gd name="T25" fmla="*/ 6 h 45"/>
                <a:gd name="T26" fmla="*/ 29 w 45"/>
                <a:gd name="T27" fmla="*/ 4 h 45"/>
                <a:gd name="T28" fmla="*/ 42 w 45"/>
                <a:gd name="T29" fmla="*/ 22 h 45"/>
                <a:gd name="T30" fmla="*/ 20 w 45"/>
                <a:gd name="T31" fmla="*/ 3 h 45"/>
                <a:gd name="T32" fmla="*/ 17 w 45"/>
                <a:gd name="T33" fmla="*/ 5 h 45"/>
                <a:gd name="T34" fmla="*/ 14 w 45"/>
                <a:gd name="T35" fmla="*/ 8 h 45"/>
                <a:gd name="T36" fmla="*/ 11 w 45"/>
                <a:gd name="T37" fmla="*/ 12 h 45"/>
                <a:gd name="T38" fmla="*/ 13 w 45"/>
                <a:gd name="T39" fmla="*/ 14 h 45"/>
                <a:gd name="T40" fmla="*/ 16 w 45"/>
                <a:gd name="T41" fmla="*/ 15 h 45"/>
                <a:gd name="T42" fmla="*/ 23 w 45"/>
                <a:gd name="T43" fmla="*/ 22 h 45"/>
                <a:gd name="T44" fmla="*/ 18 w 45"/>
                <a:gd name="T45" fmla="*/ 28 h 45"/>
                <a:gd name="T46" fmla="*/ 17 w 45"/>
                <a:gd name="T47" fmla="*/ 31 h 45"/>
                <a:gd name="T48" fmla="*/ 17 w 45"/>
                <a:gd name="T49" fmla="*/ 37 h 45"/>
                <a:gd name="T50" fmla="*/ 13 w 45"/>
                <a:gd name="T51" fmla="*/ 32 h 45"/>
                <a:gd name="T52" fmla="*/ 12 w 45"/>
                <a:gd name="T53" fmla="*/ 27 h 45"/>
                <a:gd name="T54" fmla="*/ 8 w 45"/>
                <a:gd name="T55" fmla="*/ 22 h 45"/>
                <a:gd name="T56" fmla="*/ 10 w 45"/>
                <a:gd name="T57" fmla="*/ 17 h 45"/>
                <a:gd name="T58" fmla="*/ 5 w 45"/>
                <a:gd name="T59" fmla="*/ 16 h 45"/>
                <a:gd name="T60" fmla="*/ 20 w 45"/>
                <a:gd name="T61" fmla="*/ 3 h 45"/>
                <a:gd name="T62" fmla="*/ 16 w 45"/>
                <a:gd name="T63" fmla="*/ 41 h 45"/>
                <a:gd name="T64" fmla="*/ 19 w 45"/>
                <a:gd name="T65" fmla="*/ 39 h 45"/>
                <a:gd name="T66" fmla="*/ 22 w 45"/>
                <a:gd name="T67" fmla="*/ 38 h 45"/>
                <a:gd name="T68" fmla="*/ 28 w 45"/>
                <a:gd name="T69" fmla="*/ 37 h 45"/>
                <a:gd name="T70" fmla="*/ 33 w 45"/>
                <a:gd name="T71" fmla="*/ 38 h 45"/>
                <a:gd name="T72" fmla="*/ 22 w 45"/>
                <a:gd name="T73" fmla="*/ 42 h 45"/>
                <a:gd name="T74" fmla="*/ 16 w 45"/>
                <a:gd name="T7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42" y="22"/>
                  </a:moveTo>
                  <a:cubicBezTo>
                    <a:pt x="42" y="27"/>
                    <a:pt x="40" y="31"/>
                    <a:pt x="38" y="34"/>
                  </a:cubicBezTo>
                  <a:cubicBezTo>
                    <a:pt x="37" y="34"/>
                    <a:pt x="36" y="32"/>
                    <a:pt x="37" y="31"/>
                  </a:cubicBezTo>
                  <a:cubicBezTo>
                    <a:pt x="38" y="29"/>
                    <a:pt x="38" y="25"/>
                    <a:pt x="38" y="24"/>
                  </a:cubicBezTo>
                  <a:cubicBezTo>
                    <a:pt x="38" y="23"/>
                    <a:pt x="37" y="19"/>
                    <a:pt x="35" y="19"/>
                  </a:cubicBezTo>
                  <a:cubicBezTo>
                    <a:pt x="33" y="19"/>
                    <a:pt x="32" y="19"/>
                    <a:pt x="30" y="16"/>
                  </a:cubicBezTo>
                  <a:cubicBezTo>
                    <a:pt x="28" y="11"/>
                    <a:pt x="35" y="10"/>
                    <a:pt x="33" y="8"/>
                  </a:cubicBezTo>
                  <a:cubicBezTo>
                    <a:pt x="32" y="7"/>
                    <a:pt x="28" y="11"/>
                    <a:pt x="28" y="6"/>
                  </a:cubicBezTo>
                  <a:cubicBezTo>
                    <a:pt x="28" y="5"/>
                    <a:pt x="28" y="5"/>
                    <a:pt x="29" y="4"/>
                  </a:cubicBezTo>
                  <a:cubicBezTo>
                    <a:pt x="36" y="7"/>
                    <a:pt x="42" y="14"/>
                    <a:pt x="42" y="22"/>
                  </a:cubicBezTo>
                  <a:close/>
                  <a:moveTo>
                    <a:pt x="20" y="3"/>
                  </a:moveTo>
                  <a:cubicBezTo>
                    <a:pt x="19" y="4"/>
                    <a:pt x="18" y="5"/>
                    <a:pt x="17" y="5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3" y="9"/>
                    <a:pt x="11" y="11"/>
                    <a:pt x="11" y="12"/>
                  </a:cubicBezTo>
                  <a:cubicBezTo>
                    <a:pt x="11" y="13"/>
                    <a:pt x="12" y="15"/>
                    <a:pt x="13" y="14"/>
                  </a:cubicBezTo>
                  <a:cubicBezTo>
                    <a:pt x="13" y="14"/>
                    <a:pt x="15" y="14"/>
                    <a:pt x="16" y="15"/>
                  </a:cubicBezTo>
                  <a:cubicBezTo>
                    <a:pt x="18" y="15"/>
                    <a:pt x="26" y="15"/>
                    <a:pt x="23" y="22"/>
                  </a:cubicBezTo>
                  <a:cubicBezTo>
                    <a:pt x="22" y="24"/>
                    <a:pt x="19" y="24"/>
                    <a:pt x="18" y="28"/>
                  </a:cubicBezTo>
                  <a:cubicBezTo>
                    <a:pt x="18" y="28"/>
                    <a:pt x="17" y="30"/>
                    <a:pt x="17" y="31"/>
                  </a:cubicBezTo>
                  <a:cubicBezTo>
                    <a:pt x="17" y="32"/>
                    <a:pt x="18" y="37"/>
                    <a:pt x="17" y="37"/>
                  </a:cubicBezTo>
                  <a:cubicBezTo>
                    <a:pt x="16" y="37"/>
                    <a:pt x="13" y="33"/>
                    <a:pt x="13" y="32"/>
                  </a:cubicBezTo>
                  <a:cubicBezTo>
                    <a:pt x="13" y="31"/>
                    <a:pt x="12" y="29"/>
                    <a:pt x="12" y="27"/>
                  </a:cubicBezTo>
                  <a:cubicBezTo>
                    <a:pt x="12" y="25"/>
                    <a:pt x="8" y="25"/>
                    <a:pt x="8" y="22"/>
                  </a:cubicBezTo>
                  <a:cubicBezTo>
                    <a:pt x="8" y="19"/>
                    <a:pt x="10" y="18"/>
                    <a:pt x="10" y="17"/>
                  </a:cubicBezTo>
                  <a:cubicBezTo>
                    <a:pt x="9" y="16"/>
                    <a:pt x="6" y="16"/>
                    <a:pt x="5" y="16"/>
                  </a:cubicBezTo>
                  <a:cubicBezTo>
                    <a:pt x="7" y="9"/>
                    <a:pt x="13" y="4"/>
                    <a:pt x="20" y="3"/>
                  </a:cubicBezTo>
                  <a:close/>
                  <a:moveTo>
                    <a:pt x="16" y="41"/>
                  </a:moveTo>
                  <a:cubicBezTo>
                    <a:pt x="18" y="40"/>
                    <a:pt x="18" y="39"/>
                    <a:pt x="19" y="39"/>
                  </a:cubicBezTo>
                  <a:cubicBezTo>
                    <a:pt x="20" y="39"/>
                    <a:pt x="21" y="39"/>
                    <a:pt x="22" y="38"/>
                  </a:cubicBezTo>
                  <a:cubicBezTo>
                    <a:pt x="23" y="38"/>
                    <a:pt x="26" y="37"/>
                    <a:pt x="28" y="37"/>
                  </a:cubicBezTo>
                  <a:cubicBezTo>
                    <a:pt x="29" y="37"/>
                    <a:pt x="32" y="37"/>
                    <a:pt x="33" y="38"/>
                  </a:cubicBezTo>
                  <a:cubicBezTo>
                    <a:pt x="30" y="40"/>
                    <a:pt x="26" y="42"/>
                    <a:pt x="22" y="42"/>
                  </a:cubicBezTo>
                  <a:cubicBezTo>
                    <a:pt x="20" y="42"/>
                    <a:pt x="18" y="41"/>
                    <a:pt x="16" y="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000">
                <a:solidFill>
                  <a:schemeClr val="tx2"/>
                </a:solidFill>
              </a:endParaRPr>
            </a:p>
          </p:txBody>
        </p:sp>
      </p:grpSp>
      <p:sp>
        <p:nvSpPr>
          <p:cNvPr id="46" name="Textfeld 45"/>
          <p:cNvSpPr txBox="1"/>
          <p:nvPr userDrawn="1"/>
        </p:nvSpPr>
        <p:spPr>
          <a:xfrm>
            <a:off x="1595500" y="650037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812572" y="1448780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812572" y="2114854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812572" y="2780928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9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1812572" y="3447002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0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812572" y="4113076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1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812572" y="4779150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2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1812572" y="5445224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8043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8712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508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08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9219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408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7263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96547"/>
            <a:ext cx="5157787" cy="39931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263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6547"/>
            <a:ext cx="5183188" cy="39931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18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84008"/>
            <a:ext cx="4419841" cy="1758458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707891" y="2493448"/>
            <a:ext cx="10785110" cy="211432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581363" y="4626650"/>
            <a:ext cx="5058638" cy="14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6400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94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1424" y="476672"/>
            <a:ext cx="1036915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4" y="1052736"/>
            <a:ext cx="10369152" cy="324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grpSp>
        <p:nvGrpSpPr>
          <p:cNvPr id="9" name="Group 7"/>
          <p:cNvGrpSpPr/>
          <p:nvPr userDrawn="1"/>
        </p:nvGrpSpPr>
        <p:grpSpPr>
          <a:xfrm>
            <a:off x="927382" y="2039873"/>
            <a:ext cx="711512" cy="592360"/>
            <a:chOff x="3751266" y="2411176"/>
            <a:chExt cx="711512" cy="592360"/>
          </a:xfrm>
        </p:grpSpPr>
        <p:sp>
          <p:nvSpPr>
            <p:cNvPr id="10" name="Rectangle 8"/>
            <p:cNvSpPr/>
            <p:nvPr/>
          </p:nvSpPr>
          <p:spPr>
            <a:xfrm>
              <a:off x="3751266" y="2411176"/>
              <a:ext cx="711512" cy="592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9"/>
            <p:cNvGrpSpPr>
              <a:grpSpLocks noChangeAspect="1"/>
            </p:cNvGrpSpPr>
            <p:nvPr/>
          </p:nvGrpSpPr>
          <p:grpSpPr>
            <a:xfrm>
              <a:off x="3953959" y="2517696"/>
              <a:ext cx="382551" cy="396000"/>
              <a:chOff x="10913269" y="4616450"/>
              <a:chExt cx="406401" cy="420688"/>
            </a:xfrm>
            <a:solidFill>
              <a:schemeClr val="bg1"/>
            </a:solidFill>
          </p:grpSpPr>
          <p:sp>
            <p:nvSpPr>
              <p:cNvPr id="12" name="Freeform 87"/>
              <p:cNvSpPr>
                <a:spLocks noEditPoints="1"/>
              </p:cNvSpPr>
              <p:nvPr/>
            </p:nvSpPr>
            <p:spPr bwMode="auto">
              <a:xfrm>
                <a:off x="10913269" y="4616450"/>
                <a:ext cx="307975" cy="404812"/>
              </a:xfrm>
              <a:custGeom>
                <a:avLst/>
                <a:gdLst>
                  <a:gd name="T0" fmla="*/ 184 w 291"/>
                  <a:gd name="T1" fmla="*/ 252 h 384"/>
                  <a:gd name="T2" fmla="*/ 226 w 291"/>
                  <a:gd name="T3" fmla="*/ 264 h 384"/>
                  <a:gd name="T4" fmla="*/ 291 w 291"/>
                  <a:gd name="T5" fmla="*/ 200 h 384"/>
                  <a:gd name="T6" fmla="*/ 291 w 291"/>
                  <a:gd name="T7" fmla="*/ 19 h 384"/>
                  <a:gd name="T8" fmla="*/ 272 w 291"/>
                  <a:gd name="T9" fmla="*/ 0 h 384"/>
                  <a:gd name="T10" fmla="*/ 17 w 291"/>
                  <a:gd name="T11" fmla="*/ 0 h 384"/>
                  <a:gd name="T12" fmla="*/ 0 w 291"/>
                  <a:gd name="T13" fmla="*/ 19 h 384"/>
                  <a:gd name="T14" fmla="*/ 0 w 291"/>
                  <a:gd name="T15" fmla="*/ 366 h 384"/>
                  <a:gd name="T16" fmla="*/ 17 w 291"/>
                  <a:gd name="T17" fmla="*/ 384 h 384"/>
                  <a:gd name="T18" fmla="*/ 140 w 291"/>
                  <a:gd name="T19" fmla="*/ 384 h 384"/>
                  <a:gd name="T20" fmla="*/ 132 w 291"/>
                  <a:gd name="T21" fmla="*/ 377 h 384"/>
                  <a:gd name="T22" fmla="*/ 110 w 291"/>
                  <a:gd name="T23" fmla="*/ 325 h 384"/>
                  <a:gd name="T24" fmla="*/ 132 w 291"/>
                  <a:gd name="T25" fmla="*/ 273 h 384"/>
                  <a:gd name="T26" fmla="*/ 184 w 291"/>
                  <a:gd name="T27" fmla="*/ 252 h 384"/>
                  <a:gd name="T28" fmla="*/ 96 w 291"/>
                  <a:gd name="T29" fmla="*/ 51 h 384"/>
                  <a:gd name="T30" fmla="*/ 115 w 291"/>
                  <a:gd name="T31" fmla="*/ 32 h 384"/>
                  <a:gd name="T32" fmla="*/ 241 w 291"/>
                  <a:gd name="T33" fmla="*/ 32 h 384"/>
                  <a:gd name="T34" fmla="*/ 259 w 291"/>
                  <a:gd name="T35" fmla="*/ 51 h 384"/>
                  <a:gd name="T36" fmla="*/ 259 w 291"/>
                  <a:gd name="T37" fmla="*/ 58 h 384"/>
                  <a:gd name="T38" fmla="*/ 241 w 291"/>
                  <a:gd name="T39" fmla="*/ 77 h 384"/>
                  <a:gd name="T40" fmla="*/ 115 w 291"/>
                  <a:gd name="T41" fmla="*/ 77 h 384"/>
                  <a:gd name="T42" fmla="*/ 96 w 291"/>
                  <a:gd name="T43" fmla="*/ 58 h 384"/>
                  <a:gd name="T44" fmla="*/ 96 w 291"/>
                  <a:gd name="T45" fmla="*/ 51 h 384"/>
                  <a:gd name="T46" fmla="*/ 96 w 291"/>
                  <a:gd name="T47" fmla="*/ 121 h 384"/>
                  <a:gd name="T48" fmla="*/ 115 w 291"/>
                  <a:gd name="T49" fmla="*/ 102 h 384"/>
                  <a:gd name="T50" fmla="*/ 241 w 291"/>
                  <a:gd name="T51" fmla="*/ 102 h 384"/>
                  <a:gd name="T52" fmla="*/ 259 w 291"/>
                  <a:gd name="T53" fmla="*/ 121 h 384"/>
                  <a:gd name="T54" fmla="*/ 259 w 291"/>
                  <a:gd name="T55" fmla="*/ 129 h 384"/>
                  <a:gd name="T56" fmla="*/ 241 w 291"/>
                  <a:gd name="T57" fmla="*/ 147 h 384"/>
                  <a:gd name="T58" fmla="*/ 115 w 291"/>
                  <a:gd name="T59" fmla="*/ 147 h 384"/>
                  <a:gd name="T60" fmla="*/ 96 w 291"/>
                  <a:gd name="T61" fmla="*/ 129 h 384"/>
                  <a:gd name="T62" fmla="*/ 96 w 291"/>
                  <a:gd name="T63" fmla="*/ 121 h 384"/>
                  <a:gd name="T64" fmla="*/ 52 w 291"/>
                  <a:gd name="T65" fmla="*/ 215 h 384"/>
                  <a:gd name="T66" fmla="*/ 30 w 291"/>
                  <a:gd name="T67" fmla="*/ 194 h 384"/>
                  <a:gd name="T68" fmla="*/ 52 w 291"/>
                  <a:gd name="T69" fmla="*/ 172 h 384"/>
                  <a:gd name="T70" fmla="*/ 73 w 291"/>
                  <a:gd name="T71" fmla="*/ 194 h 384"/>
                  <a:gd name="T72" fmla="*/ 52 w 291"/>
                  <a:gd name="T73" fmla="*/ 215 h 384"/>
                  <a:gd name="T74" fmla="*/ 52 w 291"/>
                  <a:gd name="T75" fmla="*/ 144 h 384"/>
                  <a:gd name="T76" fmla="*/ 30 w 291"/>
                  <a:gd name="T77" fmla="*/ 122 h 384"/>
                  <a:gd name="T78" fmla="*/ 52 w 291"/>
                  <a:gd name="T79" fmla="*/ 100 h 384"/>
                  <a:gd name="T80" fmla="*/ 73 w 291"/>
                  <a:gd name="T81" fmla="*/ 122 h 384"/>
                  <a:gd name="T82" fmla="*/ 52 w 291"/>
                  <a:gd name="T83" fmla="*/ 144 h 384"/>
                  <a:gd name="T84" fmla="*/ 52 w 291"/>
                  <a:gd name="T85" fmla="*/ 76 h 384"/>
                  <a:gd name="T86" fmla="*/ 30 w 291"/>
                  <a:gd name="T87" fmla="*/ 54 h 384"/>
                  <a:gd name="T88" fmla="*/ 52 w 291"/>
                  <a:gd name="T89" fmla="*/ 32 h 384"/>
                  <a:gd name="T90" fmla="*/ 73 w 291"/>
                  <a:gd name="T91" fmla="*/ 54 h 384"/>
                  <a:gd name="T92" fmla="*/ 52 w 291"/>
                  <a:gd name="T93" fmla="*/ 76 h 384"/>
                  <a:gd name="T94" fmla="*/ 96 w 291"/>
                  <a:gd name="T95" fmla="*/ 196 h 384"/>
                  <a:gd name="T96" fmla="*/ 96 w 291"/>
                  <a:gd name="T97" fmla="*/ 188 h 384"/>
                  <a:gd name="T98" fmla="*/ 115 w 291"/>
                  <a:gd name="T99" fmla="*/ 170 h 384"/>
                  <a:gd name="T100" fmla="*/ 241 w 291"/>
                  <a:gd name="T101" fmla="*/ 170 h 384"/>
                  <a:gd name="T102" fmla="*/ 259 w 291"/>
                  <a:gd name="T103" fmla="*/ 188 h 384"/>
                  <a:gd name="T104" fmla="*/ 259 w 291"/>
                  <a:gd name="T105" fmla="*/ 196 h 384"/>
                  <a:gd name="T106" fmla="*/ 241 w 291"/>
                  <a:gd name="T107" fmla="*/ 214 h 384"/>
                  <a:gd name="T108" fmla="*/ 115 w 291"/>
                  <a:gd name="T109" fmla="*/ 214 h 384"/>
                  <a:gd name="T110" fmla="*/ 96 w 291"/>
                  <a:gd name="T111" fmla="*/ 196 h 384"/>
                  <a:gd name="T112" fmla="*/ 96 w 291"/>
                  <a:gd name="T113" fmla="*/ 196 h 384"/>
                  <a:gd name="T114" fmla="*/ 96 w 291"/>
                  <a:gd name="T115" fmla="*/ 19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1" h="384">
                    <a:moveTo>
                      <a:pt x="184" y="252"/>
                    </a:moveTo>
                    <a:cubicBezTo>
                      <a:pt x="199" y="252"/>
                      <a:pt x="213" y="256"/>
                      <a:pt x="226" y="264"/>
                    </a:cubicBezTo>
                    <a:cubicBezTo>
                      <a:pt x="226" y="264"/>
                      <a:pt x="288" y="202"/>
                      <a:pt x="291" y="200"/>
                    </a:cubicBezTo>
                    <a:cubicBezTo>
                      <a:pt x="291" y="19"/>
                      <a:pt x="291" y="19"/>
                      <a:pt x="291" y="19"/>
                    </a:cubicBezTo>
                    <a:cubicBezTo>
                      <a:pt x="291" y="8"/>
                      <a:pt x="282" y="0"/>
                      <a:pt x="27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76"/>
                      <a:pt x="7" y="384"/>
                      <a:pt x="17" y="384"/>
                    </a:cubicBezTo>
                    <a:cubicBezTo>
                      <a:pt x="140" y="384"/>
                      <a:pt x="140" y="384"/>
                      <a:pt x="140" y="384"/>
                    </a:cubicBezTo>
                    <a:cubicBezTo>
                      <a:pt x="132" y="377"/>
                      <a:pt x="132" y="377"/>
                      <a:pt x="132" y="377"/>
                    </a:cubicBezTo>
                    <a:cubicBezTo>
                      <a:pt x="118" y="363"/>
                      <a:pt x="110" y="345"/>
                      <a:pt x="110" y="325"/>
                    </a:cubicBezTo>
                    <a:cubicBezTo>
                      <a:pt x="110" y="305"/>
                      <a:pt x="118" y="287"/>
                      <a:pt x="132" y="273"/>
                    </a:cubicBezTo>
                    <a:cubicBezTo>
                      <a:pt x="146" y="259"/>
                      <a:pt x="164" y="252"/>
                      <a:pt x="184" y="252"/>
                    </a:cubicBezTo>
                    <a:close/>
                    <a:moveTo>
                      <a:pt x="96" y="51"/>
                    </a:moveTo>
                    <a:cubicBezTo>
                      <a:pt x="96" y="40"/>
                      <a:pt x="104" y="32"/>
                      <a:pt x="115" y="32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51" y="32"/>
                      <a:pt x="259" y="40"/>
                      <a:pt x="259" y="51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59" y="68"/>
                      <a:pt x="251" y="77"/>
                      <a:pt x="241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04" y="77"/>
                      <a:pt x="96" y="68"/>
                      <a:pt x="96" y="58"/>
                    </a:cubicBezTo>
                    <a:lnTo>
                      <a:pt x="96" y="51"/>
                    </a:lnTo>
                    <a:close/>
                    <a:moveTo>
                      <a:pt x="96" y="121"/>
                    </a:moveTo>
                    <a:cubicBezTo>
                      <a:pt x="96" y="111"/>
                      <a:pt x="104" y="102"/>
                      <a:pt x="115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51" y="102"/>
                      <a:pt x="259" y="111"/>
                      <a:pt x="259" y="121"/>
                    </a:cubicBezTo>
                    <a:cubicBezTo>
                      <a:pt x="259" y="129"/>
                      <a:pt x="259" y="129"/>
                      <a:pt x="259" y="129"/>
                    </a:cubicBezTo>
                    <a:cubicBezTo>
                      <a:pt x="259" y="139"/>
                      <a:pt x="251" y="147"/>
                      <a:pt x="241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04" y="147"/>
                      <a:pt x="96" y="139"/>
                      <a:pt x="96" y="129"/>
                    </a:cubicBezTo>
                    <a:lnTo>
                      <a:pt x="96" y="121"/>
                    </a:lnTo>
                    <a:close/>
                    <a:moveTo>
                      <a:pt x="52" y="215"/>
                    </a:moveTo>
                    <a:cubicBezTo>
                      <a:pt x="39" y="215"/>
                      <a:pt x="30" y="206"/>
                      <a:pt x="30" y="194"/>
                    </a:cubicBezTo>
                    <a:cubicBezTo>
                      <a:pt x="30" y="181"/>
                      <a:pt x="39" y="172"/>
                      <a:pt x="52" y="172"/>
                    </a:cubicBezTo>
                    <a:cubicBezTo>
                      <a:pt x="64" y="172"/>
                      <a:pt x="73" y="181"/>
                      <a:pt x="73" y="194"/>
                    </a:cubicBezTo>
                    <a:cubicBezTo>
                      <a:pt x="73" y="206"/>
                      <a:pt x="63" y="215"/>
                      <a:pt x="52" y="215"/>
                    </a:cubicBezTo>
                    <a:close/>
                    <a:moveTo>
                      <a:pt x="52" y="144"/>
                    </a:moveTo>
                    <a:cubicBezTo>
                      <a:pt x="39" y="144"/>
                      <a:pt x="30" y="134"/>
                      <a:pt x="30" y="122"/>
                    </a:cubicBezTo>
                    <a:cubicBezTo>
                      <a:pt x="30" y="110"/>
                      <a:pt x="39" y="100"/>
                      <a:pt x="52" y="100"/>
                    </a:cubicBezTo>
                    <a:cubicBezTo>
                      <a:pt x="64" y="100"/>
                      <a:pt x="73" y="110"/>
                      <a:pt x="73" y="122"/>
                    </a:cubicBezTo>
                    <a:cubicBezTo>
                      <a:pt x="73" y="134"/>
                      <a:pt x="63" y="144"/>
                      <a:pt x="52" y="144"/>
                    </a:cubicBezTo>
                    <a:close/>
                    <a:moveTo>
                      <a:pt x="52" y="76"/>
                    </a:moveTo>
                    <a:cubicBezTo>
                      <a:pt x="39" y="76"/>
                      <a:pt x="30" y="66"/>
                      <a:pt x="30" y="54"/>
                    </a:cubicBezTo>
                    <a:cubicBezTo>
                      <a:pt x="30" y="42"/>
                      <a:pt x="39" y="32"/>
                      <a:pt x="52" y="32"/>
                    </a:cubicBezTo>
                    <a:cubicBezTo>
                      <a:pt x="64" y="32"/>
                      <a:pt x="73" y="42"/>
                      <a:pt x="73" y="54"/>
                    </a:cubicBezTo>
                    <a:cubicBezTo>
                      <a:pt x="73" y="66"/>
                      <a:pt x="63" y="76"/>
                      <a:pt x="52" y="76"/>
                    </a:cubicBezTo>
                    <a:close/>
                    <a:moveTo>
                      <a:pt x="96" y="196"/>
                    </a:moveTo>
                    <a:cubicBezTo>
                      <a:pt x="96" y="188"/>
                      <a:pt x="96" y="188"/>
                      <a:pt x="96" y="188"/>
                    </a:cubicBezTo>
                    <a:cubicBezTo>
                      <a:pt x="96" y="178"/>
                      <a:pt x="104" y="170"/>
                      <a:pt x="115" y="170"/>
                    </a:cubicBezTo>
                    <a:cubicBezTo>
                      <a:pt x="241" y="170"/>
                      <a:pt x="241" y="170"/>
                      <a:pt x="241" y="170"/>
                    </a:cubicBezTo>
                    <a:cubicBezTo>
                      <a:pt x="251" y="170"/>
                      <a:pt x="259" y="178"/>
                      <a:pt x="259" y="188"/>
                    </a:cubicBez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206"/>
                      <a:pt x="251" y="214"/>
                      <a:pt x="241" y="214"/>
                    </a:cubicBezTo>
                    <a:cubicBezTo>
                      <a:pt x="115" y="214"/>
                      <a:pt x="115" y="214"/>
                      <a:pt x="115" y="214"/>
                    </a:cubicBezTo>
                    <a:cubicBezTo>
                      <a:pt x="104" y="214"/>
                      <a:pt x="96" y="206"/>
                      <a:pt x="96" y="196"/>
                    </a:cubicBezTo>
                    <a:close/>
                    <a:moveTo>
                      <a:pt x="96" y="196"/>
                    </a:moveTo>
                    <a:cubicBezTo>
                      <a:pt x="96" y="196"/>
                      <a:pt x="96" y="196"/>
                      <a:pt x="96" y="19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88"/>
              <p:cNvSpPr>
                <a:spLocks noEditPoints="1"/>
              </p:cNvSpPr>
              <p:nvPr/>
            </p:nvSpPr>
            <p:spPr bwMode="auto">
              <a:xfrm>
                <a:off x="11067257" y="4840288"/>
                <a:ext cx="252413" cy="196850"/>
              </a:xfrm>
              <a:custGeom>
                <a:avLst/>
                <a:gdLst>
                  <a:gd name="T0" fmla="*/ 59 w 238"/>
                  <a:gd name="T1" fmla="*/ 179 h 188"/>
                  <a:gd name="T2" fmla="*/ 82 w 238"/>
                  <a:gd name="T3" fmla="*/ 188 h 188"/>
                  <a:gd name="T4" fmla="*/ 104 w 238"/>
                  <a:gd name="T5" fmla="*/ 179 h 188"/>
                  <a:gd name="T6" fmla="*/ 225 w 238"/>
                  <a:gd name="T7" fmla="*/ 58 h 188"/>
                  <a:gd name="T8" fmla="*/ 226 w 238"/>
                  <a:gd name="T9" fmla="*/ 14 h 188"/>
                  <a:gd name="T10" fmla="*/ 180 w 238"/>
                  <a:gd name="T11" fmla="*/ 13 h 188"/>
                  <a:gd name="T12" fmla="*/ 95 w 238"/>
                  <a:gd name="T13" fmla="*/ 99 h 188"/>
                  <a:gd name="T14" fmla="*/ 69 w 238"/>
                  <a:gd name="T15" fmla="*/ 99 h 188"/>
                  <a:gd name="T16" fmla="*/ 58 w 238"/>
                  <a:gd name="T17" fmla="*/ 88 h 188"/>
                  <a:gd name="T18" fmla="*/ 13 w 238"/>
                  <a:gd name="T19" fmla="*/ 88 h 188"/>
                  <a:gd name="T20" fmla="*/ 13 w 238"/>
                  <a:gd name="T21" fmla="*/ 132 h 188"/>
                  <a:gd name="T22" fmla="*/ 59 w 238"/>
                  <a:gd name="T23" fmla="*/ 179 h 188"/>
                  <a:gd name="T24" fmla="*/ 59 w 238"/>
                  <a:gd name="T25" fmla="*/ 179 h 188"/>
                  <a:gd name="T26" fmla="*/ 59 w 238"/>
                  <a:gd name="T27" fmla="*/ 17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8" h="188">
                    <a:moveTo>
                      <a:pt x="59" y="179"/>
                    </a:moveTo>
                    <a:cubicBezTo>
                      <a:pt x="66" y="185"/>
                      <a:pt x="74" y="188"/>
                      <a:pt x="82" y="188"/>
                    </a:cubicBezTo>
                    <a:cubicBezTo>
                      <a:pt x="90" y="188"/>
                      <a:pt x="98" y="185"/>
                      <a:pt x="104" y="17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37" y="46"/>
                      <a:pt x="238" y="26"/>
                      <a:pt x="226" y="14"/>
                    </a:cubicBezTo>
                    <a:cubicBezTo>
                      <a:pt x="214" y="1"/>
                      <a:pt x="193" y="0"/>
                      <a:pt x="180" y="13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88" y="106"/>
                      <a:pt x="76" y="106"/>
                      <a:pt x="69" y="9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45" y="75"/>
                      <a:pt x="25" y="75"/>
                      <a:pt x="13" y="88"/>
                    </a:cubicBezTo>
                    <a:cubicBezTo>
                      <a:pt x="0" y="100"/>
                      <a:pt x="0" y="120"/>
                      <a:pt x="13" y="132"/>
                    </a:cubicBezTo>
                    <a:lnTo>
                      <a:pt x="59" y="179"/>
                    </a:lnTo>
                    <a:close/>
                    <a:moveTo>
                      <a:pt x="59" y="179"/>
                    </a:moveTo>
                    <a:cubicBezTo>
                      <a:pt x="59" y="179"/>
                      <a:pt x="59" y="179"/>
                      <a:pt x="59" y="179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" name="Gruppieren 13"/>
          <p:cNvGrpSpPr/>
          <p:nvPr userDrawn="1"/>
        </p:nvGrpSpPr>
        <p:grpSpPr>
          <a:xfrm>
            <a:off x="927382" y="3370505"/>
            <a:ext cx="711512" cy="592360"/>
            <a:chOff x="1350233" y="3500300"/>
            <a:chExt cx="711512" cy="592360"/>
          </a:xfrm>
        </p:grpSpPr>
        <p:sp>
          <p:nvSpPr>
            <p:cNvPr id="15" name="Rectangle 12"/>
            <p:cNvSpPr/>
            <p:nvPr userDrawn="1"/>
          </p:nvSpPr>
          <p:spPr>
            <a:xfrm>
              <a:off x="1350233" y="3500300"/>
              <a:ext cx="711512" cy="592360"/>
            </a:xfrm>
            <a:prstGeom prst="rect">
              <a:avLst/>
            </a:prstGeom>
            <a:solidFill>
              <a:srgbClr val="F0B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3"/>
            <p:cNvGrpSpPr>
              <a:grpSpLocks noChangeAspect="1"/>
            </p:cNvGrpSpPr>
            <p:nvPr userDrawn="1"/>
          </p:nvGrpSpPr>
          <p:grpSpPr>
            <a:xfrm>
              <a:off x="1507989" y="3598575"/>
              <a:ext cx="396000" cy="396000"/>
              <a:chOff x="2646363" y="2706688"/>
              <a:chExt cx="566737" cy="566737"/>
            </a:xfrm>
            <a:solidFill>
              <a:schemeClr val="bg1"/>
            </a:solidFill>
          </p:grpSpPr>
          <p:sp>
            <p:nvSpPr>
              <p:cNvPr id="17" name="Freeform 235"/>
              <p:cNvSpPr>
                <a:spLocks noEditPoints="1"/>
              </p:cNvSpPr>
              <p:nvPr/>
            </p:nvSpPr>
            <p:spPr bwMode="auto">
              <a:xfrm>
                <a:off x="2646363" y="2706688"/>
                <a:ext cx="566737" cy="342900"/>
              </a:xfrm>
              <a:custGeom>
                <a:avLst/>
                <a:gdLst>
                  <a:gd name="T0" fmla="*/ 144 w 150"/>
                  <a:gd name="T1" fmla="*/ 0 h 91"/>
                  <a:gd name="T2" fmla="*/ 7 w 150"/>
                  <a:gd name="T3" fmla="*/ 0 h 91"/>
                  <a:gd name="T4" fmla="*/ 0 w 150"/>
                  <a:gd name="T5" fmla="*/ 7 h 91"/>
                  <a:gd name="T6" fmla="*/ 0 w 150"/>
                  <a:gd name="T7" fmla="*/ 91 h 91"/>
                  <a:gd name="T8" fmla="*/ 6 w 150"/>
                  <a:gd name="T9" fmla="*/ 89 h 91"/>
                  <a:gd name="T10" fmla="*/ 14 w 150"/>
                  <a:gd name="T11" fmla="*/ 89 h 91"/>
                  <a:gd name="T12" fmla="*/ 14 w 150"/>
                  <a:gd name="T13" fmla="*/ 85 h 91"/>
                  <a:gd name="T14" fmla="*/ 34 w 150"/>
                  <a:gd name="T15" fmla="*/ 85 h 91"/>
                  <a:gd name="T16" fmla="*/ 38 w 150"/>
                  <a:gd name="T17" fmla="*/ 82 h 91"/>
                  <a:gd name="T18" fmla="*/ 34 w 150"/>
                  <a:gd name="T19" fmla="*/ 79 h 91"/>
                  <a:gd name="T20" fmla="*/ 14 w 150"/>
                  <a:gd name="T21" fmla="*/ 79 h 91"/>
                  <a:gd name="T22" fmla="*/ 14 w 150"/>
                  <a:gd name="T23" fmla="*/ 41 h 91"/>
                  <a:gd name="T24" fmla="*/ 38 w 150"/>
                  <a:gd name="T25" fmla="*/ 41 h 91"/>
                  <a:gd name="T26" fmla="*/ 38 w 150"/>
                  <a:gd name="T27" fmla="*/ 62 h 91"/>
                  <a:gd name="T28" fmla="*/ 41 w 150"/>
                  <a:gd name="T29" fmla="*/ 65 h 91"/>
                  <a:gd name="T30" fmla="*/ 58 w 150"/>
                  <a:gd name="T31" fmla="*/ 65 h 91"/>
                  <a:gd name="T32" fmla="*/ 62 w 150"/>
                  <a:gd name="T33" fmla="*/ 62 h 91"/>
                  <a:gd name="T34" fmla="*/ 58 w 150"/>
                  <a:gd name="T35" fmla="*/ 58 h 91"/>
                  <a:gd name="T36" fmla="*/ 44 w 150"/>
                  <a:gd name="T37" fmla="*/ 58 h 91"/>
                  <a:gd name="T38" fmla="*/ 44 w 150"/>
                  <a:gd name="T39" fmla="*/ 38 h 91"/>
                  <a:gd name="T40" fmla="*/ 41 w 150"/>
                  <a:gd name="T41" fmla="*/ 34 h 91"/>
                  <a:gd name="T42" fmla="*/ 14 w 150"/>
                  <a:gd name="T43" fmla="*/ 34 h 91"/>
                  <a:gd name="T44" fmla="*/ 14 w 150"/>
                  <a:gd name="T45" fmla="*/ 14 h 91"/>
                  <a:gd name="T46" fmla="*/ 58 w 150"/>
                  <a:gd name="T47" fmla="*/ 14 h 91"/>
                  <a:gd name="T48" fmla="*/ 58 w 150"/>
                  <a:gd name="T49" fmla="*/ 44 h 91"/>
                  <a:gd name="T50" fmla="*/ 62 w 150"/>
                  <a:gd name="T51" fmla="*/ 48 h 91"/>
                  <a:gd name="T52" fmla="*/ 65 w 150"/>
                  <a:gd name="T53" fmla="*/ 44 h 91"/>
                  <a:gd name="T54" fmla="*/ 65 w 150"/>
                  <a:gd name="T55" fmla="*/ 14 h 91"/>
                  <a:gd name="T56" fmla="*/ 97 w 150"/>
                  <a:gd name="T57" fmla="*/ 14 h 91"/>
                  <a:gd name="T58" fmla="*/ 97 w 150"/>
                  <a:gd name="T59" fmla="*/ 34 h 91"/>
                  <a:gd name="T60" fmla="*/ 85 w 150"/>
                  <a:gd name="T61" fmla="*/ 34 h 91"/>
                  <a:gd name="T62" fmla="*/ 82 w 150"/>
                  <a:gd name="T63" fmla="*/ 38 h 91"/>
                  <a:gd name="T64" fmla="*/ 85 w 150"/>
                  <a:gd name="T65" fmla="*/ 41 h 91"/>
                  <a:gd name="T66" fmla="*/ 116 w 150"/>
                  <a:gd name="T67" fmla="*/ 41 h 91"/>
                  <a:gd name="T68" fmla="*/ 120 w 150"/>
                  <a:gd name="T69" fmla="*/ 38 h 91"/>
                  <a:gd name="T70" fmla="*/ 116 w 150"/>
                  <a:gd name="T71" fmla="*/ 34 h 91"/>
                  <a:gd name="T72" fmla="*/ 104 w 150"/>
                  <a:gd name="T73" fmla="*/ 34 h 91"/>
                  <a:gd name="T74" fmla="*/ 104 w 150"/>
                  <a:gd name="T75" fmla="*/ 14 h 91"/>
                  <a:gd name="T76" fmla="*/ 137 w 150"/>
                  <a:gd name="T77" fmla="*/ 14 h 91"/>
                  <a:gd name="T78" fmla="*/ 137 w 150"/>
                  <a:gd name="T79" fmla="*/ 38 h 91"/>
                  <a:gd name="T80" fmla="*/ 138 w 150"/>
                  <a:gd name="T81" fmla="*/ 39 h 91"/>
                  <a:gd name="T82" fmla="*/ 150 w 150"/>
                  <a:gd name="T83" fmla="*/ 47 h 91"/>
                  <a:gd name="T84" fmla="*/ 150 w 150"/>
                  <a:gd name="T85" fmla="*/ 7 h 91"/>
                  <a:gd name="T86" fmla="*/ 144 w 150"/>
                  <a:gd name="T87" fmla="*/ 0 h 91"/>
                  <a:gd name="T88" fmla="*/ 144 w 150"/>
                  <a:gd name="T89" fmla="*/ 0 h 91"/>
                  <a:gd name="T90" fmla="*/ 144 w 150"/>
                  <a:gd name="T9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0" h="91">
                    <a:moveTo>
                      <a:pt x="1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" y="89"/>
                      <a:pt x="4" y="89"/>
                      <a:pt x="6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6" y="85"/>
                      <a:pt x="38" y="84"/>
                      <a:pt x="38" y="82"/>
                    </a:cubicBezTo>
                    <a:cubicBezTo>
                      <a:pt x="38" y="80"/>
                      <a:pt x="36" y="79"/>
                      <a:pt x="34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3"/>
                      <a:pt x="39" y="65"/>
                      <a:pt x="41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60" y="65"/>
                      <a:pt x="62" y="63"/>
                      <a:pt x="62" y="62"/>
                    </a:cubicBezTo>
                    <a:cubicBezTo>
                      <a:pt x="62" y="60"/>
                      <a:pt x="60" y="58"/>
                      <a:pt x="58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36"/>
                      <a:pt x="43" y="34"/>
                      <a:pt x="41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6"/>
                      <a:pt x="60" y="48"/>
                      <a:pt x="62" y="48"/>
                    </a:cubicBezTo>
                    <a:cubicBezTo>
                      <a:pt x="63" y="48"/>
                      <a:pt x="65" y="46"/>
                      <a:pt x="65" y="4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4"/>
                      <a:pt x="82" y="36"/>
                      <a:pt x="82" y="38"/>
                    </a:cubicBezTo>
                    <a:cubicBezTo>
                      <a:pt x="82" y="39"/>
                      <a:pt x="84" y="41"/>
                      <a:pt x="85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8" y="41"/>
                      <a:pt x="120" y="39"/>
                      <a:pt x="120" y="38"/>
                    </a:cubicBezTo>
                    <a:cubicBezTo>
                      <a:pt x="120" y="36"/>
                      <a:pt x="118" y="34"/>
                      <a:pt x="116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37" y="39"/>
                      <a:pt x="137" y="39"/>
                      <a:pt x="138" y="39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0" y="3"/>
                      <a:pt x="147" y="0"/>
                      <a:pt x="144" y="0"/>
                    </a:cubicBezTo>
                    <a:close/>
                    <a:moveTo>
                      <a:pt x="144" y="0"/>
                    </a:moveTo>
                    <a:cubicBezTo>
                      <a:pt x="144" y="0"/>
                      <a:pt x="144" y="0"/>
                      <a:pt x="144" y="0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236"/>
              <p:cNvSpPr>
                <a:spLocks noEditPoints="1"/>
              </p:cNvSpPr>
              <p:nvPr/>
            </p:nvSpPr>
            <p:spPr bwMode="auto">
              <a:xfrm>
                <a:off x="2646363" y="2967038"/>
                <a:ext cx="566737" cy="306387"/>
              </a:xfrm>
              <a:custGeom>
                <a:avLst/>
                <a:gdLst>
                  <a:gd name="T0" fmla="*/ 137 w 150"/>
                  <a:gd name="T1" fmla="*/ 9 h 81"/>
                  <a:gd name="T2" fmla="*/ 137 w 150"/>
                  <a:gd name="T3" fmla="*/ 23 h 81"/>
                  <a:gd name="T4" fmla="*/ 113 w 150"/>
                  <a:gd name="T5" fmla="*/ 23 h 81"/>
                  <a:gd name="T6" fmla="*/ 113 w 150"/>
                  <a:gd name="T7" fmla="*/ 10 h 81"/>
                  <a:gd name="T8" fmla="*/ 109 w 150"/>
                  <a:gd name="T9" fmla="*/ 6 h 81"/>
                  <a:gd name="T10" fmla="*/ 106 w 150"/>
                  <a:gd name="T11" fmla="*/ 10 h 81"/>
                  <a:gd name="T12" fmla="*/ 106 w 150"/>
                  <a:gd name="T13" fmla="*/ 51 h 81"/>
                  <a:gd name="T14" fmla="*/ 109 w 150"/>
                  <a:gd name="T15" fmla="*/ 54 h 81"/>
                  <a:gd name="T16" fmla="*/ 113 w 150"/>
                  <a:gd name="T17" fmla="*/ 51 h 81"/>
                  <a:gd name="T18" fmla="*/ 113 w 150"/>
                  <a:gd name="T19" fmla="*/ 30 h 81"/>
                  <a:gd name="T20" fmla="*/ 137 w 150"/>
                  <a:gd name="T21" fmla="*/ 30 h 81"/>
                  <a:gd name="T22" fmla="*/ 137 w 150"/>
                  <a:gd name="T23" fmla="*/ 68 h 81"/>
                  <a:gd name="T24" fmla="*/ 82 w 150"/>
                  <a:gd name="T25" fmla="*/ 68 h 81"/>
                  <a:gd name="T26" fmla="*/ 82 w 150"/>
                  <a:gd name="T27" fmla="*/ 40 h 81"/>
                  <a:gd name="T28" fmla="*/ 92 w 150"/>
                  <a:gd name="T29" fmla="*/ 40 h 81"/>
                  <a:gd name="T30" fmla="*/ 96 w 150"/>
                  <a:gd name="T31" fmla="*/ 37 h 81"/>
                  <a:gd name="T32" fmla="*/ 92 w 150"/>
                  <a:gd name="T33" fmla="*/ 34 h 81"/>
                  <a:gd name="T34" fmla="*/ 79 w 150"/>
                  <a:gd name="T35" fmla="*/ 34 h 81"/>
                  <a:gd name="T36" fmla="*/ 75 w 150"/>
                  <a:gd name="T37" fmla="*/ 37 h 81"/>
                  <a:gd name="T38" fmla="*/ 75 w 150"/>
                  <a:gd name="T39" fmla="*/ 51 h 81"/>
                  <a:gd name="T40" fmla="*/ 44 w 150"/>
                  <a:gd name="T41" fmla="*/ 51 h 81"/>
                  <a:gd name="T42" fmla="*/ 41 w 150"/>
                  <a:gd name="T43" fmla="*/ 54 h 81"/>
                  <a:gd name="T44" fmla="*/ 44 w 150"/>
                  <a:gd name="T45" fmla="*/ 57 h 81"/>
                  <a:gd name="T46" fmla="*/ 75 w 150"/>
                  <a:gd name="T47" fmla="*/ 57 h 81"/>
                  <a:gd name="T48" fmla="*/ 75 w 150"/>
                  <a:gd name="T49" fmla="*/ 68 h 81"/>
                  <a:gd name="T50" fmla="*/ 14 w 150"/>
                  <a:gd name="T51" fmla="*/ 68 h 81"/>
                  <a:gd name="T52" fmla="*/ 14 w 150"/>
                  <a:gd name="T53" fmla="*/ 47 h 81"/>
                  <a:gd name="T54" fmla="*/ 6 w 150"/>
                  <a:gd name="T55" fmla="*/ 47 h 81"/>
                  <a:gd name="T56" fmla="*/ 0 w 150"/>
                  <a:gd name="T57" fmla="*/ 46 h 81"/>
                  <a:gd name="T58" fmla="*/ 0 w 150"/>
                  <a:gd name="T59" fmla="*/ 75 h 81"/>
                  <a:gd name="T60" fmla="*/ 7 w 150"/>
                  <a:gd name="T61" fmla="*/ 81 h 81"/>
                  <a:gd name="T62" fmla="*/ 144 w 150"/>
                  <a:gd name="T63" fmla="*/ 81 h 81"/>
                  <a:gd name="T64" fmla="*/ 150 w 150"/>
                  <a:gd name="T65" fmla="*/ 75 h 81"/>
                  <a:gd name="T66" fmla="*/ 150 w 150"/>
                  <a:gd name="T67" fmla="*/ 0 h 81"/>
                  <a:gd name="T68" fmla="*/ 138 w 150"/>
                  <a:gd name="T69" fmla="*/ 8 h 81"/>
                  <a:gd name="T70" fmla="*/ 137 w 150"/>
                  <a:gd name="T71" fmla="*/ 9 h 81"/>
                  <a:gd name="T72" fmla="*/ 137 w 150"/>
                  <a:gd name="T73" fmla="*/ 9 h 81"/>
                  <a:gd name="T74" fmla="*/ 137 w 150"/>
                  <a:gd name="T75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" h="81">
                    <a:moveTo>
                      <a:pt x="137" y="9"/>
                    </a:moveTo>
                    <a:cubicBezTo>
                      <a:pt x="137" y="23"/>
                      <a:pt x="137" y="23"/>
                      <a:pt x="137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3" y="8"/>
                      <a:pt x="111" y="6"/>
                      <a:pt x="109" y="6"/>
                    </a:cubicBezTo>
                    <a:cubicBezTo>
                      <a:pt x="108" y="6"/>
                      <a:pt x="106" y="8"/>
                      <a:pt x="106" y="10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6" y="53"/>
                      <a:pt x="108" y="54"/>
                      <a:pt x="109" y="54"/>
                    </a:cubicBezTo>
                    <a:cubicBezTo>
                      <a:pt x="111" y="54"/>
                      <a:pt x="113" y="53"/>
                      <a:pt x="113" y="51"/>
                    </a:cubicBezTo>
                    <a:cubicBezTo>
                      <a:pt x="113" y="30"/>
                      <a:pt x="113" y="30"/>
                      <a:pt x="113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4" y="40"/>
                      <a:pt x="96" y="39"/>
                      <a:pt x="96" y="37"/>
                    </a:cubicBezTo>
                    <a:cubicBezTo>
                      <a:pt x="96" y="35"/>
                      <a:pt x="94" y="34"/>
                      <a:pt x="92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7" y="34"/>
                      <a:pt x="75" y="35"/>
                      <a:pt x="75" y="37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1"/>
                      <a:pt x="41" y="52"/>
                      <a:pt x="41" y="54"/>
                    </a:cubicBezTo>
                    <a:cubicBezTo>
                      <a:pt x="41" y="56"/>
                      <a:pt x="43" y="57"/>
                      <a:pt x="44" y="57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4" y="47"/>
                      <a:pt x="2" y="47"/>
                      <a:pt x="0" y="4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3" y="81"/>
                      <a:pt x="7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7" y="81"/>
                      <a:pt x="150" y="78"/>
                      <a:pt x="150" y="75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38" y="8"/>
                      <a:pt x="138" y="8"/>
                      <a:pt x="138" y="8"/>
                    </a:cubicBezTo>
                    <a:cubicBezTo>
                      <a:pt x="137" y="8"/>
                      <a:pt x="137" y="9"/>
                      <a:pt x="137" y="9"/>
                    </a:cubicBezTo>
                    <a:close/>
                    <a:moveTo>
                      <a:pt x="137" y="9"/>
                    </a:moveTo>
                    <a:cubicBezTo>
                      <a:pt x="137" y="9"/>
                      <a:pt x="137" y="9"/>
                      <a:pt x="137" y="9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37"/>
              <p:cNvSpPr>
                <a:spLocks noEditPoints="1"/>
              </p:cNvSpPr>
              <p:nvPr/>
            </p:nvSpPr>
            <p:spPr bwMode="auto">
              <a:xfrm>
                <a:off x="2646363" y="2871788"/>
                <a:ext cx="566737" cy="246062"/>
              </a:xfrm>
              <a:custGeom>
                <a:avLst/>
                <a:gdLst>
                  <a:gd name="T0" fmla="*/ 148 w 150"/>
                  <a:gd name="T1" fmla="*/ 10 h 65"/>
                  <a:gd name="T2" fmla="*/ 134 w 150"/>
                  <a:gd name="T3" fmla="*/ 1 h 65"/>
                  <a:gd name="T4" fmla="*/ 129 w 150"/>
                  <a:gd name="T5" fmla="*/ 0 h 65"/>
                  <a:gd name="T6" fmla="*/ 126 w 150"/>
                  <a:gd name="T7" fmla="*/ 5 h 65"/>
                  <a:gd name="T8" fmla="*/ 126 w 150"/>
                  <a:gd name="T9" fmla="*/ 7 h 65"/>
                  <a:gd name="T10" fmla="*/ 86 w 150"/>
                  <a:gd name="T11" fmla="*/ 7 h 65"/>
                  <a:gd name="T12" fmla="*/ 79 w 150"/>
                  <a:gd name="T13" fmla="*/ 14 h 65"/>
                  <a:gd name="T14" fmla="*/ 79 w 150"/>
                  <a:gd name="T15" fmla="*/ 35 h 65"/>
                  <a:gd name="T16" fmla="*/ 59 w 150"/>
                  <a:gd name="T17" fmla="*/ 35 h 65"/>
                  <a:gd name="T18" fmla="*/ 52 w 150"/>
                  <a:gd name="T19" fmla="*/ 41 h 65"/>
                  <a:gd name="T20" fmla="*/ 52 w 150"/>
                  <a:gd name="T21" fmla="*/ 52 h 65"/>
                  <a:gd name="T22" fmla="*/ 7 w 150"/>
                  <a:gd name="T23" fmla="*/ 52 h 65"/>
                  <a:gd name="T24" fmla="*/ 0 w 150"/>
                  <a:gd name="T25" fmla="*/ 59 h 65"/>
                  <a:gd name="T26" fmla="*/ 7 w 150"/>
                  <a:gd name="T27" fmla="*/ 65 h 65"/>
                  <a:gd name="T28" fmla="*/ 59 w 150"/>
                  <a:gd name="T29" fmla="*/ 65 h 65"/>
                  <a:gd name="T30" fmla="*/ 65 w 150"/>
                  <a:gd name="T31" fmla="*/ 59 h 65"/>
                  <a:gd name="T32" fmla="*/ 65 w 150"/>
                  <a:gd name="T33" fmla="*/ 48 h 65"/>
                  <a:gd name="T34" fmla="*/ 86 w 150"/>
                  <a:gd name="T35" fmla="*/ 48 h 65"/>
                  <a:gd name="T36" fmla="*/ 93 w 150"/>
                  <a:gd name="T37" fmla="*/ 41 h 65"/>
                  <a:gd name="T38" fmla="*/ 93 w 150"/>
                  <a:gd name="T39" fmla="*/ 21 h 65"/>
                  <a:gd name="T40" fmla="*/ 126 w 150"/>
                  <a:gd name="T41" fmla="*/ 21 h 65"/>
                  <a:gd name="T42" fmla="*/ 126 w 150"/>
                  <a:gd name="T43" fmla="*/ 23 h 65"/>
                  <a:gd name="T44" fmla="*/ 129 w 150"/>
                  <a:gd name="T45" fmla="*/ 28 h 65"/>
                  <a:gd name="T46" fmla="*/ 132 w 150"/>
                  <a:gd name="T47" fmla="*/ 28 h 65"/>
                  <a:gd name="T48" fmla="*/ 134 w 150"/>
                  <a:gd name="T49" fmla="*/ 27 h 65"/>
                  <a:gd name="T50" fmla="*/ 148 w 150"/>
                  <a:gd name="T51" fmla="*/ 18 h 65"/>
                  <a:gd name="T52" fmla="*/ 150 w 150"/>
                  <a:gd name="T53" fmla="*/ 14 h 65"/>
                  <a:gd name="T54" fmla="*/ 148 w 150"/>
                  <a:gd name="T55" fmla="*/ 10 h 65"/>
                  <a:gd name="T56" fmla="*/ 148 w 150"/>
                  <a:gd name="T57" fmla="*/ 10 h 65"/>
                  <a:gd name="T58" fmla="*/ 148 w 150"/>
                  <a:gd name="T5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65">
                    <a:moveTo>
                      <a:pt x="148" y="10"/>
                    </a:moveTo>
                    <a:cubicBezTo>
                      <a:pt x="134" y="1"/>
                      <a:pt x="134" y="1"/>
                      <a:pt x="134" y="1"/>
                    </a:cubicBezTo>
                    <a:cubicBezTo>
                      <a:pt x="133" y="0"/>
                      <a:pt x="131" y="0"/>
                      <a:pt x="129" y="0"/>
                    </a:cubicBezTo>
                    <a:cubicBezTo>
                      <a:pt x="128" y="1"/>
                      <a:pt x="126" y="3"/>
                      <a:pt x="126" y="5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2" y="7"/>
                      <a:pt x="79" y="10"/>
                      <a:pt x="79" y="14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5" y="35"/>
                      <a:pt x="52" y="38"/>
                      <a:pt x="52" y="41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3" y="52"/>
                      <a:pt x="0" y="55"/>
                      <a:pt x="0" y="59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62" y="65"/>
                      <a:pt x="65" y="62"/>
                      <a:pt x="65" y="59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0" y="48"/>
                      <a:pt x="93" y="45"/>
                      <a:pt x="93" y="4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5"/>
                      <a:pt x="128" y="27"/>
                      <a:pt x="129" y="28"/>
                    </a:cubicBezTo>
                    <a:cubicBezTo>
                      <a:pt x="130" y="28"/>
                      <a:pt x="131" y="28"/>
                      <a:pt x="132" y="28"/>
                    </a:cubicBezTo>
                    <a:cubicBezTo>
                      <a:pt x="133" y="28"/>
                      <a:pt x="134" y="28"/>
                      <a:pt x="134" y="27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50" y="17"/>
                      <a:pt x="150" y="16"/>
                      <a:pt x="150" y="14"/>
                    </a:cubicBezTo>
                    <a:cubicBezTo>
                      <a:pt x="150" y="12"/>
                      <a:pt x="150" y="11"/>
                      <a:pt x="148" y="10"/>
                    </a:cubicBezTo>
                    <a:close/>
                    <a:moveTo>
                      <a:pt x="148" y="10"/>
                    </a:moveTo>
                    <a:cubicBezTo>
                      <a:pt x="148" y="10"/>
                      <a:pt x="148" y="10"/>
                      <a:pt x="148" y="10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" name="Gruppieren 19"/>
          <p:cNvGrpSpPr/>
          <p:nvPr userDrawn="1"/>
        </p:nvGrpSpPr>
        <p:grpSpPr>
          <a:xfrm>
            <a:off x="927382" y="2705189"/>
            <a:ext cx="711512" cy="592360"/>
            <a:chOff x="1350233" y="2867130"/>
            <a:chExt cx="711512" cy="592360"/>
          </a:xfrm>
        </p:grpSpPr>
        <p:sp>
          <p:nvSpPr>
            <p:cNvPr id="21" name="Rectangle 18"/>
            <p:cNvSpPr/>
            <p:nvPr/>
          </p:nvSpPr>
          <p:spPr>
            <a:xfrm>
              <a:off x="1350233" y="2867130"/>
              <a:ext cx="711512" cy="592360"/>
            </a:xfrm>
            <a:prstGeom prst="rect">
              <a:avLst/>
            </a:prstGeom>
            <a:solidFill>
              <a:srgbClr val="00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9"/>
            <p:cNvGrpSpPr>
              <a:grpSpLocks noChangeAspect="1"/>
            </p:cNvGrpSpPr>
            <p:nvPr/>
          </p:nvGrpSpPr>
          <p:grpSpPr>
            <a:xfrm>
              <a:off x="1525024" y="2947310"/>
              <a:ext cx="342052" cy="432000"/>
              <a:chOff x="819944" y="899319"/>
              <a:chExt cx="428625" cy="541338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880269" y="899319"/>
                <a:ext cx="115888" cy="117475"/>
              </a:xfrm>
              <a:custGeom>
                <a:avLst/>
                <a:gdLst>
                  <a:gd name="T0" fmla="*/ 84 w 84"/>
                  <a:gd name="T1" fmla="*/ 42 h 84"/>
                  <a:gd name="T2" fmla="*/ 42 w 84"/>
                  <a:gd name="T3" fmla="*/ 84 h 84"/>
                  <a:gd name="T4" fmla="*/ 0 w 84"/>
                  <a:gd name="T5" fmla="*/ 42 h 84"/>
                  <a:gd name="T6" fmla="*/ 42 w 84"/>
                  <a:gd name="T7" fmla="*/ 0 h 84"/>
                  <a:gd name="T8" fmla="*/ 84 w 84"/>
                  <a:gd name="T9" fmla="*/ 42 h 84"/>
                  <a:gd name="T10" fmla="*/ 84 w 84"/>
                  <a:gd name="T11" fmla="*/ 42 h 84"/>
                  <a:gd name="T12" fmla="*/ 84 w 84"/>
                  <a:gd name="T13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close/>
                    <a:moveTo>
                      <a:pt x="84" y="42"/>
                    </a:moveTo>
                    <a:cubicBezTo>
                      <a:pt x="84" y="42"/>
                      <a:pt x="84" y="42"/>
                      <a:pt x="8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1072357" y="899319"/>
                <a:ext cx="115888" cy="117475"/>
              </a:xfrm>
              <a:custGeom>
                <a:avLst/>
                <a:gdLst>
                  <a:gd name="T0" fmla="*/ 84 w 84"/>
                  <a:gd name="T1" fmla="*/ 42 h 84"/>
                  <a:gd name="T2" fmla="*/ 42 w 84"/>
                  <a:gd name="T3" fmla="*/ 84 h 84"/>
                  <a:gd name="T4" fmla="*/ 0 w 84"/>
                  <a:gd name="T5" fmla="*/ 42 h 84"/>
                  <a:gd name="T6" fmla="*/ 42 w 84"/>
                  <a:gd name="T7" fmla="*/ 0 h 84"/>
                  <a:gd name="T8" fmla="*/ 84 w 84"/>
                  <a:gd name="T9" fmla="*/ 42 h 84"/>
                  <a:gd name="T10" fmla="*/ 84 w 84"/>
                  <a:gd name="T11" fmla="*/ 42 h 84"/>
                  <a:gd name="T12" fmla="*/ 84 w 84"/>
                  <a:gd name="T13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close/>
                    <a:moveTo>
                      <a:pt x="84" y="42"/>
                    </a:moveTo>
                    <a:cubicBezTo>
                      <a:pt x="84" y="42"/>
                      <a:pt x="84" y="42"/>
                      <a:pt x="8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819944" y="1012032"/>
                <a:ext cx="428625" cy="428625"/>
              </a:xfrm>
              <a:custGeom>
                <a:avLst/>
                <a:gdLst>
                  <a:gd name="T0" fmla="*/ 306 w 308"/>
                  <a:gd name="T1" fmla="*/ 116 h 308"/>
                  <a:gd name="T2" fmla="*/ 286 w 308"/>
                  <a:gd name="T3" fmla="*/ 26 h 308"/>
                  <a:gd name="T4" fmla="*/ 251 w 308"/>
                  <a:gd name="T5" fmla="*/ 0 h 308"/>
                  <a:gd name="T6" fmla="*/ 251 w 308"/>
                  <a:gd name="T7" fmla="*/ 0 h 308"/>
                  <a:gd name="T8" fmla="*/ 241 w 308"/>
                  <a:gd name="T9" fmla="*/ 1 h 308"/>
                  <a:gd name="T10" fmla="*/ 233 w 308"/>
                  <a:gd name="T11" fmla="*/ 4 h 308"/>
                  <a:gd name="T12" fmla="*/ 210 w 308"/>
                  <a:gd name="T13" fmla="*/ 33 h 308"/>
                  <a:gd name="T14" fmla="*/ 210 w 308"/>
                  <a:gd name="T15" fmla="*/ 35 h 308"/>
                  <a:gd name="T16" fmla="*/ 198 w 308"/>
                  <a:gd name="T17" fmla="*/ 73 h 308"/>
                  <a:gd name="T18" fmla="*/ 153 w 308"/>
                  <a:gd name="T19" fmla="*/ 82 h 308"/>
                  <a:gd name="T20" fmla="*/ 139 w 308"/>
                  <a:gd name="T21" fmla="*/ 89 h 308"/>
                  <a:gd name="T22" fmla="*/ 110 w 308"/>
                  <a:gd name="T23" fmla="*/ 77 h 308"/>
                  <a:gd name="T24" fmla="*/ 98 w 308"/>
                  <a:gd name="T25" fmla="*/ 35 h 308"/>
                  <a:gd name="T26" fmla="*/ 98 w 308"/>
                  <a:gd name="T27" fmla="*/ 33 h 308"/>
                  <a:gd name="T28" fmla="*/ 76 w 308"/>
                  <a:gd name="T29" fmla="*/ 4 h 308"/>
                  <a:gd name="T30" fmla="*/ 67 w 308"/>
                  <a:gd name="T31" fmla="*/ 1 h 308"/>
                  <a:gd name="T32" fmla="*/ 57 w 308"/>
                  <a:gd name="T33" fmla="*/ 0 h 308"/>
                  <a:gd name="T34" fmla="*/ 57 w 308"/>
                  <a:gd name="T35" fmla="*/ 0 h 308"/>
                  <a:gd name="T36" fmla="*/ 22 w 308"/>
                  <a:gd name="T37" fmla="*/ 26 h 308"/>
                  <a:gd name="T38" fmla="*/ 3 w 308"/>
                  <a:gd name="T39" fmla="*/ 116 h 308"/>
                  <a:gd name="T40" fmla="*/ 14 w 308"/>
                  <a:gd name="T41" fmla="*/ 147 h 308"/>
                  <a:gd name="T42" fmla="*/ 14 w 308"/>
                  <a:gd name="T43" fmla="*/ 286 h 308"/>
                  <a:gd name="T44" fmla="*/ 36 w 308"/>
                  <a:gd name="T45" fmla="*/ 308 h 308"/>
                  <a:gd name="T46" fmla="*/ 36 w 308"/>
                  <a:gd name="T47" fmla="*/ 308 h 308"/>
                  <a:gd name="T48" fmla="*/ 58 w 308"/>
                  <a:gd name="T49" fmla="*/ 286 h 308"/>
                  <a:gd name="T50" fmla="*/ 59 w 308"/>
                  <a:gd name="T51" fmla="*/ 154 h 308"/>
                  <a:gd name="T52" fmla="*/ 78 w 308"/>
                  <a:gd name="T53" fmla="*/ 132 h 308"/>
                  <a:gd name="T54" fmla="*/ 85 w 308"/>
                  <a:gd name="T55" fmla="*/ 98 h 308"/>
                  <a:gd name="T56" fmla="*/ 150 w 308"/>
                  <a:gd name="T57" fmla="*/ 124 h 308"/>
                  <a:gd name="T58" fmla="*/ 153 w 308"/>
                  <a:gd name="T59" fmla="*/ 124 h 308"/>
                  <a:gd name="T60" fmla="*/ 168 w 308"/>
                  <a:gd name="T61" fmla="*/ 114 h 308"/>
                  <a:gd name="T62" fmla="*/ 222 w 308"/>
                  <a:gd name="T63" fmla="*/ 95 h 308"/>
                  <a:gd name="T64" fmla="*/ 230 w 308"/>
                  <a:gd name="T65" fmla="*/ 132 h 308"/>
                  <a:gd name="T66" fmla="*/ 250 w 308"/>
                  <a:gd name="T67" fmla="*/ 154 h 308"/>
                  <a:gd name="T68" fmla="*/ 250 w 308"/>
                  <a:gd name="T69" fmla="*/ 286 h 308"/>
                  <a:gd name="T70" fmla="*/ 272 w 308"/>
                  <a:gd name="T71" fmla="*/ 308 h 308"/>
                  <a:gd name="T72" fmla="*/ 272 w 308"/>
                  <a:gd name="T73" fmla="*/ 308 h 308"/>
                  <a:gd name="T74" fmla="*/ 294 w 308"/>
                  <a:gd name="T75" fmla="*/ 286 h 308"/>
                  <a:gd name="T76" fmla="*/ 294 w 308"/>
                  <a:gd name="T77" fmla="*/ 147 h 308"/>
                  <a:gd name="T78" fmla="*/ 306 w 308"/>
                  <a:gd name="T79" fmla="*/ 116 h 308"/>
                  <a:gd name="T80" fmla="*/ 306 w 308"/>
                  <a:gd name="T81" fmla="*/ 116 h 308"/>
                  <a:gd name="T82" fmla="*/ 306 w 308"/>
                  <a:gd name="T83" fmla="*/ 116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8" h="308">
                    <a:moveTo>
                      <a:pt x="306" y="116"/>
                    </a:moveTo>
                    <a:cubicBezTo>
                      <a:pt x="286" y="26"/>
                      <a:pt x="286" y="26"/>
                      <a:pt x="286" y="26"/>
                    </a:cubicBezTo>
                    <a:cubicBezTo>
                      <a:pt x="283" y="9"/>
                      <a:pt x="265" y="1"/>
                      <a:pt x="251" y="0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1" y="0"/>
                      <a:pt x="246" y="0"/>
                      <a:pt x="241" y="1"/>
                    </a:cubicBezTo>
                    <a:cubicBezTo>
                      <a:pt x="237" y="2"/>
                      <a:pt x="233" y="4"/>
                      <a:pt x="233" y="4"/>
                    </a:cubicBezTo>
                    <a:cubicBezTo>
                      <a:pt x="222" y="10"/>
                      <a:pt x="212" y="20"/>
                      <a:pt x="210" y="33"/>
                    </a:cubicBezTo>
                    <a:cubicBezTo>
                      <a:pt x="210" y="34"/>
                      <a:pt x="210" y="35"/>
                      <a:pt x="210" y="35"/>
                    </a:cubicBezTo>
                    <a:cubicBezTo>
                      <a:pt x="207" y="55"/>
                      <a:pt x="204" y="68"/>
                      <a:pt x="198" y="73"/>
                    </a:cubicBezTo>
                    <a:cubicBezTo>
                      <a:pt x="192" y="79"/>
                      <a:pt x="178" y="82"/>
                      <a:pt x="153" y="82"/>
                    </a:cubicBezTo>
                    <a:cubicBezTo>
                      <a:pt x="147" y="82"/>
                      <a:pt x="142" y="85"/>
                      <a:pt x="139" y="89"/>
                    </a:cubicBezTo>
                    <a:cubicBezTo>
                      <a:pt x="123" y="86"/>
                      <a:pt x="114" y="82"/>
                      <a:pt x="110" y="77"/>
                    </a:cubicBezTo>
                    <a:cubicBezTo>
                      <a:pt x="103" y="70"/>
                      <a:pt x="101" y="56"/>
                      <a:pt x="98" y="35"/>
                    </a:cubicBezTo>
                    <a:cubicBezTo>
                      <a:pt x="98" y="35"/>
                      <a:pt x="98" y="34"/>
                      <a:pt x="98" y="33"/>
                    </a:cubicBezTo>
                    <a:cubicBezTo>
                      <a:pt x="96" y="20"/>
                      <a:pt x="86" y="10"/>
                      <a:pt x="76" y="4"/>
                    </a:cubicBezTo>
                    <a:cubicBezTo>
                      <a:pt x="76" y="4"/>
                      <a:pt x="71" y="2"/>
                      <a:pt x="67" y="1"/>
                    </a:cubicBezTo>
                    <a:cubicBezTo>
                      <a:pt x="62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3" y="1"/>
                      <a:pt x="26" y="9"/>
                      <a:pt x="22" y="26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0" y="128"/>
                      <a:pt x="5" y="139"/>
                      <a:pt x="14" y="147"/>
                    </a:cubicBezTo>
                    <a:cubicBezTo>
                      <a:pt x="14" y="286"/>
                      <a:pt x="14" y="286"/>
                      <a:pt x="14" y="286"/>
                    </a:cubicBezTo>
                    <a:cubicBezTo>
                      <a:pt x="14" y="298"/>
                      <a:pt x="24" y="308"/>
                      <a:pt x="36" y="308"/>
                    </a:cubicBezTo>
                    <a:cubicBezTo>
                      <a:pt x="36" y="308"/>
                      <a:pt x="36" y="308"/>
                      <a:pt x="36" y="308"/>
                    </a:cubicBezTo>
                    <a:cubicBezTo>
                      <a:pt x="49" y="308"/>
                      <a:pt x="58" y="298"/>
                      <a:pt x="58" y="28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8" y="150"/>
                      <a:pt x="75" y="143"/>
                      <a:pt x="78" y="132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97" y="112"/>
                      <a:pt x="116" y="120"/>
                      <a:pt x="150" y="124"/>
                    </a:cubicBezTo>
                    <a:cubicBezTo>
                      <a:pt x="151" y="124"/>
                      <a:pt x="152" y="124"/>
                      <a:pt x="153" y="124"/>
                    </a:cubicBezTo>
                    <a:cubicBezTo>
                      <a:pt x="160" y="124"/>
                      <a:pt x="166" y="120"/>
                      <a:pt x="168" y="114"/>
                    </a:cubicBezTo>
                    <a:cubicBezTo>
                      <a:pt x="195" y="112"/>
                      <a:pt x="212" y="107"/>
                      <a:pt x="222" y="95"/>
                    </a:cubicBezTo>
                    <a:cubicBezTo>
                      <a:pt x="230" y="132"/>
                      <a:pt x="230" y="132"/>
                      <a:pt x="230" y="132"/>
                    </a:cubicBezTo>
                    <a:cubicBezTo>
                      <a:pt x="233" y="143"/>
                      <a:pt x="240" y="150"/>
                      <a:pt x="250" y="154"/>
                    </a:cubicBezTo>
                    <a:cubicBezTo>
                      <a:pt x="250" y="286"/>
                      <a:pt x="250" y="286"/>
                      <a:pt x="250" y="286"/>
                    </a:cubicBezTo>
                    <a:cubicBezTo>
                      <a:pt x="250" y="298"/>
                      <a:pt x="260" y="308"/>
                      <a:pt x="272" y="308"/>
                    </a:cubicBezTo>
                    <a:cubicBezTo>
                      <a:pt x="272" y="308"/>
                      <a:pt x="272" y="308"/>
                      <a:pt x="272" y="308"/>
                    </a:cubicBezTo>
                    <a:cubicBezTo>
                      <a:pt x="284" y="308"/>
                      <a:pt x="294" y="298"/>
                      <a:pt x="294" y="286"/>
                    </a:cubicBezTo>
                    <a:cubicBezTo>
                      <a:pt x="294" y="147"/>
                      <a:pt x="294" y="147"/>
                      <a:pt x="294" y="147"/>
                    </a:cubicBezTo>
                    <a:cubicBezTo>
                      <a:pt x="303" y="139"/>
                      <a:pt x="308" y="128"/>
                      <a:pt x="306" y="116"/>
                    </a:cubicBezTo>
                    <a:close/>
                    <a:moveTo>
                      <a:pt x="306" y="116"/>
                    </a:moveTo>
                    <a:cubicBezTo>
                      <a:pt x="306" y="116"/>
                      <a:pt x="306" y="116"/>
                      <a:pt x="306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6" name="Gruppieren 25"/>
          <p:cNvGrpSpPr/>
          <p:nvPr userDrawn="1"/>
        </p:nvGrpSpPr>
        <p:grpSpPr>
          <a:xfrm>
            <a:off x="927382" y="4035821"/>
            <a:ext cx="711512" cy="592360"/>
            <a:chOff x="1350233" y="4133470"/>
            <a:chExt cx="711512" cy="592360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350233" y="4133470"/>
              <a:ext cx="711512" cy="592360"/>
            </a:xfrm>
            <a:prstGeom prst="rect">
              <a:avLst/>
            </a:prstGeom>
            <a:solidFill>
              <a:srgbClr val="FF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08"/>
            <p:cNvSpPr>
              <a:spLocks noEditPoints="1"/>
            </p:cNvSpPr>
            <p:nvPr userDrawn="1"/>
          </p:nvSpPr>
          <p:spPr bwMode="auto">
            <a:xfrm>
              <a:off x="1484334" y="4197578"/>
              <a:ext cx="450828" cy="468270"/>
            </a:xfrm>
            <a:custGeom>
              <a:avLst/>
              <a:gdLst>
                <a:gd name="T0" fmla="*/ 727 w 1516"/>
                <a:gd name="T1" fmla="*/ 307 h 1577"/>
                <a:gd name="T2" fmla="*/ 727 w 1516"/>
                <a:gd name="T3" fmla="*/ 0 h 1577"/>
                <a:gd name="T4" fmla="*/ 727 w 1516"/>
                <a:gd name="T5" fmla="*/ 1393 h 1577"/>
                <a:gd name="T6" fmla="*/ 727 w 1516"/>
                <a:gd name="T7" fmla="*/ 1577 h 1577"/>
                <a:gd name="T8" fmla="*/ 727 w 1516"/>
                <a:gd name="T9" fmla="*/ 1393 h 1577"/>
                <a:gd name="T10" fmla="*/ 430 w 1516"/>
                <a:gd name="T11" fmla="*/ 222 h 1577"/>
                <a:gd name="T12" fmla="*/ 359 w 1516"/>
                <a:gd name="T13" fmla="*/ 263 h 1577"/>
                <a:gd name="T14" fmla="*/ 1009 w 1516"/>
                <a:gd name="T15" fmla="*/ 1307 h 1577"/>
                <a:gd name="T16" fmla="*/ 1111 w 1516"/>
                <a:gd name="T17" fmla="*/ 1484 h 1577"/>
                <a:gd name="T18" fmla="*/ 1009 w 1516"/>
                <a:gd name="T19" fmla="*/ 1307 h 1577"/>
                <a:gd name="T20" fmla="*/ 195 w 1516"/>
                <a:gd name="T21" fmla="*/ 512 h 1577"/>
                <a:gd name="T22" fmla="*/ 106 w 1516"/>
                <a:gd name="T23" fmla="*/ 461 h 1577"/>
                <a:gd name="T24" fmla="*/ 1360 w 1516"/>
                <a:gd name="T25" fmla="*/ 1054 h 1577"/>
                <a:gd name="T26" fmla="*/ 1247 w 1516"/>
                <a:gd name="T27" fmla="*/ 1249 h 1577"/>
                <a:gd name="T28" fmla="*/ 1360 w 1516"/>
                <a:gd name="T29" fmla="*/ 1054 h 1577"/>
                <a:gd name="T30" fmla="*/ 61 w 1516"/>
                <a:gd name="T31" fmla="*/ 758 h 1577"/>
                <a:gd name="T32" fmla="*/ 61 w 1516"/>
                <a:gd name="T33" fmla="*/ 881 h 1577"/>
                <a:gd name="T34" fmla="*/ 1393 w 1516"/>
                <a:gd name="T35" fmla="*/ 696 h 1577"/>
                <a:gd name="T36" fmla="*/ 1393 w 1516"/>
                <a:gd name="T37" fmla="*/ 942 h 1577"/>
                <a:gd name="T38" fmla="*/ 1393 w 1516"/>
                <a:gd name="T39" fmla="*/ 696 h 1577"/>
                <a:gd name="T40" fmla="*/ 89 w 1516"/>
                <a:gd name="T41" fmla="*/ 1188 h 1577"/>
                <a:gd name="T42" fmla="*/ 213 w 1516"/>
                <a:gd name="T43" fmla="*/ 1116 h 1577"/>
                <a:gd name="T44" fmla="*/ 1370 w 1516"/>
                <a:gd name="T45" fmla="*/ 602 h 1577"/>
                <a:gd name="T46" fmla="*/ 1237 w 1516"/>
                <a:gd name="T47" fmla="*/ 371 h 1577"/>
                <a:gd name="T48" fmla="*/ 1370 w 1516"/>
                <a:gd name="T49" fmla="*/ 602 h 1577"/>
                <a:gd name="T50" fmla="*/ 323 w 1516"/>
                <a:gd name="T51" fmla="*/ 1355 h 1577"/>
                <a:gd name="T52" fmla="*/ 465 w 1516"/>
                <a:gd name="T53" fmla="*/ 1437 h 1577"/>
                <a:gd name="T54" fmla="*/ 1132 w 1516"/>
                <a:gd name="T55" fmla="*/ 119 h 1577"/>
                <a:gd name="T56" fmla="*/ 988 w 1516"/>
                <a:gd name="T57" fmla="*/ 367 h 1577"/>
                <a:gd name="T58" fmla="*/ 1132 w 1516"/>
                <a:gd name="T59" fmla="*/ 119 h 1577"/>
                <a:gd name="T60" fmla="*/ 778 w 1516"/>
                <a:gd name="T61" fmla="*/ 410 h 1577"/>
                <a:gd name="T62" fmla="*/ 676 w 1516"/>
                <a:gd name="T63" fmla="*/ 790 h 1577"/>
                <a:gd name="T64" fmla="*/ 398 w 1516"/>
                <a:gd name="T65" fmla="*/ 1068 h 1577"/>
                <a:gd name="T66" fmla="*/ 778 w 1516"/>
                <a:gd name="T67" fmla="*/ 849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6" h="1577">
                  <a:moveTo>
                    <a:pt x="881" y="154"/>
                  </a:moveTo>
                  <a:cubicBezTo>
                    <a:pt x="881" y="238"/>
                    <a:pt x="812" y="307"/>
                    <a:pt x="727" y="307"/>
                  </a:cubicBezTo>
                  <a:cubicBezTo>
                    <a:pt x="642" y="307"/>
                    <a:pt x="573" y="238"/>
                    <a:pt x="573" y="154"/>
                  </a:cubicBezTo>
                  <a:cubicBezTo>
                    <a:pt x="573" y="69"/>
                    <a:pt x="642" y="0"/>
                    <a:pt x="727" y="0"/>
                  </a:cubicBezTo>
                  <a:cubicBezTo>
                    <a:pt x="812" y="0"/>
                    <a:pt x="881" y="69"/>
                    <a:pt x="881" y="154"/>
                  </a:cubicBezTo>
                  <a:close/>
                  <a:moveTo>
                    <a:pt x="727" y="1393"/>
                  </a:moveTo>
                  <a:cubicBezTo>
                    <a:pt x="676" y="1393"/>
                    <a:pt x="635" y="1434"/>
                    <a:pt x="635" y="1485"/>
                  </a:cubicBezTo>
                  <a:cubicBezTo>
                    <a:pt x="635" y="1536"/>
                    <a:pt x="676" y="1577"/>
                    <a:pt x="727" y="1577"/>
                  </a:cubicBezTo>
                  <a:cubicBezTo>
                    <a:pt x="778" y="1577"/>
                    <a:pt x="819" y="1536"/>
                    <a:pt x="819" y="1485"/>
                  </a:cubicBezTo>
                  <a:cubicBezTo>
                    <a:pt x="819" y="1434"/>
                    <a:pt x="778" y="1393"/>
                    <a:pt x="727" y="1393"/>
                  </a:cubicBezTo>
                  <a:close/>
                  <a:moveTo>
                    <a:pt x="415" y="278"/>
                  </a:moveTo>
                  <a:cubicBezTo>
                    <a:pt x="434" y="267"/>
                    <a:pt x="441" y="242"/>
                    <a:pt x="430" y="222"/>
                  </a:cubicBezTo>
                  <a:cubicBezTo>
                    <a:pt x="418" y="203"/>
                    <a:pt x="393" y="196"/>
                    <a:pt x="374" y="207"/>
                  </a:cubicBezTo>
                  <a:cubicBezTo>
                    <a:pt x="354" y="219"/>
                    <a:pt x="347" y="244"/>
                    <a:pt x="359" y="263"/>
                  </a:cubicBezTo>
                  <a:cubicBezTo>
                    <a:pt x="370" y="283"/>
                    <a:pt x="395" y="290"/>
                    <a:pt x="415" y="278"/>
                  </a:cubicBezTo>
                  <a:close/>
                  <a:moveTo>
                    <a:pt x="1009" y="1307"/>
                  </a:moveTo>
                  <a:cubicBezTo>
                    <a:pt x="960" y="1335"/>
                    <a:pt x="943" y="1398"/>
                    <a:pt x="971" y="1447"/>
                  </a:cubicBezTo>
                  <a:cubicBezTo>
                    <a:pt x="999" y="1496"/>
                    <a:pt x="1062" y="1512"/>
                    <a:pt x="1111" y="1484"/>
                  </a:cubicBezTo>
                  <a:cubicBezTo>
                    <a:pt x="1160" y="1456"/>
                    <a:pt x="1177" y="1393"/>
                    <a:pt x="1149" y="1344"/>
                  </a:cubicBezTo>
                  <a:cubicBezTo>
                    <a:pt x="1120" y="1295"/>
                    <a:pt x="1058" y="1279"/>
                    <a:pt x="1009" y="1307"/>
                  </a:cubicBezTo>
                  <a:close/>
                  <a:moveTo>
                    <a:pt x="125" y="531"/>
                  </a:moveTo>
                  <a:cubicBezTo>
                    <a:pt x="149" y="545"/>
                    <a:pt x="181" y="536"/>
                    <a:pt x="195" y="512"/>
                  </a:cubicBezTo>
                  <a:cubicBezTo>
                    <a:pt x="209" y="487"/>
                    <a:pt x="201" y="456"/>
                    <a:pt x="176" y="442"/>
                  </a:cubicBezTo>
                  <a:cubicBezTo>
                    <a:pt x="152" y="428"/>
                    <a:pt x="120" y="436"/>
                    <a:pt x="106" y="461"/>
                  </a:cubicBezTo>
                  <a:cubicBezTo>
                    <a:pt x="92" y="485"/>
                    <a:pt x="101" y="517"/>
                    <a:pt x="125" y="531"/>
                  </a:cubicBezTo>
                  <a:close/>
                  <a:moveTo>
                    <a:pt x="1360" y="1054"/>
                  </a:moveTo>
                  <a:cubicBezTo>
                    <a:pt x="1306" y="1023"/>
                    <a:pt x="1237" y="1042"/>
                    <a:pt x="1206" y="1096"/>
                  </a:cubicBezTo>
                  <a:cubicBezTo>
                    <a:pt x="1175" y="1149"/>
                    <a:pt x="1193" y="1218"/>
                    <a:pt x="1247" y="1249"/>
                  </a:cubicBezTo>
                  <a:cubicBezTo>
                    <a:pt x="1301" y="1281"/>
                    <a:pt x="1370" y="1262"/>
                    <a:pt x="1401" y="1208"/>
                  </a:cubicBezTo>
                  <a:cubicBezTo>
                    <a:pt x="1432" y="1154"/>
                    <a:pt x="1414" y="1086"/>
                    <a:pt x="1360" y="1054"/>
                  </a:cubicBezTo>
                  <a:close/>
                  <a:moveTo>
                    <a:pt x="123" y="819"/>
                  </a:moveTo>
                  <a:cubicBezTo>
                    <a:pt x="123" y="785"/>
                    <a:pt x="95" y="758"/>
                    <a:pt x="61" y="758"/>
                  </a:cubicBezTo>
                  <a:cubicBezTo>
                    <a:pt x="28" y="758"/>
                    <a:pt x="0" y="785"/>
                    <a:pt x="0" y="819"/>
                  </a:cubicBezTo>
                  <a:cubicBezTo>
                    <a:pt x="0" y="853"/>
                    <a:pt x="28" y="881"/>
                    <a:pt x="61" y="881"/>
                  </a:cubicBezTo>
                  <a:cubicBezTo>
                    <a:pt x="95" y="881"/>
                    <a:pt x="123" y="853"/>
                    <a:pt x="123" y="819"/>
                  </a:cubicBezTo>
                  <a:close/>
                  <a:moveTo>
                    <a:pt x="1393" y="696"/>
                  </a:moveTo>
                  <a:cubicBezTo>
                    <a:pt x="1325" y="696"/>
                    <a:pt x="1270" y="751"/>
                    <a:pt x="1270" y="819"/>
                  </a:cubicBezTo>
                  <a:cubicBezTo>
                    <a:pt x="1270" y="887"/>
                    <a:pt x="1325" y="942"/>
                    <a:pt x="1393" y="942"/>
                  </a:cubicBezTo>
                  <a:cubicBezTo>
                    <a:pt x="1460" y="942"/>
                    <a:pt x="1516" y="887"/>
                    <a:pt x="1516" y="819"/>
                  </a:cubicBezTo>
                  <a:cubicBezTo>
                    <a:pt x="1515" y="751"/>
                    <a:pt x="1460" y="696"/>
                    <a:pt x="1393" y="696"/>
                  </a:cubicBezTo>
                  <a:close/>
                  <a:moveTo>
                    <a:pt x="115" y="1090"/>
                  </a:moveTo>
                  <a:cubicBezTo>
                    <a:pt x="81" y="1110"/>
                    <a:pt x="69" y="1154"/>
                    <a:pt x="89" y="1188"/>
                  </a:cubicBezTo>
                  <a:cubicBezTo>
                    <a:pt x="108" y="1222"/>
                    <a:pt x="152" y="1234"/>
                    <a:pt x="186" y="1214"/>
                  </a:cubicBezTo>
                  <a:cubicBezTo>
                    <a:pt x="221" y="1194"/>
                    <a:pt x="232" y="1150"/>
                    <a:pt x="213" y="1116"/>
                  </a:cubicBezTo>
                  <a:cubicBezTo>
                    <a:pt x="193" y="1082"/>
                    <a:pt x="149" y="1070"/>
                    <a:pt x="115" y="1090"/>
                  </a:cubicBezTo>
                  <a:close/>
                  <a:moveTo>
                    <a:pt x="1370" y="602"/>
                  </a:moveTo>
                  <a:cubicBezTo>
                    <a:pt x="1434" y="565"/>
                    <a:pt x="1455" y="483"/>
                    <a:pt x="1419" y="420"/>
                  </a:cubicBezTo>
                  <a:cubicBezTo>
                    <a:pt x="1382" y="356"/>
                    <a:pt x="1301" y="334"/>
                    <a:pt x="1237" y="371"/>
                  </a:cubicBezTo>
                  <a:cubicBezTo>
                    <a:pt x="1173" y="408"/>
                    <a:pt x="1151" y="489"/>
                    <a:pt x="1188" y="553"/>
                  </a:cubicBezTo>
                  <a:cubicBezTo>
                    <a:pt x="1225" y="617"/>
                    <a:pt x="1306" y="638"/>
                    <a:pt x="1370" y="602"/>
                  </a:cubicBezTo>
                  <a:close/>
                  <a:moveTo>
                    <a:pt x="435" y="1325"/>
                  </a:moveTo>
                  <a:cubicBezTo>
                    <a:pt x="396" y="1302"/>
                    <a:pt x="346" y="1315"/>
                    <a:pt x="323" y="1355"/>
                  </a:cubicBezTo>
                  <a:cubicBezTo>
                    <a:pt x="301" y="1394"/>
                    <a:pt x="314" y="1444"/>
                    <a:pt x="353" y="1466"/>
                  </a:cubicBezTo>
                  <a:cubicBezTo>
                    <a:pt x="392" y="1489"/>
                    <a:pt x="443" y="1476"/>
                    <a:pt x="465" y="1437"/>
                  </a:cubicBezTo>
                  <a:cubicBezTo>
                    <a:pt x="488" y="1397"/>
                    <a:pt x="474" y="1347"/>
                    <a:pt x="435" y="1325"/>
                  </a:cubicBezTo>
                  <a:close/>
                  <a:moveTo>
                    <a:pt x="1132" y="119"/>
                  </a:moveTo>
                  <a:cubicBezTo>
                    <a:pt x="1063" y="79"/>
                    <a:pt x="975" y="103"/>
                    <a:pt x="936" y="171"/>
                  </a:cubicBezTo>
                  <a:cubicBezTo>
                    <a:pt x="896" y="240"/>
                    <a:pt x="920" y="327"/>
                    <a:pt x="988" y="367"/>
                  </a:cubicBezTo>
                  <a:cubicBezTo>
                    <a:pt x="1057" y="406"/>
                    <a:pt x="1144" y="383"/>
                    <a:pt x="1184" y="314"/>
                  </a:cubicBezTo>
                  <a:cubicBezTo>
                    <a:pt x="1224" y="246"/>
                    <a:pt x="1200" y="158"/>
                    <a:pt x="1132" y="119"/>
                  </a:cubicBezTo>
                  <a:close/>
                  <a:moveTo>
                    <a:pt x="778" y="849"/>
                  </a:moveTo>
                  <a:cubicBezTo>
                    <a:pt x="778" y="410"/>
                    <a:pt x="778" y="410"/>
                    <a:pt x="778" y="410"/>
                  </a:cubicBezTo>
                  <a:cubicBezTo>
                    <a:pt x="676" y="410"/>
                    <a:pt x="676" y="410"/>
                    <a:pt x="676" y="410"/>
                  </a:cubicBezTo>
                  <a:cubicBezTo>
                    <a:pt x="676" y="790"/>
                    <a:pt x="676" y="790"/>
                    <a:pt x="676" y="790"/>
                  </a:cubicBezTo>
                  <a:cubicBezTo>
                    <a:pt x="347" y="980"/>
                    <a:pt x="347" y="980"/>
                    <a:pt x="347" y="980"/>
                  </a:cubicBezTo>
                  <a:cubicBezTo>
                    <a:pt x="398" y="1068"/>
                    <a:pt x="398" y="1068"/>
                    <a:pt x="398" y="1068"/>
                  </a:cubicBezTo>
                  <a:lnTo>
                    <a:pt x="778" y="849"/>
                  </a:lnTo>
                  <a:close/>
                  <a:moveTo>
                    <a:pt x="778" y="849"/>
                  </a:moveTo>
                  <a:cubicBezTo>
                    <a:pt x="778" y="849"/>
                    <a:pt x="778" y="849"/>
                    <a:pt x="778" y="84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uppieren 28"/>
          <p:cNvGrpSpPr/>
          <p:nvPr userDrawn="1"/>
        </p:nvGrpSpPr>
        <p:grpSpPr>
          <a:xfrm>
            <a:off x="927382" y="4701137"/>
            <a:ext cx="711512" cy="592360"/>
            <a:chOff x="1350233" y="4766640"/>
            <a:chExt cx="711512" cy="592360"/>
          </a:xfrm>
        </p:grpSpPr>
        <p:sp>
          <p:nvSpPr>
            <p:cNvPr id="30" name="Rectangle 28"/>
            <p:cNvSpPr/>
            <p:nvPr userDrawn="1"/>
          </p:nvSpPr>
          <p:spPr>
            <a:xfrm>
              <a:off x="1350233" y="4766640"/>
              <a:ext cx="711512" cy="5923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29"/>
            <p:cNvGrpSpPr/>
            <p:nvPr userDrawn="1"/>
          </p:nvGrpSpPr>
          <p:grpSpPr>
            <a:xfrm>
              <a:off x="1470245" y="4826406"/>
              <a:ext cx="471488" cy="471488"/>
              <a:chOff x="4501356" y="934244"/>
              <a:chExt cx="471488" cy="471488"/>
            </a:xfrm>
            <a:solidFill>
              <a:schemeClr val="bg1"/>
            </a:solidFill>
          </p:grpSpPr>
          <p:sp>
            <p:nvSpPr>
              <p:cNvPr id="32" name="Freeform 40"/>
              <p:cNvSpPr>
                <a:spLocks noEditPoints="1"/>
              </p:cNvSpPr>
              <p:nvPr/>
            </p:nvSpPr>
            <p:spPr bwMode="auto">
              <a:xfrm>
                <a:off x="4704556" y="1137444"/>
                <a:ext cx="65088" cy="63500"/>
              </a:xfrm>
              <a:custGeom>
                <a:avLst/>
                <a:gdLst>
                  <a:gd name="T0" fmla="*/ 391 w 391"/>
                  <a:gd name="T1" fmla="*/ 195 h 391"/>
                  <a:gd name="T2" fmla="*/ 195 w 391"/>
                  <a:gd name="T3" fmla="*/ 391 h 391"/>
                  <a:gd name="T4" fmla="*/ 0 w 391"/>
                  <a:gd name="T5" fmla="*/ 195 h 391"/>
                  <a:gd name="T6" fmla="*/ 195 w 391"/>
                  <a:gd name="T7" fmla="*/ 0 h 391"/>
                  <a:gd name="T8" fmla="*/ 391 w 391"/>
                  <a:gd name="T9" fmla="*/ 195 h 391"/>
                  <a:gd name="T10" fmla="*/ 391 w 391"/>
                  <a:gd name="T11" fmla="*/ 195 h 391"/>
                  <a:gd name="T12" fmla="*/ 391 w 391"/>
                  <a:gd name="T13" fmla="*/ 195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391">
                    <a:moveTo>
                      <a:pt x="391" y="195"/>
                    </a:moveTo>
                    <a:cubicBezTo>
                      <a:pt x="391" y="303"/>
                      <a:pt x="303" y="391"/>
                      <a:pt x="195" y="391"/>
                    </a:cubicBezTo>
                    <a:cubicBezTo>
                      <a:pt x="88" y="391"/>
                      <a:pt x="0" y="303"/>
                      <a:pt x="0" y="195"/>
                    </a:cubicBezTo>
                    <a:cubicBezTo>
                      <a:pt x="0" y="88"/>
                      <a:pt x="88" y="0"/>
                      <a:pt x="195" y="0"/>
                    </a:cubicBezTo>
                    <a:cubicBezTo>
                      <a:pt x="303" y="0"/>
                      <a:pt x="391" y="88"/>
                      <a:pt x="391" y="195"/>
                    </a:cubicBezTo>
                    <a:close/>
                    <a:moveTo>
                      <a:pt x="391" y="195"/>
                    </a:moveTo>
                    <a:cubicBezTo>
                      <a:pt x="391" y="195"/>
                      <a:pt x="391" y="195"/>
                      <a:pt x="391" y="19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41"/>
              <p:cNvSpPr>
                <a:spLocks noEditPoints="1"/>
              </p:cNvSpPr>
              <p:nvPr/>
            </p:nvSpPr>
            <p:spPr bwMode="auto">
              <a:xfrm>
                <a:off x="4501356" y="934244"/>
                <a:ext cx="471488" cy="471488"/>
              </a:xfrm>
              <a:custGeom>
                <a:avLst/>
                <a:gdLst>
                  <a:gd name="T0" fmla="*/ 1512 w 2897"/>
                  <a:gd name="T1" fmla="*/ 2898 h 2898"/>
                  <a:gd name="T2" fmla="*/ 1608 w 2897"/>
                  <a:gd name="T3" fmla="*/ 2638 h 2898"/>
                  <a:gd name="T4" fmla="*/ 2297 w 2897"/>
                  <a:gd name="T5" fmla="*/ 2297 h 2898"/>
                  <a:gd name="T6" fmla="*/ 2637 w 2897"/>
                  <a:gd name="T7" fmla="*/ 1609 h 2898"/>
                  <a:gd name="T8" fmla="*/ 2897 w 2897"/>
                  <a:gd name="T9" fmla="*/ 1513 h 2898"/>
                  <a:gd name="T10" fmla="*/ 2801 w 2897"/>
                  <a:gd name="T11" fmla="*/ 1289 h 2898"/>
                  <a:gd name="T12" fmla="*/ 2554 w 2897"/>
                  <a:gd name="T13" fmla="*/ 982 h 2898"/>
                  <a:gd name="T14" fmla="*/ 1915 w 2897"/>
                  <a:gd name="T15" fmla="*/ 344 h 2898"/>
                  <a:gd name="T16" fmla="*/ 1608 w 2897"/>
                  <a:gd name="T17" fmla="*/ 96 h 2898"/>
                  <a:gd name="T18" fmla="*/ 1384 w 2897"/>
                  <a:gd name="T19" fmla="*/ 0 h 2898"/>
                  <a:gd name="T20" fmla="*/ 1288 w 2897"/>
                  <a:gd name="T21" fmla="*/ 260 h 2898"/>
                  <a:gd name="T22" fmla="*/ 600 w 2897"/>
                  <a:gd name="T23" fmla="*/ 601 h 2898"/>
                  <a:gd name="T24" fmla="*/ 259 w 2897"/>
                  <a:gd name="T25" fmla="*/ 1289 h 2898"/>
                  <a:gd name="T26" fmla="*/ 0 w 2897"/>
                  <a:gd name="T27" fmla="*/ 1385 h 2898"/>
                  <a:gd name="T28" fmla="*/ 96 w 2897"/>
                  <a:gd name="T29" fmla="*/ 1609 h 2898"/>
                  <a:gd name="T30" fmla="*/ 343 w 2897"/>
                  <a:gd name="T31" fmla="*/ 1916 h 2898"/>
                  <a:gd name="T32" fmla="*/ 981 w 2897"/>
                  <a:gd name="T33" fmla="*/ 2554 h 2898"/>
                  <a:gd name="T34" fmla="*/ 1288 w 2897"/>
                  <a:gd name="T35" fmla="*/ 2802 h 2898"/>
                  <a:gd name="T36" fmla="*/ 826 w 2897"/>
                  <a:gd name="T37" fmla="*/ 2071 h 2898"/>
                  <a:gd name="T38" fmla="*/ 722 w 2897"/>
                  <a:gd name="T39" fmla="*/ 1609 h 2898"/>
                  <a:gd name="T40" fmla="*/ 818 w 2897"/>
                  <a:gd name="T41" fmla="*/ 1385 h 2898"/>
                  <a:gd name="T42" fmla="*/ 583 w 2897"/>
                  <a:gd name="T43" fmla="*/ 1289 h 2898"/>
                  <a:gd name="T44" fmla="*/ 1288 w 2897"/>
                  <a:gd name="T45" fmla="*/ 584 h 2898"/>
                  <a:gd name="T46" fmla="*/ 1384 w 2897"/>
                  <a:gd name="T47" fmla="*/ 818 h 2898"/>
                  <a:gd name="T48" fmla="*/ 1608 w 2897"/>
                  <a:gd name="T49" fmla="*/ 722 h 2898"/>
                  <a:gd name="T50" fmla="*/ 2070 w 2897"/>
                  <a:gd name="T51" fmla="*/ 827 h 2898"/>
                  <a:gd name="T52" fmla="*/ 2175 w 2897"/>
                  <a:gd name="T53" fmla="*/ 1289 h 2898"/>
                  <a:gd name="T54" fmla="*/ 2079 w 2897"/>
                  <a:gd name="T55" fmla="*/ 1513 h 2898"/>
                  <a:gd name="T56" fmla="*/ 2313 w 2897"/>
                  <a:gd name="T57" fmla="*/ 1609 h 2898"/>
                  <a:gd name="T58" fmla="*/ 1608 w 2897"/>
                  <a:gd name="T59" fmla="*/ 2314 h 2898"/>
                  <a:gd name="T60" fmla="*/ 1512 w 2897"/>
                  <a:gd name="T61" fmla="*/ 2079 h 2898"/>
                  <a:gd name="T62" fmla="*/ 1288 w 2897"/>
                  <a:gd name="T63" fmla="*/ 2175 h 2898"/>
                  <a:gd name="T64" fmla="*/ 826 w 2897"/>
                  <a:gd name="T65" fmla="*/ 2071 h 2898"/>
                  <a:gd name="T66" fmla="*/ 826 w 2897"/>
                  <a:gd name="T67" fmla="*/ 2071 h 2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97" h="2898">
                    <a:moveTo>
                      <a:pt x="1384" y="2898"/>
                    </a:moveTo>
                    <a:cubicBezTo>
                      <a:pt x="1512" y="2898"/>
                      <a:pt x="1512" y="2898"/>
                      <a:pt x="1512" y="2898"/>
                    </a:cubicBezTo>
                    <a:cubicBezTo>
                      <a:pt x="1565" y="2898"/>
                      <a:pt x="1608" y="2855"/>
                      <a:pt x="1608" y="2802"/>
                    </a:cubicBezTo>
                    <a:cubicBezTo>
                      <a:pt x="1608" y="2638"/>
                      <a:pt x="1608" y="2638"/>
                      <a:pt x="1608" y="2638"/>
                    </a:cubicBezTo>
                    <a:cubicBezTo>
                      <a:pt x="1714" y="2624"/>
                      <a:pt x="1817" y="2596"/>
                      <a:pt x="1915" y="2554"/>
                    </a:cubicBezTo>
                    <a:cubicBezTo>
                      <a:pt x="2058" y="2494"/>
                      <a:pt x="2186" y="2407"/>
                      <a:pt x="2297" y="2297"/>
                    </a:cubicBezTo>
                    <a:cubicBezTo>
                      <a:pt x="2407" y="2187"/>
                      <a:pt x="2493" y="2059"/>
                      <a:pt x="2554" y="1916"/>
                    </a:cubicBezTo>
                    <a:cubicBezTo>
                      <a:pt x="2595" y="1817"/>
                      <a:pt x="2623" y="1714"/>
                      <a:pt x="2637" y="1609"/>
                    </a:cubicBezTo>
                    <a:cubicBezTo>
                      <a:pt x="2801" y="1609"/>
                      <a:pt x="2801" y="1609"/>
                      <a:pt x="2801" y="1609"/>
                    </a:cubicBezTo>
                    <a:cubicBezTo>
                      <a:pt x="2854" y="1609"/>
                      <a:pt x="2897" y="1566"/>
                      <a:pt x="2897" y="1513"/>
                    </a:cubicBezTo>
                    <a:cubicBezTo>
                      <a:pt x="2897" y="1385"/>
                      <a:pt x="2897" y="1385"/>
                      <a:pt x="2897" y="1385"/>
                    </a:cubicBezTo>
                    <a:cubicBezTo>
                      <a:pt x="2897" y="1332"/>
                      <a:pt x="2854" y="1289"/>
                      <a:pt x="2801" y="1289"/>
                    </a:cubicBezTo>
                    <a:cubicBezTo>
                      <a:pt x="2637" y="1289"/>
                      <a:pt x="2637" y="1289"/>
                      <a:pt x="2637" y="1289"/>
                    </a:cubicBezTo>
                    <a:cubicBezTo>
                      <a:pt x="2623" y="1183"/>
                      <a:pt x="2595" y="1081"/>
                      <a:pt x="2554" y="982"/>
                    </a:cubicBezTo>
                    <a:cubicBezTo>
                      <a:pt x="2493" y="839"/>
                      <a:pt x="2407" y="711"/>
                      <a:pt x="2297" y="601"/>
                    </a:cubicBezTo>
                    <a:cubicBezTo>
                      <a:pt x="2186" y="490"/>
                      <a:pt x="2058" y="404"/>
                      <a:pt x="1915" y="344"/>
                    </a:cubicBezTo>
                    <a:cubicBezTo>
                      <a:pt x="1817" y="302"/>
                      <a:pt x="1714" y="274"/>
                      <a:pt x="1608" y="260"/>
                    </a:cubicBezTo>
                    <a:cubicBezTo>
                      <a:pt x="1608" y="96"/>
                      <a:pt x="1608" y="96"/>
                      <a:pt x="1608" y="96"/>
                    </a:cubicBezTo>
                    <a:cubicBezTo>
                      <a:pt x="1608" y="43"/>
                      <a:pt x="1565" y="0"/>
                      <a:pt x="1512" y="0"/>
                    </a:cubicBezTo>
                    <a:cubicBezTo>
                      <a:pt x="1384" y="0"/>
                      <a:pt x="1384" y="0"/>
                      <a:pt x="1384" y="0"/>
                    </a:cubicBezTo>
                    <a:cubicBezTo>
                      <a:pt x="1331" y="0"/>
                      <a:pt x="1288" y="43"/>
                      <a:pt x="1288" y="96"/>
                    </a:cubicBezTo>
                    <a:cubicBezTo>
                      <a:pt x="1288" y="260"/>
                      <a:pt x="1288" y="260"/>
                      <a:pt x="1288" y="260"/>
                    </a:cubicBezTo>
                    <a:cubicBezTo>
                      <a:pt x="1183" y="274"/>
                      <a:pt x="1080" y="302"/>
                      <a:pt x="981" y="344"/>
                    </a:cubicBezTo>
                    <a:cubicBezTo>
                      <a:pt x="838" y="404"/>
                      <a:pt x="710" y="490"/>
                      <a:pt x="600" y="601"/>
                    </a:cubicBezTo>
                    <a:cubicBezTo>
                      <a:pt x="490" y="711"/>
                      <a:pt x="403" y="839"/>
                      <a:pt x="343" y="982"/>
                    </a:cubicBezTo>
                    <a:cubicBezTo>
                      <a:pt x="301" y="1081"/>
                      <a:pt x="273" y="1183"/>
                      <a:pt x="259" y="1289"/>
                    </a:cubicBezTo>
                    <a:cubicBezTo>
                      <a:pt x="96" y="1289"/>
                      <a:pt x="96" y="1289"/>
                      <a:pt x="96" y="1289"/>
                    </a:cubicBezTo>
                    <a:cubicBezTo>
                      <a:pt x="43" y="1289"/>
                      <a:pt x="0" y="1332"/>
                      <a:pt x="0" y="1385"/>
                    </a:cubicBezTo>
                    <a:cubicBezTo>
                      <a:pt x="0" y="1513"/>
                      <a:pt x="0" y="1513"/>
                      <a:pt x="0" y="1513"/>
                    </a:cubicBezTo>
                    <a:cubicBezTo>
                      <a:pt x="0" y="1566"/>
                      <a:pt x="43" y="1609"/>
                      <a:pt x="96" y="1609"/>
                    </a:cubicBezTo>
                    <a:cubicBezTo>
                      <a:pt x="259" y="1609"/>
                      <a:pt x="259" y="1609"/>
                      <a:pt x="259" y="1609"/>
                    </a:cubicBezTo>
                    <a:cubicBezTo>
                      <a:pt x="273" y="1714"/>
                      <a:pt x="301" y="1817"/>
                      <a:pt x="343" y="1916"/>
                    </a:cubicBezTo>
                    <a:cubicBezTo>
                      <a:pt x="403" y="2059"/>
                      <a:pt x="490" y="2187"/>
                      <a:pt x="600" y="2297"/>
                    </a:cubicBezTo>
                    <a:cubicBezTo>
                      <a:pt x="710" y="2407"/>
                      <a:pt x="838" y="2494"/>
                      <a:pt x="981" y="2554"/>
                    </a:cubicBezTo>
                    <a:cubicBezTo>
                      <a:pt x="1080" y="2596"/>
                      <a:pt x="1183" y="2624"/>
                      <a:pt x="1288" y="2638"/>
                    </a:cubicBezTo>
                    <a:cubicBezTo>
                      <a:pt x="1288" y="2802"/>
                      <a:pt x="1288" y="2802"/>
                      <a:pt x="1288" y="2802"/>
                    </a:cubicBezTo>
                    <a:cubicBezTo>
                      <a:pt x="1288" y="2855"/>
                      <a:pt x="1331" y="2898"/>
                      <a:pt x="1384" y="2898"/>
                    </a:cubicBezTo>
                    <a:close/>
                    <a:moveTo>
                      <a:pt x="826" y="2071"/>
                    </a:moveTo>
                    <a:cubicBezTo>
                      <a:pt x="699" y="1943"/>
                      <a:pt x="615" y="1783"/>
                      <a:pt x="583" y="1609"/>
                    </a:cubicBezTo>
                    <a:cubicBezTo>
                      <a:pt x="722" y="1609"/>
                      <a:pt x="722" y="1609"/>
                      <a:pt x="722" y="1609"/>
                    </a:cubicBezTo>
                    <a:cubicBezTo>
                      <a:pt x="775" y="1609"/>
                      <a:pt x="818" y="1566"/>
                      <a:pt x="818" y="1513"/>
                    </a:cubicBezTo>
                    <a:cubicBezTo>
                      <a:pt x="818" y="1385"/>
                      <a:pt x="818" y="1385"/>
                      <a:pt x="818" y="1385"/>
                    </a:cubicBezTo>
                    <a:cubicBezTo>
                      <a:pt x="818" y="1332"/>
                      <a:pt x="775" y="1289"/>
                      <a:pt x="722" y="1289"/>
                    </a:cubicBezTo>
                    <a:cubicBezTo>
                      <a:pt x="583" y="1289"/>
                      <a:pt x="583" y="1289"/>
                      <a:pt x="583" y="1289"/>
                    </a:cubicBezTo>
                    <a:cubicBezTo>
                      <a:pt x="615" y="1115"/>
                      <a:pt x="699" y="955"/>
                      <a:pt x="826" y="827"/>
                    </a:cubicBezTo>
                    <a:cubicBezTo>
                      <a:pt x="954" y="699"/>
                      <a:pt x="1114" y="615"/>
                      <a:pt x="1288" y="584"/>
                    </a:cubicBezTo>
                    <a:cubicBezTo>
                      <a:pt x="1288" y="722"/>
                      <a:pt x="1288" y="722"/>
                      <a:pt x="1288" y="722"/>
                    </a:cubicBezTo>
                    <a:cubicBezTo>
                      <a:pt x="1288" y="775"/>
                      <a:pt x="1331" y="818"/>
                      <a:pt x="1384" y="818"/>
                    </a:cubicBezTo>
                    <a:cubicBezTo>
                      <a:pt x="1512" y="818"/>
                      <a:pt x="1512" y="818"/>
                      <a:pt x="1512" y="818"/>
                    </a:cubicBezTo>
                    <a:cubicBezTo>
                      <a:pt x="1565" y="818"/>
                      <a:pt x="1608" y="775"/>
                      <a:pt x="1608" y="722"/>
                    </a:cubicBezTo>
                    <a:cubicBezTo>
                      <a:pt x="1608" y="584"/>
                      <a:pt x="1608" y="584"/>
                      <a:pt x="1608" y="584"/>
                    </a:cubicBezTo>
                    <a:cubicBezTo>
                      <a:pt x="1782" y="615"/>
                      <a:pt x="1943" y="699"/>
                      <a:pt x="2070" y="827"/>
                    </a:cubicBezTo>
                    <a:cubicBezTo>
                      <a:pt x="2198" y="955"/>
                      <a:pt x="2282" y="1115"/>
                      <a:pt x="2313" y="1289"/>
                    </a:cubicBezTo>
                    <a:cubicBezTo>
                      <a:pt x="2175" y="1289"/>
                      <a:pt x="2175" y="1289"/>
                      <a:pt x="2175" y="1289"/>
                    </a:cubicBezTo>
                    <a:cubicBezTo>
                      <a:pt x="2122" y="1289"/>
                      <a:pt x="2079" y="1332"/>
                      <a:pt x="2079" y="1385"/>
                    </a:cubicBezTo>
                    <a:cubicBezTo>
                      <a:pt x="2079" y="1513"/>
                      <a:pt x="2079" y="1513"/>
                      <a:pt x="2079" y="1513"/>
                    </a:cubicBezTo>
                    <a:cubicBezTo>
                      <a:pt x="2079" y="1566"/>
                      <a:pt x="2122" y="1609"/>
                      <a:pt x="2175" y="1609"/>
                    </a:cubicBezTo>
                    <a:cubicBezTo>
                      <a:pt x="2313" y="1609"/>
                      <a:pt x="2313" y="1609"/>
                      <a:pt x="2313" y="1609"/>
                    </a:cubicBezTo>
                    <a:cubicBezTo>
                      <a:pt x="2282" y="1783"/>
                      <a:pt x="2198" y="1943"/>
                      <a:pt x="2070" y="2071"/>
                    </a:cubicBezTo>
                    <a:cubicBezTo>
                      <a:pt x="1943" y="2199"/>
                      <a:pt x="1782" y="2282"/>
                      <a:pt x="1608" y="2314"/>
                    </a:cubicBezTo>
                    <a:cubicBezTo>
                      <a:pt x="1608" y="2175"/>
                      <a:pt x="1608" y="2175"/>
                      <a:pt x="1608" y="2175"/>
                    </a:cubicBezTo>
                    <a:cubicBezTo>
                      <a:pt x="1608" y="2122"/>
                      <a:pt x="1565" y="2079"/>
                      <a:pt x="1512" y="2079"/>
                    </a:cubicBezTo>
                    <a:cubicBezTo>
                      <a:pt x="1384" y="2079"/>
                      <a:pt x="1384" y="2079"/>
                      <a:pt x="1384" y="2079"/>
                    </a:cubicBezTo>
                    <a:cubicBezTo>
                      <a:pt x="1331" y="2079"/>
                      <a:pt x="1288" y="2122"/>
                      <a:pt x="1288" y="2175"/>
                    </a:cubicBezTo>
                    <a:cubicBezTo>
                      <a:pt x="1288" y="2314"/>
                      <a:pt x="1288" y="2314"/>
                      <a:pt x="1288" y="2314"/>
                    </a:cubicBezTo>
                    <a:cubicBezTo>
                      <a:pt x="1114" y="2282"/>
                      <a:pt x="954" y="2199"/>
                      <a:pt x="826" y="2071"/>
                    </a:cubicBezTo>
                    <a:close/>
                    <a:moveTo>
                      <a:pt x="826" y="2071"/>
                    </a:moveTo>
                    <a:cubicBezTo>
                      <a:pt x="826" y="2071"/>
                      <a:pt x="826" y="2071"/>
                      <a:pt x="826" y="20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4" name="Gruppieren 33"/>
          <p:cNvGrpSpPr/>
          <p:nvPr userDrawn="1"/>
        </p:nvGrpSpPr>
        <p:grpSpPr>
          <a:xfrm>
            <a:off x="927382" y="5366452"/>
            <a:ext cx="711512" cy="592360"/>
            <a:chOff x="1350233" y="5399810"/>
            <a:chExt cx="711512" cy="592360"/>
          </a:xfrm>
        </p:grpSpPr>
        <p:sp>
          <p:nvSpPr>
            <p:cNvPr id="35" name="Rectangle 32"/>
            <p:cNvSpPr/>
            <p:nvPr userDrawn="1"/>
          </p:nvSpPr>
          <p:spPr>
            <a:xfrm>
              <a:off x="1350233" y="5399810"/>
              <a:ext cx="711512" cy="59236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155"/>
            <p:cNvSpPr>
              <a:spLocks noEditPoints="1"/>
            </p:cNvSpPr>
            <p:nvPr userDrawn="1"/>
          </p:nvSpPr>
          <p:spPr bwMode="auto">
            <a:xfrm>
              <a:off x="1502258" y="5478762"/>
              <a:ext cx="387950" cy="434455"/>
            </a:xfrm>
            <a:custGeom>
              <a:avLst/>
              <a:gdLst>
                <a:gd name="T0" fmla="*/ 111 w 131"/>
                <a:gd name="T1" fmla="*/ 74 h 147"/>
                <a:gd name="T2" fmla="*/ 82 w 131"/>
                <a:gd name="T3" fmla="*/ 58 h 147"/>
                <a:gd name="T4" fmla="*/ 117 w 131"/>
                <a:gd name="T5" fmla="*/ 56 h 147"/>
                <a:gd name="T6" fmla="*/ 129 w 131"/>
                <a:gd name="T7" fmla="*/ 34 h 147"/>
                <a:gd name="T8" fmla="*/ 111 w 131"/>
                <a:gd name="T9" fmla="*/ 16 h 147"/>
                <a:gd name="T10" fmla="*/ 66 w 131"/>
                <a:gd name="T11" fmla="*/ 0 h 147"/>
                <a:gd name="T12" fmla="*/ 49 w 131"/>
                <a:gd name="T13" fmla="*/ 31 h 147"/>
                <a:gd name="T14" fmla="*/ 14 w 131"/>
                <a:gd name="T15" fmla="*/ 34 h 147"/>
                <a:gd name="T16" fmla="*/ 3 w 131"/>
                <a:gd name="T17" fmla="*/ 58 h 147"/>
                <a:gd name="T18" fmla="*/ 20 w 131"/>
                <a:gd name="T19" fmla="*/ 74 h 147"/>
                <a:gd name="T20" fmla="*/ 49 w 131"/>
                <a:gd name="T21" fmla="*/ 141 h 147"/>
                <a:gd name="T22" fmla="*/ 76 w 131"/>
                <a:gd name="T23" fmla="*/ 147 h 147"/>
                <a:gd name="T24" fmla="*/ 82 w 131"/>
                <a:gd name="T25" fmla="*/ 116 h 147"/>
                <a:gd name="T26" fmla="*/ 117 w 131"/>
                <a:gd name="T27" fmla="*/ 114 h 147"/>
                <a:gd name="T28" fmla="*/ 129 w 131"/>
                <a:gd name="T29" fmla="*/ 92 h 147"/>
                <a:gd name="T30" fmla="*/ 49 w 131"/>
                <a:gd name="T31" fmla="*/ 64 h 147"/>
                <a:gd name="T32" fmla="*/ 11 w 131"/>
                <a:gd name="T33" fmla="*/ 53 h 147"/>
                <a:gd name="T34" fmla="*/ 49 w 131"/>
                <a:gd name="T35" fmla="*/ 41 h 147"/>
                <a:gd name="T36" fmla="*/ 76 w 131"/>
                <a:gd name="T37" fmla="*/ 55 h 147"/>
                <a:gd name="T38" fmla="*/ 55 w 131"/>
                <a:gd name="T39" fmla="*/ 43 h 147"/>
                <a:gd name="T40" fmla="*/ 76 w 131"/>
                <a:gd name="T41" fmla="*/ 55 h 147"/>
                <a:gd name="T42" fmla="*/ 76 w 131"/>
                <a:gd name="T43" fmla="*/ 31 h 147"/>
                <a:gd name="T44" fmla="*/ 55 w 131"/>
                <a:gd name="T45" fmla="*/ 18 h 147"/>
                <a:gd name="T46" fmla="*/ 55 w 131"/>
                <a:gd name="T47" fmla="*/ 67 h 147"/>
                <a:gd name="T48" fmla="*/ 76 w 131"/>
                <a:gd name="T49" fmla="*/ 80 h 147"/>
                <a:gd name="T50" fmla="*/ 55 w 131"/>
                <a:gd name="T51" fmla="*/ 67 h 147"/>
                <a:gd name="T52" fmla="*/ 76 w 131"/>
                <a:gd name="T53" fmla="*/ 104 h 147"/>
                <a:gd name="T54" fmla="*/ 55 w 131"/>
                <a:gd name="T55" fmla="*/ 92 h 147"/>
                <a:gd name="T56" fmla="*/ 55 w 131"/>
                <a:gd name="T57" fmla="*/ 129 h 147"/>
                <a:gd name="T58" fmla="*/ 76 w 131"/>
                <a:gd name="T59" fmla="*/ 116 h 147"/>
                <a:gd name="T60" fmla="*/ 55 w 131"/>
                <a:gd name="T61" fmla="*/ 129 h 147"/>
                <a:gd name="T62" fmla="*/ 111 w 131"/>
                <a:gd name="T63" fmla="*/ 49 h 147"/>
                <a:gd name="T64" fmla="*/ 82 w 131"/>
                <a:gd name="T65" fmla="*/ 25 h 147"/>
                <a:gd name="T66" fmla="*/ 120 w 131"/>
                <a:gd name="T67" fmla="*/ 38 h 147"/>
                <a:gd name="T68" fmla="*/ 82 w 131"/>
                <a:gd name="T69" fmla="*/ 107 h 147"/>
                <a:gd name="T70" fmla="*/ 110 w 131"/>
                <a:gd name="T71" fmla="*/ 84 h 147"/>
                <a:gd name="T72" fmla="*/ 111 w 131"/>
                <a:gd name="T73" fmla="*/ 107 h 147"/>
                <a:gd name="T74" fmla="*/ 111 w 131"/>
                <a:gd name="T75" fmla="*/ 10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47">
                  <a:moveTo>
                    <a:pt x="117" y="77"/>
                  </a:moveTo>
                  <a:cubicBezTo>
                    <a:pt x="116" y="75"/>
                    <a:pt x="114" y="74"/>
                    <a:pt x="11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4" y="58"/>
                    <a:pt x="116" y="57"/>
                    <a:pt x="117" y="56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37"/>
                    <a:pt x="129" y="34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7"/>
                    <a:pt x="114" y="16"/>
                    <a:pt x="111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7"/>
                    <a:pt x="75" y="0"/>
                    <a:pt x="66" y="0"/>
                  </a:cubicBezTo>
                  <a:cubicBezTo>
                    <a:pt x="57" y="0"/>
                    <a:pt x="49" y="7"/>
                    <a:pt x="49" y="17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5" y="32"/>
                    <a:pt x="14" y="3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2"/>
                    <a:pt x="1" y="56"/>
                    <a:pt x="3" y="5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3"/>
                    <a:pt x="18" y="74"/>
                    <a:pt x="20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4"/>
                    <a:pt x="52" y="147"/>
                    <a:pt x="55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80" y="147"/>
                    <a:pt x="82" y="144"/>
                    <a:pt x="82" y="141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4" y="116"/>
                    <a:pt x="116" y="116"/>
                    <a:pt x="117" y="11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31" y="99"/>
                    <a:pt x="131" y="95"/>
                    <a:pt x="129" y="92"/>
                  </a:cubicBezTo>
                  <a:lnTo>
                    <a:pt x="117" y="77"/>
                  </a:lnTo>
                  <a:close/>
                  <a:moveTo>
                    <a:pt x="49" y="64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64"/>
                  </a:lnTo>
                  <a:close/>
                  <a:moveTo>
                    <a:pt x="76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76" y="43"/>
                    <a:pt x="76" y="43"/>
                    <a:pt x="76" y="43"/>
                  </a:cubicBezTo>
                  <a:lnTo>
                    <a:pt x="76" y="55"/>
                  </a:lnTo>
                  <a:close/>
                  <a:moveTo>
                    <a:pt x="76" y="18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18"/>
                    <a:pt x="55" y="18"/>
                    <a:pt x="55" y="18"/>
                  </a:cubicBezTo>
                  <a:lnTo>
                    <a:pt x="76" y="18"/>
                  </a:lnTo>
                  <a:close/>
                  <a:moveTo>
                    <a:pt x="55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55" y="80"/>
                    <a:pt x="55" y="80"/>
                    <a:pt x="55" y="80"/>
                  </a:cubicBezTo>
                  <a:lnTo>
                    <a:pt x="55" y="67"/>
                  </a:lnTo>
                  <a:close/>
                  <a:moveTo>
                    <a:pt x="76" y="92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92"/>
                    <a:pt x="55" y="92"/>
                    <a:pt x="55" y="92"/>
                  </a:cubicBezTo>
                  <a:lnTo>
                    <a:pt x="76" y="92"/>
                  </a:lnTo>
                  <a:close/>
                  <a:moveTo>
                    <a:pt x="55" y="129"/>
                  </a:moveTo>
                  <a:cubicBezTo>
                    <a:pt x="55" y="116"/>
                    <a:pt x="55" y="116"/>
                    <a:pt x="55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29"/>
                    <a:pt x="76" y="129"/>
                    <a:pt x="76" y="129"/>
                  </a:cubicBezTo>
                  <a:lnTo>
                    <a:pt x="55" y="129"/>
                  </a:lnTo>
                  <a:close/>
                  <a:moveTo>
                    <a:pt x="120" y="38"/>
                  </a:moveTo>
                  <a:cubicBezTo>
                    <a:pt x="111" y="49"/>
                    <a:pt x="111" y="49"/>
                    <a:pt x="11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110" y="25"/>
                    <a:pt x="110" y="25"/>
                    <a:pt x="110" y="25"/>
                  </a:cubicBezTo>
                  <a:lnTo>
                    <a:pt x="120" y="38"/>
                  </a:lnTo>
                  <a:close/>
                  <a:moveTo>
                    <a:pt x="111" y="107"/>
                  </a:moveTo>
                  <a:cubicBezTo>
                    <a:pt x="82" y="107"/>
                    <a:pt x="82" y="107"/>
                    <a:pt x="82" y="107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11" y="107"/>
                  </a:lnTo>
                  <a:close/>
                  <a:moveTo>
                    <a:pt x="111" y="107"/>
                  </a:moveTo>
                  <a:cubicBezTo>
                    <a:pt x="111" y="107"/>
                    <a:pt x="111" y="107"/>
                    <a:pt x="111" y="107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FAFA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4"/>
          <p:cNvGrpSpPr/>
          <p:nvPr userDrawn="1"/>
        </p:nvGrpSpPr>
        <p:grpSpPr>
          <a:xfrm>
            <a:off x="927382" y="1373963"/>
            <a:ext cx="711512" cy="592360"/>
            <a:chOff x="3756155" y="1771951"/>
            <a:chExt cx="711512" cy="592360"/>
          </a:xfrm>
        </p:grpSpPr>
        <p:sp>
          <p:nvSpPr>
            <p:cNvPr id="38" name="Rectangle 35"/>
            <p:cNvSpPr/>
            <p:nvPr/>
          </p:nvSpPr>
          <p:spPr>
            <a:xfrm>
              <a:off x="3756155" y="1771951"/>
              <a:ext cx="711512" cy="5923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172"/>
            <p:cNvSpPr>
              <a:spLocks noEditPoints="1"/>
            </p:cNvSpPr>
            <p:nvPr/>
          </p:nvSpPr>
          <p:spPr bwMode="auto">
            <a:xfrm>
              <a:off x="3914589" y="1875288"/>
              <a:ext cx="410966" cy="399556"/>
            </a:xfrm>
            <a:custGeom>
              <a:avLst/>
              <a:gdLst>
                <a:gd name="T0" fmla="*/ 22 w 45"/>
                <a:gd name="T1" fmla="*/ 0 h 45"/>
                <a:gd name="T2" fmla="*/ 0 w 45"/>
                <a:gd name="T3" fmla="*/ 22 h 45"/>
                <a:gd name="T4" fmla="*/ 22 w 45"/>
                <a:gd name="T5" fmla="*/ 45 h 45"/>
                <a:gd name="T6" fmla="*/ 45 w 45"/>
                <a:gd name="T7" fmla="*/ 22 h 45"/>
                <a:gd name="T8" fmla="*/ 22 w 45"/>
                <a:gd name="T9" fmla="*/ 0 h 45"/>
                <a:gd name="T10" fmla="*/ 42 w 45"/>
                <a:gd name="T11" fmla="*/ 22 h 45"/>
                <a:gd name="T12" fmla="*/ 38 w 45"/>
                <a:gd name="T13" fmla="*/ 34 h 45"/>
                <a:gd name="T14" fmla="*/ 37 w 45"/>
                <a:gd name="T15" fmla="*/ 31 h 45"/>
                <a:gd name="T16" fmla="*/ 38 w 45"/>
                <a:gd name="T17" fmla="*/ 24 h 45"/>
                <a:gd name="T18" fmla="*/ 35 w 45"/>
                <a:gd name="T19" fmla="*/ 19 h 45"/>
                <a:gd name="T20" fmla="*/ 30 w 45"/>
                <a:gd name="T21" fmla="*/ 16 h 45"/>
                <a:gd name="T22" fmla="*/ 33 w 45"/>
                <a:gd name="T23" fmla="*/ 8 h 45"/>
                <a:gd name="T24" fmla="*/ 28 w 45"/>
                <a:gd name="T25" fmla="*/ 6 h 45"/>
                <a:gd name="T26" fmla="*/ 29 w 45"/>
                <a:gd name="T27" fmla="*/ 4 h 45"/>
                <a:gd name="T28" fmla="*/ 42 w 45"/>
                <a:gd name="T29" fmla="*/ 22 h 45"/>
                <a:gd name="T30" fmla="*/ 20 w 45"/>
                <a:gd name="T31" fmla="*/ 3 h 45"/>
                <a:gd name="T32" fmla="*/ 17 w 45"/>
                <a:gd name="T33" fmla="*/ 5 h 45"/>
                <a:gd name="T34" fmla="*/ 14 w 45"/>
                <a:gd name="T35" fmla="*/ 8 h 45"/>
                <a:gd name="T36" fmla="*/ 11 w 45"/>
                <a:gd name="T37" fmla="*/ 12 h 45"/>
                <a:gd name="T38" fmla="*/ 13 w 45"/>
                <a:gd name="T39" fmla="*/ 14 h 45"/>
                <a:gd name="T40" fmla="*/ 16 w 45"/>
                <a:gd name="T41" fmla="*/ 15 h 45"/>
                <a:gd name="T42" fmla="*/ 23 w 45"/>
                <a:gd name="T43" fmla="*/ 22 h 45"/>
                <a:gd name="T44" fmla="*/ 18 w 45"/>
                <a:gd name="T45" fmla="*/ 28 h 45"/>
                <a:gd name="T46" fmla="*/ 17 w 45"/>
                <a:gd name="T47" fmla="*/ 31 h 45"/>
                <a:gd name="T48" fmla="*/ 17 w 45"/>
                <a:gd name="T49" fmla="*/ 37 h 45"/>
                <a:gd name="T50" fmla="*/ 13 w 45"/>
                <a:gd name="T51" fmla="*/ 32 h 45"/>
                <a:gd name="T52" fmla="*/ 12 w 45"/>
                <a:gd name="T53" fmla="*/ 27 h 45"/>
                <a:gd name="T54" fmla="*/ 8 w 45"/>
                <a:gd name="T55" fmla="*/ 22 h 45"/>
                <a:gd name="T56" fmla="*/ 10 w 45"/>
                <a:gd name="T57" fmla="*/ 17 h 45"/>
                <a:gd name="T58" fmla="*/ 5 w 45"/>
                <a:gd name="T59" fmla="*/ 16 h 45"/>
                <a:gd name="T60" fmla="*/ 20 w 45"/>
                <a:gd name="T61" fmla="*/ 3 h 45"/>
                <a:gd name="T62" fmla="*/ 16 w 45"/>
                <a:gd name="T63" fmla="*/ 41 h 45"/>
                <a:gd name="T64" fmla="*/ 19 w 45"/>
                <a:gd name="T65" fmla="*/ 39 h 45"/>
                <a:gd name="T66" fmla="*/ 22 w 45"/>
                <a:gd name="T67" fmla="*/ 38 h 45"/>
                <a:gd name="T68" fmla="*/ 28 w 45"/>
                <a:gd name="T69" fmla="*/ 37 h 45"/>
                <a:gd name="T70" fmla="*/ 33 w 45"/>
                <a:gd name="T71" fmla="*/ 38 h 45"/>
                <a:gd name="T72" fmla="*/ 22 w 45"/>
                <a:gd name="T73" fmla="*/ 42 h 45"/>
                <a:gd name="T74" fmla="*/ 16 w 45"/>
                <a:gd name="T7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42" y="22"/>
                  </a:moveTo>
                  <a:cubicBezTo>
                    <a:pt x="42" y="27"/>
                    <a:pt x="40" y="31"/>
                    <a:pt x="38" y="34"/>
                  </a:cubicBezTo>
                  <a:cubicBezTo>
                    <a:pt x="37" y="34"/>
                    <a:pt x="36" y="32"/>
                    <a:pt x="37" y="31"/>
                  </a:cubicBezTo>
                  <a:cubicBezTo>
                    <a:pt x="38" y="29"/>
                    <a:pt x="38" y="25"/>
                    <a:pt x="38" y="24"/>
                  </a:cubicBezTo>
                  <a:cubicBezTo>
                    <a:pt x="38" y="23"/>
                    <a:pt x="37" y="19"/>
                    <a:pt x="35" y="19"/>
                  </a:cubicBezTo>
                  <a:cubicBezTo>
                    <a:pt x="33" y="19"/>
                    <a:pt x="32" y="19"/>
                    <a:pt x="30" y="16"/>
                  </a:cubicBezTo>
                  <a:cubicBezTo>
                    <a:pt x="28" y="11"/>
                    <a:pt x="35" y="10"/>
                    <a:pt x="33" y="8"/>
                  </a:cubicBezTo>
                  <a:cubicBezTo>
                    <a:pt x="32" y="7"/>
                    <a:pt x="28" y="11"/>
                    <a:pt x="28" y="6"/>
                  </a:cubicBezTo>
                  <a:cubicBezTo>
                    <a:pt x="28" y="5"/>
                    <a:pt x="28" y="5"/>
                    <a:pt x="29" y="4"/>
                  </a:cubicBezTo>
                  <a:cubicBezTo>
                    <a:pt x="36" y="7"/>
                    <a:pt x="42" y="14"/>
                    <a:pt x="42" y="22"/>
                  </a:cubicBezTo>
                  <a:close/>
                  <a:moveTo>
                    <a:pt x="20" y="3"/>
                  </a:moveTo>
                  <a:cubicBezTo>
                    <a:pt x="19" y="4"/>
                    <a:pt x="18" y="5"/>
                    <a:pt x="17" y="5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3" y="9"/>
                    <a:pt x="11" y="11"/>
                    <a:pt x="11" y="12"/>
                  </a:cubicBezTo>
                  <a:cubicBezTo>
                    <a:pt x="11" y="13"/>
                    <a:pt x="12" y="15"/>
                    <a:pt x="13" y="14"/>
                  </a:cubicBezTo>
                  <a:cubicBezTo>
                    <a:pt x="13" y="14"/>
                    <a:pt x="15" y="14"/>
                    <a:pt x="16" y="15"/>
                  </a:cubicBezTo>
                  <a:cubicBezTo>
                    <a:pt x="18" y="15"/>
                    <a:pt x="26" y="15"/>
                    <a:pt x="23" y="22"/>
                  </a:cubicBezTo>
                  <a:cubicBezTo>
                    <a:pt x="22" y="24"/>
                    <a:pt x="19" y="24"/>
                    <a:pt x="18" y="28"/>
                  </a:cubicBezTo>
                  <a:cubicBezTo>
                    <a:pt x="18" y="28"/>
                    <a:pt x="17" y="30"/>
                    <a:pt x="17" y="31"/>
                  </a:cubicBezTo>
                  <a:cubicBezTo>
                    <a:pt x="17" y="32"/>
                    <a:pt x="18" y="37"/>
                    <a:pt x="17" y="37"/>
                  </a:cubicBezTo>
                  <a:cubicBezTo>
                    <a:pt x="16" y="37"/>
                    <a:pt x="13" y="33"/>
                    <a:pt x="13" y="32"/>
                  </a:cubicBezTo>
                  <a:cubicBezTo>
                    <a:pt x="13" y="31"/>
                    <a:pt x="12" y="29"/>
                    <a:pt x="12" y="27"/>
                  </a:cubicBezTo>
                  <a:cubicBezTo>
                    <a:pt x="12" y="25"/>
                    <a:pt x="8" y="25"/>
                    <a:pt x="8" y="22"/>
                  </a:cubicBezTo>
                  <a:cubicBezTo>
                    <a:pt x="8" y="19"/>
                    <a:pt x="10" y="18"/>
                    <a:pt x="10" y="17"/>
                  </a:cubicBezTo>
                  <a:cubicBezTo>
                    <a:pt x="9" y="16"/>
                    <a:pt x="6" y="16"/>
                    <a:pt x="5" y="16"/>
                  </a:cubicBezTo>
                  <a:cubicBezTo>
                    <a:pt x="7" y="9"/>
                    <a:pt x="13" y="4"/>
                    <a:pt x="20" y="3"/>
                  </a:cubicBezTo>
                  <a:close/>
                  <a:moveTo>
                    <a:pt x="16" y="41"/>
                  </a:moveTo>
                  <a:cubicBezTo>
                    <a:pt x="18" y="40"/>
                    <a:pt x="18" y="39"/>
                    <a:pt x="19" y="39"/>
                  </a:cubicBezTo>
                  <a:cubicBezTo>
                    <a:pt x="20" y="39"/>
                    <a:pt x="21" y="39"/>
                    <a:pt x="22" y="38"/>
                  </a:cubicBezTo>
                  <a:cubicBezTo>
                    <a:pt x="23" y="38"/>
                    <a:pt x="26" y="37"/>
                    <a:pt x="28" y="37"/>
                  </a:cubicBezTo>
                  <a:cubicBezTo>
                    <a:pt x="29" y="37"/>
                    <a:pt x="32" y="37"/>
                    <a:pt x="33" y="38"/>
                  </a:cubicBezTo>
                  <a:cubicBezTo>
                    <a:pt x="30" y="40"/>
                    <a:pt x="26" y="42"/>
                    <a:pt x="22" y="42"/>
                  </a:cubicBezTo>
                  <a:cubicBezTo>
                    <a:pt x="20" y="42"/>
                    <a:pt x="18" y="41"/>
                    <a:pt x="16" y="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000">
                <a:solidFill>
                  <a:schemeClr val="tx2"/>
                </a:solidFill>
              </a:endParaRPr>
            </a:p>
          </p:txBody>
        </p:sp>
      </p:grpSp>
      <p:sp>
        <p:nvSpPr>
          <p:cNvPr id="46" name="Textfeld 45"/>
          <p:cNvSpPr txBox="1"/>
          <p:nvPr userDrawn="1"/>
        </p:nvSpPr>
        <p:spPr>
          <a:xfrm>
            <a:off x="1595500" y="650037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812572" y="1448780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812572" y="2114854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812572" y="2780928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9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1812572" y="3447002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0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812572" y="4113076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1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812572" y="4779150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2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1812572" y="5445224"/>
            <a:ext cx="94320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Process Renewal Group 2017</a:t>
            </a:r>
          </a:p>
        </p:txBody>
      </p:sp>
    </p:spTree>
    <p:extLst>
      <p:ext uri="{BB962C8B-B14F-4D97-AF65-F5344CB8AC3E}">
        <p14:creationId xmlns:p14="http://schemas.microsoft.com/office/powerpoint/2010/main" val="2934416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156075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With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platzhalter 41"/>
          <p:cNvSpPr>
            <a:spLocks noGrp="1"/>
          </p:cNvSpPr>
          <p:nvPr>
            <p:ph idx="1"/>
          </p:nvPr>
        </p:nvSpPr>
        <p:spPr>
          <a:xfrm>
            <a:off x="713324" y="1782728"/>
            <a:ext cx="10788676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343892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woContent_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platzhalter 41"/>
          <p:cNvSpPr>
            <a:spLocks noGrp="1"/>
          </p:cNvSpPr>
          <p:nvPr>
            <p:ph idx="1"/>
          </p:nvPr>
        </p:nvSpPr>
        <p:spPr>
          <a:xfrm>
            <a:off x="713324" y="1782728"/>
            <a:ext cx="5046677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/>
          </p:nvPr>
        </p:nvSpPr>
        <p:spPr>
          <a:xfrm>
            <a:off x="6462000" y="1778714"/>
            <a:ext cx="5046677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3878109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woContent_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platzhalter 41"/>
          <p:cNvSpPr>
            <a:spLocks noGrp="1"/>
          </p:cNvSpPr>
          <p:nvPr>
            <p:ph idx="1"/>
          </p:nvPr>
        </p:nvSpPr>
        <p:spPr>
          <a:xfrm>
            <a:off x="713325" y="1782728"/>
            <a:ext cx="3588675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41"/>
          <p:cNvSpPr>
            <a:spLocks noGrp="1"/>
          </p:cNvSpPr>
          <p:nvPr>
            <p:ph idx="13"/>
          </p:nvPr>
        </p:nvSpPr>
        <p:spPr>
          <a:xfrm>
            <a:off x="4661998" y="1778714"/>
            <a:ext cx="6846679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134751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woContent_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platzhalter 41"/>
          <p:cNvSpPr>
            <a:spLocks noGrp="1"/>
          </p:cNvSpPr>
          <p:nvPr>
            <p:ph idx="1"/>
          </p:nvPr>
        </p:nvSpPr>
        <p:spPr>
          <a:xfrm>
            <a:off x="7907925" y="1792016"/>
            <a:ext cx="3588675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/>
          </p:nvPr>
        </p:nvSpPr>
        <p:spPr>
          <a:xfrm>
            <a:off x="725485" y="1792016"/>
            <a:ext cx="6816515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2225416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ThreeContent_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platzhalter 41"/>
          <p:cNvSpPr>
            <a:spLocks noGrp="1"/>
          </p:cNvSpPr>
          <p:nvPr>
            <p:ph idx="13" hasCustomPrompt="1"/>
          </p:nvPr>
        </p:nvSpPr>
        <p:spPr>
          <a:xfrm>
            <a:off x="707126" y="1772816"/>
            <a:ext cx="3420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Textplatzhalter 41"/>
          <p:cNvSpPr>
            <a:spLocks noGrp="1"/>
          </p:cNvSpPr>
          <p:nvPr>
            <p:ph idx="14" hasCustomPrompt="1"/>
          </p:nvPr>
        </p:nvSpPr>
        <p:spPr>
          <a:xfrm>
            <a:off x="8076600" y="1772816"/>
            <a:ext cx="3420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41"/>
          <p:cNvSpPr>
            <a:spLocks noGrp="1"/>
          </p:cNvSpPr>
          <p:nvPr>
            <p:ph idx="15" hasCustomPrompt="1"/>
          </p:nvPr>
        </p:nvSpPr>
        <p:spPr>
          <a:xfrm>
            <a:off x="4391863" y="1772816"/>
            <a:ext cx="3420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77127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0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FourContent_1: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 hasCustomPrompt="1"/>
          </p:nvPr>
        </p:nvSpPr>
        <p:spPr>
          <a:xfrm>
            <a:off x="707126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Textplatzhalter 41"/>
          <p:cNvSpPr>
            <a:spLocks noGrp="1"/>
          </p:cNvSpPr>
          <p:nvPr>
            <p:ph idx="14" hasCustomPrompt="1"/>
          </p:nvPr>
        </p:nvSpPr>
        <p:spPr>
          <a:xfrm>
            <a:off x="8868600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7" name="Textplatzhalter 41"/>
          <p:cNvSpPr>
            <a:spLocks noGrp="1"/>
          </p:cNvSpPr>
          <p:nvPr>
            <p:ph idx="15" hasCustomPrompt="1"/>
          </p:nvPr>
        </p:nvSpPr>
        <p:spPr>
          <a:xfrm>
            <a:off x="6148108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Textplatzhalter 41"/>
          <p:cNvSpPr>
            <a:spLocks noGrp="1"/>
          </p:cNvSpPr>
          <p:nvPr>
            <p:ph idx="16" hasCustomPrompt="1"/>
          </p:nvPr>
        </p:nvSpPr>
        <p:spPr>
          <a:xfrm>
            <a:off x="3427617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20187</a:t>
            </a:r>
          </a:p>
        </p:txBody>
      </p:sp>
    </p:spTree>
    <p:extLst>
      <p:ext uri="{BB962C8B-B14F-4D97-AF65-F5344CB8AC3E}">
        <p14:creationId xmlns:p14="http://schemas.microsoft.com/office/powerpoint/2010/main" val="4179227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Slide_With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1711320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296481" y="2295005"/>
            <a:ext cx="2539379" cy="3206607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322683" y="2295005"/>
            <a:ext cx="2539379" cy="3206607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71996" y="1837813"/>
            <a:ext cx="3048002" cy="4120998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4158539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ntent_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platzhalter 41"/>
          <p:cNvSpPr>
            <a:spLocks noGrp="1"/>
          </p:cNvSpPr>
          <p:nvPr>
            <p:ph idx="1"/>
          </p:nvPr>
        </p:nvSpPr>
        <p:spPr>
          <a:xfrm>
            <a:off x="713324" y="1782728"/>
            <a:ext cx="10788676" cy="211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/>
          </p:nvPr>
        </p:nvSpPr>
        <p:spPr>
          <a:xfrm>
            <a:off x="707924" y="3924008"/>
            <a:ext cx="10788676" cy="211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192368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0"/>
          <p:cNvCxnSpPr/>
          <p:nvPr userDrawn="1"/>
        </p:nvCxnSpPr>
        <p:spPr>
          <a:xfrm flipV="1">
            <a:off x="70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/>
          <p:cNvCxnSpPr/>
          <p:nvPr userDrawn="1"/>
        </p:nvCxnSpPr>
        <p:spPr>
          <a:xfrm flipV="1">
            <a:off x="11502000" y="1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11400595" y="11977"/>
            <a:ext cx="725405" cy="470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1050" smtClean="0">
                <a:solidFill>
                  <a:schemeClr val="bg1"/>
                </a:solidFill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31"/>
          <p:cNvCxnSpPr/>
          <p:nvPr userDrawn="1"/>
        </p:nvCxnSpPr>
        <p:spPr>
          <a:xfrm flipV="1">
            <a:off x="12204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0"/>
          <p:cNvCxnSpPr/>
          <p:nvPr userDrawn="1"/>
        </p:nvCxnSpPr>
        <p:spPr>
          <a:xfrm flipV="1">
            <a:off x="646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/>
          <p:cNvCxnSpPr/>
          <p:nvPr userDrawn="1"/>
        </p:nvCxnSpPr>
        <p:spPr>
          <a:xfrm>
            <a:off x="0" y="684008"/>
            <a:ext cx="12215324" cy="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 userDrawn="1"/>
        </p:nvCxnSpPr>
        <p:spPr>
          <a:xfrm>
            <a:off x="0" y="6084008"/>
            <a:ext cx="122153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 userDrawn="1"/>
        </p:nvCxnSpPr>
        <p:spPr>
          <a:xfrm>
            <a:off x="0" y="1404008"/>
            <a:ext cx="12126000" cy="9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 userDrawn="1"/>
        </p:nvCxnSpPr>
        <p:spPr>
          <a:xfrm flipV="1">
            <a:off x="0" y="2475976"/>
            <a:ext cx="12215324" cy="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 userDrawn="1"/>
        </p:nvCxnSpPr>
        <p:spPr>
          <a:xfrm flipV="1">
            <a:off x="0" y="3132000"/>
            <a:ext cx="122153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 userDrawn="1"/>
        </p:nvCxnSpPr>
        <p:spPr>
          <a:xfrm>
            <a:off x="0" y="3897052"/>
            <a:ext cx="12204000" cy="2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 userDrawn="1"/>
        </p:nvCxnSpPr>
        <p:spPr>
          <a:xfrm flipV="1">
            <a:off x="0" y="5292000"/>
            <a:ext cx="122153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0"/>
          <p:cNvCxnSpPr/>
          <p:nvPr userDrawn="1"/>
        </p:nvCxnSpPr>
        <p:spPr>
          <a:xfrm flipV="1">
            <a:off x="718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0"/>
          <p:cNvCxnSpPr/>
          <p:nvPr userDrawn="1"/>
        </p:nvCxnSpPr>
        <p:spPr>
          <a:xfrm flipV="1">
            <a:off x="5742000" y="-1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31"/>
          <p:cNvCxnSpPr/>
          <p:nvPr userDrawn="1"/>
        </p:nvCxnSpPr>
        <p:spPr>
          <a:xfrm flipV="1">
            <a:off x="8622000" y="1197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1"/>
          <p:cNvCxnSpPr/>
          <p:nvPr userDrawn="1"/>
        </p:nvCxnSpPr>
        <p:spPr>
          <a:xfrm flipV="1">
            <a:off x="790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0"/>
          <p:cNvCxnSpPr/>
          <p:nvPr userDrawn="1"/>
        </p:nvCxnSpPr>
        <p:spPr>
          <a:xfrm flipV="1">
            <a:off x="430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1"/>
          <p:cNvCxnSpPr/>
          <p:nvPr userDrawn="1"/>
        </p:nvCxnSpPr>
        <p:spPr>
          <a:xfrm flipV="1">
            <a:off x="142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1"/>
          <p:cNvCxnSpPr/>
          <p:nvPr userDrawn="1"/>
        </p:nvCxnSpPr>
        <p:spPr>
          <a:xfrm flipV="1">
            <a:off x="214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1"/>
          <p:cNvCxnSpPr/>
          <p:nvPr userDrawn="1"/>
        </p:nvCxnSpPr>
        <p:spPr>
          <a:xfrm flipV="1">
            <a:off x="286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1"/>
          <p:cNvCxnSpPr/>
          <p:nvPr userDrawn="1"/>
        </p:nvCxnSpPr>
        <p:spPr>
          <a:xfrm flipV="1">
            <a:off x="358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1"/>
          <p:cNvCxnSpPr/>
          <p:nvPr userDrawn="1"/>
        </p:nvCxnSpPr>
        <p:spPr>
          <a:xfrm flipV="1">
            <a:off x="502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1"/>
          <p:cNvCxnSpPr/>
          <p:nvPr userDrawn="1"/>
        </p:nvCxnSpPr>
        <p:spPr>
          <a:xfrm flipV="1">
            <a:off x="9342000" y="1197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1"/>
          <p:cNvCxnSpPr/>
          <p:nvPr userDrawn="1"/>
        </p:nvCxnSpPr>
        <p:spPr>
          <a:xfrm flipV="1">
            <a:off x="1006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1"/>
          <p:cNvCxnSpPr/>
          <p:nvPr userDrawn="1"/>
        </p:nvCxnSpPr>
        <p:spPr>
          <a:xfrm flipV="1">
            <a:off x="10782000" y="0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 userDrawn="1"/>
        </p:nvCxnSpPr>
        <p:spPr>
          <a:xfrm flipV="1">
            <a:off x="0" y="4581128"/>
            <a:ext cx="12126000" cy="2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/>
          <p:cNvCxnSpPr/>
          <p:nvPr userDrawn="1"/>
        </p:nvCxnSpPr>
        <p:spPr>
          <a:xfrm>
            <a:off x="0" y="1764008"/>
            <a:ext cx="12215324" cy="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" y="6093368"/>
            <a:ext cx="3456000" cy="649462"/>
          </a:xfrm>
          <a:prstGeom prst="rect">
            <a:avLst/>
          </a:prstGeom>
        </p:spPr>
      </p:pic>
      <p:cxnSp>
        <p:nvCxnSpPr>
          <p:cNvPr id="53" name="Straight Connector 31"/>
          <p:cNvCxnSpPr/>
          <p:nvPr userDrawn="1"/>
        </p:nvCxnSpPr>
        <p:spPr>
          <a:xfrm flipV="1">
            <a:off x="4662000" y="1197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1"/>
          <p:cNvCxnSpPr/>
          <p:nvPr userDrawn="1"/>
        </p:nvCxnSpPr>
        <p:spPr>
          <a:xfrm flipV="1">
            <a:off x="7542000" y="-17107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1"/>
          <p:cNvCxnSpPr/>
          <p:nvPr userDrawn="1"/>
        </p:nvCxnSpPr>
        <p:spPr>
          <a:xfrm flipV="1">
            <a:off x="3942000" y="-17108"/>
            <a:ext cx="0" cy="6858001"/>
          </a:xfrm>
          <a:prstGeom prst="line">
            <a:avLst/>
          </a:prstGeom>
          <a:ln w="3175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2094699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1"/>
          <p:cNvSpPr>
            <a:spLocks/>
          </p:cNvSpPr>
          <p:nvPr/>
        </p:nvSpPr>
        <p:spPr bwMode="auto">
          <a:xfrm>
            <a:off x="10292862" y="0"/>
            <a:ext cx="1899138" cy="1836738"/>
          </a:xfrm>
          <a:custGeom>
            <a:avLst/>
            <a:gdLst>
              <a:gd name="T0" fmla="*/ 2147483647 w 897"/>
              <a:gd name="T1" fmla="*/ 0 h 1157"/>
              <a:gd name="T2" fmla="*/ 2147483647 w 897"/>
              <a:gd name="T3" fmla="*/ 2147483647 h 1157"/>
              <a:gd name="T4" fmla="*/ 0 w 897"/>
              <a:gd name="T5" fmla="*/ 2147483647 h 1157"/>
              <a:gd name="T6" fmla="*/ 2147483647 w 897"/>
              <a:gd name="T7" fmla="*/ 0 h 1157"/>
              <a:gd name="T8" fmla="*/ 2147483647 w 897"/>
              <a:gd name="T9" fmla="*/ 0 h 1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7" h="1157">
                <a:moveTo>
                  <a:pt x="897" y="0"/>
                </a:moveTo>
                <a:lnTo>
                  <a:pt x="897" y="1157"/>
                </a:lnTo>
                <a:lnTo>
                  <a:pt x="0" y="1152"/>
                </a:lnTo>
                <a:lnTo>
                  <a:pt x="501" y="0"/>
                </a:lnTo>
                <a:lnTo>
                  <a:pt x="89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/>
          </a:p>
        </p:txBody>
      </p:sp>
      <p:sp>
        <p:nvSpPr>
          <p:cNvPr id="5" name="Freeform 13"/>
          <p:cNvSpPr>
            <a:spLocks/>
          </p:cNvSpPr>
          <p:nvPr/>
        </p:nvSpPr>
        <p:spPr bwMode="auto">
          <a:xfrm>
            <a:off x="7346462" y="4556126"/>
            <a:ext cx="4845538" cy="2308225"/>
          </a:xfrm>
          <a:custGeom>
            <a:avLst/>
            <a:gdLst>
              <a:gd name="T0" fmla="*/ 0 w 2289"/>
              <a:gd name="T1" fmla="*/ 2147483647 h 1454"/>
              <a:gd name="T2" fmla="*/ 2147483647 w 2289"/>
              <a:gd name="T3" fmla="*/ 2147483647 h 1454"/>
              <a:gd name="T4" fmla="*/ 2147483647 w 2289"/>
              <a:gd name="T5" fmla="*/ 0 h 1454"/>
              <a:gd name="T6" fmla="*/ 2147483647 w 2289"/>
              <a:gd name="T7" fmla="*/ 2147483647 h 1454"/>
              <a:gd name="T8" fmla="*/ 0 w 2289"/>
              <a:gd name="T9" fmla="*/ 2147483647 h 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9" h="1454">
                <a:moveTo>
                  <a:pt x="0" y="1451"/>
                </a:moveTo>
                <a:lnTo>
                  <a:pt x="681" y="1"/>
                </a:lnTo>
                <a:lnTo>
                  <a:pt x="2289" y="0"/>
                </a:lnTo>
                <a:lnTo>
                  <a:pt x="2289" y="1454"/>
                </a:lnTo>
                <a:lnTo>
                  <a:pt x="0" y="145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18" y="1820863"/>
            <a:ext cx="12192000" cy="2743200"/>
          </a:xfrm>
          <a:prstGeom prst="rect">
            <a:avLst/>
          </a:prstGeom>
          <a:solidFill>
            <a:srgbClr val="38A5A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1828800"/>
            <a:ext cx="12192000" cy="0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4572000"/>
            <a:ext cx="12192000" cy="0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30400" y="2057400"/>
            <a:ext cx="8432800" cy="2286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724400"/>
            <a:ext cx="84328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46377"/>
            <a:ext cx="3192996" cy="1143984"/>
          </a:xfrm>
          <a:prstGeom prst="rect">
            <a:avLst/>
          </a:prstGeom>
        </p:spPr>
      </p:pic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17388260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3" y="838204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925">
                <a:solidFill>
                  <a:srgbClr val="006767"/>
                </a:solidFill>
                <a:latin typeface="+mj-lt"/>
              </a:defRPr>
            </a:lvl1pPr>
            <a:lvl2pPr marL="371475" indent="0">
              <a:buNone/>
              <a:defRPr/>
            </a:lvl2pPr>
            <a:lvl3pPr marL="742950" indent="0">
              <a:buNone/>
              <a:defRPr/>
            </a:lvl3pPr>
            <a:lvl4pPr marL="1114425" indent="0">
              <a:buNone/>
              <a:defRPr/>
            </a:lvl4pPr>
            <a:lvl5pPr marL="1485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3" y="1347650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2420045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8712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143000"/>
            <a:ext cx="5080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080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238100410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8712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10363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17855183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8712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143000"/>
            <a:ext cx="5080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43000"/>
            <a:ext cx="50800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36259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With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platzhalter 41"/>
          <p:cNvSpPr>
            <a:spLocks noGrp="1"/>
          </p:cNvSpPr>
          <p:nvPr>
            <p:ph idx="1"/>
          </p:nvPr>
        </p:nvSpPr>
        <p:spPr>
          <a:xfrm>
            <a:off x="713324" y="1782728"/>
            <a:ext cx="10788676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8896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8712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508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08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30811826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37683482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263530"/>
            <a:ext cx="9347200" cy="5757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826864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2" y="838202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925">
                <a:solidFill>
                  <a:srgbClr val="006767"/>
                </a:solidFill>
                <a:latin typeface="+mj-lt"/>
              </a:defRPr>
            </a:lvl1pPr>
            <a:lvl2pPr marL="371475" indent="0">
              <a:buNone/>
              <a:defRPr/>
            </a:lvl2pPr>
            <a:lvl3pPr marL="742950" indent="0">
              <a:buNone/>
              <a:defRPr/>
            </a:lvl3pPr>
            <a:lvl4pPr marL="1114425" indent="0">
              <a:buNone/>
              <a:defRPr/>
            </a:lvl4pPr>
            <a:lvl5pPr marL="1485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2" y="1347650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4243338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Process Renewal Group 2018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5340" y="111988"/>
            <a:ext cx="844741" cy="1023518"/>
            <a:chOff x="410638" y="225572"/>
            <a:chExt cx="587424" cy="768511"/>
          </a:xfrm>
        </p:grpSpPr>
        <p:sp>
          <p:nvSpPr>
            <p:cNvPr id="5" name="Freeform 274"/>
            <p:cNvSpPr>
              <a:spLocks noEditPoints="1"/>
            </p:cNvSpPr>
            <p:nvPr userDrawn="1"/>
          </p:nvSpPr>
          <p:spPr bwMode="auto">
            <a:xfrm>
              <a:off x="410638" y="225572"/>
              <a:ext cx="587424" cy="768511"/>
            </a:xfrm>
            <a:custGeom>
              <a:avLst/>
              <a:gdLst>
                <a:gd name="T0" fmla="*/ 111 w 304"/>
                <a:gd name="T1" fmla="*/ 41 h 398"/>
                <a:gd name="T2" fmla="*/ 152 w 304"/>
                <a:gd name="T3" fmla="*/ 0 h 398"/>
                <a:gd name="T4" fmla="*/ 193 w 304"/>
                <a:gd name="T5" fmla="*/ 41 h 398"/>
                <a:gd name="T6" fmla="*/ 152 w 304"/>
                <a:gd name="T7" fmla="*/ 82 h 398"/>
                <a:gd name="T8" fmla="*/ 111 w 304"/>
                <a:gd name="T9" fmla="*/ 41 h 398"/>
                <a:gd name="T10" fmla="*/ 304 w 304"/>
                <a:gd name="T11" fmla="*/ 121 h 398"/>
                <a:gd name="T12" fmla="*/ 304 w 304"/>
                <a:gd name="T13" fmla="*/ 276 h 398"/>
                <a:gd name="T14" fmla="*/ 298 w 304"/>
                <a:gd name="T15" fmla="*/ 282 h 398"/>
                <a:gd name="T16" fmla="*/ 190 w 304"/>
                <a:gd name="T17" fmla="*/ 282 h 398"/>
                <a:gd name="T18" fmla="*/ 190 w 304"/>
                <a:gd name="T19" fmla="*/ 379 h 398"/>
                <a:gd name="T20" fmla="*/ 171 w 304"/>
                <a:gd name="T21" fmla="*/ 398 h 398"/>
                <a:gd name="T22" fmla="*/ 153 w 304"/>
                <a:gd name="T23" fmla="*/ 379 h 398"/>
                <a:gd name="T24" fmla="*/ 153 w 304"/>
                <a:gd name="T25" fmla="*/ 282 h 398"/>
                <a:gd name="T26" fmla="*/ 150 w 304"/>
                <a:gd name="T27" fmla="*/ 282 h 398"/>
                <a:gd name="T28" fmla="*/ 150 w 304"/>
                <a:gd name="T29" fmla="*/ 379 h 398"/>
                <a:gd name="T30" fmla="*/ 131 w 304"/>
                <a:gd name="T31" fmla="*/ 398 h 398"/>
                <a:gd name="T32" fmla="*/ 112 w 304"/>
                <a:gd name="T33" fmla="*/ 379 h 398"/>
                <a:gd name="T34" fmla="*/ 112 w 304"/>
                <a:gd name="T35" fmla="*/ 282 h 398"/>
                <a:gd name="T36" fmla="*/ 6 w 304"/>
                <a:gd name="T37" fmla="*/ 282 h 398"/>
                <a:gd name="T38" fmla="*/ 0 w 304"/>
                <a:gd name="T39" fmla="*/ 276 h 398"/>
                <a:gd name="T40" fmla="*/ 0 w 304"/>
                <a:gd name="T41" fmla="*/ 121 h 398"/>
                <a:gd name="T42" fmla="*/ 6 w 304"/>
                <a:gd name="T43" fmla="*/ 115 h 398"/>
                <a:gd name="T44" fmla="*/ 47 w 304"/>
                <a:gd name="T45" fmla="*/ 115 h 398"/>
                <a:gd name="T46" fmla="*/ 52 w 304"/>
                <a:gd name="T47" fmla="*/ 111 h 398"/>
                <a:gd name="T48" fmla="*/ 74 w 304"/>
                <a:gd name="T49" fmla="*/ 115 h 398"/>
                <a:gd name="T50" fmla="*/ 111 w 304"/>
                <a:gd name="T51" fmla="*/ 115 h 398"/>
                <a:gd name="T52" fmla="*/ 142 w 304"/>
                <a:gd name="T53" fmla="*/ 85 h 398"/>
                <a:gd name="T54" fmla="*/ 142 w 304"/>
                <a:gd name="T55" fmla="*/ 85 h 398"/>
                <a:gd name="T56" fmla="*/ 152 w 304"/>
                <a:gd name="T57" fmla="*/ 95 h 398"/>
                <a:gd name="T58" fmla="*/ 162 w 304"/>
                <a:gd name="T59" fmla="*/ 85 h 398"/>
                <a:gd name="T60" fmla="*/ 194 w 304"/>
                <a:gd name="T61" fmla="*/ 115 h 398"/>
                <a:gd name="T62" fmla="*/ 246 w 304"/>
                <a:gd name="T63" fmla="*/ 115 h 398"/>
                <a:gd name="T64" fmla="*/ 268 w 304"/>
                <a:gd name="T65" fmla="*/ 111 h 398"/>
                <a:gd name="T66" fmla="*/ 273 w 304"/>
                <a:gd name="T67" fmla="*/ 115 h 398"/>
                <a:gd name="T68" fmla="*/ 298 w 304"/>
                <a:gd name="T69" fmla="*/ 115 h 398"/>
                <a:gd name="T70" fmla="*/ 304 w 304"/>
                <a:gd name="T71" fmla="*/ 121 h 398"/>
                <a:gd name="T72" fmla="*/ 149 w 304"/>
                <a:gd name="T73" fmla="*/ 115 h 398"/>
                <a:gd name="T74" fmla="*/ 155 w 304"/>
                <a:gd name="T75" fmla="*/ 115 h 398"/>
                <a:gd name="T76" fmla="*/ 152 w 304"/>
                <a:gd name="T77" fmla="*/ 97 h 398"/>
                <a:gd name="T78" fmla="*/ 152 w 304"/>
                <a:gd name="T79" fmla="*/ 97 h 398"/>
                <a:gd name="T80" fmla="*/ 149 w 304"/>
                <a:gd name="T81" fmla="*/ 115 h 398"/>
                <a:gd name="T82" fmla="*/ 293 w 304"/>
                <a:gd name="T83" fmla="*/ 127 h 398"/>
                <a:gd name="T84" fmla="*/ 274 w 304"/>
                <a:gd name="T85" fmla="*/ 127 h 398"/>
                <a:gd name="T86" fmla="*/ 268 w 304"/>
                <a:gd name="T87" fmla="*/ 137 h 398"/>
                <a:gd name="T88" fmla="*/ 257 w 304"/>
                <a:gd name="T89" fmla="*/ 141 h 398"/>
                <a:gd name="T90" fmla="*/ 245 w 304"/>
                <a:gd name="T91" fmla="*/ 136 h 398"/>
                <a:gd name="T92" fmla="*/ 241 w 304"/>
                <a:gd name="T93" fmla="*/ 127 h 398"/>
                <a:gd name="T94" fmla="*/ 79 w 304"/>
                <a:gd name="T95" fmla="*/ 127 h 398"/>
                <a:gd name="T96" fmla="*/ 75 w 304"/>
                <a:gd name="T97" fmla="*/ 136 h 398"/>
                <a:gd name="T98" fmla="*/ 63 w 304"/>
                <a:gd name="T99" fmla="*/ 141 h 398"/>
                <a:gd name="T100" fmla="*/ 52 w 304"/>
                <a:gd name="T101" fmla="*/ 137 h 398"/>
                <a:gd name="T102" fmla="*/ 46 w 304"/>
                <a:gd name="T103" fmla="*/ 127 h 398"/>
                <a:gd name="T104" fmla="*/ 12 w 304"/>
                <a:gd name="T105" fmla="*/ 127 h 398"/>
                <a:gd name="T106" fmla="*/ 12 w 304"/>
                <a:gd name="T107" fmla="*/ 271 h 398"/>
                <a:gd name="T108" fmla="*/ 293 w 304"/>
                <a:gd name="T109" fmla="*/ 271 h 398"/>
                <a:gd name="T110" fmla="*/ 293 w 304"/>
                <a:gd name="T111" fmla="*/ 127 h 398"/>
                <a:gd name="T112" fmla="*/ 293 w 304"/>
                <a:gd name="T113" fmla="*/ 127 h 398"/>
                <a:gd name="T114" fmla="*/ 293 w 304"/>
                <a:gd name="T115" fmla="*/ 12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98">
                  <a:moveTo>
                    <a:pt x="111" y="41"/>
                  </a:moveTo>
                  <a:cubicBezTo>
                    <a:pt x="111" y="18"/>
                    <a:pt x="129" y="0"/>
                    <a:pt x="152" y="0"/>
                  </a:cubicBezTo>
                  <a:cubicBezTo>
                    <a:pt x="175" y="0"/>
                    <a:pt x="193" y="18"/>
                    <a:pt x="193" y="41"/>
                  </a:cubicBezTo>
                  <a:cubicBezTo>
                    <a:pt x="193" y="64"/>
                    <a:pt x="175" y="82"/>
                    <a:pt x="152" y="82"/>
                  </a:cubicBezTo>
                  <a:cubicBezTo>
                    <a:pt x="129" y="82"/>
                    <a:pt x="111" y="64"/>
                    <a:pt x="111" y="41"/>
                  </a:cubicBezTo>
                  <a:close/>
                  <a:moveTo>
                    <a:pt x="304" y="121"/>
                  </a:moveTo>
                  <a:cubicBezTo>
                    <a:pt x="304" y="276"/>
                    <a:pt x="304" y="276"/>
                    <a:pt x="304" y="276"/>
                  </a:cubicBezTo>
                  <a:cubicBezTo>
                    <a:pt x="304" y="280"/>
                    <a:pt x="302" y="282"/>
                    <a:pt x="298" y="282"/>
                  </a:cubicBezTo>
                  <a:cubicBezTo>
                    <a:pt x="190" y="282"/>
                    <a:pt x="190" y="282"/>
                    <a:pt x="190" y="282"/>
                  </a:cubicBezTo>
                  <a:cubicBezTo>
                    <a:pt x="190" y="379"/>
                    <a:pt x="190" y="379"/>
                    <a:pt x="190" y="379"/>
                  </a:cubicBezTo>
                  <a:cubicBezTo>
                    <a:pt x="190" y="389"/>
                    <a:pt x="182" y="398"/>
                    <a:pt x="171" y="398"/>
                  </a:cubicBezTo>
                  <a:cubicBezTo>
                    <a:pt x="161" y="398"/>
                    <a:pt x="153" y="389"/>
                    <a:pt x="153" y="379"/>
                  </a:cubicBezTo>
                  <a:cubicBezTo>
                    <a:pt x="153" y="282"/>
                    <a:pt x="153" y="282"/>
                    <a:pt x="153" y="282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50" y="379"/>
                    <a:pt x="150" y="379"/>
                    <a:pt x="150" y="379"/>
                  </a:cubicBezTo>
                  <a:cubicBezTo>
                    <a:pt x="150" y="389"/>
                    <a:pt x="141" y="398"/>
                    <a:pt x="131" y="398"/>
                  </a:cubicBezTo>
                  <a:cubicBezTo>
                    <a:pt x="121" y="398"/>
                    <a:pt x="112" y="389"/>
                    <a:pt x="112" y="379"/>
                  </a:cubicBezTo>
                  <a:cubicBezTo>
                    <a:pt x="112" y="282"/>
                    <a:pt x="112" y="282"/>
                    <a:pt x="112" y="282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3" y="282"/>
                    <a:pt x="0" y="280"/>
                    <a:pt x="0" y="27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18"/>
                    <a:pt x="3" y="115"/>
                    <a:pt x="6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8" y="114"/>
                    <a:pt x="50" y="112"/>
                    <a:pt x="52" y="111"/>
                  </a:cubicBezTo>
                  <a:cubicBezTo>
                    <a:pt x="60" y="106"/>
                    <a:pt x="69" y="108"/>
                    <a:pt x="74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3" y="99"/>
                    <a:pt x="127" y="88"/>
                    <a:pt x="14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77" y="88"/>
                    <a:pt x="191" y="100"/>
                    <a:pt x="194" y="115"/>
                  </a:cubicBezTo>
                  <a:cubicBezTo>
                    <a:pt x="246" y="115"/>
                    <a:pt x="246" y="115"/>
                    <a:pt x="246" y="115"/>
                  </a:cubicBezTo>
                  <a:cubicBezTo>
                    <a:pt x="251" y="108"/>
                    <a:pt x="260" y="106"/>
                    <a:pt x="268" y="111"/>
                  </a:cubicBezTo>
                  <a:cubicBezTo>
                    <a:pt x="270" y="112"/>
                    <a:pt x="272" y="114"/>
                    <a:pt x="273" y="115"/>
                  </a:cubicBezTo>
                  <a:cubicBezTo>
                    <a:pt x="298" y="115"/>
                    <a:pt x="298" y="115"/>
                    <a:pt x="298" y="115"/>
                  </a:cubicBezTo>
                  <a:cubicBezTo>
                    <a:pt x="302" y="115"/>
                    <a:pt x="304" y="118"/>
                    <a:pt x="304" y="121"/>
                  </a:cubicBezTo>
                  <a:close/>
                  <a:moveTo>
                    <a:pt x="149" y="115"/>
                  </a:moveTo>
                  <a:cubicBezTo>
                    <a:pt x="155" y="115"/>
                    <a:pt x="155" y="115"/>
                    <a:pt x="155" y="115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lnTo>
                    <a:pt x="149" y="115"/>
                  </a:lnTo>
                  <a:close/>
                  <a:moveTo>
                    <a:pt x="293" y="127"/>
                  </a:moveTo>
                  <a:cubicBezTo>
                    <a:pt x="274" y="127"/>
                    <a:pt x="274" y="127"/>
                    <a:pt x="274" y="127"/>
                  </a:cubicBezTo>
                  <a:cubicBezTo>
                    <a:pt x="273" y="130"/>
                    <a:pt x="271" y="134"/>
                    <a:pt x="268" y="137"/>
                  </a:cubicBezTo>
                  <a:cubicBezTo>
                    <a:pt x="265" y="140"/>
                    <a:pt x="261" y="141"/>
                    <a:pt x="257" y="141"/>
                  </a:cubicBezTo>
                  <a:cubicBezTo>
                    <a:pt x="253" y="141"/>
                    <a:pt x="248" y="139"/>
                    <a:pt x="245" y="136"/>
                  </a:cubicBezTo>
                  <a:cubicBezTo>
                    <a:pt x="243" y="133"/>
                    <a:pt x="242" y="130"/>
                    <a:pt x="241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8" y="130"/>
                    <a:pt x="77" y="133"/>
                    <a:pt x="75" y="136"/>
                  </a:cubicBezTo>
                  <a:cubicBezTo>
                    <a:pt x="72" y="139"/>
                    <a:pt x="67" y="141"/>
                    <a:pt x="63" y="141"/>
                  </a:cubicBezTo>
                  <a:cubicBezTo>
                    <a:pt x="59" y="141"/>
                    <a:pt x="55" y="140"/>
                    <a:pt x="52" y="137"/>
                  </a:cubicBezTo>
                  <a:cubicBezTo>
                    <a:pt x="49" y="134"/>
                    <a:pt x="47" y="130"/>
                    <a:pt x="46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293" y="271"/>
                    <a:pt x="293" y="271"/>
                    <a:pt x="293" y="271"/>
                  </a:cubicBezTo>
                  <a:lnTo>
                    <a:pt x="293" y="127"/>
                  </a:lnTo>
                  <a:close/>
                  <a:moveTo>
                    <a:pt x="293" y="127"/>
                  </a:moveTo>
                  <a:cubicBezTo>
                    <a:pt x="293" y="127"/>
                    <a:pt x="293" y="127"/>
                    <a:pt x="293" y="127"/>
                  </a:cubicBezTo>
                </a:path>
              </a:pathLst>
            </a:custGeom>
            <a:solidFill>
              <a:srgbClr val="00676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" y="507163"/>
              <a:ext cx="574299" cy="184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6767"/>
                  </a:solidFill>
                </a:rPr>
                <a:t>Definition</a:t>
              </a:r>
              <a:endParaRPr lang="en-CA" sz="1000" b="1" dirty="0">
                <a:solidFill>
                  <a:srgbClr val="006767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03512" y="2168860"/>
            <a:ext cx="6514849" cy="201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>
              <a:defRPr>
                <a:latin typeface="Adobe Garamond Pro Bold" panose="020207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92263"/>
            <a:ext cx="12192000" cy="363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1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0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21733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woContent_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platzhalter 41"/>
          <p:cNvSpPr>
            <a:spLocks noGrp="1"/>
          </p:cNvSpPr>
          <p:nvPr>
            <p:ph idx="1"/>
          </p:nvPr>
        </p:nvSpPr>
        <p:spPr>
          <a:xfrm>
            <a:off x="713324" y="1782728"/>
            <a:ext cx="5046677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/>
          </p:nvPr>
        </p:nvSpPr>
        <p:spPr>
          <a:xfrm>
            <a:off x="6462000" y="1778714"/>
            <a:ext cx="5046677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4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woContent_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platzhalter 41"/>
          <p:cNvSpPr>
            <a:spLocks noGrp="1"/>
          </p:cNvSpPr>
          <p:nvPr>
            <p:ph idx="1"/>
          </p:nvPr>
        </p:nvSpPr>
        <p:spPr>
          <a:xfrm>
            <a:off x="713325" y="1782728"/>
            <a:ext cx="3588675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41"/>
          <p:cNvSpPr>
            <a:spLocks noGrp="1"/>
          </p:cNvSpPr>
          <p:nvPr>
            <p:ph idx="13"/>
          </p:nvPr>
        </p:nvSpPr>
        <p:spPr>
          <a:xfrm>
            <a:off x="4661998" y="1778714"/>
            <a:ext cx="6846679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0934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woContent_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platzhalter 41"/>
          <p:cNvSpPr>
            <a:spLocks noGrp="1"/>
          </p:cNvSpPr>
          <p:nvPr>
            <p:ph idx="1"/>
          </p:nvPr>
        </p:nvSpPr>
        <p:spPr>
          <a:xfrm>
            <a:off x="7907925" y="1792016"/>
            <a:ext cx="3588675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/>
          </p:nvPr>
        </p:nvSpPr>
        <p:spPr>
          <a:xfrm>
            <a:off x="725485" y="1792016"/>
            <a:ext cx="6816515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17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ThreeContent_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platzhalter 41"/>
          <p:cNvSpPr>
            <a:spLocks noGrp="1"/>
          </p:cNvSpPr>
          <p:nvPr>
            <p:ph idx="13" hasCustomPrompt="1"/>
          </p:nvPr>
        </p:nvSpPr>
        <p:spPr>
          <a:xfrm>
            <a:off x="707126" y="1772816"/>
            <a:ext cx="3420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Textplatzhalter 41"/>
          <p:cNvSpPr>
            <a:spLocks noGrp="1"/>
          </p:cNvSpPr>
          <p:nvPr>
            <p:ph idx="14" hasCustomPrompt="1"/>
          </p:nvPr>
        </p:nvSpPr>
        <p:spPr>
          <a:xfrm>
            <a:off x="8076600" y="1772816"/>
            <a:ext cx="3420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41"/>
          <p:cNvSpPr>
            <a:spLocks noGrp="1"/>
          </p:cNvSpPr>
          <p:nvPr>
            <p:ph idx="15" hasCustomPrompt="1"/>
          </p:nvPr>
        </p:nvSpPr>
        <p:spPr>
          <a:xfrm>
            <a:off x="4391863" y="1772816"/>
            <a:ext cx="3420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6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FourContent_1: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607" y="707967"/>
            <a:ext cx="10776069" cy="674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rgbClr val="00676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3324" y="1413367"/>
            <a:ext cx="10788676" cy="341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FF64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platzhalter 41"/>
          <p:cNvSpPr>
            <a:spLocks noGrp="1"/>
          </p:cNvSpPr>
          <p:nvPr>
            <p:ph idx="13" hasCustomPrompt="1"/>
          </p:nvPr>
        </p:nvSpPr>
        <p:spPr>
          <a:xfrm>
            <a:off x="707126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Textplatzhalter 41"/>
          <p:cNvSpPr>
            <a:spLocks noGrp="1"/>
          </p:cNvSpPr>
          <p:nvPr>
            <p:ph idx="14" hasCustomPrompt="1"/>
          </p:nvPr>
        </p:nvSpPr>
        <p:spPr>
          <a:xfrm>
            <a:off x="8868600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7" name="Textplatzhalter 41"/>
          <p:cNvSpPr>
            <a:spLocks noGrp="1"/>
          </p:cNvSpPr>
          <p:nvPr>
            <p:ph idx="15" hasCustomPrompt="1"/>
          </p:nvPr>
        </p:nvSpPr>
        <p:spPr>
          <a:xfrm>
            <a:off x="6148108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Textplatzhalter 41"/>
          <p:cNvSpPr>
            <a:spLocks noGrp="1"/>
          </p:cNvSpPr>
          <p:nvPr>
            <p:ph idx="16" hasCustomPrompt="1"/>
          </p:nvPr>
        </p:nvSpPr>
        <p:spPr>
          <a:xfrm>
            <a:off x="3427617" y="1782727"/>
            <a:ext cx="2628000" cy="430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0850" indent="-228600">
              <a:defRPr/>
            </a:lvl2pPr>
            <a:lvl3pPr marL="808038" indent="-228600">
              <a:defRPr/>
            </a:lvl3pPr>
            <a:lvl4pPr marL="1073150" indent="-228600">
              <a:defRPr baseline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8562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/>
          <p:cNvSpPr txBox="1">
            <a:spLocks/>
          </p:cNvSpPr>
          <p:nvPr userDrawn="1"/>
        </p:nvSpPr>
        <p:spPr>
          <a:xfrm>
            <a:off x="11308082" y="11977"/>
            <a:ext cx="725405" cy="470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1050" smtClean="0">
                <a:solidFill>
                  <a:schemeClr val="bg1"/>
                </a:solidFill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/>
          <p:nvPr userDrawn="1"/>
        </p:nvSpPr>
        <p:spPr>
          <a:xfrm>
            <a:off x="11520981" y="-1"/>
            <a:ext cx="484632" cy="484632"/>
          </a:xfrm>
          <a:prstGeom prst="rect">
            <a:avLst/>
          </a:prstGeom>
          <a:solidFill>
            <a:srgbClr val="00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8"/>
          <p:cNvSpPr/>
          <p:nvPr userDrawn="1"/>
        </p:nvSpPr>
        <p:spPr>
          <a:xfrm>
            <a:off x="11520981" y="505095"/>
            <a:ext cx="484632" cy="69671"/>
          </a:xfrm>
          <a:prstGeom prst="rect">
            <a:avLst/>
          </a:prstGeom>
          <a:solidFill>
            <a:srgbClr val="FF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11400595" y="11977"/>
            <a:ext cx="725405" cy="470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1050" smtClean="0">
                <a:solidFill>
                  <a:schemeClr val="bg1"/>
                </a:solidFill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" y="6093368"/>
            <a:ext cx="3456000" cy="649462"/>
          </a:xfrm>
          <a:prstGeom prst="rect">
            <a:avLst/>
          </a:prstGeom>
        </p:spPr>
      </p:pic>
      <p:sp>
        <p:nvSpPr>
          <p:cNvPr id="10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7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77" r:id="rId2"/>
    <p:sldLayoutId id="2147483685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67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72" userDrawn="1">
          <p15:clr>
            <a:srgbClr val="F26B43"/>
          </p15:clr>
        </p15:guide>
        <p15:guide id="2" pos="7008" userDrawn="1">
          <p15:clr>
            <a:srgbClr val="F26B43"/>
          </p15:clr>
        </p15:guide>
        <p15:guide id="3" orient="horz" pos="3792" userDrawn="1">
          <p15:clr>
            <a:srgbClr val="F26B43"/>
          </p15:clr>
        </p15:guide>
        <p15:guide id="4" orient="horz" pos="528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/>
          <p:cNvSpPr txBox="1">
            <a:spLocks/>
          </p:cNvSpPr>
          <p:nvPr userDrawn="1"/>
        </p:nvSpPr>
        <p:spPr>
          <a:xfrm>
            <a:off x="11308082" y="11977"/>
            <a:ext cx="725405" cy="470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1050" smtClean="0">
                <a:solidFill>
                  <a:schemeClr val="bg1"/>
                </a:solidFill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/>
          <p:nvPr userDrawn="1"/>
        </p:nvSpPr>
        <p:spPr>
          <a:xfrm>
            <a:off x="11520981" y="-1"/>
            <a:ext cx="484632" cy="484632"/>
          </a:xfrm>
          <a:prstGeom prst="rect">
            <a:avLst/>
          </a:prstGeom>
          <a:solidFill>
            <a:srgbClr val="00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8"/>
          <p:cNvSpPr/>
          <p:nvPr userDrawn="1"/>
        </p:nvSpPr>
        <p:spPr>
          <a:xfrm>
            <a:off x="11520981" y="505095"/>
            <a:ext cx="484632" cy="69671"/>
          </a:xfrm>
          <a:prstGeom prst="rect">
            <a:avLst/>
          </a:prstGeom>
          <a:solidFill>
            <a:srgbClr val="FF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11400595" y="11977"/>
            <a:ext cx="725405" cy="470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1050" smtClean="0">
                <a:solidFill>
                  <a:schemeClr val="bg1"/>
                </a:solidFill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" y="6093368"/>
            <a:ext cx="3456000" cy="649462"/>
          </a:xfrm>
          <a:prstGeom prst="rect">
            <a:avLst/>
          </a:prstGeom>
        </p:spPr>
      </p:pic>
      <p:sp>
        <p:nvSpPr>
          <p:cNvPr id="10" name="Textfeld 6"/>
          <p:cNvSpPr txBox="1"/>
          <p:nvPr userDrawn="1"/>
        </p:nvSpPr>
        <p:spPr>
          <a:xfrm>
            <a:off x="1595500" y="6500373"/>
            <a:ext cx="22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www.processrenewal.com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610677" y="6273082"/>
            <a:ext cx="2880000" cy="29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400"/>
                </a:solidFill>
              </a:defRPr>
            </a:lvl1pPr>
          </a:lstStyle>
          <a:p>
            <a:r>
              <a:rPr lang="de-DE" dirty="0"/>
              <a:t>© Process Renewal Group 2018</a:t>
            </a:r>
          </a:p>
        </p:txBody>
      </p:sp>
    </p:spTree>
    <p:extLst>
      <p:ext uri="{BB962C8B-B14F-4D97-AF65-F5344CB8AC3E}">
        <p14:creationId xmlns:p14="http://schemas.microsoft.com/office/powerpoint/2010/main" val="155250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72">
          <p15:clr>
            <a:srgbClr val="F26B43"/>
          </p15:clr>
        </p15:guide>
        <p15:guide id="2" pos="7008">
          <p15:clr>
            <a:srgbClr val="F26B43"/>
          </p15:clr>
        </p15:guide>
        <p15:guide id="3" orient="horz" pos="3792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gif"/><Relationship Id="rId5" Type="http://schemas.openxmlformats.org/officeDocument/2006/relationships/diagramData" Target="../diagrams/data2.xml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9.gif"/><Relationship Id="rId5" Type="http://schemas.openxmlformats.org/officeDocument/2006/relationships/diagramData" Target="../diagrams/data3.xml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trends.com/bpmmanifesto.c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bptrendsassociates.com/" TargetMode="External"/><Relationship Id="rId5" Type="http://schemas.openxmlformats.org/officeDocument/2006/relationships/hyperlink" Target="mailto:Roger.burlton@processrenewal.com" TargetMode="Externa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9.gif"/><Relationship Id="rId5" Type="http://schemas.openxmlformats.org/officeDocument/2006/relationships/diagramData" Target="../diagrams/data4.xml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9.gif"/><Relationship Id="rId5" Type="http://schemas.openxmlformats.org/officeDocument/2006/relationships/diagramData" Target="../diagrams/data5.xml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diagramDrawing" Target="../diagrams/drawing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9.gif"/><Relationship Id="rId5" Type="http://schemas.openxmlformats.org/officeDocument/2006/relationships/diagramData" Target="../diagrams/data6.xml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diagramDrawing" Target="../diagrams/drawing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gif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5225" y="2133600"/>
            <a:ext cx="9861551" cy="22860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6767"/>
                </a:solidFill>
              </a:rPr>
              <a:t>Business Architecture Essentials</a:t>
            </a:r>
            <a:endParaRPr lang="en-US" altLang="en-US" sz="2000" b="0" dirty="0">
              <a:solidFill>
                <a:srgbClr val="006767"/>
              </a:solidFill>
            </a:endParaRPr>
          </a:p>
        </p:txBody>
      </p:sp>
      <p:sp>
        <p:nvSpPr>
          <p:cNvPr id="5" name="Text Placeholder 20"/>
          <p:cNvSpPr txBox="1">
            <a:spLocks/>
          </p:cNvSpPr>
          <p:nvPr/>
        </p:nvSpPr>
        <p:spPr>
          <a:xfrm>
            <a:off x="1631504" y="5325122"/>
            <a:ext cx="3790985" cy="10207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FF6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Roger T. Burlton, </a:t>
            </a:r>
            <a:r>
              <a:rPr lang="en-US" sz="1400" dirty="0" err="1"/>
              <a:t>P.Eng</a:t>
            </a:r>
            <a:r>
              <a:rPr lang="en-US" sz="1400" dirty="0"/>
              <a:t>. , CMC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+1-604-240-5436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Roger.burlton@processrenewal.com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Twitter: @</a:t>
            </a:r>
            <a:r>
              <a:rPr lang="en-US" sz="1400" dirty="0" err="1"/>
              <a:t>RogerBurlton</a:t>
            </a:r>
            <a:endParaRPr lang="en-US" sz="1400" dirty="0"/>
          </a:p>
          <a:p>
            <a:pPr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www.processrenewal.com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7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2D5BD-54BF-47E5-8E33-765CE723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CA" sz="3200" dirty="0">
                <a:solidFill>
                  <a:srgbClr val="006767"/>
                </a:solidFill>
                <a:ea typeface="+mn-ea"/>
                <a:cs typeface="+mn-cs"/>
              </a:rPr>
              <a:t>Stakeholder Value attributes: Who Cares?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7E27EF-BEDA-4908-AD03-8931A6432823}"/>
              </a:ext>
            </a:extLst>
          </p:cNvPr>
          <p:cNvSpPr/>
          <p:nvPr/>
        </p:nvSpPr>
        <p:spPr>
          <a:xfrm>
            <a:off x="805915" y="1826912"/>
            <a:ext cx="6096000" cy="2885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8402" lvl="2" indent="0">
              <a:lnSpc>
                <a:spcPct val="100000"/>
              </a:lnSpc>
              <a:spcBef>
                <a:spcPts val="277"/>
              </a:spcBef>
              <a:buNone/>
            </a:pPr>
            <a:endParaRPr lang="en-CA" sz="2000" dirty="0"/>
          </a:p>
          <a:p>
            <a:pPr marL="509802" lvl="1" indent="0">
              <a:lnSpc>
                <a:spcPct val="100000"/>
              </a:lnSpc>
              <a:spcBef>
                <a:spcPts val="277"/>
              </a:spcBef>
              <a:buNone/>
            </a:pPr>
            <a:r>
              <a:rPr lang="en-CA" sz="2400" b="1" dirty="0"/>
              <a:t>There must be a relevant stakeholder </a:t>
            </a:r>
          </a:p>
          <a:p>
            <a:pPr marL="1081302" lvl="2" indent="-342900">
              <a:lnSpc>
                <a:spcPct val="100000"/>
              </a:lnSpc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All aspects are potentially important</a:t>
            </a:r>
          </a:p>
          <a:p>
            <a:pPr marL="1538502" lvl="3" indent="-342900"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3B5BE"/>
                </a:solidFill>
              </a:rPr>
              <a:t>Exchanged Items</a:t>
            </a:r>
          </a:p>
          <a:p>
            <a:pPr marL="1538502" lvl="3" indent="-342900"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81C429"/>
                </a:solidFill>
              </a:rPr>
              <a:t>Expected Outcomes</a:t>
            </a:r>
          </a:p>
          <a:p>
            <a:pPr marL="1538502" lvl="3" indent="-342900"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5951D"/>
                </a:solidFill>
              </a:rPr>
              <a:t>Experience</a:t>
            </a:r>
            <a:endParaRPr lang="en-CA" sz="1600" dirty="0">
              <a:solidFill>
                <a:srgbClr val="F5951D"/>
              </a:solidFill>
            </a:endParaRPr>
          </a:p>
          <a:p>
            <a:pPr marL="1081302" lvl="2" indent="-342900">
              <a:lnSpc>
                <a:spcPct val="100000"/>
              </a:lnSpc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Some aspects could predominate</a:t>
            </a:r>
          </a:p>
          <a:p>
            <a:pPr marL="1081302" lvl="2" indent="-342900">
              <a:lnSpc>
                <a:spcPct val="100000"/>
              </a:lnSpc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Full value comes from full realization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776CCB3-0210-469B-84F9-1CF9B4016EEF}"/>
              </a:ext>
            </a:extLst>
          </p:cNvPr>
          <p:cNvSpPr/>
          <p:nvPr/>
        </p:nvSpPr>
        <p:spPr>
          <a:xfrm rot="14381547">
            <a:off x="7227116" y="3413120"/>
            <a:ext cx="1808298" cy="2402863"/>
          </a:xfrm>
          <a:custGeom>
            <a:avLst/>
            <a:gdLst>
              <a:gd name="connsiteX0" fmla="*/ 1394152 w 1808298"/>
              <a:gd name="connsiteY0" fmla="*/ 0 h 2402863"/>
              <a:gd name="connsiteX1" fmla="*/ 1603275 w 1808298"/>
              <a:gd name="connsiteY1" fmla="*/ 356739 h 2402863"/>
              <a:gd name="connsiteX2" fmla="*/ 631469 w 1808298"/>
              <a:gd name="connsiteY2" fmla="*/ 2029722 h 2402863"/>
              <a:gd name="connsiteX3" fmla="*/ 1599175 w 1808298"/>
              <a:gd name="connsiteY3" fmla="*/ 2037923 h 2402863"/>
              <a:gd name="connsiteX4" fmla="*/ 1808298 w 1808298"/>
              <a:gd name="connsiteY4" fmla="*/ 2398763 h 2402863"/>
              <a:gd name="connsiteX5" fmla="*/ 0 w 1808298"/>
              <a:gd name="connsiteY5" fmla="*/ 2402863 h 2402863"/>
              <a:gd name="connsiteX6" fmla="*/ 1394152 w 1808298"/>
              <a:gd name="connsiteY6" fmla="*/ 0 h 24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298" h="2402863">
                <a:moveTo>
                  <a:pt x="1394152" y="0"/>
                </a:moveTo>
                <a:lnTo>
                  <a:pt x="1603275" y="356739"/>
                </a:lnTo>
                <a:lnTo>
                  <a:pt x="631469" y="2029722"/>
                </a:lnTo>
                <a:lnTo>
                  <a:pt x="1599175" y="2037923"/>
                </a:lnTo>
                <a:lnTo>
                  <a:pt x="1808298" y="2398763"/>
                </a:lnTo>
                <a:lnTo>
                  <a:pt x="0" y="2402863"/>
                </a:lnTo>
                <a:lnTo>
                  <a:pt x="1394152" y="0"/>
                </a:lnTo>
                <a:close/>
              </a:path>
            </a:pathLst>
          </a:custGeom>
          <a:solidFill>
            <a:srgbClr val="F59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92C692E-9905-457A-9BC7-A0D29E832459}"/>
              </a:ext>
            </a:extLst>
          </p:cNvPr>
          <p:cNvSpPr/>
          <p:nvPr/>
        </p:nvSpPr>
        <p:spPr>
          <a:xfrm>
            <a:off x="7109294" y="1898508"/>
            <a:ext cx="1808298" cy="2402863"/>
          </a:xfrm>
          <a:custGeom>
            <a:avLst/>
            <a:gdLst>
              <a:gd name="connsiteX0" fmla="*/ 1394152 w 1808298"/>
              <a:gd name="connsiteY0" fmla="*/ 0 h 2402863"/>
              <a:gd name="connsiteX1" fmla="*/ 1603275 w 1808298"/>
              <a:gd name="connsiteY1" fmla="*/ 356739 h 2402863"/>
              <a:gd name="connsiteX2" fmla="*/ 631469 w 1808298"/>
              <a:gd name="connsiteY2" fmla="*/ 2029722 h 2402863"/>
              <a:gd name="connsiteX3" fmla="*/ 1599175 w 1808298"/>
              <a:gd name="connsiteY3" fmla="*/ 2037923 h 2402863"/>
              <a:gd name="connsiteX4" fmla="*/ 1808298 w 1808298"/>
              <a:gd name="connsiteY4" fmla="*/ 2398763 h 2402863"/>
              <a:gd name="connsiteX5" fmla="*/ 0 w 1808298"/>
              <a:gd name="connsiteY5" fmla="*/ 2402863 h 2402863"/>
              <a:gd name="connsiteX6" fmla="*/ 1394152 w 1808298"/>
              <a:gd name="connsiteY6" fmla="*/ 0 h 24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298" h="2402863">
                <a:moveTo>
                  <a:pt x="1394152" y="0"/>
                </a:moveTo>
                <a:lnTo>
                  <a:pt x="1603275" y="356739"/>
                </a:lnTo>
                <a:lnTo>
                  <a:pt x="631469" y="2029722"/>
                </a:lnTo>
                <a:lnTo>
                  <a:pt x="1599175" y="2037923"/>
                </a:lnTo>
                <a:lnTo>
                  <a:pt x="1808298" y="2398763"/>
                </a:lnTo>
                <a:lnTo>
                  <a:pt x="0" y="2402863"/>
                </a:lnTo>
                <a:lnTo>
                  <a:pt x="1394152" y="0"/>
                </a:lnTo>
                <a:close/>
              </a:path>
            </a:pathLst>
          </a:custGeom>
          <a:solidFill>
            <a:srgbClr val="53B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4D42588-EFA3-4614-BBD9-FFD815F1BE11}"/>
              </a:ext>
            </a:extLst>
          </p:cNvPr>
          <p:cNvSpPr/>
          <p:nvPr/>
        </p:nvSpPr>
        <p:spPr>
          <a:xfrm rot="7200000">
            <a:off x="8483788" y="2551804"/>
            <a:ext cx="1808298" cy="2402863"/>
          </a:xfrm>
          <a:custGeom>
            <a:avLst/>
            <a:gdLst>
              <a:gd name="connsiteX0" fmla="*/ 1394152 w 1808298"/>
              <a:gd name="connsiteY0" fmla="*/ 0 h 2402863"/>
              <a:gd name="connsiteX1" fmla="*/ 1603275 w 1808298"/>
              <a:gd name="connsiteY1" fmla="*/ 356739 h 2402863"/>
              <a:gd name="connsiteX2" fmla="*/ 631469 w 1808298"/>
              <a:gd name="connsiteY2" fmla="*/ 2029722 h 2402863"/>
              <a:gd name="connsiteX3" fmla="*/ 1599175 w 1808298"/>
              <a:gd name="connsiteY3" fmla="*/ 2037923 h 2402863"/>
              <a:gd name="connsiteX4" fmla="*/ 1808298 w 1808298"/>
              <a:gd name="connsiteY4" fmla="*/ 2398763 h 2402863"/>
              <a:gd name="connsiteX5" fmla="*/ 0 w 1808298"/>
              <a:gd name="connsiteY5" fmla="*/ 2402863 h 2402863"/>
              <a:gd name="connsiteX6" fmla="*/ 1394152 w 1808298"/>
              <a:gd name="connsiteY6" fmla="*/ 0 h 24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298" h="2402863">
                <a:moveTo>
                  <a:pt x="1394152" y="0"/>
                </a:moveTo>
                <a:lnTo>
                  <a:pt x="1603275" y="356739"/>
                </a:lnTo>
                <a:lnTo>
                  <a:pt x="631469" y="2029722"/>
                </a:lnTo>
                <a:lnTo>
                  <a:pt x="1599175" y="2037923"/>
                </a:lnTo>
                <a:lnTo>
                  <a:pt x="1808298" y="2398763"/>
                </a:lnTo>
                <a:lnTo>
                  <a:pt x="0" y="2402863"/>
                </a:lnTo>
                <a:lnTo>
                  <a:pt x="1394152" y="0"/>
                </a:lnTo>
                <a:close/>
              </a:path>
            </a:pathLst>
          </a:custGeom>
          <a:solidFill>
            <a:srgbClr val="81C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0FBDAC97-90CC-47C1-B86F-1B4AD40B8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3578" t="9406" r="13890" b="35500"/>
          <a:stretch/>
        </p:blipFill>
        <p:spPr>
          <a:xfrm>
            <a:off x="4693719" y="1660752"/>
            <a:ext cx="1374498" cy="11277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5834E40-E29A-40B0-BB39-E07BAD30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3578" t="9406" r="13890" b="35500"/>
          <a:stretch/>
        </p:blipFill>
        <p:spPr>
          <a:xfrm>
            <a:off x="4974217" y="5685127"/>
            <a:ext cx="1374498" cy="1127784"/>
          </a:xfrm>
          <a:prstGeom prst="rect">
            <a:avLst/>
          </a:prstGeom>
        </p:spPr>
      </p:pic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35916" y="467241"/>
            <a:ext cx="10475650" cy="540397"/>
          </a:xfrm>
          <a:extLst/>
        </p:spPr>
        <p:txBody>
          <a:bodyPr anchor="ctr"/>
          <a:lstStyle/>
          <a:p>
            <a:pPr algn="ctr"/>
            <a:r>
              <a:rPr lang="en-CA" sz="3200" dirty="0">
                <a:solidFill>
                  <a:srgbClr val="006767"/>
                </a:solidFill>
                <a:ea typeface="+mn-ea"/>
                <a:cs typeface="+mn-cs"/>
              </a:rPr>
              <a:t>The North Star: Integration of stakeholder value and KPIs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8272" y="1037490"/>
            <a:ext cx="10382250" cy="29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CA" sz="1800" dirty="0">
                <a:solidFill>
                  <a:srgbClr val="FF6400"/>
                </a:solidFill>
                <a:latin typeface="+mn-lt"/>
              </a:rPr>
              <a:t>Value criteria before decisions – always!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4057B9C5-7D23-488E-A05E-D9CE5C981EC0}"/>
              </a:ext>
            </a:extLst>
          </p:cNvPr>
          <p:cNvSpPr txBox="1">
            <a:spLocks/>
          </p:cNvSpPr>
          <p:nvPr/>
        </p:nvSpPr>
        <p:spPr>
          <a:xfrm>
            <a:off x="767408" y="880037"/>
            <a:ext cx="10788676" cy="341282"/>
          </a:xfrm>
          <a:prstGeom prst="rect">
            <a:avLst/>
          </a:prstGeom>
        </p:spPr>
        <p:txBody>
          <a:bodyPr/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CA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7A3BDD-3F08-4EE3-B5DB-1BAC170C8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3578" t="9406" r="13890" b="35500"/>
          <a:stretch/>
        </p:blipFill>
        <p:spPr>
          <a:xfrm>
            <a:off x="-9828" y="1337156"/>
            <a:ext cx="1374498" cy="1127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17" y="2169008"/>
            <a:ext cx="2021896" cy="2037828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A7836383-6CB9-409C-92A6-B762F6681F3F}"/>
              </a:ext>
            </a:extLst>
          </p:cNvPr>
          <p:cNvSpPr/>
          <p:nvPr/>
        </p:nvSpPr>
        <p:spPr>
          <a:xfrm>
            <a:off x="9618374" y="1616238"/>
            <a:ext cx="1788534" cy="1225380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DDA4C38-E968-4C6D-A7F4-89D3ADC84C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40" y="4902350"/>
            <a:ext cx="1434708" cy="9519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7BA762-140F-489A-AF84-6CA7AB66C9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37" y="5029336"/>
            <a:ext cx="1431537" cy="9519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242D97-2B4D-4561-8B89-B071C8D9D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" y="4516102"/>
            <a:ext cx="983891" cy="14758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3F8D88-9BF5-47E6-A292-3A65557C2F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97" y="1616238"/>
            <a:ext cx="1069379" cy="14258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BA1FF19-DF5E-40F9-85C8-A9C745506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3578" t="9406" r="13890" b="35500"/>
          <a:stretch/>
        </p:blipFill>
        <p:spPr>
          <a:xfrm>
            <a:off x="10917934" y="1245626"/>
            <a:ext cx="1374498" cy="11277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FA2A721-EF47-4AF6-90BC-61A1500D7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3578" t="9406" r="13890" b="35500"/>
          <a:stretch/>
        </p:blipFill>
        <p:spPr>
          <a:xfrm>
            <a:off x="11048337" y="4548726"/>
            <a:ext cx="1374498" cy="11277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C1F8EB3-EF01-4E16-B5EB-10D2109C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3578" t="9406" r="13890" b="35500"/>
          <a:stretch/>
        </p:blipFill>
        <p:spPr>
          <a:xfrm>
            <a:off x="-168309" y="4388169"/>
            <a:ext cx="1374498" cy="1127784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xmlns="" id="{4A5E9AEE-94DB-47AE-90F7-8793B12584BB}"/>
              </a:ext>
            </a:extLst>
          </p:cNvPr>
          <p:cNvSpPr/>
          <p:nvPr/>
        </p:nvSpPr>
        <p:spPr>
          <a:xfrm rot="20806998">
            <a:off x="7414457" y="2558789"/>
            <a:ext cx="1788534" cy="430222"/>
          </a:xfrm>
          <a:prstGeom prst="leftArrow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Arrow: Left 90">
            <a:extLst>
              <a:ext uri="{FF2B5EF4-FFF2-40B4-BE49-F238E27FC236}">
                <a16:creationId xmlns:a16="http://schemas.microsoft.com/office/drawing/2014/main" xmlns="" id="{06DA421E-8ADC-47F6-8089-6445137CC5B0}"/>
              </a:ext>
            </a:extLst>
          </p:cNvPr>
          <p:cNvSpPr/>
          <p:nvPr/>
        </p:nvSpPr>
        <p:spPr>
          <a:xfrm rot="793002" flipV="1">
            <a:off x="7414457" y="4476721"/>
            <a:ext cx="1788534" cy="430222"/>
          </a:xfrm>
          <a:prstGeom prst="leftArrow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92" name="Arrow: Left 91">
            <a:extLst>
              <a:ext uri="{FF2B5EF4-FFF2-40B4-BE49-F238E27FC236}">
                <a16:creationId xmlns:a16="http://schemas.microsoft.com/office/drawing/2014/main" xmlns="" id="{20D894BC-6C04-4800-AF5C-A353666D5452}"/>
              </a:ext>
            </a:extLst>
          </p:cNvPr>
          <p:cNvSpPr/>
          <p:nvPr/>
        </p:nvSpPr>
        <p:spPr>
          <a:xfrm rot="20806998" flipH="1" flipV="1">
            <a:off x="2908269" y="4476721"/>
            <a:ext cx="1788534" cy="430222"/>
          </a:xfrm>
          <a:prstGeom prst="leftArrow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93" name="Arrow: Left 92">
            <a:extLst>
              <a:ext uri="{FF2B5EF4-FFF2-40B4-BE49-F238E27FC236}">
                <a16:creationId xmlns:a16="http://schemas.microsoft.com/office/drawing/2014/main" xmlns="" id="{04717B47-BC17-4CAD-8B91-BB5D4651908B}"/>
              </a:ext>
            </a:extLst>
          </p:cNvPr>
          <p:cNvSpPr/>
          <p:nvPr/>
        </p:nvSpPr>
        <p:spPr>
          <a:xfrm rot="793002" flipH="1">
            <a:off x="2915030" y="2606113"/>
            <a:ext cx="1788534" cy="430222"/>
          </a:xfrm>
          <a:prstGeom prst="leftArrow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94" name="Arrow: Left 93">
            <a:extLst>
              <a:ext uri="{FF2B5EF4-FFF2-40B4-BE49-F238E27FC236}">
                <a16:creationId xmlns:a16="http://schemas.microsoft.com/office/drawing/2014/main" xmlns="" id="{6A7EE763-ACE2-4260-8739-6C1E1C1936BF}"/>
              </a:ext>
            </a:extLst>
          </p:cNvPr>
          <p:cNvSpPr/>
          <p:nvPr/>
        </p:nvSpPr>
        <p:spPr>
          <a:xfrm rot="5400000">
            <a:off x="5704806" y="4182622"/>
            <a:ext cx="818790" cy="430222"/>
          </a:xfrm>
          <a:prstGeom prst="leftArrow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8382221" y="2572522"/>
            <a:ext cx="1119850" cy="1603554"/>
          </a:xfrm>
          <a:prstGeom prst="rect">
            <a:avLst/>
          </a:prstGeom>
          <a:solidFill>
            <a:srgbClr val="A9D1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502071" y="2572522"/>
            <a:ext cx="1149337" cy="1603554"/>
          </a:xfrm>
          <a:prstGeom prst="rect">
            <a:avLst/>
          </a:prstGeom>
          <a:solidFill>
            <a:srgbClr val="7CB9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379593" y="4166243"/>
            <a:ext cx="1117067" cy="1450275"/>
          </a:xfrm>
          <a:prstGeom prst="rect">
            <a:avLst/>
          </a:prstGeom>
          <a:solidFill>
            <a:srgbClr val="D4E8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496661" y="4160520"/>
            <a:ext cx="1154748" cy="1473502"/>
          </a:xfrm>
          <a:prstGeom prst="rect">
            <a:avLst/>
          </a:prstGeom>
          <a:solidFill>
            <a:srgbClr val="669E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379594" y="2574719"/>
            <a:ext cx="2262291" cy="3052800"/>
          </a:xfrm>
          <a:prstGeom prst="rect">
            <a:avLst/>
          </a:prstGeom>
          <a:noFill/>
          <a:ln w="19050">
            <a:solidFill>
              <a:srgbClr val="66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607" y="234082"/>
            <a:ext cx="10776069" cy="674638"/>
          </a:xfrm>
        </p:spPr>
        <p:txBody>
          <a:bodyPr/>
          <a:lstStyle/>
          <a:p>
            <a:r>
              <a:rPr lang="en-CA" dirty="0"/>
              <a:t>Approach to build Business architecture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144497" y="2572521"/>
            <a:ext cx="1240508" cy="1596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37712" y="4165187"/>
            <a:ext cx="1270439" cy="1454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459991" y="4165100"/>
            <a:ext cx="1217123" cy="1468922"/>
          </a:xfrm>
          <a:prstGeom prst="rect">
            <a:avLst/>
          </a:prstGeom>
          <a:solidFill>
            <a:srgbClr val="948A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0000" y="2572521"/>
            <a:ext cx="1279283" cy="1594689"/>
          </a:xfrm>
          <a:prstGeom prst="rect">
            <a:avLst/>
          </a:prstGeom>
          <a:solidFill>
            <a:srgbClr val="D8D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58" y="2572521"/>
            <a:ext cx="1240508" cy="1596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31677" y="2581917"/>
            <a:ext cx="1235368" cy="1594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463306" y="2572521"/>
            <a:ext cx="1212587" cy="1593722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19508" y="2581917"/>
            <a:ext cx="1314048" cy="1594159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9510" y="4150037"/>
            <a:ext cx="1315697" cy="1489591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5420" y="2091597"/>
            <a:ext cx="131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Business Ecosystem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9226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Capabilities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12566" y="5647190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Processes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98954" y="2070752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Performance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4848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Requirements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51132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End to End Management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37196" y="2091597"/>
            <a:ext cx="102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Priorities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24087" y="5638522"/>
            <a:ext cx="958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Intent</a:t>
            </a:r>
          </a:p>
        </p:txBody>
      </p:sp>
      <p:pic>
        <p:nvPicPr>
          <p:cNvPr id="133" name="Picture 18" descr="http://icons.iconarchive.com/icons/blackvariant/button-ui-system-apps/1024/Ches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924" y="4502586"/>
            <a:ext cx="759214" cy="7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937187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</a:t>
            </a:r>
          </a:p>
          <a:p>
            <a:pPr algn="ctr"/>
            <a:r>
              <a:rPr lang="en-CA" sz="1100" b="1" dirty="0">
                <a:solidFill>
                  <a:srgbClr val="008000"/>
                </a:solidFill>
              </a:rPr>
              <a:t> Results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8" y="3012398"/>
            <a:ext cx="863321" cy="826631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230476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Continuous Improvement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55027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 Sustainability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0771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</a:t>
            </a:r>
          </a:p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Roadmap</a:t>
            </a:r>
          </a:p>
        </p:txBody>
      </p:sp>
      <p:graphicFrame>
        <p:nvGraphicFramePr>
          <p:cNvPr id="140" name="Diagram 139"/>
          <p:cNvGraphicFramePr/>
          <p:nvPr>
            <p:extLst/>
          </p:nvPr>
        </p:nvGraphicFramePr>
        <p:xfrm>
          <a:off x="919508" y="1700808"/>
          <a:ext cx="10026825" cy="38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1" name="Right Arrow 140"/>
          <p:cNvSpPr/>
          <p:nvPr/>
        </p:nvSpPr>
        <p:spPr>
          <a:xfrm rot="5400000">
            <a:off x="1093709" y="3250839"/>
            <a:ext cx="571623" cy="344433"/>
          </a:xfrm>
          <a:prstGeom prst="rightArrow">
            <a:avLst/>
          </a:prstGeom>
          <a:solidFill>
            <a:srgbClr val="7F3F3C"/>
          </a:solidFill>
          <a:ln w="25400" cap="flat" cmpd="sng" algn="ctr">
            <a:solidFill>
              <a:srgbClr val="7F32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30554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Information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31978" y="2091597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Framing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22268" y="5630428"/>
            <a:ext cx="145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Transformation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614938" y="3115664"/>
            <a:ext cx="927405" cy="620097"/>
            <a:chOff x="4018198" y="2869527"/>
            <a:chExt cx="805576" cy="583376"/>
          </a:xfrm>
          <a:solidFill>
            <a:srgbClr val="CC3300"/>
          </a:solidFill>
        </p:grpSpPr>
        <p:sp>
          <p:nvSpPr>
            <p:cNvPr id="146" name="Hexagon 145"/>
            <p:cNvSpPr/>
            <p:nvPr/>
          </p:nvSpPr>
          <p:spPr>
            <a:xfrm>
              <a:off x="4018198" y="2869527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7" name="Hexagon 146"/>
            <p:cNvSpPr/>
            <p:nvPr/>
          </p:nvSpPr>
          <p:spPr>
            <a:xfrm>
              <a:off x="4229663" y="2987593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8" name="Hexagon 147"/>
            <p:cNvSpPr/>
            <p:nvPr/>
          </p:nvSpPr>
          <p:spPr>
            <a:xfrm>
              <a:off x="4441404" y="3089651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255780" y="5630428"/>
            <a:ext cx="1125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Requirements</a:t>
            </a:r>
          </a:p>
        </p:txBody>
      </p:sp>
      <p:sp>
        <p:nvSpPr>
          <p:cNvPr id="151" name="Freeform 287"/>
          <p:cNvSpPr>
            <a:spLocks noEditPoints="1"/>
          </p:cNvSpPr>
          <p:nvPr/>
        </p:nvSpPr>
        <p:spPr bwMode="auto">
          <a:xfrm>
            <a:off x="1749166" y="3178353"/>
            <a:ext cx="292594" cy="52016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7F3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sp>
        <p:nvSpPr>
          <p:cNvPr id="152" name="Freeform 440"/>
          <p:cNvSpPr>
            <a:spLocks noEditPoints="1"/>
          </p:cNvSpPr>
          <p:nvPr/>
        </p:nvSpPr>
        <p:spPr bwMode="auto">
          <a:xfrm>
            <a:off x="9861402" y="3200463"/>
            <a:ext cx="473718" cy="450499"/>
          </a:xfrm>
          <a:custGeom>
            <a:avLst/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4808421" y="3120451"/>
            <a:ext cx="631685" cy="612326"/>
            <a:chOff x="1302954" y="4293096"/>
            <a:chExt cx="1695207" cy="1512168"/>
          </a:xfrm>
        </p:grpSpPr>
        <p:sp>
          <p:nvSpPr>
            <p:cNvPr id="163" name="Pie 162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945394" y="3292812"/>
            <a:ext cx="631685" cy="612326"/>
            <a:chOff x="1302954" y="4293096"/>
            <a:chExt cx="1695207" cy="1512168"/>
          </a:xfrm>
        </p:grpSpPr>
        <p:sp>
          <p:nvSpPr>
            <p:cNvPr id="160" name="Pie 159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1" name="Pie 160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2" name="Pie 161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082368" y="3497217"/>
            <a:ext cx="631685" cy="612326"/>
            <a:chOff x="1302954" y="4293096"/>
            <a:chExt cx="1695207" cy="1512168"/>
          </a:xfrm>
        </p:grpSpPr>
        <p:sp>
          <p:nvSpPr>
            <p:cNvPr id="157" name="Pie 156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8" name="Pie 157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9" name="Pie 158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709621" y="4623858"/>
            <a:ext cx="883311" cy="516669"/>
            <a:chOff x="2127177" y="5829541"/>
            <a:chExt cx="623252" cy="364554"/>
          </a:xfrm>
          <a:solidFill>
            <a:srgbClr val="CC3300"/>
          </a:solidFill>
        </p:grpSpPr>
        <p:sp>
          <p:nvSpPr>
            <p:cNvPr id="167" name="Chevron 166"/>
            <p:cNvSpPr/>
            <p:nvPr/>
          </p:nvSpPr>
          <p:spPr>
            <a:xfrm>
              <a:off x="2127177" y="5829541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8" name="Chevron 167"/>
            <p:cNvSpPr/>
            <p:nvPr/>
          </p:nvSpPr>
          <p:spPr>
            <a:xfrm>
              <a:off x="2256031" y="5908234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9" name="Chevron 168"/>
            <p:cNvSpPr/>
            <p:nvPr/>
          </p:nvSpPr>
          <p:spPr>
            <a:xfrm>
              <a:off x="2384885" y="5986926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305743" y="4516786"/>
            <a:ext cx="650739" cy="676467"/>
            <a:chOff x="4903873" y="4030481"/>
            <a:chExt cx="402986" cy="418919"/>
          </a:xfrm>
        </p:grpSpPr>
        <p:sp>
          <p:nvSpPr>
            <p:cNvPr id="171" name="Isosceles Triangle 170"/>
            <p:cNvSpPr/>
            <p:nvPr/>
          </p:nvSpPr>
          <p:spPr>
            <a:xfrm>
              <a:off x="4903873" y="40304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5018173" y="41447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4903873" y="4220800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174" name="AutoShape 3"/>
          <p:cNvSpPr>
            <a:spLocks noChangeAspect="1" noChangeArrowheads="1" noTextEdit="1"/>
          </p:cNvSpPr>
          <p:nvPr/>
        </p:nvSpPr>
        <p:spPr bwMode="auto">
          <a:xfrm>
            <a:off x="6855759" y="3839588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670000" y="4165187"/>
            <a:ext cx="1270456" cy="1454924"/>
          </a:xfrm>
          <a:prstGeom prst="rect">
            <a:avLst/>
          </a:prstGeom>
          <a:solidFill>
            <a:srgbClr val="E7E4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934207" y="4582112"/>
            <a:ext cx="770123" cy="600162"/>
            <a:chOff x="4051197" y="4307927"/>
            <a:chExt cx="724517" cy="564621"/>
          </a:xfrm>
          <a:solidFill>
            <a:srgbClr val="CC3300"/>
          </a:solidFill>
        </p:grpSpPr>
        <p:sp>
          <p:nvSpPr>
            <p:cNvPr id="177" name="Rectangle 176"/>
            <p:cNvSpPr/>
            <p:nvPr/>
          </p:nvSpPr>
          <p:spPr>
            <a:xfrm>
              <a:off x="4051197" y="43079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203597" y="44603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55997" y="46127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360265" y="3142557"/>
            <a:ext cx="962093" cy="566310"/>
            <a:chOff x="7130117" y="3037078"/>
            <a:chExt cx="678839" cy="399580"/>
          </a:xfrm>
        </p:grpSpPr>
        <p:sp>
          <p:nvSpPr>
            <p:cNvPr id="181" name="Pentagon 180"/>
            <p:cNvSpPr/>
            <p:nvPr/>
          </p:nvSpPr>
          <p:spPr>
            <a:xfrm>
              <a:off x="7130117" y="3037078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7271612" y="3177829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3" name="Pentagon 182"/>
            <p:cNvSpPr/>
            <p:nvPr/>
          </p:nvSpPr>
          <p:spPr>
            <a:xfrm>
              <a:off x="7385912" y="3325506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370907" y="3872341"/>
            <a:ext cx="582162" cy="582162"/>
            <a:chOff x="4662488" y="3560763"/>
            <a:chExt cx="547687" cy="547687"/>
          </a:xfrm>
        </p:grpSpPr>
        <p:sp>
          <p:nvSpPr>
            <p:cNvPr id="1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62488" y="3560763"/>
              <a:ext cx="54768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6" name="Freeform 5"/>
            <p:cNvSpPr>
              <a:spLocks noEditPoints="1"/>
            </p:cNvSpPr>
            <p:nvPr/>
          </p:nvSpPr>
          <p:spPr bwMode="auto">
            <a:xfrm>
              <a:off x="4662488" y="3562350"/>
              <a:ext cx="547687" cy="544512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948A54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7" name="Freeform 6"/>
            <p:cNvSpPr>
              <a:spLocks/>
            </p:cNvSpPr>
            <p:nvPr/>
          </p:nvSpPr>
          <p:spPr bwMode="auto">
            <a:xfrm>
              <a:off x="4968875" y="3560763"/>
              <a:ext cx="239712" cy="285750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ABA88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4664075" y="3817938"/>
              <a:ext cx="244475" cy="290512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rgbClr val="D8D4BA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2230518" y="4162718"/>
            <a:ext cx="1235368" cy="1472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1902354" y="3839587"/>
            <a:ext cx="582162" cy="582162"/>
            <a:chOff x="2174845" y="5333914"/>
            <a:chExt cx="410765" cy="410765"/>
          </a:xfrm>
        </p:grpSpPr>
        <p:sp>
          <p:nvSpPr>
            <p:cNvPr id="1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74845" y="5333914"/>
              <a:ext cx="410765" cy="4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2174845" y="5335104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2404635" y="5333914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2176035" y="5526795"/>
              <a:ext cx="183356" cy="217884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rot="5400000">
            <a:off x="2564404" y="4584360"/>
            <a:ext cx="578206" cy="595670"/>
            <a:chOff x="2853005" y="4483865"/>
            <a:chExt cx="845870" cy="618344"/>
          </a:xfrm>
        </p:grpSpPr>
        <p:pic>
          <p:nvPicPr>
            <p:cNvPr id="196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5" y="4483865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850" y="4485183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7" y="4598603"/>
            <a:ext cx="561145" cy="567180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7174418" y="4165187"/>
            <a:ext cx="1219412" cy="1461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447758" y="4585380"/>
            <a:ext cx="815623" cy="593626"/>
            <a:chOff x="7191851" y="4084733"/>
            <a:chExt cx="575492" cy="418854"/>
          </a:xfrm>
        </p:grpSpPr>
        <p:cxnSp>
          <p:nvCxnSpPr>
            <p:cNvPr id="203" name="Elbow Connector 202"/>
            <p:cNvCxnSpPr>
              <a:stCxn id="205" idx="2"/>
            </p:cNvCxnSpPr>
            <p:nvPr/>
          </p:nvCxnSpPr>
          <p:spPr>
            <a:xfrm rot="16200000" flipH="1">
              <a:off x="7399207" y="4260022"/>
              <a:ext cx="80529" cy="22271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Isosceles Triangle 203"/>
            <p:cNvSpPr/>
            <p:nvPr/>
          </p:nvSpPr>
          <p:spPr>
            <a:xfrm>
              <a:off x="7478657" y="4274987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191851" y="4084733"/>
              <a:ext cx="272527" cy="2463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206" name="Freeform 7"/>
          <p:cNvSpPr>
            <a:spLocks/>
          </p:cNvSpPr>
          <p:nvPr/>
        </p:nvSpPr>
        <p:spPr bwMode="auto">
          <a:xfrm>
            <a:off x="6857444" y="4112950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FFA266"/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6855759" y="3839587"/>
            <a:ext cx="582162" cy="580474"/>
            <a:chOff x="6774145" y="3504713"/>
            <a:chExt cx="410765" cy="409574"/>
          </a:xfrm>
        </p:grpSpPr>
        <p:sp>
          <p:nvSpPr>
            <p:cNvPr id="208" name="Freeform 6"/>
            <p:cNvSpPr>
              <a:spLocks/>
            </p:cNvSpPr>
            <p:nvPr/>
          </p:nvSpPr>
          <p:spPr bwMode="auto">
            <a:xfrm>
              <a:off x="7003934" y="3504713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FFA266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6774145" y="3505903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FFD7BD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212" name="AutoShape 3"/>
          <p:cNvSpPr>
            <a:spLocks noChangeAspect="1" noChangeArrowheads="1" noTextEdit="1"/>
          </p:cNvSpPr>
          <p:nvPr/>
        </p:nvSpPr>
        <p:spPr bwMode="auto">
          <a:xfrm>
            <a:off x="9190548" y="3846302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3" name="Freeform 7"/>
          <p:cNvSpPr>
            <a:spLocks/>
          </p:cNvSpPr>
          <p:nvPr/>
        </p:nvSpPr>
        <p:spPr bwMode="auto">
          <a:xfrm>
            <a:off x="9192235" y="4119665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7CB953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4" name="Freeform 5"/>
          <p:cNvSpPr>
            <a:spLocks noEditPoints="1"/>
          </p:cNvSpPr>
          <p:nvPr/>
        </p:nvSpPr>
        <p:spPr bwMode="auto">
          <a:xfrm>
            <a:off x="9190548" y="3847988"/>
            <a:ext cx="582162" cy="578787"/>
          </a:xfrm>
          <a:custGeom>
            <a:avLst/>
            <a:gdLst>
              <a:gd name="T0" fmla="*/ 51 w 690"/>
              <a:gd name="T1" fmla="*/ 251 h 687"/>
              <a:gd name="T2" fmla="*/ 57 w 690"/>
              <a:gd name="T3" fmla="*/ 247 h 687"/>
              <a:gd name="T4" fmla="*/ 62 w 690"/>
              <a:gd name="T5" fmla="*/ 244 h 687"/>
              <a:gd name="T6" fmla="*/ 64 w 690"/>
              <a:gd name="T7" fmla="*/ 246 h 687"/>
              <a:gd name="T8" fmla="*/ 65 w 690"/>
              <a:gd name="T9" fmla="*/ 244 h 687"/>
              <a:gd name="T10" fmla="*/ 76 w 690"/>
              <a:gd name="T11" fmla="*/ 251 h 687"/>
              <a:gd name="T12" fmla="*/ 122 w 690"/>
              <a:gd name="T13" fmla="*/ 299 h 687"/>
              <a:gd name="T14" fmla="*/ 132 w 690"/>
              <a:gd name="T15" fmla="*/ 266 h 687"/>
              <a:gd name="T16" fmla="*/ 145 w 690"/>
              <a:gd name="T17" fmla="*/ 236 h 687"/>
              <a:gd name="T18" fmla="*/ 162 w 690"/>
              <a:gd name="T19" fmla="*/ 209 h 687"/>
              <a:gd name="T20" fmla="*/ 183 w 690"/>
              <a:gd name="T21" fmla="*/ 183 h 687"/>
              <a:gd name="T22" fmla="*/ 209 w 690"/>
              <a:gd name="T23" fmla="*/ 163 h 687"/>
              <a:gd name="T24" fmla="*/ 236 w 690"/>
              <a:gd name="T25" fmla="*/ 144 h 687"/>
              <a:gd name="T26" fmla="*/ 266 w 690"/>
              <a:gd name="T27" fmla="*/ 131 h 687"/>
              <a:gd name="T28" fmla="*/ 298 w 690"/>
              <a:gd name="T29" fmla="*/ 121 h 687"/>
              <a:gd name="T30" fmla="*/ 300 w 690"/>
              <a:gd name="T31" fmla="*/ 0 h 687"/>
              <a:gd name="T32" fmla="*/ 271 w 690"/>
              <a:gd name="T33" fmla="*/ 5 h 687"/>
              <a:gd name="T34" fmla="*/ 216 w 690"/>
              <a:gd name="T35" fmla="*/ 22 h 687"/>
              <a:gd name="T36" fmla="*/ 165 w 690"/>
              <a:gd name="T37" fmla="*/ 48 h 687"/>
              <a:gd name="T38" fmla="*/ 118 w 690"/>
              <a:gd name="T39" fmla="*/ 81 h 687"/>
              <a:gd name="T40" fmla="*/ 79 w 690"/>
              <a:gd name="T41" fmla="*/ 121 h 687"/>
              <a:gd name="T42" fmla="*/ 46 w 690"/>
              <a:gd name="T43" fmla="*/ 168 h 687"/>
              <a:gd name="T44" fmla="*/ 21 w 690"/>
              <a:gd name="T45" fmla="*/ 219 h 687"/>
              <a:gd name="T46" fmla="*/ 5 w 690"/>
              <a:gd name="T47" fmla="*/ 275 h 687"/>
              <a:gd name="T48" fmla="*/ 51 w 690"/>
              <a:gd name="T49" fmla="*/ 251 h 687"/>
              <a:gd name="T50" fmla="*/ 640 w 690"/>
              <a:gd name="T51" fmla="*/ 434 h 687"/>
              <a:gd name="T52" fmla="*/ 635 w 690"/>
              <a:gd name="T53" fmla="*/ 437 h 687"/>
              <a:gd name="T54" fmla="*/ 629 w 690"/>
              <a:gd name="T55" fmla="*/ 439 h 687"/>
              <a:gd name="T56" fmla="*/ 628 w 690"/>
              <a:gd name="T57" fmla="*/ 439 h 687"/>
              <a:gd name="T58" fmla="*/ 626 w 690"/>
              <a:gd name="T59" fmla="*/ 439 h 687"/>
              <a:gd name="T60" fmla="*/ 616 w 690"/>
              <a:gd name="T61" fmla="*/ 434 h 687"/>
              <a:gd name="T62" fmla="*/ 616 w 690"/>
              <a:gd name="T63" fmla="*/ 434 h 687"/>
              <a:gd name="T64" fmla="*/ 569 w 690"/>
              <a:gd name="T65" fmla="*/ 384 h 687"/>
              <a:gd name="T66" fmla="*/ 561 w 690"/>
              <a:gd name="T67" fmla="*/ 418 h 687"/>
              <a:gd name="T68" fmla="*/ 546 w 690"/>
              <a:gd name="T69" fmla="*/ 448 h 687"/>
              <a:gd name="T70" fmla="*/ 529 w 690"/>
              <a:gd name="T71" fmla="*/ 478 h 687"/>
              <a:gd name="T72" fmla="*/ 507 w 690"/>
              <a:gd name="T73" fmla="*/ 503 h 687"/>
              <a:gd name="T74" fmla="*/ 481 w 690"/>
              <a:gd name="T75" fmla="*/ 525 h 687"/>
              <a:gd name="T76" fmla="*/ 453 w 690"/>
              <a:gd name="T77" fmla="*/ 544 h 687"/>
              <a:gd name="T78" fmla="*/ 421 w 690"/>
              <a:gd name="T79" fmla="*/ 557 h 687"/>
              <a:gd name="T80" fmla="*/ 388 w 690"/>
              <a:gd name="T81" fmla="*/ 567 h 687"/>
              <a:gd name="T82" fmla="*/ 394 w 690"/>
              <a:gd name="T83" fmla="*/ 687 h 687"/>
              <a:gd name="T84" fmla="*/ 424 w 690"/>
              <a:gd name="T85" fmla="*/ 682 h 687"/>
              <a:gd name="T86" fmla="*/ 479 w 690"/>
              <a:gd name="T87" fmla="*/ 663 h 687"/>
              <a:gd name="T88" fmla="*/ 529 w 690"/>
              <a:gd name="T89" fmla="*/ 638 h 687"/>
              <a:gd name="T90" fmla="*/ 574 w 690"/>
              <a:gd name="T91" fmla="*/ 604 h 687"/>
              <a:gd name="T92" fmla="*/ 613 w 690"/>
              <a:gd name="T93" fmla="*/ 563 h 687"/>
              <a:gd name="T94" fmla="*/ 646 w 690"/>
              <a:gd name="T95" fmla="*/ 517 h 687"/>
              <a:gd name="T96" fmla="*/ 670 w 690"/>
              <a:gd name="T97" fmla="*/ 466 h 687"/>
              <a:gd name="T98" fmla="*/ 686 w 690"/>
              <a:gd name="T99" fmla="*/ 409 h 687"/>
              <a:gd name="T100" fmla="*/ 640 w 690"/>
              <a:gd name="T101" fmla="*/ 434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0" h="687">
                <a:moveTo>
                  <a:pt x="54" y="253"/>
                </a:moveTo>
                <a:lnTo>
                  <a:pt x="51" y="251"/>
                </a:lnTo>
                <a:lnTo>
                  <a:pt x="51" y="251"/>
                </a:lnTo>
                <a:lnTo>
                  <a:pt x="57" y="247"/>
                </a:lnTo>
                <a:lnTo>
                  <a:pt x="62" y="244"/>
                </a:lnTo>
                <a:lnTo>
                  <a:pt x="62" y="244"/>
                </a:lnTo>
                <a:lnTo>
                  <a:pt x="64" y="246"/>
                </a:lnTo>
                <a:lnTo>
                  <a:pt x="64" y="246"/>
                </a:lnTo>
                <a:lnTo>
                  <a:pt x="65" y="244"/>
                </a:lnTo>
                <a:lnTo>
                  <a:pt x="65" y="244"/>
                </a:lnTo>
                <a:lnTo>
                  <a:pt x="71" y="247"/>
                </a:lnTo>
                <a:lnTo>
                  <a:pt x="76" y="251"/>
                </a:lnTo>
                <a:lnTo>
                  <a:pt x="122" y="299"/>
                </a:lnTo>
                <a:lnTo>
                  <a:pt x="122" y="299"/>
                </a:lnTo>
                <a:lnTo>
                  <a:pt x="126" y="282"/>
                </a:lnTo>
                <a:lnTo>
                  <a:pt x="132" y="266"/>
                </a:lnTo>
                <a:lnTo>
                  <a:pt x="138" y="251"/>
                </a:lnTo>
                <a:lnTo>
                  <a:pt x="145" y="236"/>
                </a:lnTo>
                <a:lnTo>
                  <a:pt x="153" y="222"/>
                </a:lnTo>
                <a:lnTo>
                  <a:pt x="162" y="209"/>
                </a:lnTo>
                <a:lnTo>
                  <a:pt x="172" y="196"/>
                </a:lnTo>
                <a:lnTo>
                  <a:pt x="183" y="183"/>
                </a:lnTo>
                <a:lnTo>
                  <a:pt x="195" y="172"/>
                </a:lnTo>
                <a:lnTo>
                  <a:pt x="209" y="163"/>
                </a:lnTo>
                <a:lnTo>
                  <a:pt x="222" y="153"/>
                </a:lnTo>
                <a:lnTo>
                  <a:pt x="236" y="144"/>
                </a:lnTo>
                <a:lnTo>
                  <a:pt x="250" y="137"/>
                </a:lnTo>
                <a:lnTo>
                  <a:pt x="266" y="131"/>
                </a:lnTo>
                <a:lnTo>
                  <a:pt x="282" y="125"/>
                </a:lnTo>
                <a:lnTo>
                  <a:pt x="298" y="121"/>
                </a:lnTo>
                <a:lnTo>
                  <a:pt x="363" y="60"/>
                </a:lnTo>
                <a:lnTo>
                  <a:pt x="300" y="0"/>
                </a:lnTo>
                <a:lnTo>
                  <a:pt x="300" y="0"/>
                </a:lnTo>
                <a:lnTo>
                  <a:pt x="271" y="5"/>
                </a:lnTo>
                <a:lnTo>
                  <a:pt x="243" y="12"/>
                </a:lnTo>
                <a:lnTo>
                  <a:pt x="216" y="22"/>
                </a:lnTo>
                <a:lnTo>
                  <a:pt x="189" y="33"/>
                </a:lnTo>
                <a:lnTo>
                  <a:pt x="165" y="48"/>
                </a:lnTo>
                <a:lnTo>
                  <a:pt x="140" y="64"/>
                </a:lnTo>
                <a:lnTo>
                  <a:pt x="118" y="81"/>
                </a:lnTo>
                <a:lnTo>
                  <a:pt x="98" y="100"/>
                </a:lnTo>
                <a:lnTo>
                  <a:pt x="79" y="121"/>
                </a:lnTo>
                <a:lnTo>
                  <a:pt x="62" y="143"/>
                </a:lnTo>
                <a:lnTo>
                  <a:pt x="46" y="168"/>
                </a:lnTo>
                <a:lnTo>
                  <a:pt x="33" y="192"/>
                </a:lnTo>
                <a:lnTo>
                  <a:pt x="21" y="219"/>
                </a:lnTo>
                <a:lnTo>
                  <a:pt x="12" y="246"/>
                </a:lnTo>
                <a:lnTo>
                  <a:pt x="5" y="275"/>
                </a:lnTo>
                <a:lnTo>
                  <a:pt x="0" y="304"/>
                </a:lnTo>
                <a:lnTo>
                  <a:pt x="51" y="251"/>
                </a:lnTo>
                <a:lnTo>
                  <a:pt x="54" y="253"/>
                </a:lnTo>
                <a:close/>
                <a:moveTo>
                  <a:pt x="640" y="434"/>
                </a:moveTo>
                <a:lnTo>
                  <a:pt x="640" y="434"/>
                </a:lnTo>
                <a:lnTo>
                  <a:pt x="635" y="437"/>
                </a:lnTo>
                <a:lnTo>
                  <a:pt x="629" y="439"/>
                </a:lnTo>
                <a:lnTo>
                  <a:pt x="629" y="439"/>
                </a:lnTo>
                <a:lnTo>
                  <a:pt x="628" y="439"/>
                </a:lnTo>
                <a:lnTo>
                  <a:pt x="628" y="439"/>
                </a:lnTo>
                <a:lnTo>
                  <a:pt x="626" y="439"/>
                </a:lnTo>
                <a:lnTo>
                  <a:pt x="626" y="439"/>
                </a:lnTo>
                <a:lnTo>
                  <a:pt x="620" y="437"/>
                </a:lnTo>
                <a:lnTo>
                  <a:pt x="616" y="434"/>
                </a:lnTo>
                <a:lnTo>
                  <a:pt x="618" y="430"/>
                </a:lnTo>
                <a:lnTo>
                  <a:pt x="616" y="434"/>
                </a:lnTo>
                <a:lnTo>
                  <a:pt x="569" y="384"/>
                </a:lnTo>
                <a:lnTo>
                  <a:pt x="569" y="384"/>
                </a:lnTo>
                <a:lnTo>
                  <a:pt x="565" y="401"/>
                </a:lnTo>
                <a:lnTo>
                  <a:pt x="561" y="418"/>
                </a:lnTo>
                <a:lnTo>
                  <a:pt x="553" y="434"/>
                </a:lnTo>
                <a:lnTo>
                  <a:pt x="546" y="448"/>
                </a:lnTo>
                <a:lnTo>
                  <a:pt x="539" y="463"/>
                </a:lnTo>
                <a:lnTo>
                  <a:pt x="529" y="478"/>
                </a:lnTo>
                <a:lnTo>
                  <a:pt x="518" y="491"/>
                </a:lnTo>
                <a:lnTo>
                  <a:pt x="507" y="503"/>
                </a:lnTo>
                <a:lnTo>
                  <a:pt x="495" y="514"/>
                </a:lnTo>
                <a:lnTo>
                  <a:pt x="481" y="525"/>
                </a:lnTo>
                <a:lnTo>
                  <a:pt x="468" y="535"/>
                </a:lnTo>
                <a:lnTo>
                  <a:pt x="453" y="544"/>
                </a:lnTo>
                <a:lnTo>
                  <a:pt x="437" y="551"/>
                </a:lnTo>
                <a:lnTo>
                  <a:pt x="421" y="557"/>
                </a:lnTo>
                <a:lnTo>
                  <a:pt x="405" y="563"/>
                </a:lnTo>
                <a:lnTo>
                  <a:pt x="388" y="567"/>
                </a:lnTo>
                <a:lnTo>
                  <a:pt x="329" y="623"/>
                </a:lnTo>
                <a:lnTo>
                  <a:pt x="394" y="687"/>
                </a:lnTo>
                <a:lnTo>
                  <a:pt x="394" y="687"/>
                </a:lnTo>
                <a:lnTo>
                  <a:pt x="424" y="682"/>
                </a:lnTo>
                <a:lnTo>
                  <a:pt x="452" y="674"/>
                </a:lnTo>
                <a:lnTo>
                  <a:pt x="479" y="663"/>
                </a:lnTo>
                <a:lnTo>
                  <a:pt x="504" y="652"/>
                </a:lnTo>
                <a:lnTo>
                  <a:pt x="529" y="638"/>
                </a:lnTo>
                <a:lnTo>
                  <a:pt x="552" y="622"/>
                </a:lnTo>
                <a:lnTo>
                  <a:pt x="574" y="604"/>
                </a:lnTo>
                <a:lnTo>
                  <a:pt x="595" y="584"/>
                </a:lnTo>
                <a:lnTo>
                  <a:pt x="613" y="563"/>
                </a:lnTo>
                <a:lnTo>
                  <a:pt x="630" y="541"/>
                </a:lnTo>
                <a:lnTo>
                  <a:pt x="646" y="517"/>
                </a:lnTo>
                <a:lnTo>
                  <a:pt x="659" y="491"/>
                </a:lnTo>
                <a:lnTo>
                  <a:pt x="670" y="466"/>
                </a:lnTo>
                <a:lnTo>
                  <a:pt x="679" y="437"/>
                </a:lnTo>
                <a:lnTo>
                  <a:pt x="686" y="409"/>
                </a:lnTo>
                <a:lnTo>
                  <a:pt x="690" y="380"/>
                </a:lnTo>
                <a:lnTo>
                  <a:pt x="640" y="434"/>
                </a:lnTo>
                <a:close/>
              </a:path>
            </a:pathLst>
          </a:custGeom>
          <a:solidFill>
            <a:srgbClr val="D4E8C6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5" name="Freeform 6"/>
          <p:cNvSpPr>
            <a:spLocks/>
          </p:cNvSpPr>
          <p:nvPr/>
        </p:nvSpPr>
        <p:spPr bwMode="auto">
          <a:xfrm>
            <a:off x="9516221" y="3846302"/>
            <a:ext cx="254801" cy="303736"/>
          </a:xfrm>
          <a:custGeom>
            <a:avLst/>
            <a:gdLst>
              <a:gd name="T0" fmla="*/ 181 w 303"/>
              <a:gd name="T1" fmla="*/ 297 h 360"/>
              <a:gd name="T2" fmla="*/ 242 w 303"/>
              <a:gd name="T3" fmla="*/ 360 h 360"/>
              <a:gd name="T4" fmla="*/ 303 w 303"/>
              <a:gd name="T5" fmla="*/ 296 h 360"/>
              <a:gd name="T6" fmla="*/ 303 w 303"/>
              <a:gd name="T7" fmla="*/ 296 h 360"/>
              <a:gd name="T8" fmla="*/ 298 w 303"/>
              <a:gd name="T9" fmla="*/ 267 h 360"/>
              <a:gd name="T10" fmla="*/ 289 w 303"/>
              <a:gd name="T11" fmla="*/ 239 h 360"/>
              <a:gd name="T12" fmla="*/ 280 w 303"/>
              <a:gd name="T13" fmla="*/ 212 h 360"/>
              <a:gd name="T14" fmla="*/ 269 w 303"/>
              <a:gd name="T15" fmla="*/ 187 h 360"/>
              <a:gd name="T16" fmla="*/ 254 w 303"/>
              <a:gd name="T17" fmla="*/ 162 h 360"/>
              <a:gd name="T18" fmla="*/ 238 w 303"/>
              <a:gd name="T19" fmla="*/ 139 h 360"/>
              <a:gd name="T20" fmla="*/ 221 w 303"/>
              <a:gd name="T21" fmla="*/ 117 h 360"/>
              <a:gd name="T22" fmla="*/ 201 w 303"/>
              <a:gd name="T23" fmla="*/ 96 h 360"/>
              <a:gd name="T24" fmla="*/ 181 w 303"/>
              <a:gd name="T25" fmla="*/ 78 h 360"/>
              <a:gd name="T26" fmla="*/ 159 w 303"/>
              <a:gd name="T27" fmla="*/ 61 h 360"/>
              <a:gd name="T28" fmla="*/ 135 w 303"/>
              <a:gd name="T29" fmla="*/ 45 h 360"/>
              <a:gd name="T30" fmla="*/ 111 w 303"/>
              <a:gd name="T31" fmla="*/ 33 h 360"/>
              <a:gd name="T32" fmla="*/ 84 w 303"/>
              <a:gd name="T33" fmla="*/ 21 h 360"/>
              <a:gd name="T34" fmla="*/ 57 w 303"/>
              <a:gd name="T35" fmla="*/ 12 h 360"/>
              <a:gd name="T36" fmla="*/ 29 w 303"/>
              <a:gd name="T37" fmla="*/ 5 h 360"/>
              <a:gd name="T38" fmla="*/ 0 w 303"/>
              <a:gd name="T39" fmla="*/ 0 h 360"/>
              <a:gd name="T40" fmla="*/ 51 w 303"/>
              <a:gd name="T41" fmla="*/ 49 h 360"/>
              <a:gd name="T42" fmla="*/ 51 w 303"/>
              <a:gd name="T43" fmla="*/ 49 h 360"/>
              <a:gd name="T44" fmla="*/ 55 w 303"/>
              <a:gd name="T45" fmla="*/ 54 h 360"/>
              <a:gd name="T46" fmla="*/ 56 w 303"/>
              <a:gd name="T47" fmla="*/ 60 h 360"/>
              <a:gd name="T48" fmla="*/ 56 w 303"/>
              <a:gd name="T49" fmla="*/ 60 h 360"/>
              <a:gd name="T50" fmla="*/ 56 w 303"/>
              <a:gd name="T51" fmla="*/ 61 h 360"/>
              <a:gd name="T52" fmla="*/ 56 w 303"/>
              <a:gd name="T53" fmla="*/ 61 h 360"/>
              <a:gd name="T54" fmla="*/ 56 w 303"/>
              <a:gd name="T55" fmla="*/ 61 h 360"/>
              <a:gd name="T56" fmla="*/ 56 w 303"/>
              <a:gd name="T57" fmla="*/ 61 h 360"/>
              <a:gd name="T58" fmla="*/ 55 w 303"/>
              <a:gd name="T59" fmla="*/ 67 h 360"/>
              <a:gd name="T60" fmla="*/ 51 w 303"/>
              <a:gd name="T61" fmla="*/ 73 h 360"/>
              <a:gd name="T62" fmla="*/ 49 w 303"/>
              <a:gd name="T63" fmla="*/ 71 h 360"/>
              <a:gd name="T64" fmla="*/ 51 w 303"/>
              <a:gd name="T65" fmla="*/ 73 h 360"/>
              <a:gd name="T66" fmla="*/ 0 w 303"/>
              <a:gd name="T67" fmla="*/ 121 h 360"/>
              <a:gd name="T68" fmla="*/ 0 w 303"/>
              <a:gd name="T69" fmla="*/ 121 h 360"/>
              <a:gd name="T70" fmla="*/ 17 w 303"/>
              <a:gd name="T71" fmla="*/ 125 h 360"/>
              <a:gd name="T72" fmla="*/ 33 w 303"/>
              <a:gd name="T73" fmla="*/ 129 h 360"/>
              <a:gd name="T74" fmla="*/ 49 w 303"/>
              <a:gd name="T75" fmla="*/ 136 h 360"/>
              <a:gd name="T76" fmla="*/ 63 w 303"/>
              <a:gd name="T77" fmla="*/ 143 h 360"/>
              <a:gd name="T78" fmla="*/ 78 w 303"/>
              <a:gd name="T79" fmla="*/ 151 h 360"/>
              <a:gd name="T80" fmla="*/ 92 w 303"/>
              <a:gd name="T81" fmla="*/ 160 h 360"/>
              <a:gd name="T82" fmla="*/ 105 w 303"/>
              <a:gd name="T83" fmla="*/ 171 h 360"/>
              <a:gd name="T84" fmla="*/ 117 w 303"/>
              <a:gd name="T85" fmla="*/ 182 h 360"/>
              <a:gd name="T86" fmla="*/ 128 w 303"/>
              <a:gd name="T87" fmla="*/ 193 h 360"/>
              <a:gd name="T88" fmla="*/ 139 w 303"/>
              <a:gd name="T89" fmla="*/ 206 h 360"/>
              <a:gd name="T90" fmla="*/ 149 w 303"/>
              <a:gd name="T91" fmla="*/ 220 h 360"/>
              <a:gd name="T92" fmla="*/ 157 w 303"/>
              <a:gd name="T93" fmla="*/ 233 h 360"/>
              <a:gd name="T94" fmla="*/ 165 w 303"/>
              <a:gd name="T95" fmla="*/ 249 h 360"/>
              <a:gd name="T96" fmla="*/ 172 w 303"/>
              <a:gd name="T97" fmla="*/ 264 h 360"/>
              <a:gd name="T98" fmla="*/ 177 w 303"/>
              <a:gd name="T99" fmla="*/ 280 h 360"/>
              <a:gd name="T100" fmla="*/ 181 w 303"/>
              <a:gd name="T101" fmla="*/ 297 h 360"/>
              <a:gd name="T102" fmla="*/ 181 w 303"/>
              <a:gd name="T103" fmla="*/ 29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" h="360">
                <a:moveTo>
                  <a:pt x="181" y="297"/>
                </a:moveTo>
                <a:lnTo>
                  <a:pt x="242" y="360"/>
                </a:lnTo>
                <a:lnTo>
                  <a:pt x="303" y="296"/>
                </a:lnTo>
                <a:lnTo>
                  <a:pt x="303" y="296"/>
                </a:lnTo>
                <a:lnTo>
                  <a:pt x="298" y="267"/>
                </a:lnTo>
                <a:lnTo>
                  <a:pt x="289" y="239"/>
                </a:lnTo>
                <a:lnTo>
                  <a:pt x="280" y="212"/>
                </a:lnTo>
                <a:lnTo>
                  <a:pt x="269" y="187"/>
                </a:lnTo>
                <a:lnTo>
                  <a:pt x="254" y="162"/>
                </a:lnTo>
                <a:lnTo>
                  <a:pt x="238" y="139"/>
                </a:lnTo>
                <a:lnTo>
                  <a:pt x="221" y="117"/>
                </a:lnTo>
                <a:lnTo>
                  <a:pt x="201" y="96"/>
                </a:lnTo>
                <a:lnTo>
                  <a:pt x="181" y="78"/>
                </a:lnTo>
                <a:lnTo>
                  <a:pt x="159" y="61"/>
                </a:lnTo>
                <a:lnTo>
                  <a:pt x="135" y="45"/>
                </a:lnTo>
                <a:lnTo>
                  <a:pt x="111" y="33"/>
                </a:lnTo>
                <a:lnTo>
                  <a:pt x="84" y="21"/>
                </a:lnTo>
                <a:lnTo>
                  <a:pt x="57" y="12"/>
                </a:lnTo>
                <a:lnTo>
                  <a:pt x="29" y="5"/>
                </a:lnTo>
                <a:lnTo>
                  <a:pt x="0" y="0"/>
                </a:lnTo>
                <a:lnTo>
                  <a:pt x="51" y="49"/>
                </a:lnTo>
                <a:lnTo>
                  <a:pt x="51" y="49"/>
                </a:lnTo>
                <a:lnTo>
                  <a:pt x="55" y="54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7"/>
                </a:lnTo>
                <a:lnTo>
                  <a:pt x="51" y="73"/>
                </a:lnTo>
                <a:lnTo>
                  <a:pt x="49" y="71"/>
                </a:lnTo>
                <a:lnTo>
                  <a:pt x="51" y="73"/>
                </a:lnTo>
                <a:lnTo>
                  <a:pt x="0" y="121"/>
                </a:lnTo>
                <a:lnTo>
                  <a:pt x="0" y="121"/>
                </a:lnTo>
                <a:lnTo>
                  <a:pt x="17" y="125"/>
                </a:lnTo>
                <a:lnTo>
                  <a:pt x="33" y="129"/>
                </a:lnTo>
                <a:lnTo>
                  <a:pt x="49" y="136"/>
                </a:lnTo>
                <a:lnTo>
                  <a:pt x="63" y="143"/>
                </a:lnTo>
                <a:lnTo>
                  <a:pt x="78" y="151"/>
                </a:lnTo>
                <a:lnTo>
                  <a:pt x="92" y="160"/>
                </a:lnTo>
                <a:lnTo>
                  <a:pt x="105" y="171"/>
                </a:lnTo>
                <a:lnTo>
                  <a:pt x="117" y="182"/>
                </a:lnTo>
                <a:lnTo>
                  <a:pt x="128" y="193"/>
                </a:lnTo>
                <a:lnTo>
                  <a:pt x="139" y="206"/>
                </a:lnTo>
                <a:lnTo>
                  <a:pt x="149" y="220"/>
                </a:lnTo>
                <a:lnTo>
                  <a:pt x="157" y="233"/>
                </a:lnTo>
                <a:lnTo>
                  <a:pt x="165" y="249"/>
                </a:lnTo>
                <a:lnTo>
                  <a:pt x="172" y="264"/>
                </a:lnTo>
                <a:lnTo>
                  <a:pt x="177" y="280"/>
                </a:lnTo>
                <a:lnTo>
                  <a:pt x="181" y="297"/>
                </a:lnTo>
                <a:lnTo>
                  <a:pt x="181" y="297"/>
                </a:lnTo>
                <a:close/>
              </a:path>
            </a:pathLst>
          </a:custGeom>
          <a:solidFill>
            <a:srgbClr val="A9D18E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935196" y="2574719"/>
            <a:ext cx="2444398" cy="3052800"/>
          </a:xfrm>
          <a:prstGeom prst="rect">
            <a:avLst/>
          </a:prstGeom>
          <a:noFill/>
          <a:ln w="19050">
            <a:solidFill>
              <a:srgbClr val="FF8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23" name="Down Arrow 122"/>
          <p:cNvSpPr/>
          <p:nvPr/>
        </p:nvSpPr>
        <p:spPr>
          <a:xfrm rot="16200000">
            <a:off x="3398561" y="4037678"/>
            <a:ext cx="354456" cy="23749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1" name="Down Arrow 130"/>
          <p:cNvSpPr/>
          <p:nvPr/>
        </p:nvSpPr>
        <p:spPr>
          <a:xfrm rot="16200000">
            <a:off x="5906272" y="4016691"/>
            <a:ext cx="354456" cy="301374"/>
          </a:xfrm>
          <a:prstGeom prst="downArrow">
            <a:avLst/>
          </a:prstGeom>
          <a:solidFill>
            <a:srgbClr val="D8D4BA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00" name="Down Arrow 199"/>
          <p:cNvSpPr/>
          <p:nvPr/>
        </p:nvSpPr>
        <p:spPr>
          <a:xfrm rot="16200000">
            <a:off x="8356075" y="4016296"/>
            <a:ext cx="354456" cy="302164"/>
          </a:xfrm>
          <a:prstGeom prst="downArrow">
            <a:avLst/>
          </a:prstGeom>
          <a:solidFill>
            <a:srgbClr val="FFD7BD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8" name="Flowchart: Process 217"/>
          <p:cNvSpPr/>
          <p:nvPr/>
        </p:nvSpPr>
        <p:spPr>
          <a:xfrm>
            <a:off x="6422148" y="3073679"/>
            <a:ext cx="373473" cy="404096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19" name="Flowchart: Process 218"/>
          <p:cNvSpPr/>
          <p:nvPr/>
        </p:nvSpPr>
        <p:spPr>
          <a:xfrm>
            <a:off x="6084637" y="3292811"/>
            <a:ext cx="555799" cy="401289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0" name="Flowchart: Process 219"/>
          <p:cNvSpPr/>
          <p:nvPr/>
        </p:nvSpPr>
        <p:spPr>
          <a:xfrm>
            <a:off x="6528774" y="3372729"/>
            <a:ext cx="555120" cy="321372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64" y="3039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133875" y="3294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755202" y="3347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457041" y="2574719"/>
            <a:ext cx="2473894" cy="3052800"/>
          </a:xfrm>
          <a:prstGeom prst="rect">
            <a:avLst/>
          </a:prstGeom>
          <a:noFill/>
          <a:ln w="19050">
            <a:solidFill>
              <a:srgbClr val="867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508" y="2574719"/>
            <a:ext cx="2540018" cy="3051614"/>
          </a:xfrm>
          <a:prstGeom prst="rect">
            <a:avLst/>
          </a:prstGeom>
          <a:noFill/>
          <a:ln w="19050">
            <a:solidFill>
              <a:srgbClr val="2E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0426" y="3110213"/>
            <a:ext cx="850986" cy="6108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01191" y="4581507"/>
            <a:ext cx="588320" cy="583211"/>
            <a:chOff x="10925223" y="4332550"/>
            <a:chExt cx="588320" cy="583211"/>
          </a:xfrm>
        </p:grpSpPr>
        <p:sp>
          <p:nvSpPr>
            <p:cNvPr id="12" name="Oval 11"/>
            <p:cNvSpPr/>
            <p:nvPr/>
          </p:nvSpPr>
          <p:spPr>
            <a:xfrm>
              <a:off x="10925223" y="4332550"/>
              <a:ext cx="588320" cy="583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0975984" y="4382870"/>
              <a:ext cx="486799" cy="482571"/>
            </a:xfrm>
            <a:prstGeom prst="ellipse">
              <a:avLst/>
            </a:prstGeom>
            <a:solidFill>
              <a:srgbClr val="FFE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1087406" y="4493324"/>
              <a:ext cx="263954" cy="261662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1166574" y="4571804"/>
              <a:ext cx="105619" cy="104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4547828" y="4013620"/>
            <a:ext cx="1499517" cy="1662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TextBox 120"/>
          <p:cNvSpPr txBox="1"/>
          <p:nvPr/>
        </p:nvSpPr>
        <p:spPr>
          <a:xfrm>
            <a:off x="119336" y="648309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596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altLang="en-US" sz="3600" dirty="0">
                <a:solidFill>
                  <a:srgbClr val="006767"/>
                </a:solidFill>
                <a:ea typeface="+mn-ea"/>
                <a:cs typeface="+mn-cs"/>
              </a:rPr>
              <a:t>Discovering Key Concepts 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9353" y="4232071"/>
            <a:ext cx="1368152" cy="400110"/>
          </a:xfrm>
          <a:prstGeom prst="rect">
            <a:avLst/>
          </a:prstGeom>
          <a:solidFill>
            <a:srgbClr val="2A6BA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CA" sz="1200" dirty="0"/>
              <a:t>Partner</a:t>
            </a:r>
          </a:p>
          <a:p>
            <a:endParaRPr lang="en-C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469353" y="5337212"/>
            <a:ext cx="1368152" cy="400110"/>
          </a:xfrm>
          <a:prstGeom prst="rect">
            <a:avLst/>
          </a:prstGeom>
          <a:solidFill>
            <a:srgbClr val="97C77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latin typeface="Calibri" panose="020F0502020204030204"/>
              </a:defRPr>
            </a:lvl1pPr>
          </a:lstStyle>
          <a:p>
            <a:r>
              <a:rPr lang="en-CA" sz="1200" dirty="0"/>
              <a:t>Partnership Agreement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7870" y="4257092"/>
            <a:ext cx="1368152" cy="400110"/>
          </a:xfrm>
          <a:prstGeom prst="rect">
            <a:avLst/>
          </a:prstGeom>
          <a:solidFill>
            <a:srgbClr val="97C77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latin typeface="Calibri" panose="020F0502020204030204"/>
              </a:defRPr>
            </a:lvl1pPr>
          </a:lstStyle>
          <a:p>
            <a:r>
              <a:rPr lang="en-CA" sz="1200" dirty="0"/>
              <a:t>Regulation</a:t>
            </a:r>
          </a:p>
          <a:p>
            <a:endParaRPr lang="en-C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07869" y="3176972"/>
            <a:ext cx="1368152" cy="400110"/>
          </a:xfrm>
          <a:prstGeom prst="rect">
            <a:avLst/>
          </a:prstGeom>
          <a:solidFill>
            <a:srgbClr val="2A6BA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CA" sz="1200" dirty="0"/>
              <a:t>Regulator</a:t>
            </a:r>
          </a:p>
          <a:p>
            <a:endParaRPr lang="en-CA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44175" y="4257092"/>
            <a:ext cx="1368152" cy="400110"/>
          </a:xfrm>
          <a:prstGeom prst="rect">
            <a:avLst/>
          </a:prstGeom>
          <a:solidFill>
            <a:srgbClr val="2A6BA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CA" sz="1200" dirty="0"/>
              <a:t>Consumer</a:t>
            </a:r>
          </a:p>
          <a:p>
            <a:endParaRPr lang="en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4174" y="3176971"/>
            <a:ext cx="1368152" cy="400110"/>
          </a:xfrm>
          <a:prstGeom prst="rect">
            <a:avLst/>
          </a:prstGeom>
          <a:solidFill>
            <a:srgbClr val="97C77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latin typeface="Calibri" panose="020F0502020204030204"/>
              </a:defRPr>
            </a:lvl1pPr>
          </a:lstStyle>
          <a:p>
            <a:r>
              <a:rPr lang="en-CA" sz="1200" dirty="0"/>
              <a:t>Order</a:t>
            </a:r>
          </a:p>
          <a:p>
            <a:endParaRPr lang="en-C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7868" y="5337212"/>
            <a:ext cx="1368152" cy="400110"/>
          </a:xfrm>
          <a:prstGeom prst="rect">
            <a:avLst/>
          </a:prstGeom>
          <a:solidFill>
            <a:srgbClr val="97C77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latin typeface="Calibri" panose="020F0502020204030204"/>
              </a:defRPr>
            </a:lvl1pPr>
          </a:lstStyle>
          <a:p>
            <a:r>
              <a:rPr lang="en-CA" sz="1200" dirty="0"/>
              <a:t>Financial </a:t>
            </a:r>
          </a:p>
          <a:p>
            <a:r>
              <a:rPr lang="en-CA" sz="1200" dirty="0"/>
              <a:t>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4171" y="5337210"/>
            <a:ext cx="1368152" cy="400110"/>
          </a:xfrm>
          <a:prstGeom prst="rect">
            <a:avLst/>
          </a:prstGeom>
          <a:solidFill>
            <a:srgbClr val="97C77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latin typeface="Calibri" panose="020F0502020204030204"/>
              </a:defRPr>
            </a:lvl1pPr>
          </a:lstStyle>
          <a:p>
            <a:r>
              <a:rPr lang="en-CA" sz="1200" dirty="0"/>
              <a:t>FS Agreement</a:t>
            </a:r>
          </a:p>
          <a:p>
            <a:endParaRPr lang="en-CA" sz="1200" dirty="0"/>
          </a:p>
        </p:txBody>
      </p:sp>
      <p:cxnSp>
        <p:nvCxnSpPr>
          <p:cNvPr id="18" name="Straight Arrow Connector 17"/>
          <p:cNvCxnSpPr>
            <a:stCxn id="11" idx="0"/>
            <a:endCxn id="12" idx="2"/>
          </p:cNvCxnSpPr>
          <p:nvPr/>
        </p:nvCxnSpPr>
        <p:spPr bwMode="auto">
          <a:xfrm flipH="1" flipV="1">
            <a:off x="5591945" y="3577082"/>
            <a:ext cx="1" cy="6800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>
            <a:stCxn id="14" idx="0"/>
            <a:endCxn id="64" idx="2"/>
          </p:cNvCxnSpPr>
          <p:nvPr/>
        </p:nvCxnSpPr>
        <p:spPr bwMode="auto">
          <a:xfrm rot="5400000" flipH="1" flipV="1">
            <a:off x="7904879" y="2751054"/>
            <a:ext cx="849288" cy="25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9" idx="3"/>
            <a:endCxn id="15" idx="1"/>
          </p:cNvCxnSpPr>
          <p:nvPr/>
        </p:nvCxnSpPr>
        <p:spPr bwMode="auto">
          <a:xfrm>
            <a:off x="3837505" y="5537267"/>
            <a:ext cx="10703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1" idx="2"/>
            <a:endCxn id="15" idx="0"/>
          </p:cNvCxnSpPr>
          <p:nvPr/>
        </p:nvCxnSpPr>
        <p:spPr bwMode="auto">
          <a:xfrm flipH="1">
            <a:off x="5591944" y="4657202"/>
            <a:ext cx="2" cy="6800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6" idx="1"/>
            <a:endCxn id="15" idx="3"/>
          </p:cNvCxnSpPr>
          <p:nvPr/>
        </p:nvCxnSpPr>
        <p:spPr bwMode="auto">
          <a:xfrm flipH="1">
            <a:off x="6276020" y="5537265"/>
            <a:ext cx="1368151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863595" y="5654064"/>
            <a:ext cx="8386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Is given for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5499" y="3677887"/>
            <a:ext cx="70083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provides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28137" y="2731276"/>
            <a:ext cx="12510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000" dirty="0"/>
              <a:t>provides authorization for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5222" y="5646755"/>
            <a:ext cx="100540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is relevant for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7370" y="4758007"/>
            <a:ext cx="76655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constrains</a:t>
            </a:r>
          </a:p>
        </p:txBody>
      </p:sp>
      <p:cxnSp>
        <p:nvCxnSpPr>
          <p:cNvPr id="35" name="Straight Arrow Connector 34"/>
          <p:cNvCxnSpPr>
            <a:stCxn id="13" idx="2"/>
            <a:endCxn id="16" idx="0"/>
          </p:cNvCxnSpPr>
          <p:nvPr/>
        </p:nvCxnSpPr>
        <p:spPr bwMode="auto">
          <a:xfrm flipH="1">
            <a:off x="8328247" y="4657202"/>
            <a:ext cx="4" cy="680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844354" y="4745428"/>
            <a:ext cx="80342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commits to</a:t>
            </a:r>
          </a:p>
        </p:txBody>
      </p:sp>
      <p:cxnSp>
        <p:nvCxnSpPr>
          <p:cNvPr id="40" name="Straight Arrow Connector 39"/>
          <p:cNvCxnSpPr>
            <a:stCxn id="13" idx="0"/>
            <a:endCxn id="14" idx="2"/>
          </p:cNvCxnSpPr>
          <p:nvPr/>
        </p:nvCxnSpPr>
        <p:spPr bwMode="auto">
          <a:xfrm flipH="1" flipV="1">
            <a:off x="8328250" y="3577081"/>
            <a:ext cx="1" cy="680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8015814" y="3980674"/>
            <a:ext cx="55976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places</a:t>
            </a:r>
          </a:p>
        </p:txBody>
      </p:sp>
      <p:cxnSp>
        <p:nvCxnSpPr>
          <p:cNvPr id="50" name="Straight Arrow Connector 49"/>
          <p:cNvCxnSpPr>
            <a:stCxn id="8" idx="2"/>
            <a:endCxn id="9" idx="0"/>
          </p:cNvCxnSpPr>
          <p:nvPr/>
        </p:nvCxnSpPr>
        <p:spPr bwMode="auto">
          <a:xfrm>
            <a:off x="3153429" y="4632181"/>
            <a:ext cx="0" cy="7050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7646720" y="1911150"/>
            <a:ext cx="1368152" cy="416533"/>
          </a:xfrm>
          <a:prstGeom prst="rect">
            <a:avLst/>
          </a:prstGeom>
          <a:solidFill>
            <a:srgbClr val="97C77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000" kern="0">
                <a:latin typeface="Calibri" panose="020F0502020204030204"/>
              </a:defRPr>
            </a:lvl1pPr>
          </a:lstStyle>
          <a:p>
            <a:r>
              <a:rPr lang="en-CA" sz="1200" dirty="0"/>
              <a:t>Financial Transaction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4910" y="4713266"/>
            <a:ext cx="71526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agrees to</a:t>
            </a:r>
          </a:p>
        </p:txBody>
      </p:sp>
      <p:cxnSp>
        <p:nvCxnSpPr>
          <p:cNvPr id="67" name="Elbow Connector 66"/>
          <p:cNvCxnSpPr>
            <a:stCxn id="64" idx="1"/>
            <a:endCxn id="15" idx="3"/>
          </p:cNvCxnSpPr>
          <p:nvPr/>
        </p:nvCxnSpPr>
        <p:spPr bwMode="auto">
          <a:xfrm rot="10800000" flipV="1">
            <a:off x="6276020" y="2119417"/>
            <a:ext cx="1370700" cy="34178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315580" y="974141"/>
            <a:ext cx="1058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Small sample involving Stakeholders: Consumer, Regulator and Partner</a:t>
            </a:r>
          </a:p>
        </p:txBody>
      </p:sp>
      <p:cxnSp>
        <p:nvCxnSpPr>
          <p:cNvPr id="31" name="Elbow Connector 30"/>
          <p:cNvCxnSpPr>
            <a:stCxn id="16" idx="3"/>
            <a:endCxn id="14" idx="3"/>
          </p:cNvCxnSpPr>
          <p:nvPr/>
        </p:nvCxnSpPr>
        <p:spPr bwMode="auto">
          <a:xfrm flipV="1">
            <a:off x="9012323" y="3377026"/>
            <a:ext cx="3" cy="2160239"/>
          </a:xfrm>
          <a:prstGeom prst="bentConnector3">
            <a:avLst>
              <a:gd name="adj1" fmla="val 7620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9298280" y="5291044"/>
            <a:ext cx="54213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CA" dirty="0"/>
              <a:t>prices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5694" y="6128545"/>
            <a:ext cx="569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* Basis for Information, Processes, Capabilities, Rules, KPIs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9336" y="648309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48875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t="31552" b="31637"/>
          <a:stretch/>
        </p:blipFill>
        <p:spPr>
          <a:xfrm>
            <a:off x="6841429" y="3598381"/>
            <a:ext cx="5139932" cy="3339359"/>
          </a:xfrm>
          <a:prstGeom prst="rect">
            <a:avLst/>
          </a:prstGeom>
        </p:spPr>
      </p:pic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365125"/>
            <a:ext cx="10515600" cy="840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6767"/>
                </a:solidFill>
                <a:ea typeface="+mn-ea"/>
                <a:cs typeface="+mn-cs"/>
              </a:rPr>
              <a:t>Exercise 2: Workshop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751416" y="1337204"/>
            <a:ext cx="6532716" cy="4057649"/>
          </a:xfrm>
        </p:spPr>
        <p:txBody>
          <a:bodyPr>
            <a:normAutofit/>
          </a:bodyPr>
          <a:lstStyle/>
          <a:p>
            <a:pPr marL="269875" indent="-269875">
              <a:lnSpc>
                <a:spcPct val="80000"/>
              </a:lnSpc>
              <a:spcBef>
                <a:spcPts val="1800"/>
              </a:spcBef>
            </a:pPr>
            <a:r>
              <a:rPr lang="en-US" sz="2400" dirty="0">
                <a:solidFill>
                  <a:schemeClr val="tx2"/>
                </a:solidFill>
              </a:rPr>
              <a:t>Develop a Concept Model for a pub you just acquired: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tx2"/>
                </a:solidFill>
              </a:rPr>
              <a:t>Discover 5 business concepts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tx2"/>
                </a:solidFill>
              </a:rPr>
              <a:t>Define 1 term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Guidelines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Stick to the core concepts related to providing customer services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Avoid concepts not directly related to the core for now</a:t>
            </a:r>
          </a:p>
        </p:txBody>
      </p:sp>
    </p:spTree>
    <p:extLst>
      <p:ext uri="{BB962C8B-B14F-4D97-AF65-F5344CB8AC3E}">
        <p14:creationId xmlns:p14="http://schemas.microsoft.com/office/powerpoint/2010/main" val="70690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8382221" y="2572522"/>
            <a:ext cx="1119850" cy="1603554"/>
          </a:xfrm>
          <a:prstGeom prst="rect">
            <a:avLst/>
          </a:prstGeom>
          <a:solidFill>
            <a:srgbClr val="A9D1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502071" y="2572522"/>
            <a:ext cx="1149337" cy="1603554"/>
          </a:xfrm>
          <a:prstGeom prst="rect">
            <a:avLst/>
          </a:prstGeom>
          <a:solidFill>
            <a:srgbClr val="7CB9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379593" y="4166243"/>
            <a:ext cx="1117067" cy="1450275"/>
          </a:xfrm>
          <a:prstGeom prst="rect">
            <a:avLst/>
          </a:prstGeom>
          <a:solidFill>
            <a:srgbClr val="D4E8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496661" y="4160520"/>
            <a:ext cx="1154748" cy="1473502"/>
          </a:xfrm>
          <a:prstGeom prst="rect">
            <a:avLst/>
          </a:prstGeom>
          <a:solidFill>
            <a:srgbClr val="669E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379594" y="2574719"/>
            <a:ext cx="2262291" cy="3052800"/>
          </a:xfrm>
          <a:prstGeom prst="rect">
            <a:avLst/>
          </a:prstGeom>
          <a:noFill/>
          <a:ln w="19050">
            <a:solidFill>
              <a:srgbClr val="66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607" y="234082"/>
            <a:ext cx="10776069" cy="674638"/>
          </a:xfrm>
        </p:spPr>
        <p:txBody>
          <a:bodyPr/>
          <a:lstStyle/>
          <a:p>
            <a:r>
              <a:rPr lang="en-CA" dirty="0"/>
              <a:t>Approach to build Business architecture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144497" y="2572521"/>
            <a:ext cx="1240508" cy="1596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37712" y="4165187"/>
            <a:ext cx="1270439" cy="1454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459991" y="4165100"/>
            <a:ext cx="1217123" cy="1468922"/>
          </a:xfrm>
          <a:prstGeom prst="rect">
            <a:avLst/>
          </a:prstGeom>
          <a:solidFill>
            <a:srgbClr val="948A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0000" y="2572521"/>
            <a:ext cx="1279283" cy="1594689"/>
          </a:xfrm>
          <a:prstGeom prst="rect">
            <a:avLst/>
          </a:prstGeom>
          <a:solidFill>
            <a:srgbClr val="D8D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58" y="2572521"/>
            <a:ext cx="1240508" cy="1596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31677" y="2581917"/>
            <a:ext cx="1235368" cy="1594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463306" y="2572521"/>
            <a:ext cx="1212587" cy="1593722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19508" y="2581917"/>
            <a:ext cx="1314048" cy="1594159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9510" y="4150037"/>
            <a:ext cx="1315697" cy="1489591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5420" y="2091597"/>
            <a:ext cx="131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Business Ecosystem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9226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Capabilities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12566" y="5647190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Processes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98954" y="2070752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Performance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4848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Requirements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51132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End to End Management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37196" y="2091597"/>
            <a:ext cx="102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Priorities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24087" y="5638522"/>
            <a:ext cx="958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Intent</a:t>
            </a:r>
          </a:p>
        </p:txBody>
      </p:sp>
      <p:pic>
        <p:nvPicPr>
          <p:cNvPr id="133" name="Picture 18" descr="http://icons.iconarchive.com/icons/blackvariant/button-ui-system-apps/1024/Ches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924" y="4502586"/>
            <a:ext cx="759214" cy="7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937187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</a:t>
            </a:r>
          </a:p>
          <a:p>
            <a:pPr algn="ctr"/>
            <a:r>
              <a:rPr lang="en-CA" sz="1100" b="1" dirty="0">
                <a:solidFill>
                  <a:srgbClr val="008000"/>
                </a:solidFill>
              </a:rPr>
              <a:t> Results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8" y="3012398"/>
            <a:ext cx="863321" cy="826631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230476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Continuous Improvement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55027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 Sustainability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0771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</a:t>
            </a:r>
          </a:p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Roadmap</a:t>
            </a:r>
          </a:p>
        </p:txBody>
      </p:sp>
      <p:graphicFrame>
        <p:nvGraphicFramePr>
          <p:cNvPr id="140" name="Diagram 139"/>
          <p:cNvGraphicFramePr/>
          <p:nvPr>
            <p:extLst/>
          </p:nvPr>
        </p:nvGraphicFramePr>
        <p:xfrm>
          <a:off x="919508" y="1700808"/>
          <a:ext cx="10026825" cy="38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1" name="Right Arrow 140"/>
          <p:cNvSpPr/>
          <p:nvPr/>
        </p:nvSpPr>
        <p:spPr>
          <a:xfrm rot="5400000">
            <a:off x="1093709" y="3250839"/>
            <a:ext cx="571623" cy="344433"/>
          </a:xfrm>
          <a:prstGeom prst="rightArrow">
            <a:avLst/>
          </a:prstGeom>
          <a:solidFill>
            <a:srgbClr val="7F3F3C"/>
          </a:solidFill>
          <a:ln w="25400" cap="flat" cmpd="sng" algn="ctr">
            <a:solidFill>
              <a:srgbClr val="7F32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30554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Information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31978" y="2091597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Framing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22268" y="5630428"/>
            <a:ext cx="145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Transformation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614938" y="3115664"/>
            <a:ext cx="927405" cy="620097"/>
            <a:chOff x="4018198" y="2869527"/>
            <a:chExt cx="805576" cy="583376"/>
          </a:xfrm>
          <a:solidFill>
            <a:srgbClr val="CC3300"/>
          </a:solidFill>
        </p:grpSpPr>
        <p:sp>
          <p:nvSpPr>
            <p:cNvPr id="146" name="Hexagon 145"/>
            <p:cNvSpPr/>
            <p:nvPr/>
          </p:nvSpPr>
          <p:spPr>
            <a:xfrm>
              <a:off x="4018198" y="2869527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7" name="Hexagon 146"/>
            <p:cNvSpPr/>
            <p:nvPr/>
          </p:nvSpPr>
          <p:spPr>
            <a:xfrm>
              <a:off x="4229663" y="2987593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8" name="Hexagon 147"/>
            <p:cNvSpPr/>
            <p:nvPr/>
          </p:nvSpPr>
          <p:spPr>
            <a:xfrm>
              <a:off x="4441404" y="3089651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255780" y="5630428"/>
            <a:ext cx="1125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Requirements</a:t>
            </a:r>
          </a:p>
        </p:txBody>
      </p:sp>
      <p:sp>
        <p:nvSpPr>
          <p:cNvPr id="151" name="Freeform 287"/>
          <p:cNvSpPr>
            <a:spLocks noEditPoints="1"/>
          </p:cNvSpPr>
          <p:nvPr/>
        </p:nvSpPr>
        <p:spPr bwMode="auto">
          <a:xfrm>
            <a:off x="1749166" y="3178353"/>
            <a:ext cx="292594" cy="52016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7F3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sp>
        <p:nvSpPr>
          <p:cNvPr id="152" name="Freeform 440"/>
          <p:cNvSpPr>
            <a:spLocks noEditPoints="1"/>
          </p:cNvSpPr>
          <p:nvPr/>
        </p:nvSpPr>
        <p:spPr bwMode="auto">
          <a:xfrm>
            <a:off x="9861402" y="3200463"/>
            <a:ext cx="473718" cy="450499"/>
          </a:xfrm>
          <a:custGeom>
            <a:avLst/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4808421" y="3120451"/>
            <a:ext cx="631685" cy="612326"/>
            <a:chOff x="1302954" y="4293096"/>
            <a:chExt cx="1695207" cy="1512168"/>
          </a:xfrm>
        </p:grpSpPr>
        <p:sp>
          <p:nvSpPr>
            <p:cNvPr id="163" name="Pie 162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945394" y="3292812"/>
            <a:ext cx="631685" cy="612326"/>
            <a:chOff x="1302954" y="4293096"/>
            <a:chExt cx="1695207" cy="1512168"/>
          </a:xfrm>
        </p:grpSpPr>
        <p:sp>
          <p:nvSpPr>
            <p:cNvPr id="160" name="Pie 159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1" name="Pie 160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2" name="Pie 161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082368" y="3497217"/>
            <a:ext cx="631685" cy="612326"/>
            <a:chOff x="1302954" y="4293096"/>
            <a:chExt cx="1695207" cy="1512168"/>
          </a:xfrm>
        </p:grpSpPr>
        <p:sp>
          <p:nvSpPr>
            <p:cNvPr id="157" name="Pie 156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8" name="Pie 157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9" name="Pie 158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709621" y="4623858"/>
            <a:ext cx="883311" cy="516669"/>
            <a:chOff x="2127177" y="5829541"/>
            <a:chExt cx="623252" cy="364554"/>
          </a:xfrm>
          <a:solidFill>
            <a:srgbClr val="CC3300"/>
          </a:solidFill>
        </p:grpSpPr>
        <p:sp>
          <p:nvSpPr>
            <p:cNvPr id="167" name="Chevron 166"/>
            <p:cNvSpPr/>
            <p:nvPr/>
          </p:nvSpPr>
          <p:spPr>
            <a:xfrm>
              <a:off x="2127177" y="5829541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8" name="Chevron 167"/>
            <p:cNvSpPr/>
            <p:nvPr/>
          </p:nvSpPr>
          <p:spPr>
            <a:xfrm>
              <a:off x="2256031" y="5908234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9" name="Chevron 168"/>
            <p:cNvSpPr/>
            <p:nvPr/>
          </p:nvSpPr>
          <p:spPr>
            <a:xfrm>
              <a:off x="2384885" y="5986926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305743" y="4516786"/>
            <a:ext cx="650739" cy="676467"/>
            <a:chOff x="4903873" y="4030481"/>
            <a:chExt cx="402986" cy="418919"/>
          </a:xfrm>
        </p:grpSpPr>
        <p:sp>
          <p:nvSpPr>
            <p:cNvPr id="171" name="Isosceles Triangle 170"/>
            <p:cNvSpPr/>
            <p:nvPr/>
          </p:nvSpPr>
          <p:spPr>
            <a:xfrm>
              <a:off x="4903873" y="40304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5018173" y="41447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4903873" y="4220800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174" name="AutoShape 3"/>
          <p:cNvSpPr>
            <a:spLocks noChangeAspect="1" noChangeArrowheads="1" noTextEdit="1"/>
          </p:cNvSpPr>
          <p:nvPr/>
        </p:nvSpPr>
        <p:spPr bwMode="auto">
          <a:xfrm>
            <a:off x="6855759" y="3839588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670000" y="4165187"/>
            <a:ext cx="1270456" cy="1454924"/>
          </a:xfrm>
          <a:prstGeom prst="rect">
            <a:avLst/>
          </a:prstGeom>
          <a:solidFill>
            <a:srgbClr val="E7E4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934207" y="4582112"/>
            <a:ext cx="770123" cy="600162"/>
            <a:chOff x="4051197" y="4307927"/>
            <a:chExt cx="724517" cy="564621"/>
          </a:xfrm>
          <a:solidFill>
            <a:srgbClr val="CC3300"/>
          </a:solidFill>
        </p:grpSpPr>
        <p:sp>
          <p:nvSpPr>
            <p:cNvPr id="177" name="Rectangle 176"/>
            <p:cNvSpPr/>
            <p:nvPr/>
          </p:nvSpPr>
          <p:spPr>
            <a:xfrm>
              <a:off x="4051197" y="43079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203597" y="44603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55997" y="46127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360265" y="3142557"/>
            <a:ext cx="962093" cy="566310"/>
            <a:chOff x="7130117" y="3037078"/>
            <a:chExt cx="678839" cy="399580"/>
          </a:xfrm>
        </p:grpSpPr>
        <p:sp>
          <p:nvSpPr>
            <p:cNvPr id="181" name="Pentagon 180"/>
            <p:cNvSpPr/>
            <p:nvPr/>
          </p:nvSpPr>
          <p:spPr>
            <a:xfrm>
              <a:off x="7130117" y="3037078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7271612" y="3177829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3" name="Pentagon 182"/>
            <p:cNvSpPr/>
            <p:nvPr/>
          </p:nvSpPr>
          <p:spPr>
            <a:xfrm>
              <a:off x="7385912" y="3325506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370907" y="3872341"/>
            <a:ext cx="582162" cy="582162"/>
            <a:chOff x="4662488" y="3560763"/>
            <a:chExt cx="547687" cy="547687"/>
          </a:xfrm>
        </p:grpSpPr>
        <p:sp>
          <p:nvSpPr>
            <p:cNvPr id="1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62488" y="3560763"/>
              <a:ext cx="54768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6" name="Freeform 5"/>
            <p:cNvSpPr>
              <a:spLocks noEditPoints="1"/>
            </p:cNvSpPr>
            <p:nvPr/>
          </p:nvSpPr>
          <p:spPr bwMode="auto">
            <a:xfrm>
              <a:off x="4662488" y="3562350"/>
              <a:ext cx="547687" cy="544512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948A54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7" name="Freeform 6"/>
            <p:cNvSpPr>
              <a:spLocks/>
            </p:cNvSpPr>
            <p:nvPr/>
          </p:nvSpPr>
          <p:spPr bwMode="auto">
            <a:xfrm>
              <a:off x="4968875" y="3560763"/>
              <a:ext cx="239712" cy="285750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ABA88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4664075" y="3817938"/>
              <a:ext cx="244475" cy="290512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rgbClr val="D8D4BA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2230518" y="4162718"/>
            <a:ext cx="1235368" cy="1472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1902354" y="3839587"/>
            <a:ext cx="582162" cy="582162"/>
            <a:chOff x="2174845" y="5333914"/>
            <a:chExt cx="410765" cy="410765"/>
          </a:xfrm>
        </p:grpSpPr>
        <p:sp>
          <p:nvSpPr>
            <p:cNvPr id="1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74845" y="5333914"/>
              <a:ext cx="410765" cy="4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2174845" y="5335104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2404635" y="5333914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2176035" y="5526795"/>
              <a:ext cx="183356" cy="217884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rot="5400000">
            <a:off x="2564404" y="4584360"/>
            <a:ext cx="578206" cy="595670"/>
            <a:chOff x="2853005" y="4483865"/>
            <a:chExt cx="845870" cy="618344"/>
          </a:xfrm>
        </p:grpSpPr>
        <p:pic>
          <p:nvPicPr>
            <p:cNvPr id="196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5" y="4483865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850" y="4485183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7" y="4598603"/>
            <a:ext cx="561145" cy="567180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7174418" y="4165187"/>
            <a:ext cx="1219412" cy="1461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447758" y="4585380"/>
            <a:ext cx="815623" cy="593626"/>
            <a:chOff x="7191851" y="4084733"/>
            <a:chExt cx="575492" cy="418854"/>
          </a:xfrm>
        </p:grpSpPr>
        <p:cxnSp>
          <p:nvCxnSpPr>
            <p:cNvPr id="203" name="Elbow Connector 202"/>
            <p:cNvCxnSpPr>
              <a:stCxn id="205" idx="2"/>
            </p:cNvCxnSpPr>
            <p:nvPr/>
          </p:nvCxnSpPr>
          <p:spPr>
            <a:xfrm rot="16200000" flipH="1">
              <a:off x="7399207" y="4260022"/>
              <a:ext cx="80529" cy="22271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Isosceles Triangle 203"/>
            <p:cNvSpPr/>
            <p:nvPr/>
          </p:nvSpPr>
          <p:spPr>
            <a:xfrm>
              <a:off x="7478657" y="4274987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191851" y="4084733"/>
              <a:ext cx="272527" cy="2463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206" name="Freeform 7"/>
          <p:cNvSpPr>
            <a:spLocks/>
          </p:cNvSpPr>
          <p:nvPr/>
        </p:nvSpPr>
        <p:spPr bwMode="auto">
          <a:xfrm>
            <a:off x="6857444" y="4112950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FFA266"/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6855759" y="3839587"/>
            <a:ext cx="582162" cy="580474"/>
            <a:chOff x="6774145" y="3504713"/>
            <a:chExt cx="410765" cy="409574"/>
          </a:xfrm>
        </p:grpSpPr>
        <p:sp>
          <p:nvSpPr>
            <p:cNvPr id="208" name="Freeform 6"/>
            <p:cNvSpPr>
              <a:spLocks/>
            </p:cNvSpPr>
            <p:nvPr/>
          </p:nvSpPr>
          <p:spPr bwMode="auto">
            <a:xfrm>
              <a:off x="7003934" y="3504713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FFA266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6774145" y="3505903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FFD7BD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212" name="AutoShape 3"/>
          <p:cNvSpPr>
            <a:spLocks noChangeAspect="1" noChangeArrowheads="1" noTextEdit="1"/>
          </p:cNvSpPr>
          <p:nvPr/>
        </p:nvSpPr>
        <p:spPr bwMode="auto">
          <a:xfrm>
            <a:off x="9190548" y="3846302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3" name="Freeform 7"/>
          <p:cNvSpPr>
            <a:spLocks/>
          </p:cNvSpPr>
          <p:nvPr/>
        </p:nvSpPr>
        <p:spPr bwMode="auto">
          <a:xfrm>
            <a:off x="9192235" y="4119665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7CB953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4" name="Freeform 5"/>
          <p:cNvSpPr>
            <a:spLocks noEditPoints="1"/>
          </p:cNvSpPr>
          <p:nvPr/>
        </p:nvSpPr>
        <p:spPr bwMode="auto">
          <a:xfrm>
            <a:off x="9190548" y="3847988"/>
            <a:ext cx="582162" cy="578787"/>
          </a:xfrm>
          <a:custGeom>
            <a:avLst/>
            <a:gdLst>
              <a:gd name="T0" fmla="*/ 51 w 690"/>
              <a:gd name="T1" fmla="*/ 251 h 687"/>
              <a:gd name="T2" fmla="*/ 57 w 690"/>
              <a:gd name="T3" fmla="*/ 247 h 687"/>
              <a:gd name="T4" fmla="*/ 62 w 690"/>
              <a:gd name="T5" fmla="*/ 244 h 687"/>
              <a:gd name="T6" fmla="*/ 64 w 690"/>
              <a:gd name="T7" fmla="*/ 246 h 687"/>
              <a:gd name="T8" fmla="*/ 65 w 690"/>
              <a:gd name="T9" fmla="*/ 244 h 687"/>
              <a:gd name="T10" fmla="*/ 76 w 690"/>
              <a:gd name="T11" fmla="*/ 251 h 687"/>
              <a:gd name="T12" fmla="*/ 122 w 690"/>
              <a:gd name="T13" fmla="*/ 299 h 687"/>
              <a:gd name="T14" fmla="*/ 132 w 690"/>
              <a:gd name="T15" fmla="*/ 266 h 687"/>
              <a:gd name="T16" fmla="*/ 145 w 690"/>
              <a:gd name="T17" fmla="*/ 236 h 687"/>
              <a:gd name="T18" fmla="*/ 162 w 690"/>
              <a:gd name="T19" fmla="*/ 209 h 687"/>
              <a:gd name="T20" fmla="*/ 183 w 690"/>
              <a:gd name="T21" fmla="*/ 183 h 687"/>
              <a:gd name="T22" fmla="*/ 209 w 690"/>
              <a:gd name="T23" fmla="*/ 163 h 687"/>
              <a:gd name="T24" fmla="*/ 236 w 690"/>
              <a:gd name="T25" fmla="*/ 144 h 687"/>
              <a:gd name="T26" fmla="*/ 266 w 690"/>
              <a:gd name="T27" fmla="*/ 131 h 687"/>
              <a:gd name="T28" fmla="*/ 298 w 690"/>
              <a:gd name="T29" fmla="*/ 121 h 687"/>
              <a:gd name="T30" fmla="*/ 300 w 690"/>
              <a:gd name="T31" fmla="*/ 0 h 687"/>
              <a:gd name="T32" fmla="*/ 271 w 690"/>
              <a:gd name="T33" fmla="*/ 5 h 687"/>
              <a:gd name="T34" fmla="*/ 216 w 690"/>
              <a:gd name="T35" fmla="*/ 22 h 687"/>
              <a:gd name="T36" fmla="*/ 165 w 690"/>
              <a:gd name="T37" fmla="*/ 48 h 687"/>
              <a:gd name="T38" fmla="*/ 118 w 690"/>
              <a:gd name="T39" fmla="*/ 81 h 687"/>
              <a:gd name="T40" fmla="*/ 79 w 690"/>
              <a:gd name="T41" fmla="*/ 121 h 687"/>
              <a:gd name="T42" fmla="*/ 46 w 690"/>
              <a:gd name="T43" fmla="*/ 168 h 687"/>
              <a:gd name="T44" fmla="*/ 21 w 690"/>
              <a:gd name="T45" fmla="*/ 219 h 687"/>
              <a:gd name="T46" fmla="*/ 5 w 690"/>
              <a:gd name="T47" fmla="*/ 275 h 687"/>
              <a:gd name="T48" fmla="*/ 51 w 690"/>
              <a:gd name="T49" fmla="*/ 251 h 687"/>
              <a:gd name="T50" fmla="*/ 640 w 690"/>
              <a:gd name="T51" fmla="*/ 434 h 687"/>
              <a:gd name="T52" fmla="*/ 635 w 690"/>
              <a:gd name="T53" fmla="*/ 437 h 687"/>
              <a:gd name="T54" fmla="*/ 629 w 690"/>
              <a:gd name="T55" fmla="*/ 439 h 687"/>
              <a:gd name="T56" fmla="*/ 628 w 690"/>
              <a:gd name="T57" fmla="*/ 439 h 687"/>
              <a:gd name="T58" fmla="*/ 626 w 690"/>
              <a:gd name="T59" fmla="*/ 439 h 687"/>
              <a:gd name="T60" fmla="*/ 616 w 690"/>
              <a:gd name="T61" fmla="*/ 434 h 687"/>
              <a:gd name="T62" fmla="*/ 616 w 690"/>
              <a:gd name="T63" fmla="*/ 434 h 687"/>
              <a:gd name="T64" fmla="*/ 569 w 690"/>
              <a:gd name="T65" fmla="*/ 384 h 687"/>
              <a:gd name="T66" fmla="*/ 561 w 690"/>
              <a:gd name="T67" fmla="*/ 418 h 687"/>
              <a:gd name="T68" fmla="*/ 546 w 690"/>
              <a:gd name="T69" fmla="*/ 448 h 687"/>
              <a:gd name="T70" fmla="*/ 529 w 690"/>
              <a:gd name="T71" fmla="*/ 478 h 687"/>
              <a:gd name="T72" fmla="*/ 507 w 690"/>
              <a:gd name="T73" fmla="*/ 503 h 687"/>
              <a:gd name="T74" fmla="*/ 481 w 690"/>
              <a:gd name="T75" fmla="*/ 525 h 687"/>
              <a:gd name="T76" fmla="*/ 453 w 690"/>
              <a:gd name="T77" fmla="*/ 544 h 687"/>
              <a:gd name="T78" fmla="*/ 421 w 690"/>
              <a:gd name="T79" fmla="*/ 557 h 687"/>
              <a:gd name="T80" fmla="*/ 388 w 690"/>
              <a:gd name="T81" fmla="*/ 567 h 687"/>
              <a:gd name="T82" fmla="*/ 394 w 690"/>
              <a:gd name="T83" fmla="*/ 687 h 687"/>
              <a:gd name="T84" fmla="*/ 424 w 690"/>
              <a:gd name="T85" fmla="*/ 682 h 687"/>
              <a:gd name="T86" fmla="*/ 479 w 690"/>
              <a:gd name="T87" fmla="*/ 663 h 687"/>
              <a:gd name="T88" fmla="*/ 529 w 690"/>
              <a:gd name="T89" fmla="*/ 638 h 687"/>
              <a:gd name="T90" fmla="*/ 574 w 690"/>
              <a:gd name="T91" fmla="*/ 604 h 687"/>
              <a:gd name="T92" fmla="*/ 613 w 690"/>
              <a:gd name="T93" fmla="*/ 563 h 687"/>
              <a:gd name="T94" fmla="*/ 646 w 690"/>
              <a:gd name="T95" fmla="*/ 517 h 687"/>
              <a:gd name="T96" fmla="*/ 670 w 690"/>
              <a:gd name="T97" fmla="*/ 466 h 687"/>
              <a:gd name="T98" fmla="*/ 686 w 690"/>
              <a:gd name="T99" fmla="*/ 409 h 687"/>
              <a:gd name="T100" fmla="*/ 640 w 690"/>
              <a:gd name="T101" fmla="*/ 434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0" h="687">
                <a:moveTo>
                  <a:pt x="54" y="253"/>
                </a:moveTo>
                <a:lnTo>
                  <a:pt x="51" y="251"/>
                </a:lnTo>
                <a:lnTo>
                  <a:pt x="51" y="251"/>
                </a:lnTo>
                <a:lnTo>
                  <a:pt x="57" y="247"/>
                </a:lnTo>
                <a:lnTo>
                  <a:pt x="62" y="244"/>
                </a:lnTo>
                <a:lnTo>
                  <a:pt x="62" y="244"/>
                </a:lnTo>
                <a:lnTo>
                  <a:pt x="64" y="246"/>
                </a:lnTo>
                <a:lnTo>
                  <a:pt x="64" y="246"/>
                </a:lnTo>
                <a:lnTo>
                  <a:pt x="65" y="244"/>
                </a:lnTo>
                <a:lnTo>
                  <a:pt x="65" y="244"/>
                </a:lnTo>
                <a:lnTo>
                  <a:pt x="71" y="247"/>
                </a:lnTo>
                <a:lnTo>
                  <a:pt x="76" y="251"/>
                </a:lnTo>
                <a:lnTo>
                  <a:pt x="122" y="299"/>
                </a:lnTo>
                <a:lnTo>
                  <a:pt x="122" y="299"/>
                </a:lnTo>
                <a:lnTo>
                  <a:pt x="126" y="282"/>
                </a:lnTo>
                <a:lnTo>
                  <a:pt x="132" y="266"/>
                </a:lnTo>
                <a:lnTo>
                  <a:pt x="138" y="251"/>
                </a:lnTo>
                <a:lnTo>
                  <a:pt x="145" y="236"/>
                </a:lnTo>
                <a:lnTo>
                  <a:pt x="153" y="222"/>
                </a:lnTo>
                <a:lnTo>
                  <a:pt x="162" y="209"/>
                </a:lnTo>
                <a:lnTo>
                  <a:pt x="172" y="196"/>
                </a:lnTo>
                <a:lnTo>
                  <a:pt x="183" y="183"/>
                </a:lnTo>
                <a:lnTo>
                  <a:pt x="195" y="172"/>
                </a:lnTo>
                <a:lnTo>
                  <a:pt x="209" y="163"/>
                </a:lnTo>
                <a:lnTo>
                  <a:pt x="222" y="153"/>
                </a:lnTo>
                <a:lnTo>
                  <a:pt x="236" y="144"/>
                </a:lnTo>
                <a:lnTo>
                  <a:pt x="250" y="137"/>
                </a:lnTo>
                <a:lnTo>
                  <a:pt x="266" y="131"/>
                </a:lnTo>
                <a:lnTo>
                  <a:pt x="282" y="125"/>
                </a:lnTo>
                <a:lnTo>
                  <a:pt x="298" y="121"/>
                </a:lnTo>
                <a:lnTo>
                  <a:pt x="363" y="60"/>
                </a:lnTo>
                <a:lnTo>
                  <a:pt x="300" y="0"/>
                </a:lnTo>
                <a:lnTo>
                  <a:pt x="300" y="0"/>
                </a:lnTo>
                <a:lnTo>
                  <a:pt x="271" y="5"/>
                </a:lnTo>
                <a:lnTo>
                  <a:pt x="243" y="12"/>
                </a:lnTo>
                <a:lnTo>
                  <a:pt x="216" y="22"/>
                </a:lnTo>
                <a:lnTo>
                  <a:pt x="189" y="33"/>
                </a:lnTo>
                <a:lnTo>
                  <a:pt x="165" y="48"/>
                </a:lnTo>
                <a:lnTo>
                  <a:pt x="140" y="64"/>
                </a:lnTo>
                <a:lnTo>
                  <a:pt x="118" y="81"/>
                </a:lnTo>
                <a:lnTo>
                  <a:pt x="98" y="100"/>
                </a:lnTo>
                <a:lnTo>
                  <a:pt x="79" y="121"/>
                </a:lnTo>
                <a:lnTo>
                  <a:pt x="62" y="143"/>
                </a:lnTo>
                <a:lnTo>
                  <a:pt x="46" y="168"/>
                </a:lnTo>
                <a:lnTo>
                  <a:pt x="33" y="192"/>
                </a:lnTo>
                <a:lnTo>
                  <a:pt x="21" y="219"/>
                </a:lnTo>
                <a:lnTo>
                  <a:pt x="12" y="246"/>
                </a:lnTo>
                <a:lnTo>
                  <a:pt x="5" y="275"/>
                </a:lnTo>
                <a:lnTo>
                  <a:pt x="0" y="304"/>
                </a:lnTo>
                <a:lnTo>
                  <a:pt x="51" y="251"/>
                </a:lnTo>
                <a:lnTo>
                  <a:pt x="54" y="253"/>
                </a:lnTo>
                <a:close/>
                <a:moveTo>
                  <a:pt x="640" y="434"/>
                </a:moveTo>
                <a:lnTo>
                  <a:pt x="640" y="434"/>
                </a:lnTo>
                <a:lnTo>
                  <a:pt x="635" y="437"/>
                </a:lnTo>
                <a:lnTo>
                  <a:pt x="629" y="439"/>
                </a:lnTo>
                <a:lnTo>
                  <a:pt x="629" y="439"/>
                </a:lnTo>
                <a:lnTo>
                  <a:pt x="628" y="439"/>
                </a:lnTo>
                <a:lnTo>
                  <a:pt x="628" y="439"/>
                </a:lnTo>
                <a:lnTo>
                  <a:pt x="626" y="439"/>
                </a:lnTo>
                <a:lnTo>
                  <a:pt x="626" y="439"/>
                </a:lnTo>
                <a:lnTo>
                  <a:pt x="620" y="437"/>
                </a:lnTo>
                <a:lnTo>
                  <a:pt x="616" y="434"/>
                </a:lnTo>
                <a:lnTo>
                  <a:pt x="618" y="430"/>
                </a:lnTo>
                <a:lnTo>
                  <a:pt x="616" y="434"/>
                </a:lnTo>
                <a:lnTo>
                  <a:pt x="569" y="384"/>
                </a:lnTo>
                <a:lnTo>
                  <a:pt x="569" y="384"/>
                </a:lnTo>
                <a:lnTo>
                  <a:pt x="565" y="401"/>
                </a:lnTo>
                <a:lnTo>
                  <a:pt x="561" y="418"/>
                </a:lnTo>
                <a:lnTo>
                  <a:pt x="553" y="434"/>
                </a:lnTo>
                <a:lnTo>
                  <a:pt x="546" y="448"/>
                </a:lnTo>
                <a:lnTo>
                  <a:pt x="539" y="463"/>
                </a:lnTo>
                <a:lnTo>
                  <a:pt x="529" y="478"/>
                </a:lnTo>
                <a:lnTo>
                  <a:pt x="518" y="491"/>
                </a:lnTo>
                <a:lnTo>
                  <a:pt x="507" y="503"/>
                </a:lnTo>
                <a:lnTo>
                  <a:pt x="495" y="514"/>
                </a:lnTo>
                <a:lnTo>
                  <a:pt x="481" y="525"/>
                </a:lnTo>
                <a:lnTo>
                  <a:pt x="468" y="535"/>
                </a:lnTo>
                <a:lnTo>
                  <a:pt x="453" y="544"/>
                </a:lnTo>
                <a:lnTo>
                  <a:pt x="437" y="551"/>
                </a:lnTo>
                <a:lnTo>
                  <a:pt x="421" y="557"/>
                </a:lnTo>
                <a:lnTo>
                  <a:pt x="405" y="563"/>
                </a:lnTo>
                <a:lnTo>
                  <a:pt x="388" y="567"/>
                </a:lnTo>
                <a:lnTo>
                  <a:pt x="329" y="623"/>
                </a:lnTo>
                <a:lnTo>
                  <a:pt x="394" y="687"/>
                </a:lnTo>
                <a:lnTo>
                  <a:pt x="394" y="687"/>
                </a:lnTo>
                <a:lnTo>
                  <a:pt x="424" y="682"/>
                </a:lnTo>
                <a:lnTo>
                  <a:pt x="452" y="674"/>
                </a:lnTo>
                <a:lnTo>
                  <a:pt x="479" y="663"/>
                </a:lnTo>
                <a:lnTo>
                  <a:pt x="504" y="652"/>
                </a:lnTo>
                <a:lnTo>
                  <a:pt x="529" y="638"/>
                </a:lnTo>
                <a:lnTo>
                  <a:pt x="552" y="622"/>
                </a:lnTo>
                <a:lnTo>
                  <a:pt x="574" y="604"/>
                </a:lnTo>
                <a:lnTo>
                  <a:pt x="595" y="584"/>
                </a:lnTo>
                <a:lnTo>
                  <a:pt x="613" y="563"/>
                </a:lnTo>
                <a:lnTo>
                  <a:pt x="630" y="541"/>
                </a:lnTo>
                <a:lnTo>
                  <a:pt x="646" y="517"/>
                </a:lnTo>
                <a:lnTo>
                  <a:pt x="659" y="491"/>
                </a:lnTo>
                <a:lnTo>
                  <a:pt x="670" y="466"/>
                </a:lnTo>
                <a:lnTo>
                  <a:pt x="679" y="437"/>
                </a:lnTo>
                <a:lnTo>
                  <a:pt x="686" y="409"/>
                </a:lnTo>
                <a:lnTo>
                  <a:pt x="690" y="380"/>
                </a:lnTo>
                <a:lnTo>
                  <a:pt x="640" y="434"/>
                </a:lnTo>
                <a:close/>
              </a:path>
            </a:pathLst>
          </a:custGeom>
          <a:solidFill>
            <a:srgbClr val="D4E8C6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5" name="Freeform 6"/>
          <p:cNvSpPr>
            <a:spLocks/>
          </p:cNvSpPr>
          <p:nvPr/>
        </p:nvSpPr>
        <p:spPr bwMode="auto">
          <a:xfrm>
            <a:off x="9516221" y="3846302"/>
            <a:ext cx="254801" cy="303736"/>
          </a:xfrm>
          <a:custGeom>
            <a:avLst/>
            <a:gdLst>
              <a:gd name="T0" fmla="*/ 181 w 303"/>
              <a:gd name="T1" fmla="*/ 297 h 360"/>
              <a:gd name="T2" fmla="*/ 242 w 303"/>
              <a:gd name="T3" fmla="*/ 360 h 360"/>
              <a:gd name="T4" fmla="*/ 303 w 303"/>
              <a:gd name="T5" fmla="*/ 296 h 360"/>
              <a:gd name="T6" fmla="*/ 303 w 303"/>
              <a:gd name="T7" fmla="*/ 296 h 360"/>
              <a:gd name="T8" fmla="*/ 298 w 303"/>
              <a:gd name="T9" fmla="*/ 267 h 360"/>
              <a:gd name="T10" fmla="*/ 289 w 303"/>
              <a:gd name="T11" fmla="*/ 239 h 360"/>
              <a:gd name="T12" fmla="*/ 280 w 303"/>
              <a:gd name="T13" fmla="*/ 212 h 360"/>
              <a:gd name="T14" fmla="*/ 269 w 303"/>
              <a:gd name="T15" fmla="*/ 187 h 360"/>
              <a:gd name="T16" fmla="*/ 254 w 303"/>
              <a:gd name="T17" fmla="*/ 162 h 360"/>
              <a:gd name="T18" fmla="*/ 238 w 303"/>
              <a:gd name="T19" fmla="*/ 139 h 360"/>
              <a:gd name="T20" fmla="*/ 221 w 303"/>
              <a:gd name="T21" fmla="*/ 117 h 360"/>
              <a:gd name="T22" fmla="*/ 201 w 303"/>
              <a:gd name="T23" fmla="*/ 96 h 360"/>
              <a:gd name="T24" fmla="*/ 181 w 303"/>
              <a:gd name="T25" fmla="*/ 78 h 360"/>
              <a:gd name="T26" fmla="*/ 159 w 303"/>
              <a:gd name="T27" fmla="*/ 61 h 360"/>
              <a:gd name="T28" fmla="*/ 135 w 303"/>
              <a:gd name="T29" fmla="*/ 45 h 360"/>
              <a:gd name="T30" fmla="*/ 111 w 303"/>
              <a:gd name="T31" fmla="*/ 33 h 360"/>
              <a:gd name="T32" fmla="*/ 84 w 303"/>
              <a:gd name="T33" fmla="*/ 21 h 360"/>
              <a:gd name="T34" fmla="*/ 57 w 303"/>
              <a:gd name="T35" fmla="*/ 12 h 360"/>
              <a:gd name="T36" fmla="*/ 29 w 303"/>
              <a:gd name="T37" fmla="*/ 5 h 360"/>
              <a:gd name="T38" fmla="*/ 0 w 303"/>
              <a:gd name="T39" fmla="*/ 0 h 360"/>
              <a:gd name="T40" fmla="*/ 51 w 303"/>
              <a:gd name="T41" fmla="*/ 49 h 360"/>
              <a:gd name="T42" fmla="*/ 51 w 303"/>
              <a:gd name="T43" fmla="*/ 49 h 360"/>
              <a:gd name="T44" fmla="*/ 55 w 303"/>
              <a:gd name="T45" fmla="*/ 54 h 360"/>
              <a:gd name="T46" fmla="*/ 56 w 303"/>
              <a:gd name="T47" fmla="*/ 60 h 360"/>
              <a:gd name="T48" fmla="*/ 56 w 303"/>
              <a:gd name="T49" fmla="*/ 60 h 360"/>
              <a:gd name="T50" fmla="*/ 56 w 303"/>
              <a:gd name="T51" fmla="*/ 61 h 360"/>
              <a:gd name="T52" fmla="*/ 56 w 303"/>
              <a:gd name="T53" fmla="*/ 61 h 360"/>
              <a:gd name="T54" fmla="*/ 56 w 303"/>
              <a:gd name="T55" fmla="*/ 61 h 360"/>
              <a:gd name="T56" fmla="*/ 56 w 303"/>
              <a:gd name="T57" fmla="*/ 61 h 360"/>
              <a:gd name="T58" fmla="*/ 55 w 303"/>
              <a:gd name="T59" fmla="*/ 67 h 360"/>
              <a:gd name="T60" fmla="*/ 51 w 303"/>
              <a:gd name="T61" fmla="*/ 73 h 360"/>
              <a:gd name="T62" fmla="*/ 49 w 303"/>
              <a:gd name="T63" fmla="*/ 71 h 360"/>
              <a:gd name="T64" fmla="*/ 51 w 303"/>
              <a:gd name="T65" fmla="*/ 73 h 360"/>
              <a:gd name="T66" fmla="*/ 0 w 303"/>
              <a:gd name="T67" fmla="*/ 121 h 360"/>
              <a:gd name="T68" fmla="*/ 0 w 303"/>
              <a:gd name="T69" fmla="*/ 121 h 360"/>
              <a:gd name="T70" fmla="*/ 17 w 303"/>
              <a:gd name="T71" fmla="*/ 125 h 360"/>
              <a:gd name="T72" fmla="*/ 33 w 303"/>
              <a:gd name="T73" fmla="*/ 129 h 360"/>
              <a:gd name="T74" fmla="*/ 49 w 303"/>
              <a:gd name="T75" fmla="*/ 136 h 360"/>
              <a:gd name="T76" fmla="*/ 63 w 303"/>
              <a:gd name="T77" fmla="*/ 143 h 360"/>
              <a:gd name="T78" fmla="*/ 78 w 303"/>
              <a:gd name="T79" fmla="*/ 151 h 360"/>
              <a:gd name="T80" fmla="*/ 92 w 303"/>
              <a:gd name="T81" fmla="*/ 160 h 360"/>
              <a:gd name="T82" fmla="*/ 105 w 303"/>
              <a:gd name="T83" fmla="*/ 171 h 360"/>
              <a:gd name="T84" fmla="*/ 117 w 303"/>
              <a:gd name="T85" fmla="*/ 182 h 360"/>
              <a:gd name="T86" fmla="*/ 128 w 303"/>
              <a:gd name="T87" fmla="*/ 193 h 360"/>
              <a:gd name="T88" fmla="*/ 139 w 303"/>
              <a:gd name="T89" fmla="*/ 206 h 360"/>
              <a:gd name="T90" fmla="*/ 149 w 303"/>
              <a:gd name="T91" fmla="*/ 220 h 360"/>
              <a:gd name="T92" fmla="*/ 157 w 303"/>
              <a:gd name="T93" fmla="*/ 233 h 360"/>
              <a:gd name="T94" fmla="*/ 165 w 303"/>
              <a:gd name="T95" fmla="*/ 249 h 360"/>
              <a:gd name="T96" fmla="*/ 172 w 303"/>
              <a:gd name="T97" fmla="*/ 264 h 360"/>
              <a:gd name="T98" fmla="*/ 177 w 303"/>
              <a:gd name="T99" fmla="*/ 280 h 360"/>
              <a:gd name="T100" fmla="*/ 181 w 303"/>
              <a:gd name="T101" fmla="*/ 297 h 360"/>
              <a:gd name="T102" fmla="*/ 181 w 303"/>
              <a:gd name="T103" fmla="*/ 29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" h="360">
                <a:moveTo>
                  <a:pt x="181" y="297"/>
                </a:moveTo>
                <a:lnTo>
                  <a:pt x="242" y="360"/>
                </a:lnTo>
                <a:lnTo>
                  <a:pt x="303" y="296"/>
                </a:lnTo>
                <a:lnTo>
                  <a:pt x="303" y="296"/>
                </a:lnTo>
                <a:lnTo>
                  <a:pt x="298" y="267"/>
                </a:lnTo>
                <a:lnTo>
                  <a:pt x="289" y="239"/>
                </a:lnTo>
                <a:lnTo>
                  <a:pt x="280" y="212"/>
                </a:lnTo>
                <a:lnTo>
                  <a:pt x="269" y="187"/>
                </a:lnTo>
                <a:lnTo>
                  <a:pt x="254" y="162"/>
                </a:lnTo>
                <a:lnTo>
                  <a:pt x="238" y="139"/>
                </a:lnTo>
                <a:lnTo>
                  <a:pt x="221" y="117"/>
                </a:lnTo>
                <a:lnTo>
                  <a:pt x="201" y="96"/>
                </a:lnTo>
                <a:lnTo>
                  <a:pt x="181" y="78"/>
                </a:lnTo>
                <a:lnTo>
                  <a:pt x="159" y="61"/>
                </a:lnTo>
                <a:lnTo>
                  <a:pt x="135" y="45"/>
                </a:lnTo>
                <a:lnTo>
                  <a:pt x="111" y="33"/>
                </a:lnTo>
                <a:lnTo>
                  <a:pt x="84" y="21"/>
                </a:lnTo>
                <a:lnTo>
                  <a:pt x="57" y="12"/>
                </a:lnTo>
                <a:lnTo>
                  <a:pt x="29" y="5"/>
                </a:lnTo>
                <a:lnTo>
                  <a:pt x="0" y="0"/>
                </a:lnTo>
                <a:lnTo>
                  <a:pt x="51" y="49"/>
                </a:lnTo>
                <a:lnTo>
                  <a:pt x="51" y="49"/>
                </a:lnTo>
                <a:lnTo>
                  <a:pt x="55" y="54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7"/>
                </a:lnTo>
                <a:lnTo>
                  <a:pt x="51" y="73"/>
                </a:lnTo>
                <a:lnTo>
                  <a:pt x="49" y="71"/>
                </a:lnTo>
                <a:lnTo>
                  <a:pt x="51" y="73"/>
                </a:lnTo>
                <a:lnTo>
                  <a:pt x="0" y="121"/>
                </a:lnTo>
                <a:lnTo>
                  <a:pt x="0" y="121"/>
                </a:lnTo>
                <a:lnTo>
                  <a:pt x="17" y="125"/>
                </a:lnTo>
                <a:lnTo>
                  <a:pt x="33" y="129"/>
                </a:lnTo>
                <a:lnTo>
                  <a:pt x="49" y="136"/>
                </a:lnTo>
                <a:lnTo>
                  <a:pt x="63" y="143"/>
                </a:lnTo>
                <a:lnTo>
                  <a:pt x="78" y="151"/>
                </a:lnTo>
                <a:lnTo>
                  <a:pt x="92" y="160"/>
                </a:lnTo>
                <a:lnTo>
                  <a:pt x="105" y="171"/>
                </a:lnTo>
                <a:lnTo>
                  <a:pt x="117" y="182"/>
                </a:lnTo>
                <a:lnTo>
                  <a:pt x="128" y="193"/>
                </a:lnTo>
                <a:lnTo>
                  <a:pt x="139" y="206"/>
                </a:lnTo>
                <a:lnTo>
                  <a:pt x="149" y="220"/>
                </a:lnTo>
                <a:lnTo>
                  <a:pt x="157" y="233"/>
                </a:lnTo>
                <a:lnTo>
                  <a:pt x="165" y="249"/>
                </a:lnTo>
                <a:lnTo>
                  <a:pt x="172" y="264"/>
                </a:lnTo>
                <a:lnTo>
                  <a:pt x="177" y="280"/>
                </a:lnTo>
                <a:lnTo>
                  <a:pt x="181" y="297"/>
                </a:lnTo>
                <a:lnTo>
                  <a:pt x="181" y="297"/>
                </a:lnTo>
                <a:close/>
              </a:path>
            </a:pathLst>
          </a:custGeom>
          <a:solidFill>
            <a:srgbClr val="A9D18E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935196" y="2574719"/>
            <a:ext cx="2444398" cy="3052800"/>
          </a:xfrm>
          <a:prstGeom prst="rect">
            <a:avLst/>
          </a:prstGeom>
          <a:noFill/>
          <a:ln w="19050">
            <a:solidFill>
              <a:srgbClr val="FF8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23" name="Down Arrow 122"/>
          <p:cNvSpPr/>
          <p:nvPr/>
        </p:nvSpPr>
        <p:spPr>
          <a:xfrm rot="16200000">
            <a:off x="3398561" y="4037678"/>
            <a:ext cx="354456" cy="23749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1" name="Down Arrow 130"/>
          <p:cNvSpPr/>
          <p:nvPr/>
        </p:nvSpPr>
        <p:spPr>
          <a:xfrm rot="16200000">
            <a:off x="5906272" y="4016691"/>
            <a:ext cx="354456" cy="301374"/>
          </a:xfrm>
          <a:prstGeom prst="downArrow">
            <a:avLst/>
          </a:prstGeom>
          <a:solidFill>
            <a:srgbClr val="D8D4BA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00" name="Down Arrow 199"/>
          <p:cNvSpPr/>
          <p:nvPr/>
        </p:nvSpPr>
        <p:spPr>
          <a:xfrm rot="16200000">
            <a:off x="8356075" y="4016296"/>
            <a:ext cx="354456" cy="302164"/>
          </a:xfrm>
          <a:prstGeom prst="downArrow">
            <a:avLst/>
          </a:prstGeom>
          <a:solidFill>
            <a:srgbClr val="FFD7BD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8" name="Flowchart: Process 217"/>
          <p:cNvSpPr/>
          <p:nvPr/>
        </p:nvSpPr>
        <p:spPr>
          <a:xfrm>
            <a:off x="6422148" y="3073679"/>
            <a:ext cx="373473" cy="404096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19" name="Flowchart: Process 218"/>
          <p:cNvSpPr/>
          <p:nvPr/>
        </p:nvSpPr>
        <p:spPr>
          <a:xfrm>
            <a:off x="6084637" y="3292811"/>
            <a:ext cx="555799" cy="401289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0" name="Flowchart: Process 219"/>
          <p:cNvSpPr/>
          <p:nvPr/>
        </p:nvSpPr>
        <p:spPr>
          <a:xfrm>
            <a:off x="6528774" y="3372729"/>
            <a:ext cx="555120" cy="321372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64" y="3039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133875" y="3294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755202" y="3347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457041" y="2574719"/>
            <a:ext cx="2473894" cy="3052800"/>
          </a:xfrm>
          <a:prstGeom prst="rect">
            <a:avLst/>
          </a:prstGeom>
          <a:noFill/>
          <a:ln w="19050">
            <a:solidFill>
              <a:srgbClr val="867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508" y="2574719"/>
            <a:ext cx="2540018" cy="3051614"/>
          </a:xfrm>
          <a:prstGeom prst="rect">
            <a:avLst/>
          </a:prstGeom>
          <a:noFill/>
          <a:ln w="19050">
            <a:solidFill>
              <a:srgbClr val="2E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0426" y="3110213"/>
            <a:ext cx="850986" cy="6108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01191" y="4581507"/>
            <a:ext cx="588320" cy="583211"/>
            <a:chOff x="10925223" y="4332550"/>
            <a:chExt cx="588320" cy="583211"/>
          </a:xfrm>
        </p:grpSpPr>
        <p:sp>
          <p:nvSpPr>
            <p:cNvPr id="12" name="Oval 11"/>
            <p:cNvSpPr/>
            <p:nvPr/>
          </p:nvSpPr>
          <p:spPr>
            <a:xfrm>
              <a:off x="10925223" y="4332550"/>
              <a:ext cx="588320" cy="583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0975984" y="4382870"/>
              <a:ext cx="486799" cy="482571"/>
            </a:xfrm>
            <a:prstGeom prst="ellipse">
              <a:avLst/>
            </a:prstGeom>
            <a:solidFill>
              <a:srgbClr val="FFE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1087406" y="4493324"/>
              <a:ext cx="263954" cy="261662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1166574" y="4571804"/>
              <a:ext cx="105619" cy="104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3212192" y="3990149"/>
            <a:ext cx="1715576" cy="1743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TextBox 120"/>
          <p:cNvSpPr txBox="1"/>
          <p:nvPr/>
        </p:nvSpPr>
        <p:spPr>
          <a:xfrm>
            <a:off x="119336" y="648309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922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CA" sz="3200" dirty="0">
                <a:solidFill>
                  <a:srgbClr val="006767"/>
                </a:solidFill>
                <a:ea typeface="+mn-ea"/>
                <a:cs typeface="+mn-cs"/>
              </a:rPr>
              <a:t>A Business Process: About work that transforms and is of value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48261" y="2110539"/>
            <a:ext cx="1728555" cy="800063"/>
          </a:xfrm>
          <a:prstGeom prst="roundRect">
            <a:avLst>
              <a:gd name="adj" fmla="val 10948"/>
            </a:avLst>
          </a:prstGeom>
          <a:solidFill>
            <a:srgbClr val="337777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MN Caecilia LT 45 Light"/>
                <a:cs typeface="PMN Caecilia LT 45 Light"/>
              </a:rPr>
              <a:t>A Process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68075" y="3561383"/>
            <a:ext cx="7130068" cy="2039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A business process describes the work of an organization</a:t>
            </a:r>
          </a:p>
          <a:p>
            <a:r>
              <a:rPr lang="en-US" sz="2400" dirty="0">
                <a:latin typeface="Calibri" panose="020F0502020204030204" pitchFamily="34" charset="0"/>
              </a:rPr>
              <a:t>The work performed in a business process transforms physical or informational inputs into outputs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The work performed must create value by satisfying stakeholder  expectations (needs and experiences)</a:t>
            </a:r>
          </a:p>
          <a:p>
            <a:pPr marL="0" indent="0">
              <a:buNone/>
            </a:pPr>
            <a:endParaRPr lang="en-US" sz="1800" dirty="0">
              <a:latin typeface="PMN Caecilia LT 45 Light" charset="0"/>
            </a:endParaRPr>
          </a:p>
          <a:p>
            <a:endParaRPr lang="en-US" sz="1800" dirty="0">
              <a:latin typeface="PMN Caecilia LT 45 Light" charset="0"/>
            </a:endParaRPr>
          </a:p>
          <a:p>
            <a:endParaRPr lang="en-US" sz="1800" dirty="0">
              <a:latin typeface="PMN Caecilia LT 45 Light" charset="0"/>
            </a:endParaRPr>
          </a:p>
          <a:p>
            <a:endParaRPr lang="en-US" sz="1800" dirty="0">
              <a:latin typeface="PMN Caecilia LT 45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8884" y="2602825"/>
            <a:ext cx="70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cs typeface="PMN Caecilia LT 45 Light"/>
              </a:rPr>
              <a:t>Input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3005" y="2602824"/>
            <a:ext cx="828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cs typeface="PMN Caecilia LT 45 Light"/>
              </a:rPr>
              <a:t>Output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72251" y="2491780"/>
            <a:ext cx="67601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76816" y="2510570"/>
            <a:ext cx="579267" cy="1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9604820">
            <a:off x="197220" y="2155573"/>
            <a:ext cx="2965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3377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PMN Caecilia LT 45 Light"/>
              </a:rPr>
              <a:t>Stakeholder  Expectations</a:t>
            </a:r>
          </a:p>
        </p:txBody>
      </p:sp>
      <p:sp>
        <p:nvSpPr>
          <p:cNvPr id="18" name="Rectangle 17"/>
          <p:cNvSpPr/>
          <p:nvPr/>
        </p:nvSpPr>
        <p:spPr>
          <a:xfrm rot="19549522">
            <a:off x="5529366" y="1995078"/>
            <a:ext cx="2940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3377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PMN Caecilia LT 45 Light"/>
              </a:rPr>
              <a:t>Outcomes of Stakeholder Value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999689" y="5715574"/>
            <a:ext cx="45477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2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English: * </a:t>
            </a:r>
            <a:r>
              <a:rPr lang="en-CA" altLang="en-US" sz="1200" dirty="0">
                <a:solidFill>
                  <a:srgbClr val="0033CC"/>
                </a:solidFill>
                <a:latin typeface="Verdana" pitchFamily="34" charset="0"/>
                <a:cs typeface="Arial" charset="0"/>
                <a:hlinkClick r:id="rId3"/>
              </a:rPr>
              <a:t>http://www.bptrends.com/bpmmanifesto.cfm</a:t>
            </a:r>
            <a:endParaRPr lang="en-CA" altLang="en-US" sz="1200" dirty="0">
              <a:solidFill>
                <a:srgbClr val="0033CC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9" name="Picture 44" descr="BP Manifesto - Engl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78" y="2933871"/>
            <a:ext cx="1935535" cy="250329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9336" y="64830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497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Architecture Scope, Value Chains and Streams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307468" y="1704868"/>
            <a:ext cx="957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Value Chain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 value chain defines </a:t>
            </a:r>
            <a:r>
              <a:rPr lang="en-US" altLang="en-US" b="1" i="1" dirty="0"/>
              <a:t>all of the work </a:t>
            </a:r>
            <a:r>
              <a:rPr lang="en-US" altLang="en-US" dirty="0"/>
              <a:t>required to conceive, plan, market, sell, deliver, optimize and manage a set of products or services that satisfy </a:t>
            </a:r>
            <a:r>
              <a:rPr lang="en-US" altLang="en-US" b="1" i="1" dirty="0"/>
              <a:t>a given set of customers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b="1" i="1" dirty="0"/>
              <a:t>All products or services </a:t>
            </a:r>
            <a:r>
              <a:rPr lang="en-US" altLang="en-US" dirty="0"/>
              <a:t>servicing the same market are the result of a single value chain.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Value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value stream is an end-to-end set of value creating processes (activities) that create a result of value for a customer or other external stakeholder </a:t>
            </a:r>
            <a:r>
              <a:rPr lang="en-CA" b="1" i="1" dirty="0"/>
              <a:t>in response to a specific trigger</a:t>
            </a:r>
            <a:r>
              <a:rPr lang="en-CA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Also can be named a </a:t>
            </a:r>
            <a:r>
              <a:rPr lang="en-CA" b="1" i="1" dirty="0"/>
              <a:t>high level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Value streams provide a context for and are enabled by business capabilities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evron 28"/>
          <p:cNvSpPr/>
          <p:nvPr/>
        </p:nvSpPr>
        <p:spPr>
          <a:xfrm>
            <a:off x="1122927" y="2523114"/>
            <a:ext cx="10157576" cy="2297265"/>
          </a:xfrm>
          <a:prstGeom prst="chevron">
            <a:avLst>
              <a:gd name="adj" fmla="val 22477"/>
            </a:avLst>
          </a:prstGeom>
          <a:solidFill>
            <a:srgbClr val="FF9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A" sz="1050" dirty="0">
              <a:solidFill>
                <a:prstClr val="black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 rot="16200000" flipV="1">
            <a:off x="5575651" y="483204"/>
            <a:ext cx="1256649" cy="10153054"/>
          </a:xfrm>
          <a:prstGeom prst="homePlate">
            <a:avLst>
              <a:gd name="adj" fmla="val 3160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Pentagon 1"/>
          <p:cNvSpPr/>
          <p:nvPr/>
        </p:nvSpPr>
        <p:spPr>
          <a:xfrm rot="5400000">
            <a:off x="5510816" y="-3315592"/>
            <a:ext cx="1386320" cy="10153056"/>
          </a:xfrm>
          <a:prstGeom prst="homePlate">
            <a:avLst>
              <a:gd name="adj" fmla="val 3508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4" name="Chevron 213"/>
          <p:cNvSpPr/>
          <p:nvPr/>
        </p:nvSpPr>
        <p:spPr>
          <a:xfrm>
            <a:off x="1561092" y="2646036"/>
            <a:ext cx="9264911" cy="548215"/>
          </a:xfrm>
          <a:prstGeom prst="chevron">
            <a:avLst>
              <a:gd name="adj" fmla="val 22477"/>
            </a:avLst>
          </a:prstGeom>
          <a:solidFill>
            <a:srgbClr val="FFE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050" dirty="0">
                <a:solidFill>
                  <a:prstClr val="black"/>
                </a:solidFill>
              </a:rPr>
              <a:t>Make Consumer Products and Services Available</a:t>
            </a:r>
          </a:p>
        </p:txBody>
      </p:sp>
      <p:sp>
        <p:nvSpPr>
          <p:cNvPr id="4" name="Pentagon 3"/>
          <p:cNvSpPr/>
          <p:nvPr/>
        </p:nvSpPr>
        <p:spPr>
          <a:xfrm rot="16200000">
            <a:off x="1524642" y="5328601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Improve business processes</a:t>
            </a:r>
          </a:p>
        </p:txBody>
      </p:sp>
      <p:sp>
        <p:nvSpPr>
          <p:cNvPr id="182" name="Pentagon 181"/>
          <p:cNvSpPr/>
          <p:nvPr/>
        </p:nvSpPr>
        <p:spPr>
          <a:xfrm rot="5400000">
            <a:off x="1668658" y="1269227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Develop strategic plans</a:t>
            </a:r>
          </a:p>
        </p:txBody>
      </p:sp>
      <p:sp>
        <p:nvSpPr>
          <p:cNvPr id="183" name="Pentagon 182"/>
          <p:cNvSpPr/>
          <p:nvPr/>
        </p:nvSpPr>
        <p:spPr>
          <a:xfrm rot="5400000">
            <a:off x="2739384" y="1269227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Enhance brand</a:t>
            </a:r>
          </a:p>
        </p:txBody>
      </p:sp>
      <p:sp>
        <p:nvSpPr>
          <p:cNvPr id="184" name="Pentagon 183"/>
          <p:cNvSpPr/>
          <p:nvPr/>
        </p:nvSpPr>
        <p:spPr>
          <a:xfrm rot="5400000">
            <a:off x="4880836" y="1269227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Ensure regulatory compliance</a:t>
            </a:r>
          </a:p>
        </p:txBody>
      </p:sp>
      <p:sp>
        <p:nvSpPr>
          <p:cNvPr id="185" name="Pentagon 184"/>
          <p:cNvSpPr/>
          <p:nvPr/>
        </p:nvSpPr>
        <p:spPr>
          <a:xfrm rot="5400000">
            <a:off x="8093014" y="1269226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Establish policies and rules</a:t>
            </a:r>
          </a:p>
        </p:txBody>
      </p:sp>
      <p:sp>
        <p:nvSpPr>
          <p:cNvPr id="186" name="Pentagon 185"/>
          <p:cNvSpPr/>
          <p:nvPr/>
        </p:nvSpPr>
        <p:spPr>
          <a:xfrm rot="5400000">
            <a:off x="9163740" y="1269227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Gain Board direction</a:t>
            </a:r>
          </a:p>
        </p:txBody>
      </p:sp>
      <p:sp>
        <p:nvSpPr>
          <p:cNvPr id="187" name="Pentagon 186"/>
          <p:cNvSpPr/>
          <p:nvPr/>
        </p:nvSpPr>
        <p:spPr>
          <a:xfrm rot="5400000">
            <a:off x="10234465" y="1269226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Budget  &amp; Control finances</a:t>
            </a:r>
          </a:p>
        </p:txBody>
      </p:sp>
      <p:sp>
        <p:nvSpPr>
          <p:cNvPr id="223" name="Pentagon 222"/>
          <p:cNvSpPr/>
          <p:nvPr/>
        </p:nvSpPr>
        <p:spPr>
          <a:xfrm rot="16200000">
            <a:off x="2513180" y="5273022"/>
            <a:ext cx="612913" cy="936104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Provide information</a:t>
            </a:r>
          </a:p>
        </p:txBody>
      </p:sp>
      <p:sp>
        <p:nvSpPr>
          <p:cNvPr id="225" name="Pentagon 224"/>
          <p:cNvSpPr/>
          <p:nvPr/>
        </p:nvSpPr>
        <p:spPr>
          <a:xfrm rot="16200000">
            <a:off x="4487922" y="5328601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Share knowledge</a:t>
            </a:r>
          </a:p>
        </p:txBody>
      </p:sp>
      <p:sp>
        <p:nvSpPr>
          <p:cNvPr id="227" name="Pentagon 226"/>
          <p:cNvSpPr/>
          <p:nvPr/>
        </p:nvSpPr>
        <p:spPr>
          <a:xfrm rot="16200000">
            <a:off x="5475682" y="5328601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Provide facilities</a:t>
            </a:r>
          </a:p>
        </p:txBody>
      </p:sp>
      <p:sp>
        <p:nvSpPr>
          <p:cNvPr id="228" name="Pentagon 227"/>
          <p:cNvSpPr/>
          <p:nvPr/>
        </p:nvSpPr>
        <p:spPr>
          <a:xfrm rot="16200000">
            <a:off x="9426722" y="5313822"/>
            <a:ext cx="612913" cy="854502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Optimize supplier relationship</a:t>
            </a:r>
          </a:p>
        </p:txBody>
      </p:sp>
      <p:sp>
        <p:nvSpPr>
          <p:cNvPr id="229" name="Pentagon 228"/>
          <p:cNvSpPr/>
          <p:nvPr/>
        </p:nvSpPr>
        <p:spPr>
          <a:xfrm rot="16200000">
            <a:off x="10402315" y="5340771"/>
            <a:ext cx="612913" cy="80060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Provide  supplies</a:t>
            </a:r>
          </a:p>
        </p:txBody>
      </p:sp>
      <p:sp>
        <p:nvSpPr>
          <p:cNvPr id="230" name="Pentagon 229"/>
          <p:cNvSpPr/>
          <p:nvPr/>
        </p:nvSpPr>
        <p:spPr>
          <a:xfrm rot="16200000">
            <a:off x="3500162" y="5328601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Provide employees</a:t>
            </a:r>
          </a:p>
        </p:txBody>
      </p:sp>
      <p:sp>
        <p:nvSpPr>
          <p:cNvPr id="231" name="Pentagon 230"/>
          <p:cNvSpPr/>
          <p:nvPr/>
        </p:nvSpPr>
        <p:spPr>
          <a:xfrm rot="16200000">
            <a:off x="7451202" y="5328601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Provide IT services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3871" y="1067776"/>
            <a:ext cx="1222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Create Guiding Value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99356" y="3171829"/>
            <a:ext cx="130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Create Operating Value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83332" y="5313982"/>
            <a:ext cx="1144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Create Enabling Value</a:t>
            </a:r>
          </a:p>
        </p:txBody>
      </p:sp>
      <p:sp>
        <p:nvSpPr>
          <p:cNvPr id="57" name="Pentagon 56"/>
          <p:cNvSpPr/>
          <p:nvPr/>
        </p:nvSpPr>
        <p:spPr>
          <a:xfrm rot="16200000">
            <a:off x="8438962" y="5328602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Oversee Tech Partners </a:t>
            </a:r>
          </a:p>
        </p:txBody>
      </p:sp>
      <p:sp>
        <p:nvSpPr>
          <p:cNvPr id="58" name="Pentagon 57"/>
          <p:cNvSpPr/>
          <p:nvPr/>
        </p:nvSpPr>
        <p:spPr>
          <a:xfrm rot="16200000">
            <a:off x="6463442" y="5328601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00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Acquire &amp; maintain  equipment </a:t>
            </a:r>
          </a:p>
        </p:txBody>
      </p:sp>
      <p:sp>
        <p:nvSpPr>
          <p:cNvPr id="59" name="Chevron 58"/>
          <p:cNvSpPr/>
          <p:nvPr/>
        </p:nvSpPr>
        <p:spPr>
          <a:xfrm>
            <a:off x="1562641" y="3370598"/>
            <a:ext cx="9285887" cy="548215"/>
          </a:xfrm>
          <a:prstGeom prst="chevron">
            <a:avLst>
              <a:gd name="adj" fmla="val 22477"/>
            </a:avLst>
          </a:prstGeom>
          <a:solidFill>
            <a:srgbClr val="FFE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050" dirty="0">
                <a:solidFill>
                  <a:prstClr val="black"/>
                </a:solidFill>
              </a:rPr>
              <a:t>Transact with Business Partners</a:t>
            </a:r>
          </a:p>
        </p:txBody>
      </p:sp>
      <p:sp>
        <p:nvSpPr>
          <p:cNvPr id="60" name="Chevron 59"/>
          <p:cNvSpPr/>
          <p:nvPr/>
        </p:nvSpPr>
        <p:spPr>
          <a:xfrm>
            <a:off x="1561388" y="4095159"/>
            <a:ext cx="9268922" cy="548215"/>
          </a:xfrm>
          <a:prstGeom prst="chevron">
            <a:avLst>
              <a:gd name="adj" fmla="val 22477"/>
            </a:avLst>
          </a:prstGeom>
          <a:solidFill>
            <a:srgbClr val="FFE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050" dirty="0">
                <a:solidFill>
                  <a:prstClr val="black"/>
                </a:solidFill>
              </a:rPr>
              <a:t>Provide Consumer Services</a:t>
            </a:r>
          </a:p>
        </p:txBody>
      </p:sp>
      <p:sp>
        <p:nvSpPr>
          <p:cNvPr id="61" name="Pentagon 60"/>
          <p:cNvSpPr/>
          <p:nvPr/>
        </p:nvSpPr>
        <p:spPr>
          <a:xfrm rot="5400000">
            <a:off x="7022288" y="1269226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Protect intellectual property</a:t>
            </a:r>
          </a:p>
        </p:txBody>
      </p:sp>
      <p:sp>
        <p:nvSpPr>
          <p:cNvPr id="62" name="Pentagon 61"/>
          <p:cNvSpPr/>
          <p:nvPr/>
        </p:nvSpPr>
        <p:spPr>
          <a:xfrm rot="5400000">
            <a:off x="5951562" y="1268452"/>
            <a:ext cx="612913" cy="824946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Mitigate business risk</a:t>
            </a:r>
          </a:p>
        </p:txBody>
      </p:sp>
      <p:sp>
        <p:nvSpPr>
          <p:cNvPr id="72" name="Pentagon 71"/>
          <p:cNvSpPr/>
          <p:nvPr/>
        </p:nvSpPr>
        <p:spPr>
          <a:xfrm rot="5400000">
            <a:off x="3826827" y="1245863"/>
            <a:ext cx="612913" cy="858381"/>
          </a:xfrm>
          <a:prstGeom prst="homePlate">
            <a:avLst>
              <a:gd name="adj" fmla="val 16972"/>
            </a:avLst>
          </a:prstGeom>
          <a:solidFill>
            <a:srgbClr val="FF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Optimize Regulator relationship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10480603" y="3395993"/>
            <a:ext cx="2387108" cy="4616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prstClr val="black"/>
                </a:solidFill>
              </a:rPr>
              <a:t>Client markets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89026" y="228600"/>
            <a:ext cx="11296574" cy="762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rgbClr val="006767"/>
                </a:solidFill>
                <a:latin typeface="+mj-lt"/>
              </a:defRPr>
            </a:lvl1pPr>
          </a:lstStyle>
          <a:p>
            <a:r>
              <a:rPr lang="en-CA" dirty="0">
                <a:latin typeface="Bebas Neue Bold" panose="020B0606020202050201" pitchFamily="34" charset="0"/>
              </a:rPr>
              <a:t>Process Architecture Decomposition Illustration</a:t>
            </a:r>
          </a:p>
        </p:txBody>
      </p:sp>
    </p:spTree>
    <p:extLst>
      <p:ext uri="{BB962C8B-B14F-4D97-AF65-F5344CB8AC3E}">
        <p14:creationId xmlns:p14="http://schemas.microsoft.com/office/powerpoint/2010/main" val="309474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1066800" y="362517"/>
            <a:ext cx="10058400" cy="792163"/>
          </a:xfrm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CA" altLang="en-US" sz="3600" dirty="0">
                <a:solidFill>
                  <a:srgbClr val="006767"/>
                </a:solidFill>
                <a:ea typeface="+mn-ea"/>
                <a:cs typeface="+mn-cs"/>
              </a:rPr>
              <a:t>Illustration of Process Lifecycle for a Customer Relationship Journey For ‘provide Consumer Services’ L1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73604" y="1591877"/>
          <a:ext cx="10281720" cy="44654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7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7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7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Customer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Bank Business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Unaware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Recognize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Promote to</a:t>
                      </a:r>
                      <a:r>
                        <a:rPr lang="en-CA" sz="1200" baseline="0" dirty="0"/>
                        <a:t> Consumer Market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Customer Aware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Request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Inform Consumer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Customer</a:t>
                      </a:r>
                      <a:r>
                        <a:rPr lang="en-CA" sz="1200" baseline="0" dirty="0"/>
                        <a:t> Informed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Determine Interest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0" dirty="0">
                          <a:latin typeface="+mn-lt"/>
                        </a:rPr>
                        <a:t>Qualify Consumer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Qualified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Agree to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None/>
                        <a:defRPr/>
                      </a:pPr>
                      <a:r>
                        <a:rPr lang="en-US" sz="1200" kern="0" dirty="0">
                          <a:latin typeface="+mn-lt"/>
                        </a:rPr>
                        <a:t>Gain Agreement to Consumer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Order</a:t>
                      </a:r>
                      <a:r>
                        <a:rPr lang="en-CA" sz="1200" baseline="0" dirty="0"/>
                        <a:t> Accepted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Receive Consumer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Provide Consumer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</a:t>
                      </a:r>
                      <a:r>
                        <a:rPr lang="en-CA" sz="1200" baseline="0" dirty="0"/>
                        <a:t> Services Provided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Request Account 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Close Consumer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Account(s)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Review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Report Accounts to Consumer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Account(s)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Review 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Prevent Consumer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Losses Prevented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Settle Consumer Complaints and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Settle Consumer Complaints and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Complaints and Claims Settled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Evaluate Company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Evaluate Consumer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Relationship Evaluated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r>
                        <a:rPr lang="en-CA" sz="1200" dirty="0"/>
                        <a:t>Terminate Company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Terminate Consumer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Consumer Relationship Terminated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14634" y="3296558"/>
            <a:ext cx="11632856" cy="25766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V="1">
            <a:off x="388620" y="5348608"/>
            <a:ext cx="11566704" cy="24608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5620" y="2348880"/>
            <a:ext cx="1297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i="1" dirty="0">
                <a:solidFill>
                  <a:srgbClr val="000000"/>
                </a:solidFill>
                <a:latin typeface="Open Sans"/>
              </a:rPr>
              <a:t>Establishment Stage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494" y="3478372"/>
            <a:ext cx="1032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i="1" dirty="0">
                <a:solidFill>
                  <a:srgbClr val="000000"/>
                </a:solidFill>
                <a:latin typeface="Open Sans"/>
              </a:rPr>
              <a:t>Operations Stage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494" y="5477453"/>
            <a:ext cx="14123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50" i="1" dirty="0">
                <a:solidFill>
                  <a:srgbClr val="000000"/>
                </a:solidFill>
                <a:latin typeface="Open Sans"/>
              </a:rPr>
              <a:t>Re-assessment</a:t>
            </a:r>
          </a:p>
          <a:p>
            <a:r>
              <a:rPr lang="en-CA" sz="1350" i="1" dirty="0">
                <a:solidFill>
                  <a:srgbClr val="000000"/>
                </a:solidFill>
                <a:latin typeface="Open Sans"/>
              </a:rPr>
              <a:t> Stage</a:t>
            </a:r>
          </a:p>
        </p:txBody>
      </p:sp>
      <p:pic>
        <p:nvPicPr>
          <p:cNvPr id="11" name="Picture 3" descr="C:\Users\Roger\AppData\Local\Microsoft\Windows\Temporary Internet Files\Content.IE5\DGCVK1GP\MC9004419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1" y="3660070"/>
            <a:ext cx="377153" cy="11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18753" y="1179156"/>
            <a:ext cx="8233729" cy="3416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CA" dirty="0"/>
              <a:t>A good Level 2 process is countable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571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683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006767"/>
                </a:solidFill>
                <a:ea typeface="+mn-ea"/>
                <a:cs typeface="+mn-cs"/>
              </a:rPr>
              <a:t>Notice of Confidentiality</a:t>
            </a:r>
            <a:endParaRPr lang="en-CA" sz="3200" dirty="0">
              <a:solidFill>
                <a:srgbClr val="00676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4844"/>
            <a:ext cx="10515600" cy="4798737"/>
          </a:xfrm>
        </p:spPr>
        <p:txBody>
          <a:bodyPr>
            <a:normAutofit/>
          </a:bodyPr>
          <a:lstStyle/>
          <a:p>
            <a:pPr defTabSz="179388">
              <a:spcAft>
                <a:spcPts val="1200"/>
              </a:spcAft>
              <a:defRPr/>
            </a:pPr>
            <a:r>
              <a:rPr lang="en-US" sz="2000" dirty="0">
                <a:cs typeface="Aharoni" pitchFamily="2" charset="-79"/>
              </a:rPr>
              <a:t>All materials provided in this session are copyrighted by Process Renewal Group.</a:t>
            </a:r>
          </a:p>
          <a:p>
            <a:pPr defTabSz="179388">
              <a:defRPr/>
            </a:pPr>
            <a:r>
              <a:rPr lang="en-US" sz="2000" dirty="0">
                <a:cs typeface="Aharoni" pitchFamily="2" charset="-79"/>
              </a:rPr>
              <a:t>The materials must not be copied, duplicated, or reproduced in any manner, or transmitted to others without the written consent of Process Renewal Group.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b="1" dirty="0"/>
              <a:t>	</a:t>
            </a:r>
          </a:p>
          <a:p>
            <a:pPr>
              <a:buNone/>
            </a:pPr>
            <a:r>
              <a:rPr lang="en-US" sz="1600" b="1" dirty="0"/>
              <a:t>	</a:t>
            </a:r>
          </a:p>
          <a:p>
            <a:pPr>
              <a:buNone/>
            </a:pPr>
            <a:r>
              <a:rPr lang="en-US" sz="1600" b="1" dirty="0"/>
              <a:t>	</a:t>
            </a:r>
            <a:endParaRPr lang="en-US" sz="1800" b="1" dirty="0"/>
          </a:p>
          <a:p>
            <a:pPr>
              <a:buNone/>
            </a:pPr>
            <a:r>
              <a:rPr lang="en-US" sz="1800" dirty="0"/>
              <a:t>		 </a:t>
            </a:r>
          </a:p>
          <a:p>
            <a:endParaRPr lang="en-CA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999242" y="581952"/>
          <a:ext cx="32781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Visio" r:id="rId3" imgW="1933504" imgH="295300" progId="Visio.Drawing.11">
                  <p:embed/>
                </p:oleObj>
              </mc:Choice>
              <mc:Fallback>
                <p:oleObj name="Visio" r:id="rId3" imgW="1933504" imgH="2953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242" y="581952"/>
                        <a:ext cx="32781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70176" y="3540892"/>
            <a:ext cx="5880100" cy="298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cs typeface="PMN Caecilia LT 45 Light" charset="0"/>
              </a:rPr>
              <a:t>Roger Burlton 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cs typeface="PMN Caecilia LT 45 Light" charset="0"/>
              </a:rPr>
              <a:t>President and Managing Partner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cs typeface="PMN Caecilia LT 45 Light" charset="0"/>
              </a:rPr>
              <a:t>Process Renewal Group</a:t>
            </a:r>
            <a:endParaRPr lang="en-US" dirty="0">
              <a:cs typeface="PMN Caecilia LT 45 Light" charset="0"/>
            </a:endParaRPr>
          </a:p>
          <a:p>
            <a:pPr marL="82296" indent="0">
              <a:buFont typeface="Arial" panose="020B0604020202020204" pitchFamily="34" charset="0"/>
              <a:buNone/>
            </a:pPr>
            <a:r>
              <a:rPr lang="en-US" dirty="0">
                <a:cs typeface="PMN Caecilia LT 45 Light" charset="0"/>
              </a:rPr>
              <a:t>Suite 305, 125 Milross Ave</a:t>
            </a:r>
          </a:p>
          <a:p>
            <a:pPr marL="82296" indent="0">
              <a:buFont typeface="Arial" panose="020B0604020202020204" pitchFamily="34" charset="0"/>
              <a:buNone/>
            </a:pPr>
            <a:r>
              <a:rPr lang="en-US" dirty="0">
                <a:cs typeface="PMN Caecilia LT 45 Light" charset="0"/>
              </a:rPr>
              <a:t>Vancouver, BC V6A 0A1</a:t>
            </a:r>
          </a:p>
          <a:p>
            <a:pPr marL="82296" indent="0">
              <a:buFont typeface="Arial" panose="020B0604020202020204" pitchFamily="34" charset="0"/>
              <a:buNone/>
            </a:pPr>
            <a:r>
              <a:rPr lang="en-US" dirty="0">
                <a:cs typeface="PMN Caecilia LT 45 Light" charset="0"/>
              </a:rPr>
              <a:t>Phone: +1-604-240-5436</a:t>
            </a:r>
          </a:p>
          <a:p>
            <a:pPr marL="82296" indent="0">
              <a:buFont typeface="Arial" panose="020B0604020202020204" pitchFamily="34" charset="0"/>
              <a:buNone/>
            </a:pPr>
            <a:r>
              <a:rPr lang="en-US" dirty="0">
                <a:cs typeface="PMN Caecilia LT 45 Light" charset="0"/>
                <a:hlinkClick r:id="rId5"/>
              </a:rPr>
              <a:t>Roger.burlton@processrenewal.com</a:t>
            </a:r>
            <a:endParaRPr lang="en-US" dirty="0">
              <a:cs typeface="PMN Caecilia LT 45 Light" charset="0"/>
            </a:endParaRPr>
          </a:p>
          <a:p>
            <a:pPr marL="82296" indent="0">
              <a:buFont typeface="Arial" panose="020B0604020202020204" pitchFamily="34" charset="0"/>
              <a:buNone/>
            </a:pPr>
            <a:r>
              <a:rPr lang="en-US" dirty="0">
                <a:cs typeface="PMN Caecilia LT 45 Light" charset="0"/>
                <a:hlinkClick r:id="rId6"/>
              </a:rPr>
              <a:t>www.processrenewal.com</a:t>
            </a:r>
            <a:r>
              <a:rPr lang="en-US" dirty="0">
                <a:cs typeface="PMN Caecilia LT 45 Light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36" y="228600"/>
            <a:ext cx="10227368" cy="762000"/>
          </a:xfrm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CA" sz="3600" dirty="0">
                <a:solidFill>
                  <a:srgbClr val="006767"/>
                </a:solidFill>
                <a:ea typeface="+mn-ea"/>
                <a:cs typeface="+mn-cs"/>
              </a:rPr>
              <a:t>Process Architecture with Core at level 1 and 2</a:t>
            </a:r>
            <a:br>
              <a:rPr lang="en-CA" sz="3600" dirty="0">
                <a:solidFill>
                  <a:srgbClr val="006767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rgbClr val="006767"/>
                </a:solidFill>
                <a:ea typeface="+mn-ea"/>
                <a:cs typeface="+mn-cs"/>
              </a:rPr>
              <a:t>Consumer Financial Services Value Chain Process Architecture</a:t>
            </a:r>
            <a:endParaRPr lang="en-CA" sz="3600" dirty="0">
              <a:solidFill>
                <a:srgbClr val="006767"/>
              </a:solidFill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58" y="1210906"/>
            <a:ext cx="10599284" cy="5026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591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t="31552" b="31637"/>
          <a:stretch/>
        </p:blipFill>
        <p:spPr>
          <a:xfrm>
            <a:off x="6841429" y="3598381"/>
            <a:ext cx="5139932" cy="3339359"/>
          </a:xfrm>
          <a:prstGeom prst="rect">
            <a:avLst/>
          </a:prstGeom>
        </p:spPr>
      </p:pic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365125"/>
            <a:ext cx="10515600" cy="840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6767"/>
                </a:solidFill>
                <a:ea typeface="+mn-ea"/>
                <a:cs typeface="+mn-cs"/>
              </a:rPr>
              <a:t>Exercise 3: Workshop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751416" y="1337204"/>
            <a:ext cx="10972800" cy="4057649"/>
          </a:xfrm>
        </p:spPr>
        <p:txBody>
          <a:bodyPr>
            <a:normAutofit/>
          </a:bodyPr>
          <a:lstStyle/>
          <a:p>
            <a:pPr marL="269875" indent="-269875">
              <a:lnSpc>
                <a:spcPct val="80000"/>
              </a:lnSpc>
              <a:spcBef>
                <a:spcPts val="1800"/>
              </a:spcBef>
            </a:pPr>
            <a:r>
              <a:rPr lang="en-US" sz="2400" dirty="0">
                <a:solidFill>
                  <a:schemeClr val="tx2"/>
                </a:solidFill>
              </a:rPr>
              <a:t>Identify the processes and transition points in the journey of: 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US" dirty="0">
                <a:solidFill>
                  <a:schemeClr val="tx2"/>
                </a:solidFill>
              </a:rPr>
              <a:t>The Customer Relationship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Guidelines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</a:rPr>
              <a:t>Include all three stages, from unawareness through termination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</a:rPr>
              <a:t>Verb - noun please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</a:rPr>
              <a:t>Outcome oriented name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</a:rPr>
              <a:t>Try for no more than 10 processes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5714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58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8382221" y="2572522"/>
            <a:ext cx="1119850" cy="1603554"/>
          </a:xfrm>
          <a:prstGeom prst="rect">
            <a:avLst/>
          </a:prstGeom>
          <a:solidFill>
            <a:srgbClr val="A9D1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502071" y="2572522"/>
            <a:ext cx="1149337" cy="1603554"/>
          </a:xfrm>
          <a:prstGeom prst="rect">
            <a:avLst/>
          </a:prstGeom>
          <a:solidFill>
            <a:srgbClr val="7CB9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379593" y="4166243"/>
            <a:ext cx="1117067" cy="1450275"/>
          </a:xfrm>
          <a:prstGeom prst="rect">
            <a:avLst/>
          </a:prstGeom>
          <a:solidFill>
            <a:srgbClr val="D4E8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496661" y="4160520"/>
            <a:ext cx="1154748" cy="1473502"/>
          </a:xfrm>
          <a:prstGeom prst="rect">
            <a:avLst/>
          </a:prstGeom>
          <a:solidFill>
            <a:srgbClr val="669E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379594" y="2574719"/>
            <a:ext cx="2262291" cy="3052800"/>
          </a:xfrm>
          <a:prstGeom prst="rect">
            <a:avLst/>
          </a:prstGeom>
          <a:noFill/>
          <a:ln w="19050">
            <a:solidFill>
              <a:srgbClr val="66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607" y="234082"/>
            <a:ext cx="10776069" cy="674638"/>
          </a:xfrm>
        </p:spPr>
        <p:txBody>
          <a:bodyPr/>
          <a:lstStyle/>
          <a:p>
            <a:r>
              <a:rPr lang="en-CA" dirty="0"/>
              <a:t>Approach to build Business architecture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144497" y="2572521"/>
            <a:ext cx="1240508" cy="1596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37712" y="4165187"/>
            <a:ext cx="1270439" cy="1454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459991" y="4165100"/>
            <a:ext cx="1217123" cy="1468922"/>
          </a:xfrm>
          <a:prstGeom prst="rect">
            <a:avLst/>
          </a:prstGeom>
          <a:solidFill>
            <a:srgbClr val="948A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0000" y="2572521"/>
            <a:ext cx="1279283" cy="1594689"/>
          </a:xfrm>
          <a:prstGeom prst="rect">
            <a:avLst/>
          </a:prstGeom>
          <a:solidFill>
            <a:srgbClr val="D8D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58" y="2572521"/>
            <a:ext cx="1240508" cy="1596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31677" y="2581917"/>
            <a:ext cx="1235368" cy="1594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463306" y="2572521"/>
            <a:ext cx="1212587" cy="1593722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19508" y="2581917"/>
            <a:ext cx="1314048" cy="1594159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9510" y="4150037"/>
            <a:ext cx="1315697" cy="1489591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5420" y="2091597"/>
            <a:ext cx="131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Business Ecosystem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9226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Capabilities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12566" y="5647190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Processes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98954" y="2070752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Performance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4848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Requirements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51132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End to End Management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37196" y="2091597"/>
            <a:ext cx="102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Priorities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24087" y="5638522"/>
            <a:ext cx="958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Intent</a:t>
            </a:r>
          </a:p>
        </p:txBody>
      </p:sp>
      <p:pic>
        <p:nvPicPr>
          <p:cNvPr id="133" name="Picture 18" descr="http://icons.iconarchive.com/icons/blackvariant/button-ui-system-apps/1024/Ches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924" y="4502586"/>
            <a:ext cx="759214" cy="7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937187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</a:t>
            </a:r>
          </a:p>
          <a:p>
            <a:pPr algn="ctr"/>
            <a:r>
              <a:rPr lang="en-CA" sz="1100" b="1" dirty="0">
                <a:solidFill>
                  <a:srgbClr val="008000"/>
                </a:solidFill>
              </a:rPr>
              <a:t> Results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8" y="3012398"/>
            <a:ext cx="863321" cy="826631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230476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Continuous Improvement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55027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 Sustainability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0771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</a:t>
            </a:r>
          </a:p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Roadmap</a:t>
            </a:r>
          </a:p>
        </p:txBody>
      </p:sp>
      <p:graphicFrame>
        <p:nvGraphicFramePr>
          <p:cNvPr id="140" name="Diagram 139"/>
          <p:cNvGraphicFramePr/>
          <p:nvPr>
            <p:extLst/>
          </p:nvPr>
        </p:nvGraphicFramePr>
        <p:xfrm>
          <a:off x="919508" y="1700808"/>
          <a:ext cx="10026825" cy="38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1" name="Right Arrow 140"/>
          <p:cNvSpPr/>
          <p:nvPr/>
        </p:nvSpPr>
        <p:spPr>
          <a:xfrm rot="5400000">
            <a:off x="1093709" y="3250839"/>
            <a:ext cx="571623" cy="344433"/>
          </a:xfrm>
          <a:prstGeom prst="rightArrow">
            <a:avLst/>
          </a:prstGeom>
          <a:solidFill>
            <a:srgbClr val="7F3F3C"/>
          </a:solidFill>
          <a:ln w="25400" cap="flat" cmpd="sng" algn="ctr">
            <a:solidFill>
              <a:srgbClr val="7F32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30554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Information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31978" y="2091597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Framing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22268" y="5630428"/>
            <a:ext cx="145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Transformation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614938" y="3115664"/>
            <a:ext cx="927405" cy="620097"/>
            <a:chOff x="4018198" y="2869527"/>
            <a:chExt cx="805576" cy="583376"/>
          </a:xfrm>
          <a:solidFill>
            <a:srgbClr val="CC3300"/>
          </a:solidFill>
        </p:grpSpPr>
        <p:sp>
          <p:nvSpPr>
            <p:cNvPr id="146" name="Hexagon 145"/>
            <p:cNvSpPr/>
            <p:nvPr/>
          </p:nvSpPr>
          <p:spPr>
            <a:xfrm>
              <a:off x="4018198" y="2869527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7" name="Hexagon 146"/>
            <p:cNvSpPr/>
            <p:nvPr/>
          </p:nvSpPr>
          <p:spPr>
            <a:xfrm>
              <a:off x="4229663" y="2987593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8" name="Hexagon 147"/>
            <p:cNvSpPr/>
            <p:nvPr/>
          </p:nvSpPr>
          <p:spPr>
            <a:xfrm>
              <a:off x="4441404" y="3089651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255780" y="5630428"/>
            <a:ext cx="1125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Requirements</a:t>
            </a:r>
          </a:p>
        </p:txBody>
      </p:sp>
      <p:sp>
        <p:nvSpPr>
          <p:cNvPr id="151" name="Freeform 287"/>
          <p:cNvSpPr>
            <a:spLocks noEditPoints="1"/>
          </p:cNvSpPr>
          <p:nvPr/>
        </p:nvSpPr>
        <p:spPr bwMode="auto">
          <a:xfrm>
            <a:off x="1749166" y="3178353"/>
            <a:ext cx="292594" cy="52016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7F3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sp>
        <p:nvSpPr>
          <p:cNvPr id="152" name="Freeform 440"/>
          <p:cNvSpPr>
            <a:spLocks noEditPoints="1"/>
          </p:cNvSpPr>
          <p:nvPr/>
        </p:nvSpPr>
        <p:spPr bwMode="auto">
          <a:xfrm>
            <a:off x="9861402" y="3200463"/>
            <a:ext cx="473718" cy="450499"/>
          </a:xfrm>
          <a:custGeom>
            <a:avLst/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4808421" y="3120451"/>
            <a:ext cx="631685" cy="612326"/>
            <a:chOff x="1302954" y="4293096"/>
            <a:chExt cx="1695207" cy="1512168"/>
          </a:xfrm>
        </p:grpSpPr>
        <p:sp>
          <p:nvSpPr>
            <p:cNvPr id="163" name="Pie 162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945394" y="3292812"/>
            <a:ext cx="631685" cy="612326"/>
            <a:chOff x="1302954" y="4293096"/>
            <a:chExt cx="1695207" cy="1512168"/>
          </a:xfrm>
        </p:grpSpPr>
        <p:sp>
          <p:nvSpPr>
            <p:cNvPr id="160" name="Pie 159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1" name="Pie 160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2" name="Pie 161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082368" y="3497217"/>
            <a:ext cx="631685" cy="612326"/>
            <a:chOff x="1302954" y="4293096"/>
            <a:chExt cx="1695207" cy="1512168"/>
          </a:xfrm>
        </p:grpSpPr>
        <p:sp>
          <p:nvSpPr>
            <p:cNvPr id="157" name="Pie 156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8" name="Pie 157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9" name="Pie 158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709621" y="4623858"/>
            <a:ext cx="883311" cy="516669"/>
            <a:chOff x="2127177" y="5829541"/>
            <a:chExt cx="623252" cy="364554"/>
          </a:xfrm>
          <a:solidFill>
            <a:srgbClr val="CC3300"/>
          </a:solidFill>
        </p:grpSpPr>
        <p:sp>
          <p:nvSpPr>
            <p:cNvPr id="167" name="Chevron 166"/>
            <p:cNvSpPr/>
            <p:nvPr/>
          </p:nvSpPr>
          <p:spPr>
            <a:xfrm>
              <a:off x="2127177" y="5829541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8" name="Chevron 167"/>
            <p:cNvSpPr/>
            <p:nvPr/>
          </p:nvSpPr>
          <p:spPr>
            <a:xfrm>
              <a:off x="2256031" y="5908234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9" name="Chevron 168"/>
            <p:cNvSpPr/>
            <p:nvPr/>
          </p:nvSpPr>
          <p:spPr>
            <a:xfrm>
              <a:off x="2384885" y="5986926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305743" y="4516786"/>
            <a:ext cx="650739" cy="676467"/>
            <a:chOff x="4903873" y="4030481"/>
            <a:chExt cx="402986" cy="418919"/>
          </a:xfrm>
        </p:grpSpPr>
        <p:sp>
          <p:nvSpPr>
            <p:cNvPr id="171" name="Isosceles Triangle 170"/>
            <p:cNvSpPr/>
            <p:nvPr/>
          </p:nvSpPr>
          <p:spPr>
            <a:xfrm>
              <a:off x="4903873" y="40304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5018173" y="41447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4903873" y="4220800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174" name="AutoShape 3"/>
          <p:cNvSpPr>
            <a:spLocks noChangeAspect="1" noChangeArrowheads="1" noTextEdit="1"/>
          </p:cNvSpPr>
          <p:nvPr/>
        </p:nvSpPr>
        <p:spPr bwMode="auto">
          <a:xfrm>
            <a:off x="6855759" y="3839588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670000" y="4165187"/>
            <a:ext cx="1270456" cy="1454924"/>
          </a:xfrm>
          <a:prstGeom prst="rect">
            <a:avLst/>
          </a:prstGeom>
          <a:solidFill>
            <a:srgbClr val="E7E4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934207" y="4582112"/>
            <a:ext cx="770123" cy="600162"/>
            <a:chOff x="4051197" y="4307927"/>
            <a:chExt cx="724517" cy="564621"/>
          </a:xfrm>
          <a:solidFill>
            <a:srgbClr val="CC3300"/>
          </a:solidFill>
        </p:grpSpPr>
        <p:sp>
          <p:nvSpPr>
            <p:cNvPr id="177" name="Rectangle 176"/>
            <p:cNvSpPr/>
            <p:nvPr/>
          </p:nvSpPr>
          <p:spPr>
            <a:xfrm>
              <a:off x="4051197" y="43079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203597" y="44603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55997" y="46127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360265" y="3142557"/>
            <a:ext cx="962093" cy="566310"/>
            <a:chOff x="7130117" y="3037078"/>
            <a:chExt cx="678839" cy="399580"/>
          </a:xfrm>
        </p:grpSpPr>
        <p:sp>
          <p:nvSpPr>
            <p:cNvPr id="181" name="Pentagon 180"/>
            <p:cNvSpPr/>
            <p:nvPr/>
          </p:nvSpPr>
          <p:spPr>
            <a:xfrm>
              <a:off x="7130117" y="3037078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7271612" y="3177829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3" name="Pentagon 182"/>
            <p:cNvSpPr/>
            <p:nvPr/>
          </p:nvSpPr>
          <p:spPr>
            <a:xfrm>
              <a:off x="7385912" y="3325506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370907" y="3872341"/>
            <a:ext cx="582162" cy="582162"/>
            <a:chOff x="4662488" y="3560763"/>
            <a:chExt cx="547687" cy="547687"/>
          </a:xfrm>
        </p:grpSpPr>
        <p:sp>
          <p:nvSpPr>
            <p:cNvPr id="1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62488" y="3560763"/>
              <a:ext cx="54768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6" name="Freeform 5"/>
            <p:cNvSpPr>
              <a:spLocks noEditPoints="1"/>
            </p:cNvSpPr>
            <p:nvPr/>
          </p:nvSpPr>
          <p:spPr bwMode="auto">
            <a:xfrm>
              <a:off x="4662488" y="3562350"/>
              <a:ext cx="547687" cy="544512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948A54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7" name="Freeform 6"/>
            <p:cNvSpPr>
              <a:spLocks/>
            </p:cNvSpPr>
            <p:nvPr/>
          </p:nvSpPr>
          <p:spPr bwMode="auto">
            <a:xfrm>
              <a:off x="4968875" y="3560763"/>
              <a:ext cx="239712" cy="285750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ABA88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4664075" y="3817938"/>
              <a:ext cx="244475" cy="290512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rgbClr val="D8D4BA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2230518" y="4162718"/>
            <a:ext cx="1235368" cy="1472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1902354" y="3839587"/>
            <a:ext cx="582162" cy="582162"/>
            <a:chOff x="2174845" y="5333914"/>
            <a:chExt cx="410765" cy="410765"/>
          </a:xfrm>
        </p:grpSpPr>
        <p:sp>
          <p:nvSpPr>
            <p:cNvPr id="1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74845" y="5333914"/>
              <a:ext cx="410765" cy="4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2174845" y="5335104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2404635" y="5333914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2176035" y="5526795"/>
              <a:ext cx="183356" cy="217884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rot="5400000">
            <a:off x="2564404" y="4584360"/>
            <a:ext cx="578206" cy="595670"/>
            <a:chOff x="2853005" y="4483865"/>
            <a:chExt cx="845870" cy="618344"/>
          </a:xfrm>
        </p:grpSpPr>
        <p:pic>
          <p:nvPicPr>
            <p:cNvPr id="196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5" y="4483865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850" y="4485183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7" y="4598603"/>
            <a:ext cx="561145" cy="567180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7174418" y="4165187"/>
            <a:ext cx="1219412" cy="1461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447758" y="4585380"/>
            <a:ext cx="815623" cy="593626"/>
            <a:chOff x="7191851" y="4084733"/>
            <a:chExt cx="575492" cy="418854"/>
          </a:xfrm>
        </p:grpSpPr>
        <p:cxnSp>
          <p:nvCxnSpPr>
            <p:cNvPr id="203" name="Elbow Connector 202"/>
            <p:cNvCxnSpPr>
              <a:stCxn id="205" idx="2"/>
            </p:cNvCxnSpPr>
            <p:nvPr/>
          </p:nvCxnSpPr>
          <p:spPr>
            <a:xfrm rot="16200000" flipH="1">
              <a:off x="7399207" y="4260022"/>
              <a:ext cx="80529" cy="22271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Isosceles Triangle 203"/>
            <p:cNvSpPr/>
            <p:nvPr/>
          </p:nvSpPr>
          <p:spPr>
            <a:xfrm>
              <a:off x="7478657" y="4274987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191851" y="4084733"/>
              <a:ext cx="272527" cy="2463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206" name="Freeform 7"/>
          <p:cNvSpPr>
            <a:spLocks/>
          </p:cNvSpPr>
          <p:nvPr/>
        </p:nvSpPr>
        <p:spPr bwMode="auto">
          <a:xfrm>
            <a:off x="6857444" y="4112950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FFA266"/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6855759" y="3839587"/>
            <a:ext cx="582162" cy="580474"/>
            <a:chOff x="6774145" y="3504713"/>
            <a:chExt cx="410765" cy="409574"/>
          </a:xfrm>
        </p:grpSpPr>
        <p:sp>
          <p:nvSpPr>
            <p:cNvPr id="208" name="Freeform 6"/>
            <p:cNvSpPr>
              <a:spLocks/>
            </p:cNvSpPr>
            <p:nvPr/>
          </p:nvSpPr>
          <p:spPr bwMode="auto">
            <a:xfrm>
              <a:off x="7003934" y="3504713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FFA266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6774145" y="3505903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FFD7BD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212" name="AutoShape 3"/>
          <p:cNvSpPr>
            <a:spLocks noChangeAspect="1" noChangeArrowheads="1" noTextEdit="1"/>
          </p:cNvSpPr>
          <p:nvPr/>
        </p:nvSpPr>
        <p:spPr bwMode="auto">
          <a:xfrm>
            <a:off x="9190548" y="3846302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3" name="Freeform 7"/>
          <p:cNvSpPr>
            <a:spLocks/>
          </p:cNvSpPr>
          <p:nvPr/>
        </p:nvSpPr>
        <p:spPr bwMode="auto">
          <a:xfrm>
            <a:off x="9192235" y="4119665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7CB953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4" name="Freeform 5"/>
          <p:cNvSpPr>
            <a:spLocks noEditPoints="1"/>
          </p:cNvSpPr>
          <p:nvPr/>
        </p:nvSpPr>
        <p:spPr bwMode="auto">
          <a:xfrm>
            <a:off x="9190548" y="3847988"/>
            <a:ext cx="582162" cy="578787"/>
          </a:xfrm>
          <a:custGeom>
            <a:avLst/>
            <a:gdLst>
              <a:gd name="T0" fmla="*/ 51 w 690"/>
              <a:gd name="T1" fmla="*/ 251 h 687"/>
              <a:gd name="T2" fmla="*/ 57 w 690"/>
              <a:gd name="T3" fmla="*/ 247 h 687"/>
              <a:gd name="T4" fmla="*/ 62 w 690"/>
              <a:gd name="T5" fmla="*/ 244 h 687"/>
              <a:gd name="T6" fmla="*/ 64 w 690"/>
              <a:gd name="T7" fmla="*/ 246 h 687"/>
              <a:gd name="T8" fmla="*/ 65 w 690"/>
              <a:gd name="T9" fmla="*/ 244 h 687"/>
              <a:gd name="T10" fmla="*/ 76 w 690"/>
              <a:gd name="T11" fmla="*/ 251 h 687"/>
              <a:gd name="T12" fmla="*/ 122 w 690"/>
              <a:gd name="T13" fmla="*/ 299 h 687"/>
              <a:gd name="T14" fmla="*/ 132 w 690"/>
              <a:gd name="T15" fmla="*/ 266 h 687"/>
              <a:gd name="T16" fmla="*/ 145 w 690"/>
              <a:gd name="T17" fmla="*/ 236 h 687"/>
              <a:gd name="T18" fmla="*/ 162 w 690"/>
              <a:gd name="T19" fmla="*/ 209 h 687"/>
              <a:gd name="T20" fmla="*/ 183 w 690"/>
              <a:gd name="T21" fmla="*/ 183 h 687"/>
              <a:gd name="T22" fmla="*/ 209 w 690"/>
              <a:gd name="T23" fmla="*/ 163 h 687"/>
              <a:gd name="T24" fmla="*/ 236 w 690"/>
              <a:gd name="T25" fmla="*/ 144 h 687"/>
              <a:gd name="T26" fmla="*/ 266 w 690"/>
              <a:gd name="T27" fmla="*/ 131 h 687"/>
              <a:gd name="T28" fmla="*/ 298 w 690"/>
              <a:gd name="T29" fmla="*/ 121 h 687"/>
              <a:gd name="T30" fmla="*/ 300 w 690"/>
              <a:gd name="T31" fmla="*/ 0 h 687"/>
              <a:gd name="T32" fmla="*/ 271 w 690"/>
              <a:gd name="T33" fmla="*/ 5 h 687"/>
              <a:gd name="T34" fmla="*/ 216 w 690"/>
              <a:gd name="T35" fmla="*/ 22 h 687"/>
              <a:gd name="T36" fmla="*/ 165 w 690"/>
              <a:gd name="T37" fmla="*/ 48 h 687"/>
              <a:gd name="T38" fmla="*/ 118 w 690"/>
              <a:gd name="T39" fmla="*/ 81 h 687"/>
              <a:gd name="T40" fmla="*/ 79 w 690"/>
              <a:gd name="T41" fmla="*/ 121 h 687"/>
              <a:gd name="T42" fmla="*/ 46 w 690"/>
              <a:gd name="T43" fmla="*/ 168 h 687"/>
              <a:gd name="T44" fmla="*/ 21 w 690"/>
              <a:gd name="T45" fmla="*/ 219 h 687"/>
              <a:gd name="T46" fmla="*/ 5 w 690"/>
              <a:gd name="T47" fmla="*/ 275 h 687"/>
              <a:gd name="T48" fmla="*/ 51 w 690"/>
              <a:gd name="T49" fmla="*/ 251 h 687"/>
              <a:gd name="T50" fmla="*/ 640 w 690"/>
              <a:gd name="T51" fmla="*/ 434 h 687"/>
              <a:gd name="T52" fmla="*/ 635 w 690"/>
              <a:gd name="T53" fmla="*/ 437 h 687"/>
              <a:gd name="T54" fmla="*/ 629 w 690"/>
              <a:gd name="T55" fmla="*/ 439 h 687"/>
              <a:gd name="T56" fmla="*/ 628 w 690"/>
              <a:gd name="T57" fmla="*/ 439 h 687"/>
              <a:gd name="T58" fmla="*/ 626 w 690"/>
              <a:gd name="T59" fmla="*/ 439 h 687"/>
              <a:gd name="T60" fmla="*/ 616 w 690"/>
              <a:gd name="T61" fmla="*/ 434 h 687"/>
              <a:gd name="T62" fmla="*/ 616 w 690"/>
              <a:gd name="T63" fmla="*/ 434 h 687"/>
              <a:gd name="T64" fmla="*/ 569 w 690"/>
              <a:gd name="T65" fmla="*/ 384 h 687"/>
              <a:gd name="T66" fmla="*/ 561 w 690"/>
              <a:gd name="T67" fmla="*/ 418 h 687"/>
              <a:gd name="T68" fmla="*/ 546 w 690"/>
              <a:gd name="T69" fmla="*/ 448 h 687"/>
              <a:gd name="T70" fmla="*/ 529 w 690"/>
              <a:gd name="T71" fmla="*/ 478 h 687"/>
              <a:gd name="T72" fmla="*/ 507 w 690"/>
              <a:gd name="T73" fmla="*/ 503 h 687"/>
              <a:gd name="T74" fmla="*/ 481 w 690"/>
              <a:gd name="T75" fmla="*/ 525 h 687"/>
              <a:gd name="T76" fmla="*/ 453 w 690"/>
              <a:gd name="T77" fmla="*/ 544 h 687"/>
              <a:gd name="T78" fmla="*/ 421 w 690"/>
              <a:gd name="T79" fmla="*/ 557 h 687"/>
              <a:gd name="T80" fmla="*/ 388 w 690"/>
              <a:gd name="T81" fmla="*/ 567 h 687"/>
              <a:gd name="T82" fmla="*/ 394 w 690"/>
              <a:gd name="T83" fmla="*/ 687 h 687"/>
              <a:gd name="T84" fmla="*/ 424 w 690"/>
              <a:gd name="T85" fmla="*/ 682 h 687"/>
              <a:gd name="T86" fmla="*/ 479 w 690"/>
              <a:gd name="T87" fmla="*/ 663 h 687"/>
              <a:gd name="T88" fmla="*/ 529 w 690"/>
              <a:gd name="T89" fmla="*/ 638 h 687"/>
              <a:gd name="T90" fmla="*/ 574 w 690"/>
              <a:gd name="T91" fmla="*/ 604 h 687"/>
              <a:gd name="T92" fmla="*/ 613 w 690"/>
              <a:gd name="T93" fmla="*/ 563 h 687"/>
              <a:gd name="T94" fmla="*/ 646 w 690"/>
              <a:gd name="T95" fmla="*/ 517 h 687"/>
              <a:gd name="T96" fmla="*/ 670 w 690"/>
              <a:gd name="T97" fmla="*/ 466 h 687"/>
              <a:gd name="T98" fmla="*/ 686 w 690"/>
              <a:gd name="T99" fmla="*/ 409 h 687"/>
              <a:gd name="T100" fmla="*/ 640 w 690"/>
              <a:gd name="T101" fmla="*/ 434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0" h="687">
                <a:moveTo>
                  <a:pt x="54" y="253"/>
                </a:moveTo>
                <a:lnTo>
                  <a:pt x="51" y="251"/>
                </a:lnTo>
                <a:lnTo>
                  <a:pt x="51" y="251"/>
                </a:lnTo>
                <a:lnTo>
                  <a:pt x="57" y="247"/>
                </a:lnTo>
                <a:lnTo>
                  <a:pt x="62" y="244"/>
                </a:lnTo>
                <a:lnTo>
                  <a:pt x="62" y="244"/>
                </a:lnTo>
                <a:lnTo>
                  <a:pt x="64" y="246"/>
                </a:lnTo>
                <a:lnTo>
                  <a:pt x="64" y="246"/>
                </a:lnTo>
                <a:lnTo>
                  <a:pt x="65" y="244"/>
                </a:lnTo>
                <a:lnTo>
                  <a:pt x="65" y="244"/>
                </a:lnTo>
                <a:lnTo>
                  <a:pt x="71" y="247"/>
                </a:lnTo>
                <a:lnTo>
                  <a:pt x="76" y="251"/>
                </a:lnTo>
                <a:lnTo>
                  <a:pt x="122" y="299"/>
                </a:lnTo>
                <a:lnTo>
                  <a:pt x="122" y="299"/>
                </a:lnTo>
                <a:lnTo>
                  <a:pt x="126" y="282"/>
                </a:lnTo>
                <a:lnTo>
                  <a:pt x="132" y="266"/>
                </a:lnTo>
                <a:lnTo>
                  <a:pt x="138" y="251"/>
                </a:lnTo>
                <a:lnTo>
                  <a:pt x="145" y="236"/>
                </a:lnTo>
                <a:lnTo>
                  <a:pt x="153" y="222"/>
                </a:lnTo>
                <a:lnTo>
                  <a:pt x="162" y="209"/>
                </a:lnTo>
                <a:lnTo>
                  <a:pt x="172" y="196"/>
                </a:lnTo>
                <a:lnTo>
                  <a:pt x="183" y="183"/>
                </a:lnTo>
                <a:lnTo>
                  <a:pt x="195" y="172"/>
                </a:lnTo>
                <a:lnTo>
                  <a:pt x="209" y="163"/>
                </a:lnTo>
                <a:lnTo>
                  <a:pt x="222" y="153"/>
                </a:lnTo>
                <a:lnTo>
                  <a:pt x="236" y="144"/>
                </a:lnTo>
                <a:lnTo>
                  <a:pt x="250" y="137"/>
                </a:lnTo>
                <a:lnTo>
                  <a:pt x="266" y="131"/>
                </a:lnTo>
                <a:lnTo>
                  <a:pt x="282" y="125"/>
                </a:lnTo>
                <a:lnTo>
                  <a:pt x="298" y="121"/>
                </a:lnTo>
                <a:lnTo>
                  <a:pt x="363" y="60"/>
                </a:lnTo>
                <a:lnTo>
                  <a:pt x="300" y="0"/>
                </a:lnTo>
                <a:lnTo>
                  <a:pt x="300" y="0"/>
                </a:lnTo>
                <a:lnTo>
                  <a:pt x="271" y="5"/>
                </a:lnTo>
                <a:lnTo>
                  <a:pt x="243" y="12"/>
                </a:lnTo>
                <a:lnTo>
                  <a:pt x="216" y="22"/>
                </a:lnTo>
                <a:lnTo>
                  <a:pt x="189" y="33"/>
                </a:lnTo>
                <a:lnTo>
                  <a:pt x="165" y="48"/>
                </a:lnTo>
                <a:lnTo>
                  <a:pt x="140" y="64"/>
                </a:lnTo>
                <a:lnTo>
                  <a:pt x="118" y="81"/>
                </a:lnTo>
                <a:lnTo>
                  <a:pt x="98" y="100"/>
                </a:lnTo>
                <a:lnTo>
                  <a:pt x="79" y="121"/>
                </a:lnTo>
                <a:lnTo>
                  <a:pt x="62" y="143"/>
                </a:lnTo>
                <a:lnTo>
                  <a:pt x="46" y="168"/>
                </a:lnTo>
                <a:lnTo>
                  <a:pt x="33" y="192"/>
                </a:lnTo>
                <a:lnTo>
                  <a:pt x="21" y="219"/>
                </a:lnTo>
                <a:lnTo>
                  <a:pt x="12" y="246"/>
                </a:lnTo>
                <a:lnTo>
                  <a:pt x="5" y="275"/>
                </a:lnTo>
                <a:lnTo>
                  <a:pt x="0" y="304"/>
                </a:lnTo>
                <a:lnTo>
                  <a:pt x="51" y="251"/>
                </a:lnTo>
                <a:lnTo>
                  <a:pt x="54" y="253"/>
                </a:lnTo>
                <a:close/>
                <a:moveTo>
                  <a:pt x="640" y="434"/>
                </a:moveTo>
                <a:lnTo>
                  <a:pt x="640" y="434"/>
                </a:lnTo>
                <a:lnTo>
                  <a:pt x="635" y="437"/>
                </a:lnTo>
                <a:lnTo>
                  <a:pt x="629" y="439"/>
                </a:lnTo>
                <a:lnTo>
                  <a:pt x="629" y="439"/>
                </a:lnTo>
                <a:lnTo>
                  <a:pt x="628" y="439"/>
                </a:lnTo>
                <a:lnTo>
                  <a:pt x="628" y="439"/>
                </a:lnTo>
                <a:lnTo>
                  <a:pt x="626" y="439"/>
                </a:lnTo>
                <a:lnTo>
                  <a:pt x="626" y="439"/>
                </a:lnTo>
                <a:lnTo>
                  <a:pt x="620" y="437"/>
                </a:lnTo>
                <a:lnTo>
                  <a:pt x="616" y="434"/>
                </a:lnTo>
                <a:lnTo>
                  <a:pt x="618" y="430"/>
                </a:lnTo>
                <a:lnTo>
                  <a:pt x="616" y="434"/>
                </a:lnTo>
                <a:lnTo>
                  <a:pt x="569" y="384"/>
                </a:lnTo>
                <a:lnTo>
                  <a:pt x="569" y="384"/>
                </a:lnTo>
                <a:lnTo>
                  <a:pt x="565" y="401"/>
                </a:lnTo>
                <a:lnTo>
                  <a:pt x="561" y="418"/>
                </a:lnTo>
                <a:lnTo>
                  <a:pt x="553" y="434"/>
                </a:lnTo>
                <a:lnTo>
                  <a:pt x="546" y="448"/>
                </a:lnTo>
                <a:lnTo>
                  <a:pt x="539" y="463"/>
                </a:lnTo>
                <a:lnTo>
                  <a:pt x="529" y="478"/>
                </a:lnTo>
                <a:lnTo>
                  <a:pt x="518" y="491"/>
                </a:lnTo>
                <a:lnTo>
                  <a:pt x="507" y="503"/>
                </a:lnTo>
                <a:lnTo>
                  <a:pt x="495" y="514"/>
                </a:lnTo>
                <a:lnTo>
                  <a:pt x="481" y="525"/>
                </a:lnTo>
                <a:lnTo>
                  <a:pt x="468" y="535"/>
                </a:lnTo>
                <a:lnTo>
                  <a:pt x="453" y="544"/>
                </a:lnTo>
                <a:lnTo>
                  <a:pt x="437" y="551"/>
                </a:lnTo>
                <a:lnTo>
                  <a:pt x="421" y="557"/>
                </a:lnTo>
                <a:lnTo>
                  <a:pt x="405" y="563"/>
                </a:lnTo>
                <a:lnTo>
                  <a:pt x="388" y="567"/>
                </a:lnTo>
                <a:lnTo>
                  <a:pt x="329" y="623"/>
                </a:lnTo>
                <a:lnTo>
                  <a:pt x="394" y="687"/>
                </a:lnTo>
                <a:lnTo>
                  <a:pt x="394" y="687"/>
                </a:lnTo>
                <a:lnTo>
                  <a:pt x="424" y="682"/>
                </a:lnTo>
                <a:lnTo>
                  <a:pt x="452" y="674"/>
                </a:lnTo>
                <a:lnTo>
                  <a:pt x="479" y="663"/>
                </a:lnTo>
                <a:lnTo>
                  <a:pt x="504" y="652"/>
                </a:lnTo>
                <a:lnTo>
                  <a:pt x="529" y="638"/>
                </a:lnTo>
                <a:lnTo>
                  <a:pt x="552" y="622"/>
                </a:lnTo>
                <a:lnTo>
                  <a:pt x="574" y="604"/>
                </a:lnTo>
                <a:lnTo>
                  <a:pt x="595" y="584"/>
                </a:lnTo>
                <a:lnTo>
                  <a:pt x="613" y="563"/>
                </a:lnTo>
                <a:lnTo>
                  <a:pt x="630" y="541"/>
                </a:lnTo>
                <a:lnTo>
                  <a:pt x="646" y="517"/>
                </a:lnTo>
                <a:lnTo>
                  <a:pt x="659" y="491"/>
                </a:lnTo>
                <a:lnTo>
                  <a:pt x="670" y="466"/>
                </a:lnTo>
                <a:lnTo>
                  <a:pt x="679" y="437"/>
                </a:lnTo>
                <a:lnTo>
                  <a:pt x="686" y="409"/>
                </a:lnTo>
                <a:lnTo>
                  <a:pt x="690" y="380"/>
                </a:lnTo>
                <a:lnTo>
                  <a:pt x="640" y="434"/>
                </a:lnTo>
                <a:close/>
              </a:path>
            </a:pathLst>
          </a:custGeom>
          <a:solidFill>
            <a:srgbClr val="D4E8C6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5" name="Freeform 6"/>
          <p:cNvSpPr>
            <a:spLocks/>
          </p:cNvSpPr>
          <p:nvPr/>
        </p:nvSpPr>
        <p:spPr bwMode="auto">
          <a:xfrm>
            <a:off x="9516221" y="3846302"/>
            <a:ext cx="254801" cy="303736"/>
          </a:xfrm>
          <a:custGeom>
            <a:avLst/>
            <a:gdLst>
              <a:gd name="T0" fmla="*/ 181 w 303"/>
              <a:gd name="T1" fmla="*/ 297 h 360"/>
              <a:gd name="T2" fmla="*/ 242 w 303"/>
              <a:gd name="T3" fmla="*/ 360 h 360"/>
              <a:gd name="T4" fmla="*/ 303 w 303"/>
              <a:gd name="T5" fmla="*/ 296 h 360"/>
              <a:gd name="T6" fmla="*/ 303 w 303"/>
              <a:gd name="T7" fmla="*/ 296 h 360"/>
              <a:gd name="T8" fmla="*/ 298 w 303"/>
              <a:gd name="T9" fmla="*/ 267 h 360"/>
              <a:gd name="T10" fmla="*/ 289 w 303"/>
              <a:gd name="T11" fmla="*/ 239 h 360"/>
              <a:gd name="T12" fmla="*/ 280 w 303"/>
              <a:gd name="T13" fmla="*/ 212 h 360"/>
              <a:gd name="T14" fmla="*/ 269 w 303"/>
              <a:gd name="T15" fmla="*/ 187 h 360"/>
              <a:gd name="T16" fmla="*/ 254 w 303"/>
              <a:gd name="T17" fmla="*/ 162 h 360"/>
              <a:gd name="T18" fmla="*/ 238 w 303"/>
              <a:gd name="T19" fmla="*/ 139 h 360"/>
              <a:gd name="T20" fmla="*/ 221 w 303"/>
              <a:gd name="T21" fmla="*/ 117 h 360"/>
              <a:gd name="T22" fmla="*/ 201 w 303"/>
              <a:gd name="T23" fmla="*/ 96 h 360"/>
              <a:gd name="T24" fmla="*/ 181 w 303"/>
              <a:gd name="T25" fmla="*/ 78 h 360"/>
              <a:gd name="T26" fmla="*/ 159 w 303"/>
              <a:gd name="T27" fmla="*/ 61 h 360"/>
              <a:gd name="T28" fmla="*/ 135 w 303"/>
              <a:gd name="T29" fmla="*/ 45 h 360"/>
              <a:gd name="T30" fmla="*/ 111 w 303"/>
              <a:gd name="T31" fmla="*/ 33 h 360"/>
              <a:gd name="T32" fmla="*/ 84 w 303"/>
              <a:gd name="T33" fmla="*/ 21 h 360"/>
              <a:gd name="T34" fmla="*/ 57 w 303"/>
              <a:gd name="T35" fmla="*/ 12 h 360"/>
              <a:gd name="T36" fmla="*/ 29 w 303"/>
              <a:gd name="T37" fmla="*/ 5 h 360"/>
              <a:gd name="T38" fmla="*/ 0 w 303"/>
              <a:gd name="T39" fmla="*/ 0 h 360"/>
              <a:gd name="T40" fmla="*/ 51 w 303"/>
              <a:gd name="T41" fmla="*/ 49 h 360"/>
              <a:gd name="T42" fmla="*/ 51 w 303"/>
              <a:gd name="T43" fmla="*/ 49 h 360"/>
              <a:gd name="T44" fmla="*/ 55 w 303"/>
              <a:gd name="T45" fmla="*/ 54 h 360"/>
              <a:gd name="T46" fmla="*/ 56 w 303"/>
              <a:gd name="T47" fmla="*/ 60 h 360"/>
              <a:gd name="T48" fmla="*/ 56 w 303"/>
              <a:gd name="T49" fmla="*/ 60 h 360"/>
              <a:gd name="T50" fmla="*/ 56 w 303"/>
              <a:gd name="T51" fmla="*/ 61 h 360"/>
              <a:gd name="T52" fmla="*/ 56 w 303"/>
              <a:gd name="T53" fmla="*/ 61 h 360"/>
              <a:gd name="T54" fmla="*/ 56 w 303"/>
              <a:gd name="T55" fmla="*/ 61 h 360"/>
              <a:gd name="T56" fmla="*/ 56 w 303"/>
              <a:gd name="T57" fmla="*/ 61 h 360"/>
              <a:gd name="T58" fmla="*/ 55 w 303"/>
              <a:gd name="T59" fmla="*/ 67 h 360"/>
              <a:gd name="T60" fmla="*/ 51 w 303"/>
              <a:gd name="T61" fmla="*/ 73 h 360"/>
              <a:gd name="T62" fmla="*/ 49 w 303"/>
              <a:gd name="T63" fmla="*/ 71 h 360"/>
              <a:gd name="T64" fmla="*/ 51 w 303"/>
              <a:gd name="T65" fmla="*/ 73 h 360"/>
              <a:gd name="T66" fmla="*/ 0 w 303"/>
              <a:gd name="T67" fmla="*/ 121 h 360"/>
              <a:gd name="T68" fmla="*/ 0 w 303"/>
              <a:gd name="T69" fmla="*/ 121 h 360"/>
              <a:gd name="T70" fmla="*/ 17 w 303"/>
              <a:gd name="T71" fmla="*/ 125 h 360"/>
              <a:gd name="T72" fmla="*/ 33 w 303"/>
              <a:gd name="T73" fmla="*/ 129 h 360"/>
              <a:gd name="T74" fmla="*/ 49 w 303"/>
              <a:gd name="T75" fmla="*/ 136 h 360"/>
              <a:gd name="T76" fmla="*/ 63 w 303"/>
              <a:gd name="T77" fmla="*/ 143 h 360"/>
              <a:gd name="T78" fmla="*/ 78 w 303"/>
              <a:gd name="T79" fmla="*/ 151 h 360"/>
              <a:gd name="T80" fmla="*/ 92 w 303"/>
              <a:gd name="T81" fmla="*/ 160 h 360"/>
              <a:gd name="T82" fmla="*/ 105 w 303"/>
              <a:gd name="T83" fmla="*/ 171 h 360"/>
              <a:gd name="T84" fmla="*/ 117 w 303"/>
              <a:gd name="T85" fmla="*/ 182 h 360"/>
              <a:gd name="T86" fmla="*/ 128 w 303"/>
              <a:gd name="T87" fmla="*/ 193 h 360"/>
              <a:gd name="T88" fmla="*/ 139 w 303"/>
              <a:gd name="T89" fmla="*/ 206 h 360"/>
              <a:gd name="T90" fmla="*/ 149 w 303"/>
              <a:gd name="T91" fmla="*/ 220 h 360"/>
              <a:gd name="T92" fmla="*/ 157 w 303"/>
              <a:gd name="T93" fmla="*/ 233 h 360"/>
              <a:gd name="T94" fmla="*/ 165 w 303"/>
              <a:gd name="T95" fmla="*/ 249 h 360"/>
              <a:gd name="T96" fmla="*/ 172 w 303"/>
              <a:gd name="T97" fmla="*/ 264 h 360"/>
              <a:gd name="T98" fmla="*/ 177 w 303"/>
              <a:gd name="T99" fmla="*/ 280 h 360"/>
              <a:gd name="T100" fmla="*/ 181 w 303"/>
              <a:gd name="T101" fmla="*/ 297 h 360"/>
              <a:gd name="T102" fmla="*/ 181 w 303"/>
              <a:gd name="T103" fmla="*/ 29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" h="360">
                <a:moveTo>
                  <a:pt x="181" y="297"/>
                </a:moveTo>
                <a:lnTo>
                  <a:pt x="242" y="360"/>
                </a:lnTo>
                <a:lnTo>
                  <a:pt x="303" y="296"/>
                </a:lnTo>
                <a:lnTo>
                  <a:pt x="303" y="296"/>
                </a:lnTo>
                <a:lnTo>
                  <a:pt x="298" y="267"/>
                </a:lnTo>
                <a:lnTo>
                  <a:pt x="289" y="239"/>
                </a:lnTo>
                <a:lnTo>
                  <a:pt x="280" y="212"/>
                </a:lnTo>
                <a:lnTo>
                  <a:pt x="269" y="187"/>
                </a:lnTo>
                <a:lnTo>
                  <a:pt x="254" y="162"/>
                </a:lnTo>
                <a:lnTo>
                  <a:pt x="238" y="139"/>
                </a:lnTo>
                <a:lnTo>
                  <a:pt x="221" y="117"/>
                </a:lnTo>
                <a:lnTo>
                  <a:pt x="201" y="96"/>
                </a:lnTo>
                <a:lnTo>
                  <a:pt x="181" y="78"/>
                </a:lnTo>
                <a:lnTo>
                  <a:pt x="159" y="61"/>
                </a:lnTo>
                <a:lnTo>
                  <a:pt x="135" y="45"/>
                </a:lnTo>
                <a:lnTo>
                  <a:pt x="111" y="33"/>
                </a:lnTo>
                <a:lnTo>
                  <a:pt x="84" y="21"/>
                </a:lnTo>
                <a:lnTo>
                  <a:pt x="57" y="12"/>
                </a:lnTo>
                <a:lnTo>
                  <a:pt x="29" y="5"/>
                </a:lnTo>
                <a:lnTo>
                  <a:pt x="0" y="0"/>
                </a:lnTo>
                <a:lnTo>
                  <a:pt x="51" y="49"/>
                </a:lnTo>
                <a:lnTo>
                  <a:pt x="51" y="49"/>
                </a:lnTo>
                <a:lnTo>
                  <a:pt x="55" y="54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7"/>
                </a:lnTo>
                <a:lnTo>
                  <a:pt x="51" y="73"/>
                </a:lnTo>
                <a:lnTo>
                  <a:pt x="49" y="71"/>
                </a:lnTo>
                <a:lnTo>
                  <a:pt x="51" y="73"/>
                </a:lnTo>
                <a:lnTo>
                  <a:pt x="0" y="121"/>
                </a:lnTo>
                <a:lnTo>
                  <a:pt x="0" y="121"/>
                </a:lnTo>
                <a:lnTo>
                  <a:pt x="17" y="125"/>
                </a:lnTo>
                <a:lnTo>
                  <a:pt x="33" y="129"/>
                </a:lnTo>
                <a:lnTo>
                  <a:pt x="49" y="136"/>
                </a:lnTo>
                <a:lnTo>
                  <a:pt x="63" y="143"/>
                </a:lnTo>
                <a:lnTo>
                  <a:pt x="78" y="151"/>
                </a:lnTo>
                <a:lnTo>
                  <a:pt x="92" y="160"/>
                </a:lnTo>
                <a:lnTo>
                  <a:pt x="105" y="171"/>
                </a:lnTo>
                <a:lnTo>
                  <a:pt x="117" y="182"/>
                </a:lnTo>
                <a:lnTo>
                  <a:pt x="128" y="193"/>
                </a:lnTo>
                <a:lnTo>
                  <a:pt x="139" y="206"/>
                </a:lnTo>
                <a:lnTo>
                  <a:pt x="149" y="220"/>
                </a:lnTo>
                <a:lnTo>
                  <a:pt x="157" y="233"/>
                </a:lnTo>
                <a:lnTo>
                  <a:pt x="165" y="249"/>
                </a:lnTo>
                <a:lnTo>
                  <a:pt x="172" y="264"/>
                </a:lnTo>
                <a:lnTo>
                  <a:pt x="177" y="280"/>
                </a:lnTo>
                <a:lnTo>
                  <a:pt x="181" y="297"/>
                </a:lnTo>
                <a:lnTo>
                  <a:pt x="181" y="297"/>
                </a:lnTo>
                <a:close/>
              </a:path>
            </a:pathLst>
          </a:custGeom>
          <a:solidFill>
            <a:srgbClr val="A9D18E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935196" y="2574719"/>
            <a:ext cx="2444398" cy="3052800"/>
          </a:xfrm>
          <a:prstGeom prst="rect">
            <a:avLst/>
          </a:prstGeom>
          <a:noFill/>
          <a:ln w="19050">
            <a:solidFill>
              <a:srgbClr val="FF8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23" name="Down Arrow 122"/>
          <p:cNvSpPr/>
          <p:nvPr/>
        </p:nvSpPr>
        <p:spPr>
          <a:xfrm rot="16200000">
            <a:off x="3398561" y="4037678"/>
            <a:ext cx="354456" cy="23749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1" name="Down Arrow 130"/>
          <p:cNvSpPr/>
          <p:nvPr/>
        </p:nvSpPr>
        <p:spPr>
          <a:xfrm rot="16200000">
            <a:off x="5906272" y="4016691"/>
            <a:ext cx="354456" cy="301374"/>
          </a:xfrm>
          <a:prstGeom prst="downArrow">
            <a:avLst/>
          </a:prstGeom>
          <a:solidFill>
            <a:srgbClr val="D8D4BA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00" name="Down Arrow 199"/>
          <p:cNvSpPr/>
          <p:nvPr/>
        </p:nvSpPr>
        <p:spPr>
          <a:xfrm rot="16200000">
            <a:off x="8356075" y="4016296"/>
            <a:ext cx="354456" cy="302164"/>
          </a:xfrm>
          <a:prstGeom prst="downArrow">
            <a:avLst/>
          </a:prstGeom>
          <a:solidFill>
            <a:srgbClr val="FFD7BD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8" name="Flowchart: Process 217"/>
          <p:cNvSpPr/>
          <p:nvPr/>
        </p:nvSpPr>
        <p:spPr>
          <a:xfrm>
            <a:off x="6422148" y="3073679"/>
            <a:ext cx="373473" cy="404096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19" name="Flowchart: Process 218"/>
          <p:cNvSpPr/>
          <p:nvPr/>
        </p:nvSpPr>
        <p:spPr>
          <a:xfrm>
            <a:off x="6084637" y="3292811"/>
            <a:ext cx="555799" cy="401289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0" name="Flowchart: Process 219"/>
          <p:cNvSpPr/>
          <p:nvPr/>
        </p:nvSpPr>
        <p:spPr>
          <a:xfrm>
            <a:off x="6528774" y="3372729"/>
            <a:ext cx="555120" cy="321372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64" y="3039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133875" y="3294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755202" y="3347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457041" y="2574719"/>
            <a:ext cx="2473894" cy="3052800"/>
          </a:xfrm>
          <a:prstGeom prst="rect">
            <a:avLst/>
          </a:prstGeom>
          <a:noFill/>
          <a:ln w="19050">
            <a:solidFill>
              <a:srgbClr val="867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508" y="2574719"/>
            <a:ext cx="2540018" cy="3051614"/>
          </a:xfrm>
          <a:prstGeom prst="rect">
            <a:avLst/>
          </a:prstGeom>
          <a:noFill/>
          <a:ln w="19050">
            <a:solidFill>
              <a:srgbClr val="2E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0426" y="3110213"/>
            <a:ext cx="850986" cy="6108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01191" y="4581507"/>
            <a:ext cx="588320" cy="583211"/>
            <a:chOff x="10925223" y="4332550"/>
            <a:chExt cx="588320" cy="583211"/>
          </a:xfrm>
        </p:grpSpPr>
        <p:sp>
          <p:nvSpPr>
            <p:cNvPr id="12" name="Oval 11"/>
            <p:cNvSpPr/>
            <p:nvPr/>
          </p:nvSpPr>
          <p:spPr>
            <a:xfrm>
              <a:off x="10925223" y="4332550"/>
              <a:ext cx="588320" cy="583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0975984" y="4382870"/>
              <a:ext cx="486799" cy="482571"/>
            </a:xfrm>
            <a:prstGeom prst="ellipse">
              <a:avLst/>
            </a:prstGeom>
            <a:solidFill>
              <a:srgbClr val="FFE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1087406" y="4493324"/>
              <a:ext cx="263954" cy="261662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1166574" y="4571804"/>
              <a:ext cx="105619" cy="104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3212655" y="2477172"/>
            <a:ext cx="1715576" cy="1743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TextBox 120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592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7A06426C-11FD-4C29-96DD-D47B6EB6C304}"/>
              </a:ext>
            </a:extLst>
          </p:cNvPr>
          <p:cNvSpPr/>
          <p:nvPr/>
        </p:nvSpPr>
        <p:spPr>
          <a:xfrm>
            <a:off x="1071133" y="2715358"/>
            <a:ext cx="5037127" cy="2567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AC8AE660-AA9A-41B1-A9C0-EE4C092BECDC}"/>
              </a:ext>
            </a:extLst>
          </p:cNvPr>
          <p:cNvSpPr/>
          <p:nvPr/>
        </p:nvSpPr>
        <p:spPr>
          <a:xfrm>
            <a:off x="6101031" y="2717614"/>
            <a:ext cx="5029200" cy="2567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5520F410-34DF-471F-9720-DCAC4CEA6D36}"/>
              </a:ext>
            </a:extLst>
          </p:cNvPr>
          <p:cNvSpPr/>
          <p:nvPr/>
        </p:nvSpPr>
        <p:spPr>
          <a:xfrm>
            <a:off x="1066800" y="933086"/>
            <a:ext cx="10058400" cy="1782272"/>
          </a:xfrm>
          <a:prstGeom prst="rect">
            <a:avLst/>
          </a:prstGeom>
          <a:solidFill>
            <a:srgbClr val="FFE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618D4B-BFA0-421B-847F-F2012C9149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281" y="50759"/>
            <a:ext cx="10776069" cy="6746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Main Value-Defining Business Architecture Artifacts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2EBEC4-62F2-44F7-A780-9A546F359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Chevron 32">
            <a:extLst>
              <a:ext uri="{FF2B5EF4-FFF2-40B4-BE49-F238E27FC236}">
                <a16:creationId xmlns:a16="http://schemas.microsoft.com/office/drawing/2014/main" xmlns="" id="{5EBEE6A9-FC1C-4E00-A41C-22A71D49C580}"/>
              </a:ext>
            </a:extLst>
          </p:cNvPr>
          <p:cNvSpPr/>
          <p:nvPr/>
        </p:nvSpPr>
        <p:spPr>
          <a:xfrm>
            <a:off x="4712001" y="1219630"/>
            <a:ext cx="2895600" cy="339179"/>
          </a:xfrm>
          <a:prstGeom prst="chevron">
            <a:avLst>
              <a:gd name="adj" fmla="val 2937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B246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 or Value Chain  (Architecture Scope)</a:t>
            </a:r>
          </a:p>
        </p:txBody>
      </p:sp>
      <p:sp>
        <p:nvSpPr>
          <p:cNvPr id="13" name="Chevron 34">
            <a:extLst>
              <a:ext uri="{FF2B5EF4-FFF2-40B4-BE49-F238E27FC236}">
                <a16:creationId xmlns:a16="http://schemas.microsoft.com/office/drawing/2014/main" xmlns="" id="{A188D68A-0452-4967-9FD4-BC4E62A35B72}"/>
              </a:ext>
            </a:extLst>
          </p:cNvPr>
          <p:cNvSpPr/>
          <p:nvPr/>
        </p:nvSpPr>
        <p:spPr>
          <a:xfrm>
            <a:off x="5331126" y="1712853"/>
            <a:ext cx="1653936" cy="339166"/>
          </a:xfrm>
          <a:prstGeom prst="chevron">
            <a:avLst>
              <a:gd name="adj" fmla="val 2937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B246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 / Value Stream 1</a:t>
            </a:r>
          </a:p>
        </p:txBody>
      </p:sp>
      <p:sp>
        <p:nvSpPr>
          <p:cNvPr id="16" name="Chevron 37">
            <a:extLst>
              <a:ext uri="{FF2B5EF4-FFF2-40B4-BE49-F238E27FC236}">
                <a16:creationId xmlns:a16="http://schemas.microsoft.com/office/drawing/2014/main" xmlns="" id="{6AAB8671-8BE1-4DA8-9FDA-9C0C073D065C}"/>
              </a:ext>
            </a:extLst>
          </p:cNvPr>
          <p:cNvSpPr/>
          <p:nvPr/>
        </p:nvSpPr>
        <p:spPr>
          <a:xfrm>
            <a:off x="5397565" y="2232039"/>
            <a:ext cx="1520057" cy="341282"/>
          </a:xfrm>
          <a:prstGeom prst="chevron">
            <a:avLst>
              <a:gd name="adj" fmla="val 2937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B246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 / VS Stage 1.1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6C3DA9F-8778-4332-B756-E46AE3A20B46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flipH="1">
            <a:off x="6107469" y="2052019"/>
            <a:ext cx="812" cy="1800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CE8D8EA-D94B-434F-A026-5CAD604EC3CF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6108281" y="1558809"/>
            <a:ext cx="1705" cy="1540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0" name="Rounded Rectangle 45">
            <a:extLst>
              <a:ext uri="{FF2B5EF4-FFF2-40B4-BE49-F238E27FC236}">
                <a16:creationId xmlns:a16="http://schemas.microsoft.com/office/drawing/2014/main" xmlns="" id="{BC3C3171-9E08-4A88-BD5E-36D41C07370A}"/>
              </a:ext>
            </a:extLst>
          </p:cNvPr>
          <p:cNvSpPr/>
          <p:nvPr/>
        </p:nvSpPr>
        <p:spPr>
          <a:xfrm>
            <a:off x="2953147" y="4429771"/>
            <a:ext cx="1238250" cy="647700"/>
          </a:xfrm>
          <a:prstGeom prst="roundRect">
            <a:avLst/>
          </a:prstGeom>
          <a:solidFill>
            <a:srgbClr val="3DB2B2">
              <a:lumMod val="60000"/>
              <a:lumOff val="40000"/>
            </a:srgbClr>
          </a:solidFill>
          <a:ln w="12700" cap="flat" cmpd="sng" algn="ctr">
            <a:solidFill>
              <a:srgbClr val="B246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7">
            <a:extLst>
              <a:ext uri="{FF2B5EF4-FFF2-40B4-BE49-F238E27FC236}">
                <a16:creationId xmlns:a16="http://schemas.microsoft.com/office/drawing/2014/main" xmlns="" id="{47D1102E-9F5D-49D2-9362-6C30334253A5}"/>
              </a:ext>
            </a:extLst>
          </p:cNvPr>
          <p:cNvSpPr/>
          <p:nvPr/>
        </p:nvSpPr>
        <p:spPr>
          <a:xfrm>
            <a:off x="3067447" y="4439296"/>
            <a:ext cx="352425" cy="1942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8">
            <a:extLst>
              <a:ext uri="{FF2B5EF4-FFF2-40B4-BE49-F238E27FC236}">
                <a16:creationId xmlns:a16="http://schemas.microsoft.com/office/drawing/2014/main" xmlns="" id="{03514392-624E-4405-9C3F-9EF46576D12C}"/>
              </a:ext>
            </a:extLst>
          </p:cNvPr>
          <p:cNvSpPr/>
          <p:nvPr/>
        </p:nvSpPr>
        <p:spPr>
          <a:xfrm>
            <a:off x="3362480" y="4679147"/>
            <a:ext cx="352425" cy="1942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9">
            <a:extLst>
              <a:ext uri="{FF2B5EF4-FFF2-40B4-BE49-F238E27FC236}">
                <a16:creationId xmlns:a16="http://schemas.microsoft.com/office/drawing/2014/main" xmlns="" id="{913B6805-1B6B-42F1-8265-2283927DD4CC}"/>
              </a:ext>
            </a:extLst>
          </p:cNvPr>
          <p:cNvSpPr/>
          <p:nvPr/>
        </p:nvSpPr>
        <p:spPr>
          <a:xfrm>
            <a:off x="3758524" y="4844895"/>
            <a:ext cx="352425" cy="1942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Chevron 37">
            <a:extLst>
              <a:ext uri="{FF2B5EF4-FFF2-40B4-BE49-F238E27FC236}">
                <a16:creationId xmlns:a16="http://schemas.microsoft.com/office/drawing/2014/main" xmlns="" id="{0B9B3218-467E-4828-98EF-0A70335AB75B}"/>
              </a:ext>
            </a:extLst>
          </p:cNvPr>
          <p:cNvSpPr/>
          <p:nvPr/>
        </p:nvSpPr>
        <p:spPr>
          <a:xfrm>
            <a:off x="2862368" y="3114893"/>
            <a:ext cx="1520057" cy="341282"/>
          </a:xfrm>
          <a:prstGeom prst="chevron">
            <a:avLst>
              <a:gd name="adj" fmla="val 29374"/>
            </a:avLst>
          </a:prstGeom>
          <a:solidFill>
            <a:srgbClr val="3DB2B2">
              <a:lumMod val="60000"/>
              <a:lumOff val="40000"/>
            </a:srgbClr>
          </a:solidFill>
          <a:ln w="12700" cap="flat" cmpd="sng" algn="ctr">
            <a:solidFill>
              <a:srgbClr val="B246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 1.1.1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B59CA45-DA0E-4BA7-8A76-EA03F7597A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69086" y="1576509"/>
            <a:ext cx="541572" cy="253519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8EFF40C3-7474-4F94-948E-535C8C2DE223}"/>
              </a:ext>
            </a:extLst>
          </p:cNvPr>
          <p:cNvCxnSpPr>
            <a:cxnSpLocks/>
          </p:cNvCxnSpPr>
          <p:nvPr/>
        </p:nvCxnSpPr>
        <p:spPr>
          <a:xfrm flipH="1">
            <a:off x="7131953" y="1881751"/>
            <a:ext cx="467441" cy="6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C7A3DDF5-A7B8-47A6-B468-0D138CFE1403}"/>
              </a:ext>
            </a:extLst>
          </p:cNvPr>
          <p:cNvCxnSpPr>
            <a:cxnSpLocks/>
          </p:cNvCxnSpPr>
          <p:nvPr/>
        </p:nvCxnSpPr>
        <p:spPr>
          <a:xfrm flipH="1" flipV="1">
            <a:off x="7131453" y="2402680"/>
            <a:ext cx="470832" cy="93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7C5E4F98-AD3D-4AE9-89A3-AF5DF8C448E5}"/>
              </a:ext>
            </a:extLst>
          </p:cNvPr>
          <p:cNvCxnSpPr>
            <a:cxnSpLocks/>
          </p:cNvCxnSpPr>
          <p:nvPr/>
        </p:nvCxnSpPr>
        <p:spPr>
          <a:xfrm flipH="1">
            <a:off x="4543652" y="3284506"/>
            <a:ext cx="411548" cy="1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7358E04F-FED4-4F77-9B7D-6113784BD1A5}"/>
              </a:ext>
            </a:extLst>
          </p:cNvPr>
          <p:cNvCxnSpPr>
            <a:cxnSpLocks/>
            <a:stCxn id="111" idx="0"/>
            <a:endCxn id="60" idx="2"/>
          </p:cNvCxnSpPr>
          <p:nvPr/>
        </p:nvCxnSpPr>
        <p:spPr>
          <a:xfrm flipV="1">
            <a:off x="3570565" y="3456175"/>
            <a:ext cx="1707" cy="3787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EFC4D43E-359F-4C7B-AE58-4A9E73A4FD95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3538693" y="4873439"/>
            <a:ext cx="0" cy="4162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11" name="Chevron 37">
            <a:extLst>
              <a:ext uri="{FF2B5EF4-FFF2-40B4-BE49-F238E27FC236}">
                <a16:creationId xmlns:a16="http://schemas.microsoft.com/office/drawing/2014/main" xmlns="" id="{8D30AD2D-89F0-4F0A-B1E9-296D54413D7F}"/>
              </a:ext>
            </a:extLst>
          </p:cNvPr>
          <p:cNvSpPr/>
          <p:nvPr/>
        </p:nvSpPr>
        <p:spPr>
          <a:xfrm>
            <a:off x="2860661" y="3834973"/>
            <a:ext cx="1520057" cy="341282"/>
          </a:xfrm>
          <a:prstGeom prst="chevron">
            <a:avLst>
              <a:gd name="adj" fmla="val 29374"/>
            </a:avLst>
          </a:prstGeom>
          <a:solidFill>
            <a:srgbClr val="3DB2B2">
              <a:lumMod val="60000"/>
              <a:lumOff val="40000"/>
            </a:srgbClr>
          </a:solidFill>
          <a:ln w="12700" cap="flat" cmpd="sng" algn="ctr">
            <a:solidFill>
              <a:srgbClr val="B246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 1.1.1.n.n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AC3F0007-180A-406B-9AA7-046B76340E0F}"/>
              </a:ext>
            </a:extLst>
          </p:cNvPr>
          <p:cNvCxnSpPr>
            <a:cxnSpLocks/>
            <a:stCxn id="40" idx="0"/>
            <a:endCxn id="111" idx="2"/>
          </p:cNvCxnSpPr>
          <p:nvPr/>
        </p:nvCxnSpPr>
        <p:spPr>
          <a:xfrm flipH="1" flipV="1">
            <a:off x="3570565" y="4176255"/>
            <a:ext cx="1707" cy="2535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63EA63C6-D38F-4F9D-B76E-102D16634C3E}"/>
              </a:ext>
            </a:extLst>
          </p:cNvPr>
          <p:cNvCxnSpPr>
            <a:cxnSpLocks/>
          </p:cNvCxnSpPr>
          <p:nvPr/>
        </p:nvCxnSpPr>
        <p:spPr>
          <a:xfrm flipH="1">
            <a:off x="4541945" y="4005614"/>
            <a:ext cx="41325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EA79071B-9137-4645-8470-0924A8B9DDDE}"/>
              </a:ext>
            </a:extLst>
          </p:cNvPr>
          <p:cNvSpPr/>
          <p:nvPr/>
        </p:nvSpPr>
        <p:spPr>
          <a:xfrm>
            <a:off x="8419352" y="3029268"/>
            <a:ext cx="799577" cy="57092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84D21E2A-CB25-475F-ABC0-BE51EB2DE590}"/>
              </a:ext>
            </a:extLst>
          </p:cNvPr>
          <p:cNvSpPr/>
          <p:nvPr/>
        </p:nvSpPr>
        <p:spPr>
          <a:xfrm>
            <a:off x="8419352" y="3770677"/>
            <a:ext cx="799577" cy="57092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7758D0A5-4FF8-43F5-A8B8-1C79276D585F}"/>
              </a:ext>
            </a:extLst>
          </p:cNvPr>
          <p:cNvSpPr/>
          <p:nvPr/>
        </p:nvSpPr>
        <p:spPr>
          <a:xfrm>
            <a:off x="8608029" y="3770677"/>
            <a:ext cx="616021" cy="153551"/>
          </a:xfrm>
          <a:prstGeom prst="rect">
            <a:avLst/>
          </a:prstGeom>
          <a:solidFill>
            <a:srgbClr val="9EC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98B138D1-B3EA-4E8A-8D22-DD61DF84E714}"/>
              </a:ext>
            </a:extLst>
          </p:cNvPr>
          <p:cNvSpPr/>
          <p:nvPr/>
        </p:nvSpPr>
        <p:spPr>
          <a:xfrm>
            <a:off x="8608029" y="3923077"/>
            <a:ext cx="616021" cy="153551"/>
          </a:xfrm>
          <a:prstGeom prst="rect">
            <a:avLst/>
          </a:prstGeom>
          <a:solidFill>
            <a:srgbClr val="9EC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9280A0E0-174C-4AAE-86C9-88A4CF4A8B5F}"/>
              </a:ext>
            </a:extLst>
          </p:cNvPr>
          <p:cNvSpPr/>
          <p:nvPr/>
        </p:nvSpPr>
        <p:spPr>
          <a:xfrm>
            <a:off x="8608029" y="4075477"/>
            <a:ext cx="616021" cy="153551"/>
          </a:xfrm>
          <a:prstGeom prst="rect">
            <a:avLst/>
          </a:prstGeom>
          <a:solidFill>
            <a:srgbClr val="9EC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8" name="Straight Connector 61">
            <a:extLst>
              <a:ext uri="{FF2B5EF4-FFF2-40B4-BE49-F238E27FC236}">
                <a16:creationId xmlns:a16="http://schemas.microsoft.com/office/drawing/2014/main" xmlns="" id="{C632E7D6-8657-4479-A947-9C5F6C76472F}"/>
              </a:ext>
            </a:extLst>
          </p:cNvPr>
          <p:cNvCxnSpPr>
            <a:cxnSpLocks/>
            <a:stCxn id="121" idx="1"/>
            <a:endCxn id="124" idx="1"/>
          </p:cNvCxnSpPr>
          <p:nvPr/>
        </p:nvCxnSpPr>
        <p:spPr>
          <a:xfrm rot="10800000" flipH="1" flipV="1">
            <a:off x="8419351" y="3314729"/>
            <a:ext cx="188677" cy="532723"/>
          </a:xfrm>
          <a:prstGeom prst="bentConnector3">
            <a:avLst>
              <a:gd name="adj1" fmla="val -121159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3D4FEB5D-9B39-45D4-9205-EA97F4451655}"/>
              </a:ext>
            </a:extLst>
          </p:cNvPr>
          <p:cNvSpPr/>
          <p:nvPr/>
        </p:nvSpPr>
        <p:spPr>
          <a:xfrm>
            <a:off x="8419350" y="4492850"/>
            <a:ext cx="799577" cy="57092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EE98E652-5C8B-4F98-B80D-8A2DBF2F66C3}"/>
              </a:ext>
            </a:extLst>
          </p:cNvPr>
          <p:cNvSpPr/>
          <p:nvPr/>
        </p:nvSpPr>
        <p:spPr>
          <a:xfrm>
            <a:off x="8608027" y="4492850"/>
            <a:ext cx="616021" cy="381576"/>
          </a:xfrm>
          <a:prstGeom prst="rect">
            <a:avLst/>
          </a:prstGeom>
          <a:solidFill>
            <a:srgbClr val="9EC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64E0B392-7CAF-4148-9EA3-20F82909DFFF}"/>
              </a:ext>
            </a:extLst>
          </p:cNvPr>
          <p:cNvSpPr/>
          <p:nvPr/>
        </p:nvSpPr>
        <p:spPr>
          <a:xfrm>
            <a:off x="8683990" y="4483740"/>
            <a:ext cx="540058" cy="153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6" name="Straight Connector 61">
            <a:extLst>
              <a:ext uri="{FF2B5EF4-FFF2-40B4-BE49-F238E27FC236}">
                <a16:creationId xmlns:a16="http://schemas.microsoft.com/office/drawing/2014/main" xmlns="" id="{8B761115-8020-44BD-B32C-B197C0F96123}"/>
              </a:ext>
            </a:extLst>
          </p:cNvPr>
          <p:cNvCxnSpPr>
            <a:cxnSpLocks/>
            <a:stCxn id="124" idx="3"/>
            <a:endCxn id="135" idx="3"/>
          </p:cNvCxnSpPr>
          <p:nvPr/>
        </p:nvCxnSpPr>
        <p:spPr>
          <a:xfrm flipH="1">
            <a:off x="9224048" y="3847453"/>
            <a:ext cx="2" cy="713063"/>
          </a:xfrm>
          <a:prstGeom prst="bentConnector3">
            <a:avLst>
              <a:gd name="adj1" fmla="val -1143000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39" name="Straight Connector 61">
            <a:extLst>
              <a:ext uri="{FF2B5EF4-FFF2-40B4-BE49-F238E27FC236}">
                <a16:creationId xmlns:a16="http://schemas.microsoft.com/office/drawing/2014/main" xmlns="" id="{B863DA8B-34D7-407B-8A39-D3C43D478353}"/>
              </a:ext>
            </a:extLst>
          </p:cNvPr>
          <p:cNvCxnSpPr>
            <a:cxnSpLocks/>
            <a:stCxn id="135" idx="1"/>
          </p:cNvCxnSpPr>
          <p:nvPr/>
        </p:nvCxnSpPr>
        <p:spPr>
          <a:xfrm rot="10800000" flipV="1">
            <a:off x="8150648" y="4560515"/>
            <a:ext cx="533342" cy="722173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A0362D38-6969-4ED9-A457-85C42815AA8A}"/>
              </a:ext>
            </a:extLst>
          </p:cNvPr>
          <p:cNvSpPr txBox="1"/>
          <p:nvPr/>
        </p:nvSpPr>
        <p:spPr>
          <a:xfrm>
            <a:off x="9419360" y="2818855"/>
            <a:ext cx="15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Derived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DF28063-66E1-45EA-B66B-092695135712}"/>
              </a:ext>
            </a:extLst>
          </p:cNvPr>
          <p:cNvSpPr txBox="1"/>
          <p:nvPr/>
        </p:nvSpPr>
        <p:spPr>
          <a:xfrm>
            <a:off x="1188467" y="2795662"/>
            <a:ext cx="176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Decomposed Processes</a:t>
            </a:r>
          </a:p>
        </p:txBody>
      </p: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xmlns="" id="{AD86ACED-24DF-4EA8-A53F-D4ACD19CEBAA}"/>
              </a:ext>
            </a:extLst>
          </p:cNvPr>
          <p:cNvCxnSpPr>
            <a:stCxn id="16" idx="2"/>
            <a:endCxn id="121" idx="0"/>
          </p:cNvCxnSpPr>
          <p:nvPr/>
        </p:nvCxnSpPr>
        <p:spPr>
          <a:xfrm rot="16200000" flipH="1">
            <a:off x="7235332" y="1445458"/>
            <a:ext cx="455947" cy="2711672"/>
          </a:xfrm>
          <a:prstGeom prst="bentConnector3">
            <a:avLst>
              <a:gd name="adj1" fmla="val 58626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6ED16AD0-E15C-4DB3-BC6B-BB4631AF4705}"/>
              </a:ext>
            </a:extLst>
          </p:cNvPr>
          <p:cNvCxnSpPr>
            <a:cxnSpLocks/>
          </p:cNvCxnSpPr>
          <p:nvPr/>
        </p:nvCxnSpPr>
        <p:spPr>
          <a:xfrm flipH="1">
            <a:off x="9444372" y="3356312"/>
            <a:ext cx="411548" cy="1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49" name="Arrow: Right 148">
            <a:extLst>
              <a:ext uri="{FF2B5EF4-FFF2-40B4-BE49-F238E27FC236}">
                <a16:creationId xmlns:a16="http://schemas.microsoft.com/office/drawing/2014/main" xmlns="" id="{0B16D0E4-7DF7-4FB4-B524-1B54011ED20F}"/>
              </a:ext>
            </a:extLst>
          </p:cNvPr>
          <p:cNvSpPr/>
          <p:nvPr/>
        </p:nvSpPr>
        <p:spPr>
          <a:xfrm>
            <a:off x="5162512" y="3400859"/>
            <a:ext cx="2054421" cy="570924"/>
          </a:xfrm>
          <a:prstGeom prst="rightArrow">
            <a:avLst/>
          </a:prstGeom>
          <a:solidFill>
            <a:srgbClr val="3DB2B2">
              <a:lumMod val="60000"/>
              <a:lumOff val="40000"/>
            </a:srgbClr>
          </a:solidFill>
          <a:ln w="12700" cap="flat" cmpd="sng" algn="ctr">
            <a:solidFill>
              <a:srgbClr val="B246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Capabilities required</a:t>
            </a:r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xmlns="" id="{D819B02C-197B-4AE3-A972-34AC2024D739}"/>
              </a:ext>
            </a:extLst>
          </p:cNvPr>
          <p:cNvSpPr/>
          <p:nvPr/>
        </p:nvSpPr>
        <p:spPr>
          <a:xfrm flipH="1">
            <a:off x="5123892" y="4079918"/>
            <a:ext cx="2054421" cy="57092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 enabled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393DDC49-1095-4C7B-BE0F-6D64153057B0}"/>
              </a:ext>
            </a:extLst>
          </p:cNvPr>
          <p:cNvSpPr/>
          <p:nvPr/>
        </p:nvSpPr>
        <p:spPr>
          <a:xfrm>
            <a:off x="1076165" y="5291982"/>
            <a:ext cx="10058400" cy="1039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DD4BFFD2-224D-4293-8A02-FF8ECB4DD629}"/>
              </a:ext>
            </a:extLst>
          </p:cNvPr>
          <p:cNvSpPr txBox="1"/>
          <p:nvPr/>
        </p:nvSpPr>
        <p:spPr>
          <a:xfrm>
            <a:off x="1292432" y="1026769"/>
            <a:ext cx="176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 Value Structure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4F614527-83FD-4D14-BEE8-4394A697644B}"/>
              </a:ext>
            </a:extLst>
          </p:cNvPr>
          <p:cNvSpPr txBox="1"/>
          <p:nvPr/>
        </p:nvSpPr>
        <p:spPr>
          <a:xfrm>
            <a:off x="1188467" y="5355110"/>
            <a:ext cx="176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40B9CC32-05E6-4CD4-A4B4-01B6F7A5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32" y="5401832"/>
            <a:ext cx="1438577" cy="793895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3E06BC68-1448-4802-BC67-EEFF625D5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394" y="5361370"/>
            <a:ext cx="1490801" cy="995031"/>
          </a:xfrm>
          <a:prstGeom prst="rect">
            <a:avLst/>
          </a:prstGeom>
        </p:spPr>
      </p:pic>
      <p:sp>
        <p:nvSpPr>
          <p:cNvPr id="48" name="Text Placeholder 1">
            <a:extLst>
              <a:ext uri="{FF2B5EF4-FFF2-40B4-BE49-F238E27FC236}">
                <a16:creationId xmlns:a16="http://schemas.microsoft.com/office/drawing/2014/main" xmlns="" id="{4E7344A5-6143-4CD8-8FC5-00D6863D8500}"/>
              </a:ext>
            </a:extLst>
          </p:cNvPr>
          <p:cNvSpPr txBox="1">
            <a:spLocks/>
          </p:cNvSpPr>
          <p:nvPr/>
        </p:nvSpPr>
        <p:spPr>
          <a:xfrm>
            <a:off x="488272" y="642790"/>
            <a:ext cx="10382250" cy="29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per discussions in the Business Architecture Guild’s BA and BPM Working Group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64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52" y="228600"/>
            <a:ext cx="10417546" cy="762000"/>
          </a:xfrm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sz="3600" dirty="0">
                <a:solidFill>
                  <a:srgbClr val="006767"/>
                </a:solidFill>
                <a:ea typeface="+mn-ea"/>
                <a:cs typeface="+mn-cs"/>
              </a:rPr>
              <a:t>Capabilities are structured around Business concepts</a:t>
            </a:r>
            <a:endParaRPr lang="en-CA" sz="3600" dirty="0">
              <a:solidFill>
                <a:srgbClr val="006767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4" y="1935331"/>
            <a:ext cx="10463466" cy="3444537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051759" y="1086560"/>
            <a:ext cx="10073442" cy="47023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CA" dirty="0"/>
              <a:t>The top levels of a business process architecture can look a lot like a top level capability map if both are value oriented and not functionally or organizationally motivated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47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9239250" cy="762000"/>
          </a:xfrm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sz="3600" dirty="0">
                <a:solidFill>
                  <a:srgbClr val="006767"/>
                </a:solidFill>
                <a:ea typeface="+mn-ea"/>
                <a:cs typeface="+mn-cs"/>
              </a:rPr>
              <a:t>Determining the components of a capability</a:t>
            </a:r>
            <a:endParaRPr lang="en-CA" sz="3600" dirty="0">
              <a:solidFill>
                <a:srgbClr val="006767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00" y="2024844"/>
            <a:ext cx="8419310" cy="358815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051758" y="1114068"/>
            <a:ext cx="10073442" cy="47023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CA" dirty="0"/>
              <a:t>The components of any capability are also capabilities – just more fine grained and more likely to be used in multiple processes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0169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4060" y="152401"/>
            <a:ext cx="9492480" cy="703385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altLang="en-US" sz="3600" dirty="0">
                <a:solidFill>
                  <a:srgbClr val="006767"/>
                </a:solidFill>
                <a:ea typeface="+mn-ea"/>
                <a:cs typeface="+mn-cs"/>
              </a:rPr>
              <a:t>Value Chain and Lower Level Non-Redundant Capabilities</a:t>
            </a:r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1066800" y="1429337"/>
            <a:ext cx="1005839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Remember the CSF technique:</a:t>
            </a:r>
          </a:p>
          <a:p>
            <a:r>
              <a:rPr lang="en-CA" sz="1400" dirty="0">
                <a:solidFill>
                  <a:srgbClr val="000000"/>
                </a:solidFill>
                <a:latin typeface="Verdana" pitchFamily="34" charset="0"/>
              </a:rPr>
              <a:t>‘In order to deliver the required outcomes and performance of the value processes, it is critical that we are capable of …’</a:t>
            </a:r>
          </a:p>
          <a:p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1" y="2456344"/>
            <a:ext cx="2121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Value Process (subset only)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38401" y="5816297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Capability (subset only)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26" y="2823913"/>
            <a:ext cx="8601801" cy="291962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051758" y="1059766"/>
            <a:ext cx="10073442" cy="47023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CA" dirty="0"/>
              <a:t>The real value of a good Capability map  is to expose and be able to subscribe to non-redundant capabilities and services that will support multiple  processes.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80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t="31552" b="31637"/>
          <a:stretch/>
        </p:blipFill>
        <p:spPr>
          <a:xfrm>
            <a:off x="6841429" y="3598381"/>
            <a:ext cx="5139932" cy="3339359"/>
          </a:xfrm>
          <a:prstGeom prst="rect">
            <a:avLst/>
          </a:prstGeom>
        </p:spPr>
      </p:pic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365125"/>
            <a:ext cx="10515600" cy="840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6767"/>
                </a:solidFill>
                <a:ea typeface="+mn-ea"/>
                <a:cs typeface="+mn-cs"/>
              </a:rPr>
              <a:t>Exercise 4: Workshop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751416" y="1651533"/>
            <a:ext cx="6335184" cy="405764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For one of the processes in your L2 architecture determine some capabilities required 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Identify any possible shared capabilities that may be required for other processes</a:t>
            </a:r>
          </a:p>
          <a:p>
            <a:endParaRPr lang="en-US" alt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Guidelines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tx2"/>
                </a:solidFill>
              </a:rPr>
              <a:t>Use capability noun phrases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5714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4222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8382221" y="2572522"/>
            <a:ext cx="1119850" cy="1603554"/>
          </a:xfrm>
          <a:prstGeom prst="rect">
            <a:avLst/>
          </a:prstGeom>
          <a:solidFill>
            <a:srgbClr val="A9D1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502071" y="2572522"/>
            <a:ext cx="1149337" cy="1603554"/>
          </a:xfrm>
          <a:prstGeom prst="rect">
            <a:avLst/>
          </a:prstGeom>
          <a:solidFill>
            <a:srgbClr val="7CB9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379593" y="4166243"/>
            <a:ext cx="1117067" cy="1450275"/>
          </a:xfrm>
          <a:prstGeom prst="rect">
            <a:avLst/>
          </a:prstGeom>
          <a:solidFill>
            <a:srgbClr val="D4E8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496661" y="4160520"/>
            <a:ext cx="1154748" cy="1473502"/>
          </a:xfrm>
          <a:prstGeom prst="rect">
            <a:avLst/>
          </a:prstGeom>
          <a:solidFill>
            <a:srgbClr val="669E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379594" y="2574719"/>
            <a:ext cx="2262291" cy="3052800"/>
          </a:xfrm>
          <a:prstGeom prst="rect">
            <a:avLst/>
          </a:prstGeom>
          <a:noFill/>
          <a:ln w="19050">
            <a:solidFill>
              <a:srgbClr val="66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607" y="234082"/>
            <a:ext cx="10776069" cy="674638"/>
          </a:xfrm>
        </p:spPr>
        <p:txBody>
          <a:bodyPr/>
          <a:lstStyle/>
          <a:p>
            <a:r>
              <a:rPr lang="en-CA" dirty="0"/>
              <a:t>Approach to build Business architecture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144497" y="2572521"/>
            <a:ext cx="1240508" cy="1596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37712" y="4165187"/>
            <a:ext cx="1270439" cy="1454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459991" y="4165100"/>
            <a:ext cx="1217123" cy="1468922"/>
          </a:xfrm>
          <a:prstGeom prst="rect">
            <a:avLst/>
          </a:prstGeom>
          <a:solidFill>
            <a:srgbClr val="948A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0000" y="2572521"/>
            <a:ext cx="1279283" cy="1594689"/>
          </a:xfrm>
          <a:prstGeom prst="rect">
            <a:avLst/>
          </a:prstGeom>
          <a:solidFill>
            <a:srgbClr val="D8D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58" y="2572521"/>
            <a:ext cx="1240508" cy="1596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31677" y="2581917"/>
            <a:ext cx="1235368" cy="1594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463306" y="2572521"/>
            <a:ext cx="1212587" cy="1593722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19508" y="2581917"/>
            <a:ext cx="1314048" cy="1594159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9510" y="4150037"/>
            <a:ext cx="1315697" cy="1489591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5420" y="2091597"/>
            <a:ext cx="131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Business Ecosystem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9226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Capabilities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12566" y="5647190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Processes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98954" y="2070752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Performance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4848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Requirements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51132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End to End Management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37196" y="2091597"/>
            <a:ext cx="102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Priorities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24087" y="5638522"/>
            <a:ext cx="958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Intent</a:t>
            </a:r>
          </a:p>
        </p:txBody>
      </p:sp>
      <p:pic>
        <p:nvPicPr>
          <p:cNvPr id="133" name="Picture 18" descr="http://icons.iconarchive.com/icons/blackvariant/button-ui-system-apps/1024/Ches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924" y="4502586"/>
            <a:ext cx="759214" cy="7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937187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</a:t>
            </a:r>
          </a:p>
          <a:p>
            <a:pPr algn="ctr"/>
            <a:r>
              <a:rPr lang="en-CA" sz="1100" b="1" dirty="0">
                <a:solidFill>
                  <a:srgbClr val="008000"/>
                </a:solidFill>
              </a:rPr>
              <a:t> Results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8" y="3012398"/>
            <a:ext cx="863321" cy="826631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230476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Continuous Improvement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55027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 Sustainability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0771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</a:t>
            </a:r>
          </a:p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Roadmap</a:t>
            </a:r>
          </a:p>
        </p:txBody>
      </p:sp>
      <p:graphicFrame>
        <p:nvGraphicFramePr>
          <p:cNvPr id="140" name="Diagram 139"/>
          <p:cNvGraphicFramePr/>
          <p:nvPr>
            <p:extLst/>
          </p:nvPr>
        </p:nvGraphicFramePr>
        <p:xfrm>
          <a:off x="919508" y="1700808"/>
          <a:ext cx="10026825" cy="38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1" name="Right Arrow 140"/>
          <p:cNvSpPr/>
          <p:nvPr/>
        </p:nvSpPr>
        <p:spPr>
          <a:xfrm rot="5400000">
            <a:off x="1093709" y="3250839"/>
            <a:ext cx="571623" cy="344433"/>
          </a:xfrm>
          <a:prstGeom prst="rightArrow">
            <a:avLst/>
          </a:prstGeom>
          <a:solidFill>
            <a:srgbClr val="7F3F3C"/>
          </a:solidFill>
          <a:ln w="25400" cap="flat" cmpd="sng" algn="ctr">
            <a:solidFill>
              <a:srgbClr val="7F32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30554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Information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31978" y="2091597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Framing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22268" y="5630428"/>
            <a:ext cx="145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Transformation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614938" y="3115664"/>
            <a:ext cx="927405" cy="620097"/>
            <a:chOff x="4018198" y="2869527"/>
            <a:chExt cx="805576" cy="583376"/>
          </a:xfrm>
          <a:solidFill>
            <a:srgbClr val="CC3300"/>
          </a:solidFill>
        </p:grpSpPr>
        <p:sp>
          <p:nvSpPr>
            <p:cNvPr id="146" name="Hexagon 145"/>
            <p:cNvSpPr/>
            <p:nvPr/>
          </p:nvSpPr>
          <p:spPr>
            <a:xfrm>
              <a:off x="4018198" y="2869527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7" name="Hexagon 146"/>
            <p:cNvSpPr/>
            <p:nvPr/>
          </p:nvSpPr>
          <p:spPr>
            <a:xfrm>
              <a:off x="4229663" y="2987593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8" name="Hexagon 147"/>
            <p:cNvSpPr/>
            <p:nvPr/>
          </p:nvSpPr>
          <p:spPr>
            <a:xfrm>
              <a:off x="4441404" y="3089651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255780" y="5630428"/>
            <a:ext cx="1125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Requirements</a:t>
            </a:r>
          </a:p>
        </p:txBody>
      </p:sp>
      <p:sp>
        <p:nvSpPr>
          <p:cNvPr id="151" name="Freeform 287"/>
          <p:cNvSpPr>
            <a:spLocks noEditPoints="1"/>
          </p:cNvSpPr>
          <p:nvPr/>
        </p:nvSpPr>
        <p:spPr bwMode="auto">
          <a:xfrm>
            <a:off x="1749166" y="3178353"/>
            <a:ext cx="292594" cy="52016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7F3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sp>
        <p:nvSpPr>
          <p:cNvPr id="152" name="Freeform 440"/>
          <p:cNvSpPr>
            <a:spLocks noEditPoints="1"/>
          </p:cNvSpPr>
          <p:nvPr/>
        </p:nvSpPr>
        <p:spPr bwMode="auto">
          <a:xfrm>
            <a:off x="9861402" y="3200463"/>
            <a:ext cx="473718" cy="450499"/>
          </a:xfrm>
          <a:custGeom>
            <a:avLst/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4808421" y="3120451"/>
            <a:ext cx="631685" cy="612326"/>
            <a:chOff x="1302954" y="4293096"/>
            <a:chExt cx="1695207" cy="1512168"/>
          </a:xfrm>
        </p:grpSpPr>
        <p:sp>
          <p:nvSpPr>
            <p:cNvPr id="163" name="Pie 162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945394" y="3292812"/>
            <a:ext cx="631685" cy="612326"/>
            <a:chOff x="1302954" y="4293096"/>
            <a:chExt cx="1695207" cy="1512168"/>
          </a:xfrm>
        </p:grpSpPr>
        <p:sp>
          <p:nvSpPr>
            <p:cNvPr id="160" name="Pie 159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1" name="Pie 160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2" name="Pie 161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082368" y="3497217"/>
            <a:ext cx="631685" cy="612326"/>
            <a:chOff x="1302954" y="4293096"/>
            <a:chExt cx="1695207" cy="1512168"/>
          </a:xfrm>
        </p:grpSpPr>
        <p:sp>
          <p:nvSpPr>
            <p:cNvPr id="157" name="Pie 156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8" name="Pie 157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9" name="Pie 158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709621" y="4623858"/>
            <a:ext cx="883311" cy="516669"/>
            <a:chOff x="2127177" y="5829541"/>
            <a:chExt cx="623252" cy="364554"/>
          </a:xfrm>
          <a:solidFill>
            <a:srgbClr val="CC3300"/>
          </a:solidFill>
        </p:grpSpPr>
        <p:sp>
          <p:nvSpPr>
            <p:cNvPr id="167" name="Chevron 166"/>
            <p:cNvSpPr/>
            <p:nvPr/>
          </p:nvSpPr>
          <p:spPr>
            <a:xfrm>
              <a:off x="2127177" y="5829541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8" name="Chevron 167"/>
            <p:cNvSpPr/>
            <p:nvPr/>
          </p:nvSpPr>
          <p:spPr>
            <a:xfrm>
              <a:off x="2256031" y="5908234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9" name="Chevron 168"/>
            <p:cNvSpPr/>
            <p:nvPr/>
          </p:nvSpPr>
          <p:spPr>
            <a:xfrm>
              <a:off x="2384885" y="5986926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305743" y="4516786"/>
            <a:ext cx="650739" cy="676467"/>
            <a:chOff x="4903873" y="4030481"/>
            <a:chExt cx="402986" cy="418919"/>
          </a:xfrm>
        </p:grpSpPr>
        <p:sp>
          <p:nvSpPr>
            <p:cNvPr id="171" name="Isosceles Triangle 170"/>
            <p:cNvSpPr/>
            <p:nvPr/>
          </p:nvSpPr>
          <p:spPr>
            <a:xfrm>
              <a:off x="4903873" y="40304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5018173" y="41447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4903873" y="4220800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174" name="AutoShape 3"/>
          <p:cNvSpPr>
            <a:spLocks noChangeAspect="1" noChangeArrowheads="1" noTextEdit="1"/>
          </p:cNvSpPr>
          <p:nvPr/>
        </p:nvSpPr>
        <p:spPr bwMode="auto">
          <a:xfrm>
            <a:off x="6855759" y="3839588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670000" y="4165187"/>
            <a:ext cx="1270456" cy="1454924"/>
          </a:xfrm>
          <a:prstGeom prst="rect">
            <a:avLst/>
          </a:prstGeom>
          <a:solidFill>
            <a:srgbClr val="E7E4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934207" y="4582112"/>
            <a:ext cx="770123" cy="600162"/>
            <a:chOff x="4051197" y="4307927"/>
            <a:chExt cx="724517" cy="564621"/>
          </a:xfrm>
          <a:solidFill>
            <a:srgbClr val="CC3300"/>
          </a:solidFill>
        </p:grpSpPr>
        <p:sp>
          <p:nvSpPr>
            <p:cNvPr id="177" name="Rectangle 176"/>
            <p:cNvSpPr/>
            <p:nvPr/>
          </p:nvSpPr>
          <p:spPr>
            <a:xfrm>
              <a:off x="4051197" y="43079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203597" y="44603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55997" y="46127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360265" y="3142557"/>
            <a:ext cx="962093" cy="566310"/>
            <a:chOff x="7130117" y="3037078"/>
            <a:chExt cx="678839" cy="399580"/>
          </a:xfrm>
        </p:grpSpPr>
        <p:sp>
          <p:nvSpPr>
            <p:cNvPr id="181" name="Pentagon 180"/>
            <p:cNvSpPr/>
            <p:nvPr/>
          </p:nvSpPr>
          <p:spPr>
            <a:xfrm>
              <a:off x="7130117" y="3037078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7271612" y="3177829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3" name="Pentagon 182"/>
            <p:cNvSpPr/>
            <p:nvPr/>
          </p:nvSpPr>
          <p:spPr>
            <a:xfrm>
              <a:off x="7385912" y="3325506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370907" y="3872341"/>
            <a:ext cx="582162" cy="582162"/>
            <a:chOff x="4662488" y="3560763"/>
            <a:chExt cx="547687" cy="547687"/>
          </a:xfrm>
        </p:grpSpPr>
        <p:sp>
          <p:nvSpPr>
            <p:cNvPr id="1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62488" y="3560763"/>
              <a:ext cx="54768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6" name="Freeform 5"/>
            <p:cNvSpPr>
              <a:spLocks noEditPoints="1"/>
            </p:cNvSpPr>
            <p:nvPr/>
          </p:nvSpPr>
          <p:spPr bwMode="auto">
            <a:xfrm>
              <a:off x="4662488" y="3562350"/>
              <a:ext cx="547687" cy="544512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948A54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7" name="Freeform 6"/>
            <p:cNvSpPr>
              <a:spLocks/>
            </p:cNvSpPr>
            <p:nvPr/>
          </p:nvSpPr>
          <p:spPr bwMode="auto">
            <a:xfrm>
              <a:off x="4968875" y="3560763"/>
              <a:ext cx="239712" cy="285750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ABA88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4664075" y="3817938"/>
              <a:ext cx="244475" cy="290512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rgbClr val="D8D4BA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2230518" y="4162718"/>
            <a:ext cx="1235368" cy="1472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1902354" y="3839587"/>
            <a:ext cx="582162" cy="582162"/>
            <a:chOff x="2174845" y="5333914"/>
            <a:chExt cx="410765" cy="410765"/>
          </a:xfrm>
        </p:grpSpPr>
        <p:sp>
          <p:nvSpPr>
            <p:cNvPr id="1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74845" y="5333914"/>
              <a:ext cx="410765" cy="4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2174845" y="5335104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2404635" y="5333914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2176035" y="5526795"/>
              <a:ext cx="183356" cy="217884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rot="5400000">
            <a:off x="2564404" y="4584360"/>
            <a:ext cx="578206" cy="595670"/>
            <a:chOff x="2853005" y="4483865"/>
            <a:chExt cx="845870" cy="618344"/>
          </a:xfrm>
        </p:grpSpPr>
        <p:pic>
          <p:nvPicPr>
            <p:cNvPr id="196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5" y="4483865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850" y="4485183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7" y="4598603"/>
            <a:ext cx="561145" cy="567180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7174418" y="4165187"/>
            <a:ext cx="1219412" cy="1461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447758" y="4585380"/>
            <a:ext cx="815623" cy="593626"/>
            <a:chOff x="7191851" y="4084733"/>
            <a:chExt cx="575492" cy="418854"/>
          </a:xfrm>
        </p:grpSpPr>
        <p:cxnSp>
          <p:nvCxnSpPr>
            <p:cNvPr id="203" name="Elbow Connector 202"/>
            <p:cNvCxnSpPr>
              <a:stCxn id="205" idx="2"/>
            </p:cNvCxnSpPr>
            <p:nvPr/>
          </p:nvCxnSpPr>
          <p:spPr>
            <a:xfrm rot="16200000" flipH="1">
              <a:off x="7399207" y="4260022"/>
              <a:ext cx="80529" cy="22271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Isosceles Triangle 203"/>
            <p:cNvSpPr/>
            <p:nvPr/>
          </p:nvSpPr>
          <p:spPr>
            <a:xfrm>
              <a:off x="7478657" y="4274987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191851" y="4084733"/>
              <a:ext cx="272527" cy="2463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206" name="Freeform 7"/>
          <p:cNvSpPr>
            <a:spLocks/>
          </p:cNvSpPr>
          <p:nvPr/>
        </p:nvSpPr>
        <p:spPr bwMode="auto">
          <a:xfrm>
            <a:off x="6857444" y="4112950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FFA266"/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6855759" y="3839587"/>
            <a:ext cx="582162" cy="580474"/>
            <a:chOff x="6774145" y="3504713"/>
            <a:chExt cx="410765" cy="409574"/>
          </a:xfrm>
        </p:grpSpPr>
        <p:sp>
          <p:nvSpPr>
            <p:cNvPr id="208" name="Freeform 6"/>
            <p:cNvSpPr>
              <a:spLocks/>
            </p:cNvSpPr>
            <p:nvPr/>
          </p:nvSpPr>
          <p:spPr bwMode="auto">
            <a:xfrm>
              <a:off x="7003934" y="3504713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FFA266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6774145" y="3505903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FFD7BD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212" name="AutoShape 3"/>
          <p:cNvSpPr>
            <a:spLocks noChangeAspect="1" noChangeArrowheads="1" noTextEdit="1"/>
          </p:cNvSpPr>
          <p:nvPr/>
        </p:nvSpPr>
        <p:spPr bwMode="auto">
          <a:xfrm>
            <a:off x="9190548" y="3846302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3" name="Freeform 7"/>
          <p:cNvSpPr>
            <a:spLocks/>
          </p:cNvSpPr>
          <p:nvPr/>
        </p:nvSpPr>
        <p:spPr bwMode="auto">
          <a:xfrm>
            <a:off x="9192235" y="4119665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7CB953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4" name="Freeform 5"/>
          <p:cNvSpPr>
            <a:spLocks noEditPoints="1"/>
          </p:cNvSpPr>
          <p:nvPr/>
        </p:nvSpPr>
        <p:spPr bwMode="auto">
          <a:xfrm>
            <a:off x="9190548" y="3847988"/>
            <a:ext cx="582162" cy="578787"/>
          </a:xfrm>
          <a:custGeom>
            <a:avLst/>
            <a:gdLst>
              <a:gd name="T0" fmla="*/ 51 w 690"/>
              <a:gd name="T1" fmla="*/ 251 h 687"/>
              <a:gd name="T2" fmla="*/ 57 w 690"/>
              <a:gd name="T3" fmla="*/ 247 h 687"/>
              <a:gd name="T4" fmla="*/ 62 w 690"/>
              <a:gd name="T5" fmla="*/ 244 h 687"/>
              <a:gd name="T6" fmla="*/ 64 w 690"/>
              <a:gd name="T7" fmla="*/ 246 h 687"/>
              <a:gd name="T8" fmla="*/ 65 w 690"/>
              <a:gd name="T9" fmla="*/ 244 h 687"/>
              <a:gd name="T10" fmla="*/ 76 w 690"/>
              <a:gd name="T11" fmla="*/ 251 h 687"/>
              <a:gd name="T12" fmla="*/ 122 w 690"/>
              <a:gd name="T13" fmla="*/ 299 h 687"/>
              <a:gd name="T14" fmla="*/ 132 w 690"/>
              <a:gd name="T15" fmla="*/ 266 h 687"/>
              <a:gd name="T16" fmla="*/ 145 w 690"/>
              <a:gd name="T17" fmla="*/ 236 h 687"/>
              <a:gd name="T18" fmla="*/ 162 w 690"/>
              <a:gd name="T19" fmla="*/ 209 h 687"/>
              <a:gd name="T20" fmla="*/ 183 w 690"/>
              <a:gd name="T21" fmla="*/ 183 h 687"/>
              <a:gd name="T22" fmla="*/ 209 w 690"/>
              <a:gd name="T23" fmla="*/ 163 h 687"/>
              <a:gd name="T24" fmla="*/ 236 w 690"/>
              <a:gd name="T25" fmla="*/ 144 h 687"/>
              <a:gd name="T26" fmla="*/ 266 w 690"/>
              <a:gd name="T27" fmla="*/ 131 h 687"/>
              <a:gd name="T28" fmla="*/ 298 w 690"/>
              <a:gd name="T29" fmla="*/ 121 h 687"/>
              <a:gd name="T30" fmla="*/ 300 w 690"/>
              <a:gd name="T31" fmla="*/ 0 h 687"/>
              <a:gd name="T32" fmla="*/ 271 w 690"/>
              <a:gd name="T33" fmla="*/ 5 h 687"/>
              <a:gd name="T34" fmla="*/ 216 w 690"/>
              <a:gd name="T35" fmla="*/ 22 h 687"/>
              <a:gd name="T36" fmla="*/ 165 w 690"/>
              <a:gd name="T37" fmla="*/ 48 h 687"/>
              <a:gd name="T38" fmla="*/ 118 w 690"/>
              <a:gd name="T39" fmla="*/ 81 h 687"/>
              <a:gd name="T40" fmla="*/ 79 w 690"/>
              <a:gd name="T41" fmla="*/ 121 h 687"/>
              <a:gd name="T42" fmla="*/ 46 w 690"/>
              <a:gd name="T43" fmla="*/ 168 h 687"/>
              <a:gd name="T44" fmla="*/ 21 w 690"/>
              <a:gd name="T45" fmla="*/ 219 h 687"/>
              <a:gd name="T46" fmla="*/ 5 w 690"/>
              <a:gd name="T47" fmla="*/ 275 h 687"/>
              <a:gd name="T48" fmla="*/ 51 w 690"/>
              <a:gd name="T49" fmla="*/ 251 h 687"/>
              <a:gd name="T50" fmla="*/ 640 w 690"/>
              <a:gd name="T51" fmla="*/ 434 h 687"/>
              <a:gd name="T52" fmla="*/ 635 w 690"/>
              <a:gd name="T53" fmla="*/ 437 h 687"/>
              <a:gd name="T54" fmla="*/ 629 w 690"/>
              <a:gd name="T55" fmla="*/ 439 h 687"/>
              <a:gd name="T56" fmla="*/ 628 w 690"/>
              <a:gd name="T57" fmla="*/ 439 h 687"/>
              <a:gd name="T58" fmla="*/ 626 w 690"/>
              <a:gd name="T59" fmla="*/ 439 h 687"/>
              <a:gd name="T60" fmla="*/ 616 w 690"/>
              <a:gd name="T61" fmla="*/ 434 h 687"/>
              <a:gd name="T62" fmla="*/ 616 w 690"/>
              <a:gd name="T63" fmla="*/ 434 h 687"/>
              <a:gd name="T64" fmla="*/ 569 w 690"/>
              <a:gd name="T65" fmla="*/ 384 h 687"/>
              <a:gd name="T66" fmla="*/ 561 w 690"/>
              <a:gd name="T67" fmla="*/ 418 h 687"/>
              <a:gd name="T68" fmla="*/ 546 w 690"/>
              <a:gd name="T69" fmla="*/ 448 h 687"/>
              <a:gd name="T70" fmla="*/ 529 w 690"/>
              <a:gd name="T71" fmla="*/ 478 h 687"/>
              <a:gd name="T72" fmla="*/ 507 w 690"/>
              <a:gd name="T73" fmla="*/ 503 h 687"/>
              <a:gd name="T74" fmla="*/ 481 w 690"/>
              <a:gd name="T75" fmla="*/ 525 h 687"/>
              <a:gd name="T76" fmla="*/ 453 w 690"/>
              <a:gd name="T77" fmla="*/ 544 h 687"/>
              <a:gd name="T78" fmla="*/ 421 w 690"/>
              <a:gd name="T79" fmla="*/ 557 h 687"/>
              <a:gd name="T80" fmla="*/ 388 w 690"/>
              <a:gd name="T81" fmla="*/ 567 h 687"/>
              <a:gd name="T82" fmla="*/ 394 w 690"/>
              <a:gd name="T83" fmla="*/ 687 h 687"/>
              <a:gd name="T84" fmla="*/ 424 w 690"/>
              <a:gd name="T85" fmla="*/ 682 h 687"/>
              <a:gd name="T86" fmla="*/ 479 w 690"/>
              <a:gd name="T87" fmla="*/ 663 h 687"/>
              <a:gd name="T88" fmla="*/ 529 w 690"/>
              <a:gd name="T89" fmla="*/ 638 h 687"/>
              <a:gd name="T90" fmla="*/ 574 w 690"/>
              <a:gd name="T91" fmla="*/ 604 h 687"/>
              <a:gd name="T92" fmla="*/ 613 w 690"/>
              <a:gd name="T93" fmla="*/ 563 h 687"/>
              <a:gd name="T94" fmla="*/ 646 w 690"/>
              <a:gd name="T95" fmla="*/ 517 h 687"/>
              <a:gd name="T96" fmla="*/ 670 w 690"/>
              <a:gd name="T97" fmla="*/ 466 h 687"/>
              <a:gd name="T98" fmla="*/ 686 w 690"/>
              <a:gd name="T99" fmla="*/ 409 h 687"/>
              <a:gd name="T100" fmla="*/ 640 w 690"/>
              <a:gd name="T101" fmla="*/ 434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0" h="687">
                <a:moveTo>
                  <a:pt x="54" y="253"/>
                </a:moveTo>
                <a:lnTo>
                  <a:pt x="51" y="251"/>
                </a:lnTo>
                <a:lnTo>
                  <a:pt x="51" y="251"/>
                </a:lnTo>
                <a:lnTo>
                  <a:pt x="57" y="247"/>
                </a:lnTo>
                <a:lnTo>
                  <a:pt x="62" y="244"/>
                </a:lnTo>
                <a:lnTo>
                  <a:pt x="62" y="244"/>
                </a:lnTo>
                <a:lnTo>
                  <a:pt x="64" y="246"/>
                </a:lnTo>
                <a:lnTo>
                  <a:pt x="64" y="246"/>
                </a:lnTo>
                <a:lnTo>
                  <a:pt x="65" y="244"/>
                </a:lnTo>
                <a:lnTo>
                  <a:pt x="65" y="244"/>
                </a:lnTo>
                <a:lnTo>
                  <a:pt x="71" y="247"/>
                </a:lnTo>
                <a:lnTo>
                  <a:pt x="76" y="251"/>
                </a:lnTo>
                <a:lnTo>
                  <a:pt x="122" y="299"/>
                </a:lnTo>
                <a:lnTo>
                  <a:pt x="122" y="299"/>
                </a:lnTo>
                <a:lnTo>
                  <a:pt x="126" y="282"/>
                </a:lnTo>
                <a:lnTo>
                  <a:pt x="132" y="266"/>
                </a:lnTo>
                <a:lnTo>
                  <a:pt x="138" y="251"/>
                </a:lnTo>
                <a:lnTo>
                  <a:pt x="145" y="236"/>
                </a:lnTo>
                <a:lnTo>
                  <a:pt x="153" y="222"/>
                </a:lnTo>
                <a:lnTo>
                  <a:pt x="162" y="209"/>
                </a:lnTo>
                <a:lnTo>
                  <a:pt x="172" y="196"/>
                </a:lnTo>
                <a:lnTo>
                  <a:pt x="183" y="183"/>
                </a:lnTo>
                <a:lnTo>
                  <a:pt x="195" y="172"/>
                </a:lnTo>
                <a:lnTo>
                  <a:pt x="209" y="163"/>
                </a:lnTo>
                <a:lnTo>
                  <a:pt x="222" y="153"/>
                </a:lnTo>
                <a:lnTo>
                  <a:pt x="236" y="144"/>
                </a:lnTo>
                <a:lnTo>
                  <a:pt x="250" y="137"/>
                </a:lnTo>
                <a:lnTo>
                  <a:pt x="266" y="131"/>
                </a:lnTo>
                <a:lnTo>
                  <a:pt x="282" y="125"/>
                </a:lnTo>
                <a:lnTo>
                  <a:pt x="298" y="121"/>
                </a:lnTo>
                <a:lnTo>
                  <a:pt x="363" y="60"/>
                </a:lnTo>
                <a:lnTo>
                  <a:pt x="300" y="0"/>
                </a:lnTo>
                <a:lnTo>
                  <a:pt x="300" y="0"/>
                </a:lnTo>
                <a:lnTo>
                  <a:pt x="271" y="5"/>
                </a:lnTo>
                <a:lnTo>
                  <a:pt x="243" y="12"/>
                </a:lnTo>
                <a:lnTo>
                  <a:pt x="216" y="22"/>
                </a:lnTo>
                <a:lnTo>
                  <a:pt x="189" y="33"/>
                </a:lnTo>
                <a:lnTo>
                  <a:pt x="165" y="48"/>
                </a:lnTo>
                <a:lnTo>
                  <a:pt x="140" y="64"/>
                </a:lnTo>
                <a:lnTo>
                  <a:pt x="118" y="81"/>
                </a:lnTo>
                <a:lnTo>
                  <a:pt x="98" y="100"/>
                </a:lnTo>
                <a:lnTo>
                  <a:pt x="79" y="121"/>
                </a:lnTo>
                <a:lnTo>
                  <a:pt x="62" y="143"/>
                </a:lnTo>
                <a:lnTo>
                  <a:pt x="46" y="168"/>
                </a:lnTo>
                <a:lnTo>
                  <a:pt x="33" y="192"/>
                </a:lnTo>
                <a:lnTo>
                  <a:pt x="21" y="219"/>
                </a:lnTo>
                <a:lnTo>
                  <a:pt x="12" y="246"/>
                </a:lnTo>
                <a:lnTo>
                  <a:pt x="5" y="275"/>
                </a:lnTo>
                <a:lnTo>
                  <a:pt x="0" y="304"/>
                </a:lnTo>
                <a:lnTo>
                  <a:pt x="51" y="251"/>
                </a:lnTo>
                <a:lnTo>
                  <a:pt x="54" y="253"/>
                </a:lnTo>
                <a:close/>
                <a:moveTo>
                  <a:pt x="640" y="434"/>
                </a:moveTo>
                <a:lnTo>
                  <a:pt x="640" y="434"/>
                </a:lnTo>
                <a:lnTo>
                  <a:pt x="635" y="437"/>
                </a:lnTo>
                <a:lnTo>
                  <a:pt x="629" y="439"/>
                </a:lnTo>
                <a:lnTo>
                  <a:pt x="629" y="439"/>
                </a:lnTo>
                <a:lnTo>
                  <a:pt x="628" y="439"/>
                </a:lnTo>
                <a:lnTo>
                  <a:pt x="628" y="439"/>
                </a:lnTo>
                <a:lnTo>
                  <a:pt x="626" y="439"/>
                </a:lnTo>
                <a:lnTo>
                  <a:pt x="626" y="439"/>
                </a:lnTo>
                <a:lnTo>
                  <a:pt x="620" y="437"/>
                </a:lnTo>
                <a:lnTo>
                  <a:pt x="616" y="434"/>
                </a:lnTo>
                <a:lnTo>
                  <a:pt x="618" y="430"/>
                </a:lnTo>
                <a:lnTo>
                  <a:pt x="616" y="434"/>
                </a:lnTo>
                <a:lnTo>
                  <a:pt x="569" y="384"/>
                </a:lnTo>
                <a:lnTo>
                  <a:pt x="569" y="384"/>
                </a:lnTo>
                <a:lnTo>
                  <a:pt x="565" y="401"/>
                </a:lnTo>
                <a:lnTo>
                  <a:pt x="561" y="418"/>
                </a:lnTo>
                <a:lnTo>
                  <a:pt x="553" y="434"/>
                </a:lnTo>
                <a:lnTo>
                  <a:pt x="546" y="448"/>
                </a:lnTo>
                <a:lnTo>
                  <a:pt x="539" y="463"/>
                </a:lnTo>
                <a:lnTo>
                  <a:pt x="529" y="478"/>
                </a:lnTo>
                <a:lnTo>
                  <a:pt x="518" y="491"/>
                </a:lnTo>
                <a:lnTo>
                  <a:pt x="507" y="503"/>
                </a:lnTo>
                <a:lnTo>
                  <a:pt x="495" y="514"/>
                </a:lnTo>
                <a:lnTo>
                  <a:pt x="481" y="525"/>
                </a:lnTo>
                <a:lnTo>
                  <a:pt x="468" y="535"/>
                </a:lnTo>
                <a:lnTo>
                  <a:pt x="453" y="544"/>
                </a:lnTo>
                <a:lnTo>
                  <a:pt x="437" y="551"/>
                </a:lnTo>
                <a:lnTo>
                  <a:pt x="421" y="557"/>
                </a:lnTo>
                <a:lnTo>
                  <a:pt x="405" y="563"/>
                </a:lnTo>
                <a:lnTo>
                  <a:pt x="388" y="567"/>
                </a:lnTo>
                <a:lnTo>
                  <a:pt x="329" y="623"/>
                </a:lnTo>
                <a:lnTo>
                  <a:pt x="394" y="687"/>
                </a:lnTo>
                <a:lnTo>
                  <a:pt x="394" y="687"/>
                </a:lnTo>
                <a:lnTo>
                  <a:pt x="424" y="682"/>
                </a:lnTo>
                <a:lnTo>
                  <a:pt x="452" y="674"/>
                </a:lnTo>
                <a:lnTo>
                  <a:pt x="479" y="663"/>
                </a:lnTo>
                <a:lnTo>
                  <a:pt x="504" y="652"/>
                </a:lnTo>
                <a:lnTo>
                  <a:pt x="529" y="638"/>
                </a:lnTo>
                <a:lnTo>
                  <a:pt x="552" y="622"/>
                </a:lnTo>
                <a:lnTo>
                  <a:pt x="574" y="604"/>
                </a:lnTo>
                <a:lnTo>
                  <a:pt x="595" y="584"/>
                </a:lnTo>
                <a:lnTo>
                  <a:pt x="613" y="563"/>
                </a:lnTo>
                <a:lnTo>
                  <a:pt x="630" y="541"/>
                </a:lnTo>
                <a:lnTo>
                  <a:pt x="646" y="517"/>
                </a:lnTo>
                <a:lnTo>
                  <a:pt x="659" y="491"/>
                </a:lnTo>
                <a:lnTo>
                  <a:pt x="670" y="466"/>
                </a:lnTo>
                <a:lnTo>
                  <a:pt x="679" y="437"/>
                </a:lnTo>
                <a:lnTo>
                  <a:pt x="686" y="409"/>
                </a:lnTo>
                <a:lnTo>
                  <a:pt x="690" y="380"/>
                </a:lnTo>
                <a:lnTo>
                  <a:pt x="640" y="434"/>
                </a:lnTo>
                <a:close/>
              </a:path>
            </a:pathLst>
          </a:custGeom>
          <a:solidFill>
            <a:srgbClr val="D4E8C6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5" name="Freeform 6"/>
          <p:cNvSpPr>
            <a:spLocks/>
          </p:cNvSpPr>
          <p:nvPr/>
        </p:nvSpPr>
        <p:spPr bwMode="auto">
          <a:xfrm>
            <a:off x="9516221" y="3846302"/>
            <a:ext cx="254801" cy="303736"/>
          </a:xfrm>
          <a:custGeom>
            <a:avLst/>
            <a:gdLst>
              <a:gd name="T0" fmla="*/ 181 w 303"/>
              <a:gd name="T1" fmla="*/ 297 h 360"/>
              <a:gd name="T2" fmla="*/ 242 w 303"/>
              <a:gd name="T3" fmla="*/ 360 h 360"/>
              <a:gd name="T4" fmla="*/ 303 w 303"/>
              <a:gd name="T5" fmla="*/ 296 h 360"/>
              <a:gd name="T6" fmla="*/ 303 w 303"/>
              <a:gd name="T7" fmla="*/ 296 h 360"/>
              <a:gd name="T8" fmla="*/ 298 w 303"/>
              <a:gd name="T9" fmla="*/ 267 h 360"/>
              <a:gd name="T10" fmla="*/ 289 w 303"/>
              <a:gd name="T11" fmla="*/ 239 h 360"/>
              <a:gd name="T12" fmla="*/ 280 w 303"/>
              <a:gd name="T13" fmla="*/ 212 h 360"/>
              <a:gd name="T14" fmla="*/ 269 w 303"/>
              <a:gd name="T15" fmla="*/ 187 h 360"/>
              <a:gd name="T16" fmla="*/ 254 w 303"/>
              <a:gd name="T17" fmla="*/ 162 h 360"/>
              <a:gd name="T18" fmla="*/ 238 w 303"/>
              <a:gd name="T19" fmla="*/ 139 h 360"/>
              <a:gd name="T20" fmla="*/ 221 w 303"/>
              <a:gd name="T21" fmla="*/ 117 h 360"/>
              <a:gd name="T22" fmla="*/ 201 w 303"/>
              <a:gd name="T23" fmla="*/ 96 h 360"/>
              <a:gd name="T24" fmla="*/ 181 w 303"/>
              <a:gd name="T25" fmla="*/ 78 h 360"/>
              <a:gd name="T26" fmla="*/ 159 w 303"/>
              <a:gd name="T27" fmla="*/ 61 h 360"/>
              <a:gd name="T28" fmla="*/ 135 w 303"/>
              <a:gd name="T29" fmla="*/ 45 h 360"/>
              <a:gd name="T30" fmla="*/ 111 w 303"/>
              <a:gd name="T31" fmla="*/ 33 h 360"/>
              <a:gd name="T32" fmla="*/ 84 w 303"/>
              <a:gd name="T33" fmla="*/ 21 h 360"/>
              <a:gd name="T34" fmla="*/ 57 w 303"/>
              <a:gd name="T35" fmla="*/ 12 h 360"/>
              <a:gd name="T36" fmla="*/ 29 w 303"/>
              <a:gd name="T37" fmla="*/ 5 h 360"/>
              <a:gd name="T38" fmla="*/ 0 w 303"/>
              <a:gd name="T39" fmla="*/ 0 h 360"/>
              <a:gd name="T40" fmla="*/ 51 w 303"/>
              <a:gd name="T41" fmla="*/ 49 h 360"/>
              <a:gd name="T42" fmla="*/ 51 w 303"/>
              <a:gd name="T43" fmla="*/ 49 h 360"/>
              <a:gd name="T44" fmla="*/ 55 w 303"/>
              <a:gd name="T45" fmla="*/ 54 h 360"/>
              <a:gd name="T46" fmla="*/ 56 w 303"/>
              <a:gd name="T47" fmla="*/ 60 h 360"/>
              <a:gd name="T48" fmla="*/ 56 w 303"/>
              <a:gd name="T49" fmla="*/ 60 h 360"/>
              <a:gd name="T50" fmla="*/ 56 w 303"/>
              <a:gd name="T51" fmla="*/ 61 h 360"/>
              <a:gd name="T52" fmla="*/ 56 w 303"/>
              <a:gd name="T53" fmla="*/ 61 h 360"/>
              <a:gd name="T54" fmla="*/ 56 w 303"/>
              <a:gd name="T55" fmla="*/ 61 h 360"/>
              <a:gd name="T56" fmla="*/ 56 w 303"/>
              <a:gd name="T57" fmla="*/ 61 h 360"/>
              <a:gd name="T58" fmla="*/ 55 w 303"/>
              <a:gd name="T59" fmla="*/ 67 h 360"/>
              <a:gd name="T60" fmla="*/ 51 w 303"/>
              <a:gd name="T61" fmla="*/ 73 h 360"/>
              <a:gd name="T62" fmla="*/ 49 w 303"/>
              <a:gd name="T63" fmla="*/ 71 h 360"/>
              <a:gd name="T64" fmla="*/ 51 w 303"/>
              <a:gd name="T65" fmla="*/ 73 h 360"/>
              <a:gd name="T66" fmla="*/ 0 w 303"/>
              <a:gd name="T67" fmla="*/ 121 h 360"/>
              <a:gd name="T68" fmla="*/ 0 w 303"/>
              <a:gd name="T69" fmla="*/ 121 h 360"/>
              <a:gd name="T70" fmla="*/ 17 w 303"/>
              <a:gd name="T71" fmla="*/ 125 h 360"/>
              <a:gd name="T72" fmla="*/ 33 w 303"/>
              <a:gd name="T73" fmla="*/ 129 h 360"/>
              <a:gd name="T74" fmla="*/ 49 w 303"/>
              <a:gd name="T75" fmla="*/ 136 h 360"/>
              <a:gd name="T76" fmla="*/ 63 w 303"/>
              <a:gd name="T77" fmla="*/ 143 h 360"/>
              <a:gd name="T78" fmla="*/ 78 w 303"/>
              <a:gd name="T79" fmla="*/ 151 h 360"/>
              <a:gd name="T80" fmla="*/ 92 w 303"/>
              <a:gd name="T81" fmla="*/ 160 h 360"/>
              <a:gd name="T82" fmla="*/ 105 w 303"/>
              <a:gd name="T83" fmla="*/ 171 h 360"/>
              <a:gd name="T84" fmla="*/ 117 w 303"/>
              <a:gd name="T85" fmla="*/ 182 h 360"/>
              <a:gd name="T86" fmla="*/ 128 w 303"/>
              <a:gd name="T87" fmla="*/ 193 h 360"/>
              <a:gd name="T88" fmla="*/ 139 w 303"/>
              <a:gd name="T89" fmla="*/ 206 h 360"/>
              <a:gd name="T90" fmla="*/ 149 w 303"/>
              <a:gd name="T91" fmla="*/ 220 h 360"/>
              <a:gd name="T92" fmla="*/ 157 w 303"/>
              <a:gd name="T93" fmla="*/ 233 h 360"/>
              <a:gd name="T94" fmla="*/ 165 w 303"/>
              <a:gd name="T95" fmla="*/ 249 h 360"/>
              <a:gd name="T96" fmla="*/ 172 w 303"/>
              <a:gd name="T97" fmla="*/ 264 h 360"/>
              <a:gd name="T98" fmla="*/ 177 w 303"/>
              <a:gd name="T99" fmla="*/ 280 h 360"/>
              <a:gd name="T100" fmla="*/ 181 w 303"/>
              <a:gd name="T101" fmla="*/ 297 h 360"/>
              <a:gd name="T102" fmla="*/ 181 w 303"/>
              <a:gd name="T103" fmla="*/ 29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" h="360">
                <a:moveTo>
                  <a:pt x="181" y="297"/>
                </a:moveTo>
                <a:lnTo>
                  <a:pt x="242" y="360"/>
                </a:lnTo>
                <a:lnTo>
                  <a:pt x="303" y="296"/>
                </a:lnTo>
                <a:lnTo>
                  <a:pt x="303" y="296"/>
                </a:lnTo>
                <a:lnTo>
                  <a:pt x="298" y="267"/>
                </a:lnTo>
                <a:lnTo>
                  <a:pt x="289" y="239"/>
                </a:lnTo>
                <a:lnTo>
                  <a:pt x="280" y="212"/>
                </a:lnTo>
                <a:lnTo>
                  <a:pt x="269" y="187"/>
                </a:lnTo>
                <a:lnTo>
                  <a:pt x="254" y="162"/>
                </a:lnTo>
                <a:lnTo>
                  <a:pt x="238" y="139"/>
                </a:lnTo>
                <a:lnTo>
                  <a:pt x="221" y="117"/>
                </a:lnTo>
                <a:lnTo>
                  <a:pt x="201" y="96"/>
                </a:lnTo>
                <a:lnTo>
                  <a:pt x="181" y="78"/>
                </a:lnTo>
                <a:lnTo>
                  <a:pt x="159" y="61"/>
                </a:lnTo>
                <a:lnTo>
                  <a:pt x="135" y="45"/>
                </a:lnTo>
                <a:lnTo>
                  <a:pt x="111" y="33"/>
                </a:lnTo>
                <a:lnTo>
                  <a:pt x="84" y="21"/>
                </a:lnTo>
                <a:lnTo>
                  <a:pt x="57" y="12"/>
                </a:lnTo>
                <a:lnTo>
                  <a:pt x="29" y="5"/>
                </a:lnTo>
                <a:lnTo>
                  <a:pt x="0" y="0"/>
                </a:lnTo>
                <a:lnTo>
                  <a:pt x="51" y="49"/>
                </a:lnTo>
                <a:lnTo>
                  <a:pt x="51" y="49"/>
                </a:lnTo>
                <a:lnTo>
                  <a:pt x="55" y="54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7"/>
                </a:lnTo>
                <a:lnTo>
                  <a:pt x="51" y="73"/>
                </a:lnTo>
                <a:lnTo>
                  <a:pt x="49" y="71"/>
                </a:lnTo>
                <a:lnTo>
                  <a:pt x="51" y="73"/>
                </a:lnTo>
                <a:lnTo>
                  <a:pt x="0" y="121"/>
                </a:lnTo>
                <a:lnTo>
                  <a:pt x="0" y="121"/>
                </a:lnTo>
                <a:lnTo>
                  <a:pt x="17" y="125"/>
                </a:lnTo>
                <a:lnTo>
                  <a:pt x="33" y="129"/>
                </a:lnTo>
                <a:lnTo>
                  <a:pt x="49" y="136"/>
                </a:lnTo>
                <a:lnTo>
                  <a:pt x="63" y="143"/>
                </a:lnTo>
                <a:lnTo>
                  <a:pt x="78" y="151"/>
                </a:lnTo>
                <a:lnTo>
                  <a:pt x="92" y="160"/>
                </a:lnTo>
                <a:lnTo>
                  <a:pt x="105" y="171"/>
                </a:lnTo>
                <a:lnTo>
                  <a:pt x="117" y="182"/>
                </a:lnTo>
                <a:lnTo>
                  <a:pt x="128" y="193"/>
                </a:lnTo>
                <a:lnTo>
                  <a:pt x="139" y="206"/>
                </a:lnTo>
                <a:lnTo>
                  <a:pt x="149" y="220"/>
                </a:lnTo>
                <a:lnTo>
                  <a:pt x="157" y="233"/>
                </a:lnTo>
                <a:lnTo>
                  <a:pt x="165" y="249"/>
                </a:lnTo>
                <a:lnTo>
                  <a:pt x="172" y="264"/>
                </a:lnTo>
                <a:lnTo>
                  <a:pt x="177" y="280"/>
                </a:lnTo>
                <a:lnTo>
                  <a:pt x="181" y="297"/>
                </a:lnTo>
                <a:lnTo>
                  <a:pt x="181" y="297"/>
                </a:lnTo>
                <a:close/>
              </a:path>
            </a:pathLst>
          </a:custGeom>
          <a:solidFill>
            <a:srgbClr val="A9D18E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935196" y="2574719"/>
            <a:ext cx="2444398" cy="3052800"/>
          </a:xfrm>
          <a:prstGeom prst="rect">
            <a:avLst/>
          </a:prstGeom>
          <a:noFill/>
          <a:ln w="19050">
            <a:solidFill>
              <a:srgbClr val="FF8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23" name="Down Arrow 122"/>
          <p:cNvSpPr/>
          <p:nvPr/>
        </p:nvSpPr>
        <p:spPr>
          <a:xfrm rot="16200000">
            <a:off x="3398561" y="4037678"/>
            <a:ext cx="354456" cy="23749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1" name="Down Arrow 130"/>
          <p:cNvSpPr/>
          <p:nvPr/>
        </p:nvSpPr>
        <p:spPr>
          <a:xfrm rot="16200000">
            <a:off x="5906272" y="4016691"/>
            <a:ext cx="354456" cy="301374"/>
          </a:xfrm>
          <a:prstGeom prst="downArrow">
            <a:avLst/>
          </a:prstGeom>
          <a:solidFill>
            <a:srgbClr val="D8D4BA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00" name="Down Arrow 199"/>
          <p:cNvSpPr/>
          <p:nvPr/>
        </p:nvSpPr>
        <p:spPr>
          <a:xfrm rot="16200000">
            <a:off x="8356075" y="4016296"/>
            <a:ext cx="354456" cy="302164"/>
          </a:xfrm>
          <a:prstGeom prst="downArrow">
            <a:avLst/>
          </a:prstGeom>
          <a:solidFill>
            <a:srgbClr val="FFD7BD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8" name="Flowchart: Process 217"/>
          <p:cNvSpPr/>
          <p:nvPr/>
        </p:nvSpPr>
        <p:spPr>
          <a:xfrm>
            <a:off x="6422148" y="3073679"/>
            <a:ext cx="373473" cy="404096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19" name="Flowchart: Process 218"/>
          <p:cNvSpPr/>
          <p:nvPr/>
        </p:nvSpPr>
        <p:spPr>
          <a:xfrm>
            <a:off x="6084637" y="3292811"/>
            <a:ext cx="555799" cy="401289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0" name="Flowchart: Process 219"/>
          <p:cNvSpPr/>
          <p:nvPr/>
        </p:nvSpPr>
        <p:spPr>
          <a:xfrm>
            <a:off x="6528774" y="3372729"/>
            <a:ext cx="555120" cy="321372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64" y="3039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133875" y="3294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755202" y="3347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457041" y="2574719"/>
            <a:ext cx="2473894" cy="3052800"/>
          </a:xfrm>
          <a:prstGeom prst="rect">
            <a:avLst/>
          </a:prstGeom>
          <a:noFill/>
          <a:ln w="19050">
            <a:solidFill>
              <a:srgbClr val="867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508" y="2574719"/>
            <a:ext cx="2540018" cy="3051614"/>
          </a:xfrm>
          <a:prstGeom prst="rect">
            <a:avLst/>
          </a:prstGeom>
          <a:noFill/>
          <a:ln w="19050">
            <a:solidFill>
              <a:srgbClr val="2E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0426" y="3110213"/>
            <a:ext cx="850986" cy="6108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01191" y="4581507"/>
            <a:ext cx="588320" cy="583211"/>
            <a:chOff x="10925223" y="4332550"/>
            <a:chExt cx="588320" cy="583211"/>
          </a:xfrm>
        </p:grpSpPr>
        <p:sp>
          <p:nvSpPr>
            <p:cNvPr id="12" name="Oval 11"/>
            <p:cNvSpPr/>
            <p:nvPr/>
          </p:nvSpPr>
          <p:spPr>
            <a:xfrm>
              <a:off x="10925223" y="4332550"/>
              <a:ext cx="588320" cy="583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0975984" y="4382870"/>
              <a:ext cx="486799" cy="482571"/>
            </a:xfrm>
            <a:prstGeom prst="ellipse">
              <a:avLst/>
            </a:prstGeom>
            <a:solidFill>
              <a:srgbClr val="FFE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1087406" y="4493324"/>
              <a:ext cx="263954" cy="261662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1166574" y="4571804"/>
              <a:ext cx="105619" cy="104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4431309" y="2495665"/>
            <a:ext cx="1715576" cy="1743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TextBox 120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61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9143" y="2093033"/>
            <a:ext cx="2866941" cy="2864459"/>
            <a:chOff x="3050501" y="1097525"/>
            <a:chExt cx="2823428" cy="2820984"/>
          </a:xfrm>
        </p:grpSpPr>
        <p:grpSp>
          <p:nvGrpSpPr>
            <p:cNvPr id="5" name="Group 4"/>
            <p:cNvGrpSpPr/>
            <p:nvPr/>
          </p:nvGrpSpPr>
          <p:grpSpPr>
            <a:xfrm>
              <a:off x="3062441" y="1097525"/>
              <a:ext cx="2811488" cy="2820984"/>
              <a:chOff x="3714387" y="2007578"/>
              <a:chExt cx="1472128" cy="1477100"/>
            </a:xfrm>
          </p:grpSpPr>
          <p:sp>
            <p:nvSpPr>
              <p:cNvPr id="13" name="Block Arc 12"/>
              <p:cNvSpPr/>
              <p:nvPr/>
            </p:nvSpPr>
            <p:spPr>
              <a:xfrm flipH="1" flipV="1">
                <a:off x="3714387" y="2008697"/>
                <a:ext cx="1466236" cy="1466236"/>
              </a:xfrm>
              <a:prstGeom prst="blockArc">
                <a:avLst>
                  <a:gd name="adj1" fmla="val 21480717"/>
                  <a:gd name="adj2" fmla="val 5541516"/>
                  <a:gd name="adj3" fmla="val 10778"/>
                </a:avLst>
              </a:prstGeom>
              <a:solidFill>
                <a:srgbClr val="3D959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214489">
                <a:off x="3719095" y="2018442"/>
                <a:ext cx="1466236" cy="1466236"/>
              </a:xfrm>
              <a:prstGeom prst="blockArc">
                <a:avLst>
                  <a:gd name="adj1" fmla="val 21475258"/>
                  <a:gd name="adj2" fmla="val 5240102"/>
                  <a:gd name="adj3" fmla="val 10769"/>
                </a:avLst>
              </a:prstGeom>
              <a:solidFill>
                <a:srgbClr val="00676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Block Arc 10"/>
              <p:cNvSpPr/>
              <p:nvPr/>
            </p:nvSpPr>
            <p:spPr>
              <a:xfrm flipH="1">
                <a:off x="3714387" y="2018442"/>
                <a:ext cx="1466236" cy="1466236"/>
              </a:xfrm>
              <a:prstGeom prst="blockArc">
                <a:avLst>
                  <a:gd name="adj1" fmla="val 46777"/>
                  <a:gd name="adj2" fmla="val 5461767"/>
                  <a:gd name="adj3" fmla="val 10805"/>
                </a:avLst>
              </a:prstGeom>
              <a:solidFill>
                <a:srgbClr val="91D8D1"/>
              </a:solidFill>
              <a:ln>
                <a:solidFill>
                  <a:srgbClr val="8BCCC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>
              <a:xfrm flipV="1">
                <a:off x="3720279" y="2007578"/>
                <a:ext cx="1466236" cy="1466236"/>
              </a:xfrm>
              <a:prstGeom prst="blockArc">
                <a:avLst>
                  <a:gd name="adj1" fmla="val 21424707"/>
                  <a:gd name="adj2" fmla="val 5350885"/>
                  <a:gd name="adj3" fmla="val 10807"/>
                </a:avLst>
              </a:prstGeom>
              <a:solidFill>
                <a:srgbClr val="FF64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 rot="18080524">
              <a:off x="3024304" y="1468449"/>
              <a:ext cx="379847" cy="327454"/>
            </a:xfrm>
            <a:prstGeom prst="triangle">
              <a:avLst/>
            </a:prstGeom>
            <a:solidFill>
              <a:srgbClr val="3D95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9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7511009">
              <a:off x="5452666" y="3313724"/>
              <a:ext cx="379847" cy="327454"/>
            </a:xfrm>
            <a:prstGeom prst="triangle">
              <a:avLst/>
            </a:prstGeom>
            <a:solidFill>
              <a:srgbClr val="00676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9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4046859">
              <a:off x="3178255" y="3396239"/>
              <a:ext cx="379847" cy="327454"/>
            </a:xfrm>
            <a:prstGeom prst="triangle">
              <a:avLst/>
            </a:prstGeom>
            <a:solidFill>
              <a:srgbClr val="91D8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9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3053357">
              <a:off x="5419730" y="1353680"/>
              <a:ext cx="379847" cy="327454"/>
            </a:xfrm>
            <a:prstGeom prst="triangle">
              <a:avLst/>
            </a:prstGeom>
            <a:solidFill>
              <a:srgbClr val="FF6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9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D700E7-A73A-4146-8129-8C78B0FBB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220" y="226610"/>
            <a:ext cx="10776069" cy="674638"/>
          </a:xfrm>
        </p:spPr>
        <p:txBody>
          <a:bodyPr/>
          <a:lstStyle/>
          <a:p>
            <a:r>
              <a:rPr lang="en-US" dirty="0"/>
              <a:t>Measurement is Uniquely Tied to Stakeholders and Process Value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7FA8DC2-5F2D-4555-8036-406485B250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14538" y="3566193"/>
            <a:ext cx="3063678" cy="2116"/>
          </a:xfrm>
          <a:prstGeom prst="line">
            <a:avLst/>
          </a:prstGeom>
          <a:ln w="6350">
            <a:solidFill>
              <a:srgbClr val="3D95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17431" y="3566193"/>
            <a:ext cx="3124594" cy="2116"/>
          </a:xfrm>
          <a:prstGeom prst="line">
            <a:avLst/>
          </a:prstGeom>
          <a:ln w="6350">
            <a:solidFill>
              <a:srgbClr val="3D95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571999" y="1701622"/>
            <a:ext cx="447994" cy="2116"/>
          </a:xfrm>
          <a:prstGeom prst="line">
            <a:avLst/>
          </a:prstGeom>
          <a:ln w="6350">
            <a:solidFill>
              <a:srgbClr val="3D95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578208" y="5405332"/>
            <a:ext cx="447994" cy="2116"/>
          </a:xfrm>
          <a:prstGeom prst="line">
            <a:avLst/>
          </a:prstGeom>
          <a:ln w="6350">
            <a:solidFill>
              <a:srgbClr val="3D95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78426" y="1896671"/>
            <a:ext cx="3753054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Agility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748" y="4423305"/>
            <a:ext cx="3657926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69603" y="1896672"/>
            <a:ext cx="3785673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Effectiveness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53073" y="4466719"/>
            <a:ext cx="3755477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39569" y="325783"/>
            <a:ext cx="10512862" cy="84060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199" b="0" i="0" u="none" strike="noStrike" kern="1200" cap="none" spc="0" normalizeH="0" baseline="0" noProof="0" dirty="0">
              <a:ln>
                <a:noFill/>
              </a:ln>
              <a:solidFill>
                <a:srgbClr val="00676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37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916" y="1419026"/>
            <a:ext cx="10515600" cy="479873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CA" dirty="0"/>
              <a:t>Why Business Architecture</a:t>
            </a:r>
          </a:p>
          <a:p>
            <a:pPr marL="0" indent="0">
              <a:spcBef>
                <a:spcPts val="1200"/>
              </a:spcBef>
              <a:buNone/>
            </a:pPr>
            <a:endParaRPr lang="en-CA" dirty="0"/>
          </a:p>
          <a:p>
            <a:pPr marL="0" indent="0">
              <a:spcBef>
                <a:spcPts val="1200"/>
              </a:spcBef>
              <a:buNone/>
            </a:pPr>
            <a:r>
              <a:rPr lang="en-CA" dirty="0"/>
              <a:t>Main concepts</a:t>
            </a:r>
          </a:p>
          <a:p>
            <a:pPr marL="0" indent="0">
              <a:spcBef>
                <a:spcPts val="1200"/>
              </a:spcBef>
              <a:buNone/>
            </a:pPr>
            <a:endParaRPr lang="en-CA" dirty="0"/>
          </a:p>
          <a:p>
            <a:pPr marL="0" indent="0">
              <a:spcBef>
                <a:spcPts val="1200"/>
              </a:spcBef>
              <a:buNone/>
            </a:pPr>
            <a:r>
              <a:rPr lang="en-CA" dirty="0"/>
              <a:t>Approach to build Business Architecture</a:t>
            </a:r>
          </a:p>
          <a:p>
            <a:pPr marL="0" indent="0">
              <a:spcBef>
                <a:spcPts val="1200"/>
              </a:spcBef>
              <a:buNone/>
            </a:pPr>
            <a:endParaRPr lang="en-CA" dirty="0"/>
          </a:p>
          <a:p>
            <a:pPr marL="0" indent="0">
              <a:spcBef>
                <a:spcPts val="1200"/>
              </a:spcBef>
              <a:buNone/>
            </a:pPr>
            <a:r>
              <a:rPr lang="en-CA" dirty="0"/>
              <a:t>A set of starting principles</a:t>
            </a:r>
          </a:p>
          <a:p>
            <a:pPr>
              <a:spcBef>
                <a:spcPts val="1200"/>
              </a:spcBef>
            </a:pPr>
            <a:endParaRPr lang="en-CA" dirty="0"/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altLang="en-US" sz="3600" dirty="0">
                <a:solidFill>
                  <a:srgbClr val="006767"/>
                </a:solidFill>
                <a:ea typeface="+mn-ea"/>
                <a:cs typeface="+mn-cs"/>
              </a:rPr>
              <a:t>AGENDA</a:t>
            </a:r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1423418" y="3378424"/>
            <a:ext cx="841375" cy="8397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endParaRPr lang="en-US" altLang="en-US" sz="2400">
              <a:solidFill>
                <a:srgbClr val="AFAFAF"/>
              </a:solidFill>
              <a:latin typeface="+mn-lt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1423418" y="2276872"/>
            <a:ext cx="841375" cy="841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1415480" y="1232756"/>
            <a:ext cx="849313" cy="8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1407542" y="4496124"/>
            <a:ext cx="841375" cy="8413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endParaRPr lang="en-US" altLang="en-US" sz="2400">
              <a:solidFill>
                <a:srgbClr val="AFAFAF"/>
              </a:solidFill>
              <a:latin typeface="+mn-lt"/>
            </a:endParaRPr>
          </a:p>
        </p:txBody>
      </p:sp>
      <p:sp>
        <p:nvSpPr>
          <p:cNvPr id="27" name="Freeform 264"/>
          <p:cNvSpPr>
            <a:spLocks noEditPoints="1"/>
          </p:cNvSpPr>
          <p:nvPr/>
        </p:nvSpPr>
        <p:spPr bwMode="auto">
          <a:xfrm>
            <a:off x="1675831" y="3599702"/>
            <a:ext cx="342900" cy="404813"/>
          </a:xfrm>
          <a:custGeom>
            <a:avLst/>
            <a:gdLst>
              <a:gd name="T0" fmla="*/ 2238 w 2238"/>
              <a:gd name="T1" fmla="*/ 1395 h 2638"/>
              <a:gd name="T2" fmla="*/ 2078 w 2238"/>
              <a:gd name="T3" fmla="*/ 2366 h 2638"/>
              <a:gd name="T4" fmla="*/ 272 w 2238"/>
              <a:gd name="T5" fmla="*/ 2478 h 2638"/>
              <a:gd name="T6" fmla="*/ 160 w 2238"/>
              <a:gd name="T7" fmla="*/ 272 h 2638"/>
              <a:gd name="T8" fmla="*/ 292 w 2238"/>
              <a:gd name="T9" fmla="*/ 160 h 2638"/>
              <a:gd name="T10" fmla="*/ 388 w 2238"/>
              <a:gd name="T11" fmla="*/ 2281 h 2638"/>
              <a:gd name="T12" fmla="*/ 1946 w 2238"/>
              <a:gd name="T13" fmla="*/ 2185 h 2638"/>
              <a:gd name="T14" fmla="*/ 1689 w 2238"/>
              <a:gd name="T15" fmla="*/ 1881 h 2638"/>
              <a:gd name="T16" fmla="*/ 1473 w 2238"/>
              <a:gd name="T17" fmla="*/ 1932 h 2638"/>
              <a:gd name="T18" fmla="*/ 1472 w 2238"/>
              <a:gd name="T19" fmla="*/ 1710 h 2638"/>
              <a:gd name="T20" fmla="*/ 1946 w 2238"/>
              <a:gd name="T21" fmla="*/ 903 h 2638"/>
              <a:gd name="T22" fmla="*/ 1966 w 2238"/>
              <a:gd name="T23" fmla="*/ 160 h 2638"/>
              <a:gd name="T24" fmla="*/ 2078 w 2238"/>
              <a:gd name="T25" fmla="*/ 736 h 2638"/>
              <a:gd name="T26" fmla="*/ 2238 w 2238"/>
              <a:gd name="T27" fmla="*/ 272 h 2638"/>
              <a:gd name="T28" fmla="*/ 1754 w 2238"/>
              <a:gd name="T29" fmla="*/ 0 h 2638"/>
              <a:gd name="T30" fmla="*/ 1758 w 2238"/>
              <a:gd name="T31" fmla="*/ 275 h 2638"/>
              <a:gd name="T32" fmla="*/ 502 w 2238"/>
              <a:gd name="T33" fmla="*/ 50 h 2638"/>
              <a:gd name="T34" fmla="*/ 272 w 2238"/>
              <a:gd name="T35" fmla="*/ 0 h 2638"/>
              <a:gd name="T36" fmla="*/ 0 w 2238"/>
              <a:gd name="T37" fmla="*/ 2366 h 2638"/>
              <a:gd name="T38" fmla="*/ 1966 w 2238"/>
              <a:gd name="T39" fmla="*/ 2638 h 2638"/>
              <a:gd name="T40" fmla="*/ 1093 w 2238"/>
              <a:gd name="T41" fmla="*/ 1729 h 2638"/>
              <a:gd name="T42" fmla="*/ 654 w 2238"/>
              <a:gd name="T43" fmla="*/ 2100 h 2638"/>
              <a:gd name="T44" fmla="*/ 466 w 2238"/>
              <a:gd name="T45" fmla="*/ 1845 h 2638"/>
              <a:gd name="T46" fmla="*/ 610 w 2238"/>
              <a:gd name="T47" fmla="*/ 1769 h 2638"/>
              <a:gd name="T48" fmla="*/ 949 w 2238"/>
              <a:gd name="T49" fmla="*/ 1585 h 2638"/>
              <a:gd name="T50" fmla="*/ 1093 w 2238"/>
              <a:gd name="T51" fmla="*/ 1661 h 2638"/>
              <a:gd name="T52" fmla="*/ 1093 w 2238"/>
              <a:gd name="T53" fmla="*/ 1163 h 2638"/>
              <a:gd name="T54" fmla="*/ 654 w 2238"/>
              <a:gd name="T55" fmla="*/ 1534 h 2638"/>
              <a:gd name="T56" fmla="*/ 466 w 2238"/>
              <a:gd name="T57" fmla="*/ 1279 h 2638"/>
              <a:gd name="T58" fmla="*/ 610 w 2238"/>
              <a:gd name="T59" fmla="*/ 1203 h 2638"/>
              <a:gd name="T60" fmla="*/ 949 w 2238"/>
              <a:gd name="T61" fmla="*/ 1019 h 2638"/>
              <a:gd name="T62" fmla="*/ 1093 w 2238"/>
              <a:gd name="T63" fmla="*/ 1095 h 2638"/>
              <a:gd name="T64" fmla="*/ 542 w 2238"/>
              <a:gd name="T65" fmla="*/ 637 h 2638"/>
              <a:gd name="T66" fmla="*/ 688 w 2238"/>
              <a:gd name="T67" fmla="*/ 714 h 2638"/>
              <a:gd name="T68" fmla="*/ 1017 w 2238"/>
              <a:gd name="T69" fmla="*/ 453 h 2638"/>
              <a:gd name="T70" fmla="*/ 1093 w 2238"/>
              <a:gd name="T71" fmla="*/ 596 h 2638"/>
              <a:gd name="T72" fmla="*/ 654 w 2238"/>
              <a:gd name="T73" fmla="*/ 968 h 2638"/>
              <a:gd name="T74" fmla="*/ 466 w 2238"/>
              <a:gd name="T75" fmla="*/ 713 h 2638"/>
              <a:gd name="T76" fmla="*/ 542 w 2238"/>
              <a:gd name="T77" fmla="*/ 637 h 2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38" h="2638">
                <a:moveTo>
                  <a:pt x="2238" y="2366"/>
                </a:moveTo>
                <a:cubicBezTo>
                  <a:pt x="2238" y="1395"/>
                  <a:pt x="2238" y="1395"/>
                  <a:pt x="2238" y="1395"/>
                </a:cubicBezTo>
                <a:cubicBezTo>
                  <a:pt x="2078" y="1597"/>
                  <a:pt x="2078" y="1597"/>
                  <a:pt x="2078" y="1597"/>
                </a:cubicBezTo>
                <a:cubicBezTo>
                  <a:pt x="2078" y="2366"/>
                  <a:pt x="2078" y="2366"/>
                  <a:pt x="2078" y="2366"/>
                </a:cubicBezTo>
                <a:cubicBezTo>
                  <a:pt x="2078" y="2428"/>
                  <a:pt x="2028" y="2478"/>
                  <a:pt x="1966" y="2478"/>
                </a:cubicBezTo>
                <a:cubicBezTo>
                  <a:pt x="272" y="2478"/>
                  <a:pt x="272" y="2478"/>
                  <a:pt x="272" y="2478"/>
                </a:cubicBezTo>
                <a:cubicBezTo>
                  <a:pt x="210" y="2478"/>
                  <a:pt x="160" y="2428"/>
                  <a:pt x="160" y="2366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160" y="210"/>
                  <a:pt x="210" y="160"/>
                  <a:pt x="272" y="160"/>
                </a:cubicBezTo>
                <a:cubicBezTo>
                  <a:pt x="292" y="160"/>
                  <a:pt x="292" y="160"/>
                  <a:pt x="292" y="160"/>
                </a:cubicBezTo>
                <a:cubicBezTo>
                  <a:pt x="292" y="2185"/>
                  <a:pt x="292" y="2185"/>
                  <a:pt x="292" y="2185"/>
                </a:cubicBezTo>
                <a:cubicBezTo>
                  <a:pt x="292" y="2238"/>
                  <a:pt x="335" y="2281"/>
                  <a:pt x="388" y="2281"/>
                </a:cubicBezTo>
                <a:cubicBezTo>
                  <a:pt x="1850" y="2281"/>
                  <a:pt x="1850" y="2281"/>
                  <a:pt x="1850" y="2281"/>
                </a:cubicBezTo>
                <a:cubicBezTo>
                  <a:pt x="1903" y="2281"/>
                  <a:pt x="1946" y="2238"/>
                  <a:pt x="1946" y="2185"/>
                </a:cubicBezTo>
                <a:cubicBezTo>
                  <a:pt x="1946" y="1749"/>
                  <a:pt x="1946" y="1749"/>
                  <a:pt x="1946" y="1749"/>
                </a:cubicBezTo>
                <a:cubicBezTo>
                  <a:pt x="1873" y="1813"/>
                  <a:pt x="1784" y="1859"/>
                  <a:pt x="1689" y="1881"/>
                </a:cubicBezTo>
                <a:cubicBezTo>
                  <a:pt x="1591" y="1904"/>
                  <a:pt x="1591" y="1904"/>
                  <a:pt x="1591" y="1904"/>
                </a:cubicBezTo>
                <a:cubicBezTo>
                  <a:pt x="1473" y="1932"/>
                  <a:pt x="1473" y="1932"/>
                  <a:pt x="1473" y="1932"/>
                </a:cubicBezTo>
                <a:cubicBezTo>
                  <a:pt x="1473" y="1811"/>
                  <a:pt x="1473" y="1811"/>
                  <a:pt x="1473" y="1811"/>
                </a:cubicBezTo>
                <a:cubicBezTo>
                  <a:pt x="1472" y="1710"/>
                  <a:pt x="1472" y="1710"/>
                  <a:pt x="1472" y="1710"/>
                </a:cubicBezTo>
                <a:cubicBezTo>
                  <a:pt x="1472" y="1576"/>
                  <a:pt x="1518" y="1445"/>
                  <a:pt x="1601" y="1340"/>
                </a:cubicBezTo>
                <a:cubicBezTo>
                  <a:pt x="1946" y="903"/>
                  <a:pt x="1946" y="903"/>
                  <a:pt x="1946" y="903"/>
                </a:cubicBezTo>
                <a:cubicBezTo>
                  <a:pt x="1946" y="160"/>
                  <a:pt x="1946" y="160"/>
                  <a:pt x="1946" y="160"/>
                </a:cubicBezTo>
                <a:cubicBezTo>
                  <a:pt x="1966" y="160"/>
                  <a:pt x="1966" y="160"/>
                  <a:pt x="1966" y="160"/>
                </a:cubicBezTo>
                <a:cubicBezTo>
                  <a:pt x="2028" y="160"/>
                  <a:pt x="2078" y="210"/>
                  <a:pt x="2078" y="272"/>
                </a:cubicBezTo>
                <a:cubicBezTo>
                  <a:pt x="2078" y="736"/>
                  <a:pt x="2078" y="736"/>
                  <a:pt x="2078" y="736"/>
                </a:cubicBezTo>
                <a:cubicBezTo>
                  <a:pt x="2238" y="533"/>
                  <a:pt x="2238" y="533"/>
                  <a:pt x="2238" y="533"/>
                </a:cubicBezTo>
                <a:cubicBezTo>
                  <a:pt x="2238" y="272"/>
                  <a:pt x="2238" y="272"/>
                  <a:pt x="2238" y="272"/>
                </a:cubicBezTo>
                <a:cubicBezTo>
                  <a:pt x="2238" y="122"/>
                  <a:pt x="2116" y="0"/>
                  <a:pt x="1966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7" y="16"/>
                  <a:pt x="1758" y="33"/>
                  <a:pt x="1758" y="50"/>
                </a:cubicBezTo>
                <a:cubicBezTo>
                  <a:pt x="1758" y="275"/>
                  <a:pt x="1758" y="275"/>
                  <a:pt x="1758" y="275"/>
                </a:cubicBezTo>
                <a:cubicBezTo>
                  <a:pt x="502" y="275"/>
                  <a:pt x="502" y="275"/>
                  <a:pt x="502" y="275"/>
                </a:cubicBezTo>
                <a:cubicBezTo>
                  <a:pt x="502" y="50"/>
                  <a:pt x="502" y="50"/>
                  <a:pt x="502" y="50"/>
                </a:cubicBezTo>
                <a:cubicBezTo>
                  <a:pt x="502" y="33"/>
                  <a:pt x="503" y="16"/>
                  <a:pt x="506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122" y="0"/>
                  <a:pt x="0" y="122"/>
                  <a:pt x="0" y="272"/>
                </a:cubicBezTo>
                <a:cubicBezTo>
                  <a:pt x="0" y="2366"/>
                  <a:pt x="0" y="2366"/>
                  <a:pt x="0" y="2366"/>
                </a:cubicBezTo>
                <a:cubicBezTo>
                  <a:pt x="0" y="2516"/>
                  <a:pt x="122" y="2638"/>
                  <a:pt x="272" y="2638"/>
                </a:cubicBezTo>
                <a:cubicBezTo>
                  <a:pt x="1966" y="2638"/>
                  <a:pt x="1966" y="2638"/>
                  <a:pt x="1966" y="2638"/>
                </a:cubicBezTo>
                <a:cubicBezTo>
                  <a:pt x="2116" y="2638"/>
                  <a:pt x="2238" y="2516"/>
                  <a:pt x="2238" y="2366"/>
                </a:cubicBezTo>
                <a:close/>
                <a:moveTo>
                  <a:pt x="1093" y="1729"/>
                </a:moveTo>
                <a:cubicBezTo>
                  <a:pt x="722" y="2100"/>
                  <a:pt x="722" y="2100"/>
                  <a:pt x="722" y="2100"/>
                </a:cubicBezTo>
                <a:cubicBezTo>
                  <a:pt x="703" y="2119"/>
                  <a:pt x="672" y="2119"/>
                  <a:pt x="654" y="2100"/>
                </a:cubicBezTo>
                <a:cubicBezTo>
                  <a:pt x="466" y="1913"/>
                  <a:pt x="466" y="1913"/>
                  <a:pt x="466" y="1913"/>
                </a:cubicBezTo>
                <a:cubicBezTo>
                  <a:pt x="448" y="1894"/>
                  <a:pt x="448" y="1864"/>
                  <a:pt x="466" y="1845"/>
                </a:cubicBezTo>
                <a:cubicBezTo>
                  <a:pt x="542" y="1769"/>
                  <a:pt x="542" y="1769"/>
                  <a:pt x="542" y="1769"/>
                </a:cubicBezTo>
                <a:cubicBezTo>
                  <a:pt x="561" y="1750"/>
                  <a:pt x="592" y="1750"/>
                  <a:pt x="610" y="1769"/>
                </a:cubicBezTo>
                <a:cubicBezTo>
                  <a:pt x="688" y="1847"/>
                  <a:pt x="688" y="1847"/>
                  <a:pt x="688" y="1847"/>
                </a:cubicBezTo>
                <a:cubicBezTo>
                  <a:pt x="949" y="1585"/>
                  <a:pt x="949" y="1585"/>
                  <a:pt x="949" y="1585"/>
                </a:cubicBezTo>
                <a:cubicBezTo>
                  <a:pt x="968" y="1566"/>
                  <a:pt x="998" y="1566"/>
                  <a:pt x="1017" y="1585"/>
                </a:cubicBezTo>
                <a:cubicBezTo>
                  <a:pt x="1093" y="1661"/>
                  <a:pt x="1093" y="1661"/>
                  <a:pt x="1093" y="1661"/>
                </a:cubicBezTo>
                <a:cubicBezTo>
                  <a:pt x="1112" y="1680"/>
                  <a:pt x="1112" y="1710"/>
                  <a:pt x="1093" y="1729"/>
                </a:cubicBezTo>
                <a:close/>
                <a:moveTo>
                  <a:pt x="1093" y="1163"/>
                </a:moveTo>
                <a:cubicBezTo>
                  <a:pt x="722" y="1534"/>
                  <a:pt x="722" y="1534"/>
                  <a:pt x="722" y="1534"/>
                </a:cubicBezTo>
                <a:cubicBezTo>
                  <a:pt x="703" y="1553"/>
                  <a:pt x="672" y="1553"/>
                  <a:pt x="654" y="1534"/>
                </a:cubicBezTo>
                <a:cubicBezTo>
                  <a:pt x="466" y="1347"/>
                  <a:pt x="466" y="1347"/>
                  <a:pt x="466" y="1347"/>
                </a:cubicBezTo>
                <a:cubicBezTo>
                  <a:pt x="448" y="1328"/>
                  <a:pt x="448" y="1298"/>
                  <a:pt x="466" y="1279"/>
                </a:cubicBezTo>
                <a:cubicBezTo>
                  <a:pt x="542" y="1203"/>
                  <a:pt x="542" y="1203"/>
                  <a:pt x="542" y="1203"/>
                </a:cubicBezTo>
                <a:cubicBezTo>
                  <a:pt x="561" y="1184"/>
                  <a:pt x="592" y="1184"/>
                  <a:pt x="610" y="1203"/>
                </a:cubicBezTo>
                <a:cubicBezTo>
                  <a:pt x="688" y="1280"/>
                  <a:pt x="688" y="1280"/>
                  <a:pt x="688" y="1280"/>
                </a:cubicBezTo>
                <a:cubicBezTo>
                  <a:pt x="949" y="1019"/>
                  <a:pt x="949" y="1019"/>
                  <a:pt x="949" y="1019"/>
                </a:cubicBezTo>
                <a:cubicBezTo>
                  <a:pt x="968" y="1000"/>
                  <a:pt x="998" y="1000"/>
                  <a:pt x="1017" y="1019"/>
                </a:cubicBezTo>
                <a:cubicBezTo>
                  <a:pt x="1093" y="1095"/>
                  <a:pt x="1093" y="1095"/>
                  <a:pt x="1093" y="1095"/>
                </a:cubicBezTo>
                <a:cubicBezTo>
                  <a:pt x="1112" y="1113"/>
                  <a:pt x="1112" y="1144"/>
                  <a:pt x="1093" y="1163"/>
                </a:cubicBezTo>
                <a:close/>
                <a:moveTo>
                  <a:pt x="542" y="637"/>
                </a:moveTo>
                <a:cubicBezTo>
                  <a:pt x="561" y="618"/>
                  <a:pt x="592" y="618"/>
                  <a:pt x="610" y="637"/>
                </a:cubicBezTo>
                <a:cubicBezTo>
                  <a:pt x="688" y="714"/>
                  <a:pt x="688" y="714"/>
                  <a:pt x="688" y="714"/>
                </a:cubicBezTo>
                <a:cubicBezTo>
                  <a:pt x="949" y="453"/>
                  <a:pt x="949" y="453"/>
                  <a:pt x="949" y="453"/>
                </a:cubicBezTo>
                <a:cubicBezTo>
                  <a:pt x="968" y="434"/>
                  <a:pt x="998" y="434"/>
                  <a:pt x="1017" y="453"/>
                </a:cubicBezTo>
                <a:cubicBezTo>
                  <a:pt x="1093" y="529"/>
                  <a:pt x="1093" y="529"/>
                  <a:pt x="1093" y="529"/>
                </a:cubicBezTo>
                <a:cubicBezTo>
                  <a:pt x="1112" y="547"/>
                  <a:pt x="1112" y="578"/>
                  <a:pt x="1093" y="596"/>
                </a:cubicBezTo>
                <a:cubicBezTo>
                  <a:pt x="722" y="968"/>
                  <a:pt x="722" y="968"/>
                  <a:pt x="722" y="968"/>
                </a:cubicBezTo>
                <a:cubicBezTo>
                  <a:pt x="703" y="987"/>
                  <a:pt x="672" y="987"/>
                  <a:pt x="654" y="968"/>
                </a:cubicBezTo>
                <a:cubicBezTo>
                  <a:pt x="466" y="781"/>
                  <a:pt x="466" y="781"/>
                  <a:pt x="466" y="781"/>
                </a:cubicBezTo>
                <a:cubicBezTo>
                  <a:pt x="448" y="762"/>
                  <a:pt x="448" y="732"/>
                  <a:pt x="466" y="713"/>
                </a:cubicBezTo>
                <a:lnTo>
                  <a:pt x="542" y="637"/>
                </a:lnTo>
                <a:close/>
                <a:moveTo>
                  <a:pt x="542" y="637"/>
                </a:moveTo>
                <a:cubicBezTo>
                  <a:pt x="542" y="637"/>
                  <a:pt x="542" y="637"/>
                  <a:pt x="542" y="637"/>
                </a:cubicBezTo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28" name="Freeform 265"/>
          <p:cNvSpPr>
            <a:spLocks noEditPoints="1"/>
          </p:cNvSpPr>
          <p:nvPr/>
        </p:nvSpPr>
        <p:spPr bwMode="auto">
          <a:xfrm>
            <a:off x="1767906" y="3533027"/>
            <a:ext cx="161925" cy="93663"/>
          </a:xfrm>
          <a:custGeom>
            <a:avLst/>
            <a:gdLst>
              <a:gd name="T0" fmla="*/ 851 w 1060"/>
              <a:gd name="T1" fmla="*/ 279 h 615"/>
              <a:gd name="T2" fmla="*/ 809 w 1060"/>
              <a:gd name="T3" fmla="*/ 279 h 615"/>
              <a:gd name="T4" fmla="*/ 804 w 1060"/>
              <a:gd name="T5" fmla="*/ 230 h 615"/>
              <a:gd name="T6" fmla="*/ 791 w 1060"/>
              <a:gd name="T7" fmla="*/ 181 h 615"/>
              <a:gd name="T8" fmla="*/ 530 w 1060"/>
              <a:gd name="T9" fmla="*/ 0 h 615"/>
              <a:gd name="T10" fmla="*/ 269 w 1060"/>
              <a:gd name="T11" fmla="*/ 181 h 615"/>
              <a:gd name="T12" fmla="*/ 255 w 1060"/>
              <a:gd name="T13" fmla="*/ 230 h 615"/>
              <a:gd name="T14" fmla="*/ 251 w 1060"/>
              <a:gd name="T15" fmla="*/ 279 h 615"/>
              <a:gd name="T16" fmla="*/ 209 w 1060"/>
              <a:gd name="T17" fmla="*/ 279 h 615"/>
              <a:gd name="T18" fmla="*/ 6 w 1060"/>
              <a:gd name="T19" fmla="*/ 438 h 615"/>
              <a:gd name="T20" fmla="*/ 0 w 1060"/>
              <a:gd name="T21" fmla="*/ 488 h 615"/>
              <a:gd name="T22" fmla="*/ 0 w 1060"/>
              <a:gd name="T23" fmla="*/ 615 h 615"/>
              <a:gd name="T24" fmla="*/ 1060 w 1060"/>
              <a:gd name="T25" fmla="*/ 615 h 615"/>
              <a:gd name="T26" fmla="*/ 1060 w 1060"/>
              <a:gd name="T27" fmla="*/ 488 h 615"/>
              <a:gd name="T28" fmla="*/ 1054 w 1060"/>
              <a:gd name="T29" fmla="*/ 438 h 615"/>
              <a:gd name="T30" fmla="*/ 851 w 1060"/>
              <a:gd name="T31" fmla="*/ 279 h 615"/>
              <a:gd name="T32" fmla="*/ 851 w 1060"/>
              <a:gd name="T33" fmla="*/ 279 h 615"/>
              <a:gd name="T34" fmla="*/ 851 w 1060"/>
              <a:gd name="T35" fmla="*/ 27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0" h="615">
                <a:moveTo>
                  <a:pt x="851" y="279"/>
                </a:moveTo>
                <a:cubicBezTo>
                  <a:pt x="809" y="279"/>
                  <a:pt x="809" y="279"/>
                  <a:pt x="809" y="279"/>
                </a:cubicBezTo>
                <a:cubicBezTo>
                  <a:pt x="809" y="262"/>
                  <a:pt x="807" y="246"/>
                  <a:pt x="804" y="230"/>
                </a:cubicBezTo>
                <a:cubicBezTo>
                  <a:pt x="801" y="213"/>
                  <a:pt x="797" y="196"/>
                  <a:pt x="791" y="181"/>
                </a:cubicBezTo>
                <a:cubicBezTo>
                  <a:pt x="751" y="75"/>
                  <a:pt x="649" y="0"/>
                  <a:pt x="530" y="0"/>
                </a:cubicBezTo>
                <a:cubicBezTo>
                  <a:pt x="410" y="0"/>
                  <a:pt x="309" y="75"/>
                  <a:pt x="269" y="181"/>
                </a:cubicBezTo>
                <a:cubicBezTo>
                  <a:pt x="263" y="196"/>
                  <a:pt x="258" y="213"/>
                  <a:pt x="255" y="230"/>
                </a:cubicBezTo>
                <a:cubicBezTo>
                  <a:pt x="252" y="246"/>
                  <a:pt x="251" y="262"/>
                  <a:pt x="251" y="279"/>
                </a:cubicBezTo>
                <a:cubicBezTo>
                  <a:pt x="209" y="279"/>
                  <a:pt x="209" y="279"/>
                  <a:pt x="209" y="279"/>
                </a:cubicBezTo>
                <a:cubicBezTo>
                  <a:pt x="111" y="279"/>
                  <a:pt x="28" y="347"/>
                  <a:pt x="6" y="438"/>
                </a:cubicBezTo>
                <a:cubicBezTo>
                  <a:pt x="2" y="454"/>
                  <a:pt x="0" y="471"/>
                  <a:pt x="0" y="488"/>
                </a:cubicBezTo>
                <a:cubicBezTo>
                  <a:pt x="0" y="615"/>
                  <a:pt x="0" y="615"/>
                  <a:pt x="0" y="615"/>
                </a:cubicBezTo>
                <a:cubicBezTo>
                  <a:pt x="1060" y="615"/>
                  <a:pt x="1060" y="615"/>
                  <a:pt x="1060" y="615"/>
                </a:cubicBezTo>
                <a:cubicBezTo>
                  <a:pt x="1060" y="488"/>
                  <a:pt x="1060" y="488"/>
                  <a:pt x="1060" y="488"/>
                </a:cubicBezTo>
                <a:cubicBezTo>
                  <a:pt x="1060" y="471"/>
                  <a:pt x="1058" y="454"/>
                  <a:pt x="1054" y="438"/>
                </a:cubicBezTo>
                <a:cubicBezTo>
                  <a:pt x="1031" y="347"/>
                  <a:pt x="949" y="279"/>
                  <a:pt x="851" y="279"/>
                </a:cubicBezTo>
                <a:close/>
                <a:moveTo>
                  <a:pt x="851" y="279"/>
                </a:moveTo>
                <a:cubicBezTo>
                  <a:pt x="851" y="279"/>
                  <a:pt x="851" y="279"/>
                  <a:pt x="851" y="279"/>
                </a:cubicBezTo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29" name="Freeform 266"/>
          <p:cNvSpPr>
            <a:spLocks noEditPoints="1"/>
          </p:cNvSpPr>
          <p:nvPr/>
        </p:nvSpPr>
        <p:spPr bwMode="auto">
          <a:xfrm>
            <a:off x="1915542" y="3644152"/>
            <a:ext cx="266613" cy="233363"/>
          </a:xfrm>
          <a:custGeom>
            <a:avLst/>
            <a:gdLst>
              <a:gd name="T0" fmla="*/ 1202 w 1229"/>
              <a:gd name="T1" fmla="*/ 164 h 1522"/>
              <a:gd name="T2" fmla="*/ 1208 w 1229"/>
              <a:gd name="T3" fmla="*/ 156 h 1522"/>
              <a:gd name="T4" fmla="*/ 1189 w 1229"/>
              <a:gd name="T5" fmla="*/ 51 h 1522"/>
              <a:gd name="T6" fmla="*/ 1157 w 1229"/>
              <a:gd name="T7" fmla="*/ 26 h 1522"/>
              <a:gd name="T8" fmla="*/ 1051 w 1229"/>
              <a:gd name="T9" fmla="*/ 32 h 1522"/>
              <a:gd name="T10" fmla="*/ 1044 w 1229"/>
              <a:gd name="T11" fmla="*/ 39 h 1522"/>
              <a:gd name="T12" fmla="*/ 1020 w 1229"/>
              <a:gd name="T13" fmla="*/ 69 h 1522"/>
              <a:gd name="T14" fmla="*/ 990 w 1229"/>
              <a:gd name="T15" fmla="*/ 108 h 1522"/>
              <a:gd name="T16" fmla="*/ 952 w 1229"/>
              <a:gd name="T17" fmla="*/ 100 h 1522"/>
              <a:gd name="T18" fmla="*/ 877 w 1229"/>
              <a:gd name="T19" fmla="*/ 137 h 1522"/>
              <a:gd name="T20" fmla="*/ 670 w 1229"/>
              <a:gd name="T21" fmla="*/ 399 h 1522"/>
              <a:gd name="T22" fmla="*/ 510 w 1229"/>
              <a:gd name="T23" fmla="*/ 601 h 1522"/>
              <a:gd name="T24" fmla="*/ 378 w 1229"/>
              <a:gd name="T25" fmla="*/ 769 h 1522"/>
              <a:gd name="T26" fmla="*/ 108 w 1229"/>
              <a:gd name="T27" fmla="*/ 1110 h 1522"/>
              <a:gd name="T28" fmla="*/ 0 w 1229"/>
              <a:gd name="T29" fmla="*/ 1421 h 1522"/>
              <a:gd name="T30" fmla="*/ 1 w 1229"/>
              <a:gd name="T31" fmla="*/ 1522 h 1522"/>
              <a:gd name="T32" fmla="*/ 99 w 1229"/>
              <a:gd name="T33" fmla="*/ 1499 h 1522"/>
              <a:gd name="T34" fmla="*/ 376 w 1229"/>
              <a:gd name="T35" fmla="*/ 1322 h 1522"/>
              <a:gd name="T36" fmla="*/ 378 w 1229"/>
              <a:gd name="T37" fmla="*/ 1321 h 1522"/>
              <a:gd name="T38" fmla="*/ 510 w 1229"/>
              <a:gd name="T39" fmla="*/ 1153 h 1522"/>
              <a:gd name="T40" fmla="*/ 670 w 1229"/>
              <a:gd name="T41" fmla="*/ 951 h 1522"/>
              <a:gd name="T42" fmla="*/ 1145 w 1229"/>
              <a:gd name="T43" fmla="*/ 349 h 1522"/>
              <a:gd name="T44" fmla="*/ 1148 w 1229"/>
              <a:gd name="T45" fmla="*/ 233 h 1522"/>
              <a:gd name="T46" fmla="*/ 1178 w 1229"/>
              <a:gd name="T47" fmla="*/ 194 h 1522"/>
              <a:gd name="T48" fmla="*/ 1202 w 1229"/>
              <a:gd name="T49" fmla="*/ 164 h 1522"/>
              <a:gd name="T50" fmla="*/ 1202 w 1229"/>
              <a:gd name="T51" fmla="*/ 164 h 1522"/>
              <a:gd name="T52" fmla="*/ 1202 w 1229"/>
              <a:gd name="T53" fmla="*/ 164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9" h="1522">
                <a:moveTo>
                  <a:pt x="1202" y="164"/>
                </a:moveTo>
                <a:cubicBezTo>
                  <a:pt x="1204" y="161"/>
                  <a:pt x="1206" y="158"/>
                  <a:pt x="1208" y="156"/>
                </a:cubicBezTo>
                <a:cubicBezTo>
                  <a:pt x="1229" y="122"/>
                  <a:pt x="1221" y="77"/>
                  <a:pt x="1189" y="51"/>
                </a:cubicBezTo>
                <a:cubicBezTo>
                  <a:pt x="1157" y="26"/>
                  <a:pt x="1157" y="26"/>
                  <a:pt x="1157" y="26"/>
                </a:cubicBezTo>
                <a:cubicBezTo>
                  <a:pt x="1125" y="0"/>
                  <a:pt x="1079" y="3"/>
                  <a:pt x="1051" y="32"/>
                </a:cubicBezTo>
                <a:cubicBezTo>
                  <a:pt x="1049" y="34"/>
                  <a:pt x="1046" y="36"/>
                  <a:pt x="1044" y="39"/>
                </a:cubicBezTo>
                <a:cubicBezTo>
                  <a:pt x="1020" y="69"/>
                  <a:pt x="1020" y="69"/>
                  <a:pt x="1020" y="69"/>
                </a:cubicBezTo>
                <a:cubicBezTo>
                  <a:pt x="990" y="108"/>
                  <a:pt x="990" y="108"/>
                  <a:pt x="990" y="108"/>
                </a:cubicBezTo>
                <a:cubicBezTo>
                  <a:pt x="978" y="103"/>
                  <a:pt x="965" y="100"/>
                  <a:pt x="952" y="100"/>
                </a:cubicBezTo>
                <a:cubicBezTo>
                  <a:pt x="924" y="100"/>
                  <a:pt x="896" y="113"/>
                  <a:pt x="877" y="137"/>
                </a:cubicBezTo>
                <a:cubicBezTo>
                  <a:pt x="670" y="399"/>
                  <a:pt x="670" y="399"/>
                  <a:pt x="670" y="399"/>
                </a:cubicBezTo>
                <a:cubicBezTo>
                  <a:pt x="510" y="601"/>
                  <a:pt x="510" y="601"/>
                  <a:pt x="510" y="601"/>
                </a:cubicBezTo>
                <a:cubicBezTo>
                  <a:pt x="378" y="769"/>
                  <a:pt x="378" y="769"/>
                  <a:pt x="378" y="769"/>
                </a:cubicBezTo>
                <a:cubicBezTo>
                  <a:pt x="108" y="1110"/>
                  <a:pt x="108" y="1110"/>
                  <a:pt x="108" y="1110"/>
                </a:cubicBezTo>
                <a:cubicBezTo>
                  <a:pt x="38" y="1199"/>
                  <a:pt x="0" y="1308"/>
                  <a:pt x="0" y="1421"/>
                </a:cubicBezTo>
                <a:cubicBezTo>
                  <a:pt x="1" y="1522"/>
                  <a:pt x="1" y="1522"/>
                  <a:pt x="1" y="1522"/>
                </a:cubicBezTo>
                <a:cubicBezTo>
                  <a:pt x="99" y="1499"/>
                  <a:pt x="99" y="1499"/>
                  <a:pt x="99" y="1499"/>
                </a:cubicBezTo>
                <a:cubicBezTo>
                  <a:pt x="209" y="1473"/>
                  <a:pt x="306" y="1411"/>
                  <a:pt x="376" y="1322"/>
                </a:cubicBezTo>
                <a:cubicBezTo>
                  <a:pt x="378" y="1321"/>
                  <a:pt x="378" y="1321"/>
                  <a:pt x="378" y="1321"/>
                </a:cubicBezTo>
                <a:cubicBezTo>
                  <a:pt x="510" y="1153"/>
                  <a:pt x="510" y="1153"/>
                  <a:pt x="510" y="1153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1145" y="349"/>
                  <a:pt x="1145" y="349"/>
                  <a:pt x="1145" y="349"/>
                </a:cubicBezTo>
                <a:cubicBezTo>
                  <a:pt x="1173" y="314"/>
                  <a:pt x="1173" y="267"/>
                  <a:pt x="1148" y="233"/>
                </a:cubicBezTo>
                <a:cubicBezTo>
                  <a:pt x="1178" y="194"/>
                  <a:pt x="1178" y="194"/>
                  <a:pt x="1178" y="194"/>
                </a:cubicBezTo>
                <a:lnTo>
                  <a:pt x="1202" y="164"/>
                </a:lnTo>
                <a:close/>
                <a:moveTo>
                  <a:pt x="1202" y="164"/>
                </a:moveTo>
                <a:cubicBezTo>
                  <a:pt x="1202" y="164"/>
                  <a:pt x="1202" y="164"/>
                  <a:pt x="1202" y="164"/>
                </a:cubicBezTo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30" name="Freeform 35"/>
          <p:cNvSpPr>
            <a:spLocks noEditPoints="1"/>
          </p:cNvSpPr>
          <p:nvPr/>
        </p:nvSpPr>
        <p:spPr bwMode="auto">
          <a:xfrm>
            <a:off x="1631535" y="4626298"/>
            <a:ext cx="490538" cy="487363"/>
          </a:xfrm>
          <a:custGeom>
            <a:avLst/>
            <a:gdLst>
              <a:gd name="T0" fmla="*/ 1276 w 1283"/>
              <a:gd name="T1" fmla="*/ 237 h 1276"/>
              <a:gd name="T2" fmla="*/ 1236 w 1283"/>
              <a:gd name="T3" fmla="*/ 212 h 1276"/>
              <a:gd name="T4" fmla="*/ 1058 w 1283"/>
              <a:gd name="T5" fmla="*/ 222 h 1276"/>
              <a:gd name="T6" fmla="*/ 1068 w 1283"/>
              <a:gd name="T7" fmla="*/ 44 h 1276"/>
              <a:gd name="T8" fmla="*/ 1043 w 1283"/>
              <a:gd name="T9" fmla="*/ 4 h 1276"/>
              <a:gd name="T10" fmla="*/ 1026 w 1283"/>
              <a:gd name="T11" fmla="*/ 0 h 1276"/>
              <a:gd name="T12" fmla="*/ 997 w 1283"/>
              <a:gd name="T13" fmla="*/ 12 h 1276"/>
              <a:gd name="T14" fmla="*/ 866 w 1283"/>
              <a:gd name="T15" fmla="*/ 143 h 1276"/>
              <a:gd name="T16" fmla="*/ 854 w 1283"/>
              <a:gd name="T17" fmla="*/ 172 h 1276"/>
              <a:gd name="T18" fmla="*/ 854 w 1283"/>
              <a:gd name="T19" fmla="*/ 366 h 1276"/>
              <a:gd name="T20" fmla="*/ 844 w 1283"/>
              <a:gd name="T21" fmla="*/ 376 h 1276"/>
              <a:gd name="T22" fmla="*/ 511 w 1283"/>
              <a:gd name="T23" fmla="*/ 253 h 1276"/>
              <a:gd name="T24" fmla="*/ 0 w 1283"/>
              <a:gd name="T25" fmla="*/ 764 h 1276"/>
              <a:gd name="T26" fmla="*/ 511 w 1283"/>
              <a:gd name="T27" fmla="*/ 1276 h 1276"/>
              <a:gd name="T28" fmla="*/ 1023 w 1283"/>
              <a:gd name="T29" fmla="*/ 764 h 1276"/>
              <a:gd name="T30" fmla="*/ 904 w 1283"/>
              <a:gd name="T31" fmla="*/ 437 h 1276"/>
              <a:gd name="T32" fmla="*/ 914 w 1283"/>
              <a:gd name="T33" fmla="*/ 426 h 1276"/>
              <a:gd name="T34" fmla="*/ 1108 w 1283"/>
              <a:gd name="T35" fmla="*/ 426 h 1276"/>
              <a:gd name="T36" fmla="*/ 1137 w 1283"/>
              <a:gd name="T37" fmla="*/ 414 h 1276"/>
              <a:gd name="T38" fmla="*/ 1268 w 1283"/>
              <a:gd name="T39" fmla="*/ 283 h 1276"/>
              <a:gd name="T40" fmla="*/ 1276 w 1283"/>
              <a:gd name="T41" fmla="*/ 237 h 1276"/>
              <a:gd name="T42" fmla="*/ 937 w 1283"/>
              <a:gd name="T43" fmla="*/ 764 h 1276"/>
              <a:gd name="T44" fmla="*/ 511 w 1283"/>
              <a:gd name="T45" fmla="*/ 1190 h 1276"/>
              <a:gd name="T46" fmla="*/ 85 w 1283"/>
              <a:gd name="T47" fmla="*/ 764 h 1276"/>
              <a:gd name="T48" fmla="*/ 511 w 1283"/>
              <a:gd name="T49" fmla="*/ 338 h 1276"/>
              <a:gd name="T50" fmla="*/ 783 w 1283"/>
              <a:gd name="T51" fmla="*/ 436 h 1276"/>
              <a:gd name="T52" fmla="*/ 684 w 1283"/>
              <a:gd name="T53" fmla="*/ 535 h 1276"/>
              <a:gd name="T54" fmla="*/ 511 w 1283"/>
              <a:gd name="T55" fmla="*/ 477 h 1276"/>
              <a:gd name="T56" fmla="*/ 224 w 1283"/>
              <a:gd name="T57" fmla="*/ 764 h 1276"/>
              <a:gd name="T58" fmla="*/ 511 w 1283"/>
              <a:gd name="T59" fmla="*/ 1051 h 1276"/>
              <a:gd name="T60" fmla="*/ 798 w 1283"/>
              <a:gd name="T61" fmla="*/ 764 h 1276"/>
              <a:gd name="T62" fmla="*/ 744 w 1283"/>
              <a:gd name="T63" fmla="*/ 596 h 1276"/>
              <a:gd name="T64" fmla="*/ 843 w 1283"/>
              <a:gd name="T65" fmla="*/ 497 h 1276"/>
              <a:gd name="T66" fmla="*/ 937 w 1283"/>
              <a:gd name="T67" fmla="*/ 764 h 1276"/>
              <a:gd name="T68" fmla="*/ 713 w 1283"/>
              <a:gd name="T69" fmla="*/ 764 h 1276"/>
              <a:gd name="T70" fmla="*/ 511 w 1283"/>
              <a:gd name="T71" fmla="*/ 966 h 1276"/>
              <a:gd name="T72" fmla="*/ 310 w 1283"/>
              <a:gd name="T73" fmla="*/ 764 h 1276"/>
              <a:gd name="T74" fmla="*/ 511 w 1283"/>
              <a:gd name="T75" fmla="*/ 562 h 1276"/>
              <a:gd name="T76" fmla="*/ 623 w 1283"/>
              <a:gd name="T77" fmla="*/ 596 h 1276"/>
              <a:gd name="T78" fmla="*/ 486 w 1283"/>
              <a:gd name="T79" fmla="*/ 734 h 1276"/>
              <a:gd name="T80" fmla="*/ 486 w 1283"/>
              <a:gd name="T81" fmla="*/ 794 h 1276"/>
              <a:gd name="T82" fmla="*/ 516 w 1283"/>
              <a:gd name="T83" fmla="*/ 807 h 1276"/>
              <a:gd name="T84" fmla="*/ 546 w 1283"/>
              <a:gd name="T85" fmla="*/ 794 h 1276"/>
              <a:gd name="T86" fmla="*/ 683 w 1283"/>
              <a:gd name="T87" fmla="*/ 658 h 1276"/>
              <a:gd name="T88" fmla="*/ 713 w 1283"/>
              <a:gd name="T89" fmla="*/ 764 h 1276"/>
              <a:gd name="T90" fmla="*/ 713 w 1283"/>
              <a:gd name="T91" fmla="*/ 764 h 1276"/>
              <a:gd name="T92" fmla="*/ 713 w 1283"/>
              <a:gd name="T93" fmla="*/ 764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83" h="1276">
                <a:moveTo>
                  <a:pt x="1276" y="237"/>
                </a:moveTo>
                <a:cubicBezTo>
                  <a:pt x="1269" y="221"/>
                  <a:pt x="1254" y="212"/>
                  <a:pt x="1236" y="212"/>
                </a:cubicBezTo>
                <a:cubicBezTo>
                  <a:pt x="1058" y="222"/>
                  <a:pt x="1058" y="222"/>
                  <a:pt x="1058" y="222"/>
                </a:cubicBezTo>
                <a:cubicBezTo>
                  <a:pt x="1068" y="44"/>
                  <a:pt x="1068" y="44"/>
                  <a:pt x="1068" y="44"/>
                </a:cubicBezTo>
                <a:cubicBezTo>
                  <a:pt x="1068" y="27"/>
                  <a:pt x="1059" y="11"/>
                  <a:pt x="1043" y="4"/>
                </a:cubicBezTo>
                <a:cubicBezTo>
                  <a:pt x="1038" y="1"/>
                  <a:pt x="1032" y="0"/>
                  <a:pt x="1026" y="0"/>
                </a:cubicBezTo>
                <a:cubicBezTo>
                  <a:pt x="1015" y="0"/>
                  <a:pt x="1005" y="4"/>
                  <a:pt x="997" y="12"/>
                </a:cubicBezTo>
                <a:cubicBezTo>
                  <a:pt x="866" y="143"/>
                  <a:pt x="866" y="143"/>
                  <a:pt x="866" y="143"/>
                </a:cubicBezTo>
                <a:cubicBezTo>
                  <a:pt x="858" y="151"/>
                  <a:pt x="854" y="161"/>
                  <a:pt x="854" y="172"/>
                </a:cubicBezTo>
                <a:cubicBezTo>
                  <a:pt x="854" y="366"/>
                  <a:pt x="854" y="366"/>
                  <a:pt x="854" y="366"/>
                </a:cubicBezTo>
                <a:cubicBezTo>
                  <a:pt x="844" y="376"/>
                  <a:pt x="844" y="376"/>
                  <a:pt x="844" y="376"/>
                </a:cubicBezTo>
                <a:cubicBezTo>
                  <a:pt x="754" y="299"/>
                  <a:pt x="638" y="253"/>
                  <a:pt x="511" y="253"/>
                </a:cubicBezTo>
                <a:cubicBezTo>
                  <a:pt x="229" y="253"/>
                  <a:pt x="0" y="482"/>
                  <a:pt x="0" y="764"/>
                </a:cubicBezTo>
                <a:cubicBezTo>
                  <a:pt x="0" y="1046"/>
                  <a:pt x="229" y="1276"/>
                  <a:pt x="511" y="1276"/>
                </a:cubicBezTo>
                <a:cubicBezTo>
                  <a:pt x="793" y="1276"/>
                  <a:pt x="1023" y="1046"/>
                  <a:pt x="1023" y="764"/>
                </a:cubicBezTo>
                <a:cubicBezTo>
                  <a:pt x="1023" y="640"/>
                  <a:pt x="978" y="525"/>
                  <a:pt x="904" y="437"/>
                </a:cubicBezTo>
                <a:cubicBezTo>
                  <a:pt x="914" y="426"/>
                  <a:pt x="914" y="426"/>
                  <a:pt x="914" y="426"/>
                </a:cubicBezTo>
                <a:cubicBezTo>
                  <a:pt x="1108" y="426"/>
                  <a:pt x="1108" y="426"/>
                  <a:pt x="1108" y="426"/>
                </a:cubicBezTo>
                <a:cubicBezTo>
                  <a:pt x="1119" y="426"/>
                  <a:pt x="1129" y="422"/>
                  <a:pt x="1137" y="414"/>
                </a:cubicBezTo>
                <a:cubicBezTo>
                  <a:pt x="1268" y="283"/>
                  <a:pt x="1268" y="283"/>
                  <a:pt x="1268" y="283"/>
                </a:cubicBezTo>
                <a:cubicBezTo>
                  <a:pt x="1280" y="271"/>
                  <a:pt x="1283" y="253"/>
                  <a:pt x="1276" y="237"/>
                </a:cubicBezTo>
                <a:close/>
                <a:moveTo>
                  <a:pt x="937" y="764"/>
                </a:moveTo>
                <a:cubicBezTo>
                  <a:pt x="937" y="999"/>
                  <a:pt x="746" y="1190"/>
                  <a:pt x="511" y="1190"/>
                </a:cubicBezTo>
                <a:cubicBezTo>
                  <a:pt x="276" y="1190"/>
                  <a:pt x="85" y="999"/>
                  <a:pt x="85" y="764"/>
                </a:cubicBezTo>
                <a:cubicBezTo>
                  <a:pt x="85" y="529"/>
                  <a:pt x="276" y="338"/>
                  <a:pt x="511" y="338"/>
                </a:cubicBezTo>
                <a:cubicBezTo>
                  <a:pt x="615" y="338"/>
                  <a:pt x="710" y="375"/>
                  <a:pt x="783" y="436"/>
                </a:cubicBezTo>
                <a:cubicBezTo>
                  <a:pt x="684" y="535"/>
                  <a:pt x="684" y="535"/>
                  <a:pt x="684" y="535"/>
                </a:cubicBezTo>
                <a:cubicBezTo>
                  <a:pt x="636" y="499"/>
                  <a:pt x="576" y="477"/>
                  <a:pt x="511" y="477"/>
                </a:cubicBezTo>
                <a:cubicBezTo>
                  <a:pt x="353" y="477"/>
                  <a:pt x="224" y="606"/>
                  <a:pt x="224" y="764"/>
                </a:cubicBezTo>
                <a:cubicBezTo>
                  <a:pt x="224" y="922"/>
                  <a:pt x="353" y="1051"/>
                  <a:pt x="511" y="1051"/>
                </a:cubicBezTo>
                <a:cubicBezTo>
                  <a:pt x="670" y="1051"/>
                  <a:pt x="798" y="922"/>
                  <a:pt x="798" y="764"/>
                </a:cubicBezTo>
                <a:cubicBezTo>
                  <a:pt x="798" y="702"/>
                  <a:pt x="778" y="644"/>
                  <a:pt x="744" y="596"/>
                </a:cubicBezTo>
                <a:cubicBezTo>
                  <a:pt x="843" y="497"/>
                  <a:pt x="843" y="497"/>
                  <a:pt x="843" y="497"/>
                </a:cubicBezTo>
                <a:cubicBezTo>
                  <a:pt x="902" y="570"/>
                  <a:pt x="937" y="663"/>
                  <a:pt x="937" y="764"/>
                </a:cubicBezTo>
                <a:close/>
                <a:moveTo>
                  <a:pt x="713" y="764"/>
                </a:moveTo>
                <a:cubicBezTo>
                  <a:pt x="713" y="875"/>
                  <a:pt x="623" y="966"/>
                  <a:pt x="511" y="966"/>
                </a:cubicBezTo>
                <a:cubicBezTo>
                  <a:pt x="400" y="966"/>
                  <a:pt x="310" y="875"/>
                  <a:pt x="310" y="764"/>
                </a:cubicBezTo>
                <a:cubicBezTo>
                  <a:pt x="310" y="653"/>
                  <a:pt x="400" y="562"/>
                  <a:pt x="511" y="562"/>
                </a:cubicBezTo>
                <a:cubicBezTo>
                  <a:pt x="553" y="562"/>
                  <a:pt x="591" y="575"/>
                  <a:pt x="623" y="596"/>
                </a:cubicBezTo>
                <a:cubicBezTo>
                  <a:pt x="486" y="734"/>
                  <a:pt x="486" y="734"/>
                  <a:pt x="486" y="734"/>
                </a:cubicBezTo>
                <a:cubicBezTo>
                  <a:pt x="469" y="751"/>
                  <a:pt x="469" y="778"/>
                  <a:pt x="486" y="794"/>
                </a:cubicBezTo>
                <a:cubicBezTo>
                  <a:pt x="494" y="803"/>
                  <a:pt x="505" y="807"/>
                  <a:pt x="516" y="807"/>
                </a:cubicBezTo>
                <a:cubicBezTo>
                  <a:pt x="527" y="807"/>
                  <a:pt x="538" y="803"/>
                  <a:pt x="546" y="794"/>
                </a:cubicBezTo>
                <a:cubicBezTo>
                  <a:pt x="683" y="658"/>
                  <a:pt x="683" y="658"/>
                  <a:pt x="683" y="658"/>
                </a:cubicBezTo>
                <a:cubicBezTo>
                  <a:pt x="702" y="689"/>
                  <a:pt x="713" y="725"/>
                  <a:pt x="713" y="764"/>
                </a:cubicBezTo>
                <a:close/>
                <a:moveTo>
                  <a:pt x="713" y="764"/>
                </a:moveTo>
                <a:cubicBezTo>
                  <a:pt x="713" y="764"/>
                  <a:pt x="713" y="764"/>
                  <a:pt x="713" y="764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31" name="Freeform 89"/>
          <p:cNvSpPr>
            <a:spLocks noEditPoints="1"/>
          </p:cNvSpPr>
          <p:nvPr/>
        </p:nvSpPr>
        <p:spPr bwMode="auto">
          <a:xfrm>
            <a:off x="1554385" y="2411015"/>
            <a:ext cx="573087" cy="571500"/>
          </a:xfrm>
          <a:custGeom>
            <a:avLst/>
            <a:gdLst>
              <a:gd name="T0" fmla="*/ 1100 w 1624"/>
              <a:gd name="T1" fmla="*/ 249 h 1624"/>
              <a:gd name="T2" fmla="*/ 1038 w 1624"/>
              <a:gd name="T3" fmla="*/ 187 h 1624"/>
              <a:gd name="T4" fmla="*/ 1476 w 1624"/>
              <a:gd name="T5" fmla="*/ 779 h 1624"/>
              <a:gd name="T6" fmla="*/ 1624 w 1624"/>
              <a:gd name="T7" fmla="*/ 779 h 1624"/>
              <a:gd name="T8" fmla="*/ 1375 w 1624"/>
              <a:gd name="T9" fmla="*/ 1027 h 1624"/>
              <a:gd name="T10" fmla="*/ 1126 w 1624"/>
              <a:gd name="T11" fmla="*/ 779 h 1624"/>
              <a:gd name="T12" fmla="*/ 1269 w 1624"/>
              <a:gd name="T13" fmla="*/ 779 h 1624"/>
              <a:gd name="T14" fmla="*/ 969 w 1624"/>
              <a:gd name="T15" fmla="*/ 380 h 1624"/>
              <a:gd name="T16" fmla="*/ 1100 w 1624"/>
              <a:gd name="T17" fmla="*/ 249 h 1624"/>
              <a:gd name="T18" fmla="*/ 1244 w 1624"/>
              <a:gd name="T19" fmla="*/ 969 h 1624"/>
              <a:gd name="T20" fmla="*/ 845 w 1624"/>
              <a:gd name="T21" fmla="*/ 1269 h 1624"/>
              <a:gd name="T22" fmla="*/ 845 w 1624"/>
              <a:gd name="T23" fmla="*/ 1126 h 1624"/>
              <a:gd name="T24" fmla="*/ 597 w 1624"/>
              <a:gd name="T25" fmla="*/ 1375 h 1624"/>
              <a:gd name="T26" fmla="*/ 845 w 1624"/>
              <a:gd name="T27" fmla="*/ 1624 h 1624"/>
              <a:gd name="T28" fmla="*/ 845 w 1624"/>
              <a:gd name="T29" fmla="*/ 1476 h 1624"/>
              <a:gd name="T30" fmla="*/ 1437 w 1624"/>
              <a:gd name="T31" fmla="*/ 1038 h 1624"/>
              <a:gd name="T32" fmla="*/ 1375 w 1624"/>
              <a:gd name="T33" fmla="*/ 1100 h 1624"/>
              <a:gd name="T34" fmla="*/ 1244 w 1624"/>
              <a:gd name="T35" fmla="*/ 969 h 1624"/>
              <a:gd name="T36" fmla="*/ 655 w 1624"/>
              <a:gd name="T37" fmla="*/ 1244 h 1624"/>
              <a:gd name="T38" fmla="*/ 355 w 1624"/>
              <a:gd name="T39" fmla="*/ 845 h 1624"/>
              <a:gd name="T40" fmla="*/ 498 w 1624"/>
              <a:gd name="T41" fmla="*/ 845 h 1624"/>
              <a:gd name="T42" fmla="*/ 249 w 1624"/>
              <a:gd name="T43" fmla="*/ 597 h 1624"/>
              <a:gd name="T44" fmla="*/ 0 w 1624"/>
              <a:gd name="T45" fmla="*/ 845 h 1624"/>
              <a:gd name="T46" fmla="*/ 148 w 1624"/>
              <a:gd name="T47" fmla="*/ 845 h 1624"/>
              <a:gd name="T48" fmla="*/ 586 w 1624"/>
              <a:gd name="T49" fmla="*/ 1437 h 1624"/>
              <a:gd name="T50" fmla="*/ 524 w 1624"/>
              <a:gd name="T51" fmla="*/ 1375 h 1624"/>
              <a:gd name="T52" fmla="*/ 655 w 1624"/>
              <a:gd name="T53" fmla="*/ 1244 h 1624"/>
              <a:gd name="T54" fmla="*/ 380 w 1624"/>
              <a:gd name="T55" fmla="*/ 655 h 1624"/>
              <a:gd name="T56" fmla="*/ 779 w 1624"/>
              <a:gd name="T57" fmla="*/ 355 h 1624"/>
              <a:gd name="T58" fmla="*/ 779 w 1624"/>
              <a:gd name="T59" fmla="*/ 498 h 1624"/>
              <a:gd name="T60" fmla="*/ 1027 w 1624"/>
              <a:gd name="T61" fmla="*/ 249 h 1624"/>
              <a:gd name="T62" fmla="*/ 779 w 1624"/>
              <a:gd name="T63" fmla="*/ 0 h 1624"/>
              <a:gd name="T64" fmla="*/ 779 w 1624"/>
              <a:gd name="T65" fmla="*/ 148 h 1624"/>
              <a:gd name="T66" fmla="*/ 187 w 1624"/>
              <a:gd name="T67" fmla="*/ 586 h 1624"/>
              <a:gd name="T68" fmla="*/ 249 w 1624"/>
              <a:gd name="T69" fmla="*/ 524 h 1624"/>
              <a:gd name="T70" fmla="*/ 380 w 1624"/>
              <a:gd name="T71" fmla="*/ 655 h 1624"/>
              <a:gd name="T72" fmla="*/ 505 w 1624"/>
              <a:gd name="T73" fmla="*/ 812 h 1624"/>
              <a:gd name="T74" fmla="*/ 812 w 1624"/>
              <a:gd name="T75" fmla="*/ 1119 h 1624"/>
              <a:gd name="T76" fmla="*/ 1119 w 1624"/>
              <a:gd name="T77" fmla="*/ 812 h 1624"/>
              <a:gd name="T78" fmla="*/ 812 w 1624"/>
              <a:gd name="T79" fmla="*/ 505 h 1624"/>
              <a:gd name="T80" fmla="*/ 505 w 1624"/>
              <a:gd name="T81" fmla="*/ 812 h 1624"/>
              <a:gd name="T82" fmla="*/ 505 w 1624"/>
              <a:gd name="T83" fmla="*/ 812 h 1624"/>
              <a:gd name="T84" fmla="*/ 505 w 1624"/>
              <a:gd name="T85" fmla="*/ 812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4" h="1624">
                <a:moveTo>
                  <a:pt x="1100" y="249"/>
                </a:moveTo>
                <a:cubicBezTo>
                  <a:pt x="1038" y="187"/>
                  <a:pt x="1038" y="187"/>
                  <a:pt x="1038" y="187"/>
                </a:cubicBezTo>
                <a:cubicBezTo>
                  <a:pt x="1284" y="276"/>
                  <a:pt x="1462" y="506"/>
                  <a:pt x="1476" y="779"/>
                </a:cubicBezTo>
                <a:cubicBezTo>
                  <a:pt x="1624" y="779"/>
                  <a:pt x="1624" y="779"/>
                  <a:pt x="1624" y="779"/>
                </a:cubicBezTo>
                <a:cubicBezTo>
                  <a:pt x="1375" y="1027"/>
                  <a:pt x="1375" y="1027"/>
                  <a:pt x="1375" y="1027"/>
                </a:cubicBezTo>
                <a:cubicBezTo>
                  <a:pt x="1126" y="779"/>
                  <a:pt x="1126" y="779"/>
                  <a:pt x="1126" y="779"/>
                </a:cubicBezTo>
                <a:cubicBezTo>
                  <a:pt x="1269" y="779"/>
                  <a:pt x="1269" y="779"/>
                  <a:pt x="1269" y="779"/>
                </a:cubicBezTo>
                <a:cubicBezTo>
                  <a:pt x="1256" y="595"/>
                  <a:pt x="1135" y="441"/>
                  <a:pt x="969" y="380"/>
                </a:cubicBezTo>
                <a:lnTo>
                  <a:pt x="1100" y="249"/>
                </a:lnTo>
                <a:close/>
                <a:moveTo>
                  <a:pt x="1244" y="969"/>
                </a:moveTo>
                <a:cubicBezTo>
                  <a:pt x="1183" y="1135"/>
                  <a:pt x="1029" y="1256"/>
                  <a:pt x="845" y="1269"/>
                </a:cubicBezTo>
                <a:cubicBezTo>
                  <a:pt x="845" y="1126"/>
                  <a:pt x="845" y="1126"/>
                  <a:pt x="845" y="1126"/>
                </a:cubicBezTo>
                <a:cubicBezTo>
                  <a:pt x="597" y="1375"/>
                  <a:pt x="597" y="1375"/>
                  <a:pt x="597" y="1375"/>
                </a:cubicBezTo>
                <a:cubicBezTo>
                  <a:pt x="845" y="1624"/>
                  <a:pt x="845" y="1624"/>
                  <a:pt x="845" y="1624"/>
                </a:cubicBezTo>
                <a:cubicBezTo>
                  <a:pt x="845" y="1476"/>
                  <a:pt x="845" y="1476"/>
                  <a:pt x="845" y="1476"/>
                </a:cubicBezTo>
                <a:cubicBezTo>
                  <a:pt x="1118" y="1462"/>
                  <a:pt x="1348" y="1283"/>
                  <a:pt x="1437" y="1038"/>
                </a:cubicBezTo>
                <a:cubicBezTo>
                  <a:pt x="1375" y="1100"/>
                  <a:pt x="1375" y="1100"/>
                  <a:pt x="1375" y="1100"/>
                </a:cubicBezTo>
                <a:lnTo>
                  <a:pt x="1244" y="969"/>
                </a:lnTo>
                <a:close/>
                <a:moveTo>
                  <a:pt x="655" y="1244"/>
                </a:moveTo>
                <a:cubicBezTo>
                  <a:pt x="489" y="1183"/>
                  <a:pt x="368" y="1029"/>
                  <a:pt x="355" y="845"/>
                </a:cubicBezTo>
                <a:cubicBezTo>
                  <a:pt x="498" y="845"/>
                  <a:pt x="498" y="845"/>
                  <a:pt x="498" y="845"/>
                </a:cubicBezTo>
                <a:cubicBezTo>
                  <a:pt x="249" y="597"/>
                  <a:pt x="249" y="597"/>
                  <a:pt x="249" y="597"/>
                </a:cubicBezTo>
                <a:cubicBezTo>
                  <a:pt x="0" y="845"/>
                  <a:pt x="0" y="845"/>
                  <a:pt x="0" y="845"/>
                </a:cubicBezTo>
                <a:cubicBezTo>
                  <a:pt x="148" y="845"/>
                  <a:pt x="148" y="845"/>
                  <a:pt x="148" y="845"/>
                </a:cubicBezTo>
                <a:cubicBezTo>
                  <a:pt x="162" y="1118"/>
                  <a:pt x="341" y="1348"/>
                  <a:pt x="586" y="1437"/>
                </a:cubicBezTo>
                <a:cubicBezTo>
                  <a:pt x="524" y="1375"/>
                  <a:pt x="524" y="1375"/>
                  <a:pt x="524" y="1375"/>
                </a:cubicBezTo>
                <a:lnTo>
                  <a:pt x="655" y="1244"/>
                </a:lnTo>
                <a:close/>
                <a:moveTo>
                  <a:pt x="380" y="655"/>
                </a:moveTo>
                <a:cubicBezTo>
                  <a:pt x="441" y="489"/>
                  <a:pt x="595" y="368"/>
                  <a:pt x="779" y="355"/>
                </a:cubicBezTo>
                <a:cubicBezTo>
                  <a:pt x="779" y="498"/>
                  <a:pt x="779" y="498"/>
                  <a:pt x="779" y="498"/>
                </a:cubicBezTo>
                <a:cubicBezTo>
                  <a:pt x="1027" y="249"/>
                  <a:pt x="1027" y="249"/>
                  <a:pt x="1027" y="249"/>
                </a:cubicBezTo>
                <a:cubicBezTo>
                  <a:pt x="779" y="0"/>
                  <a:pt x="779" y="0"/>
                  <a:pt x="779" y="0"/>
                </a:cubicBezTo>
                <a:cubicBezTo>
                  <a:pt x="779" y="148"/>
                  <a:pt x="779" y="148"/>
                  <a:pt x="779" y="148"/>
                </a:cubicBezTo>
                <a:cubicBezTo>
                  <a:pt x="506" y="162"/>
                  <a:pt x="276" y="341"/>
                  <a:pt x="187" y="586"/>
                </a:cubicBezTo>
                <a:cubicBezTo>
                  <a:pt x="249" y="524"/>
                  <a:pt x="249" y="524"/>
                  <a:pt x="249" y="524"/>
                </a:cubicBezTo>
                <a:lnTo>
                  <a:pt x="380" y="655"/>
                </a:lnTo>
                <a:close/>
                <a:moveTo>
                  <a:pt x="505" y="812"/>
                </a:moveTo>
                <a:cubicBezTo>
                  <a:pt x="505" y="982"/>
                  <a:pt x="642" y="1119"/>
                  <a:pt x="812" y="1119"/>
                </a:cubicBezTo>
                <a:cubicBezTo>
                  <a:pt x="982" y="1119"/>
                  <a:pt x="1119" y="982"/>
                  <a:pt x="1119" y="812"/>
                </a:cubicBezTo>
                <a:cubicBezTo>
                  <a:pt x="1119" y="642"/>
                  <a:pt x="982" y="505"/>
                  <a:pt x="812" y="505"/>
                </a:cubicBezTo>
                <a:cubicBezTo>
                  <a:pt x="642" y="505"/>
                  <a:pt x="505" y="642"/>
                  <a:pt x="505" y="812"/>
                </a:cubicBezTo>
                <a:close/>
                <a:moveTo>
                  <a:pt x="505" y="812"/>
                </a:moveTo>
                <a:cubicBezTo>
                  <a:pt x="505" y="812"/>
                  <a:pt x="505" y="812"/>
                  <a:pt x="505" y="81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32" name="Freeform 155"/>
          <p:cNvSpPr>
            <a:spLocks noEditPoints="1"/>
          </p:cNvSpPr>
          <p:nvPr/>
        </p:nvSpPr>
        <p:spPr bwMode="auto">
          <a:xfrm>
            <a:off x="1588517" y="1368487"/>
            <a:ext cx="503237" cy="563562"/>
          </a:xfrm>
          <a:custGeom>
            <a:avLst/>
            <a:gdLst>
              <a:gd name="T0" fmla="*/ 111 w 131"/>
              <a:gd name="T1" fmla="*/ 74 h 147"/>
              <a:gd name="T2" fmla="*/ 82 w 131"/>
              <a:gd name="T3" fmla="*/ 58 h 147"/>
              <a:gd name="T4" fmla="*/ 117 w 131"/>
              <a:gd name="T5" fmla="*/ 56 h 147"/>
              <a:gd name="T6" fmla="*/ 129 w 131"/>
              <a:gd name="T7" fmla="*/ 34 h 147"/>
              <a:gd name="T8" fmla="*/ 111 w 131"/>
              <a:gd name="T9" fmla="*/ 16 h 147"/>
              <a:gd name="T10" fmla="*/ 66 w 131"/>
              <a:gd name="T11" fmla="*/ 0 h 147"/>
              <a:gd name="T12" fmla="*/ 49 w 131"/>
              <a:gd name="T13" fmla="*/ 31 h 147"/>
              <a:gd name="T14" fmla="*/ 14 w 131"/>
              <a:gd name="T15" fmla="*/ 34 h 147"/>
              <a:gd name="T16" fmla="*/ 3 w 131"/>
              <a:gd name="T17" fmla="*/ 58 h 147"/>
              <a:gd name="T18" fmla="*/ 20 w 131"/>
              <a:gd name="T19" fmla="*/ 74 h 147"/>
              <a:gd name="T20" fmla="*/ 49 w 131"/>
              <a:gd name="T21" fmla="*/ 141 h 147"/>
              <a:gd name="T22" fmla="*/ 76 w 131"/>
              <a:gd name="T23" fmla="*/ 147 h 147"/>
              <a:gd name="T24" fmla="*/ 82 w 131"/>
              <a:gd name="T25" fmla="*/ 116 h 147"/>
              <a:gd name="T26" fmla="*/ 117 w 131"/>
              <a:gd name="T27" fmla="*/ 114 h 147"/>
              <a:gd name="T28" fmla="*/ 129 w 131"/>
              <a:gd name="T29" fmla="*/ 92 h 147"/>
              <a:gd name="T30" fmla="*/ 49 w 131"/>
              <a:gd name="T31" fmla="*/ 64 h 147"/>
              <a:gd name="T32" fmla="*/ 11 w 131"/>
              <a:gd name="T33" fmla="*/ 53 h 147"/>
              <a:gd name="T34" fmla="*/ 49 w 131"/>
              <a:gd name="T35" fmla="*/ 41 h 147"/>
              <a:gd name="T36" fmla="*/ 76 w 131"/>
              <a:gd name="T37" fmla="*/ 55 h 147"/>
              <a:gd name="T38" fmla="*/ 55 w 131"/>
              <a:gd name="T39" fmla="*/ 43 h 147"/>
              <a:gd name="T40" fmla="*/ 76 w 131"/>
              <a:gd name="T41" fmla="*/ 55 h 147"/>
              <a:gd name="T42" fmla="*/ 76 w 131"/>
              <a:gd name="T43" fmla="*/ 31 h 147"/>
              <a:gd name="T44" fmla="*/ 55 w 131"/>
              <a:gd name="T45" fmla="*/ 18 h 147"/>
              <a:gd name="T46" fmla="*/ 55 w 131"/>
              <a:gd name="T47" fmla="*/ 67 h 147"/>
              <a:gd name="T48" fmla="*/ 76 w 131"/>
              <a:gd name="T49" fmla="*/ 80 h 147"/>
              <a:gd name="T50" fmla="*/ 55 w 131"/>
              <a:gd name="T51" fmla="*/ 67 h 147"/>
              <a:gd name="T52" fmla="*/ 76 w 131"/>
              <a:gd name="T53" fmla="*/ 104 h 147"/>
              <a:gd name="T54" fmla="*/ 55 w 131"/>
              <a:gd name="T55" fmla="*/ 92 h 147"/>
              <a:gd name="T56" fmla="*/ 55 w 131"/>
              <a:gd name="T57" fmla="*/ 129 h 147"/>
              <a:gd name="T58" fmla="*/ 76 w 131"/>
              <a:gd name="T59" fmla="*/ 116 h 147"/>
              <a:gd name="T60" fmla="*/ 55 w 131"/>
              <a:gd name="T61" fmla="*/ 129 h 147"/>
              <a:gd name="T62" fmla="*/ 111 w 131"/>
              <a:gd name="T63" fmla="*/ 49 h 147"/>
              <a:gd name="T64" fmla="*/ 82 w 131"/>
              <a:gd name="T65" fmla="*/ 25 h 147"/>
              <a:gd name="T66" fmla="*/ 120 w 131"/>
              <a:gd name="T67" fmla="*/ 38 h 147"/>
              <a:gd name="T68" fmla="*/ 82 w 131"/>
              <a:gd name="T69" fmla="*/ 107 h 147"/>
              <a:gd name="T70" fmla="*/ 110 w 131"/>
              <a:gd name="T71" fmla="*/ 84 h 147"/>
              <a:gd name="T72" fmla="*/ 111 w 131"/>
              <a:gd name="T73" fmla="*/ 107 h 147"/>
              <a:gd name="T74" fmla="*/ 111 w 131"/>
              <a:gd name="T75" fmla="*/ 10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1" h="147">
                <a:moveTo>
                  <a:pt x="117" y="77"/>
                </a:moveTo>
                <a:cubicBezTo>
                  <a:pt x="116" y="75"/>
                  <a:pt x="114" y="74"/>
                  <a:pt x="111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2" y="58"/>
                  <a:pt x="82" y="58"/>
                  <a:pt x="82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6" y="57"/>
                  <a:pt x="117" y="5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1" y="41"/>
                  <a:pt x="131" y="37"/>
                  <a:pt x="129" y="34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6" y="17"/>
                  <a:pt x="114" y="16"/>
                  <a:pt x="111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2" y="7"/>
                  <a:pt x="75" y="0"/>
                  <a:pt x="66" y="0"/>
                </a:cubicBezTo>
                <a:cubicBezTo>
                  <a:pt x="57" y="0"/>
                  <a:pt x="49" y="7"/>
                  <a:pt x="49" y="17"/>
                </a:cubicBezTo>
                <a:cubicBezTo>
                  <a:pt x="49" y="31"/>
                  <a:pt x="49" y="31"/>
                  <a:pt x="49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5" y="32"/>
                  <a:pt x="14" y="34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1" y="56"/>
                  <a:pt x="3" y="58"/>
                </a:cubicBezTo>
                <a:cubicBezTo>
                  <a:pt x="14" y="71"/>
                  <a:pt x="14" y="71"/>
                  <a:pt x="14" y="71"/>
                </a:cubicBezTo>
                <a:cubicBezTo>
                  <a:pt x="16" y="73"/>
                  <a:pt x="18" y="74"/>
                  <a:pt x="20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141"/>
                  <a:pt x="49" y="141"/>
                  <a:pt x="49" y="141"/>
                </a:cubicBezTo>
                <a:cubicBezTo>
                  <a:pt x="49" y="144"/>
                  <a:pt x="52" y="147"/>
                  <a:pt x="55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80" y="147"/>
                  <a:pt x="82" y="144"/>
                  <a:pt x="82" y="141"/>
                </a:cubicBezTo>
                <a:cubicBezTo>
                  <a:pt x="82" y="116"/>
                  <a:pt x="82" y="116"/>
                  <a:pt x="8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4" y="116"/>
                  <a:pt x="116" y="116"/>
                  <a:pt x="117" y="11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31" y="99"/>
                  <a:pt x="131" y="95"/>
                  <a:pt x="129" y="92"/>
                </a:cubicBezTo>
                <a:lnTo>
                  <a:pt x="117" y="77"/>
                </a:lnTo>
                <a:close/>
                <a:moveTo>
                  <a:pt x="49" y="64"/>
                </a:moveTo>
                <a:cubicBezTo>
                  <a:pt x="21" y="64"/>
                  <a:pt x="21" y="64"/>
                  <a:pt x="21" y="64"/>
                </a:cubicBezTo>
                <a:cubicBezTo>
                  <a:pt x="11" y="53"/>
                  <a:pt x="11" y="53"/>
                  <a:pt x="11" y="53"/>
                </a:cubicBezTo>
                <a:cubicBezTo>
                  <a:pt x="21" y="41"/>
                  <a:pt x="21" y="41"/>
                  <a:pt x="21" y="41"/>
                </a:cubicBezTo>
                <a:cubicBezTo>
                  <a:pt x="49" y="41"/>
                  <a:pt x="49" y="41"/>
                  <a:pt x="49" y="41"/>
                </a:cubicBezTo>
                <a:lnTo>
                  <a:pt x="49" y="64"/>
                </a:lnTo>
                <a:close/>
                <a:moveTo>
                  <a:pt x="76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43"/>
                  <a:pt x="55" y="43"/>
                  <a:pt x="55" y="43"/>
                </a:cubicBezTo>
                <a:cubicBezTo>
                  <a:pt x="76" y="43"/>
                  <a:pt x="76" y="43"/>
                  <a:pt x="76" y="43"/>
                </a:cubicBezTo>
                <a:lnTo>
                  <a:pt x="76" y="55"/>
                </a:lnTo>
                <a:close/>
                <a:moveTo>
                  <a:pt x="76" y="18"/>
                </a:moveTo>
                <a:cubicBezTo>
                  <a:pt x="76" y="31"/>
                  <a:pt x="76" y="31"/>
                  <a:pt x="76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18"/>
                  <a:pt x="55" y="18"/>
                  <a:pt x="55" y="18"/>
                </a:cubicBezTo>
                <a:lnTo>
                  <a:pt x="76" y="18"/>
                </a:lnTo>
                <a:close/>
                <a:moveTo>
                  <a:pt x="55" y="67"/>
                </a:moveTo>
                <a:cubicBezTo>
                  <a:pt x="76" y="67"/>
                  <a:pt x="76" y="67"/>
                  <a:pt x="76" y="67"/>
                </a:cubicBezTo>
                <a:cubicBezTo>
                  <a:pt x="76" y="80"/>
                  <a:pt x="76" y="80"/>
                  <a:pt x="76" y="80"/>
                </a:cubicBezTo>
                <a:cubicBezTo>
                  <a:pt x="55" y="80"/>
                  <a:pt x="55" y="80"/>
                  <a:pt x="55" y="80"/>
                </a:cubicBezTo>
                <a:lnTo>
                  <a:pt x="55" y="67"/>
                </a:lnTo>
                <a:close/>
                <a:moveTo>
                  <a:pt x="76" y="92"/>
                </a:moveTo>
                <a:cubicBezTo>
                  <a:pt x="76" y="104"/>
                  <a:pt x="76" y="104"/>
                  <a:pt x="76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92"/>
                  <a:pt x="55" y="92"/>
                  <a:pt x="55" y="92"/>
                </a:cubicBezTo>
                <a:lnTo>
                  <a:pt x="76" y="92"/>
                </a:lnTo>
                <a:close/>
                <a:moveTo>
                  <a:pt x="55" y="129"/>
                </a:moveTo>
                <a:cubicBezTo>
                  <a:pt x="55" y="116"/>
                  <a:pt x="55" y="116"/>
                  <a:pt x="55" y="116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76" y="129"/>
                  <a:pt x="76" y="129"/>
                  <a:pt x="76" y="129"/>
                </a:cubicBezTo>
                <a:lnTo>
                  <a:pt x="55" y="129"/>
                </a:lnTo>
                <a:close/>
                <a:moveTo>
                  <a:pt x="120" y="38"/>
                </a:moveTo>
                <a:cubicBezTo>
                  <a:pt x="111" y="49"/>
                  <a:pt x="111" y="49"/>
                  <a:pt x="111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25"/>
                  <a:pt x="82" y="25"/>
                  <a:pt x="82" y="25"/>
                </a:cubicBezTo>
                <a:cubicBezTo>
                  <a:pt x="110" y="25"/>
                  <a:pt x="110" y="25"/>
                  <a:pt x="110" y="25"/>
                </a:cubicBezTo>
                <a:lnTo>
                  <a:pt x="120" y="38"/>
                </a:lnTo>
                <a:close/>
                <a:moveTo>
                  <a:pt x="111" y="107"/>
                </a:moveTo>
                <a:cubicBezTo>
                  <a:pt x="82" y="107"/>
                  <a:pt x="82" y="107"/>
                  <a:pt x="82" y="107"/>
                </a:cubicBezTo>
                <a:cubicBezTo>
                  <a:pt x="82" y="84"/>
                  <a:pt x="82" y="84"/>
                  <a:pt x="82" y="84"/>
                </a:cubicBezTo>
                <a:cubicBezTo>
                  <a:pt x="110" y="84"/>
                  <a:pt x="110" y="84"/>
                  <a:pt x="110" y="84"/>
                </a:cubicBezTo>
                <a:cubicBezTo>
                  <a:pt x="120" y="96"/>
                  <a:pt x="120" y="96"/>
                  <a:pt x="120" y="96"/>
                </a:cubicBezTo>
                <a:lnTo>
                  <a:pt x="111" y="107"/>
                </a:lnTo>
                <a:close/>
                <a:moveTo>
                  <a:pt x="111" y="107"/>
                </a:moveTo>
                <a:cubicBezTo>
                  <a:pt x="111" y="107"/>
                  <a:pt x="111" y="107"/>
                  <a:pt x="111" y="107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AFAFA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336" y="64830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76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8382221" y="2572522"/>
            <a:ext cx="1119850" cy="1603554"/>
          </a:xfrm>
          <a:prstGeom prst="rect">
            <a:avLst/>
          </a:prstGeom>
          <a:solidFill>
            <a:srgbClr val="A9D1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502071" y="2572522"/>
            <a:ext cx="1149337" cy="1603554"/>
          </a:xfrm>
          <a:prstGeom prst="rect">
            <a:avLst/>
          </a:prstGeom>
          <a:solidFill>
            <a:srgbClr val="7CB9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379593" y="4166243"/>
            <a:ext cx="1117067" cy="1450275"/>
          </a:xfrm>
          <a:prstGeom prst="rect">
            <a:avLst/>
          </a:prstGeom>
          <a:solidFill>
            <a:srgbClr val="D4E8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496661" y="4160520"/>
            <a:ext cx="1154748" cy="1473502"/>
          </a:xfrm>
          <a:prstGeom prst="rect">
            <a:avLst/>
          </a:prstGeom>
          <a:solidFill>
            <a:srgbClr val="669E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379594" y="2574719"/>
            <a:ext cx="2262291" cy="3052800"/>
          </a:xfrm>
          <a:prstGeom prst="rect">
            <a:avLst/>
          </a:prstGeom>
          <a:noFill/>
          <a:ln w="19050">
            <a:solidFill>
              <a:srgbClr val="66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607" y="234082"/>
            <a:ext cx="10776069" cy="674638"/>
          </a:xfrm>
        </p:spPr>
        <p:txBody>
          <a:bodyPr/>
          <a:lstStyle/>
          <a:p>
            <a:r>
              <a:rPr lang="en-CA" dirty="0"/>
              <a:t>Approach to build Business architecture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144497" y="2572521"/>
            <a:ext cx="1240508" cy="1596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37712" y="4165187"/>
            <a:ext cx="1270439" cy="1454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459991" y="4165100"/>
            <a:ext cx="1217123" cy="1468922"/>
          </a:xfrm>
          <a:prstGeom prst="rect">
            <a:avLst/>
          </a:prstGeom>
          <a:solidFill>
            <a:srgbClr val="948A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0000" y="2572521"/>
            <a:ext cx="1279283" cy="1594689"/>
          </a:xfrm>
          <a:prstGeom prst="rect">
            <a:avLst/>
          </a:prstGeom>
          <a:solidFill>
            <a:srgbClr val="D8D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58" y="2572521"/>
            <a:ext cx="1240508" cy="1596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31677" y="2581917"/>
            <a:ext cx="1235368" cy="1594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463306" y="2572521"/>
            <a:ext cx="1212587" cy="1593722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19508" y="2581917"/>
            <a:ext cx="1314048" cy="1594159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9510" y="4150037"/>
            <a:ext cx="1315697" cy="1489591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5420" y="2091597"/>
            <a:ext cx="131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Business Ecosystem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9226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Capabilities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12566" y="5647190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Processes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98954" y="2070752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Performance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4848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Requirements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51132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End to End Management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37196" y="2091597"/>
            <a:ext cx="102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Priorities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24087" y="5638522"/>
            <a:ext cx="958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Intent</a:t>
            </a:r>
          </a:p>
        </p:txBody>
      </p:sp>
      <p:pic>
        <p:nvPicPr>
          <p:cNvPr id="133" name="Picture 18" descr="http://icons.iconarchive.com/icons/blackvariant/button-ui-system-apps/1024/Ches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924" y="4502586"/>
            <a:ext cx="759214" cy="7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937187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</a:t>
            </a:r>
          </a:p>
          <a:p>
            <a:pPr algn="ctr"/>
            <a:r>
              <a:rPr lang="en-CA" sz="1100" b="1" dirty="0">
                <a:solidFill>
                  <a:srgbClr val="008000"/>
                </a:solidFill>
              </a:rPr>
              <a:t> Results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8" y="3012398"/>
            <a:ext cx="863321" cy="826631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230476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Continuous Improvement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55027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 Sustainability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0771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</a:t>
            </a:r>
          </a:p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Roadmap</a:t>
            </a:r>
          </a:p>
        </p:txBody>
      </p:sp>
      <p:graphicFrame>
        <p:nvGraphicFramePr>
          <p:cNvPr id="140" name="Diagram 139"/>
          <p:cNvGraphicFramePr/>
          <p:nvPr>
            <p:extLst/>
          </p:nvPr>
        </p:nvGraphicFramePr>
        <p:xfrm>
          <a:off x="919508" y="1700808"/>
          <a:ext cx="10026825" cy="38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1" name="Right Arrow 140"/>
          <p:cNvSpPr/>
          <p:nvPr/>
        </p:nvSpPr>
        <p:spPr>
          <a:xfrm rot="5400000">
            <a:off x="1093709" y="3250839"/>
            <a:ext cx="571623" cy="344433"/>
          </a:xfrm>
          <a:prstGeom prst="rightArrow">
            <a:avLst/>
          </a:prstGeom>
          <a:solidFill>
            <a:srgbClr val="7F3F3C"/>
          </a:solidFill>
          <a:ln w="25400" cap="flat" cmpd="sng" algn="ctr">
            <a:solidFill>
              <a:srgbClr val="7F32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30554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Information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31978" y="2091597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Framing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22268" y="5630428"/>
            <a:ext cx="145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Transformation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614938" y="3115664"/>
            <a:ext cx="927405" cy="620097"/>
            <a:chOff x="4018198" y="2869527"/>
            <a:chExt cx="805576" cy="583376"/>
          </a:xfrm>
          <a:solidFill>
            <a:srgbClr val="CC3300"/>
          </a:solidFill>
        </p:grpSpPr>
        <p:sp>
          <p:nvSpPr>
            <p:cNvPr id="146" name="Hexagon 145"/>
            <p:cNvSpPr/>
            <p:nvPr/>
          </p:nvSpPr>
          <p:spPr>
            <a:xfrm>
              <a:off x="4018198" y="2869527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7" name="Hexagon 146"/>
            <p:cNvSpPr/>
            <p:nvPr/>
          </p:nvSpPr>
          <p:spPr>
            <a:xfrm>
              <a:off x="4229663" y="2987593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8" name="Hexagon 147"/>
            <p:cNvSpPr/>
            <p:nvPr/>
          </p:nvSpPr>
          <p:spPr>
            <a:xfrm>
              <a:off x="4441404" y="3089651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255780" y="5630428"/>
            <a:ext cx="1125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Requirements</a:t>
            </a:r>
          </a:p>
        </p:txBody>
      </p:sp>
      <p:sp>
        <p:nvSpPr>
          <p:cNvPr id="151" name="Freeform 287"/>
          <p:cNvSpPr>
            <a:spLocks noEditPoints="1"/>
          </p:cNvSpPr>
          <p:nvPr/>
        </p:nvSpPr>
        <p:spPr bwMode="auto">
          <a:xfrm>
            <a:off x="1749166" y="3178353"/>
            <a:ext cx="292594" cy="52016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7F3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sp>
        <p:nvSpPr>
          <p:cNvPr id="152" name="Freeform 440"/>
          <p:cNvSpPr>
            <a:spLocks noEditPoints="1"/>
          </p:cNvSpPr>
          <p:nvPr/>
        </p:nvSpPr>
        <p:spPr bwMode="auto">
          <a:xfrm>
            <a:off x="9861402" y="3200463"/>
            <a:ext cx="473718" cy="450499"/>
          </a:xfrm>
          <a:custGeom>
            <a:avLst/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4808421" y="3120451"/>
            <a:ext cx="631685" cy="612326"/>
            <a:chOff x="1302954" y="4293096"/>
            <a:chExt cx="1695207" cy="1512168"/>
          </a:xfrm>
        </p:grpSpPr>
        <p:sp>
          <p:nvSpPr>
            <p:cNvPr id="163" name="Pie 162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945394" y="3292812"/>
            <a:ext cx="631685" cy="612326"/>
            <a:chOff x="1302954" y="4293096"/>
            <a:chExt cx="1695207" cy="1512168"/>
          </a:xfrm>
        </p:grpSpPr>
        <p:sp>
          <p:nvSpPr>
            <p:cNvPr id="160" name="Pie 159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1" name="Pie 160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2" name="Pie 161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082368" y="3497217"/>
            <a:ext cx="631685" cy="612326"/>
            <a:chOff x="1302954" y="4293096"/>
            <a:chExt cx="1695207" cy="1512168"/>
          </a:xfrm>
        </p:grpSpPr>
        <p:sp>
          <p:nvSpPr>
            <p:cNvPr id="157" name="Pie 156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8" name="Pie 157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9" name="Pie 158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709621" y="4623858"/>
            <a:ext cx="883311" cy="516669"/>
            <a:chOff x="2127177" y="5829541"/>
            <a:chExt cx="623252" cy="364554"/>
          </a:xfrm>
          <a:solidFill>
            <a:srgbClr val="CC3300"/>
          </a:solidFill>
        </p:grpSpPr>
        <p:sp>
          <p:nvSpPr>
            <p:cNvPr id="167" name="Chevron 166"/>
            <p:cNvSpPr/>
            <p:nvPr/>
          </p:nvSpPr>
          <p:spPr>
            <a:xfrm>
              <a:off x="2127177" y="5829541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8" name="Chevron 167"/>
            <p:cNvSpPr/>
            <p:nvPr/>
          </p:nvSpPr>
          <p:spPr>
            <a:xfrm>
              <a:off x="2256031" y="5908234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9" name="Chevron 168"/>
            <p:cNvSpPr/>
            <p:nvPr/>
          </p:nvSpPr>
          <p:spPr>
            <a:xfrm>
              <a:off x="2384885" y="5986926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305743" y="4516786"/>
            <a:ext cx="650739" cy="676467"/>
            <a:chOff x="4903873" y="4030481"/>
            <a:chExt cx="402986" cy="418919"/>
          </a:xfrm>
        </p:grpSpPr>
        <p:sp>
          <p:nvSpPr>
            <p:cNvPr id="171" name="Isosceles Triangle 170"/>
            <p:cNvSpPr/>
            <p:nvPr/>
          </p:nvSpPr>
          <p:spPr>
            <a:xfrm>
              <a:off x="4903873" y="40304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5018173" y="41447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4903873" y="4220800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174" name="AutoShape 3"/>
          <p:cNvSpPr>
            <a:spLocks noChangeAspect="1" noChangeArrowheads="1" noTextEdit="1"/>
          </p:cNvSpPr>
          <p:nvPr/>
        </p:nvSpPr>
        <p:spPr bwMode="auto">
          <a:xfrm>
            <a:off x="6855759" y="3839588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670000" y="4165187"/>
            <a:ext cx="1270456" cy="1454924"/>
          </a:xfrm>
          <a:prstGeom prst="rect">
            <a:avLst/>
          </a:prstGeom>
          <a:solidFill>
            <a:srgbClr val="E7E4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934207" y="4582112"/>
            <a:ext cx="770123" cy="600162"/>
            <a:chOff x="4051197" y="4307927"/>
            <a:chExt cx="724517" cy="564621"/>
          </a:xfrm>
          <a:solidFill>
            <a:srgbClr val="CC3300"/>
          </a:solidFill>
        </p:grpSpPr>
        <p:sp>
          <p:nvSpPr>
            <p:cNvPr id="177" name="Rectangle 176"/>
            <p:cNvSpPr/>
            <p:nvPr/>
          </p:nvSpPr>
          <p:spPr>
            <a:xfrm>
              <a:off x="4051197" y="43079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203597" y="44603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55997" y="46127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360265" y="3142557"/>
            <a:ext cx="962093" cy="566310"/>
            <a:chOff x="7130117" y="3037078"/>
            <a:chExt cx="678839" cy="399580"/>
          </a:xfrm>
        </p:grpSpPr>
        <p:sp>
          <p:nvSpPr>
            <p:cNvPr id="181" name="Pentagon 180"/>
            <p:cNvSpPr/>
            <p:nvPr/>
          </p:nvSpPr>
          <p:spPr>
            <a:xfrm>
              <a:off x="7130117" y="3037078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7271612" y="3177829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3" name="Pentagon 182"/>
            <p:cNvSpPr/>
            <p:nvPr/>
          </p:nvSpPr>
          <p:spPr>
            <a:xfrm>
              <a:off x="7385912" y="3325506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370907" y="3872341"/>
            <a:ext cx="582162" cy="582162"/>
            <a:chOff x="4662488" y="3560763"/>
            <a:chExt cx="547687" cy="547687"/>
          </a:xfrm>
        </p:grpSpPr>
        <p:sp>
          <p:nvSpPr>
            <p:cNvPr id="1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62488" y="3560763"/>
              <a:ext cx="54768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6" name="Freeform 5"/>
            <p:cNvSpPr>
              <a:spLocks noEditPoints="1"/>
            </p:cNvSpPr>
            <p:nvPr/>
          </p:nvSpPr>
          <p:spPr bwMode="auto">
            <a:xfrm>
              <a:off x="4662488" y="3562350"/>
              <a:ext cx="547687" cy="544512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948A54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7" name="Freeform 6"/>
            <p:cNvSpPr>
              <a:spLocks/>
            </p:cNvSpPr>
            <p:nvPr/>
          </p:nvSpPr>
          <p:spPr bwMode="auto">
            <a:xfrm>
              <a:off x="4968875" y="3560763"/>
              <a:ext cx="239712" cy="285750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ABA88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4664075" y="3817938"/>
              <a:ext cx="244475" cy="290512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rgbClr val="D8D4BA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2230518" y="4162718"/>
            <a:ext cx="1235368" cy="1472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1902354" y="3839587"/>
            <a:ext cx="582162" cy="582162"/>
            <a:chOff x="2174845" y="5333914"/>
            <a:chExt cx="410765" cy="410765"/>
          </a:xfrm>
        </p:grpSpPr>
        <p:sp>
          <p:nvSpPr>
            <p:cNvPr id="1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74845" y="5333914"/>
              <a:ext cx="410765" cy="4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2174845" y="5335104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2404635" y="5333914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2176035" y="5526795"/>
              <a:ext cx="183356" cy="217884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rot="5400000">
            <a:off x="2564404" y="4584360"/>
            <a:ext cx="578206" cy="595670"/>
            <a:chOff x="2853005" y="4483865"/>
            <a:chExt cx="845870" cy="618344"/>
          </a:xfrm>
        </p:grpSpPr>
        <p:pic>
          <p:nvPicPr>
            <p:cNvPr id="196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5" y="4483865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850" y="4485183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7" y="4598603"/>
            <a:ext cx="561145" cy="567180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7174418" y="4165187"/>
            <a:ext cx="1219412" cy="1461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447758" y="4585380"/>
            <a:ext cx="815623" cy="593626"/>
            <a:chOff x="7191851" y="4084733"/>
            <a:chExt cx="575492" cy="418854"/>
          </a:xfrm>
        </p:grpSpPr>
        <p:cxnSp>
          <p:nvCxnSpPr>
            <p:cNvPr id="203" name="Elbow Connector 202"/>
            <p:cNvCxnSpPr>
              <a:stCxn id="205" idx="2"/>
            </p:cNvCxnSpPr>
            <p:nvPr/>
          </p:nvCxnSpPr>
          <p:spPr>
            <a:xfrm rot="16200000" flipH="1">
              <a:off x="7399207" y="4260022"/>
              <a:ext cx="80529" cy="22271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Isosceles Triangle 203"/>
            <p:cNvSpPr/>
            <p:nvPr/>
          </p:nvSpPr>
          <p:spPr>
            <a:xfrm>
              <a:off x="7478657" y="4274987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191851" y="4084733"/>
              <a:ext cx="272527" cy="2463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206" name="Freeform 7"/>
          <p:cNvSpPr>
            <a:spLocks/>
          </p:cNvSpPr>
          <p:nvPr/>
        </p:nvSpPr>
        <p:spPr bwMode="auto">
          <a:xfrm>
            <a:off x="6857444" y="4112950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FFA266"/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6855759" y="3839587"/>
            <a:ext cx="582162" cy="580474"/>
            <a:chOff x="6774145" y="3504713"/>
            <a:chExt cx="410765" cy="409574"/>
          </a:xfrm>
        </p:grpSpPr>
        <p:sp>
          <p:nvSpPr>
            <p:cNvPr id="208" name="Freeform 6"/>
            <p:cNvSpPr>
              <a:spLocks/>
            </p:cNvSpPr>
            <p:nvPr/>
          </p:nvSpPr>
          <p:spPr bwMode="auto">
            <a:xfrm>
              <a:off x="7003934" y="3504713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FFA266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6774145" y="3505903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FFD7BD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212" name="AutoShape 3"/>
          <p:cNvSpPr>
            <a:spLocks noChangeAspect="1" noChangeArrowheads="1" noTextEdit="1"/>
          </p:cNvSpPr>
          <p:nvPr/>
        </p:nvSpPr>
        <p:spPr bwMode="auto">
          <a:xfrm>
            <a:off x="9190548" y="3846302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3" name="Freeform 7"/>
          <p:cNvSpPr>
            <a:spLocks/>
          </p:cNvSpPr>
          <p:nvPr/>
        </p:nvSpPr>
        <p:spPr bwMode="auto">
          <a:xfrm>
            <a:off x="9192235" y="4119665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7CB953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4" name="Freeform 5"/>
          <p:cNvSpPr>
            <a:spLocks noEditPoints="1"/>
          </p:cNvSpPr>
          <p:nvPr/>
        </p:nvSpPr>
        <p:spPr bwMode="auto">
          <a:xfrm>
            <a:off x="9190548" y="3847988"/>
            <a:ext cx="582162" cy="578787"/>
          </a:xfrm>
          <a:custGeom>
            <a:avLst/>
            <a:gdLst>
              <a:gd name="T0" fmla="*/ 51 w 690"/>
              <a:gd name="T1" fmla="*/ 251 h 687"/>
              <a:gd name="T2" fmla="*/ 57 w 690"/>
              <a:gd name="T3" fmla="*/ 247 h 687"/>
              <a:gd name="T4" fmla="*/ 62 w 690"/>
              <a:gd name="T5" fmla="*/ 244 h 687"/>
              <a:gd name="T6" fmla="*/ 64 w 690"/>
              <a:gd name="T7" fmla="*/ 246 h 687"/>
              <a:gd name="T8" fmla="*/ 65 w 690"/>
              <a:gd name="T9" fmla="*/ 244 h 687"/>
              <a:gd name="T10" fmla="*/ 76 w 690"/>
              <a:gd name="T11" fmla="*/ 251 h 687"/>
              <a:gd name="T12" fmla="*/ 122 w 690"/>
              <a:gd name="T13" fmla="*/ 299 h 687"/>
              <a:gd name="T14" fmla="*/ 132 w 690"/>
              <a:gd name="T15" fmla="*/ 266 h 687"/>
              <a:gd name="T16" fmla="*/ 145 w 690"/>
              <a:gd name="T17" fmla="*/ 236 h 687"/>
              <a:gd name="T18" fmla="*/ 162 w 690"/>
              <a:gd name="T19" fmla="*/ 209 h 687"/>
              <a:gd name="T20" fmla="*/ 183 w 690"/>
              <a:gd name="T21" fmla="*/ 183 h 687"/>
              <a:gd name="T22" fmla="*/ 209 w 690"/>
              <a:gd name="T23" fmla="*/ 163 h 687"/>
              <a:gd name="T24" fmla="*/ 236 w 690"/>
              <a:gd name="T25" fmla="*/ 144 h 687"/>
              <a:gd name="T26" fmla="*/ 266 w 690"/>
              <a:gd name="T27" fmla="*/ 131 h 687"/>
              <a:gd name="T28" fmla="*/ 298 w 690"/>
              <a:gd name="T29" fmla="*/ 121 h 687"/>
              <a:gd name="T30" fmla="*/ 300 w 690"/>
              <a:gd name="T31" fmla="*/ 0 h 687"/>
              <a:gd name="T32" fmla="*/ 271 w 690"/>
              <a:gd name="T33" fmla="*/ 5 h 687"/>
              <a:gd name="T34" fmla="*/ 216 w 690"/>
              <a:gd name="T35" fmla="*/ 22 h 687"/>
              <a:gd name="T36" fmla="*/ 165 w 690"/>
              <a:gd name="T37" fmla="*/ 48 h 687"/>
              <a:gd name="T38" fmla="*/ 118 w 690"/>
              <a:gd name="T39" fmla="*/ 81 h 687"/>
              <a:gd name="T40" fmla="*/ 79 w 690"/>
              <a:gd name="T41" fmla="*/ 121 h 687"/>
              <a:gd name="T42" fmla="*/ 46 w 690"/>
              <a:gd name="T43" fmla="*/ 168 h 687"/>
              <a:gd name="T44" fmla="*/ 21 w 690"/>
              <a:gd name="T45" fmla="*/ 219 h 687"/>
              <a:gd name="T46" fmla="*/ 5 w 690"/>
              <a:gd name="T47" fmla="*/ 275 h 687"/>
              <a:gd name="T48" fmla="*/ 51 w 690"/>
              <a:gd name="T49" fmla="*/ 251 h 687"/>
              <a:gd name="T50" fmla="*/ 640 w 690"/>
              <a:gd name="T51" fmla="*/ 434 h 687"/>
              <a:gd name="T52" fmla="*/ 635 w 690"/>
              <a:gd name="T53" fmla="*/ 437 h 687"/>
              <a:gd name="T54" fmla="*/ 629 w 690"/>
              <a:gd name="T55" fmla="*/ 439 h 687"/>
              <a:gd name="T56" fmla="*/ 628 w 690"/>
              <a:gd name="T57" fmla="*/ 439 h 687"/>
              <a:gd name="T58" fmla="*/ 626 w 690"/>
              <a:gd name="T59" fmla="*/ 439 h 687"/>
              <a:gd name="T60" fmla="*/ 616 w 690"/>
              <a:gd name="T61" fmla="*/ 434 h 687"/>
              <a:gd name="T62" fmla="*/ 616 w 690"/>
              <a:gd name="T63" fmla="*/ 434 h 687"/>
              <a:gd name="T64" fmla="*/ 569 w 690"/>
              <a:gd name="T65" fmla="*/ 384 h 687"/>
              <a:gd name="T66" fmla="*/ 561 w 690"/>
              <a:gd name="T67" fmla="*/ 418 h 687"/>
              <a:gd name="T68" fmla="*/ 546 w 690"/>
              <a:gd name="T69" fmla="*/ 448 h 687"/>
              <a:gd name="T70" fmla="*/ 529 w 690"/>
              <a:gd name="T71" fmla="*/ 478 h 687"/>
              <a:gd name="T72" fmla="*/ 507 w 690"/>
              <a:gd name="T73" fmla="*/ 503 h 687"/>
              <a:gd name="T74" fmla="*/ 481 w 690"/>
              <a:gd name="T75" fmla="*/ 525 h 687"/>
              <a:gd name="T76" fmla="*/ 453 w 690"/>
              <a:gd name="T77" fmla="*/ 544 h 687"/>
              <a:gd name="T78" fmla="*/ 421 w 690"/>
              <a:gd name="T79" fmla="*/ 557 h 687"/>
              <a:gd name="T80" fmla="*/ 388 w 690"/>
              <a:gd name="T81" fmla="*/ 567 h 687"/>
              <a:gd name="T82" fmla="*/ 394 w 690"/>
              <a:gd name="T83" fmla="*/ 687 h 687"/>
              <a:gd name="T84" fmla="*/ 424 w 690"/>
              <a:gd name="T85" fmla="*/ 682 h 687"/>
              <a:gd name="T86" fmla="*/ 479 w 690"/>
              <a:gd name="T87" fmla="*/ 663 h 687"/>
              <a:gd name="T88" fmla="*/ 529 w 690"/>
              <a:gd name="T89" fmla="*/ 638 h 687"/>
              <a:gd name="T90" fmla="*/ 574 w 690"/>
              <a:gd name="T91" fmla="*/ 604 h 687"/>
              <a:gd name="T92" fmla="*/ 613 w 690"/>
              <a:gd name="T93" fmla="*/ 563 h 687"/>
              <a:gd name="T94" fmla="*/ 646 w 690"/>
              <a:gd name="T95" fmla="*/ 517 h 687"/>
              <a:gd name="T96" fmla="*/ 670 w 690"/>
              <a:gd name="T97" fmla="*/ 466 h 687"/>
              <a:gd name="T98" fmla="*/ 686 w 690"/>
              <a:gd name="T99" fmla="*/ 409 h 687"/>
              <a:gd name="T100" fmla="*/ 640 w 690"/>
              <a:gd name="T101" fmla="*/ 434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0" h="687">
                <a:moveTo>
                  <a:pt x="54" y="253"/>
                </a:moveTo>
                <a:lnTo>
                  <a:pt x="51" y="251"/>
                </a:lnTo>
                <a:lnTo>
                  <a:pt x="51" y="251"/>
                </a:lnTo>
                <a:lnTo>
                  <a:pt x="57" y="247"/>
                </a:lnTo>
                <a:lnTo>
                  <a:pt x="62" y="244"/>
                </a:lnTo>
                <a:lnTo>
                  <a:pt x="62" y="244"/>
                </a:lnTo>
                <a:lnTo>
                  <a:pt x="64" y="246"/>
                </a:lnTo>
                <a:lnTo>
                  <a:pt x="64" y="246"/>
                </a:lnTo>
                <a:lnTo>
                  <a:pt x="65" y="244"/>
                </a:lnTo>
                <a:lnTo>
                  <a:pt x="65" y="244"/>
                </a:lnTo>
                <a:lnTo>
                  <a:pt x="71" y="247"/>
                </a:lnTo>
                <a:lnTo>
                  <a:pt x="76" y="251"/>
                </a:lnTo>
                <a:lnTo>
                  <a:pt x="122" y="299"/>
                </a:lnTo>
                <a:lnTo>
                  <a:pt x="122" y="299"/>
                </a:lnTo>
                <a:lnTo>
                  <a:pt x="126" y="282"/>
                </a:lnTo>
                <a:lnTo>
                  <a:pt x="132" y="266"/>
                </a:lnTo>
                <a:lnTo>
                  <a:pt x="138" y="251"/>
                </a:lnTo>
                <a:lnTo>
                  <a:pt x="145" y="236"/>
                </a:lnTo>
                <a:lnTo>
                  <a:pt x="153" y="222"/>
                </a:lnTo>
                <a:lnTo>
                  <a:pt x="162" y="209"/>
                </a:lnTo>
                <a:lnTo>
                  <a:pt x="172" y="196"/>
                </a:lnTo>
                <a:lnTo>
                  <a:pt x="183" y="183"/>
                </a:lnTo>
                <a:lnTo>
                  <a:pt x="195" y="172"/>
                </a:lnTo>
                <a:lnTo>
                  <a:pt x="209" y="163"/>
                </a:lnTo>
                <a:lnTo>
                  <a:pt x="222" y="153"/>
                </a:lnTo>
                <a:lnTo>
                  <a:pt x="236" y="144"/>
                </a:lnTo>
                <a:lnTo>
                  <a:pt x="250" y="137"/>
                </a:lnTo>
                <a:lnTo>
                  <a:pt x="266" y="131"/>
                </a:lnTo>
                <a:lnTo>
                  <a:pt x="282" y="125"/>
                </a:lnTo>
                <a:lnTo>
                  <a:pt x="298" y="121"/>
                </a:lnTo>
                <a:lnTo>
                  <a:pt x="363" y="60"/>
                </a:lnTo>
                <a:lnTo>
                  <a:pt x="300" y="0"/>
                </a:lnTo>
                <a:lnTo>
                  <a:pt x="300" y="0"/>
                </a:lnTo>
                <a:lnTo>
                  <a:pt x="271" y="5"/>
                </a:lnTo>
                <a:lnTo>
                  <a:pt x="243" y="12"/>
                </a:lnTo>
                <a:lnTo>
                  <a:pt x="216" y="22"/>
                </a:lnTo>
                <a:lnTo>
                  <a:pt x="189" y="33"/>
                </a:lnTo>
                <a:lnTo>
                  <a:pt x="165" y="48"/>
                </a:lnTo>
                <a:lnTo>
                  <a:pt x="140" y="64"/>
                </a:lnTo>
                <a:lnTo>
                  <a:pt x="118" y="81"/>
                </a:lnTo>
                <a:lnTo>
                  <a:pt x="98" y="100"/>
                </a:lnTo>
                <a:lnTo>
                  <a:pt x="79" y="121"/>
                </a:lnTo>
                <a:lnTo>
                  <a:pt x="62" y="143"/>
                </a:lnTo>
                <a:lnTo>
                  <a:pt x="46" y="168"/>
                </a:lnTo>
                <a:lnTo>
                  <a:pt x="33" y="192"/>
                </a:lnTo>
                <a:lnTo>
                  <a:pt x="21" y="219"/>
                </a:lnTo>
                <a:lnTo>
                  <a:pt x="12" y="246"/>
                </a:lnTo>
                <a:lnTo>
                  <a:pt x="5" y="275"/>
                </a:lnTo>
                <a:lnTo>
                  <a:pt x="0" y="304"/>
                </a:lnTo>
                <a:lnTo>
                  <a:pt x="51" y="251"/>
                </a:lnTo>
                <a:lnTo>
                  <a:pt x="54" y="253"/>
                </a:lnTo>
                <a:close/>
                <a:moveTo>
                  <a:pt x="640" y="434"/>
                </a:moveTo>
                <a:lnTo>
                  <a:pt x="640" y="434"/>
                </a:lnTo>
                <a:lnTo>
                  <a:pt x="635" y="437"/>
                </a:lnTo>
                <a:lnTo>
                  <a:pt x="629" y="439"/>
                </a:lnTo>
                <a:lnTo>
                  <a:pt x="629" y="439"/>
                </a:lnTo>
                <a:lnTo>
                  <a:pt x="628" y="439"/>
                </a:lnTo>
                <a:lnTo>
                  <a:pt x="628" y="439"/>
                </a:lnTo>
                <a:lnTo>
                  <a:pt x="626" y="439"/>
                </a:lnTo>
                <a:lnTo>
                  <a:pt x="626" y="439"/>
                </a:lnTo>
                <a:lnTo>
                  <a:pt x="620" y="437"/>
                </a:lnTo>
                <a:lnTo>
                  <a:pt x="616" y="434"/>
                </a:lnTo>
                <a:lnTo>
                  <a:pt x="618" y="430"/>
                </a:lnTo>
                <a:lnTo>
                  <a:pt x="616" y="434"/>
                </a:lnTo>
                <a:lnTo>
                  <a:pt x="569" y="384"/>
                </a:lnTo>
                <a:lnTo>
                  <a:pt x="569" y="384"/>
                </a:lnTo>
                <a:lnTo>
                  <a:pt x="565" y="401"/>
                </a:lnTo>
                <a:lnTo>
                  <a:pt x="561" y="418"/>
                </a:lnTo>
                <a:lnTo>
                  <a:pt x="553" y="434"/>
                </a:lnTo>
                <a:lnTo>
                  <a:pt x="546" y="448"/>
                </a:lnTo>
                <a:lnTo>
                  <a:pt x="539" y="463"/>
                </a:lnTo>
                <a:lnTo>
                  <a:pt x="529" y="478"/>
                </a:lnTo>
                <a:lnTo>
                  <a:pt x="518" y="491"/>
                </a:lnTo>
                <a:lnTo>
                  <a:pt x="507" y="503"/>
                </a:lnTo>
                <a:lnTo>
                  <a:pt x="495" y="514"/>
                </a:lnTo>
                <a:lnTo>
                  <a:pt x="481" y="525"/>
                </a:lnTo>
                <a:lnTo>
                  <a:pt x="468" y="535"/>
                </a:lnTo>
                <a:lnTo>
                  <a:pt x="453" y="544"/>
                </a:lnTo>
                <a:lnTo>
                  <a:pt x="437" y="551"/>
                </a:lnTo>
                <a:lnTo>
                  <a:pt x="421" y="557"/>
                </a:lnTo>
                <a:lnTo>
                  <a:pt x="405" y="563"/>
                </a:lnTo>
                <a:lnTo>
                  <a:pt x="388" y="567"/>
                </a:lnTo>
                <a:lnTo>
                  <a:pt x="329" y="623"/>
                </a:lnTo>
                <a:lnTo>
                  <a:pt x="394" y="687"/>
                </a:lnTo>
                <a:lnTo>
                  <a:pt x="394" y="687"/>
                </a:lnTo>
                <a:lnTo>
                  <a:pt x="424" y="682"/>
                </a:lnTo>
                <a:lnTo>
                  <a:pt x="452" y="674"/>
                </a:lnTo>
                <a:lnTo>
                  <a:pt x="479" y="663"/>
                </a:lnTo>
                <a:lnTo>
                  <a:pt x="504" y="652"/>
                </a:lnTo>
                <a:lnTo>
                  <a:pt x="529" y="638"/>
                </a:lnTo>
                <a:lnTo>
                  <a:pt x="552" y="622"/>
                </a:lnTo>
                <a:lnTo>
                  <a:pt x="574" y="604"/>
                </a:lnTo>
                <a:lnTo>
                  <a:pt x="595" y="584"/>
                </a:lnTo>
                <a:lnTo>
                  <a:pt x="613" y="563"/>
                </a:lnTo>
                <a:lnTo>
                  <a:pt x="630" y="541"/>
                </a:lnTo>
                <a:lnTo>
                  <a:pt x="646" y="517"/>
                </a:lnTo>
                <a:lnTo>
                  <a:pt x="659" y="491"/>
                </a:lnTo>
                <a:lnTo>
                  <a:pt x="670" y="466"/>
                </a:lnTo>
                <a:lnTo>
                  <a:pt x="679" y="437"/>
                </a:lnTo>
                <a:lnTo>
                  <a:pt x="686" y="409"/>
                </a:lnTo>
                <a:lnTo>
                  <a:pt x="690" y="380"/>
                </a:lnTo>
                <a:lnTo>
                  <a:pt x="640" y="434"/>
                </a:lnTo>
                <a:close/>
              </a:path>
            </a:pathLst>
          </a:custGeom>
          <a:solidFill>
            <a:srgbClr val="D4E8C6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5" name="Freeform 6"/>
          <p:cNvSpPr>
            <a:spLocks/>
          </p:cNvSpPr>
          <p:nvPr/>
        </p:nvSpPr>
        <p:spPr bwMode="auto">
          <a:xfrm>
            <a:off x="9516221" y="3846302"/>
            <a:ext cx="254801" cy="303736"/>
          </a:xfrm>
          <a:custGeom>
            <a:avLst/>
            <a:gdLst>
              <a:gd name="T0" fmla="*/ 181 w 303"/>
              <a:gd name="T1" fmla="*/ 297 h 360"/>
              <a:gd name="T2" fmla="*/ 242 w 303"/>
              <a:gd name="T3" fmla="*/ 360 h 360"/>
              <a:gd name="T4" fmla="*/ 303 w 303"/>
              <a:gd name="T5" fmla="*/ 296 h 360"/>
              <a:gd name="T6" fmla="*/ 303 w 303"/>
              <a:gd name="T7" fmla="*/ 296 h 360"/>
              <a:gd name="T8" fmla="*/ 298 w 303"/>
              <a:gd name="T9" fmla="*/ 267 h 360"/>
              <a:gd name="T10" fmla="*/ 289 w 303"/>
              <a:gd name="T11" fmla="*/ 239 h 360"/>
              <a:gd name="T12" fmla="*/ 280 w 303"/>
              <a:gd name="T13" fmla="*/ 212 h 360"/>
              <a:gd name="T14" fmla="*/ 269 w 303"/>
              <a:gd name="T15" fmla="*/ 187 h 360"/>
              <a:gd name="T16" fmla="*/ 254 w 303"/>
              <a:gd name="T17" fmla="*/ 162 h 360"/>
              <a:gd name="T18" fmla="*/ 238 w 303"/>
              <a:gd name="T19" fmla="*/ 139 h 360"/>
              <a:gd name="T20" fmla="*/ 221 w 303"/>
              <a:gd name="T21" fmla="*/ 117 h 360"/>
              <a:gd name="T22" fmla="*/ 201 w 303"/>
              <a:gd name="T23" fmla="*/ 96 h 360"/>
              <a:gd name="T24" fmla="*/ 181 w 303"/>
              <a:gd name="T25" fmla="*/ 78 h 360"/>
              <a:gd name="T26" fmla="*/ 159 w 303"/>
              <a:gd name="T27" fmla="*/ 61 h 360"/>
              <a:gd name="T28" fmla="*/ 135 w 303"/>
              <a:gd name="T29" fmla="*/ 45 h 360"/>
              <a:gd name="T30" fmla="*/ 111 w 303"/>
              <a:gd name="T31" fmla="*/ 33 h 360"/>
              <a:gd name="T32" fmla="*/ 84 w 303"/>
              <a:gd name="T33" fmla="*/ 21 h 360"/>
              <a:gd name="T34" fmla="*/ 57 w 303"/>
              <a:gd name="T35" fmla="*/ 12 h 360"/>
              <a:gd name="T36" fmla="*/ 29 w 303"/>
              <a:gd name="T37" fmla="*/ 5 h 360"/>
              <a:gd name="T38" fmla="*/ 0 w 303"/>
              <a:gd name="T39" fmla="*/ 0 h 360"/>
              <a:gd name="T40" fmla="*/ 51 w 303"/>
              <a:gd name="T41" fmla="*/ 49 h 360"/>
              <a:gd name="T42" fmla="*/ 51 w 303"/>
              <a:gd name="T43" fmla="*/ 49 h 360"/>
              <a:gd name="T44" fmla="*/ 55 w 303"/>
              <a:gd name="T45" fmla="*/ 54 h 360"/>
              <a:gd name="T46" fmla="*/ 56 w 303"/>
              <a:gd name="T47" fmla="*/ 60 h 360"/>
              <a:gd name="T48" fmla="*/ 56 w 303"/>
              <a:gd name="T49" fmla="*/ 60 h 360"/>
              <a:gd name="T50" fmla="*/ 56 w 303"/>
              <a:gd name="T51" fmla="*/ 61 h 360"/>
              <a:gd name="T52" fmla="*/ 56 w 303"/>
              <a:gd name="T53" fmla="*/ 61 h 360"/>
              <a:gd name="T54" fmla="*/ 56 w 303"/>
              <a:gd name="T55" fmla="*/ 61 h 360"/>
              <a:gd name="T56" fmla="*/ 56 w 303"/>
              <a:gd name="T57" fmla="*/ 61 h 360"/>
              <a:gd name="T58" fmla="*/ 55 w 303"/>
              <a:gd name="T59" fmla="*/ 67 h 360"/>
              <a:gd name="T60" fmla="*/ 51 w 303"/>
              <a:gd name="T61" fmla="*/ 73 h 360"/>
              <a:gd name="T62" fmla="*/ 49 w 303"/>
              <a:gd name="T63" fmla="*/ 71 h 360"/>
              <a:gd name="T64" fmla="*/ 51 w 303"/>
              <a:gd name="T65" fmla="*/ 73 h 360"/>
              <a:gd name="T66" fmla="*/ 0 w 303"/>
              <a:gd name="T67" fmla="*/ 121 h 360"/>
              <a:gd name="T68" fmla="*/ 0 w 303"/>
              <a:gd name="T69" fmla="*/ 121 h 360"/>
              <a:gd name="T70" fmla="*/ 17 w 303"/>
              <a:gd name="T71" fmla="*/ 125 h 360"/>
              <a:gd name="T72" fmla="*/ 33 w 303"/>
              <a:gd name="T73" fmla="*/ 129 h 360"/>
              <a:gd name="T74" fmla="*/ 49 w 303"/>
              <a:gd name="T75" fmla="*/ 136 h 360"/>
              <a:gd name="T76" fmla="*/ 63 w 303"/>
              <a:gd name="T77" fmla="*/ 143 h 360"/>
              <a:gd name="T78" fmla="*/ 78 w 303"/>
              <a:gd name="T79" fmla="*/ 151 h 360"/>
              <a:gd name="T80" fmla="*/ 92 w 303"/>
              <a:gd name="T81" fmla="*/ 160 h 360"/>
              <a:gd name="T82" fmla="*/ 105 w 303"/>
              <a:gd name="T83" fmla="*/ 171 h 360"/>
              <a:gd name="T84" fmla="*/ 117 w 303"/>
              <a:gd name="T85" fmla="*/ 182 h 360"/>
              <a:gd name="T86" fmla="*/ 128 w 303"/>
              <a:gd name="T87" fmla="*/ 193 h 360"/>
              <a:gd name="T88" fmla="*/ 139 w 303"/>
              <a:gd name="T89" fmla="*/ 206 h 360"/>
              <a:gd name="T90" fmla="*/ 149 w 303"/>
              <a:gd name="T91" fmla="*/ 220 h 360"/>
              <a:gd name="T92" fmla="*/ 157 w 303"/>
              <a:gd name="T93" fmla="*/ 233 h 360"/>
              <a:gd name="T94" fmla="*/ 165 w 303"/>
              <a:gd name="T95" fmla="*/ 249 h 360"/>
              <a:gd name="T96" fmla="*/ 172 w 303"/>
              <a:gd name="T97" fmla="*/ 264 h 360"/>
              <a:gd name="T98" fmla="*/ 177 w 303"/>
              <a:gd name="T99" fmla="*/ 280 h 360"/>
              <a:gd name="T100" fmla="*/ 181 w 303"/>
              <a:gd name="T101" fmla="*/ 297 h 360"/>
              <a:gd name="T102" fmla="*/ 181 w 303"/>
              <a:gd name="T103" fmla="*/ 29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" h="360">
                <a:moveTo>
                  <a:pt x="181" y="297"/>
                </a:moveTo>
                <a:lnTo>
                  <a:pt x="242" y="360"/>
                </a:lnTo>
                <a:lnTo>
                  <a:pt x="303" y="296"/>
                </a:lnTo>
                <a:lnTo>
                  <a:pt x="303" y="296"/>
                </a:lnTo>
                <a:lnTo>
                  <a:pt x="298" y="267"/>
                </a:lnTo>
                <a:lnTo>
                  <a:pt x="289" y="239"/>
                </a:lnTo>
                <a:lnTo>
                  <a:pt x="280" y="212"/>
                </a:lnTo>
                <a:lnTo>
                  <a:pt x="269" y="187"/>
                </a:lnTo>
                <a:lnTo>
                  <a:pt x="254" y="162"/>
                </a:lnTo>
                <a:lnTo>
                  <a:pt x="238" y="139"/>
                </a:lnTo>
                <a:lnTo>
                  <a:pt x="221" y="117"/>
                </a:lnTo>
                <a:lnTo>
                  <a:pt x="201" y="96"/>
                </a:lnTo>
                <a:lnTo>
                  <a:pt x="181" y="78"/>
                </a:lnTo>
                <a:lnTo>
                  <a:pt x="159" y="61"/>
                </a:lnTo>
                <a:lnTo>
                  <a:pt x="135" y="45"/>
                </a:lnTo>
                <a:lnTo>
                  <a:pt x="111" y="33"/>
                </a:lnTo>
                <a:lnTo>
                  <a:pt x="84" y="21"/>
                </a:lnTo>
                <a:lnTo>
                  <a:pt x="57" y="12"/>
                </a:lnTo>
                <a:lnTo>
                  <a:pt x="29" y="5"/>
                </a:lnTo>
                <a:lnTo>
                  <a:pt x="0" y="0"/>
                </a:lnTo>
                <a:lnTo>
                  <a:pt x="51" y="49"/>
                </a:lnTo>
                <a:lnTo>
                  <a:pt x="51" y="49"/>
                </a:lnTo>
                <a:lnTo>
                  <a:pt x="55" y="54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7"/>
                </a:lnTo>
                <a:lnTo>
                  <a:pt x="51" y="73"/>
                </a:lnTo>
                <a:lnTo>
                  <a:pt x="49" y="71"/>
                </a:lnTo>
                <a:lnTo>
                  <a:pt x="51" y="73"/>
                </a:lnTo>
                <a:lnTo>
                  <a:pt x="0" y="121"/>
                </a:lnTo>
                <a:lnTo>
                  <a:pt x="0" y="121"/>
                </a:lnTo>
                <a:lnTo>
                  <a:pt x="17" y="125"/>
                </a:lnTo>
                <a:lnTo>
                  <a:pt x="33" y="129"/>
                </a:lnTo>
                <a:lnTo>
                  <a:pt x="49" y="136"/>
                </a:lnTo>
                <a:lnTo>
                  <a:pt x="63" y="143"/>
                </a:lnTo>
                <a:lnTo>
                  <a:pt x="78" y="151"/>
                </a:lnTo>
                <a:lnTo>
                  <a:pt x="92" y="160"/>
                </a:lnTo>
                <a:lnTo>
                  <a:pt x="105" y="171"/>
                </a:lnTo>
                <a:lnTo>
                  <a:pt x="117" y="182"/>
                </a:lnTo>
                <a:lnTo>
                  <a:pt x="128" y="193"/>
                </a:lnTo>
                <a:lnTo>
                  <a:pt x="139" y="206"/>
                </a:lnTo>
                <a:lnTo>
                  <a:pt x="149" y="220"/>
                </a:lnTo>
                <a:lnTo>
                  <a:pt x="157" y="233"/>
                </a:lnTo>
                <a:lnTo>
                  <a:pt x="165" y="249"/>
                </a:lnTo>
                <a:lnTo>
                  <a:pt x="172" y="264"/>
                </a:lnTo>
                <a:lnTo>
                  <a:pt x="177" y="280"/>
                </a:lnTo>
                <a:lnTo>
                  <a:pt x="181" y="297"/>
                </a:lnTo>
                <a:lnTo>
                  <a:pt x="181" y="297"/>
                </a:lnTo>
                <a:close/>
              </a:path>
            </a:pathLst>
          </a:custGeom>
          <a:solidFill>
            <a:srgbClr val="A9D18E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935196" y="2574719"/>
            <a:ext cx="2444398" cy="3052800"/>
          </a:xfrm>
          <a:prstGeom prst="rect">
            <a:avLst/>
          </a:prstGeom>
          <a:noFill/>
          <a:ln w="19050">
            <a:solidFill>
              <a:srgbClr val="FF8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23" name="Down Arrow 122"/>
          <p:cNvSpPr/>
          <p:nvPr/>
        </p:nvSpPr>
        <p:spPr>
          <a:xfrm rot="16200000">
            <a:off x="3398561" y="4037678"/>
            <a:ext cx="354456" cy="23749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1" name="Down Arrow 130"/>
          <p:cNvSpPr/>
          <p:nvPr/>
        </p:nvSpPr>
        <p:spPr>
          <a:xfrm rot="16200000">
            <a:off x="5906272" y="4016691"/>
            <a:ext cx="354456" cy="301374"/>
          </a:xfrm>
          <a:prstGeom prst="downArrow">
            <a:avLst/>
          </a:prstGeom>
          <a:solidFill>
            <a:srgbClr val="D8D4BA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00" name="Down Arrow 199"/>
          <p:cNvSpPr/>
          <p:nvPr/>
        </p:nvSpPr>
        <p:spPr>
          <a:xfrm rot="16200000">
            <a:off x="8356075" y="4016296"/>
            <a:ext cx="354456" cy="302164"/>
          </a:xfrm>
          <a:prstGeom prst="downArrow">
            <a:avLst/>
          </a:prstGeom>
          <a:solidFill>
            <a:srgbClr val="FFD7BD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8" name="Flowchart: Process 217"/>
          <p:cNvSpPr/>
          <p:nvPr/>
        </p:nvSpPr>
        <p:spPr>
          <a:xfrm>
            <a:off x="6422148" y="3073679"/>
            <a:ext cx="373473" cy="404096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19" name="Flowchart: Process 218"/>
          <p:cNvSpPr/>
          <p:nvPr/>
        </p:nvSpPr>
        <p:spPr>
          <a:xfrm>
            <a:off x="6084637" y="3292811"/>
            <a:ext cx="555799" cy="401289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0" name="Flowchart: Process 219"/>
          <p:cNvSpPr/>
          <p:nvPr/>
        </p:nvSpPr>
        <p:spPr>
          <a:xfrm>
            <a:off x="6528774" y="3372729"/>
            <a:ext cx="555120" cy="321372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64" y="3039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133875" y="3294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755202" y="3347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457041" y="2574719"/>
            <a:ext cx="2473894" cy="3052800"/>
          </a:xfrm>
          <a:prstGeom prst="rect">
            <a:avLst/>
          </a:prstGeom>
          <a:noFill/>
          <a:ln w="19050">
            <a:solidFill>
              <a:srgbClr val="867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508" y="2574719"/>
            <a:ext cx="2540018" cy="3051614"/>
          </a:xfrm>
          <a:prstGeom prst="rect">
            <a:avLst/>
          </a:prstGeom>
          <a:noFill/>
          <a:ln w="19050">
            <a:solidFill>
              <a:srgbClr val="2E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0426" y="3110213"/>
            <a:ext cx="850986" cy="6108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01191" y="4581507"/>
            <a:ext cx="588320" cy="583211"/>
            <a:chOff x="10925223" y="4332550"/>
            <a:chExt cx="588320" cy="583211"/>
          </a:xfrm>
        </p:grpSpPr>
        <p:sp>
          <p:nvSpPr>
            <p:cNvPr id="12" name="Oval 11"/>
            <p:cNvSpPr/>
            <p:nvPr/>
          </p:nvSpPr>
          <p:spPr>
            <a:xfrm>
              <a:off x="10925223" y="4332550"/>
              <a:ext cx="588320" cy="583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0975984" y="4382870"/>
              <a:ext cx="486799" cy="482571"/>
            </a:xfrm>
            <a:prstGeom prst="ellipse">
              <a:avLst/>
            </a:prstGeom>
            <a:solidFill>
              <a:srgbClr val="FFE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1087406" y="4493324"/>
              <a:ext cx="263954" cy="261662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1166574" y="4571804"/>
              <a:ext cx="105619" cy="104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5698339" y="2477942"/>
            <a:ext cx="1715576" cy="1743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TextBox 120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884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FCB4880-6C68-41DC-9268-20B97E8A7E5E}"/>
              </a:ext>
            </a:extLst>
          </p:cNvPr>
          <p:cNvSpPr/>
          <p:nvPr/>
        </p:nvSpPr>
        <p:spPr>
          <a:xfrm>
            <a:off x="4982375" y="2516413"/>
            <a:ext cx="4788532" cy="2538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1C0E7CA-F5B2-4F7A-9A6A-DB3B0030E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607" y="620688"/>
            <a:ext cx="10776069" cy="674638"/>
          </a:xfrm>
        </p:spPr>
        <p:txBody>
          <a:bodyPr anchor="ctr"/>
          <a:lstStyle/>
          <a:p>
            <a:r>
              <a:rPr lang="en-CA" dirty="0"/>
              <a:t>Invest in Value: Heatmaps that will Make a Difference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50268F0-2765-47DB-BA13-61BE83852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5FEBF-1494-4BEB-B3B6-D51015CBD065}"/>
              </a:ext>
            </a:extLst>
          </p:cNvPr>
          <p:cNvSpPr txBox="1"/>
          <p:nvPr/>
        </p:nvSpPr>
        <p:spPr>
          <a:xfrm>
            <a:off x="10447558" y="5531222"/>
            <a:ext cx="79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676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Strategic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676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Framing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66B836-4F07-44C8-B498-D29BC1F9E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62" y="5373216"/>
            <a:ext cx="812196" cy="77767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72AC46B-F4FD-46EA-B219-1CC7364547CB}"/>
              </a:ext>
            </a:extLst>
          </p:cNvPr>
          <p:cNvGrpSpPr/>
          <p:nvPr/>
        </p:nvGrpSpPr>
        <p:grpSpPr>
          <a:xfrm>
            <a:off x="1020482" y="2102026"/>
            <a:ext cx="1337202" cy="939326"/>
            <a:chOff x="4299585" y="4395892"/>
            <a:chExt cx="1337202" cy="939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347F252-BFE0-40C3-ACFE-9987EA1A602A}"/>
                </a:ext>
              </a:extLst>
            </p:cNvPr>
            <p:cNvSpPr txBox="1"/>
            <p:nvPr/>
          </p:nvSpPr>
          <p:spPr>
            <a:xfrm>
              <a:off x="4299585" y="4873553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67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Business Information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3486D44-41A0-4624-8A31-A25CBAE0F23A}"/>
                </a:ext>
              </a:extLst>
            </p:cNvPr>
            <p:cNvGrpSpPr/>
            <p:nvPr/>
          </p:nvGrpSpPr>
          <p:grpSpPr>
            <a:xfrm>
              <a:off x="4593411" y="4395892"/>
              <a:ext cx="618905" cy="482317"/>
              <a:chOff x="4051197" y="4307927"/>
              <a:chExt cx="724517" cy="564621"/>
            </a:xfrm>
            <a:solidFill>
              <a:srgbClr val="CA9EFC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002BE2F-0378-4428-98DF-7A09AADB8483}"/>
                  </a:ext>
                </a:extLst>
              </p:cNvPr>
              <p:cNvSpPr/>
              <p:nvPr/>
            </p:nvSpPr>
            <p:spPr>
              <a:xfrm>
                <a:off x="4051197" y="4307927"/>
                <a:ext cx="419717" cy="259821"/>
              </a:xfrm>
              <a:prstGeom prst="rect">
                <a:avLst/>
              </a:prstGeom>
              <a:grpFill/>
              <a:ln w="19050">
                <a:solidFill>
                  <a:srgbClr val="9B63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DBAAD05-2101-4D83-B4EB-0BB206F8ABCA}"/>
                  </a:ext>
                </a:extLst>
              </p:cNvPr>
              <p:cNvSpPr/>
              <p:nvPr/>
            </p:nvSpPr>
            <p:spPr>
              <a:xfrm>
                <a:off x="4203597" y="4460327"/>
                <a:ext cx="419717" cy="259821"/>
              </a:xfrm>
              <a:prstGeom prst="rect">
                <a:avLst/>
              </a:prstGeom>
              <a:grpFill/>
              <a:ln w="19050">
                <a:solidFill>
                  <a:srgbClr val="9B63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344FA132-9B51-49F9-97E0-D34848E0A56F}"/>
                  </a:ext>
                </a:extLst>
              </p:cNvPr>
              <p:cNvSpPr/>
              <p:nvPr/>
            </p:nvSpPr>
            <p:spPr>
              <a:xfrm>
                <a:off x="4355997" y="4612727"/>
                <a:ext cx="419717" cy="259821"/>
              </a:xfrm>
              <a:prstGeom prst="rect">
                <a:avLst/>
              </a:prstGeom>
              <a:grpFill/>
              <a:ln w="19050">
                <a:solidFill>
                  <a:srgbClr val="9B63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9BD52D0-D340-483C-B954-B70F3E0FC8F6}"/>
              </a:ext>
            </a:extLst>
          </p:cNvPr>
          <p:cNvGrpSpPr/>
          <p:nvPr/>
        </p:nvGrpSpPr>
        <p:grpSpPr>
          <a:xfrm>
            <a:off x="1020482" y="4346603"/>
            <a:ext cx="1337202" cy="1010957"/>
            <a:chOff x="2387734" y="4405758"/>
            <a:chExt cx="1337202" cy="1010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0E71075-9EB6-4B98-A25F-05C4B5BC46A5}"/>
                </a:ext>
              </a:extLst>
            </p:cNvPr>
            <p:cNvSpPr txBox="1"/>
            <p:nvPr/>
          </p:nvSpPr>
          <p:spPr>
            <a:xfrm>
              <a:off x="2387734" y="4955050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67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Business Capabilities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5E88492-7E50-445A-A66C-24F40C589D86}"/>
                </a:ext>
              </a:extLst>
            </p:cNvPr>
            <p:cNvGrpSpPr/>
            <p:nvPr/>
          </p:nvGrpSpPr>
          <p:grpSpPr>
            <a:xfrm>
              <a:off x="2691146" y="4405758"/>
              <a:ext cx="774405" cy="560803"/>
              <a:chOff x="4018198" y="2869527"/>
              <a:chExt cx="805576" cy="583376"/>
            </a:xfrm>
            <a:solidFill>
              <a:srgbClr val="CA9EFC"/>
            </a:solidFill>
          </p:grpSpPr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xmlns="" id="{8A050143-28C9-45F7-9F5A-8C700D32580E}"/>
                  </a:ext>
                </a:extLst>
              </p:cNvPr>
              <p:cNvSpPr/>
              <p:nvPr/>
            </p:nvSpPr>
            <p:spPr>
              <a:xfrm>
                <a:off x="4018198" y="2869527"/>
                <a:ext cx="382370" cy="363252"/>
              </a:xfrm>
              <a:prstGeom prst="hexagon">
                <a:avLst/>
              </a:prstGeom>
              <a:grpFill/>
              <a:ln w="25400" cap="flat" cmpd="sng" algn="ctr">
                <a:solidFill>
                  <a:srgbClr val="9B63D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xmlns="" id="{7CDE48C8-4146-4911-9B6B-5BA1474CCC7A}"/>
                  </a:ext>
                </a:extLst>
              </p:cNvPr>
              <p:cNvSpPr/>
              <p:nvPr/>
            </p:nvSpPr>
            <p:spPr>
              <a:xfrm>
                <a:off x="4229663" y="2987593"/>
                <a:ext cx="382370" cy="363252"/>
              </a:xfrm>
              <a:prstGeom prst="hexagon">
                <a:avLst/>
              </a:prstGeom>
              <a:grpFill/>
              <a:ln w="25400" cap="flat" cmpd="sng" algn="ctr">
                <a:solidFill>
                  <a:srgbClr val="9B63D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xmlns="" id="{BAAD2123-2D78-482C-A8DD-86EE97786938}"/>
                  </a:ext>
                </a:extLst>
              </p:cNvPr>
              <p:cNvSpPr/>
              <p:nvPr/>
            </p:nvSpPr>
            <p:spPr>
              <a:xfrm>
                <a:off x="4441404" y="3089651"/>
                <a:ext cx="382370" cy="363252"/>
              </a:xfrm>
              <a:prstGeom prst="hexagon">
                <a:avLst/>
              </a:prstGeom>
              <a:grpFill/>
              <a:ln w="25400" cap="flat" cmpd="sng" algn="ctr">
                <a:solidFill>
                  <a:srgbClr val="9B63D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EB10C10-58A2-46E8-8061-8B35C6DC1F8B}"/>
              </a:ext>
            </a:extLst>
          </p:cNvPr>
          <p:cNvGrpSpPr/>
          <p:nvPr/>
        </p:nvGrpSpPr>
        <p:grpSpPr>
          <a:xfrm>
            <a:off x="1020482" y="3202083"/>
            <a:ext cx="1337202" cy="973780"/>
            <a:chOff x="2933358" y="2861645"/>
            <a:chExt cx="1337202" cy="9737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F61F8E2-8A6D-4C45-901C-A7542F04D78F}"/>
                </a:ext>
              </a:extLst>
            </p:cNvPr>
            <p:cNvSpPr txBox="1"/>
            <p:nvPr/>
          </p:nvSpPr>
          <p:spPr>
            <a:xfrm>
              <a:off x="2933358" y="3373760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67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Business Processes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61927F7-B483-4D0D-8C35-690F2FCB2D35}"/>
                </a:ext>
              </a:extLst>
            </p:cNvPr>
            <p:cNvGrpSpPr/>
            <p:nvPr/>
          </p:nvGrpSpPr>
          <p:grpSpPr>
            <a:xfrm>
              <a:off x="3272720" y="2861645"/>
              <a:ext cx="630785" cy="471839"/>
              <a:chOff x="5279956" y="2876445"/>
              <a:chExt cx="736848" cy="551176"/>
            </a:xfrm>
            <a:solidFill>
              <a:srgbClr val="A061DB"/>
            </a:solidFill>
          </p:grpSpPr>
          <p:sp>
            <p:nvSpPr>
              <p:cNvPr id="29" name="Rounded Rectangle 196">
                <a:extLst>
                  <a:ext uri="{FF2B5EF4-FFF2-40B4-BE49-F238E27FC236}">
                    <a16:creationId xmlns:a16="http://schemas.microsoft.com/office/drawing/2014/main" xmlns="" id="{13768664-F379-4B86-B432-63890D1A4382}"/>
                  </a:ext>
                </a:extLst>
              </p:cNvPr>
              <p:cNvSpPr/>
              <p:nvPr/>
            </p:nvSpPr>
            <p:spPr>
              <a:xfrm>
                <a:off x="5279956" y="2876445"/>
                <a:ext cx="432048" cy="246376"/>
              </a:xfrm>
              <a:prstGeom prst="roundRect">
                <a:avLst/>
              </a:prstGeom>
              <a:grpFill/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Rounded Rectangle 197">
                <a:extLst>
                  <a:ext uri="{FF2B5EF4-FFF2-40B4-BE49-F238E27FC236}">
                    <a16:creationId xmlns:a16="http://schemas.microsoft.com/office/drawing/2014/main" xmlns="" id="{E538C732-CBC2-4167-96DF-43A1891A30F5}"/>
                  </a:ext>
                </a:extLst>
              </p:cNvPr>
              <p:cNvSpPr/>
              <p:nvPr/>
            </p:nvSpPr>
            <p:spPr>
              <a:xfrm>
                <a:off x="5432356" y="3028845"/>
                <a:ext cx="432048" cy="246376"/>
              </a:xfrm>
              <a:prstGeom prst="roundRect">
                <a:avLst/>
              </a:prstGeom>
              <a:grpFill/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1" name="Rounded Rectangle 92">
                <a:extLst>
                  <a:ext uri="{FF2B5EF4-FFF2-40B4-BE49-F238E27FC236}">
                    <a16:creationId xmlns:a16="http://schemas.microsoft.com/office/drawing/2014/main" xmlns="" id="{086C1BE6-A39D-4DFE-BBEA-DC7333839BE1}"/>
                  </a:ext>
                </a:extLst>
              </p:cNvPr>
              <p:cNvSpPr/>
              <p:nvPr/>
            </p:nvSpPr>
            <p:spPr>
              <a:xfrm>
                <a:off x="5584756" y="3181245"/>
                <a:ext cx="432048" cy="246376"/>
              </a:xfrm>
              <a:prstGeom prst="roundRect">
                <a:avLst/>
              </a:prstGeom>
              <a:grpFill/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DE1B51-8648-41DE-B377-D049010B414F}"/>
              </a:ext>
            </a:extLst>
          </p:cNvPr>
          <p:cNvSpPr txBox="1"/>
          <p:nvPr/>
        </p:nvSpPr>
        <p:spPr>
          <a:xfrm>
            <a:off x="4999703" y="1897318"/>
            <a:ext cx="133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676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Business Performance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8B53873-DD3C-41BF-9D2C-3CC96F445C1E}"/>
              </a:ext>
            </a:extLst>
          </p:cNvPr>
          <p:cNvGrpSpPr/>
          <p:nvPr/>
        </p:nvGrpSpPr>
        <p:grpSpPr>
          <a:xfrm>
            <a:off x="4586331" y="1897318"/>
            <a:ext cx="567722" cy="620041"/>
            <a:chOff x="5149769" y="4281684"/>
            <a:chExt cx="852001" cy="93051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7CE34495-5B85-46E1-A8DD-33CB9FEDF1F0}"/>
                </a:ext>
              </a:extLst>
            </p:cNvPr>
            <p:cNvGrpSpPr/>
            <p:nvPr/>
          </p:nvGrpSpPr>
          <p:grpSpPr>
            <a:xfrm>
              <a:off x="5149769" y="4281684"/>
              <a:ext cx="594277" cy="576064"/>
              <a:chOff x="1302954" y="4293096"/>
              <a:chExt cx="1695207" cy="1512168"/>
            </a:xfrm>
          </p:grpSpPr>
          <p:sp>
            <p:nvSpPr>
              <p:cNvPr id="42" name="Pie 111">
                <a:extLst>
                  <a:ext uri="{FF2B5EF4-FFF2-40B4-BE49-F238E27FC236}">
                    <a16:creationId xmlns:a16="http://schemas.microsoft.com/office/drawing/2014/main" xmlns="" id="{1B46AE5C-692D-403D-BD48-B66762198EAD}"/>
                  </a:ext>
                </a:extLst>
              </p:cNvPr>
              <p:cNvSpPr/>
              <p:nvPr/>
            </p:nvSpPr>
            <p:spPr>
              <a:xfrm>
                <a:off x="1323812" y="4293096"/>
                <a:ext cx="1674349" cy="1512168"/>
              </a:xfrm>
              <a:prstGeom prst="pie">
                <a:avLst>
                  <a:gd name="adj1" fmla="val 10770899"/>
                  <a:gd name="adj2" fmla="val 215883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Pie 112">
                <a:extLst>
                  <a:ext uri="{FF2B5EF4-FFF2-40B4-BE49-F238E27FC236}">
                    <a16:creationId xmlns:a16="http://schemas.microsoft.com/office/drawing/2014/main" xmlns="" id="{1677C8AF-DC97-4B45-8CA8-BB6EC3FAF61B}"/>
                  </a:ext>
                </a:extLst>
              </p:cNvPr>
              <p:cNvSpPr/>
              <p:nvPr/>
            </p:nvSpPr>
            <p:spPr>
              <a:xfrm>
                <a:off x="1302954" y="4293096"/>
                <a:ext cx="1674349" cy="1512168"/>
              </a:xfrm>
              <a:prstGeom prst="pie">
                <a:avLst>
                  <a:gd name="adj1" fmla="val 10770899"/>
                  <a:gd name="adj2" fmla="val 1784239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Pie 113">
                <a:extLst>
                  <a:ext uri="{FF2B5EF4-FFF2-40B4-BE49-F238E27FC236}">
                    <a16:creationId xmlns:a16="http://schemas.microsoft.com/office/drawing/2014/main" xmlns="" id="{F8CF450C-4EE5-4C39-8729-65356E4B6570}"/>
                  </a:ext>
                </a:extLst>
              </p:cNvPr>
              <p:cNvSpPr/>
              <p:nvPr/>
            </p:nvSpPr>
            <p:spPr>
              <a:xfrm>
                <a:off x="1306879" y="4293096"/>
                <a:ext cx="1674349" cy="1512168"/>
              </a:xfrm>
              <a:prstGeom prst="pie">
                <a:avLst>
                  <a:gd name="adj1" fmla="val 10770899"/>
                  <a:gd name="adj2" fmla="val 13978475"/>
                </a:avLst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DB94E5DC-277D-41EB-8280-3BB874A6C6DD}"/>
                </a:ext>
              </a:extLst>
            </p:cNvPr>
            <p:cNvGrpSpPr/>
            <p:nvPr/>
          </p:nvGrpSpPr>
          <p:grpSpPr>
            <a:xfrm>
              <a:off x="5278631" y="4443838"/>
              <a:ext cx="594277" cy="576064"/>
              <a:chOff x="1302954" y="4293096"/>
              <a:chExt cx="1695207" cy="1512168"/>
            </a:xfrm>
          </p:grpSpPr>
          <p:sp>
            <p:nvSpPr>
              <p:cNvPr id="39" name="Pie 117">
                <a:extLst>
                  <a:ext uri="{FF2B5EF4-FFF2-40B4-BE49-F238E27FC236}">
                    <a16:creationId xmlns:a16="http://schemas.microsoft.com/office/drawing/2014/main" xmlns="" id="{36386760-9E2B-411A-BD8D-8961328103D0}"/>
                  </a:ext>
                </a:extLst>
              </p:cNvPr>
              <p:cNvSpPr/>
              <p:nvPr/>
            </p:nvSpPr>
            <p:spPr>
              <a:xfrm>
                <a:off x="1323812" y="4293096"/>
                <a:ext cx="1674349" cy="1512168"/>
              </a:xfrm>
              <a:prstGeom prst="pie">
                <a:avLst>
                  <a:gd name="adj1" fmla="val 10770899"/>
                  <a:gd name="adj2" fmla="val 215883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0" name="Pie 120">
                <a:extLst>
                  <a:ext uri="{FF2B5EF4-FFF2-40B4-BE49-F238E27FC236}">
                    <a16:creationId xmlns:a16="http://schemas.microsoft.com/office/drawing/2014/main" xmlns="" id="{3987221E-874B-418D-9583-1986A8586C44}"/>
                  </a:ext>
                </a:extLst>
              </p:cNvPr>
              <p:cNvSpPr/>
              <p:nvPr/>
            </p:nvSpPr>
            <p:spPr>
              <a:xfrm>
                <a:off x="1302954" y="4293096"/>
                <a:ext cx="1674349" cy="1512168"/>
              </a:xfrm>
              <a:prstGeom prst="pie">
                <a:avLst>
                  <a:gd name="adj1" fmla="val 10770899"/>
                  <a:gd name="adj2" fmla="val 1784239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1" name="Pie 122">
                <a:extLst>
                  <a:ext uri="{FF2B5EF4-FFF2-40B4-BE49-F238E27FC236}">
                    <a16:creationId xmlns:a16="http://schemas.microsoft.com/office/drawing/2014/main" xmlns="" id="{A20FB440-920B-4B95-BF65-2055F74DDFB0}"/>
                  </a:ext>
                </a:extLst>
              </p:cNvPr>
              <p:cNvSpPr/>
              <p:nvPr/>
            </p:nvSpPr>
            <p:spPr>
              <a:xfrm>
                <a:off x="1306879" y="4293096"/>
                <a:ext cx="1674349" cy="1512168"/>
              </a:xfrm>
              <a:prstGeom prst="pie">
                <a:avLst>
                  <a:gd name="adj1" fmla="val 10770899"/>
                  <a:gd name="adj2" fmla="val 13978475"/>
                </a:avLst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2B01BFA5-6166-4982-B9D1-A13909C3720E}"/>
                </a:ext>
              </a:extLst>
            </p:cNvPr>
            <p:cNvGrpSpPr/>
            <p:nvPr/>
          </p:nvGrpSpPr>
          <p:grpSpPr>
            <a:xfrm>
              <a:off x="5407493" y="4636138"/>
              <a:ext cx="594277" cy="576064"/>
              <a:chOff x="1302954" y="4293096"/>
              <a:chExt cx="1695207" cy="1512168"/>
            </a:xfrm>
          </p:grpSpPr>
          <p:sp>
            <p:nvSpPr>
              <p:cNvPr id="36" name="Pie 126">
                <a:extLst>
                  <a:ext uri="{FF2B5EF4-FFF2-40B4-BE49-F238E27FC236}">
                    <a16:creationId xmlns:a16="http://schemas.microsoft.com/office/drawing/2014/main" xmlns="" id="{804EA0A3-5A6C-4A7E-A788-1370ED76A46E}"/>
                  </a:ext>
                </a:extLst>
              </p:cNvPr>
              <p:cNvSpPr/>
              <p:nvPr/>
            </p:nvSpPr>
            <p:spPr>
              <a:xfrm>
                <a:off x="1323812" y="4293096"/>
                <a:ext cx="1674349" cy="1512168"/>
              </a:xfrm>
              <a:prstGeom prst="pie">
                <a:avLst>
                  <a:gd name="adj1" fmla="val 10770899"/>
                  <a:gd name="adj2" fmla="val 215883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Pie 146">
                <a:extLst>
                  <a:ext uri="{FF2B5EF4-FFF2-40B4-BE49-F238E27FC236}">
                    <a16:creationId xmlns:a16="http://schemas.microsoft.com/office/drawing/2014/main" xmlns="" id="{D1961F30-8737-4EA9-B2AE-0C88BB50EB6D}"/>
                  </a:ext>
                </a:extLst>
              </p:cNvPr>
              <p:cNvSpPr/>
              <p:nvPr/>
            </p:nvSpPr>
            <p:spPr>
              <a:xfrm>
                <a:off x="1302954" y="4293096"/>
                <a:ext cx="1674349" cy="1512168"/>
              </a:xfrm>
              <a:prstGeom prst="pie">
                <a:avLst>
                  <a:gd name="adj1" fmla="val 10770899"/>
                  <a:gd name="adj2" fmla="val 1784239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Pie 162">
                <a:extLst>
                  <a:ext uri="{FF2B5EF4-FFF2-40B4-BE49-F238E27FC236}">
                    <a16:creationId xmlns:a16="http://schemas.microsoft.com/office/drawing/2014/main" xmlns="" id="{6895E601-74F8-46E8-8FC5-3F29B5FC2CF0}"/>
                  </a:ext>
                </a:extLst>
              </p:cNvPr>
              <p:cNvSpPr/>
              <p:nvPr/>
            </p:nvSpPr>
            <p:spPr>
              <a:xfrm>
                <a:off x="1306879" y="4293096"/>
                <a:ext cx="1674349" cy="1512168"/>
              </a:xfrm>
              <a:prstGeom prst="pie">
                <a:avLst>
                  <a:gd name="adj1" fmla="val 10770899"/>
                  <a:gd name="adj2" fmla="val 13978475"/>
                </a:avLst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FF7B677-5317-43F4-B896-B40E15CD89FA}"/>
              </a:ext>
            </a:extLst>
          </p:cNvPr>
          <p:cNvSpPr txBox="1"/>
          <p:nvPr/>
        </p:nvSpPr>
        <p:spPr>
          <a:xfrm>
            <a:off x="10304054" y="4785254"/>
            <a:ext cx="90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676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Strategic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676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Intent</a:t>
            </a:r>
          </a:p>
        </p:txBody>
      </p:sp>
      <p:pic>
        <p:nvPicPr>
          <p:cNvPr id="55" name="Picture 18" descr="http://icons.iconarchive.com/icons/blackvariant/button-ui-system-apps/1024/Chess-icon.png">
            <a:extLst>
              <a:ext uri="{FF2B5EF4-FFF2-40B4-BE49-F238E27FC236}">
                <a16:creationId xmlns:a16="http://schemas.microsoft.com/office/drawing/2014/main" xmlns="" id="{B4B20866-0C7C-4BA2-B0EE-A4858BC0C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7768" y="4658960"/>
            <a:ext cx="714255" cy="7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DD7B158-72C0-48E5-970B-E2DA29F0408F}"/>
              </a:ext>
            </a:extLst>
          </p:cNvPr>
          <p:cNvSpPr txBox="1"/>
          <p:nvPr/>
        </p:nvSpPr>
        <p:spPr>
          <a:xfrm>
            <a:off x="3115623" y="1897318"/>
            <a:ext cx="116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676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Stakeholder Expectations</a:t>
            </a:r>
          </a:p>
        </p:txBody>
      </p:sp>
      <p:sp>
        <p:nvSpPr>
          <p:cNvPr id="58" name="Freeform 287">
            <a:extLst>
              <a:ext uri="{FF2B5EF4-FFF2-40B4-BE49-F238E27FC236}">
                <a16:creationId xmlns:a16="http://schemas.microsoft.com/office/drawing/2014/main" xmlns="" id="{9E2F3B9B-4367-407D-99F5-887E8AB7B47A}"/>
              </a:ext>
            </a:extLst>
          </p:cNvPr>
          <p:cNvSpPr>
            <a:spLocks noEditPoints="1"/>
          </p:cNvSpPr>
          <p:nvPr/>
        </p:nvSpPr>
        <p:spPr bwMode="auto">
          <a:xfrm>
            <a:off x="4203053" y="1897318"/>
            <a:ext cx="275266" cy="489357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7F3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xmlns="" id="{B0BA1CC9-7132-4C7B-BD17-97B7159FA82B}"/>
              </a:ext>
            </a:extLst>
          </p:cNvPr>
          <p:cNvSpPr/>
          <p:nvPr/>
        </p:nvSpPr>
        <p:spPr>
          <a:xfrm>
            <a:off x="5428035" y="5168359"/>
            <a:ext cx="4104456" cy="7142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Most Relevant for Value Achievement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xmlns="" id="{73181F19-65A9-481D-B54E-39BAD6FDA6FA}"/>
              </a:ext>
            </a:extLst>
          </p:cNvPr>
          <p:cNvSpPr/>
          <p:nvPr/>
        </p:nvSpPr>
        <p:spPr>
          <a:xfrm rot="16200000">
            <a:off x="3348999" y="3434080"/>
            <a:ext cx="2385257" cy="66047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Most Lacking in Performance</a:t>
            </a:r>
          </a:p>
        </p:txBody>
      </p:sp>
      <p:pic>
        <p:nvPicPr>
          <p:cNvPr id="35846" name="Picture 6" descr="Image result for upward arrow graph">
            <a:extLst>
              <a:ext uri="{FF2B5EF4-FFF2-40B4-BE49-F238E27FC236}">
                <a16:creationId xmlns:a16="http://schemas.microsoft.com/office/drawing/2014/main" xmlns="" id="{BAA83EF4-FB09-472B-BE50-4FE53632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61" y="2532006"/>
            <a:ext cx="4402798" cy="25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3EBCB6-108A-48DF-B2D2-75CC1255E29B}"/>
              </a:ext>
            </a:extLst>
          </p:cNvPr>
          <p:cNvSpPr txBox="1"/>
          <p:nvPr/>
        </p:nvSpPr>
        <p:spPr>
          <a:xfrm rot="16200000">
            <a:off x="214911" y="326935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Candidates</a:t>
            </a:r>
          </a:p>
        </p:txBody>
      </p:sp>
    </p:spTree>
    <p:extLst>
      <p:ext uri="{BB962C8B-B14F-4D97-AF65-F5344CB8AC3E}">
        <p14:creationId xmlns:p14="http://schemas.microsoft.com/office/powerpoint/2010/main" val="19175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81001"/>
            <a:ext cx="8543925" cy="499671"/>
          </a:xfrm>
          <a:extLst/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CA" sz="3600" dirty="0">
                <a:solidFill>
                  <a:srgbClr val="006767"/>
                </a:solidFill>
                <a:ea typeface="+mn-ea"/>
                <a:cs typeface="+mn-cs"/>
              </a:rPr>
              <a:t>Prioritize Processes: Pain-Gain Triage (Nine Block)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0828"/>
            <a:ext cx="4525144" cy="3898974"/>
          </a:xfrm>
        </p:spPr>
        <p:txBody>
          <a:bodyPr>
            <a:noAutofit/>
          </a:bodyPr>
          <a:lstStyle/>
          <a:p>
            <a:pPr marL="342908" indent="-342908">
              <a:spcBef>
                <a:spcPts val="450"/>
              </a:spcBef>
              <a:spcAft>
                <a:spcPts val="450"/>
              </a:spcAft>
              <a:buFont typeface="Verdana" pitchFamily="34" charset="0"/>
              <a:buAutoNum type="arabicPeriod"/>
            </a:pPr>
            <a:r>
              <a:rPr lang="en-US" altLang="en-US" sz="1625" b="1" dirty="0">
                <a:solidFill>
                  <a:schemeClr val="tx2"/>
                </a:solidFill>
              </a:rPr>
              <a:t>Process Gain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sz="1463" dirty="0">
                <a:solidFill>
                  <a:schemeClr val="tx2"/>
                </a:solidFill>
              </a:rPr>
              <a:t>World Class will set us apart from others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sz="1463" dirty="0">
                <a:solidFill>
                  <a:schemeClr val="tx2"/>
                </a:solidFill>
              </a:rPr>
              <a:t>Best Practice provides no value in being better than others BUT is noticed if it is worse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CA" sz="1463" dirty="0">
                <a:solidFill>
                  <a:schemeClr val="tx2"/>
                </a:solidFill>
              </a:rPr>
              <a:t>Competent means that getting by somehow and doing it the hard way is OK</a:t>
            </a:r>
          </a:p>
          <a:p>
            <a:pPr marL="342908" indent="-342908">
              <a:spcBef>
                <a:spcPts val="450"/>
              </a:spcBef>
              <a:spcAft>
                <a:spcPts val="450"/>
              </a:spcAft>
              <a:buFont typeface="+mj-lt"/>
              <a:buAutoNum type="arabicPeriod" startAt="2"/>
            </a:pPr>
            <a:r>
              <a:rPr lang="en-US" altLang="en-US" sz="1625" b="1" dirty="0">
                <a:solidFill>
                  <a:schemeClr val="tx2"/>
                </a:solidFill>
              </a:rPr>
              <a:t>Process Pain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altLang="en-US" sz="1463" dirty="0">
                <a:solidFill>
                  <a:schemeClr val="tx2"/>
                </a:solidFill>
              </a:rPr>
              <a:t>Bottom third (smallest gap)? 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altLang="en-US" sz="1463" dirty="0">
                <a:solidFill>
                  <a:schemeClr val="tx2"/>
                </a:solidFill>
              </a:rPr>
              <a:t>Middle?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altLang="en-US" sz="1463" dirty="0">
                <a:solidFill>
                  <a:schemeClr val="tx2"/>
                </a:solidFill>
              </a:rPr>
              <a:t>Top (largest gap)?</a:t>
            </a:r>
            <a:endParaRPr lang="en-CA" sz="1463" dirty="0">
              <a:solidFill>
                <a:schemeClr val="tx2"/>
              </a:solidFill>
            </a:endParaRPr>
          </a:p>
          <a:p>
            <a:endParaRPr lang="en-CA" sz="26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1" y="1935444"/>
            <a:ext cx="4511077" cy="3844358"/>
          </a:xfrm>
          <a:prstGeom prst="rect">
            <a:avLst/>
          </a:prstGeom>
        </p:spPr>
      </p:pic>
      <p:sp>
        <p:nvSpPr>
          <p:cNvPr id="13" name="Text Placeholder 5"/>
          <p:cNvSpPr txBox="1">
            <a:spLocks/>
          </p:cNvSpPr>
          <p:nvPr/>
        </p:nvSpPr>
        <p:spPr>
          <a:xfrm>
            <a:off x="1991544" y="1268760"/>
            <a:ext cx="8172449" cy="2056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CA" sz="1800" dirty="0"/>
              <a:t>Invest in what’s both strategic and potentially broken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32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altLang="en-US" sz="3600" dirty="0">
                <a:solidFill>
                  <a:srgbClr val="006767"/>
                </a:solidFill>
                <a:ea typeface="+mn-ea"/>
                <a:cs typeface="+mn-cs"/>
              </a:rPr>
              <a:t>What Kinds of Process and Capability Projects are you Faced with?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19436" y="1520261"/>
            <a:ext cx="6276655" cy="542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A process improvement priority does not tell you which capabilities are an issue.</a:t>
            </a:r>
          </a:p>
          <a:p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Some will be </a:t>
            </a:r>
            <a:r>
              <a:rPr lang="en-CA" sz="1463" b="1" dirty="0">
                <a:solidFill>
                  <a:srgbClr val="00B050"/>
                </a:solidFill>
                <a:latin typeface="Calibri" panose="020F0502020204030204"/>
              </a:rPr>
              <a:t>OK</a:t>
            </a:r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 and others </a:t>
            </a:r>
            <a:r>
              <a:rPr lang="en-CA" sz="1463" b="1" dirty="0">
                <a:solidFill>
                  <a:srgbClr val="FF0000"/>
                </a:solidFill>
                <a:latin typeface="Calibri" panose="020F0502020204030204"/>
              </a:rPr>
              <a:t>a real problem</a:t>
            </a:r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32" y="1862737"/>
            <a:ext cx="8876268" cy="395666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17184" y="2358889"/>
            <a:ext cx="840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>
                <a:solidFill>
                  <a:srgbClr val="000000"/>
                </a:solidFill>
                <a:latin typeface="Verdana"/>
              </a:rPr>
              <a:t>Process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17182" y="5829218"/>
            <a:ext cx="1043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>
                <a:solidFill>
                  <a:srgbClr val="000000"/>
                </a:solidFill>
                <a:latin typeface="Verdana"/>
              </a:rPr>
              <a:t>Capability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415021" y="1222408"/>
            <a:ext cx="9325496" cy="2983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sz="1800" dirty="0"/>
              <a:t>Fan out from processes to the capabilities </a:t>
            </a:r>
          </a:p>
          <a:p>
            <a:endParaRPr lang="en-CA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40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altLang="en-US" sz="3600" dirty="0">
                <a:solidFill>
                  <a:srgbClr val="006767"/>
                </a:solidFill>
                <a:ea typeface="+mn-ea"/>
                <a:cs typeface="+mn-cs"/>
              </a:rPr>
              <a:t>What Kinds of Process and Capability Projects are you Faced with?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08242" y="5781002"/>
            <a:ext cx="1043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>
                <a:solidFill>
                  <a:srgbClr val="000000"/>
                </a:solidFill>
                <a:latin typeface="Verdana"/>
              </a:rPr>
              <a:t>Capability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50321" y="1585919"/>
            <a:ext cx="6276655" cy="542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A process improvement priority does not tell you which capabilities are an issue.</a:t>
            </a:r>
          </a:p>
          <a:p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Some will be </a:t>
            </a:r>
            <a:r>
              <a:rPr lang="en-CA" sz="1463" dirty="0">
                <a:solidFill>
                  <a:srgbClr val="00B050"/>
                </a:solidFill>
                <a:latin typeface="Calibri" panose="020F0502020204030204"/>
              </a:rPr>
              <a:t>OK</a:t>
            </a:r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 and others </a:t>
            </a:r>
            <a:r>
              <a:rPr lang="en-CA" sz="1463" dirty="0">
                <a:solidFill>
                  <a:srgbClr val="FF0000"/>
                </a:solidFill>
                <a:latin typeface="Calibri" panose="020F0502020204030204"/>
              </a:rPr>
              <a:t>a real problem</a:t>
            </a:r>
            <a:r>
              <a:rPr lang="en-CA" sz="1463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60" y="2195520"/>
            <a:ext cx="9333468" cy="3167966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3115261" y="5430503"/>
            <a:ext cx="1941827" cy="770805"/>
          </a:xfrm>
          <a:prstGeom prst="wedgeRoundRectCallout">
            <a:avLst>
              <a:gd name="adj1" fmla="val -40998"/>
              <a:gd name="adj2" fmla="val -70119"/>
              <a:gd name="adj3" fmla="val 16667"/>
            </a:avLst>
          </a:prstGeom>
          <a:solidFill>
            <a:srgbClr val="94DDD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CA" sz="894" kern="0" dirty="0">
                <a:latin typeface="Calibri" panose="020F0502020204030204"/>
              </a:rPr>
              <a:t>But changing Credit </a:t>
            </a:r>
            <a:r>
              <a:rPr lang="en-CA" sz="900" kern="0" dirty="0">
                <a:latin typeface="Calibri" panose="020F0502020204030204"/>
              </a:rPr>
              <a:t>score</a:t>
            </a:r>
            <a:r>
              <a:rPr lang="en-CA" sz="894" kern="0" dirty="0">
                <a:latin typeface="Calibri" panose="020F0502020204030204"/>
              </a:rPr>
              <a:t> assessment will potentially affect other processes that use that capability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415021" y="1222408"/>
            <a:ext cx="9325496" cy="2983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sz="1800" dirty="0"/>
              <a:t>Fan out from capabilities to the processes</a:t>
            </a:r>
            <a:endParaRPr lang="en-CA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525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0710" y="535405"/>
            <a:ext cx="10058399" cy="5088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the Burlton Hexagon to help structure your capability change program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Cause of Performance and Plan for Transformation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27" y="1538464"/>
            <a:ext cx="7627473" cy="5090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71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68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66" y="591854"/>
            <a:ext cx="10480118" cy="4293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CA" sz="3200" dirty="0">
                <a:solidFill>
                  <a:srgbClr val="006767"/>
                </a:solidFill>
                <a:ea typeface="+mn-ea"/>
                <a:cs typeface="+mn-cs"/>
              </a:rPr>
              <a:t>The essence of Business architecture - a set of starting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432" y="1341438"/>
            <a:ext cx="10676169" cy="439261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CA" sz="2000" b="1" dirty="0"/>
              <a:t>Clear Business Scope: </a:t>
            </a:r>
            <a:r>
              <a:rPr lang="en-CA" sz="2000" dirty="0"/>
              <a:t>Boundaries established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Contextually driven:</a:t>
            </a:r>
            <a:r>
              <a:rPr lang="en-CA" sz="2000" dirty="0"/>
              <a:t> Stakeholders, Traceable and Performance motivated.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Associate do not Integrate:</a:t>
            </a:r>
            <a:r>
              <a:rPr lang="en-CA" sz="2000" dirty="0"/>
              <a:t> Not just hierarchies but associations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Organization is Just a Domain:</a:t>
            </a:r>
            <a:r>
              <a:rPr lang="en-CA" sz="2000" dirty="0"/>
              <a:t> Domains not built around organizational units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An Abstraction:</a:t>
            </a:r>
            <a:r>
              <a:rPr lang="en-CA" sz="2000" dirty="0"/>
              <a:t> Architecture is a simplification of reality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Elegant Models:</a:t>
            </a:r>
            <a:r>
              <a:rPr lang="en-CA" sz="2000" dirty="0"/>
              <a:t> should be simple yet powerful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Notation Agnostic:</a:t>
            </a:r>
            <a:r>
              <a:rPr lang="en-CA" sz="2000" dirty="0"/>
              <a:t> Implementation notations are unsuitable for architecture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Traceability</a:t>
            </a:r>
            <a:r>
              <a:rPr lang="en-CA" sz="2000" dirty="0"/>
              <a:t>: North / South connectivity across levels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Semantically Consistent:</a:t>
            </a:r>
            <a:r>
              <a:rPr lang="en-CA" sz="2000" dirty="0"/>
              <a:t> Consistent semantic structure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Sustainment: </a:t>
            </a:r>
            <a:r>
              <a:rPr lang="en-CA" sz="2000" dirty="0"/>
              <a:t>Business Knowledge sustains value</a:t>
            </a:r>
          </a:p>
          <a:p>
            <a:pPr>
              <a:spcBef>
                <a:spcPts val="1200"/>
              </a:spcBef>
            </a:pPr>
            <a:r>
              <a:rPr lang="en-CA" sz="2000" b="1" dirty="0"/>
              <a:t>Journey not a Destination:</a:t>
            </a:r>
            <a:r>
              <a:rPr lang="en-CA" sz="2000" dirty="0"/>
              <a:t> There is no architectural destination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7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145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CA" sz="3600" dirty="0">
                <a:solidFill>
                  <a:srgbClr val="006767"/>
                </a:solidFill>
              </a:rPr>
              <a:t>Business Architecture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CA" sz="3200" dirty="0"/>
              <a:t>Business Architecture is the structured description of the concepts and facts relevant to designing, planning, analysing, operating, changing, managing a business. </a:t>
            </a:r>
          </a:p>
          <a:p>
            <a:pPr marL="0" lvl="0" indent="0" algn="ctr">
              <a:buNone/>
            </a:pPr>
            <a:endParaRPr lang="en-CA" sz="3200" dirty="0"/>
          </a:p>
          <a:p>
            <a:pPr marL="0" lvl="0" indent="0" algn="ctr">
              <a:spcBef>
                <a:spcPts val="2400"/>
              </a:spcBef>
              <a:buNone/>
            </a:pPr>
            <a:r>
              <a:rPr lang="en-CA" sz="3200" dirty="0"/>
              <a:t>The goal of Business Architecture is ultimately to identify non-redundant, reusable resources to be able to execute the business strategy.</a:t>
            </a:r>
          </a:p>
          <a:p>
            <a:pPr marL="0" lvl="0" indent="0" algn="ctr">
              <a:spcBef>
                <a:spcPts val="2400"/>
              </a:spcBef>
              <a:buNone/>
            </a:pPr>
            <a:endParaRPr lang="en-CA" sz="3200" dirty="0"/>
          </a:p>
          <a:p>
            <a:pPr marL="0" indent="0" algn="ctr">
              <a:buNone/>
            </a:pPr>
            <a:r>
              <a:rPr lang="en-CA" sz="2000" dirty="0"/>
              <a:t> * According to Burlton, Ross, Zachman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36" y="648309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843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28600"/>
            <a:ext cx="10871200" cy="762000"/>
          </a:xfrm>
        </p:spPr>
        <p:txBody>
          <a:bodyPr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altLang="en-US" sz="3600" dirty="0">
                <a:solidFill>
                  <a:srgbClr val="006767"/>
                </a:solidFill>
                <a:ea typeface="+mn-ea"/>
                <a:cs typeface="+mn-cs"/>
              </a:rPr>
              <a:t>Discussion 1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650" y="2150973"/>
            <a:ext cx="6264696" cy="22861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What domains of Business Architecture would be relevant to your organization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How are they connected to other domains?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72264" y="2060848"/>
            <a:ext cx="2084350" cy="3350719"/>
            <a:chOff x="531813" y="709613"/>
            <a:chExt cx="2309812" cy="3713162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547938" y="1952625"/>
              <a:ext cx="261937" cy="255587"/>
            </a:xfrm>
            <a:custGeom>
              <a:avLst/>
              <a:gdLst>
                <a:gd name="T0" fmla="*/ 85 w 98"/>
                <a:gd name="T1" fmla="*/ 35 h 96"/>
                <a:gd name="T2" fmla="*/ 83 w 98"/>
                <a:gd name="T3" fmla="*/ 31 h 96"/>
                <a:gd name="T4" fmla="*/ 87 w 98"/>
                <a:gd name="T5" fmla="*/ 17 h 96"/>
                <a:gd name="T6" fmla="*/ 80 w 98"/>
                <a:gd name="T7" fmla="*/ 10 h 96"/>
                <a:gd name="T8" fmla="*/ 79 w 98"/>
                <a:gd name="T9" fmla="*/ 9 h 96"/>
                <a:gd name="T10" fmla="*/ 78 w 98"/>
                <a:gd name="T11" fmla="*/ 9 h 96"/>
                <a:gd name="T12" fmla="*/ 65 w 98"/>
                <a:gd name="T13" fmla="*/ 14 h 96"/>
                <a:gd name="T14" fmla="*/ 61 w 98"/>
                <a:gd name="T15" fmla="*/ 13 h 96"/>
                <a:gd name="T16" fmla="*/ 54 w 98"/>
                <a:gd name="T17" fmla="*/ 0 h 96"/>
                <a:gd name="T18" fmla="*/ 44 w 98"/>
                <a:gd name="T19" fmla="*/ 0 h 96"/>
                <a:gd name="T20" fmla="*/ 37 w 98"/>
                <a:gd name="T21" fmla="*/ 13 h 96"/>
                <a:gd name="T22" fmla="*/ 33 w 98"/>
                <a:gd name="T23" fmla="*/ 14 h 96"/>
                <a:gd name="T24" fmla="*/ 20 w 98"/>
                <a:gd name="T25" fmla="*/ 10 h 96"/>
                <a:gd name="T26" fmla="*/ 19 w 98"/>
                <a:gd name="T27" fmla="*/ 10 h 96"/>
                <a:gd name="T28" fmla="*/ 11 w 98"/>
                <a:gd name="T29" fmla="*/ 17 h 96"/>
                <a:gd name="T30" fmla="*/ 15 w 98"/>
                <a:gd name="T31" fmla="*/ 32 h 96"/>
                <a:gd name="T32" fmla="*/ 13 w 98"/>
                <a:gd name="T33" fmla="*/ 36 h 96"/>
                <a:gd name="T34" fmla="*/ 0 w 98"/>
                <a:gd name="T35" fmla="*/ 43 h 96"/>
                <a:gd name="T36" fmla="*/ 0 w 98"/>
                <a:gd name="T37" fmla="*/ 53 h 96"/>
                <a:gd name="T38" fmla="*/ 14 w 98"/>
                <a:gd name="T39" fmla="*/ 60 h 96"/>
                <a:gd name="T40" fmla="*/ 15 w 98"/>
                <a:gd name="T41" fmla="*/ 64 h 96"/>
                <a:gd name="T42" fmla="*/ 11 w 98"/>
                <a:gd name="T43" fmla="*/ 78 h 96"/>
                <a:gd name="T44" fmla="*/ 18 w 98"/>
                <a:gd name="T45" fmla="*/ 85 h 96"/>
                <a:gd name="T46" fmla="*/ 19 w 98"/>
                <a:gd name="T47" fmla="*/ 86 h 96"/>
                <a:gd name="T48" fmla="*/ 20 w 98"/>
                <a:gd name="T49" fmla="*/ 86 h 96"/>
                <a:gd name="T50" fmla="*/ 33 w 98"/>
                <a:gd name="T51" fmla="*/ 81 h 96"/>
                <a:gd name="T52" fmla="*/ 37 w 98"/>
                <a:gd name="T53" fmla="*/ 82 h 96"/>
                <a:gd name="T54" fmla="*/ 44 w 98"/>
                <a:gd name="T55" fmla="*/ 96 h 96"/>
                <a:gd name="T56" fmla="*/ 54 w 98"/>
                <a:gd name="T57" fmla="*/ 96 h 96"/>
                <a:gd name="T58" fmla="*/ 61 w 98"/>
                <a:gd name="T59" fmla="*/ 82 h 96"/>
                <a:gd name="T60" fmla="*/ 66 w 98"/>
                <a:gd name="T61" fmla="*/ 81 h 96"/>
                <a:gd name="T62" fmla="*/ 79 w 98"/>
                <a:gd name="T63" fmla="*/ 86 h 96"/>
                <a:gd name="T64" fmla="*/ 80 w 98"/>
                <a:gd name="T65" fmla="*/ 86 h 96"/>
                <a:gd name="T66" fmla="*/ 87 w 98"/>
                <a:gd name="T67" fmla="*/ 78 h 96"/>
                <a:gd name="T68" fmla="*/ 83 w 98"/>
                <a:gd name="T69" fmla="*/ 64 h 96"/>
                <a:gd name="T70" fmla="*/ 85 w 98"/>
                <a:gd name="T71" fmla="*/ 60 h 96"/>
                <a:gd name="T72" fmla="*/ 98 w 98"/>
                <a:gd name="T73" fmla="*/ 52 h 96"/>
                <a:gd name="T74" fmla="*/ 98 w 98"/>
                <a:gd name="T75" fmla="*/ 42 h 96"/>
                <a:gd name="T76" fmla="*/ 85 w 98"/>
                <a:gd name="T77" fmla="*/ 35 h 96"/>
                <a:gd name="T78" fmla="*/ 49 w 98"/>
                <a:gd name="T79" fmla="*/ 64 h 96"/>
                <a:gd name="T80" fmla="*/ 32 w 98"/>
                <a:gd name="T81" fmla="*/ 48 h 96"/>
                <a:gd name="T82" fmla="*/ 49 w 98"/>
                <a:gd name="T83" fmla="*/ 31 h 96"/>
                <a:gd name="T84" fmla="*/ 66 w 98"/>
                <a:gd name="T85" fmla="*/ 48 h 96"/>
                <a:gd name="T86" fmla="*/ 49 w 98"/>
                <a:gd name="T87" fmla="*/ 64 h 96"/>
                <a:gd name="T88" fmla="*/ 49 w 98"/>
                <a:gd name="T89" fmla="*/ 64 h 96"/>
                <a:gd name="T90" fmla="*/ 49 w 98"/>
                <a:gd name="T91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6">
                  <a:moveTo>
                    <a:pt x="85" y="35"/>
                  </a:moveTo>
                  <a:cubicBezTo>
                    <a:pt x="83" y="31"/>
                    <a:pt x="83" y="31"/>
                    <a:pt x="83" y="31"/>
                  </a:cubicBezTo>
                  <a:cubicBezTo>
                    <a:pt x="89" y="19"/>
                    <a:pt x="88" y="18"/>
                    <a:pt x="87" y="17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7" y="9"/>
                    <a:pt x="65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6" y="0"/>
                    <a:pt x="56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37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5" y="11"/>
                    <a:pt x="21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9" y="19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0" y="41"/>
                    <a:pt x="0" y="41"/>
                    <a:pt x="0" y="4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14" y="6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9" y="77"/>
                    <a:pt x="10" y="77"/>
                    <a:pt x="11" y="78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2" y="86"/>
                    <a:pt x="33" y="81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42" y="96"/>
                    <a:pt x="43" y="96"/>
                    <a:pt x="4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7" y="96"/>
                    <a:pt x="61" y="8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73" y="84"/>
                    <a:pt x="77" y="86"/>
                    <a:pt x="79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77"/>
                    <a:pt x="89" y="76"/>
                    <a:pt x="83" y="64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8" y="55"/>
                    <a:pt x="98" y="54"/>
                    <a:pt x="98" y="5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0"/>
                    <a:pt x="85" y="35"/>
                  </a:cubicBezTo>
                  <a:close/>
                  <a:moveTo>
                    <a:pt x="49" y="64"/>
                  </a:moveTo>
                  <a:cubicBezTo>
                    <a:pt x="40" y="64"/>
                    <a:pt x="32" y="57"/>
                    <a:pt x="32" y="48"/>
                  </a:cubicBezTo>
                  <a:cubicBezTo>
                    <a:pt x="32" y="38"/>
                    <a:pt x="40" y="31"/>
                    <a:pt x="49" y="31"/>
                  </a:cubicBezTo>
                  <a:cubicBezTo>
                    <a:pt x="58" y="31"/>
                    <a:pt x="66" y="38"/>
                    <a:pt x="66" y="48"/>
                  </a:cubicBezTo>
                  <a:cubicBezTo>
                    <a:pt x="66" y="57"/>
                    <a:pt x="58" y="64"/>
                    <a:pt x="49" y="64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633663" y="1354138"/>
              <a:ext cx="90487" cy="90487"/>
            </a:xfrm>
            <a:custGeom>
              <a:avLst/>
              <a:gdLst>
                <a:gd name="T0" fmla="*/ 30 w 34"/>
                <a:gd name="T1" fmla="*/ 12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3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4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4 h 34"/>
                <a:gd name="T22" fmla="*/ 11 w 34"/>
                <a:gd name="T23" fmla="*/ 5 h 34"/>
                <a:gd name="T24" fmla="*/ 7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2 h 34"/>
                <a:gd name="T34" fmla="*/ 0 w 34"/>
                <a:gd name="T35" fmla="*/ 15 h 34"/>
                <a:gd name="T36" fmla="*/ 0 w 34"/>
                <a:gd name="T37" fmla="*/ 18 h 34"/>
                <a:gd name="T38" fmla="*/ 4 w 34"/>
                <a:gd name="T39" fmla="*/ 21 h 34"/>
                <a:gd name="T40" fmla="*/ 5 w 34"/>
                <a:gd name="T41" fmla="*/ 22 h 34"/>
                <a:gd name="T42" fmla="*/ 4 w 34"/>
                <a:gd name="T43" fmla="*/ 27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8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8 h 34"/>
                <a:gd name="T62" fmla="*/ 28 w 34"/>
                <a:gd name="T63" fmla="*/ 30 h 34"/>
                <a:gd name="T64" fmla="*/ 28 w 34"/>
                <a:gd name="T65" fmla="*/ 30 h 34"/>
                <a:gd name="T66" fmla="*/ 31 w 34"/>
                <a:gd name="T67" fmla="*/ 27 h 34"/>
                <a:gd name="T68" fmla="*/ 29 w 34"/>
                <a:gd name="T69" fmla="*/ 22 h 34"/>
                <a:gd name="T70" fmla="*/ 30 w 34"/>
                <a:gd name="T71" fmla="*/ 21 h 34"/>
                <a:gd name="T72" fmla="*/ 34 w 34"/>
                <a:gd name="T73" fmla="*/ 18 h 34"/>
                <a:gd name="T74" fmla="*/ 34 w 34"/>
                <a:gd name="T75" fmla="*/ 15 h 34"/>
                <a:gd name="T76" fmla="*/ 30 w 34"/>
                <a:gd name="T77" fmla="*/ 12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747963" y="1843088"/>
              <a:ext cx="93662" cy="90487"/>
            </a:xfrm>
            <a:custGeom>
              <a:avLst/>
              <a:gdLst>
                <a:gd name="T0" fmla="*/ 30 w 35"/>
                <a:gd name="T1" fmla="*/ 12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4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2 h 34"/>
                <a:gd name="T42" fmla="*/ 4 w 35"/>
                <a:gd name="T43" fmla="*/ 28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1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1" y="11"/>
                    <a:pt x="23" y="13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654300" y="2246313"/>
              <a:ext cx="93662" cy="90487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525713" y="2505075"/>
              <a:ext cx="93662" cy="90487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9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4 w 35"/>
                <a:gd name="T13" fmla="*/ 5 h 34"/>
                <a:gd name="T14" fmla="*/ 22 w 35"/>
                <a:gd name="T15" fmla="*/ 4 h 34"/>
                <a:gd name="T16" fmla="*/ 20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20 w 35"/>
                <a:gd name="T57" fmla="*/ 34 h 34"/>
                <a:gd name="T58" fmla="*/ 22 w 35"/>
                <a:gd name="T59" fmla="*/ 29 h 34"/>
                <a:gd name="T60" fmla="*/ 24 w 35"/>
                <a:gd name="T61" fmla="*/ 28 h 34"/>
                <a:gd name="T62" fmla="*/ 28 w 35"/>
                <a:gd name="T63" fmla="*/ 30 h 34"/>
                <a:gd name="T64" fmla="*/ 29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2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2 h 34"/>
                <a:gd name="T88" fmla="*/ 18 w 35"/>
                <a:gd name="T89" fmla="*/ 22 h 34"/>
                <a:gd name="T90" fmla="*/ 18 w 35"/>
                <a:gd name="T9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4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2"/>
                  </a:moveTo>
                  <a:cubicBezTo>
                    <a:pt x="14" y="22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2"/>
                    <a:pt x="18" y="22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544638" y="1831975"/>
              <a:ext cx="1074737" cy="1052512"/>
            </a:xfrm>
            <a:custGeom>
              <a:avLst/>
              <a:gdLst>
                <a:gd name="T0" fmla="*/ 347 w 402"/>
                <a:gd name="T1" fmla="*/ 147 h 394"/>
                <a:gd name="T2" fmla="*/ 340 w 402"/>
                <a:gd name="T3" fmla="*/ 131 h 394"/>
                <a:gd name="T4" fmla="*/ 358 w 402"/>
                <a:gd name="T5" fmla="*/ 72 h 394"/>
                <a:gd name="T6" fmla="*/ 328 w 402"/>
                <a:gd name="T7" fmla="*/ 42 h 394"/>
                <a:gd name="T8" fmla="*/ 325 w 402"/>
                <a:gd name="T9" fmla="*/ 40 h 394"/>
                <a:gd name="T10" fmla="*/ 321 w 402"/>
                <a:gd name="T11" fmla="*/ 40 h 394"/>
                <a:gd name="T12" fmla="*/ 268 w 402"/>
                <a:gd name="T13" fmla="*/ 61 h 394"/>
                <a:gd name="T14" fmla="*/ 252 w 402"/>
                <a:gd name="T15" fmla="*/ 54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4 h 394"/>
                <a:gd name="T22" fmla="*/ 134 w 402"/>
                <a:gd name="T23" fmla="*/ 61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3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9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2 h 394"/>
                <a:gd name="T46" fmla="*/ 78 w 402"/>
                <a:gd name="T47" fmla="*/ 354 h 394"/>
                <a:gd name="T48" fmla="*/ 81 w 402"/>
                <a:gd name="T49" fmla="*/ 354 h 394"/>
                <a:gd name="T50" fmla="*/ 134 w 402"/>
                <a:gd name="T51" fmla="*/ 334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3 h 394"/>
                <a:gd name="T64" fmla="*/ 326 w 402"/>
                <a:gd name="T65" fmla="*/ 353 h 394"/>
                <a:gd name="T66" fmla="*/ 359 w 402"/>
                <a:gd name="T67" fmla="*/ 321 h 394"/>
                <a:gd name="T68" fmla="*/ 340 w 402"/>
                <a:gd name="T69" fmla="*/ 263 h 394"/>
                <a:gd name="T70" fmla="*/ 347 w 402"/>
                <a:gd name="T71" fmla="*/ 247 h 394"/>
                <a:gd name="T72" fmla="*/ 402 w 402"/>
                <a:gd name="T73" fmla="*/ 217 h 394"/>
                <a:gd name="T74" fmla="*/ 402 w 402"/>
                <a:gd name="T75" fmla="*/ 175 h 394"/>
                <a:gd name="T76" fmla="*/ 347 w 402"/>
                <a:gd name="T77" fmla="*/ 147 h 394"/>
                <a:gd name="T78" fmla="*/ 201 w 402"/>
                <a:gd name="T79" fmla="*/ 266 h 394"/>
                <a:gd name="T80" fmla="*/ 131 w 402"/>
                <a:gd name="T81" fmla="*/ 197 h 394"/>
                <a:gd name="T82" fmla="*/ 201 w 402"/>
                <a:gd name="T83" fmla="*/ 128 h 394"/>
                <a:gd name="T84" fmla="*/ 271 w 402"/>
                <a:gd name="T85" fmla="*/ 197 h 394"/>
                <a:gd name="T86" fmla="*/ 201 w 402"/>
                <a:gd name="T87" fmla="*/ 266 h 394"/>
                <a:gd name="T88" fmla="*/ 201 w 402"/>
                <a:gd name="T89" fmla="*/ 266 h 394"/>
                <a:gd name="T90" fmla="*/ 201 w 402"/>
                <a:gd name="T91" fmla="*/ 26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7"/>
                  </a:moveTo>
                  <a:cubicBezTo>
                    <a:pt x="340" y="131"/>
                    <a:pt x="340" y="131"/>
                    <a:pt x="340" y="131"/>
                  </a:cubicBezTo>
                  <a:cubicBezTo>
                    <a:pt x="364" y="78"/>
                    <a:pt x="362" y="76"/>
                    <a:pt x="358" y="72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1" y="40"/>
                    <a:pt x="321" y="40"/>
                    <a:pt x="321" y="40"/>
                  </a:cubicBezTo>
                  <a:cubicBezTo>
                    <a:pt x="319" y="40"/>
                    <a:pt x="314" y="40"/>
                    <a:pt x="268" y="61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4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03" y="48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9"/>
                    <a:pt x="0" y="171"/>
                    <a:pt x="0" y="177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9" y="316"/>
                    <a:pt x="40" y="318"/>
                    <a:pt x="45" y="322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4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5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300" y="346"/>
                    <a:pt x="318" y="353"/>
                    <a:pt x="322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4" y="316"/>
                    <a:pt x="365" y="315"/>
                    <a:pt x="340" y="263"/>
                  </a:cubicBezTo>
                  <a:cubicBezTo>
                    <a:pt x="347" y="247"/>
                    <a:pt x="347" y="247"/>
                    <a:pt x="347" y="247"/>
                  </a:cubicBezTo>
                  <a:cubicBezTo>
                    <a:pt x="402" y="225"/>
                    <a:pt x="402" y="223"/>
                    <a:pt x="402" y="217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9"/>
                    <a:pt x="402" y="167"/>
                    <a:pt x="347" y="147"/>
                  </a:cubicBezTo>
                  <a:close/>
                  <a:moveTo>
                    <a:pt x="201" y="266"/>
                  </a:moveTo>
                  <a:cubicBezTo>
                    <a:pt x="162" y="266"/>
                    <a:pt x="131" y="235"/>
                    <a:pt x="131" y="197"/>
                  </a:cubicBezTo>
                  <a:cubicBezTo>
                    <a:pt x="131" y="159"/>
                    <a:pt x="162" y="128"/>
                    <a:pt x="201" y="128"/>
                  </a:cubicBezTo>
                  <a:cubicBezTo>
                    <a:pt x="240" y="128"/>
                    <a:pt x="271" y="159"/>
                    <a:pt x="271" y="197"/>
                  </a:cubicBezTo>
                  <a:cubicBezTo>
                    <a:pt x="271" y="235"/>
                    <a:pt x="240" y="266"/>
                    <a:pt x="201" y="266"/>
                  </a:cubicBezTo>
                  <a:close/>
                  <a:moveTo>
                    <a:pt x="201" y="266"/>
                  </a:moveTo>
                  <a:cubicBezTo>
                    <a:pt x="201" y="266"/>
                    <a:pt x="201" y="266"/>
                    <a:pt x="201" y="26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320800" y="728663"/>
              <a:ext cx="1074737" cy="1052512"/>
            </a:xfrm>
            <a:custGeom>
              <a:avLst/>
              <a:gdLst>
                <a:gd name="T0" fmla="*/ 347 w 402"/>
                <a:gd name="T1" fmla="*/ 146 h 394"/>
                <a:gd name="T2" fmla="*/ 340 w 402"/>
                <a:gd name="T3" fmla="*/ 130 h 394"/>
                <a:gd name="T4" fmla="*/ 357 w 402"/>
                <a:gd name="T5" fmla="*/ 71 h 394"/>
                <a:gd name="T6" fmla="*/ 327 w 402"/>
                <a:gd name="T7" fmla="*/ 42 h 394"/>
                <a:gd name="T8" fmla="*/ 325 w 402"/>
                <a:gd name="T9" fmla="*/ 39 h 394"/>
                <a:gd name="T10" fmla="*/ 321 w 402"/>
                <a:gd name="T11" fmla="*/ 39 h 394"/>
                <a:gd name="T12" fmla="*/ 268 w 402"/>
                <a:gd name="T13" fmla="*/ 60 h 394"/>
                <a:gd name="T14" fmla="*/ 251 w 402"/>
                <a:gd name="T15" fmla="*/ 53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3 h 394"/>
                <a:gd name="T22" fmla="*/ 133 w 402"/>
                <a:gd name="T23" fmla="*/ 60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2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8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1 h 394"/>
                <a:gd name="T46" fmla="*/ 77 w 402"/>
                <a:gd name="T47" fmla="*/ 354 h 394"/>
                <a:gd name="T48" fmla="*/ 81 w 402"/>
                <a:gd name="T49" fmla="*/ 354 h 394"/>
                <a:gd name="T50" fmla="*/ 134 w 402"/>
                <a:gd name="T51" fmla="*/ 333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2 h 394"/>
                <a:gd name="T64" fmla="*/ 326 w 402"/>
                <a:gd name="T65" fmla="*/ 352 h 394"/>
                <a:gd name="T66" fmla="*/ 359 w 402"/>
                <a:gd name="T67" fmla="*/ 321 h 394"/>
                <a:gd name="T68" fmla="*/ 340 w 402"/>
                <a:gd name="T69" fmla="*/ 262 h 394"/>
                <a:gd name="T70" fmla="*/ 347 w 402"/>
                <a:gd name="T71" fmla="*/ 246 h 394"/>
                <a:gd name="T72" fmla="*/ 402 w 402"/>
                <a:gd name="T73" fmla="*/ 216 h 394"/>
                <a:gd name="T74" fmla="*/ 402 w 402"/>
                <a:gd name="T75" fmla="*/ 175 h 394"/>
                <a:gd name="T76" fmla="*/ 347 w 402"/>
                <a:gd name="T77" fmla="*/ 146 h 394"/>
                <a:gd name="T78" fmla="*/ 201 w 402"/>
                <a:gd name="T79" fmla="*/ 265 h 394"/>
                <a:gd name="T80" fmla="*/ 131 w 402"/>
                <a:gd name="T81" fmla="*/ 196 h 394"/>
                <a:gd name="T82" fmla="*/ 201 w 402"/>
                <a:gd name="T83" fmla="*/ 128 h 394"/>
                <a:gd name="T84" fmla="*/ 271 w 402"/>
                <a:gd name="T85" fmla="*/ 196 h 394"/>
                <a:gd name="T86" fmla="*/ 201 w 402"/>
                <a:gd name="T87" fmla="*/ 265 h 394"/>
                <a:gd name="T88" fmla="*/ 201 w 402"/>
                <a:gd name="T89" fmla="*/ 265 h 394"/>
                <a:gd name="T90" fmla="*/ 201 w 402"/>
                <a:gd name="T91" fmla="*/ 26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6"/>
                  </a:moveTo>
                  <a:cubicBezTo>
                    <a:pt x="340" y="130"/>
                    <a:pt x="340" y="130"/>
                    <a:pt x="340" y="130"/>
                  </a:cubicBezTo>
                  <a:cubicBezTo>
                    <a:pt x="364" y="77"/>
                    <a:pt x="362" y="76"/>
                    <a:pt x="357" y="71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1" y="39"/>
                    <a:pt x="321" y="39"/>
                    <a:pt x="321" y="39"/>
                  </a:cubicBezTo>
                  <a:cubicBezTo>
                    <a:pt x="319" y="39"/>
                    <a:pt x="314" y="39"/>
                    <a:pt x="268" y="60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3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3" y="47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8"/>
                    <a:pt x="0" y="170"/>
                    <a:pt x="0" y="17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8" y="316"/>
                    <a:pt x="40" y="317"/>
                    <a:pt x="45" y="322"/>
                  </a:cubicBezTo>
                  <a:cubicBezTo>
                    <a:pt x="75" y="351"/>
                    <a:pt x="75" y="351"/>
                    <a:pt x="75" y="351"/>
                  </a:cubicBezTo>
                  <a:cubicBezTo>
                    <a:pt x="77" y="354"/>
                    <a:pt x="77" y="354"/>
                    <a:pt x="77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3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4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299" y="346"/>
                    <a:pt x="317" y="352"/>
                    <a:pt x="322" y="352"/>
                  </a:cubicBezTo>
                  <a:cubicBezTo>
                    <a:pt x="326" y="352"/>
                    <a:pt x="326" y="352"/>
                    <a:pt x="326" y="352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3" y="316"/>
                    <a:pt x="365" y="314"/>
                    <a:pt x="340" y="262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402" y="225"/>
                    <a:pt x="402" y="223"/>
                    <a:pt x="402" y="216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8"/>
                    <a:pt x="402" y="166"/>
                    <a:pt x="347" y="146"/>
                  </a:cubicBezTo>
                  <a:close/>
                  <a:moveTo>
                    <a:pt x="201" y="265"/>
                  </a:moveTo>
                  <a:cubicBezTo>
                    <a:pt x="162" y="265"/>
                    <a:pt x="131" y="235"/>
                    <a:pt x="131" y="196"/>
                  </a:cubicBezTo>
                  <a:cubicBezTo>
                    <a:pt x="131" y="158"/>
                    <a:pt x="162" y="128"/>
                    <a:pt x="201" y="128"/>
                  </a:cubicBezTo>
                  <a:cubicBezTo>
                    <a:pt x="240" y="128"/>
                    <a:pt x="271" y="158"/>
                    <a:pt x="271" y="196"/>
                  </a:cubicBezTo>
                  <a:cubicBezTo>
                    <a:pt x="271" y="235"/>
                    <a:pt x="240" y="265"/>
                    <a:pt x="201" y="265"/>
                  </a:cubicBezTo>
                  <a:close/>
                  <a:moveTo>
                    <a:pt x="201" y="265"/>
                  </a:moveTo>
                  <a:cubicBezTo>
                    <a:pt x="201" y="265"/>
                    <a:pt x="201" y="265"/>
                    <a:pt x="201" y="2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66738" y="1535113"/>
              <a:ext cx="981075" cy="962025"/>
            </a:xfrm>
            <a:custGeom>
              <a:avLst/>
              <a:gdLst>
                <a:gd name="T0" fmla="*/ 317 w 367"/>
                <a:gd name="T1" fmla="*/ 134 h 360"/>
                <a:gd name="T2" fmla="*/ 310 w 367"/>
                <a:gd name="T3" fmla="*/ 120 h 360"/>
                <a:gd name="T4" fmla="*/ 326 w 367"/>
                <a:gd name="T5" fmla="*/ 66 h 360"/>
                <a:gd name="T6" fmla="*/ 299 w 367"/>
                <a:gd name="T7" fmla="*/ 39 h 360"/>
                <a:gd name="T8" fmla="*/ 296 w 367"/>
                <a:gd name="T9" fmla="*/ 37 h 360"/>
                <a:gd name="T10" fmla="*/ 293 w 367"/>
                <a:gd name="T11" fmla="*/ 37 h 360"/>
                <a:gd name="T12" fmla="*/ 245 w 367"/>
                <a:gd name="T13" fmla="*/ 55 h 360"/>
                <a:gd name="T14" fmla="*/ 229 w 367"/>
                <a:gd name="T15" fmla="*/ 49 h 360"/>
                <a:gd name="T16" fmla="*/ 202 w 367"/>
                <a:gd name="T17" fmla="*/ 0 h 360"/>
                <a:gd name="T18" fmla="*/ 163 w 367"/>
                <a:gd name="T19" fmla="*/ 0 h 360"/>
                <a:gd name="T20" fmla="*/ 137 w 367"/>
                <a:gd name="T21" fmla="*/ 49 h 360"/>
                <a:gd name="T22" fmla="*/ 122 w 367"/>
                <a:gd name="T23" fmla="*/ 56 h 360"/>
                <a:gd name="T24" fmla="*/ 73 w 367"/>
                <a:gd name="T25" fmla="*/ 38 h 360"/>
                <a:gd name="T26" fmla="*/ 69 w 367"/>
                <a:gd name="T27" fmla="*/ 38 h 360"/>
                <a:gd name="T28" fmla="*/ 40 w 367"/>
                <a:gd name="T29" fmla="*/ 67 h 360"/>
                <a:gd name="T30" fmla="*/ 56 w 367"/>
                <a:gd name="T31" fmla="*/ 120 h 360"/>
                <a:gd name="T32" fmla="*/ 50 w 367"/>
                <a:gd name="T33" fmla="*/ 135 h 360"/>
                <a:gd name="T34" fmla="*/ 0 w 367"/>
                <a:gd name="T35" fmla="*/ 162 h 360"/>
                <a:gd name="T36" fmla="*/ 0 w 367"/>
                <a:gd name="T37" fmla="*/ 200 h 360"/>
                <a:gd name="T38" fmla="*/ 50 w 367"/>
                <a:gd name="T39" fmla="*/ 226 h 360"/>
                <a:gd name="T40" fmla="*/ 56 w 367"/>
                <a:gd name="T41" fmla="*/ 241 h 360"/>
                <a:gd name="T42" fmla="*/ 41 w 367"/>
                <a:gd name="T43" fmla="*/ 295 h 360"/>
                <a:gd name="T44" fmla="*/ 68 w 367"/>
                <a:gd name="T45" fmla="*/ 321 h 360"/>
                <a:gd name="T46" fmla="*/ 71 w 367"/>
                <a:gd name="T47" fmla="*/ 324 h 360"/>
                <a:gd name="T48" fmla="*/ 74 w 367"/>
                <a:gd name="T49" fmla="*/ 324 h 360"/>
                <a:gd name="T50" fmla="*/ 122 w 367"/>
                <a:gd name="T51" fmla="*/ 305 h 360"/>
                <a:gd name="T52" fmla="*/ 137 w 367"/>
                <a:gd name="T53" fmla="*/ 311 h 360"/>
                <a:gd name="T54" fmla="*/ 165 w 367"/>
                <a:gd name="T55" fmla="*/ 360 h 360"/>
                <a:gd name="T56" fmla="*/ 203 w 367"/>
                <a:gd name="T57" fmla="*/ 360 h 360"/>
                <a:gd name="T58" fmla="*/ 230 w 367"/>
                <a:gd name="T59" fmla="*/ 311 h 360"/>
                <a:gd name="T60" fmla="*/ 245 w 367"/>
                <a:gd name="T61" fmla="*/ 305 h 360"/>
                <a:gd name="T62" fmla="*/ 294 w 367"/>
                <a:gd name="T63" fmla="*/ 323 h 360"/>
                <a:gd name="T64" fmla="*/ 298 w 367"/>
                <a:gd name="T65" fmla="*/ 322 h 360"/>
                <a:gd name="T66" fmla="*/ 327 w 367"/>
                <a:gd name="T67" fmla="*/ 293 h 360"/>
                <a:gd name="T68" fmla="*/ 311 w 367"/>
                <a:gd name="T69" fmla="*/ 240 h 360"/>
                <a:gd name="T70" fmla="*/ 317 w 367"/>
                <a:gd name="T71" fmla="*/ 225 h 360"/>
                <a:gd name="T72" fmla="*/ 367 w 367"/>
                <a:gd name="T73" fmla="*/ 198 h 360"/>
                <a:gd name="T74" fmla="*/ 367 w 367"/>
                <a:gd name="T75" fmla="*/ 160 h 360"/>
                <a:gd name="T76" fmla="*/ 317 w 367"/>
                <a:gd name="T77" fmla="*/ 134 h 360"/>
                <a:gd name="T78" fmla="*/ 183 w 367"/>
                <a:gd name="T79" fmla="*/ 243 h 360"/>
                <a:gd name="T80" fmla="*/ 119 w 367"/>
                <a:gd name="T81" fmla="*/ 180 h 360"/>
                <a:gd name="T82" fmla="*/ 183 w 367"/>
                <a:gd name="T83" fmla="*/ 117 h 360"/>
                <a:gd name="T84" fmla="*/ 248 w 367"/>
                <a:gd name="T85" fmla="*/ 180 h 360"/>
                <a:gd name="T86" fmla="*/ 183 w 367"/>
                <a:gd name="T87" fmla="*/ 243 h 360"/>
                <a:gd name="T88" fmla="*/ 183 w 367"/>
                <a:gd name="T89" fmla="*/ 243 h 360"/>
                <a:gd name="T90" fmla="*/ 183 w 367"/>
                <a:gd name="T91" fmla="*/ 24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" h="360">
                  <a:moveTo>
                    <a:pt x="317" y="134"/>
                  </a:moveTo>
                  <a:cubicBezTo>
                    <a:pt x="310" y="120"/>
                    <a:pt x="310" y="120"/>
                    <a:pt x="310" y="120"/>
                  </a:cubicBezTo>
                  <a:cubicBezTo>
                    <a:pt x="332" y="71"/>
                    <a:pt x="330" y="70"/>
                    <a:pt x="326" y="66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91" y="37"/>
                    <a:pt x="286" y="37"/>
                    <a:pt x="245" y="55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10" y="0"/>
                    <a:pt x="208" y="0"/>
                    <a:pt x="202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5" y="0"/>
                    <a:pt x="137" y="4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4" y="44"/>
                    <a:pt x="77" y="38"/>
                    <a:pt x="73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5" y="71"/>
                    <a:pt x="34" y="72"/>
                    <a:pt x="56" y="120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0" y="154"/>
                    <a:pt x="0" y="156"/>
                    <a:pt x="0" y="16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0" y="208"/>
                    <a:pt x="50" y="226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35" y="289"/>
                    <a:pt x="36" y="290"/>
                    <a:pt x="41" y="295"/>
                  </a:cubicBezTo>
                  <a:cubicBezTo>
                    <a:pt x="68" y="321"/>
                    <a:pt x="68" y="321"/>
                    <a:pt x="68" y="321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4" y="324"/>
                    <a:pt x="74" y="324"/>
                    <a:pt x="74" y="324"/>
                  </a:cubicBezTo>
                  <a:cubicBezTo>
                    <a:pt x="75" y="324"/>
                    <a:pt x="80" y="324"/>
                    <a:pt x="122" y="305"/>
                  </a:cubicBezTo>
                  <a:cubicBezTo>
                    <a:pt x="137" y="311"/>
                    <a:pt x="137" y="311"/>
                    <a:pt x="137" y="311"/>
                  </a:cubicBezTo>
                  <a:cubicBezTo>
                    <a:pt x="157" y="360"/>
                    <a:pt x="159" y="360"/>
                    <a:pt x="165" y="36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9" y="360"/>
                    <a:pt x="211" y="360"/>
                    <a:pt x="230" y="311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73" y="316"/>
                    <a:pt x="290" y="323"/>
                    <a:pt x="294" y="323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32" y="289"/>
                    <a:pt x="333" y="288"/>
                    <a:pt x="311" y="240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67" y="206"/>
                    <a:pt x="367" y="204"/>
                    <a:pt x="367" y="198"/>
                  </a:cubicBezTo>
                  <a:cubicBezTo>
                    <a:pt x="367" y="160"/>
                    <a:pt x="367" y="160"/>
                    <a:pt x="367" y="160"/>
                  </a:cubicBezTo>
                  <a:cubicBezTo>
                    <a:pt x="367" y="154"/>
                    <a:pt x="367" y="152"/>
                    <a:pt x="317" y="134"/>
                  </a:cubicBezTo>
                  <a:close/>
                  <a:moveTo>
                    <a:pt x="183" y="243"/>
                  </a:moveTo>
                  <a:cubicBezTo>
                    <a:pt x="148" y="243"/>
                    <a:pt x="119" y="215"/>
                    <a:pt x="119" y="180"/>
                  </a:cubicBezTo>
                  <a:cubicBezTo>
                    <a:pt x="119" y="145"/>
                    <a:pt x="148" y="117"/>
                    <a:pt x="183" y="117"/>
                  </a:cubicBezTo>
                  <a:cubicBezTo>
                    <a:pt x="219" y="117"/>
                    <a:pt x="248" y="145"/>
                    <a:pt x="248" y="180"/>
                  </a:cubicBezTo>
                  <a:cubicBezTo>
                    <a:pt x="248" y="215"/>
                    <a:pt x="219" y="243"/>
                    <a:pt x="183" y="243"/>
                  </a:cubicBezTo>
                  <a:close/>
                  <a:moveTo>
                    <a:pt x="183" y="243"/>
                  </a:moveTo>
                  <a:cubicBezTo>
                    <a:pt x="183" y="243"/>
                    <a:pt x="183" y="243"/>
                    <a:pt x="183" y="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012825" y="2582863"/>
              <a:ext cx="614362" cy="603250"/>
            </a:xfrm>
            <a:custGeom>
              <a:avLst/>
              <a:gdLst>
                <a:gd name="T0" fmla="*/ 198 w 230"/>
                <a:gd name="T1" fmla="*/ 84 h 226"/>
                <a:gd name="T2" fmla="*/ 195 w 230"/>
                <a:gd name="T3" fmla="*/ 75 h 226"/>
                <a:gd name="T4" fmla="*/ 204 w 230"/>
                <a:gd name="T5" fmla="*/ 41 h 226"/>
                <a:gd name="T6" fmla="*/ 187 w 230"/>
                <a:gd name="T7" fmla="*/ 25 h 226"/>
                <a:gd name="T8" fmla="*/ 186 w 230"/>
                <a:gd name="T9" fmla="*/ 23 h 226"/>
                <a:gd name="T10" fmla="*/ 184 w 230"/>
                <a:gd name="T11" fmla="*/ 23 h 226"/>
                <a:gd name="T12" fmla="*/ 153 w 230"/>
                <a:gd name="T13" fmla="*/ 35 h 226"/>
                <a:gd name="T14" fmla="*/ 144 w 230"/>
                <a:gd name="T15" fmla="*/ 31 h 226"/>
                <a:gd name="T16" fmla="*/ 127 w 230"/>
                <a:gd name="T17" fmla="*/ 0 h 226"/>
                <a:gd name="T18" fmla="*/ 102 w 230"/>
                <a:gd name="T19" fmla="*/ 0 h 226"/>
                <a:gd name="T20" fmla="*/ 86 w 230"/>
                <a:gd name="T21" fmla="*/ 31 h 226"/>
                <a:gd name="T22" fmla="*/ 76 w 230"/>
                <a:gd name="T23" fmla="*/ 35 h 226"/>
                <a:gd name="T24" fmla="*/ 46 w 230"/>
                <a:gd name="T25" fmla="*/ 24 h 226"/>
                <a:gd name="T26" fmla="*/ 43 w 230"/>
                <a:gd name="T27" fmla="*/ 24 h 226"/>
                <a:gd name="T28" fmla="*/ 25 w 230"/>
                <a:gd name="T29" fmla="*/ 42 h 226"/>
                <a:gd name="T30" fmla="*/ 35 w 230"/>
                <a:gd name="T31" fmla="*/ 75 h 226"/>
                <a:gd name="T32" fmla="*/ 31 w 230"/>
                <a:gd name="T33" fmla="*/ 85 h 226"/>
                <a:gd name="T34" fmla="*/ 0 w 230"/>
                <a:gd name="T35" fmla="*/ 102 h 226"/>
                <a:gd name="T36" fmla="*/ 0 w 230"/>
                <a:gd name="T37" fmla="*/ 125 h 226"/>
                <a:gd name="T38" fmla="*/ 32 w 230"/>
                <a:gd name="T39" fmla="*/ 142 h 226"/>
                <a:gd name="T40" fmla="*/ 35 w 230"/>
                <a:gd name="T41" fmla="*/ 151 h 226"/>
                <a:gd name="T42" fmla="*/ 26 w 230"/>
                <a:gd name="T43" fmla="*/ 185 h 226"/>
                <a:gd name="T44" fmla="*/ 43 w 230"/>
                <a:gd name="T45" fmla="*/ 201 h 226"/>
                <a:gd name="T46" fmla="*/ 44 w 230"/>
                <a:gd name="T47" fmla="*/ 203 h 226"/>
                <a:gd name="T48" fmla="*/ 46 w 230"/>
                <a:gd name="T49" fmla="*/ 203 h 226"/>
                <a:gd name="T50" fmla="*/ 77 w 230"/>
                <a:gd name="T51" fmla="*/ 191 h 226"/>
                <a:gd name="T52" fmla="*/ 86 w 230"/>
                <a:gd name="T53" fmla="*/ 195 h 226"/>
                <a:gd name="T54" fmla="*/ 103 w 230"/>
                <a:gd name="T55" fmla="*/ 226 h 226"/>
                <a:gd name="T56" fmla="*/ 128 w 230"/>
                <a:gd name="T57" fmla="*/ 226 h 226"/>
                <a:gd name="T58" fmla="*/ 144 w 230"/>
                <a:gd name="T59" fmla="*/ 195 h 226"/>
                <a:gd name="T60" fmla="*/ 154 w 230"/>
                <a:gd name="T61" fmla="*/ 191 h 226"/>
                <a:gd name="T62" fmla="*/ 184 w 230"/>
                <a:gd name="T63" fmla="*/ 202 h 226"/>
                <a:gd name="T64" fmla="*/ 187 w 230"/>
                <a:gd name="T65" fmla="*/ 202 h 226"/>
                <a:gd name="T66" fmla="*/ 205 w 230"/>
                <a:gd name="T67" fmla="*/ 184 h 226"/>
                <a:gd name="T68" fmla="*/ 195 w 230"/>
                <a:gd name="T69" fmla="*/ 151 h 226"/>
                <a:gd name="T70" fmla="*/ 199 w 230"/>
                <a:gd name="T71" fmla="*/ 141 h 226"/>
                <a:gd name="T72" fmla="*/ 230 w 230"/>
                <a:gd name="T73" fmla="*/ 124 h 226"/>
                <a:gd name="T74" fmla="*/ 230 w 230"/>
                <a:gd name="T75" fmla="*/ 101 h 226"/>
                <a:gd name="T76" fmla="*/ 198 w 230"/>
                <a:gd name="T77" fmla="*/ 84 h 226"/>
                <a:gd name="T78" fmla="*/ 115 w 230"/>
                <a:gd name="T79" fmla="*/ 152 h 226"/>
                <a:gd name="T80" fmla="*/ 75 w 230"/>
                <a:gd name="T81" fmla="*/ 113 h 226"/>
                <a:gd name="T82" fmla="*/ 115 w 230"/>
                <a:gd name="T83" fmla="*/ 74 h 226"/>
                <a:gd name="T84" fmla="*/ 155 w 230"/>
                <a:gd name="T85" fmla="*/ 113 h 226"/>
                <a:gd name="T86" fmla="*/ 115 w 230"/>
                <a:gd name="T87" fmla="*/ 152 h 226"/>
                <a:gd name="T88" fmla="*/ 115 w 230"/>
                <a:gd name="T89" fmla="*/ 152 h 226"/>
                <a:gd name="T90" fmla="*/ 115 w 230"/>
                <a:gd name="T91" fmla="*/ 1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226">
                  <a:moveTo>
                    <a:pt x="198" y="84"/>
                  </a:moveTo>
                  <a:cubicBezTo>
                    <a:pt x="195" y="75"/>
                    <a:pt x="195" y="75"/>
                    <a:pt x="195" y="75"/>
                  </a:cubicBezTo>
                  <a:cubicBezTo>
                    <a:pt x="208" y="45"/>
                    <a:pt x="207" y="44"/>
                    <a:pt x="204" y="41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3" y="23"/>
                    <a:pt x="179" y="23"/>
                    <a:pt x="153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0"/>
                    <a:pt x="130" y="0"/>
                    <a:pt x="12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7" y="0"/>
                    <a:pt x="86" y="3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59" y="28"/>
                    <a:pt x="48" y="24"/>
                    <a:pt x="46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5"/>
                    <a:pt x="21" y="46"/>
                    <a:pt x="35" y="7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0" y="97"/>
                    <a:pt x="0" y="98"/>
                    <a:pt x="0" y="10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0" y="130"/>
                    <a:pt x="32" y="14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22" y="181"/>
                    <a:pt x="23" y="182"/>
                    <a:pt x="26" y="185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47" y="203"/>
                    <a:pt x="50" y="203"/>
                    <a:pt x="77" y="191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99" y="226"/>
                    <a:pt x="100" y="226"/>
                    <a:pt x="103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31" y="226"/>
                    <a:pt x="133" y="226"/>
                    <a:pt x="144" y="195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71" y="198"/>
                    <a:pt x="182" y="202"/>
                    <a:pt x="184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8" y="181"/>
                    <a:pt x="209" y="180"/>
                    <a:pt x="195" y="15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230" y="129"/>
                    <a:pt x="230" y="128"/>
                    <a:pt x="230" y="124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30" y="97"/>
                    <a:pt x="230" y="96"/>
                    <a:pt x="198" y="84"/>
                  </a:cubicBezTo>
                  <a:close/>
                  <a:moveTo>
                    <a:pt x="115" y="152"/>
                  </a:moveTo>
                  <a:cubicBezTo>
                    <a:pt x="93" y="152"/>
                    <a:pt x="75" y="135"/>
                    <a:pt x="75" y="113"/>
                  </a:cubicBezTo>
                  <a:cubicBezTo>
                    <a:pt x="75" y="91"/>
                    <a:pt x="93" y="74"/>
                    <a:pt x="115" y="74"/>
                  </a:cubicBezTo>
                  <a:cubicBezTo>
                    <a:pt x="137" y="74"/>
                    <a:pt x="155" y="91"/>
                    <a:pt x="155" y="113"/>
                  </a:cubicBezTo>
                  <a:cubicBezTo>
                    <a:pt x="155" y="135"/>
                    <a:pt x="137" y="152"/>
                    <a:pt x="115" y="152"/>
                  </a:cubicBezTo>
                  <a:close/>
                  <a:moveTo>
                    <a:pt x="115" y="152"/>
                  </a:moveTo>
                  <a:cubicBezTo>
                    <a:pt x="115" y="152"/>
                    <a:pt x="115" y="152"/>
                    <a:pt x="115" y="152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301875" y="1420813"/>
              <a:ext cx="492125" cy="482600"/>
            </a:xfrm>
            <a:custGeom>
              <a:avLst/>
              <a:gdLst>
                <a:gd name="T0" fmla="*/ 159 w 184"/>
                <a:gd name="T1" fmla="*/ 68 h 181"/>
                <a:gd name="T2" fmla="*/ 156 w 184"/>
                <a:gd name="T3" fmla="*/ 60 h 181"/>
                <a:gd name="T4" fmla="*/ 164 w 184"/>
                <a:gd name="T5" fmla="*/ 33 h 181"/>
                <a:gd name="T6" fmla="*/ 150 w 184"/>
                <a:gd name="T7" fmla="*/ 20 h 181"/>
                <a:gd name="T8" fmla="*/ 149 w 184"/>
                <a:gd name="T9" fmla="*/ 19 h 181"/>
                <a:gd name="T10" fmla="*/ 147 w 184"/>
                <a:gd name="T11" fmla="*/ 19 h 181"/>
                <a:gd name="T12" fmla="*/ 123 w 184"/>
                <a:gd name="T13" fmla="*/ 28 h 181"/>
                <a:gd name="T14" fmla="*/ 115 w 184"/>
                <a:gd name="T15" fmla="*/ 25 h 181"/>
                <a:gd name="T16" fmla="*/ 101 w 184"/>
                <a:gd name="T17" fmla="*/ 0 h 181"/>
                <a:gd name="T18" fmla="*/ 82 w 184"/>
                <a:gd name="T19" fmla="*/ 0 h 181"/>
                <a:gd name="T20" fmla="*/ 69 w 184"/>
                <a:gd name="T21" fmla="*/ 25 h 181"/>
                <a:gd name="T22" fmla="*/ 61 w 184"/>
                <a:gd name="T23" fmla="*/ 28 h 181"/>
                <a:gd name="T24" fmla="*/ 37 w 184"/>
                <a:gd name="T25" fmla="*/ 19 h 181"/>
                <a:gd name="T26" fmla="*/ 35 w 184"/>
                <a:gd name="T27" fmla="*/ 19 h 181"/>
                <a:gd name="T28" fmla="*/ 20 w 184"/>
                <a:gd name="T29" fmla="*/ 34 h 181"/>
                <a:gd name="T30" fmla="*/ 28 w 184"/>
                <a:gd name="T31" fmla="*/ 61 h 181"/>
                <a:gd name="T32" fmla="*/ 25 w 184"/>
                <a:gd name="T33" fmla="*/ 68 h 181"/>
                <a:gd name="T34" fmla="*/ 0 w 184"/>
                <a:gd name="T35" fmla="*/ 82 h 181"/>
                <a:gd name="T36" fmla="*/ 0 w 184"/>
                <a:gd name="T37" fmla="*/ 101 h 181"/>
                <a:gd name="T38" fmla="*/ 25 w 184"/>
                <a:gd name="T39" fmla="*/ 114 h 181"/>
                <a:gd name="T40" fmla="*/ 28 w 184"/>
                <a:gd name="T41" fmla="*/ 121 h 181"/>
                <a:gd name="T42" fmla="*/ 20 w 184"/>
                <a:gd name="T43" fmla="*/ 148 h 181"/>
                <a:gd name="T44" fmla="*/ 34 w 184"/>
                <a:gd name="T45" fmla="*/ 162 h 181"/>
                <a:gd name="T46" fmla="*/ 35 w 184"/>
                <a:gd name="T47" fmla="*/ 163 h 181"/>
                <a:gd name="T48" fmla="*/ 37 w 184"/>
                <a:gd name="T49" fmla="*/ 163 h 181"/>
                <a:gd name="T50" fmla="*/ 61 w 184"/>
                <a:gd name="T51" fmla="*/ 153 h 181"/>
                <a:gd name="T52" fmla="*/ 69 w 184"/>
                <a:gd name="T53" fmla="*/ 156 h 181"/>
                <a:gd name="T54" fmla="*/ 83 w 184"/>
                <a:gd name="T55" fmla="*/ 181 h 181"/>
                <a:gd name="T56" fmla="*/ 102 w 184"/>
                <a:gd name="T57" fmla="*/ 181 h 181"/>
                <a:gd name="T58" fmla="*/ 115 w 184"/>
                <a:gd name="T59" fmla="*/ 156 h 181"/>
                <a:gd name="T60" fmla="*/ 123 w 184"/>
                <a:gd name="T61" fmla="*/ 153 h 181"/>
                <a:gd name="T62" fmla="*/ 148 w 184"/>
                <a:gd name="T63" fmla="*/ 162 h 181"/>
                <a:gd name="T64" fmla="*/ 150 w 184"/>
                <a:gd name="T65" fmla="*/ 162 h 181"/>
                <a:gd name="T66" fmla="*/ 164 w 184"/>
                <a:gd name="T67" fmla="*/ 148 h 181"/>
                <a:gd name="T68" fmla="*/ 156 w 184"/>
                <a:gd name="T69" fmla="*/ 121 h 181"/>
                <a:gd name="T70" fmla="*/ 159 w 184"/>
                <a:gd name="T71" fmla="*/ 113 h 181"/>
                <a:gd name="T72" fmla="*/ 184 w 184"/>
                <a:gd name="T73" fmla="*/ 100 h 181"/>
                <a:gd name="T74" fmla="*/ 184 w 184"/>
                <a:gd name="T75" fmla="*/ 81 h 181"/>
                <a:gd name="T76" fmla="*/ 159 w 184"/>
                <a:gd name="T77" fmla="*/ 68 h 181"/>
                <a:gd name="T78" fmla="*/ 92 w 184"/>
                <a:gd name="T79" fmla="*/ 122 h 181"/>
                <a:gd name="T80" fmla="*/ 60 w 184"/>
                <a:gd name="T81" fmla="*/ 91 h 181"/>
                <a:gd name="T82" fmla="*/ 92 w 184"/>
                <a:gd name="T83" fmla="*/ 59 h 181"/>
                <a:gd name="T84" fmla="*/ 124 w 184"/>
                <a:gd name="T85" fmla="*/ 91 h 181"/>
                <a:gd name="T86" fmla="*/ 92 w 184"/>
                <a:gd name="T87" fmla="*/ 122 h 181"/>
                <a:gd name="T88" fmla="*/ 92 w 184"/>
                <a:gd name="T89" fmla="*/ 122 h 181"/>
                <a:gd name="T90" fmla="*/ 92 w 184"/>
                <a:gd name="T91" fmla="*/ 12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81">
                  <a:moveTo>
                    <a:pt x="159" y="68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67" y="36"/>
                    <a:pt x="166" y="35"/>
                    <a:pt x="164" y="33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6" y="19"/>
                    <a:pt x="144" y="19"/>
                    <a:pt x="123" y="28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05" y="0"/>
                    <a:pt x="104" y="0"/>
                    <a:pt x="10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8" y="0"/>
                    <a:pt x="69" y="25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47" y="22"/>
                    <a:pt x="39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7"/>
                    <a:pt x="28" y="61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0" y="78"/>
                    <a:pt x="0" y="79"/>
                    <a:pt x="0" y="8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0" y="105"/>
                    <a:pt x="25" y="114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8" y="145"/>
                    <a:pt x="18" y="146"/>
                    <a:pt x="20" y="148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8" y="163"/>
                    <a:pt x="40" y="163"/>
                    <a:pt x="61" y="153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79" y="181"/>
                    <a:pt x="80" y="181"/>
                    <a:pt x="83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5" y="181"/>
                    <a:pt x="106" y="181"/>
                    <a:pt x="115" y="156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37" y="159"/>
                    <a:pt x="145" y="162"/>
                    <a:pt x="148" y="162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7" y="145"/>
                    <a:pt x="167" y="145"/>
                    <a:pt x="156" y="121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84" y="104"/>
                    <a:pt x="184" y="103"/>
                    <a:pt x="184" y="100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78"/>
                    <a:pt x="184" y="77"/>
                    <a:pt x="159" y="68"/>
                  </a:cubicBezTo>
                  <a:close/>
                  <a:moveTo>
                    <a:pt x="92" y="122"/>
                  </a:moveTo>
                  <a:cubicBezTo>
                    <a:pt x="74" y="122"/>
                    <a:pt x="60" y="108"/>
                    <a:pt x="60" y="91"/>
                  </a:cubicBezTo>
                  <a:cubicBezTo>
                    <a:pt x="60" y="73"/>
                    <a:pt x="74" y="59"/>
                    <a:pt x="92" y="59"/>
                  </a:cubicBezTo>
                  <a:cubicBezTo>
                    <a:pt x="110" y="59"/>
                    <a:pt x="124" y="73"/>
                    <a:pt x="124" y="91"/>
                  </a:cubicBezTo>
                  <a:cubicBezTo>
                    <a:pt x="124" y="108"/>
                    <a:pt x="110" y="122"/>
                    <a:pt x="92" y="122"/>
                  </a:cubicBezTo>
                  <a:close/>
                  <a:moveTo>
                    <a:pt x="92" y="122"/>
                  </a:moveTo>
                  <a:cubicBezTo>
                    <a:pt x="92" y="122"/>
                    <a:pt x="92" y="122"/>
                    <a:pt x="92" y="122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801688" y="1022350"/>
              <a:ext cx="473075" cy="461962"/>
            </a:xfrm>
            <a:custGeom>
              <a:avLst/>
              <a:gdLst>
                <a:gd name="T0" fmla="*/ 153 w 177"/>
                <a:gd name="T1" fmla="*/ 64 h 173"/>
                <a:gd name="T2" fmla="*/ 150 w 177"/>
                <a:gd name="T3" fmla="*/ 57 h 173"/>
                <a:gd name="T4" fmla="*/ 157 w 177"/>
                <a:gd name="T5" fmla="*/ 31 h 173"/>
                <a:gd name="T6" fmla="*/ 144 w 177"/>
                <a:gd name="T7" fmla="*/ 18 h 173"/>
                <a:gd name="T8" fmla="*/ 143 w 177"/>
                <a:gd name="T9" fmla="*/ 17 h 173"/>
                <a:gd name="T10" fmla="*/ 141 w 177"/>
                <a:gd name="T11" fmla="*/ 17 h 173"/>
                <a:gd name="T12" fmla="*/ 118 w 177"/>
                <a:gd name="T13" fmla="*/ 26 h 173"/>
                <a:gd name="T14" fmla="*/ 111 w 177"/>
                <a:gd name="T15" fmla="*/ 23 h 173"/>
                <a:gd name="T16" fmla="*/ 97 w 177"/>
                <a:gd name="T17" fmla="*/ 0 h 173"/>
                <a:gd name="T18" fmla="*/ 79 w 177"/>
                <a:gd name="T19" fmla="*/ 0 h 173"/>
                <a:gd name="T20" fmla="*/ 66 w 177"/>
                <a:gd name="T21" fmla="*/ 23 h 173"/>
                <a:gd name="T22" fmla="*/ 59 w 177"/>
                <a:gd name="T23" fmla="*/ 26 h 173"/>
                <a:gd name="T24" fmla="*/ 35 w 177"/>
                <a:gd name="T25" fmla="*/ 18 h 173"/>
                <a:gd name="T26" fmla="*/ 33 w 177"/>
                <a:gd name="T27" fmla="*/ 18 h 173"/>
                <a:gd name="T28" fmla="*/ 19 w 177"/>
                <a:gd name="T29" fmla="*/ 32 h 173"/>
                <a:gd name="T30" fmla="*/ 27 w 177"/>
                <a:gd name="T31" fmla="*/ 57 h 173"/>
                <a:gd name="T32" fmla="*/ 24 w 177"/>
                <a:gd name="T33" fmla="*/ 65 h 173"/>
                <a:gd name="T34" fmla="*/ 0 w 177"/>
                <a:gd name="T35" fmla="*/ 78 h 173"/>
                <a:gd name="T36" fmla="*/ 0 w 177"/>
                <a:gd name="T37" fmla="*/ 96 h 173"/>
                <a:gd name="T38" fmla="*/ 24 w 177"/>
                <a:gd name="T39" fmla="*/ 109 h 173"/>
                <a:gd name="T40" fmla="*/ 27 w 177"/>
                <a:gd name="T41" fmla="*/ 116 h 173"/>
                <a:gd name="T42" fmla="*/ 19 w 177"/>
                <a:gd name="T43" fmla="*/ 142 h 173"/>
                <a:gd name="T44" fmla="*/ 33 w 177"/>
                <a:gd name="T45" fmla="*/ 155 h 173"/>
                <a:gd name="T46" fmla="*/ 34 w 177"/>
                <a:gd name="T47" fmla="*/ 156 h 173"/>
                <a:gd name="T48" fmla="*/ 35 w 177"/>
                <a:gd name="T49" fmla="*/ 156 h 173"/>
                <a:gd name="T50" fmla="*/ 59 w 177"/>
                <a:gd name="T51" fmla="*/ 147 h 173"/>
                <a:gd name="T52" fmla="*/ 66 w 177"/>
                <a:gd name="T53" fmla="*/ 150 h 173"/>
                <a:gd name="T54" fmla="*/ 79 w 177"/>
                <a:gd name="T55" fmla="*/ 173 h 173"/>
                <a:gd name="T56" fmla="*/ 98 w 177"/>
                <a:gd name="T57" fmla="*/ 173 h 173"/>
                <a:gd name="T58" fmla="*/ 111 w 177"/>
                <a:gd name="T59" fmla="*/ 150 h 173"/>
                <a:gd name="T60" fmla="*/ 118 w 177"/>
                <a:gd name="T61" fmla="*/ 147 h 173"/>
                <a:gd name="T62" fmla="*/ 142 w 177"/>
                <a:gd name="T63" fmla="*/ 155 h 173"/>
                <a:gd name="T64" fmla="*/ 144 w 177"/>
                <a:gd name="T65" fmla="*/ 155 h 173"/>
                <a:gd name="T66" fmla="*/ 158 w 177"/>
                <a:gd name="T67" fmla="*/ 141 h 173"/>
                <a:gd name="T68" fmla="*/ 150 w 177"/>
                <a:gd name="T69" fmla="*/ 116 h 173"/>
                <a:gd name="T70" fmla="*/ 153 w 177"/>
                <a:gd name="T71" fmla="*/ 108 h 173"/>
                <a:gd name="T72" fmla="*/ 177 w 177"/>
                <a:gd name="T73" fmla="*/ 95 h 173"/>
                <a:gd name="T74" fmla="*/ 177 w 177"/>
                <a:gd name="T75" fmla="*/ 77 h 173"/>
                <a:gd name="T76" fmla="*/ 153 w 177"/>
                <a:gd name="T77" fmla="*/ 64 h 173"/>
                <a:gd name="T78" fmla="*/ 88 w 177"/>
                <a:gd name="T79" fmla="*/ 117 h 173"/>
                <a:gd name="T80" fmla="*/ 57 w 177"/>
                <a:gd name="T81" fmla="*/ 86 h 173"/>
                <a:gd name="T82" fmla="*/ 88 w 177"/>
                <a:gd name="T83" fmla="*/ 56 h 173"/>
                <a:gd name="T84" fmla="*/ 119 w 177"/>
                <a:gd name="T85" fmla="*/ 86 h 173"/>
                <a:gd name="T86" fmla="*/ 88 w 177"/>
                <a:gd name="T87" fmla="*/ 117 h 173"/>
                <a:gd name="T88" fmla="*/ 88 w 177"/>
                <a:gd name="T89" fmla="*/ 117 h 173"/>
                <a:gd name="T90" fmla="*/ 88 w 177"/>
                <a:gd name="T91" fmla="*/ 11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173">
                  <a:moveTo>
                    <a:pt x="153" y="64"/>
                  </a:moveTo>
                  <a:cubicBezTo>
                    <a:pt x="150" y="57"/>
                    <a:pt x="150" y="57"/>
                    <a:pt x="150" y="57"/>
                  </a:cubicBezTo>
                  <a:cubicBezTo>
                    <a:pt x="160" y="34"/>
                    <a:pt x="159" y="33"/>
                    <a:pt x="157" y="3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1" y="17"/>
                    <a:pt x="138" y="17"/>
                    <a:pt x="118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1" y="0"/>
                    <a:pt x="100" y="0"/>
                    <a:pt x="9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6" y="0"/>
                    <a:pt x="75" y="0"/>
                    <a:pt x="66" y="2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45" y="21"/>
                    <a:pt x="37" y="18"/>
                    <a:pt x="3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4"/>
                    <a:pt x="16" y="34"/>
                    <a:pt x="27" y="57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0" y="74"/>
                    <a:pt x="0" y="75"/>
                    <a:pt x="0" y="7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0" y="100"/>
                    <a:pt x="24" y="109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17" y="139"/>
                    <a:pt x="17" y="140"/>
                    <a:pt x="19" y="142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6"/>
                    <a:pt x="39" y="156"/>
                    <a:pt x="59" y="147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76" y="173"/>
                    <a:pt x="77" y="173"/>
                    <a:pt x="79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101" y="173"/>
                    <a:pt x="102" y="173"/>
                    <a:pt x="111" y="150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32" y="152"/>
                    <a:pt x="140" y="155"/>
                    <a:pt x="142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160" y="139"/>
                    <a:pt x="161" y="138"/>
                    <a:pt x="150" y="116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77" y="99"/>
                    <a:pt x="177" y="98"/>
                    <a:pt x="177" y="95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4"/>
                    <a:pt x="177" y="73"/>
                    <a:pt x="153" y="64"/>
                  </a:cubicBezTo>
                  <a:close/>
                  <a:moveTo>
                    <a:pt x="88" y="117"/>
                  </a:moveTo>
                  <a:cubicBezTo>
                    <a:pt x="71" y="117"/>
                    <a:pt x="57" y="103"/>
                    <a:pt x="57" y="86"/>
                  </a:cubicBezTo>
                  <a:cubicBezTo>
                    <a:pt x="57" y="70"/>
                    <a:pt x="71" y="56"/>
                    <a:pt x="88" y="56"/>
                  </a:cubicBezTo>
                  <a:cubicBezTo>
                    <a:pt x="105" y="56"/>
                    <a:pt x="119" y="70"/>
                    <a:pt x="119" y="86"/>
                  </a:cubicBezTo>
                  <a:cubicBezTo>
                    <a:pt x="119" y="103"/>
                    <a:pt x="105" y="117"/>
                    <a:pt x="88" y="117"/>
                  </a:cubicBezTo>
                  <a:close/>
                  <a:moveTo>
                    <a:pt x="88" y="117"/>
                  </a:moveTo>
                  <a:cubicBezTo>
                    <a:pt x="88" y="117"/>
                    <a:pt x="88" y="117"/>
                    <a:pt x="88" y="117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1587500" y="2938463"/>
              <a:ext cx="663575" cy="646112"/>
            </a:xfrm>
            <a:custGeom>
              <a:avLst/>
              <a:gdLst>
                <a:gd name="T0" fmla="*/ 214 w 248"/>
                <a:gd name="T1" fmla="*/ 90 h 242"/>
                <a:gd name="T2" fmla="*/ 209 w 248"/>
                <a:gd name="T3" fmla="*/ 80 h 242"/>
                <a:gd name="T4" fmla="*/ 220 w 248"/>
                <a:gd name="T5" fmla="*/ 44 h 242"/>
                <a:gd name="T6" fmla="*/ 202 w 248"/>
                <a:gd name="T7" fmla="*/ 26 h 242"/>
                <a:gd name="T8" fmla="*/ 200 w 248"/>
                <a:gd name="T9" fmla="*/ 24 h 242"/>
                <a:gd name="T10" fmla="*/ 198 w 248"/>
                <a:gd name="T11" fmla="*/ 24 h 242"/>
                <a:gd name="T12" fmla="*/ 165 w 248"/>
                <a:gd name="T13" fmla="*/ 37 h 242"/>
                <a:gd name="T14" fmla="*/ 155 w 248"/>
                <a:gd name="T15" fmla="*/ 33 h 242"/>
                <a:gd name="T16" fmla="*/ 136 w 248"/>
                <a:gd name="T17" fmla="*/ 0 h 242"/>
                <a:gd name="T18" fmla="*/ 110 w 248"/>
                <a:gd name="T19" fmla="*/ 0 h 242"/>
                <a:gd name="T20" fmla="*/ 92 w 248"/>
                <a:gd name="T21" fmla="*/ 33 h 242"/>
                <a:gd name="T22" fmla="*/ 82 w 248"/>
                <a:gd name="T23" fmla="*/ 37 h 242"/>
                <a:gd name="T24" fmla="*/ 49 w 248"/>
                <a:gd name="T25" fmla="*/ 25 h 242"/>
                <a:gd name="T26" fmla="*/ 47 w 248"/>
                <a:gd name="T27" fmla="*/ 25 h 242"/>
                <a:gd name="T28" fmla="*/ 27 w 248"/>
                <a:gd name="T29" fmla="*/ 44 h 242"/>
                <a:gd name="T30" fmla="*/ 38 w 248"/>
                <a:gd name="T31" fmla="*/ 80 h 242"/>
                <a:gd name="T32" fmla="*/ 34 w 248"/>
                <a:gd name="T33" fmla="*/ 90 h 242"/>
                <a:gd name="T34" fmla="*/ 0 w 248"/>
                <a:gd name="T35" fmla="*/ 109 h 242"/>
                <a:gd name="T36" fmla="*/ 0 w 248"/>
                <a:gd name="T37" fmla="*/ 134 h 242"/>
                <a:gd name="T38" fmla="*/ 34 w 248"/>
                <a:gd name="T39" fmla="*/ 152 h 242"/>
                <a:gd name="T40" fmla="*/ 38 w 248"/>
                <a:gd name="T41" fmla="*/ 162 h 242"/>
                <a:gd name="T42" fmla="*/ 28 w 248"/>
                <a:gd name="T43" fmla="*/ 198 h 242"/>
                <a:gd name="T44" fmla="*/ 46 w 248"/>
                <a:gd name="T45" fmla="*/ 216 h 242"/>
                <a:gd name="T46" fmla="*/ 48 w 248"/>
                <a:gd name="T47" fmla="*/ 218 h 242"/>
                <a:gd name="T48" fmla="*/ 50 w 248"/>
                <a:gd name="T49" fmla="*/ 218 h 242"/>
                <a:gd name="T50" fmla="*/ 82 w 248"/>
                <a:gd name="T51" fmla="*/ 205 h 242"/>
                <a:gd name="T52" fmla="*/ 93 w 248"/>
                <a:gd name="T53" fmla="*/ 209 h 242"/>
                <a:gd name="T54" fmla="*/ 111 w 248"/>
                <a:gd name="T55" fmla="*/ 242 h 242"/>
                <a:gd name="T56" fmla="*/ 137 w 248"/>
                <a:gd name="T57" fmla="*/ 242 h 242"/>
                <a:gd name="T58" fmla="*/ 155 w 248"/>
                <a:gd name="T59" fmla="*/ 209 h 242"/>
                <a:gd name="T60" fmla="*/ 165 w 248"/>
                <a:gd name="T61" fmla="*/ 205 h 242"/>
                <a:gd name="T62" fmla="*/ 198 w 248"/>
                <a:gd name="T63" fmla="*/ 217 h 242"/>
                <a:gd name="T64" fmla="*/ 201 w 248"/>
                <a:gd name="T65" fmla="*/ 217 h 242"/>
                <a:gd name="T66" fmla="*/ 221 w 248"/>
                <a:gd name="T67" fmla="*/ 197 h 242"/>
                <a:gd name="T68" fmla="*/ 210 w 248"/>
                <a:gd name="T69" fmla="*/ 161 h 242"/>
                <a:gd name="T70" fmla="*/ 214 w 248"/>
                <a:gd name="T71" fmla="*/ 151 h 242"/>
                <a:gd name="T72" fmla="*/ 248 w 248"/>
                <a:gd name="T73" fmla="*/ 133 h 242"/>
                <a:gd name="T74" fmla="*/ 248 w 248"/>
                <a:gd name="T75" fmla="*/ 107 h 242"/>
                <a:gd name="T76" fmla="*/ 214 w 248"/>
                <a:gd name="T77" fmla="*/ 90 h 242"/>
                <a:gd name="T78" fmla="*/ 124 w 248"/>
                <a:gd name="T79" fmla="*/ 163 h 242"/>
                <a:gd name="T80" fmla="*/ 81 w 248"/>
                <a:gd name="T81" fmla="*/ 121 h 242"/>
                <a:gd name="T82" fmla="*/ 124 w 248"/>
                <a:gd name="T83" fmla="*/ 78 h 242"/>
                <a:gd name="T84" fmla="*/ 167 w 248"/>
                <a:gd name="T85" fmla="*/ 121 h 242"/>
                <a:gd name="T86" fmla="*/ 124 w 248"/>
                <a:gd name="T87" fmla="*/ 163 h 242"/>
                <a:gd name="T88" fmla="*/ 124 w 248"/>
                <a:gd name="T89" fmla="*/ 163 h 242"/>
                <a:gd name="T90" fmla="*/ 124 w 248"/>
                <a:gd name="T91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2">
                  <a:moveTo>
                    <a:pt x="214" y="90"/>
                  </a:moveTo>
                  <a:cubicBezTo>
                    <a:pt x="209" y="80"/>
                    <a:pt x="209" y="80"/>
                    <a:pt x="209" y="80"/>
                  </a:cubicBezTo>
                  <a:cubicBezTo>
                    <a:pt x="224" y="47"/>
                    <a:pt x="223" y="46"/>
                    <a:pt x="220" y="44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7" y="24"/>
                    <a:pt x="193" y="24"/>
                    <a:pt x="165" y="37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42" y="0"/>
                    <a:pt x="140" y="0"/>
                    <a:pt x="13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0"/>
                    <a:pt x="105" y="0"/>
                    <a:pt x="92" y="33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63" y="29"/>
                    <a:pt x="52" y="25"/>
                    <a:pt x="49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4" y="47"/>
                    <a:pt x="23" y="48"/>
                    <a:pt x="38" y="8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0" y="103"/>
                    <a:pt x="0" y="105"/>
                    <a:pt x="0" y="10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8"/>
                    <a:pt x="0" y="139"/>
                    <a:pt x="34" y="152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24" y="194"/>
                    <a:pt x="25" y="195"/>
                    <a:pt x="28" y="198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51" y="218"/>
                    <a:pt x="54" y="218"/>
                    <a:pt x="82" y="205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106" y="242"/>
                    <a:pt x="107" y="242"/>
                    <a:pt x="111" y="242"/>
                  </a:cubicBezTo>
                  <a:cubicBezTo>
                    <a:pt x="137" y="242"/>
                    <a:pt x="137" y="242"/>
                    <a:pt x="137" y="242"/>
                  </a:cubicBezTo>
                  <a:cubicBezTo>
                    <a:pt x="141" y="242"/>
                    <a:pt x="143" y="242"/>
                    <a:pt x="155" y="209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84" y="213"/>
                    <a:pt x="195" y="217"/>
                    <a:pt x="198" y="217"/>
                  </a:cubicBezTo>
                  <a:cubicBezTo>
                    <a:pt x="201" y="217"/>
                    <a:pt x="201" y="217"/>
                    <a:pt x="201" y="217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4" y="194"/>
                    <a:pt x="225" y="193"/>
                    <a:pt x="210" y="161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48" y="138"/>
                    <a:pt x="248" y="137"/>
                    <a:pt x="248" y="133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3"/>
                    <a:pt x="248" y="102"/>
                    <a:pt x="214" y="90"/>
                  </a:cubicBezTo>
                  <a:close/>
                  <a:moveTo>
                    <a:pt x="124" y="163"/>
                  </a:moveTo>
                  <a:cubicBezTo>
                    <a:pt x="100" y="163"/>
                    <a:pt x="81" y="144"/>
                    <a:pt x="81" y="121"/>
                  </a:cubicBezTo>
                  <a:cubicBezTo>
                    <a:pt x="81" y="97"/>
                    <a:pt x="100" y="78"/>
                    <a:pt x="124" y="78"/>
                  </a:cubicBezTo>
                  <a:cubicBezTo>
                    <a:pt x="148" y="78"/>
                    <a:pt x="167" y="97"/>
                    <a:pt x="167" y="121"/>
                  </a:cubicBezTo>
                  <a:cubicBezTo>
                    <a:pt x="167" y="144"/>
                    <a:pt x="148" y="163"/>
                    <a:pt x="124" y="163"/>
                  </a:cubicBezTo>
                  <a:close/>
                  <a:moveTo>
                    <a:pt x="124" y="163"/>
                  </a:moveTo>
                  <a:cubicBezTo>
                    <a:pt x="124" y="163"/>
                    <a:pt x="124" y="163"/>
                    <a:pt x="124" y="16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1160463" y="3282950"/>
              <a:ext cx="320675" cy="314325"/>
            </a:xfrm>
            <a:custGeom>
              <a:avLst/>
              <a:gdLst>
                <a:gd name="T0" fmla="*/ 104 w 120"/>
                <a:gd name="T1" fmla="*/ 44 h 118"/>
                <a:gd name="T2" fmla="*/ 102 w 120"/>
                <a:gd name="T3" fmla="*/ 39 h 118"/>
                <a:gd name="T4" fmla="*/ 107 w 120"/>
                <a:gd name="T5" fmla="*/ 21 h 118"/>
                <a:gd name="T6" fmla="*/ 98 w 120"/>
                <a:gd name="T7" fmla="*/ 13 h 118"/>
                <a:gd name="T8" fmla="*/ 97 w 120"/>
                <a:gd name="T9" fmla="*/ 12 h 118"/>
                <a:gd name="T10" fmla="*/ 96 w 120"/>
                <a:gd name="T11" fmla="*/ 12 h 118"/>
                <a:gd name="T12" fmla="*/ 80 w 120"/>
                <a:gd name="T13" fmla="*/ 18 h 118"/>
                <a:gd name="T14" fmla="*/ 75 w 120"/>
                <a:gd name="T15" fmla="*/ 16 h 118"/>
                <a:gd name="T16" fmla="*/ 66 w 120"/>
                <a:gd name="T17" fmla="*/ 0 h 118"/>
                <a:gd name="T18" fmla="*/ 53 w 120"/>
                <a:gd name="T19" fmla="*/ 0 h 118"/>
                <a:gd name="T20" fmla="*/ 45 w 120"/>
                <a:gd name="T21" fmla="*/ 16 h 118"/>
                <a:gd name="T22" fmla="*/ 40 w 120"/>
                <a:gd name="T23" fmla="*/ 18 h 118"/>
                <a:gd name="T24" fmla="*/ 24 w 120"/>
                <a:gd name="T25" fmla="*/ 12 h 118"/>
                <a:gd name="T26" fmla="*/ 23 w 120"/>
                <a:gd name="T27" fmla="*/ 12 h 118"/>
                <a:gd name="T28" fmla="*/ 13 w 120"/>
                <a:gd name="T29" fmla="*/ 22 h 118"/>
                <a:gd name="T30" fmla="*/ 18 w 120"/>
                <a:gd name="T31" fmla="*/ 39 h 118"/>
                <a:gd name="T32" fmla="*/ 16 w 120"/>
                <a:gd name="T33" fmla="*/ 44 h 118"/>
                <a:gd name="T34" fmla="*/ 0 w 120"/>
                <a:gd name="T35" fmla="*/ 53 h 118"/>
                <a:gd name="T36" fmla="*/ 0 w 120"/>
                <a:gd name="T37" fmla="*/ 65 h 118"/>
                <a:gd name="T38" fmla="*/ 16 w 120"/>
                <a:gd name="T39" fmla="*/ 74 h 118"/>
                <a:gd name="T40" fmla="*/ 18 w 120"/>
                <a:gd name="T41" fmla="*/ 79 h 118"/>
                <a:gd name="T42" fmla="*/ 13 w 120"/>
                <a:gd name="T43" fmla="*/ 96 h 118"/>
                <a:gd name="T44" fmla="*/ 22 w 120"/>
                <a:gd name="T45" fmla="*/ 105 h 118"/>
                <a:gd name="T46" fmla="*/ 23 w 120"/>
                <a:gd name="T47" fmla="*/ 106 h 118"/>
                <a:gd name="T48" fmla="*/ 24 w 120"/>
                <a:gd name="T49" fmla="*/ 106 h 118"/>
                <a:gd name="T50" fmla="*/ 40 w 120"/>
                <a:gd name="T51" fmla="*/ 100 h 118"/>
                <a:gd name="T52" fmla="*/ 45 w 120"/>
                <a:gd name="T53" fmla="*/ 102 h 118"/>
                <a:gd name="T54" fmla="*/ 54 w 120"/>
                <a:gd name="T55" fmla="*/ 118 h 118"/>
                <a:gd name="T56" fmla="*/ 67 w 120"/>
                <a:gd name="T57" fmla="*/ 118 h 118"/>
                <a:gd name="T58" fmla="*/ 75 w 120"/>
                <a:gd name="T59" fmla="*/ 102 h 118"/>
                <a:gd name="T60" fmla="*/ 80 w 120"/>
                <a:gd name="T61" fmla="*/ 99 h 118"/>
                <a:gd name="T62" fmla="*/ 96 w 120"/>
                <a:gd name="T63" fmla="*/ 105 h 118"/>
                <a:gd name="T64" fmla="*/ 97 w 120"/>
                <a:gd name="T65" fmla="*/ 105 h 118"/>
                <a:gd name="T66" fmla="*/ 107 w 120"/>
                <a:gd name="T67" fmla="*/ 96 h 118"/>
                <a:gd name="T68" fmla="*/ 102 w 120"/>
                <a:gd name="T69" fmla="*/ 78 h 118"/>
                <a:gd name="T70" fmla="*/ 104 w 120"/>
                <a:gd name="T71" fmla="*/ 74 h 118"/>
                <a:gd name="T72" fmla="*/ 120 w 120"/>
                <a:gd name="T73" fmla="*/ 65 h 118"/>
                <a:gd name="T74" fmla="*/ 120 w 120"/>
                <a:gd name="T75" fmla="*/ 52 h 118"/>
                <a:gd name="T76" fmla="*/ 104 w 120"/>
                <a:gd name="T77" fmla="*/ 44 h 118"/>
                <a:gd name="T78" fmla="*/ 60 w 120"/>
                <a:gd name="T79" fmla="*/ 79 h 118"/>
                <a:gd name="T80" fmla="*/ 39 w 120"/>
                <a:gd name="T81" fmla="*/ 59 h 118"/>
                <a:gd name="T82" fmla="*/ 60 w 120"/>
                <a:gd name="T83" fmla="*/ 38 h 118"/>
                <a:gd name="T84" fmla="*/ 81 w 120"/>
                <a:gd name="T85" fmla="*/ 59 h 118"/>
                <a:gd name="T86" fmla="*/ 60 w 120"/>
                <a:gd name="T87" fmla="*/ 79 h 118"/>
                <a:gd name="T88" fmla="*/ 60 w 120"/>
                <a:gd name="T89" fmla="*/ 79 h 118"/>
                <a:gd name="T90" fmla="*/ 60 w 120"/>
                <a:gd name="T91" fmla="*/ 7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118">
                  <a:moveTo>
                    <a:pt x="104" y="44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9" y="23"/>
                    <a:pt x="108" y="23"/>
                    <a:pt x="107" y="21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4" y="12"/>
                    <a:pt x="80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45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1" y="14"/>
                    <a:pt x="25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1" y="24"/>
                    <a:pt x="18" y="3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0" y="50"/>
                    <a:pt x="0" y="51"/>
                    <a:pt x="0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0" y="68"/>
                    <a:pt x="16" y="7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1" y="94"/>
                    <a:pt x="12" y="95"/>
                    <a:pt x="13" y="96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6"/>
                    <a:pt x="26" y="106"/>
                    <a:pt x="40" y="10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51" y="118"/>
                    <a:pt x="52" y="118"/>
                    <a:pt x="54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9" y="118"/>
                    <a:pt x="69" y="118"/>
                    <a:pt x="75" y="102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9" y="103"/>
                    <a:pt x="95" y="105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4"/>
                    <a:pt x="109" y="94"/>
                    <a:pt x="102" y="78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20" y="67"/>
                    <a:pt x="120" y="67"/>
                    <a:pt x="120" y="65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0"/>
                    <a:pt x="120" y="50"/>
                    <a:pt x="104" y="44"/>
                  </a:cubicBezTo>
                  <a:close/>
                  <a:moveTo>
                    <a:pt x="60" y="79"/>
                  </a:moveTo>
                  <a:cubicBezTo>
                    <a:pt x="48" y="79"/>
                    <a:pt x="39" y="70"/>
                    <a:pt x="39" y="59"/>
                  </a:cubicBezTo>
                  <a:cubicBezTo>
                    <a:pt x="39" y="47"/>
                    <a:pt x="48" y="38"/>
                    <a:pt x="60" y="38"/>
                  </a:cubicBezTo>
                  <a:cubicBezTo>
                    <a:pt x="72" y="38"/>
                    <a:pt x="81" y="47"/>
                    <a:pt x="81" y="59"/>
                  </a:cubicBezTo>
                  <a:cubicBezTo>
                    <a:pt x="81" y="70"/>
                    <a:pt x="72" y="79"/>
                    <a:pt x="60" y="79"/>
                  </a:cubicBezTo>
                  <a:close/>
                  <a:moveTo>
                    <a:pt x="60" y="79"/>
                  </a:moveTo>
                  <a:cubicBezTo>
                    <a:pt x="60" y="79"/>
                    <a:pt x="60" y="79"/>
                    <a:pt x="60" y="7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349375" y="755650"/>
              <a:ext cx="142875" cy="136525"/>
            </a:xfrm>
            <a:custGeom>
              <a:avLst/>
              <a:gdLst>
                <a:gd name="T0" fmla="*/ 46 w 53"/>
                <a:gd name="T1" fmla="*/ 19 h 51"/>
                <a:gd name="T2" fmla="*/ 45 w 53"/>
                <a:gd name="T3" fmla="*/ 17 h 51"/>
                <a:gd name="T4" fmla="*/ 47 w 53"/>
                <a:gd name="T5" fmla="*/ 9 h 51"/>
                <a:gd name="T6" fmla="*/ 43 w 53"/>
                <a:gd name="T7" fmla="*/ 5 h 51"/>
                <a:gd name="T8" fmla="*/ 43 w 53"/>
                <a:gd name="T9" fmla="*/ 5 h 51"/>
                <a:gd name="T10" fmla="*/ 42 w 53"/>
                <a:gd name="T11" fmla="*/ 5 h 51"/>
                <a:gd name="T12" fmla="*/ 35 w 53"/>
                <a:gd name="T13" fmla="*/ 8 h 51"/>
                <a:gd name="T14" fmla="*/ 33 w 53"/>
                <a:gd name="T15" fmla="*/ 7 h 51"/>
                <a:gd name="T16" fmla="*/ 29 w 53"/>
                <a:gd name="T17" fmla="*/ 0 h 51"/>
                <a:gd name="T18" fmla="*/ 24 w 53"/>
                <a:gd name="T19" fmla="*/ 0 h 51"/>
                <a:gd name="T20" fmla="*/ 20 w 53"/>
                <a:gd name="T21" fmla="*/ 7 h 51"/>
                <a:gd name="T22" fmla="*/ 18 w 53"/>
                <a:gd name="T23" fmla="*/ 8 h 51"/>
                <a:gd name="T24" fmla="*/ 11 w 53"/>
                <a:gd name="T25" fmla="*/ 5 h 51"/>
                <a:gd name="T26" fmla="*/ 10 w 53"/>
                <a:gd name="T27" fmla="*/ 5 h 51"/>
                <a:gd name="T28" fmla="*/ 6 w 53"/>
                <a:gd name="T29" fmla="*/ 9 h 51"/>
                <a:gd name="T30" fmla="*/ 8 w 53"/>
                <a:gd name="T31" fmla="*/ 17 h 51"/>
                <a:gd name="T32" fmla="*/ 8 w 53"/>
                <a:gd name="T33" fmla="*/ 19 h 51"/>
                <a:gd name="T34" fmla="*/ 0 w 53"/>
                <a:gd name="T35" fmla="*/ 23 h 51"/>
                <a:gd name="T36" fmla="*/ 0 w 53"/>
                <a:gd name="T37" fmla="*/ 28 h 51"/>
                <a:gd name="T38" fmla="*/ 8 w 53"/>
                <a:gd name="T39" fmla="*/ 32 h 51"/>
                <a:gd name="T40" fmla="*/ 8 w 53"/>
                <a:gd name="T41" fmla="*/ 34 h 51"/>
                <a:gd name="T42" fmla="*/ 6 w 53"/>
                <a:gd name="T43" fmla="*/ 42 h 51"/>
                <a:gd name="T44" fmla="*/ 10 w 53"/>
                <a:gd name="T45" fmla="*/ 46 h 51"/>
                <a:gd name="T46" fmla="*/ 10 w 53"/>
                <a:gd name="T47" fmla="*/ 46 h 51"/>
                <a:gd name="T48" fmla="*/ 11 w 53"/>
                <a:gd name="T49" fmla="*/ 46 h 51"/>
                <a:gd name="T50" fmla="*/ 18 w 53"/>
                <a:gd name="T51" fmla="*/ 43 h 51"/>
                <a:gd name="T52" fmla="*/ 20 w 53"/>
                <a:gd name="T53" fmla="*/ 44 h 51"/>
                <a:gd name="T54" fmla="*/ 24 w 53"/>
                <a:gd name="T55" fmla="*/ 51 h 51"/>
                <a:gd name="T56" fmla="*/ 29 w 53"/>
                <a:gd name="T57" fmla="*/ 51 h 51"/>
                <a:gd name="T58" fmla="*/ 33 w 53"/>
                <a:gd name="T59" fmla="*/ 44 h 51"/>
                <a:gd name="T60" fmla="*/ 35 w 53"/>
                <a:gd name="T61" fmla="*/ 43 h 51"/>
                <a:gd name="T62" fmla="*/ 42 w 53"/>
                <a:gd name="T63" fmla="*/ 46 h 51"/>
                <a:gd name="T64" fmla="*/ 43 w 53"/>
                <a:gd name="T65" fmla="*/ 46 h 51"/>
                <a:gd name="T66" fmla="*/ 47 w 53"/>
                <a:gd name="T67" fmla="*/ 42 h 51"/>
                <a:gd name="T68" fmla="*/ 45 w 53"/>
                <a:gd name="T69" fmla="*/ 34 h 51"/>
                <a:gd name="T70" fmla="*/ 46 w 53"/>
                <a:gd name="T71" fmla="*/ 32 h 51"/>
                <a:gd name="T72" fmla="*/ 53 w 53"/>
                <a:gd name="T73" fmla="*/ 28 h 51"/>
                <a:gd name="T74" fmla="*/ 53 w 53"/>
                <a:gd name="T75" fmla="*/ 23 h 51"/>
                <a:gd name="T76" fmla="*/ 46 w 53"/>
                <a:gd name="T77" fmla="*/ 19 h 51"/>
                <a:gd name="T78" fmla="*/ 27 w 53"/>
                <a:gd name="T79" fmla="*/ 34 h 51"/>
                <a:gd name="T80" fmla="*/ 17 w 53"/>
                <a:gd name="T81" fmla="*/ 25 h 51"/>
                <a:gd name="T82" fmla="*/ 27 w 53"/>
                <a:gd name="T83" fmla="*/ 17 h 51"/>
                <a:gd name="T84" fmla="*/ 36 w 53"/>
                <a:gd name="T85" fmla="*/ 25 h 51"/>
                <a:gd name="T86" fmla="*/ 27 w 53"/>
                <a:gd name="T87" fmla="*/ 34 h 51"/>
                <a:gd name="T88" fmla="*/ 27 w 53"/>
                <a:gd name="T89" fmla="*/ 34 h 51"/>
                <a:gd name="T90" fmla="*/ 27 w 53"/>
                <a:gd name="T91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51">
                  <a:moveTo>
                    <a:pt x="46" y="19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8" y="10"/>
                    <a:pt x="47" y="10"/>
                    <a:pt x="47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6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8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6" y="41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1" y="51"/>
                    <a:pt x="33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9" y="45"/>
                    <a:pt x="42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1"/>
                    <a:pt x="48" y="41"/>
                    <a:pt x="45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46" y="19"/>
                  </a:cubicBezTo>
                  <a:close/>
                  <a:moveTo>
                    <a:pt x="27" y="34"/>
                  </a:moveTo>
                  <a:cubicBezTo>
                    <a:pt x="21" y="34"/>
                    <a:pt x="17" y="30"/>
                    <a:pt x="17" y="25"/>
                  </a:cubicBezTo>
                  <a:cubicBezTo>
                    <a:pt x="17" y="21"/>
                    <a:pt x="21" y="17"/>
                    <a:pt x="27" y="17"/>
                  </a:cubicBezTo>
                  <a:cubicBezTo>
                    <a:pt x="32" y="17"/>
                    <a:pt x="36" y="21"/>
                    <a:pt x="36" y="25"/>
                  </a:cubicBezTo>
                  <a:cubicBezTo>
                    <a:pt x="36" y="30"/>
                    <a:pt x="32" y="34"/>
                    <a:pt x="27" y="34"/>
                  </a:cubicBezTo>
                  <a:close/>
                  <a:moveTo>
                    <a:pt x="27" y="34"/>
                  </a:moveTo>
                  <a:cubicBezTo>
                    <a:pt x="27" y="34"/>
                    <a:pt x="27" y="34"/>
                    <a:pt x="27" y="3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806575" y="1819275"/>
              <a:ext cx="142875" cy="134937"/>
            </a:xfrm>
            <a:custGeom>
              <a:avLst/>
              <a:gdLst>
                <a:gd name="T0" fmla="*/ 45 w 53"/>
                <a:gd name="T1" fmla="*/ 19 h 51"/>
                <a:gd name="T2" fmla="*/ 44 w 53"/>
                <a:gd name="T3" fmla="*/ 17 h 51"/>
                <a:gd name="T4" fmla="*/ 47 w 53"/>
                <a:gd name="T5" fmla="*/ 9 h 51"/>
                <a:gd name="T6" fmla="*/ 43 w 53"/>
                <a:gd name="T7" fmla="*/ 6 h 51"/>
                <a:gd name="T8" fmla="*/ 42 w 53"/>
                <a:gd name="T9" fmla="*/ 5 h 51"/>
                <a:gd name="T10" fmla="*/ 42 w 53"/>
                <a:gd name="T11" fmla="*/ 5 h 51"/>
                <a:gd name="T12" fmla="*/ 35 w 53"/>
                <a:gd name="T13" fmla="*/ 8 h 51"/>
                <a:gd name="T14" fmla="*/ 33 w 53"/>
                <a:gd name="T15" fmla="*/ 7 h 51"/>
                <a:gd name="T16" fmla="*/ 29 w 53"/>
                <a:gd name="T17" fmla="*/ 0 h 51"/>
                <a:gd name="T18" fmla="*/ 23 w 53"/>
                <a:gd name="T19" fmla="*/ 0 h 51"/>
                <a:gd name="T20" fmla="*/ 20 w 53"/>
                <a:gd name="T21" fmla="*/ 7 h 51"/>
                <a:gd name="T22" fmla="*/ 18 w 53"/>
                <a:gd name="T23" fmla="*/ 8 h 51"/>
                <a:gd name="T24" fmla="*/ 11 w 53"/>
                <a:gd name="T25" fmla="*/ 5 h 51"/>
                <a:gd name="T26" fmla="*/ 10 w 53"/>
                <a:gd name="T27" fmla="*/ 5 h 51"/>
                <a:gd name="T28" fmla="*/ 6 w 53"/>
                <a:gd name="T29" fmla="*/ 10 h 51"/>
                <a:gd name="T30" fmla="*/ 8 w 53"/>
                <a:gd name="T31" fmla="*/ 17 h 51"/>
                <a:gd name="T32" fmla="*/ 7 w 53"/>
                <a:gd name="T33" fmla="*/ 19 h 51"/>
                <a:gd name="T34" fmla="*/ 0 w 53"/>
                <a:gd name="T35" fmla="*/ 23 h 51"/>
                <a:gd name="T36" fmla="*/ 0 w 53"/>
                <a:gd name="T37" fmla="*/ 29 h 51"/>
                <a:gd name="T38" fmla="*/ 7 w 53"/>
                <a:gd name="T39" fmla="*/ 32 h 51"/>
                <a:gd name="T40" fmla="*/ 8 w 53"/>
                <a:gd name="T41" fmla="*/ 34 h 51"/>
                <a:gd name="T42" fmla="*/ 6 w 53"/>
                <a:gd name="T43" fmla="*/ 42 h 51"/>
                <a:gd name="T44" fmla="*/ 10 w 53"/>
                <a:gd name="T45" fmla="*/ 46 h 51"/>
                <a:gd name="T46" fmla="*/ 10 w 53"/>
                <a:gd name="T47" fmla="*/ 46 h 51"/>
                <a:gd name="T48" fmla="*/ 11 w 53"/>
                <a:gd name="T49" fmla="*/ 46 h 51"/>
                <a:gd name="T50" fmla="*/ 18 w 53"/>
                <a:gd name="T51" fmla="*/ 44 h 51"/>
                <a:gd name="T52" fmla="*/ 20 w 53"/>
                <a:gd name="T53" fmla="*/ 44 h 51"/>
                <a:gd name="T54" fmla="*/ 24 w 53"/>
                <a:gd name="T55" fmla="*/ 51 h 51"/>
                <a:gd name="T56" fmla="*/ 29 w 53"/>
                <a:gd name="T57" fmla="*/ 51 h 51"/>
                <a:gd name="T58" fmla="*/ 33 w 53"/>
                <a:gd name="T59" fmla="*/ 44 h 51"/>
                <a:gd name="T60" fmla="*/ 35 w 53"/>
                <a:gd name="T61" fmla="*/ 43 h 51"/>
                <a:gd name="T62" fmla="*/ 42 w 53"/>
                <a:gd name="T63" fmla="*/ 46 h 51"/>
                <a:gd name="T64" fmla="*/ 43 w 53"/>
                <a:gd name="T65" fmla="*/ 46 h 51"/>
                <a:gd name="T66" fmla="*/ 47 w 53"/>
                <a:gd name="T67" fmla="*/ 42 h 51"/>
                <a:gd name="T68" fmla="*/ 44 w 53"/>
                <a:gd name="T69" fmla="*/ 34 h 51"/>
                <a:gd name="T70" fmla="*/ 45 w 53"/>
                <a:gd name="T71" fmla="*/ 32 h 51"/>
                <a:gd name="T72" fmla="*/ 53 w 53"/>
                <a:gd name="T73" fmla="*/ 28 h 51"/>
                <a:gd name="T74" fmla="*/ 53 w 53"/>
                <a:gd name="T75" fmla="*/ 23 h 51"/>
                <a:gd name="T76" fmla="*/ 45 w 53"/>
                <a:gd name="T77" fmla="*/ 19 h 51"/>
                <a:gd name="T78" fmla="*/ 26 w 53"/>
                <a:gd name="T79" fmla="*/ 35 h 51"/>
                <a:gd name="T80" fmla="*/ 17 w 53"/>
                <a:gd name="T81" fmla="*/ 26 h 51"/>
                <a:gd name="T82" fmla="*/ 26 w 53"/>
                <a:gd name="T83" fmla="*/ 17 h 51"/>
                <a:gd name="T84" fmla="*/ 35 w 53"/>
                <a:gd name="T85" fmla="*/ 26 h 51"/>
                <a:gd name="T86" fmla="*/ 26 w 53"/>
                <a:gd name="T87" fmla="*/ 35 h 51"/>
                <a:gd name="T88" fmla="*/ 26 w 53"/>
                <a:gd name="T89" fmla="*/ 35 h 51"/>
                <a:gd name="T90" fmla="*/ 26 w 53"/>
                <a:gd name="T9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51">
                  <a:moveTo>
                    <a:pt x="45" y="19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6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7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5" y="41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3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9" y="45"/>
                    <a:pt x="41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1"/>
                    <a:pt x="48" y="41"/>
                    <a:pt x="44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45" y="19"/>
                  </a:cubicBezTo>
                  <a:close/>
                  <a:moveTo>
                    <a:pt x="26" y="35"/>
                  </a:moveTo>
                  <a:cubicBezTo>
                    <a:pt x="21" y="35"/>
                    <a:pt x="17" y="31"/>
                    <a:pt x="17" y="26"/>
                  </a:cubicBezTo>
                  <a:cubicBezTo>
                    <a:pt x="17" y="21"/>
                    <a:pt x="21" y="17"/>
                    <a:pt x="26" y="17"/>
                  </a:cubicBezTo>
                  <a:cubicBezTo>
                    <a:pt x="31" y="17"/>
                    <a:pt x="35" y="21"/>
                    <a:pt x="35" y="26"/>
                  </a:cubicBezTo>
                  <a:cubicBezTo>
                    <a:pt x="35" y="31"/>
                    <a:pt x="31" y="35"/>
                    <a:pt x="26" y="35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135188" y="1698625"/>
              <a:ext cx="139700" cy="136525"/>
            </a:xfrm>
            <a:custGeom>
              <a:avLst/>
              <a:gdLst>
                <a:gd name="T0" fmla="*/ 45 w 52"/>
                <a:gd name="T1" fmla="*/ 19 h 51"/>
                <a:gd name="T2" fmla="*/ 44 w 52"/>
                <a:gd name="T3" fmla="*/ 17 h 51"/>
                <a:gd name="T4" fmla="*/ 47 w 52"/>
                <a:gd name="T5" fmla="*/ 9 h 51"/>
                <a:gd name="T6" fmla="*/ 43 w 52"/>
                <a:gd name="T7" fmla="*/ 6 h 51"/>
                <a:gd name="T8" fmla="*/ 42 w 52"/>
                <a:gd name="T9" fmla="*/ 5 h 51"/>
                <a:gd name="T10" fmla="*/ 42 w 52"/>
                <a:gd name="T11" fmla="*/ 5 h 51"/>
                <a:gd name="T12" fmla="*/ 35 w 52"/>
                <a:gd name="T13" fmla="*/ 8 h 51"/>
                <a:gd name="T14" fmla="*/ 33 w 52"/>
                <a:gd name="T15" fmla="*/ 7 h 51"/>
                <a:gd name="T16" fmla="*/ 29 w 52"/>
                <a:gd name="T17" fmla="*/ 0 h 51"/>
                <a:gd name="T18" fmla="*/ 23 w 52"/>
                <a:gd name="T19" fmla="*/ 0 h 51"/>
                <a:gd name="T20" fmla="*/ 20 w 52"/>
                <a:gd name="T21" fmla="*/ 7 h 51"/>
                <a:gd name="T22" fmla="*/ 17 w 52"/>
                <a:gd name="T23" fmla="*/ 8 h 51"/>
                <a:gd name="T24" fmla="*/ 10 w 52"/>
                <a:gd name="T25" fmla="*/ 6 h 51"/>
                <a:gd name="T26" fmla="*/ 10 w 52"/>
                <a:gd name="T27" fmla="*/ 6 h 51"/>
                <a:gd name="T28" fmla="*/ 6 w 52"/>
                <a:gd name="T29" fmla="*/ 10 h 51"/>
                <a:gd name="T30" fmla="*/ 8 w 52"/>
                <a:gd name="T31" fmla="*/ 17 h 51"/>
                <a:gd name="T32" fmla="*/ 7 w 52"/>
                <a:gd name="T33" fmla="*/ 19 h 51"/>
                <a:gd name="T34" fmla="*/ 0 w 52"/>
                <a:gd name="T35" fmla="*/ 23 h 51"/>
                <a:gd name="T36" fmla="*/ 0 w 52"/>
                <a:gd name="T37" fmla="*/ 29 h 51"/>
                <a:gd name="T38" fmla="*/ 7 w 52"/>
                <a:gd name="T39" fmla="*/ 32 h 51"/>
                <a:gd name="T40" fmla="*/ 8 w 52"/>
                <a:gd name="T41" fmla="*/ 34 h 51"/>
                <a:gd name="T42" fmla="*/ 6 w 52"/>
                <a:gd name="T43" fmla="*/ 42 h 51"/>
                <a:gd name="T44" fmla="*/ 10 w 52"/>
                <a:gd name="T45" fmla="*/ 46 h 51"/>
                <a:gd name="T46" fmla="*/ 10 w 52"/>
                <a:gd name="T47" fmla="*/ 46 h 51"/>
                <a:gd name="T48" fmla="*/ 11 w 52"/>
                <a:gd name="T49" fmla="*/ 46 h 51"/>
                <a:gd name="T50" fmla="*/ 18 w 52"/>
                <a:gd name="T51" fmla="*/ 44 h 51"/>
                <a:gd name="T52" fmla="*/ 20 w 52"/>
                <a:gd name="T53" fmla="*/ 44 h 51"/>
                <a:gd name="T54" fmla="*/ 24 w 52"/>
                <a:gd name="T55" fmla="*/ 51 h 51"/>
                <a:gd name="T56" fmla="*/ 29 w 52"/>
                <a:gd name="T57" fmla="*/ 51 h 51"/>
                <a:gd name="T58" fmla="*/ 33 w 52"/>
                <a:gd name="T59" fmla="*/ 44 h 51"/>
                <a:gd name="T60" fmla="*/ 35 w 52"/>
                <a:gd name="T61" fmla="*/ 44 h 51"/>
                <a:gd name="T62" fmla="*/ 42 w 52"/>
                <a:gd name="T63" fmla="*/ 46 h 51"/>
                <a:gd name="T64" fmla="*/ 43 w 52"/>
                <a:gd name="T65" fmla="*/ 46 h 51"/>
                <a:gd name="T66" fmla="*/ 47 w 52"/>
                <a:gd name="T67" fmla="*/ 42 h 51"/>
                <a:gd name="T68" fmla="*/ 44 w 52"/>
                <a:gd name="T69" fmla="*/ 34 h 51"/>
                <a:gd name="T70" fmla="*/ 45 w 52"/>
                <a:gd name="T71" fmla="*/ 32 h 51"/>
                <a:gd name="T72" fmla="*/ 52 w 52"/>
                <a:gd name="T73" fmla="*/ 28 h 51"/>
                <a:gd name="T74" fmla="*/ 52 w 52"/>
                <a:gd name="T75" fmla="*/ 23 h 51"/>
                <a:gd name="T76" fmla="*/ 45 w 52"/>
                <a:gd name="T77" fmla="*/ 19 h 51"/>
                <a:gd name="T78" fmla="*/ 26 w 52"/>
                <a:gd name="T79" fmla="*/ 35 h 51"/>
                <a:gd name="T80" fmla="*/ 17 w 52"/>
                <a:gd name="T81" fmla="*/ 26 h 51"/>
                <a:gd name="T82" fmla="*/ 26 w 52"/>
                <a:gd name="T83" fmla="*/ 17 h 51"/>
                <a:gd name="T84" fmla="*/ 35 w 52"/>
                <a:gd name="T85" fmla="*/ 26 h 51"/>
                <a:gd name="T86" fmla="*/ 26 w 52"/>
                <a:gd name="T87" fmla="*/ 35 h 51"/>
                <a:gd name="T88" fmla="*/ 26 w 52"/>
                <a:gd name="T89" fmla="*/ 35 h 51"/>
                <a:gd name="T90" fmla="*/ 26 w 52"/>
                <a:gd name="T9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51">
                  <a:moveTo>
                    <a:pt x="45" y="19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35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8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7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41"/>
                    <a:pt x="5" y="42"/>
                    <a:pt x="6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8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3" y="51"/>
                    <a:pt x="23" y="51"/>
                    <a:pt x="24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5"/>
                    <a:pt x="41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1"/>
                    <a:pt x="48" y="41"/>
                    <a:pt x="44" y="3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2" y="30"/>
                    <a:pt x="52" y="29"/>
                    <a:pt x="52" y="28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2"/>
                    <a:pt x="52" y="22"/>
                    <a:pt x="45" y="19"/>
                  </a:cubicBezTo>
                  <a:close/>
                  <a:moveTo>
                    <a:pt x="26" y="35"/>
                  </a:moveTo>
                  <a:cubicBezTo>
                    <a:pt x="21" y="35"/>
                    <a:pt x="17" y="31"/>
                    <a:pt x="17" y="26"/>
                  </a:cubicBezTo>
                  <a:cubicBezTo>
                    <a:pt x="17" y="21"/>
                    <a:pt x="21" y="17"/>
                    <a:pt x="26" y="17"/>
                  </a:cubicBezTo>
                  <a:cubicBezTo>
                    <a:pt x="31" y="17"/>
                    <a:pt x="35" y="21"/>
                    <a:pt x="35" y="26"/>
                  </a:cubicBezTo>
                  <a:cubicBezTo>
                    <a:pt x="35" y="31"/>
                    <a:pt x="31" y="35"/>
                    <a:pt x="26" y="35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200150" y="1420813"/>
              <a:ext cx="187325" cy="184150"/>
            </a:xfrm>
            <a:custGeom>
              <a:avLst/>
              <a:gdLst>
                <a:gd name="T0" fmla="*/ 60 w 70"/>
                <a:gd name="T1" fmla="*/ 26 h 69"/>
                <a:gd name="T2" fmla="*/ 59 w 70"/>
                <a:gd name="T3" fmla="*/ 23 h 69"/>
                <a:gd name="T4" fmla="*/ 62 w 70"/>
                <a:gd name="T5" fmla="*/ 13 h 69"/>
                <a:gd name="T6" fmla="*/ 57 w 70"/>
                <a:gd name="T7" fmla="*/ 8 h 69"/>
                <a:gd name="T8" fmla="*/ 56 w 70"/>
                <a:gd name="T9" fmla="*/ 7 h 69"/>
                <a:gd name="T10" fmla="*/ 56 w 70"/>
                <a:gd name="T11" fmla="*/ 7 h 69"/>
                <a:gd name="T12" fmla="*/ 46 w 70"/>
                <a:gd name="T13" fmla="*/ 11 h 69"/>
                <a:gd name="T14" fmla="*/ 43 w 70"/>
                <a:gd name="T15" fmla="*/ 10 h 69"/>
                <a:gd name="T16" fmla="*/ 38 w 70"/>
                <a:gd name="T17" fmla="*/ 0 h 69"/>
                <a:gd name="T18" fmla="*/ 31 w 70"/>
                <a:gd name="T19" fmla="*/ 0 h 69"/>
                <a:gd name="T20" fmla="*/ 26 w 70"/>
                <a:gd name="T21" fmla="*/ 10 h 69"/>
                <a:gd name="T22" fmla="*/ 23 w 70"/>
                <a:gd name="T23" fmla="*/ 11 h 69"/>
                <a:gd name="T24" fmla="*/ 13 w 70"/>
                <a:gd name="T25" fmla="*/ 8 h 69"/>
                <a:gd name="T26" fmla="*/ 13 w 70"/>
                <a:gd name="T27" fmla="*/ 8 h 69"/>
                <a:gd name="T28" fmla="*/ 7 w 70"/>
                <a:gd name="T29" fmla="*/ 13 h 69"/>
                <a:gd name="T30" fmla="*/ 10 w 70"/>
                <a:gd name="T31" fmla="*/ 23 h 69"/>
                <a:gd name="T32" fmla="*/ 9 w 70"/>
                <a:gd name="T33" fmla="*/ 26 h 69"/>
                <a:gd name="T34" fmla="*/ 0 w 70"/>
                <a:gd name="T35" fmla="*/ 31 h 69"/>
                <a:gd name="T36" fmla="*/ 0 w 70"/>
                <a:gd name="T37" fmla="*/ 39 h 69"/>
                <a:gd name="T38" fmla="*/ 9 w 70"/>
                <a:gd name="T39" fmla="*/ 44 h 69"/>
                <a:gd name="T40" fmla="*/ 10 w 70"/>
                <a:gd name="T41" fmla="*/ 46 h 69"/>
                <a:gd name="T42" fmla="*/ 7 w 70"/>
                <a:gd name="T43" fmla="*/ 57 h 69"/>
                <a:gd name="T44" fmla="*/ 13 w 70"/>
                <a:gd name="T45" fmla="*/ 62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9 h 69"/>
                <a:gd name="T52" fmla="*/ 26 w 70"/>
                <a:gd name="T53" fmla="*/ 60 h 69"/>
                <a:gd name="T54" fmla="*/ 31 w 70"/>
                <a:gd name="T55" fmla="*/ 69 h 69"/>
                <a:gd name="T56" fmla="*/ 39 w 70"/>
                <a:gd name="T57" fmla="*/ 69 h 69"/>
                <a:gd name="T58" fmla="*/ 44 w 70"/>
                <a:gd name="T59" fmla="*/ 60 h 69"/>
                <a:gd name="T60" fmla="*/ 47 w 70"/>
                <a:gd name="T61" fmla="*/ 59 h 69"/>
                <a:gd name="T62" fmla="*/ 56 w 70"/>
                <a:gd name="T63" fmla="*/ 62 h 69"/>
                <a:gd name="T64" fmla="*/ 57 w 70"/>
                <a:gd name="T65" fmla="*/ 62 h 69"/>
                <a:gd name="T66" fmla="*/ 62 w 70"/>
                <a:gd name="T67" fmla="*/ 56 h 69"/>
                <a:gd name="T68" fmla="*/ 59 w 70"/>
                <a:gd name="T69" fmla="*/ 46 h 69"/>
                <a:gd name="T70" fmla="*/ 60 w 70"/>
                <a:gd name="T71" fmla="*/ 43 h 69"/>
                <a:gd name="T72" fmla="*/ 70 w 70"/>
                <a:gd name="T73" fmla="*/ 38 h 69"/>
                <a:gd name="T74" fmla="*/ 70 w 70"/>
                <a:gd name="T75" fmla="*/ 31 h 69"/>
                <a:gd name="T76" fmla="*/ 60 w 70"/>
                <a:gd name="T77" fmla="*/ 26 h 69"/>
                <a:gd name="T78" fmla="*/ 35 w 70"/>
                <a:gd name="T79" fmla="*/ 47 h 69"/>
                <a:gd name="T80" fmla="*/ 22 w 70"/>
                <a:gd name="T81" fmla="*/ 35 h 69"/>
                <a:gd name="T82" fmla="*/ 35 w 70"/>
                <a:gd name="T83" fmla="*/ 23 h 69"/>
                <a:gd name="T84" fmla="*/ 47 w 70"/>
                <a:gd name="T85" fmla="*/ 35 h 69"/>
                <a:gd name="T86" fmla="*/ 35 w 70"/>
                <a:gd name="T87" fmla="*/ 47 h 69"/>
                <a:gd name="T88" fmla="*/ 35 w 70"/>
                <a:gd name="T89" fmla="*/ 47 h 69"/>
                <a:gd name="T90" fmla="*/ 35 w 70"/>
                <a:gd name="T91" fmla="*/ 4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0" y="2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4"/>
                    <a:pt x="63" y="14"/>
                    <a:pt x="62" y="13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4" y="7"/>
                    <a:pt x="46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29" y="0"/>
                    <a:pt x="26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10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6" y="56"/>
                    <a:pt x="7" y="56"/>
                    <a:pt x="7" y="5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9"/>
                    <a:pt x="30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2" y="61"/>
                    <a:pt x="55" y="62"/>
                    <a:pt x="56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3" y="55"/>
                    <a:pt x="59" y="46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70" y="40"/>
                    <a:pt x="70" y="39"/>
                    <a:pt x="70" y="3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29"/>
                    <a:pt x="60" y="26"/>
                  </a:cubicBezTo>
                  <a:close/>
                  <a:moveTo>
                    <a:pt x="35" y="47"/>
                  </a:moveTo>
                  <a:cubicBezTo>
                    <a:pt x="28" y="47"/>
                    <a:pt x="22" y="41"/>
                    <a:pt x="22" y="35"/>
                  </a:cubicBezTo>
                  <a:cubicBezTo>
                    <a:pt x="22" y="28"/>
                    <a:pt x="28" y="23"/>
                    <a:pt x="35" y="23"/>
                  </a:cubicBezTo>
                  <a:cubicBezTo>
                    <a:pt x="41" y="23"/>
                    <a:pt x="47" y="28"/>
                    <a:pt x="47" y="35"/>
                  </a:cubicBezTo>
                  <a:cubicBezTo>
                    <a:pt x="47" y="41"/>
                    <a:pt x="41" y="47"/>
                    <a:pt x="35" y="47"/>
                  </a:cubicBezTo>
                  <a:close/>
                  <a:moveTo>
                    <a:pt x="35" y="47"/>
                  </a:moveTo>
                  <a:cubicBezTo>
                    <a:pt x="35" y="47"/>
                    <a:pt x="35" y="47"/>
                    <a:pt x="35" y="4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547813" y="1768475"/>
              <a:ext cx="187325" cy="184150"/>
            </a:xfrm>
            <a:custGeom>
              <a:avLst/>
              <a:gdLst>
                <a:gd name="T0" fmla="*/ 61 w 70"/>
                <a:gd name="T1" fmla="*/ 25 h 69"/>
                <a:gd name="T2" fmla="*/ 59 w 70"/>
                <a:gd name="T3" fmla="*/ 23 h 69"/>
                <a:gd name="T4" fmla="*/ 62 w 70"/>
                <a:gd name="T5" fmla="*/ 12 h 69"/>
                <a:gd name="T6" fmla="*/ 57 w 70"/>
                <a:gd name="T7" fmla="*/ 7 h 69"/>
                <a:gd name="T8" fmla="*/ 57 w 70"/>
                <a:gd name="T9" fmla="*/ 7 h 69"/>
                <a:gd name="T10" fmla="*/ 56 w 70"/>
                <a:gd name="T11" fmla="*/ 7 h 69"/>
                <a:gd name="T12" fmla="*/ 47 w 70"/>
                <a:gd name="T13" fmla="*/ 10 h 69"/>
                <a:gd name="T14" fmla="*/ 44 w 70"/>
                <a:gd name="T15" fmla="*/ 9 h 69"/>
                <a:gd name="T16" fmla="*/ 39 w 70"/>
                <a:gd name="T17" fmla="*/ 0 h 69"/>
                <a:gd name="T18" fmla="*/ 31 w 70"/>
                <a:gd name="T19" fmla="*/ 0 h 69"/>
                <a:gd name="T20" fmla="*/ 26 w 70"/>
                <a:gd name="T21" fmla="*/ 9 h 69"/>
                <a:gd name="T22" fmla="*/ 23 w 70"/>
                <a:gd name="T23" fmla="*/ 10 h 69"/>
                <a:gd name="T24" fmla="*/ 14 w 70"/>
                <a:gd name="T25" fmla="*/ 7 h 69"/>
                <a:gd name="T26" fmla="*/ 13 w 70"/>
                <a:gd name="T27" fmla="*/ 7 h 69"/>
                <a:gd name="T28" fmla="*/ 8 w 70"/>
                <a:gd name="T29" fmla="*/ 13 h 69"/>
                <a:gd name="T30" fmla="*/ 11 w 70"/>
                <a:gd name="T31" fmla="*/ 23 h 69"/>
                <a:gd name="T32" fmla="*/ 10 w 70"/>
                <a:gd name="T33" fmla="*/ 26 h 69"/>
                <a:gd name="T34" fmla="*/ 0 w 70"/>
                <a:gd name="T35" fmla="*/ 31 h 69"/>
                <a:gd name="T36" fmla="*/ 0 w 70"/>
                <a:gd name="T37" fmla="*/ 38 h 69"/>
                <a:gd name="T38" fmla="*/ 10 w 70"/>
                <a:gd name="T39" fmla="*/ 43 h 69"/>
                <a:gd name="T40" fmla="*/ 11 w 70"/>
                <a:gd name="T41" fmla="*/ 46 h 69"/>
                <a:gd name="T42" fmla="*/ 8 w 70"/>
                <a:gd name="T43" fmla="*/ 56 h 69"/>
                <a:gd name="T44" fmla="*/ 13 w 70"/>
                <a:gd name="T45" fmla="*/ 61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8 h 69"/>
                <a:gd name="T52" fmla="*/ 26 w 70"/>
                <a:gd name="T53" fmla="*/ 59 h 69"/>
                <a:gd name="T54" fmla="*/ 31 w 70"/>
                <a:gd name="T55" fmla="*/ 69 h 69"/>
                <a:gd name="T56" fmla="*/ 39 w 70"/>
                <a:gd name="T57" fmla="*/ 69 h 69"/>
                <a:gd name="T58" fmla="*/ 44 w 70"/>
                <a:gd name="T59" fmla="*/ 59 h 69"/>
                <a:gd name="T60" fmla="*/ 47 w 70"/>
                <a:gd name="T61" fmla="*/ 58 h 69"/>
                <a:gd name="T62" fmla="*/ 56 w 70"/>
                <a:gd name="T63" fmla="*/ 61 h 69"/>
                <a:gd name="T64" fmla="*/ 57 w 70"/>
                <a:gd name="T65" fmla="*/ 61 h 69"/>
                <a:gd name="T66" fmla="*/ 63 w 70"/>
                <a:gd name="T67" fmla="*/ 56 h 69"/>
                <a:gd name="T68" fmla="*/ 59 w 70"/>
                <a:gd name="T69" fmla="*/ 46 h 69"/>
                <a:gd name="T70" fmla="*/ 61 w 70"/>
                <a:gd name="T71" fmla="*/ 43 h 69"/>
                <a:gd name="T72" fmla="*/ 70 w 70"/>
                <a:gd name="T73" fmla="*/ 38 h 69"/>
                <a:gd name="T74" fmla="*/ 70 w 70"/>
                <a:gd name="T75" fmla="*/ 30 h 69"/>
                <a:gd name="T76" fmla="*/ 61 w 70"/>
                <a:gd name="T77" fmla="*/ 25 h 69"/>
                <a:gd name="T78" fmla="*/ 35 w 70"/>
                <a:gd name="T79" fmla="*/ 46 h 69"/>
                <a:gd name="T80" fmla="*/ 23 w 70"/>
                <a:gd name="T81" fmla="*/ 34 h 69"/>
                <a:gd name="T82" fmla="*/ 35 w 70"/>
                <a:gd name="T83" fmla="*/ 22 h 69"/>
                <a:gd name="T84" fmla="*/ 47 w 70"/>
                <a:gd name="T85" fmla="*/ 34 h 69"/>
                <a:gd name="T86" fmla="*/ 35 w 70"/>
                <a:gd name="T87" fmla="*/ 46 h 69"/>
                <a:gd name="T88" fmla="*/ 35 w 70"/>
                <a:gd name="T89" fmla="*/ 46 h 69"/>
                <a:gd name="T90" fmla="*/ 35 w 70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1" y="25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11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9"/>
                    <a:pt x="30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8"/>
                    <a:pt x="28" y="22"/>
                    <a:pt x="35" y="22"/>
                  </a:cubicBezTo>
                  <a:cubicBezTo>
                    <a:pt x="42" y="22"/>
                    <a:pt x="47" y="28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1355725" y="2411413"/>
              <a:ext cx="187325" cy="184150"/>
            </a:xfrm>
            <a:custGeom>
              <a:avLst/>
              <a:gdLst>
                <a:gd name="T0" fmla="*/ 61 w 70"/>
                <a:gd name="T1" fmla="*/ 25 h 69"/>
                <a:gd name="T2" fmla="*/ 59 w 70"/>
                <a:gd name="T3" fmla="*/ 23 h 69"/>
                <a:gd name="T4" fmla="*/ 62 w 70"/>
                <a:gd name="T5" fmla="*/ 12 h 69"/>
                <a:gd name="T6" fmla="*/ 57 w 70"/>
                <a:gd name="T7" fmla="*/ 7 h 69"/>
                <a:gd name="T8" fmla="*/ 57 w 70"/>
                <a:gd name="T9" fmla="*/ 7 h 69"/>
                <a:gd name="T10" fmla="*/ 56 w 70"/>
                <a:gd name="T11" fmla="*/ 7 h 69"/>
                <a:gd name="T12" fmla="*/ 47 w 70"/>
                <a:gd name="T13" fmla="*/ 10 h 69"/>
                <a:gd name="T14" fmla="*/ 44 w 70"/>
                <a:gd name="T15" fmla="*/ 9 h 69"/>
                <a:gd name="T16" fmla="*/ 39 w 70"/>
                <a:gd name="T17" fmla="*/ 0 h 69"/>
                <a:gd name="T18" fmla="*/ 31 w 70"/>
                <a:gd name="T19" fmla="*/ 0 h 69"/>
                <a:gd name="T20" fmla="*/ 26 w 70"/>
                <a:gd name="T21" fmla="*/ 9 h 69"/>
                <a:gd name="T22" fmla="*/ 23 w 70"/>
                <a:gd name="T23" fmla="*/ 10 h 69"/>
                <a:gd name="T24" fmla="*/ 14 w 70"/>
                <a:gd name="T25" fmla="*/ 7 h 69"/>
                <a:gd name="T26" fmla="*/ 13 w 70"/>
                <a:gd name="T27" fmla="*/ 7 h 69"/>
                <a:gd name="T28" fmla="*/ 8 w 70"/>
                <a:gd name="T29" fmla="*/ 12 h 69"/>
                <a:gd name="T30" fmla="*/ 11 w 70"/>
                <a:gd name="T31" fmla="*/ 23 h 69"/>
                <a:gd name="T32" fmla="*/ 10 w 70"/>
                <a:gd name="T33" fmla="*/ 25 h 69"/>
                <a:gd name="T34" fmla="*/ 0 w 70"/>
                <a:gd name="T35" fmla="*/ 31 h 69"/>
                <a:gd name="T36" fmla="*/ 0 w 70"/>
                <a:gd name="T37" fmla="*/ 38 h 69"/>
                <a:gd name="T38" fmla="*/ 10 w 70"/>
                <a:gd name="T39" fmla="*/ 43 h 69"/>
                <a:gd name="T40" fmla="*/ 11 w 70"/>
                <a:gd name="T41" fmla="*/ 46 h 69"/>
                <a:gd name="T42" fmla="*/ 8 w 70"/>
                <a:gd name="T43" fmla="*/ 56 h 69"/>
                <a:gd name="T44" fmla="*/ 13 w 70"/>
                <a:gd name="T45" fmla="*/ 61 h 69"/>
                <a:gd name="T46" fmla="*/ 13 w 70"/>
                <a:gd name="T47" fmla="*/ 62 h 69"/>
                <a:gd name="T48" fmla="*/ 14 w 70"/>
                <a:gd name="T49" fmla="*/ 62 h 69"/>
                <a:gd name="T50" fmla="*/ 23 w 70"/>
                <a:gd name="T51" fmla="*/ 58 h 69"/>
                <a:gd name="T52" fmla="*/ 26 w 70"/>
                <a:gd name="T53" fmla="*/ 59 h 69"/>
                <a:gd name="T54" fmla="*/ 32 w 70"/>
                <a:gd name="T55" fmla="*/ 69 h 69"/>
                <a:gd name="T56" fmla="*/ 39 w 70"/>
                <a:gd name="T57" fmla="*/ 69 h 69"/>
                <a:gd name="T58" fmla="*/ 44 w 70"/>
                <a:gd name="T59" fmla="*/ 59 h 69"/>
                <a:gd name="T60" fmla="*/ 47 w 70"/>
                <a:gd name="T61" fmla="*/ 58 h 69"/>
                <a:gd name="T62" fmla="*/ 56 w 70"/>
                <a:gd name="T63" fmla="*/ 61 h 69"/>
                <a:gd name="T64" fmla="*/ 57 w 70"/>
                <a:gd name="T65" fmla="*/ 61 h 69"/>
                <a:gd name="T66" fmla="*/ 63 w 70"/>
                <a:gd name="T67" fmla="*/ 56 h 69"/>
                <a:gd name="T68" fmla="*/ 59 w 70"/>
                <a:gd name="T69" fmla="*/ 46 h 69"/>
                <a:gd name="T70" fmla="*/ 61 w 70"/>
                <a:gd name="T71" fmla="*/ 43 h 69"/>
                <a:gd name="T72" fmla="*/ 70 w 70"/>
                <a:gd name="T73" fmla="*/ 38 h 69"/>
                <a:gd name="T74" fmla="*/ 70 w 70"/>
                <a:gd name="T75" fmla="*/ 30 h 69"/>
                <a:gd name="T76" fmla="*/ 61 w 70"/>
                <a:gd name="T77" fmla="*/ 25 h 69"/>
                <a:gd name="T78" fmla="*/ 35 w 70"/>
                <a:gd name="T79" fmla="*/ 46 h 69"/>
                <a:gd name="T80" fmla="*/ 23 w 70"/>
                <a:gd name="T81" fmla="*/ 34 h 69"/>
                <a:gd name="T82" fmla="*/ 35 w 70"/>
                <a:gd name="T83" fmla="*/ 22 h 69"/>
                <a:gd name="T84" fmla="*/ 47 w 70"/>
                <a:gd name="T85" fmla="*/ 34 h 69"/>
                <a:gd name="T86" fmla="*/ 35 w 70"/>
                <a:gd name="T87" fmla="*/ 46 h 69"/>
                <a:gd name="T88" fmla="*/ 35 w 70"/>
                <a:gd name="T89" fmla="*/ 46 h 69"/>
                <a:gd name="T90" fmla="*/ 35 w 70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1" y="25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6" y="14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9"/>
                    <a:pt x="30" y="69"/>
                    <a:pt x="3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7"/>
                    <a:pt x="28" y="22"/>
                    <a:pt x="35" y="22"/>
                  </a:cubicBezTo>
                  <a:cubicBezTo>
                    <a:pt x="42" y="22"/>
                    <a:pt x="47" y="27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1670050" y="2794000"/>
              <a:ext cx="187325" cy="180975"/>
            </a:xfrm>
            <a:custGeom>
              <a:avLst/>
              <a:gdLst>
                <a:gd name="T0" fmla="*/ 60 w 70"/>
                <a:gd name="T1" fmla="*/ 25 h 68"/>
                <a:gd name="T2" fmla="*/ 59 w 70"/>
                <a:gd name="T3" fmla="*/ 22 h 68"/>
                <a:gd name="T4" fmla="*/ 62 w 70"/>
                <a:gd name="T5" fmla="*/ 12 h 68"/>
                <a:gd name="T6" fmla="*/ 57 w 70"/>
                <a:gd name="T7" fmla="*/ 7 h 68"/>
                <a:gd name="T8" fmla="*/ 56 w 70"/>
                <a:gd name="T9" fmla="*/ 7 h 68"/>
                <a:gd name="T10" fmla="*/ 56 w 70"/>
                <a:gd name="T11" fmla="*/ 7 h 68"/>
                <a:gd name="T12" fmla="*/ 47 w 70"/>
                <a:gd name="T13" fmla="*/ 10 h 68"/>
                <a:gd name="T14" fmla="*/ 44 w 70"/>
                <a:gd name="T15" fmla="*/ 9 h 68"/>
                <a:gd name="T16" fmla="*/ 38 w 70"/>
                <a:gd name="T17" fmla="*/ 0 h 68"/>
                <a:gd name="T18" fmla="*/ 31 w 70"/>
                <a:gd name="T19" fmla="*/ 0 h 68"/>
                <a:gd name="T20" fmla="*/ 26 w 70"/>
                <a:gd name="T21" fmla="*/ 9 h 68"/>
                <a:gd name="T22" fmla="*/ 23 w 70"/>
                <a:gd name="T23" fmla="*/ 10 h 68"/>
                <a:gd name="T24" fmla="*/ 14 w 70"/>
                <a:gd name="T25" fmla="*/ 7 h 68"/>
                <a:gd name="T26" fmla="*/ 13 w 70"/>
                <a:gd name="T27" fmla="*/ 7 h 68"/>
                <a:gd name="T28" fmla="*/ 7 w 70"/>
                <a:gd name="T29" fmla="*/ 12 h 68"/>
                <a:gd name="T30" fmla="*/ 11 w 70"/>
                <a:gd name="T31" fmla="*/ 23 h 68"/>
                <a:gd name="T32" fmla="*/ 9 w 70"/>
                <a:gd name="T33" fmla="*/ 25 h 68"/>
                <a:gd name="T34" fmla="*/ 0 w 70"/>
                <a:gd name="T35" fmla="*/ 31 h 68"/>
                <a:gd name="T36" fmla="*/ 0 w 70"/>
                <a:gd name="T37" fmla="*/ 38 h 68"/>
                <a:gd name="T38" fmla="*/ 9 w 70"/>
                <a:gd name="T39" fmla="*/ 43 h 68"/>
                <a:gd name="T40" fmla="*/ 11 w 70"/>
                <a:gd name="T41" fmla="*/ 46 h 68"/>
                <a:gd name="T42" fmla="*/ 8 w 70"/>
                <a:gd name="T43" fmla="*/ 56 h 68"/>
                <a:gd name="T44" fmla="*/ 13 w 70"/>
                <a:gd name="T45" fmla="*/ 61 h 68"/>
                <a:gd name="T46" fmla="*/ 13 w 70"/>
                <a:gd name="T47" fmla="*/ 62 h 68"/>
                <a:gd name="T48" fmla="*/ 14 w 70"/>
                <a:gd name="T49" fmla="*/ 62 h 68"/>
                <a:gd name="T50" fmla="*/ 23 w 70"/>
                <a:gd name="T51" fmla="*/ 58 h 68"/>
                <a:gd name="T52" fmla="*/ 26 w 70"/>
                <a:gd name="T53" fmla="*/ 59 h 68"/>
                <a:gd name="T54" fmla="*/ 31 w 70"/>
                <a:gd name="T55" fmla="*/ 68 h 68"/>
                <a:gd name="T56" fmla="*/ 39 w 70"/>
                <a:gd name="T57" fmla="*/ 68 h 68"/>
                <a:gd name="T58" fmla="*/ 44 w 70"/>
                <a:gd name="T59" fmla="*/ 59 h 68"/>
                <a:gd name="T60" fmla="*/ 47 w 70"/>
                <a:gd name="T61" fmla="*/ 58 h 68"/>
                <a:gd name="T62" fmla="*/ 56 w 70"/>
                <a:gd name="T63" fmla="*/ 61 h 68"/>
                <a:gd name="T64" fmla="*/ 57 w 70"/>
                <a:gd name="T65" fmla="*/ 61 h 68"/>
                <a:gd name="T66" fmla="*/ 62 w 70"/>
                <a:gd name="T67" fmla="*/ 56 h 68"/>
                <a:gd name="T68" fmla="*/ 59 w 70"/>
                <a:gd name="T69" fmla="*/ 46 h 68"/>
                <a:gd name="T70" fmla="*/ 60 w 70"/>
                <a:gd name="T71" fmla="*/ 43 h 68"/>
                <a:gd name="T72" fmla="*/ 70 w 70"/>
                <a:gd name="T73" fmla="*/ 38 h 68"/>
                <a:gd name="T74" fmla="*/ 70 w 70"/>
                <a:gd name="T75" fmla="*/ 30 h 68"/>
                <a:gd name="T76" fmla="*/ 60 w 70"/>
                <a:gd name="T77" fmla="*/ 25 h 68"/>
                <a:gd name="T78" fmla="*/ 35 w 70"/>
                <a:gd name="T79" fmla="*/ 46 h 68"/>
                <a:gd name="T80" fmla="*/ 23 w 70"/>
                <a:gd name="T81" fmla="*/ 34 h 68"/>
                <a:gd name="T82" fmla="*/ 35 w 70"/>
                <a:gd name="T83" fmla="*/ 22 h 68"/>
                <a:gd name="T84" fmla="*/ 47 w 70"/>
                <a:gd name="T85" fmla="*/ 34 h 68"/>
                <a:gd name="T86" fmla="*/ 35 w 70"/>
                <a:gd name="T87" fmla="*/ 46 h 68"/>
                <a:gd name="T88" fmla="*/ 35 w 70"/>
                <a:gd name="T89" fmla="*/ 46 h 68"/>
                <a:gd name="T90" fmla="*/ 35 w 70"/>
                <a:gd name="T9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8">
                  <a:moveTo>
                    <a:pt x="60" y="25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63" y="13"/>
                    <a:pt x="63" y="13"/>
                    <a:pt x="62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6" y="13"/>
                    <a:pt x="11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9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2"/>
                    <a:pt x="2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8"/>
                    <a:pt x="30" y="68"/>
                    <a:pt x="31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8"/>
                    <a:pt x="40" y="68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2" y="60"/>
                    <a:pt x="55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5"/>
                    <a:pt x="64" y="55"/>
                    <a:pt x="59" y="46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0" y="25"/>
                  </a:cubicBezTo>
                  <a:close/>
                  <a:moveTo>
                    <a:pt x="35" y="46"/>
                  </a:moveTo>
                  <a:cubicBezTo>
                    <a:pt x="28" y="46"/>
                    <a:pt x="23" y="41"/>
                    <a:pt x="23" y="34"/>
                  </a:cubicBezTo>
                  <a:cubicBezTo>
                    <a:pt x="23" y="27"/>
                    <a:pt x="28" y="22"/>
                    <a:pt x="35" y="22"/>
                  </a:cubicBezTo>
                  <a:cubicBezTo>
                    <a:pt x="42" y="22"/>
                    <a:pt x="47" y="27"/>
                    <a:pt x="47" y="34"/>
                  </a:cubicBezTo>
                  <a:cubicBezTo>
                    <a:pt x="47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181225" y="2884488"/>
              <a:ext cx="190500" cy="184150"/>
            </a:xfrm>
            <a:custGeom>
              <a:avLst/>
              <a:gdLst>
                <a:gd name="T0" fmla="*/ 61 w 71"/>
                <a:gd name="T1" fmla="*/ 26 h 69"/>
                <a:gd name="T2" fmla="*/ 60 w 71"/>
                <a:gd name="T3" fmla="*/ 23 h 69"/>
                <a:gd name="T4" fmla="*/ 63 w 71"/>
                <a:gd name="T5" fmla="*/ 13 h 69"/>
                <a:gd name="T6" fmla="*/ 58 w 71"/>
                <a:gd name="T7" fmla="*/ 7 h 69"/>
                <a:gd name="T8" fmla="*/ 57 w 71"/>
                <a:gd name="T9" fmla="*/ 7 h 69"/>
                <a:gd name="T10" fmla="*/ 56 w 71"/>
                <a:gd name="T11" fmla="*/ 7 h 69"/>
                <a:gd name="T12" fmla="*/ 47 w 71"/>
                <a:gd name="T13" fmla="*/ 11 h 69"/>
                <a:gd name="T14" fmla="*/ 44 w 71"/>
                <a:gd name="T15" fmla="*/ 9 h 69"/>
                <a:gd name="T16" fmla="*/ 39 w 71"/>
                <a:gd name="T17" fmla="*/ 0 h 69"/>
                <a:gd name="T18" fmla="*/ 32 w 71"/>
                <a:gd name="T19" fmla="*/ 0 h 69"/>
                <a:gd name="T20" fmla="*/ 27 w 71"/>
                <a:gd name="T21" fmla="*/ 9 h 69"/>
                <a:gd name="T22" fmla="*/ 24 w 71"/>
                <a:gd name="T23" fmla="*/ 11 h 69"/>
                <a:gd name="T24" fmla="*/ 14 w 71"/>
                <a:gd name="T25" fmla="*/ 7 h 69"/>
                <a:gd name="T26" fmla="*/ 14 w 71"/>
                <a:gd name="T27" fmla="*/ 7 h 69"/>
                <a:gd name="T28" fmla="*/ 8 w 71"/>
                <a:gd name="T29" fmla="*/ 13 h 69"/>
                <a:gd name="T30" fmla="*/ 11 w 71"/>
                <a:gd name="T31" fmla="*/ 23 h 69"/>
                <a:gd name="T32" fmla="*/ 10 w 71"/>
                <a:gd name="T33" fmla="*/ 26 h 69"/>
                <a:gd name="T34" fmla="*/ 0 w 71"/>
                <a:gd name="T35" fmla="*/ 31 h 69"/>
                <a:gd name="T36" fmla="*/ 0 w 71"/>
                <a:gd name="T37" fmla="*/ 38 h 69"/>
                <a:gd name="T38" fmla="*/ 10 w 71"/>
                <a:gd name="T39" fmla="*/ 43 h 69"/>
                <a:gd name="T40" fmla="*/ 11 w 71"/>
                <a:gd name="T41" fmla="*/ 46 h 69"/>
                <a:gd name="T42" fmla="*/ 8 w 71"/>
                <a:gd name="T43" fmla="*/ 56 h 69"/>
                <a:gd name="T44" fmla="*/ 13 w 71"/>
                <a:gd name="T45" fmla="*/ 61 h 69"/>
                <a:gd name="T46" fmla="*/ 14 w 71"/>
                <a:gd name="T47" fmla="*/ 62 h 69"/>
                <a:gd name="T48" fmla="*/ 14 w 71"/>
                <a:gd name="T49" fmla="*/ 62 h 69"/>
                <a:gd name="T50" fmla="*/ 24 w 71"/>
                <a:gd name="T51" fmla="*/ 58 h 69"/>
                <a:gd name="T52" fmla="*/ 27 w 71"/>
                <a:gd name="T53" fmla="*/ 59 h 69"/>
                <a:gd name="T54" fmla="*/ 32 w 71"/>
                <a:gd name="T55" fmla="*/ 69 h 69"/>
                <a:gd name="T56" fmla="*/ 39 w 71"/>
                <a:gd name="T57" fmla="*/ 69 h 69"/>
                <a:gd name="T58" fmla="*/ 44 w 71"/>
                <a:gd name="T59" fmla="*/ 59 h 69"/>
                <a:gd name="T60" fmla="*/ 47 w 71"/>
                <a:gd name="T61" fmla="*/ 58 h 69"/>
                <a:gd name="T62" fmla="*/ 57 w 71"/>
                <a:gd name="T63" fmla="*/ 62 h 69"/>
                <a:gd name="T64" fmla="*/ 57 w 71"/>
                <a:gd name="T65" fmla="*/ 62 h 69"/>
                <a:gd name="T66" fmla="*/ 63 w 71"/>
                <a:gd name="T67" fmla="*/ 56 h 69"/>
                <a:gd name="T68" fmla="*/ 60 w 71"/>
                <a:gd name="T69" fmla="*/ 46 h 69"/>
                <a:gd name="T70" fmla="*/ 61 w 71"/>
                <a:gd name="T71" fmla="*/ 43 h 69"/>
                <a:gd name="T72" fmla="*/ 71 w 71"/>
                <a:gd name="T73" fmla="*/ 38 h 69"/>
                <a:gd name="T74" fmla="*/ 71 w 71"/>
                <a:gd name="T75" fmla="*/ 31 h 69"/>
                <a:gd name="T76" fmla="*/ 61 w 71"/>
                <a:gd name="T77" fmla="*/ 26 h 69"/>
                <a:gd name="T78" fmla="*/ 35 w 71"/>
                <a:gd name="T79" fmla="*/ 46 h 69"/>
                <a:gd name="T80" fmla="*/ 23 w 71"/>
                <a:gd name="T81" fmla="*/ 34 h 69"/>
                <a:gd name="T82" fmla="*/ 35 w 71"/>
                <a:gd name="T83" fmla="*/ 22 h 69"/>
                <a:gd name="T84" fmla="*/ 48 w 71"/>
                <a:gd name="T85" fmla="*/ 34 h 69"/>
                <a:gd name="T86" fmla="*/ 35 w 71"/>
                <a:gd name="T87" fmla="*/ 46 h 69"/>
                <a:gd name="T88" fmla="*/ 35 w 71"/>
                <a:gd name="T89" fmla="*/ 46 h 69"/>
                <a:gd name="T90" fmla="*/ 35 w 71"/>
                <a:gd name="T91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9">
                  <a:moveTo>
                    <a:pt x="61" y="26"/>
                  </a:moveTo>
                  <a:cubicBezTo>
                    <a:pt x="60" y="23"/>
                    <a:pt x="60" y="23"/>
                    <a:pt x="60" y="23"/>
                  </a:cubicBezTo>
                  <a:cubicBezTo>
                    <a:pt x="64" y="14"/>
                    <a:pt x="64" y="13"/>
                    <a:pt x="63" y="1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27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11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6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6" y="62"/>
                    <a:pt x="2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0" y="69"/>
                    <a:pt x="31" y="69"/>
                    <a:pt x="3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1" y="69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3" y="61"/>
                    <a:pt x="56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0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0"/>
                    <a:pt x="71" y="29"/>
                    <a:pt x="61" y="26"/>
                  </a:cubicBezTo>
                  <a:close/>
                  <a:moveTo>
                    <a:pt x="35" y="46"/>
                  </a:moveTo>
                  <a:cubicBezTo>
                    <a:pt x="29" y="46"/>
                    <a:pt x="23" y="41"/>
                    <a:pt x="23" y="34"/>
                  </a:cubicBezTo>
                  <a:cubicBezTo>
                    <a:pt x="23" y="28"/>
                    <a:pt x="29" y="22"/>
                    <a:pt x="35" y="22"/>
                  </a:cubicBezTo>
                  <a:cubicBezTo>
                    <a:pt x="42" y="22"/>
                    <a:pt x="48" y="28"/>
                    <a:pt x="48" y="34"/>
                  </a:cubicBezTo>
                  <a:cubicBezTo>
                    <a:pt x="48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387475" y="3130550"/>
              <a:ext cx="187325" cy="180975"/>
            </a:xfrm>
            <a:custGeom>
              <a:avLst/>
              <a:gdLst>
                <a:gd name="T0" fmla="*/ 61 w 70"/>
                <a:gd name="T1" fmla="*/ 25 h 68"/>
                <a:gd name="T2" fmla="*/ 60 w 70"/>
                <a:gd name="T3" fmla="*/ 23 h 68"/>
                <a:gd name="T4" fmla="*/ 63 w 70"/>
                <a:gd name="T5" fmla="*/ 12 h 68"/>
                <a:gd name="T6" fmla="*/ 57 w 70"/>
                <a:gd name="T7" fmla="*/ 7 h 68"/>
                <a:gd name="T8" fmla="*/ 57 w 70"/>
                <a:gd name="T9" fmla="*/ 7 h 68"/>
                <a:gd name="T10" fmla="*/ 56 w 70"/>
                <a:gd name="T11" fmla="*/ 7 h 68"/>
                <a:gd name="T12" fmla="*/ 47 w 70"/>
                <a:gd name="T13" fmla="*/ 10 h 68"/>
                <a:gd name="T14" fmla="*/ 44 w 70"/>
                <a:gd name="T15" fmla="*/ 9 h 68"/>
                <a:gd name="T16" fmla="*/ 39 w 70"/>
                <a:gd name="T17" fmla="*/ 0 h 68"/>
                <a:gd name="T18" fmla="*/ 31 w 70"/>
                <a:gd name="T19" fmla="*/ 0 h 68"/>
                <a:gd name="T20" fmla="*/ 26 w 70"/>
                <a:gd name="T21" fmla="*/ 9 h 68"/>
                <a:gd name="T22" fmla="*/ 24 w 70"/>
                <a:gd name="T23" fmla="*/ 10 h 68"/>
                <a:gd name="T24" fmla="*/ 14 w 70"/>
                <a:gd name="T25" fmla="*/ 7 h 68"/>
                <a:gd name="T26" fmla="*/ 13 w 70"/>
                <a:gd name="T27" fmla="*/ 7 h 68"/>
                <a:gd name="T28" fmla="*/ 8 w 70"/>
                <a:gd name="T29" fmla="*/ 12 h 68"/>
                <a:gd name="T30" fmla="*/ 11 w 70"/>
                <a:gd name="T31" fmla="*/ 23 h 68"/>
                <a:gd name="T32" fmla="*/ 10 w 70"/>
                <a:gd name="T33" fmla="*/ 25 h 68"/>
                <a:gd name="T34" fmla="*/ 0 w 70"/>
                <a:gd name="T35" fmla="*/ 31 h 68"/>
                <a:gd name="T36" fmla="*/ 0 w 70"/>
                <a:gd name="T37" fmla="*/ 38 h 68"/>
                <a:gd name="T38" fmla="*/ 10 w 70"/>
                <a:gd name="T39" fmla="*/ 43 h 68"/>
                <a:gd name="T40" fmla="*/ 11 w 70"/>
                <a:gd name="T41" fmla="*/ 46 h 68"/>
                <a:gd name="T42" fmla="*/ 8 w 70"/>
                <a:gd name="T43" fmla="*/ 56 h 68"/>
                <a:gd name="T44" fmla="*/ 13 w 70"/>
                <a:gd name="T45" fmla="*/ 61 h 68"/>
                <a:gd name="T46" fmla="*/ 14 w 70"/>
                <a:gd name="T47" fmla="*/ 62 h 68"/>
                <a:gd name="T48" fmla="*/ 14 w 70"/>
                <a:gd name="T49" fmla="*/ 62 h 68"/>
                <a:gd name="T50" fmla="*/ 24 w 70"/>
                <a:gd name="T51" fmla="*/ 58 h 68"/>
                <a:gd name="T52" fmla="*/ 26 w 70"/>
                <a:gd name="T53" fmla="*/ 59 h 68"/>
                <a:gd name="T54" fmla="*/ 32 w 70"/>
                <a:gd name="T55" fmla="*/ 68 h 68"/>
                <a:gd name="T56" fmla="*/ 39 w 70"/>
                <a:gd name="T57" fmla="*/ 68 h 68"/>
                <a:gd name="T58" fmla="*/ 44 w 70"/>
                <a:gd name="T59" fmla="*/ 59 h 68"/>
                <a:gd name="T60" fmla="*/ 47 w 70"/>
                <a:gd name="T61" fmla="*/ 58 h 68"/>
                <a:gd name="T62" fmla="*/ 56 w 70"/>
                <a:gd name="T63" fmla="*/ 61 h 68"/>
                <a:gd name="T64" fmla="*/ 57 w 70"/>
                <a:gd name="T65" fmla="*/ 61 h 68"/>
                <a:gd name="T66" fmla="*/ 63 w 70"/>
                <a:gd name="T67" fmla="*/ 56 h 68"/>
                <a:gd name="T68" fmla="*/ 60 w 70"/>
                <a:gd name="T69" fmla="*/ 46 h 68"/>
                <a:gd name="T70" fmla="*/ 61 w 70"/>
                <a:gd name="T71" fmla="*/ 43 h 68"/>
                <a:gd name="T72" fmla="*/ 70 w 70"/>
                <a:gd name="T73" fmla="*/ 38 h 68"/>
                <a:gd name="T74" fmla="*/ 70 w 70"/>
                <a:gd name="T75" fmla="*/ 30 h 68"/>
                <a:gd name="T76" fmla="*/ 61 w 70"/>
                <a:gd name="T77" fmla="*/ 25 h 68"/>
                <a:gd name="T78" fmla="*/ 35 w 70"/>
                <a:gd name="T79" fmla="*/ 46 h 68"/>
                <a:gd name="T80" fmla="*/ 23 w 70"/>
                <a:gd name="T81" fmla="*/ 34 h 68"/>
                <a:gd name="T82" fmla="*/ 35 w 70"/>
                <a:gd name="T83" fmla="*/ 22 h 68"/>
                <a:gd name="T84" fmla="*/ 48 w 70"/>
                <a:gd name="T85" fmla="*/ 34 h 68"/>
                <a:gd name="T86" fmla="*/ 35 w 70"/>
                <a:gd name="T87" fmla="*/ 46 h 68"/>
                <a:gd name="T88" fmla="*/ 35 w 70"/>
                <a:gd name="T89" fmla="*/ 46 h 68"/>
                <a:gd name="T90" fmla="*/ 35 w 70"/>
                <a:gd name="T9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8">
                  <a:moveTo>
                    <a:pt x="61" y="25"/>
                  </a:moveTo>
                  <a:cubicBezTo>
                    <a:pt x="60" y="23"/>
                    <a:pt x="60" y="23"/>
                    <a:pt x="60" y="23"/>
                  </a:cubicBezTo>
                  <a:cubicBezTo>
                    <a:pt x="64" y="13"/>
                    <a:pt x="63" y="13"/>
                    <a:pt x="63" y="1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47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6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8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9"/>
                    <a:pt x="0" y="29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0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6" y="62"/>
                    <a:pt x="24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68"/>
                    <a:pt x="31" y="68"/>
                    <a:pt x="32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8"/>
                    <a:pt x="41" y="68"/>
                    <a:pt x="44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3" y="60"/>
                    <a:pt x="56" y="61"/>
                    <a:pt x="56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0" y="46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61" y="25"/>
                  </a:cubicBezTo>
                  <a:close/>
                  <a:moveTo>
                    <a:pt x="35" y="46"/>
                  </a:moveTo>
                  <a:cubicBezTo>
                    <a:pt x="29" y="46"/>
                    <a:pt x="23" y="41"/>
                    <a:pt x="23" y="34"/>
                  </a:cubicBezTo>
                  <a:cubicBezTo>
                    <a:pt x="23" y="27"/>
                    <a:pt x="29" y="22"/>
                    <a:pt x="35" y="22"/>
                  </a:cubicBezTo>
                  <a:cubicBezTo>
                    <a:pt x="42" y="22"/>
                    <a:pt x="48" y="27"/>
                    <a:pt x="48" y="34"/>
                  </a:cubicBezTo>
                  <a:cubicBezTo>
                    <a:pt x="48" y="41"/>
                    <a:pt x="42" y="46"/>
                    <a:pt x="35" y="46"/>
                  </a:cubicBezTo>
                  <a:close/>
                  <a:moveTo>
                    <a:pt x="35" y="46"/>
                  </a:moveTo>
                  <a:cubicBezTo>
                    <a:pt x="35" y="46"/>
                    <a:pt x="35" y="46"/>
                    <a:pt x="35" y="4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2424113" y="1154113"/>
              <a:ext cx="203200" cy="200025"/>
            </a:xfrm>
            <a:custGeom>
              <a:avLst/>
              <a:gdLst>
                <a:gd name="T0" fmla="*/ 65 w 76"/>
                <a:gd name="T1" fmla="*/ 28 h 75"/>
                <a:gd name="T2" fmla="*/ 64 w 76"/>
                <a:gd name="T3" fmla="*/ 25 h 75"/>
                <a:gd name="T4" fmla="*/ 67 w 76"/>
                <a:gd name="T5" fmla="*/ 14 h 75"/>
                <a:gd name="T6" fmla="*/ 62 w 76"/>
                <a:gd name="T7" fmla="*/ 8 h 75"/>
                <a:gd name="T8" fmla="*/ 61 w 76"/>
                <a:gd name="T9" fmla="*/ 8 h 75"/>
                <a:gd name="T10" fmla="*/ 61 w 76"/>
                <a:gd name="T11" fmla="*/ 8 h 75"/>
                <a:gd name="T12" fmla="*/ 51 w 76"/>
                <a:gd name="T13" fmla="*/ 12 h 75"/>
                <a:gd name="T14" fmla="*/ 48 w 76"/>
                <a:gd name="T15" fmla="*/ 11 h 75"/>
                <a:gd name="T16" fmla="*/ 42 w 76"/>
                <a:gd name="T17" fmla="*/ 0 h 75"/>
                <a:gd name="T18" fmla="*/ 34 w 76"/>
                <a:gd name="T19" fmla="*/ 0 h 75"/>
                <a:gd name="T20" fmla="*/ 28 w 76"/>
                <a:gd name="T21" fmla="*/ 11 h 75"/>
                <a:gd name="T22" fmla="*/ 25 w 76"/>
                <a:gd name="T23" fmla="*/ 12 h 75"/>
                <a:gd name="T24" fmla="*/ 15 w 76"/>
                <a:gd name="T25" fmla="*/ 8 h 75"/>
                <a:gd name="T26" fmla="*/ 14 w 76"/>
                <a:gd name="T27" fmla="*/ 8 h 75"/>
                <a:gd name="T28" fmla="*/ 8 w 76"/>
                <a:gd name="T29" fmla="*/ 14 h 75"/>
                <a:gd name="T30" fmla="*/ 12 w 76"/>
                <a:gd name="T31" fmla="*/ 25 h 75"/>
                <a:gd name="T32" fmla="*/ 11 w 76"/>
                <a:gd name="T33" fmla="*/ 28 h 75"/>
                <a:gd name="T34" fmla="*/ 0 w 76"/>
                <a:gd name="T35" fmla="*/ 34 h 75"/>
                <a:gd name="T36" fmla="*/ 0 w 76"/>
                <a:gd name="T37" fmla="*/ 42 h 75"/>
                <a:gd name="T38" fmla="*/ 11 w 76"/>
                <a:gd name="T39" fmla="*/ 47 h 75"/>
                <a:gd name="T40" fmla="*/ 12 w 76"/>
                <a:gd name="T41" fmla="*/ 50 h 75"/>
                <a:gd name="T42" fmla="*/ 9 w 76"/>
                <a:gd name="T43" fmla="*/ 61 h 75"/>
                <a:gd name="T44" fmla="*/ 14 w 76"/>
                <a:gd name="T45" fmla="*/ 67 h 75"/>
                <a:gd name="T46" fmla="*/ 15 w 76"/>
                <a:gd name="T47" fmla="*/ 67 h 75"/>
                <a:gd name="T48" fmla="*/ 15 w 76"/>
                <a:gd name="T49" fmla="*/ 67 h 75"/>
                <a:gd name="T50" fmla="*/ 25 w 76"/>
                <a:gd name="T51" fmla="*/ 63 h 75"/>
                <a:gd name="T52" fmla="*/ 29 w 76"/>
                <a:gd name="T53" fmla="*/ 64 h 75"/>
                <a:gd name="T54" fmla="*/ 34 w 76"/>
                <a:gd name="T55" fmla="*/ 75 h 75"/>
                <a:gd name="T56" fmla="*/ 42 w 76"/>
                <a:gd name="T57" fmla="*/ 75 h 75"/>
                <a:gd name="T58" fmla="*/ 48 w 76"/>
                <a:gd name="T59" fmla="*/ 64 h 75"/>
                <a:gd name="T60" fmla="*/ 51 w 76"/>
                <a:gd name="T61" fmla="*/ 63 h 75"/>
                <a:gd name="T62" fmla="*/ 61 w 76"/>
                <a:gd name="T63" fmla="*/ 67 h 75"/>
                <a:gd name="T64" fmla="*/ 62 w 76"/>
                <a:gd name="T65" fmla="*/ 67 h 75"/>
                <a:gd name="T66" fmla="*/ 68 w 76"/>
                <a:gd name="T67" fmla="*/ 61 h 75"/>
                <a:gd name="T68" fmla="*/ 64 w 76"/>
                <a:gd name="T69" fmla="*/ 50 h 75"/>
                <a:gd name="T70" fmla="*/ 66 w 76"/>
                <a:gd name="T71" fmla="*/ 47 h 75"/>
                <a:gd name="T72" fmla="*/ 76 w 76"/>
                <a:gd name="T73" fmla="*/ 41 h 75"/>
                <a:gd name="T74" fmla="*/ 76 w 76"/>
                <a:gd name="T75" fmla="*/ 33 h 75"/>
                <a:gd name="T76" fmla="*/ 65 w 76"/>
                <a:gd name="T77" fmla="*/ 28 h 75"/>
                <a:gd name="T78" fmla="*/ 38 w 76"/>
                <a:gd name="T79" fmla="*/ 50 h 75"/>
                <a:gd name="T80" fmla="*/ 25 w 76"/>
                <a:gd name="T81" fmla="*/ 38 h 75"/>
                <a:gd name="T82" fmla="*/ 38 w 76"/>
                <a:gd name="T83" fmla="*/ 25 h 75"/>
                <a:gd name="T84" fmla="*/ 51 w 76"/>
                <a:gd name="T85" fmla="*/ 38 h 75"/>
                <a:gd name="T86" fmla="*/ 38 w 76"/>
                <a:gd name="T87" fmla="*/ 50 h 75"/>
                <a:gd name="T88" fmla="*/ 38 w 76"/>
                <a:gd name="T89" fmla="*/ 50 h 75"/>
                <a:gd name="T90" fmla="*/ 38 w 76"/>
                <a:gd name="T91" fmla="*/ 5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5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9" y="15"/>
                    <a:pt x="68" y="15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59" y="8"/>
                    <a:pt x="51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28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1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8" y="60"/>
                    <a:pt x="9" y="6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7" y="67"/>
                    <a:pt x="25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75"/>
                    <a:pt x="33" y="75"/>
                    <a:pt x="34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3" y="75"/>
                    <a:pt x="44" y="75"/>
                    <a:pt x="48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7" y="66"/>
                    <a:pt x="60" y="67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9" y="60"/>
                    <a:pt x="69" y="60"/>
                    <a:pt x="64" y="50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1" y="50"/>
                    <a:pt x="25" y="45"/>
                    <a:pt x="25" y="38"/>
                  </a:cubicBezTo>
                  <a:cubicBezTo>
                    <a:pt x="25" y="30"/>
                    <a:pt x="31" y="25"/>
                    <a:pt x="38" y="25"/>
                  </a:cubicBezTo>
                  <a:cubicBezTo>
                    <a:pt x="45" y="25"/>
                    <a:pt x="51" y="30"/>
                    <a:pt x="51" y="38"/>
                  </a:cubicBezTo>
                  <a:cubicBezTo>
                    <a:pt x="51" y="45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301875" y="923925"/>
              <a:ext cx="93662" cy="90487"/>
            </a:xfrm>
            <a:custGeom>
              <a:avLst/>
              <a:gdLst>
                <a:gd name="T0" fmla="*/ 30 w 35"/>
                <a:gd name="T1" fmla="*/ 12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4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5 w 35"/>
                <a:gd name="T41" fmla="*/ 22 h 34"/>
                <a:gd name="T42" fmla="*/ 4 w 35"/>
                <a:gd name="T43" fmla="*/ 27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1" y="11"/>
                    <a:pt x="23" y="13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501775" y="2133600"/>
              <a:ext cx="92075" cy="90487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6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1547813" y="2560638"/>
              <a:ext cx="93662" cy="92075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2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6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6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7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6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2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5" y="20"/>
                    <a:pt x="35" y="20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1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1200150" y="2438400"/>
              <a:ext cx="90487" cy="90487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2228850" y="1858963"/>
              <a:ext cx="93662" cy="90487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5 h 34"/>
                <a:gd name="T22" fmla="*/ 12 w 35"/>
                <a:gd name="T23" fmla="*/ 5 h 34"/>
                <a:gd name="T24" fmla="*/ 7 w 35"/>
                <a:gd name="T25" fmla="*/ 4 h 34"/>
                <a:gd name="T26" fmla="*/ 7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7 w 35"/>
                <a:gd name="T45" fmla="*/ 30 h 34"/>
                <a:gd name="T46" fmla="*/ 7 w 35"/>
                <a:gd name="T47" fmla="*/ 31 h 34"/>
                <a:gd name="T48" fmla="*/ 7 w 35"/>
                <a:gd name="T49" fmla="*/ 31 h 34"/>
                <a:gd name="T50" fmla="*/ 12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4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7"/>
                    <a:pt x="4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4" y="14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2008188" y="1695450"/>
              <a:ext cx="93662" cy="90487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322513" y="2794000"/>
              <a:ext cx="93662" cy="90487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1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2203450" y="3084513"/>
              <a:ext cx="92075" cy="90487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8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3 h 34"/>
                <a:gd name="T80" fmla="*/ 11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3 h 34"/>
                <a:gd name="T88" fmla="*/ 18 w 35"/>
                <a:gd name="T89" fmla="*/ 23 h 34"/>
                <a:gd name="T90" fmla="*/ 18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2008188" y="2911475"/>
              <a:ext cx="93662" cy="90487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528763" y="3349625"/>
              <a:ext cx="93662" cy="90487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2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7"/>
                    <a:pt x="4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1128713" y="3190875"/>
              <a:ext cx="90487" cy="92075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9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9 h 34"/>
                <a:gd name="T62" fmla="*/ 28 w 34"/>
                <a:gd name="T63" fmla="*/ 30 h 34"/>
                <a:gd name="T64" fmla="*/ 28 w 34"/>
                <a:gd name="T65" fmla="*/ 30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1095375" y="2535238"/>
              <a:ext cx="92075" cy="90487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4 h 34"/>
                <a:gd name="T26" fmla="*/ 6 w 34"/>
                <a:gd name="T27" fmla="*/ 4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8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766763" y="2489200"/>
              <a:ext cx="90487" cy="90487"/>
            </a:xfrm>
            <a:custGeom>
              <a:avLst/>
              <a:gdLst>
                <a:gd name="T0" fmla="*/ 30 w 34"/>
                <a:gd name="T1" fmla="*/ 13 h 34"/>
                <a:gd name="T2" fmla="*/ 29 w 34"/>
                <a:gd name="T3" fmla="*/ 11 h 34"/>
                <a:gd name="T4" fmla="*/ 31 w 34"/>
                <a:gd name="T5" fmla="*/ 6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5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5 h 34"/>
                <a:gd name="T22" fmla="*/ 11 w 34"/>
                <a:gd name="T23" fmla="*/ 5 h 34"/>
                <a:gd name="T24" fmla="*/ 7 w 34"/>
                <a:gd name="T25" fmla="*/ 4 h 34"/>
                <a:gd name="T26" fmla="*/ 6 w 34"/>
                <a:gd name="T27" fmla="*/ 4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3 h 34"/>
                <a:gd name="T34" fmla="*/ 0 w 34"/>
                <a:gd name="T35" fmla="*/ 15 h 34"/>
                <a:gd name="T36" fmla="*/ 0 w 34"/>
                <a:gd name="T37" fmla="*/ 19 h 34"/>
                <a:gd name="T38" fmla="*/ 4 w 34"/>
                <a:gd name="T39" fmla="*/ 21 h 34"/>
                <a:gd name="T40" fmla="*/ 5 w 34"/>
                <a:gd name="T41" fmla="*/ 23 h 34"/>
                <a:gd name="T42" fmla="*/ 4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8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1 h 34"/>
                <a:gd name="T72" fmla="*/ 34 w 34"/>
                <a:gd name="T73" fmla="*/ 19 h 34"/>
                <a:gd name="T74" fmla="*/ 34 w 34"/>
                <a:gd name="T75" fmla="*/ 15 h 34"/>
                <a:gd name="T76" fmla="*/ 30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831850" y="2392363"/>
              <a:ext cx="90487" cy="92075"/>
            </a:xfrm>
            <a:custGeom>
              <a:avLst/>
              <a:gdLst>
                <a:gd name="T0" fmla="*/ 29 w 34"/>
                <a:gd name="T1" fmla="*/ 13 h 34"/>
                <a:gd name="T2" fmla="*/ 29 w 34"/>
                <a:gd name="T3" fmla="*/ 12 h 34"/>
                <a:gd name="T4" fmla="*/ 30 w 34"/>
                <a:gd name="T5" fmla="*/ 7 h 34"/>
                <a:gd name="T6" fmla="*/ 28 w 34"/>
                <a:gd name="T7" fmla="*/ 4 h 34"/>
                <a:gd name="T8" fmla="*/ 28 w 34"/>
                <a:gd name="T9" fmla="*/ 4 h 34"/>
                <a:gd name="T10" fmla="*/ 27 w 34"/>
                <a:gd name="T11" fmla="*/ 4 h 34"/>
                <a:gd name="T12" fmla="*/ 23 w 34"/>
                <a:gd name="T13" fmla="*/ 6 h 34"/>
                <a:gd name="T14" fmla="*/ 21 w 34"/>
                <a:gd name="T15" fmla="*/ 5 h 34"/>
                <a:gd name="T16" fmla="*/ 19 w 34"/>
                <a:gd name="T17" fmla="*/ 0 h 34"/>
                <a:gd name="T18" fmla="*/ 15 w 34"/>
                <a:gd name="T19" fmla="*/ 0 h 34"/>
                <a:gd name="T20" fmla="*/ 12 w 34"/>
                <a:gd name="T21" fmla="*/ 5 h 34"/>
                <a:gd name="T22" fmla="*/ 11 w 34"/>
                <a:gd name="T23" fmla="*/ 6 h 34"/>
                <a:gd name="T24" fmla="*/ 6 w 34"/>
                <a:gd name="T25" fmla="*/ 4 h 34"/>
                <a:gd name="T26" fmla="*/ 6 w 34"/>
                <a:gd name="T27" fmla="*/ 4 h 34"/>
                <a:gd name="T28" fmla="*/ 3 w 34"/>
                <a:gd name="T29" fmla="*/ 7 h 34"/>
                <a:gd name="T30" fmla="*/ 5 w 34"/>
                <a:gd name="T31" fmla="*/ 12 h 34"/>
                <a:gd name="T32" fmla="*/ 4 w 34"/>
                <a:gd name="T33" fmla="*/ 13 h 34"/>
                <a:gd name="T34" fmla="*/ 0 w 34"/>
                <a:gd name="T35" fmla="*/ 16 h 34"/>
                <a:gd name="T36" fmla="*/ 0 w 34"/>
                <a:gd name="T37" fmla="*/ 19 h 34"/>
                <a:gd name="T38" fmla="*/ 4 w 34"/>
                <a:gd name="T39" fmla="*/ 22 h 34"/>
                <a:gd name="T40" fmla="*/ 5 w 34"/>
                <a:gd name="T41" fmla="*/ 23 h 34"/>
                <a:gd name="T42" fmla="*/ 3 w 34"/>
                <a:gd name="T43" fmla="*/ 28 h 34"/>
                <a:gd name="T44" fmla="*/ 6 w 34"/>
                <a:gd name="T45" fmla="*/ 31 h 34"/>
                <a:gd name="T46" fmla="*/ 6 w 34"/>
                <a:gd name="T47" fmla="*/ 31 h 34"/>
                <a:gd name="T48" fmla="*/ 7 w 34"/>
                <a:gd name="T49" fmla="*/ 31 h 34"/>
                <a:gd name="T50" fmla="*/ 11 w 34"/>
                <a:gd name="T51" fmla="*/ 29 h 34"/>
                <a:gd name="T52" fmla="*/ 13 w 34"/>
                <a:gd name="T53" fmla="*/ 30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30 h 34"/>
                <a:gd name="T60" fmla="*/ 23 w 34"/>
                <a:gd name="T61" fmla="*/ 29 h 34"/>
                <a:gd name="T62" fmla="*/ 27 w 34"/>
                <a:gd name="T63" fmla="*/ 31 h 34"/>
                <a:gd name="T64" fmla="*/ 28 w 34"/>
                <a:gd name="T65" fmla="*/ 31 h 34"/>
                <a:gd name="T66" fmla="*/ 31 w 34"/>
                <a:gd name="T67" fmla="*/ 28 h 34"/>
                <a:gd name="T68" fmla="*/ 29 w 34"/>
                <a:gd name="T69" fmla="*/ 23 h 34"/>
                <a:gd name="T70" fmla="*/ 30 w 34"/>
                <a:gd name="T71" fmla="*/ 22 h 34"/>
                <a:gd name="T72" fmla="*/ 34 w 34"/>
                <a:gd name="T73" fmla="*/ 19 h 34"/>
                <a:gd name="T74" fmla="*/ 34 w 34"/>
                <a:gd name="T75" fmla="*/ 15 h 34"/>
                <a:gd name="T76" fmla="*/ 29 w 34"/>
                <a:gd name="T77" fmla="*/ 13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29" y="13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30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29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1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0" y="11"/>
                    <a:pt x="23" y="14"/>
                    <a:pt x="23" y="17"/>
                  </a:cubicBezTo>
                  <a:cubicBezTo>
                    <a:pt x="23" y="21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31813" y="1735138"/>
              <a:ext cx="93662" cy="92075"/>
            </a:xfrm>
            <a:custGeom>
              <a:avLst/>
              <a:gdLst>
                <a:gd name="T0" fmla="*/ 30 w 35"/>
                <a:gd name="T1" fmla="*/ 12 h 34"/>
                <a:gd name="T2" fmla="*/ 30 w 35"/>
                <a:gd name="T3" fmla="*/ 11 h 34"/>
                <a:gd name="T4" fmla="*/ 31 w 35"/>
                <a:gd name="T5" fmla="*/ 6 h 34"/>
                <a:gd name="T6" fmla="*/ 29 w 35"/>
                <a:gd name="T7" fmla="*/ 3 h 34"/>
                <a:gd name="T8" fmla="*/ 28 w 35"/>
                <a:gd name="T9" fmla="*/ 3 h 34"/>
                <a:gd name="T10" fmla="*/ 28 w 35"/>
                <a:gd name="T11" fmla="*/ 3 h 34"/>
                <a:gd name="T12" fmla="*/ 24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6 w 35"/>
                <a:gd name="T19" fmla="*/ 0 h 34"/>
                <a:gd name="T20" fmla="*/ 13 w 35"/>
                <a:gd name="T21" fmla="*/ 4 h 34"/>
                <a:gd name="T22" fmla="*/ 12 w 35"/>
                <a:gd name="T23" fmla="*/ 5 h 34"/>
                <a:gd name="T24" fmla="*/ 7 w 35"/>
                <a:gd name="T25" fmla="*/ 3 h 34"/>
                <a:gd name="T26" fmla="*/ 7 w 35"/>
                <a:gd name="T27" fmla="*/ 3 h 34"/>
                <a:gd name="T28" fmla="*/ 4 w 35"/>
                <a:gd name="T29" fmla="*/ 6 h 34"/>
                <a:gd name="T30" fmla="*/ 6 w 35"/>
                <a:gd name="T31" fmla="*/ 11 h 34"/>
                <a:gd name="T32" fmla="*/ 5 w 35"/>
                <a:gd name="T33" fmla="*/ 12 h 34"/>
                <a:gd name="T34" fmla="*/ 0 w 35"/>
                <a:gd name="T35" fmla="*/ 15 h 34"/>
                <a:gd name="T36" fmla="*/ 0 w 35"/>
                <a:gd name="T37" fmla="*/ 18 h 34"/>
                <a:gd name="T38" fmla="*/ 5 w 35"/>
                <a:gd name="T39" fmla="*/ 21 h 34"/>
                <a:gd name="T40" fmla="*/ 6 w 35"/>
                <a:gd name="T41" fmla="*/ 22 h 34"/>
                <a:gd name="T42" fmla="*/ 4 w 35"/>
                <a:gd name="T43" fmla="*/ 27 h 34"/>
                <a:gd name="T44" fmla="*/ 7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2 w 35"/>
                <a:gd name="T51" fmla="*/ 28 h 34"/>
                <a:gd name="T52" fmla="*/ 13 w 35"/>
                <a:gd name="T53" fmla="*/ 29 h 34"/>
                <a:gd name="T54" fmla="*/ 16 w 35"/>
                <a:gd name="T55" fmla="*/ 34 h 34"/>
                <a:gd name="T56" fmla="*/ 20 w 35"/>
                <a:gd name="T57" fmla="*/ 34 h 34"/>
                <a:gd name="T58" fmla="*/ 22 w 35"/>
                <a:gd name="T59" fmla="*/ 29 h 34"/>
                <a:gd name="T60" fmla="*/ 24 w 35"/>
                <a:gd name="T61" fmla="*/ 28 h 34"/>
                <a:gd name="T62" fmla="*/ 28 w 35"/>
                <a:gd name="T63" fmla="*/ 30 h 34"/>
                <a:gd name="T64" fmla="*/ 29 w 35"/>
                <a:gd name="T65" fmla="*/ 30 h 34"/>
                <a:gd name="T66" fmla="*/ 31 w 35"/>
                <a:gd name="T67" fmla="*/ 27 h 34"/>
                <a:gd name="T68" fmla="*/ 30 w 35"/>
                <a:gd name="T69" fmla="*/ 22 h 34"/>
                <a:gd name="T70" fmla="*/ 30 w 35"/>
                <a:gd name="T71" fmla="*/ 21 h 34"/>
                <a:gd name="T72" fmla="*/ 35 w 35"/>
                <a:gd name="T73" fmla="*/ 18 h 34"/>
                <a:gd name="T74" fmla="*/ 35 w 35"/>
                <a:gd name="T75" fmla="*/ 15 h 34"/>
                <a:gd name="T76" fmla="*/ 30 w 35"/>
                <a:gd name="T77" fmla="*/ 12 h 34"/>
                <a:gd name="T78" fmla="*/ 18 w 35"/>
                <a:gd name="T79" fmla="*/ 22 h 34"/>
                <a:gd name="T80" fmla="*/ 12 w 35"/>
                <a:gd name="T81" fmla="*/ 17 h 34"/>
                <a:gd name="T82" fmla="*/ 18 w 35"/>
                <a:gd name="T83" fmla="*/ 11 h 34"/>
                <a:gd name="T84" fmla="*/ 24 w 35"/>
                <a:gd name="T85" fmla="*/ 17 h 34"/>
                <a:gd name="T86" fmla="*/ 18 w 35"/>
                <a:gd name="T87" fmla="*/ 22 h 34"/>
                <a:gd name="T88" fmla="*/ 18 w 35"/>
                <a:gd name="T89" fmla="*/ 22 h 34"/>
                <a:gd name="T90" fmla="*/ 18 w 35"/>
                <a:gd name="T9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2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4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2"/>
                  </a:cubicBezTo>
                  <a:close/>
                  <a:moveTo>
                    <a:pt x="18" y="22"/>
                  </a:moveTo>
                  <a:cubicBezTo>
                    <a:pt x="14" y="22"/>
                    <a:pt x="12" y="20"/>
                    <a:pt x="12" y="17"/>
                  </a:cubicBezTo>
                  <a:cubicBezTo>
                    <a:pt x="12" y="13"/>
                    <a:pt x="14" y="11"/>
                    <a:pt x="18" y="11"/>
                  </a:cubicBezTo>
                  <a:cubicBezTo>
                    <a:pt x="21" y="11"/>
                    <a:pt x="24" y="13"/>
                    <a:pt x="24" y="17"/>
                  </a:cubicBezTo>
                  <a:cubicBezTo>
                    <a:pt x="24" y="20"/>
                    <a:pt x="21" y="22"/>
                    <a:pt x="18" y="22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566738" y="1604963"/>
              <a:ext cx="93662" cy="90487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4 h 34"/>
                <a:gd name="T26" fmla="*/ 6 w 35"/>
                <a:gd name="T27" fmla="*/ 4 h 34"/>
                <a:gd name="T28" fmla="*/ 4 w 35"/>
                <a:gd name="T29" fmla="*/ 6 h 34"/>
                <a:gd name="T30" fmla="*/ 5 w 35"/>
                <a:gd name="T31" fmla="*/ 12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2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1 w 35"/>
                <a:gd name="T51" fmla="*/ 29 h 34"/>
                <a:gd name="T52" fmla="*/ 13 w 35"/>
                <a:gd name="T53" fmla="*/ 30 h 34"/>
                <a:gd name="T54" fmla="*/ 15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81038" y="1263650"/>
              <a:ext cx="92075" cy="90487"/>
            </a:xfrm>
            <a:custGeom>
              <a:avLst/>
              <a:gdLst>
                <a:gd name="T0" fmla="*/ 29 w 34"/>
                <a:gd name="T1" fmla="*/ 12 h 34"/>
                <a:gd name="T2" fmla="*/ 29 w 34"/>
                <a:gd name="T3" fmla="*/ 11 h 34"/>
                <a:gd name="T4" fmla="*/ 30 w 34"/>
                <a:gd name="T5" fmla="*/ 6 h 34"/>
                <a:gd name="T6" fmla="*/ 28 w 34"/>
                <a:gd name="T7" fmla="*/ 3 h 34"/>
                <a:gd name="T8" fmla="*/ 28 w 34"/>
                <a:gd name="T9" fmla="*/ 3 h 34"/>
                <a:gd name="T10" fmla="*/ 27 w 34"/>
                <a:gd name="T11" fmla="*/ 3 h 34"/>
                <a:gd name="T12" fmla="*/ 23 w 34"/>
                <a:gd name="T13" fmla="*/ 5 h 34"/>
                <a:gd name="T14" fmla="*/ 21 w 34"/>
                <a:gd name="T15" fmla="*/ 4 h 34"/>
                <a:gd name="T16" fmla="*/ 19 w 34"/>
                <a:gd name="T17" fmla="*/ 0 h 34"/>
                <a:gd name="T18" fmla="*/ 15 w 34"/>
                <a:gd name="T19" fmla="*/ 0 h 34"/>
                <a:gd name="T20" fmla="*/ 13 w 34"/>
                <a:gd name="T21" fmla="*/ 4 h 34"/>
                <a:gd name="T22" fmla="*/ 11 w 34"/>
                <a:gd name="T23" fmla="*/ 5 h 34"/>
                <a:gd name="T24" fmla="*/ 6 w 34"/>
                <a:gd name="T25" fmla="*/ 3 h 34"/>
                <a:gd name="T26" fmla="*/ 6 w 34"/>
                <a:gd name="T27" fmla="*/ 3 h 34"/>
                <a:gd name="T28" fmla="*/ 3 w 34"/>
                <a:gd name="T29" fmla="*/ 6 h 34"/>
                <a:gd name="T30" fmla="*/ 5 w 34"/>
                <a:gd name="T31" fmla="*/ 11 h 34"/>
                <a:gd name="T32" fmla="*/ 4 w 34"/>
                <a:gd name="T33" fmla="*/ 12 h 34"/>
                <a:gd name="T34" fmla="*/ 0 w 34"/>
                <a:gd name="T35" fmla="*/ 15 h 34"/>
                <a:gd name="T36" fmla="*/ 0 w 34"/>
                <a:gd name="T37" fmla="*/ 18 h 34"/>
                <a:gd name="T38" fmla="*/ 4 w 34"/>
                <a:gd name="T39" fmla="*/ 21 h 34"/>
                <a:gd name="T40" fmla="*/ 5 w 34"/>
                <a:gd name="T41" fmla="*/ 22 h 34"/>
                <a:gd name="T42" fmla="*/ 3 w 34"/>
                <a:gd name="T43" fmla="*/ 27 h 34"/>
                <a:gd name="T44" fmla="*/ 6 w 34"/>
                <a:gd name="T45" fmla="*/ 30 h 34"/>
                <a:gd name="T46" fmla="*/ 6 w 34"/>
                <a:gd name="T47" fmla="*/ 30 h 34"/>
                <a:gd name="T48" fmla="*/ 7 w 34"/>
                <a:gd name="T49" fmla="*/ 30 h 34"/>
                <a:gd name="T50" fmla="*/ 11 w 34"/>
                <a:gd name="T51" fmla="*/ 28 h 34"/>
                <a:gd name="T52" fmla="*/ 13 w 34"/>
                <a:gd name="T53" fmla="*/ 29 h 34"/>
                <a:gd name="T54" fmla="*/ 15 w 34"/>
                <a:gd name="T55" fmla="*/ 34 h 34"/>
                <a:gd name="T56" fmla="*/ 19 w 34"/>
                <a:gd name="T57" fmla="*/ 34 h 34"/>
                <a:gd name="T58" fmla="*/ 21 w 34"/>
                <a:gd name="T59" fmla="*/ 29 h 34"/>
                <a:gd name="T60" fmla="*/ 23 w 34"/>
                <a:gd name="T61" fmla="*/ 28 h 34"/>
                <a:gd name="T62" fmla="*/ 27 w 34"/>
                <a:gd name="T63" fmla="*/ 30 h 34"/>
                <a:gd name="T64" fmla="*/ 28 w 34"/>
                <a:gd name="T65" fmla="*/ 30 h 34"/>
                <a:gd name="T66" fmla="*/ 31 w 34"/>
                <a:gd name="T67" fmla="*/ 27 h 34"/>
                <a:gd name="T68" fmla="*/ 29 w 34"/>
                <a:gd name="T69" fmla="*/ 22 h 34"/>
                <a:gd name="T70" fmla="*/ 30 w 34"/>
                <a:gd name="T71" fmla="*/ 21 h 34"/>
                <a:gd name="T72" fmla="*/ 34 w 34"/>
                <a:gd name="T73" fmla="*/ 18 h 34"/>
                <a:gd name="T74" fmla="*/ 34 w 34"/>
                <a:gd name="T75" fmla="*/ 15 h 34"/>
                <a:gd name="T76" fmla="*/ 29 w 34"/>
                <a:gd name="T77" fmla="*/ 12 h 34"/>
                <a:gd name="T78" fmla="*/ 17 w 34"/>
                <a:gd name="T79" fmla="*/ 23 h 34"/>
                <a:gd name="T80" fmla="*/ 11 w 34"/>
                <a:gd name="T81" fmla="*/ 17 h 34"/>
                <a:gd name="T82" fmla="*/ 17 w 34"/>
                <a:gd name="T83" fmla="*/ 11 h 34"/>
                <a:gd name="T84" fmla="*/ 23 w 34"/>
                <a:gd name="T85" fmla="*/ 17 h 34"/>
                <a:gd name="T86" fmla="*/ 17 w 34"/>
                <a:gd name="T87" fmla="*/ 23 h 34"/>
                <a:gd name="T88" fmla="*/ 17 w 34"/>
                <a:gd name="T89" fmla="*/ 23 h 34"/>
                <a:gd name="T90" fmla="*/ 17 w 34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34">
                  <a:moveTo>
                    <a:pt x="29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6"/>
                    <a:pt x="31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11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9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29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4" y="19"/>
                    <a:pt x="34" y="19"/>
                    <a:pt x="34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29" y="12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3"/>
                    <a:pt x="14" y="11"/>
                    <a:pt x="17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3" y="20"/>
                    <a:pt x="20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009650" y="908050"/>
              <a:ext cx="93662" cy="90487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4 h 34"/>
                <a:gd name="T10" fmla="*/ 28 w 35"/>
                <a:gd name="T11" fmla="*/ 4 h 34"/>
                <a:gd name="T12" fmla="*/ 23 w 35"/>
                <a:gd name="T13" fmla="*/ 5 h 34"/>
                <a:gd name="T14" fmla="*/ 22 w 35"/>
                <a:gd name="T15" fmla="*/ 5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2 w 35"/>
                <a:gd name="T23" fmla="*/ 5 h 34"/>
                <a:gd name="T24" fmla="*/ 7 w 35"/>
                <a:gd name="T25" fmla="*/ 4 h 34"/>
                <a:gd name="T26" fmla="*/ 7 w 35"/>
                <a:gd name="T27" fmla="*/ 4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1 h 34"/>
                <a:gd name="T46" fmla="*/ 7 w 35"/>
                <a:gd name="T47" fmla="*/ 31 h 34"/>
                <a:gd name="T48" fmla="*/ 7 w 35"/>
                <a:gd name="T49" fmla="*/ 31 h 34"/>
                <a:gd name="T50" fmla="*/ 12 w 35"/>
                <a:gd name="T51" fmla="*/ 29 h 34"/>
                <a:gd name="T52" fmla="*/ 13 w 35"/>
                <a:gd name="T53" fmla="*/ 30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30 h 34"/>
                <a:gd name="T60" fmla="*/ 23 w 35"/>
                <a:gd name="T61" fmla="*/ 29 h 34"/>
                <a:gd name="T62" fmla="*/ 28 w 35"/>
                <a:gd name="T63" fmla="*/ 31 h 34"/>
                <a:gd name="T64" fmla="*/ 28 w 35"/>
                <a:gd name="T65" fmla="*/ 31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2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547813" y="709613"/>
              <a:ext cx="93662" cy="92075"/>
            </a:xfrm>
            <a:custGeom>
              <a:avLst/>
              <a:gdLst>
                <a:gd name="T0" fmla="*/ 30 w 35"/>
                <a:gd name="T1" fmla="*/ 13 h 34"/>
                <a:gd name="T2" fmla="*/ 29 w 35"/>
                <a:gd name="T3" fmla="*/ 11 h 34"/>
                <a:gd name="T4" fmla="*/ 31 w 35"/>
                <a:gd name="T5" fmla="*/ 6 h 34"/>
                <a:gd name="T6" fmla="*/ 28 w 35"/>
                <a:gd name="T7" fmla="*/ 4 h 34"/>
                <a:gd name="T8" fmla="*/ 28 w 35"/>
                <a:gd name="T9" fmla="*/ 3 h 34"/>
                <a:gd name="T10" fmla="*/ 28 w 35"/>
                <a:gd name="T11" fmla="*/ 3 h 34"/>
                <a:gd name="T12" fmla="*/ 23 w 35"/>
                <a:gd name="T13" fmla="*/ 5 h 34"/>
                <a:gd name="T14" fmla="*/ 22 w 35"/>
                <a:gd name="T15" fmla="*/ 4 h 34"/>
                <a:gd name="T16" fmla="*/ 19 w 35"/>
                <a:gd name="T17" fmla="*/ 0 h 34"/>
                <a:gd name="T18" fmla="*/ 15 w 35"/>
                <a:gd name="T19" fmla="*/ 0 h 34"/>
                <a:gd name="T20" fmla="*/ 13 w 35"/>
                <a:gd name="T21" fmla="*/ 5 h 34"/>
                <a:gd name="T22" fmla="*/ 11 w 35"/>
                <a:gd name="T23" fmla="*/ 5 h 34"/>
                <a:gd name="T24" fmla="*/ 7 w 35"/>
                <a:gd name="T25" fmla="*/ 3 h 34"/>
                <a:gd name="T26" fmla="*/ 6 w 35"/>
                <a:gd name="T27" fmla="*/ 3 h 34"/>
                <a:gd name="T28" fmla="*/ 4 w 35"/>
                <a:gd name="T29" fmla="*/ 6 h 34"/>
                <a:gd name="T30" fmla="*/ 5 w 35"/>
                <a:gd name="T31" fmla="*/ 11 h 34"/>
                <a:gd name="T32" fmla="*/ 5 w 35"/>
                <a:gd name="T33" fmla="*/ 13 h 34"/>
                <a:gd name="T34" fmla="*/ 0 w 35"/>
                <a:gd name="T35" fmla="*/ 15 h 34"/>
                <a:gd name="T36" fmla="*/ 0 w 35"/>
                <a:gd name="T37" fmla="*/ 19 h 34"/>
                <a:gd name="T38" fmla="*/ 5 w 35"/>
                <a:gd name="T39" fmla="*/ 21 h 34"/>
                <a:gd name="T40" fmla="*/ 5 w 35"/>
                <a:gd name="T41" fmla="*/ 23 h 34"/>
                <a:gd name="T42" fmla="*/ 4 w 35"/>
                <a:gd name="T43" fmla="*/ 28 h 34"/>
                <a:gd name="T44" fmla="*/ 6 w 35"/>
                <a:gd name="T45" fmla="*/ 30 h 34"/>
                <a:gd name="T46" fmla="*/ 7 w 35"/>
                <a:gd name="T47" fmla="*/ 30 h 34"/>
                <a:gd name="T48" fmla="*/ 7 w 35"/>
                <a:gd name="T49" fmla="*/ 30 h 34"/>
                <a:gd name="T50" fmla="*/ 11 w 35"/>
                <a:gd name="T51" fmla="*/ 29 h 34"/>
                <a:gd name="T52" fmla="*/ 13 w 35"/>
                <a:gd name="T53" fmla="*/ 29 h 34"/>
                <a:gd name="T54" fmla="*/ 16 w 35"/>
                <a:gd name="T55" fmla="*/ 34 h 34"/>
                <a:gd name="T56" fmla="*/ 19 w 35"/>
                <a:gd name="T57" fmla="*/ 34 h 34"/>
                <a:gd name="T58" fmla="*/ 22 w 35"/>
                <a:gd name="T59" fmla="*/ 29 h 34"/>
                <a:gd name="T60" fmla="*/ 23 w 35"/>
                <a:gd name="T61" fmla="*/ 29 h 34"/>
                <a:gd name="T62" fmla="*/ 28 w 35"/>
                <a:gd name="T63" fmla="*/ 30 h 34"/>
                <a:gd name="T64" fmla="*/ 28 w 35"/>
                <a:gd name="T65" fmla="*/ 30 h 34"/>
                <a:gd name="T66" fmla="*/ 31 w 35"/>
                <a:gd name="T67" fmla="*/ 28 h 34"/>
                <a:gd name="T68" fmla="*/ 29 w 35"/>
                <a:gd name="T69" fmla="*/ 23 h 34"/>
                <a:gd name="T70" fmla="*/ 30 w 35"/>
                <a:gd name="T71" fmla="*/ 21 h 34"/>
                <a:gd name="T72" fmla="*/ 35 w 35"/>
                <a:gd name="T73" fmla="*/ 19 h 34"/>
                <a:gd name="T74" fmla="*/ 35 w 35"/>
                <a:gd name="T75" fmla="*/ 15 h 34"/>
                <a:gd name="T76" fmla="*/ 30 w 35"/>
                <a:gd name="T77" fmla="*/ 13 h 34"/>
                <a:gd name="T78" fmla="*/ 17 w 35"/>
                <a:gd name="T79" fmla="*/ 23 h 34"/>
                <a:gd name="T80" fmla="*/ 11 w 35"/>
                <a:gd name="T81" fmla="*/ 17 h 34"/>
                <a:gd name="T82" fmla="*/ 17 w 35"/>
                <a:gd name="T83" fmla="*/ 11 h 34"/>
                <a:gd name="T84" fmla="*/ 23 w 35"/>
                <a:gd name="T85" fmla="*/ 17 h 34"/>
                <a:gd name="T86" fmla="*/ 17 w 35"/>
                <a:gd name="T87" fmla="*/ 23 h 34"/>
                <a:gd name="T88" fmla="*/ 17 w 35"/>
                <a:gd name="T89" fmla="*/ 23 h 34"/>
                <a:gd name="T90" fmla="*/ 17 w 35"/>
                <a:gd name="T9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34">
                  <a:moveTo>
                    <a:pt x="30" y="13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11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4" y="23"/>
                    <a:pt x="11" y="20"/>
                    <a:pt x="11" y="17"/>
                  </a:cubicBezTo>
                  <a:cubicBezTo>
                    <a:pt x="11" y="14"/>
                    <a:pt x="14" y="11"/>
                    <a:pt x="17" y="11"/>
                  </a:cubicBez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484313" y="3475038"/>
              <a:ext cx="127000" cy="125412"/>
            </a:xfrm>
            <a:custGeom>
              <a:avLst/>
              <a:gdLst>
                <a:gd name="T0" fmla="*/ 41 w 48"/>
                <a:gd name="T1" fmla="*/ 18 h 47"/>
                <a:gd name="T2" fmla="*/ 40 w 48"/>
                <a:gd name="T3" fmla="*/ 16 h 47"/>
                <a:gd name="T4" fmla="*/ 43 w 48"/>
                <a:gd name="T5" fmla="*/ 9 h 47"/>
                <a:gd name="T6" fmla="*/ 39 w 48"/>
                <a:gd name="T7" fmla="*/ 5 h 47"/>
                <a:gd name="T8" fmla="*/ 39 w 48"/>
                <a:gd name="T9" fmla="*/ 5 h 47"/>
                <a:gd name="T10" fmla="*/ 38 w 48"/>
                <a:gd name="T11" fmla="*/ 5 h 47"/>
                <a:gd name="T12" fmla="*/ 32 w 48"/>
                <a:gd name="T13" fmla="*/ 8 h 47"/>
                <a:gd name="T14" fmla="*/ 30 w 48"/>
                <a:gd name="T15" fmla="*/ 7 h 47"/>
                <a:gd name="T16" fmla="*/ 26 w 48"/>
                <a:gd name="T17" fmla="*/ 0 h 47"/>
                <a:gd name="T18" fmla="*/ 21 w 48"/>
                <a:gd name="T19" fmla="*/ 0 h 47"/>
                <a:gd name="T20" fmla="*/ 18 w 48"/>
                <a:gd name="T21" fmla="*/ 7 h 47"/>
                <a:gd name="T22" fmla="*/ 16 w 48"/>
                <a:gd name="T23" fmla="*/ 8 h 47"/>
                <a:gd name="T24" fmla="*/ 10 w 48"/>
                <a:gd name="T25" fmla="*/ 5 h 47"/>
                <a:gd name="T26" fmla="*/ 9 w 48"/>
                <a:gd name="T27" fmla="*/ 5 h 47"/>
                <a:gd name="T28" fmla="*/ 5 w 48"/>
                <a:gd name="T29" fmla="*/ 9 h 47"/>
                <a:gd name="T30" fmla="*/ 7 w 48"/>
                <a:gd name="T31" fmla="*/ 16 h 47"/>
                <a:gd name="T32" fmla="*/ 7 w 48"/>
                <a:gd name="T33" fmla="*/ 18 h 47"/>
                <a:gd name="T34" fmla="*/ 0 w 48"/>
                <a:gd name="T35" fmla="*/ 21 h 47"/>
                <a:gd name="T36" fmla="*/ 0 w 48"/>
                <a:gd name="T37" fmla="*/ 26 h 47"/>
                <a:gd name="T38" fmla="*/ 7 w 48"/>
                <a:gd name="T39" fmla="*/ 30 h 47"/>
                <a:gd name="T40" fmla="*/ 7 w 48"/>
                <a:gd name="T41" fmla="*/ 32 h 47"/>
                <a:gd name="T42" fmla="*/ 5 w 48"/>
                <a:gd name="T43" fmla="*/ 39 h 47"/>
                <a:gd name="T44" fmla="*/ 9 w 48"/>
                <a:gd name="T45" fmla="*/ 42 h 47"/>
                <a:gd name="T46" fmla="*/ 9 w 48"/>
                <a:gd name="T47" fmla="*/ 42 h 47"/>
                <a:gd name="T48" fmla="*/ 10 w 48"/>
                <a:gd name="T49" fmla="*/ 42 h 47"/>
                <a:gd name="T50" fmla="*/ 16 w 48"/>
                <a:gd name="T51" fmla="*/ 40 h 47"/>
                <a:gd name="T52" fmla="*/ 18 w 48"/>
                <a:gd name="T53" fmla="*/ 41 h 47"/>
                <a:gd name="T54" fmla="*/ 22 w 48"/>
                <a:gd name="T55" fmla="*/ 47 h 47"/>
                <a:gd name="T56" fmla="*/ 27 w 48"/>
                <a:gd name="T57" fmla="*/ 47 h 47"/>
                <a:gd name="T58" fmla="*/ 30 w 48"/>
                <a:gd name="T59" fmla="*/ 41 h 47"/>
                <a:gd name="T60" fmla="*/ 32 w 48"/>
                <a:gd name="T61" fmla="*/ 40 h 47"/>
                <a:gd name="T62" fmla="*/ 38 w 48"/>
                <a:gd name="T63" fmla="*/ 42 h 47"/>
                <a:gd name="T64" fmla="*/ 39 w 48"/>
                <a:gd name="T65" fmla="*/ 42 h 47"/>
                <a:gd name="T66" fmla="*/ 43 w 48"/>
                <a:gd name="T67" fmla="*/ 39 h 47"/>
                <a:gd name="T68" fmla="*/ 40 w 48"/>
                <a:gd name="T69" fmla="*/ 32 h 47"/>
                <a:gd name="T70" fmla="*/ 41 w 48"/>
                <a:gd name="T71" fmla="*/ 30 h 47"/>
                <a:gd name="T72" fmla="*/ 48 w 48"/>
                <a:gd name="T73" fmla="*/ 26 h 47"/>
                <a:gd name="T74" fmla="*/ 48 w 48"/>
                <a:gd name="T75" fmla="*/ 21 h 47"/>
                <a:gd name="T76" fmla="*/ 41 w 48"/>
                <a:gd name="T77" fmla="*/ 18 h 47"/>
                <a:gd name="T78" fmla="*/ 24 w 48"/>
                <a:gd name="T79" fmla="*/ 32 h 47"/>
                <a:gd name="T80" fmla="*/ 16 w 48"/>
                <a:gd name="T81" fmla="*/ 24 h 47"/>
                <a:gd name="T82" fmla="*/ 24 w 48"/>
                <a:gd name="T83" fmla="*/ 16 h 47"/>
                <a:gd name="T84" fmla="*/ 32 w 48"/>
                <a:gd name="T85" fmla="*/ 24 h 47"/>
                <a:gd name="T86" fmla="*/ 24 w 48"/>
                <a:gd name="T87" fmla="*/ 32 h 47"/>
                <a:gd name="T88" fmla="*/ 24 w 48"/>
                <a:gd name="T89" fmla="*/ 32 h 47"/>
                <a:gd name="T90" fmla="*/ 24 w 48"/>
                <a:gd name="T91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47">
                  <a:moveTo>
                    <a:pt x="41" y="18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2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18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6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7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5" y="38"/>
                    <a:pt x="5" y="38"/>
                    <a:pt x="5" y="39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1" y="42"/>
                    <a:pt x="16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8" y="47"/>
                    <a:pt x="30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8"/>
                    <a:pt x="43" y="38"/>
                    <a:pt x="40" y="32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8" y="27"/>
                    <a:pt x="48" y="27"/>
                    <a:pt x="48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0"/>
                    <a:pt x="48" y="20"/>
                    <a:pt x="41" y="18"/>
                  </a:cubicBezTo>
                  <a:close/>
                  <a:moveTo>
                    <a:pt x="24" y="32"/>
                  </a:move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ubicBezTo>
                    <a:pt x="29" y="16"/>
                    <a:pt x="32" y="19"/>
                    <a:pt x="32" y="24"/>
                  </a:cubicBezTo>
                  <a:cubicBezTo>
                    <a:pt x="32" y="28"/>
                    <a:pt x="29" y="32"/>
                    <a:pt x="24" y="32"/>
                  </a:cubicBez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146175" y="822325"/>
              <a:ext cx="201612" cy="200025"/>
            </a:xfrm>
            <a:custGeom>
              <a:avLst/>
              <a:gdLst>
                <a:gd name="T0" fmla="*/ 65 w 75"/>
                <a:gd name="T1" fmla="*/ 28 h 75"/>
                <a:gd name="T2" fmla="*/ 64 w 75"/>
                <a:gd name="T3" fmla="*/ 25 h 75"/>
                <a:gd name="T4" fmla="*/ 67 w 75"/>
                <a:gd name="T5" fmla="*/ 14 h 75"/>
                <a:gd name="T6" fmla="*/ 61 w 75"/>
                <a:gd name="T7" fmla="*/ 8 h 75"/>
                <a:gd name="T8" fmla="*/ 61 w 75"/>
                <a:gd name="T9" fmla="*/ 8 h 75"/>
                <a:gd name="T10" fmla="*/ 60 w 75"/>
                <a:gd name="T11" fmla="*/ 8 h 75"/>
                <a:gd name="T12" fmla="*/ 50 w 75"/>
                <a:gd name="T13" fmla="*/ 12 h 75"/>
                <a:gd name="T14" fmla="*/ 47 w 75"/>
                <a:gd name="T15" fmla="*/ 11 h 75"/>
                <a:gd name="T16" fmla="*/ 41 w 75"/>
                <a:gd name="T17" fmla="*/ 0 h 75"/>
                <a:gd name="T18" fmla="*/ 33 w 75"/>
                <a:gd name="T19" fmla="*/ 0 h 75"/>
                <a:gd name="T20" fmla="*/ 28 w 75"/>
                <a:gd name="T21" fmla="*/ 11 h 75"/>
                <a:gd name="T22" fmla="*/ 25 w 75"/>
                <a:gd name="T23" fmla="*/ 12 h 75"/>
                <a:gd name="T24" fmla="*/ 15 w 75"/>
                <a:gd name="T25" fmla="*/ 8 h 75"/>
                <a:gd name="T26" fmla="*/ 14 w 75"/>
                <a:gd name="T27" fmla="*/ 8 h 75"/>
                <a:gd name="T28" fmla="*/ 8 w 75"/>
                <a:gd name="T29" fmla="*/ 14 h 75"/>
                <a:gd name="T30" fmla="*/ 11 w 75"/>
                <a:gd name="T31" fmla="*/ 25 h 75"/>
                <a:gd name="T32" fmla="*/ 10 w 75"/>
                <a:gd name="T33" fmla="*/ 28 h 75"/>
                <a:gd name="T34" fmla="*/ 0 w 75"/>
                <a:gd name="T35" fmla="*/ 34 h 75"/>
                <a:gd name="T36" fmla="*/ 0 w 75"/>
                <a:gd name="T37" fmla="*/ 42 h 75"/>
                <a:gd name="T38" fmla="*/ 10 w 75"/>
                <a:gd name="T39" fmla="*/ 47 h 75"/>
                <a:gd name="T40" fmla="*/ 11 w 75"/>
                <a:gd name="T41" fmla="*/ 50 h 75"/>
                <a:gd name="T42" fmla="*/ 8 w 75"/>
                <a:gd name="T43" fmla="*/ 61 h 75"/>
                <a:gd name="T44" fmla="*/ 14 w 75"/>
                <a:gd name="T45" fmla="*/ 67 h 75"/>
                <a:gd name="T46" fmla="*/ 14 w 75"/>
                <a:gd name="T47" fmla="*/ 67 h 75"/>
                <a:gd name="T48" fmla="*/ 15 w 75"/>
                <a:gd name="T49" fmla="*/ 67 h 75"/>
                <a:gd name="T50" fmla="*/ 25 w 75"/>
                <a:gd name="T51" fmla="*/ 63 h 75"/>
                <a:gd name="T52" fmla="*/ 28 w 75"/>
                <a:gd name="T53" fmla="*/ 65 h 75"/>
                <a:gd name="T54" fmla="*/ 34 w 75"/>
                <a:gd name="T55" fmla="*/ 75 h 75"/>
                <a:gd name="T56" fmla="*/ 42 w 75"/>
                <a:gd name="T57" fmla="*/ 75 h 75"/>
                <a:gd name="T58" fmla="*/ 47 w 75"/>
                <a:gd name="T59" fmla="*/ 65 h 75"/>
                <a:gd name="T60" fmla="*/ 50 w 75"/>
                <a:gd name="T61" fmla="*/ 63 h 75"/>
                <a:gd name="T62" fmla="*/ 60 w 75"/>
                <a:gd name="T63" fmla="*/ 67 h 75"/>
                <a:gd name="T64" fmla="*/ 61 w 75"/>
                <a:gd name="T65" fmla="*/ 67 h 75"/>
                <a:gd name="T66" fmla="*/ 67 w 75"/>
                <a:gd name="T67" fmla="*/ 61 h 75"/>
                <a:gd name="T68" fmla="*/ 64 w 75"/>
                <a:gd name="T69" fmla="*/ 50 h 75"/>
                <a:gd name="T70" fmla="*/ 65 w 75"/>
                <a:gd name="T71" fmla="*/ 47 h 75"/>
                <a:gd name="T72" fmla="*/ 75 w 75"/>
                <a:gd name="T73" fmla="*/ 41 h 75"/>
                <a:gd name="T74" fmla="*/ 75 w 75"/>
                <a:gd name="T75" fmla="*/ 34 h 75"/>
                <a:gd name="T76" fmla="*/ 65 w 75"/>
                <a:gd name="T77" fmla="*/ 28 h 75"/>
                <a:gd name="T78" fmla="*/ 38 w 75"/>
                <a:gd name="T79" fmla="*/ 51 h 75"/>
                <a:gd name="T80" fmla="*/ 24 w 75"/>
                <a:gd name="T81" fmla="*/ 38 h 75"/>
                <a:gd name="T82" fmla="*/ 38 w 75"/>
                <a:gd name="T83" fmla="*/ 25 h 75"/>
                <a:gd name="T84" fmla="*/ 51 w 75"/>
                <a:gd name="T85" fmla="*/ 38 h 75"/>
                <a:gd name="T86" fmla="*/ 38 w 75"/>
                <a:gd name="T87" fmla="*/ 51 h 75"/>
                <a:gd name="T88" fmla="*/ 38 w 75"/>
                <a:gd name="T89" fmla="*/ 51 h 75"/>
                <a:gd name="T90" fmla="*/ 38 w 75"/>
                <a:gd name="T91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" h="75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5"/>
                    <a:pt x="67" y="1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0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3" y="0"/>
                    <a:pt x="43" y="0"/>
                    <a:pt x="4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28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1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7" y="60"/>
                    <a:pt x="7" y="60"/>
                    <a:pt x="8" y="6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6" y="67"/>
                    <a:pt x="25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32" y="75"/>
                    <a:pt x="33" y="75"/>
                    <a:pt x="34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3" y="75"/>
                    <a:pt x="43" y="75"/>
                    <a:pt x="47" y="65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6" y="66"/>
                    <a:pt x="59" y="67"/>
                    <a:pt x="60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5" y="43"/>
                    <a:pt x="75" y="42"/>
                    <a:pt x="75" y="41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2"/>
                    <a:pt x="75" y="32"/>
                    <a:pt x="65" y="28"/>
                  </a:cubicBezTo>
                  <a:close/>
                  <a:moveTo>
                    <a:pt x="38" y="51"/>
                  </a:moveTo>
                  <a:cubicBezTo>
                    <a:pt x="30" y="51"/>
                    <a:pt x="24" y="45"/>
                    <a:pt x="24" y="38"/>
                  </a:cubicBezTo>
                  <a:cubicBezTo>
                    <a:pt x="24" y="30"/>
                    <a:pt x="30" y="25"/>
                    <a:pt x="38" y="25"/>
                  </a:cubicBezTo>
                  <a:cubicBezTo>
                    <a:pt x="45" y="25"/>
                    <a:pt x="51" y="30"/>
                    <a:pt x="51" y="38"/>
                  </a:cubicBezTo>
                  <a:cubicBezTo>
                    <a:pt x="51" y="45"/>
                    <a:pt x="45" y="51"/>
                    <a:pt x="38" y="51"/>
                  </a:cubicBezTo>
                  <a:close/>
                  <a:moveTo>
                    <a:pt x="38" y="51"/>
                  </a:moveTo>
                  <a:cubicBezTo>
                    <a:pt x="38" y="51"/>
                    <a:pt x="38" y="51"/>
                    <a:pt x="38" y="5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876300" y="2535238"/>
              <a:ext cx="203200" cy="196850"/>
            </a:xfrm>
            <a:custGeom>
              <a:avLst/>
              <a:gdLst>
                <a:gd name="T0" fmla="*/ 65 w 76"/>
                <a:gd name="T1" fmla="*/ 28 h 74"/>
                <a:gd name="T2" fmla="*/ 64 w 76"/>
                <a:gd name="T3" fmla="*/ 25 h 74"/>
                <a:gd name="T4" fmla="*/ 67 w 76"/>
                <a:gd name="T5" fmla="*/ 14 h 74"/>
                <a:gd name="T6" fmla="*/ 62 w 76"/>
                <a:gd name="T7" fmla="*/ 8 h 74"/>
                <a:gd name="T8" fmla="*/ 61 w 76"/>
                <a:gd name="T9" fmla="*/ 8 h 74"/>
                <a:gd name="T10" fmla="*/ 60 w 76"/>
                <a:gd name="T11" fmla="*/ 8 h 74"/>
                <a:gd name="T12" fmla="*/ 50 w 76"/>
                <a:gd name="T13" fmla="*/ 12 h 74"/>
                <a:gd name="T14" fmla="*/ 47 w 76"/>
                <a:gd name="T15" fmla="*/ 10 h 74"/>
                <a:gd name="T16" fmla="*/ 42 w 76"/>
                <a:gd name="T17" fmla="*/ 0 h 74"/>
                <a:gd name="T18" fmla="*/ 34 w 76"/>
                <a:gd name="T19" fmla="*/ 0 h 74"/>
                <a:gd name="T20" fmla="*/ 28 w 76"/>
                <a:gd name="T21" fmla="*/ 10 h 74"/>
                <a:gd name="T22" fmla="*/ 25 w 76"/>
                <a:gd name="T23" fmla="*/ 12 h 74"/>
                <a:gd name="T24" fmla="*/ 15 w 76"/>
                <a:gd name="T25" fmla="*/ 8 h 74"/>
                <a:gd name="T26" fmla="*/ 14 w 76"/>
                <a:gd name="T27" fmla="*/ 8 h 74"/>
                <a:gd name="T28" fmla="*/ 8 w 76"/>
                <a:gd name="T29" fmla="*/ 14 h 74"/>
                <a:gd name="T30" fmla="*/ 12 w 76"/>
                <a:gd name="T31" fmla="*/ 25 h 74"/>
                <a:gd name="T32" fmla="*/ 10 w 76"/>
                <a:gd name="T33" fmla="*/ 28 h 74"/>
                <a:gd name="T34" fmla="*/ 0 w 76"/>
                <a:gd name="T35" fmla="*/ 33 h 74"/>
                <a:gd name="T36" fmla="*/ 0 w 76"/>
                <a:gd name="T37" fmla="*/ 41 h 74"/>
                <a:gd name="T38" fmla="*/ 10 w 76"/>
                <a:gd name="T39" fmla="*/ 47 h 74"/>
                <a:gd name="T40" fmla="*/ 12 w 76"/>
                <a:gd name="T41" fmla="*/ 50 h 74"/>
                <a:gd name="T42" fmla="*/ 8 w 76"/>
                <a:gd name="T43" fmla="*/ 61 h 74"/>
                <a:gd name="T44" fmla="*/ 14 w 76"/>
                <a:gd name="T45" fmla="*/ 66 h 74"/>
                <a:gd name="T46" fmla="*/ 14 w 76"/>
                <a:gd name="T47" fmla="*/ 67 h 74"/>
                <a:gd name="T48" fmla="*/ 15 w 76"/>
                <a:gd name="T49" fmla="*/ 67 h 74"/>
                <a:gd name="T50" fmla="*/ 25 w 76"/>
                <a:gd name="T51" fmla="*/ 63 h 74"/>
                <a:gd name="T52" fmla="*/ 28 w 76"/>
                <a:gd name="T53" fmla="*/ 64 h 74"/>
                <a:gd name="T54" fmla="*/ 34 w 76"/>
                <a:gd name="T55" fmla="*/ 74 h 74"/>
                <a:gd name="T56" fmla="*/ 42 w 76"/>
                <a:gd name="T57" fmla="*/ 74 h 74"/>
                <a:gd name="T58" fmla="*/ 47 w 76"/>
                <a:gd name="T59" fmla="*/ 64 h 74"/>
                <a:gd name="T60" fmla="*/ 50 w 76"/>
                <a:gd name="T61" fmla="*/ 63 h 74"/>
                <a:gd name="T62" fmla="*/ 61 w 76"/>
                <a:gd name="T63" fmla="*/ 67 h 74"/>
                <a:gd name="T64" fmla="*/ 61 w 76"/>
                <a:gd name="T65" fmla="*/ 67 h 74"/>
                <a:gd name="T66" fmla="*/ 67 w 76"/>
                <a:gd name="T67" fmla="*/ 61 h 74"/>
                <a:gd name="T68" fmla="*/ 64 w 76"/>
                <a:gd name="T69" fmla="*/ 50 h 74"/>
                <a:gd name="T70" fmla="*/ 65 w 76"/>
                <a:gd name="T71" fmla="*/ 47 h 74"/>
                <a:gd name="T72" fmla="*/ 76 w 76"/>
                <a:gd name="T73" fmla="*/ 41 h 74"/>
                <a:gd name="T74" fmla="*/ 76 w 76"/>
                <a:gd name="T75" fmla="*/ 33 h 74"/>
                <a:gd name="T76" fmla="*/ 65 w 76"/>
                <a:gd name="T77" fmla="*/ 28 h 74"/>
                <a:gd name="T78" fmla="*/ 38 w 76"/>
                <a:gd name="T79" fmla="*/ 50 h 74"/>
                <a:gd name="T80" fmla="*/ 24 w 76"/>
                <a:gd name="T81" fmla="*/ 37 h 74"/>
                <a:gd name="T82" fmla="*/ 38 w 76"/>
                <a:gd name="T83" fmla="*/ 24 h 74"/>
                <a:gd name="T84" fmla="*/ 51 w 76"/>
                <a:gd name="T85" fmla="*/ 37 h 74"/>
                <a:gd name="T86" fmla="*/ 38 w 76"/>
                <a:gd name="T87" fmla="*/ 50 h 74"/>
                <a:gd name="T88" fmla="*/ 38 w 76"/>
                <a:gd name="T89" fmla="*/ 50 h 74"/>
                <a:gd name="T90" fmla="*/ 38 w 76"/>
                <a:gd name="T91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4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4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0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28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7" y="60"/>
                    <a:pt x="8" y="61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6" y="67"/>
                    <a:pt x="25" y="6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2" y="74"/>
                    <a:pt x="33" y="74"/>
                    <a:pt x="34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3" y="74"/>
                    <a:pt x="44" y="74"/>
                    <a:pt x="47" y="6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6" y="65"/>
                    <a:pt x="60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9" y="59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0" y="50"/>
                    <a:pt x="24" y="44"/>
                    <a:pt x="24" y="37"/>
                  </a:cubicBezTo>
                  <a:cubicBezTo>
                    <a:pt x="24" y="30"/>
                    <a:pt x="30" y="24"/>
                    <a:pt x="38" y="24"/>
                  </a:cubicBezTo>
                  <a:cubicBezTo>
                    <a:pt x="45" y="24"/>
                    <a:pt x="51" y="30"/>
                    <a:pt x="51" y="37"/>
                  </a:cubicBezTo>
                  <a:cubicBezTo>
                    <a:pt x="51" y="44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625475" y="1385888"/>
              <a:ext cx="203200" cy="198437"/>
            </a:xfrm>
            <a:custGeom>
              <a:avLst/>
              <a:gdLst>
                <a:gd name="T0" fmla="*/ 65 w 76"/>
                <a:gd name="T1" fmla="*/ 28 h 74"/>
                <a:gd name="T2" fmla="*/ 64 w 76"/>
                <a:gd name="T3" fmla="*/ 25 h 74"/>
                <a:gd name="T4" fmla="*/ 67 w 76"/>
                <a:gd name="T5" fmla="*/ 14 h 74"/>
                <a:gd name="T6" fmla="*/ 62 w 76"/>
                <a:gd name="T7" fmla="*/ 8 h 74"/>
                <a:gd name="T8" fmla="*/ 61 w 76"/>
                <a:gd name="T9" fmla="*/ 8 h 74"/>
                <a:gd name="T10" fmla="*/ 60 w 76"/>
                <a:gd name="T11" fmla="*/ 8 h 74"/>
                <a:gd name="T12" fmla="*/ 51 w 76"/>
                <a:gd name="T13" fmla="*/ 12 h 74"/>
                <a:gd name="T14" fmla="*/ 47 w 76"/>
                <a:gd name="T15" fmla="*/ 10 h 74"/>
                <a:gd name="T16" fmla="*/ 42 w 76"/>
                <a:gd name="T17" fmla="*/ 0 h 74"/>
                <a:gd name="T18" fmla="*/ 34 w 76"/>
                <a:gd name="T19" fmla="*/ 0 h 74"/>
                <a:gd name="T20" fmla="*/ 28 w 76"/>
                <a:gd name="T21" fmla="*/ 10 h 74"/>
                <a:gd name="T22" fmla="*/ 25 w 76"/>
                <a:gd name="T23" fmla="*/ 12 h 74"/>
                <a:gd name="T24" fmla="*/ 15 w 76"/>
                <a:gd name="T25" fmla="*/ 8 h 74"/>
                <a:gd name="T26" fmla="*/ 14 w 76"/>
                <a:gd name="T27" fmla="*/ 8 h 74"/>
                <a:gd name="T28" fmla="*/ 8 w 76"/>
                <a:gd name="T29" fmla="*/ 14 h 74"/>
                <a:gd name="T30" fmla="*/ 12 w 76"/>
                <a:gd name="T31" fmla="*/ 25 h 74"/>
                <a:gd name="T32" fmla="*/ 10 w 76"/>
                <a:gd name="T33" fmla="*/ 28 h 74"/>
                <a:gd name="T34" fmla="*/ 0 w 76"/>
                <a:gd name="T35" fmla="*/ 34 h 74"/>
                <a:gd name="T36" fmla="*/ 0 w 76"/>
                <a:gd name="T37" fmla="*/ 41 h 74"/>
                <a:gd name="T38" fmla="*/ 10 w 76"/>
                <a:gd name="T39" fmla="*/ 47 h 74"/>
                <a:gd name="T40" fmla="*/ 12 w 76"/>
                <a:gd name="T41" fmla="*/ 50 h 74"/>
                <a:gd name="T42" fmla="*/ 8 w 76"/>
                <a:gd name="T43" fmla="*/ 61 h 74"/>
                <a:gd name="T44" fmla="*/ 14 w 76"/>
                <a:gd name="T45" fmla="*/ 66 h 74"/>
                <a:gd name="T46" fmla="*/ 15 w 76"/>
                <a:gd name="T47" fmla="*/ 67 h 74"/>
                <a:gd name="T48" fmla="*/ 15 w 76"/>
                <a:gd name="T49" fmla="*/ 67 h 74"/>
                <a:gd name="T50" fmla="*/ 25 w 76"/>
                <a:gd name="T51" fmla="*/ 63 h 74"/>
                <a:gd name="T52" fmla="*/ 28 w 76"/>
                <a:gd name="T53" fmla="*/ 64 h 74"/>
                <a:gd name="T54" fmla="*/ 34 w 76"/>
                <a:gd name="T55" fmla="*/ 74 h 74"/>
                <a:gd name="T56" fmla="*/ 42 w 76"/>
                <a:gd name="T57" fmla="*/ 74 h 74"/>
                <a:gd name="T58" fmla="*/ 47 w 76"/>
                <a:gd name="T59" fmla="*/ 64 h 74"/>
                <a:gd name="T60" fmla="*/ 51 w 76"/>
                <a:gd name="T61" fmla="*/ 63 h 74"/>
                <a:gd name="T62" fmla="*/ 61 w 76"/>
                <a:gd name="T63" fmla="*/ 67 h 74"/>
                <a:gd name="T64" fmla="*/ 61 w 76"/>
                <a:gd name="T65" fmla="*/ 67 h 74"/>
                <a:gd name="T66" fmla="*/ 68 w 76"/>
                <a:gd name="T67" fmla="*/ 61 h 74"/>
                <a:gd name="T68" fmla="*/ 64 w 76"/>
                <a:gd name="T69" fmla="*/ 50 h 74"/>
                <a:gd name="T70" fmla="*/ 65 w 76"/>
                <a:gd name="T71" fmla="*/ 47 h 74"/>
                <a:gd name="T72" fmla="*/ 76 w 76"/>
                <a:gd name="T73" fmla="*/ 41 h 74"/>
                <a:gd name="T74" fmla="*/ 76 w 76"/>
                <a:gd name="T75" fmla="*/ 33 h 74"/>
                <a:gd name="T76" fmla="*/ 65 w 76"/>
                <a:gd name="T77" fmla="*/ 28 h 74"/>
                <a:gd name="T78" fmla="*/ 38 w 76"/>
                <a:gd name="T79" fmla="*/ 50 h 74"/>
                <a:gd name="T80" fmla="*/ 25 w 76"/>
                <a:gd name="T81" fmla="*/ 37 h 74"/>
                <a:gd name="T82" fmla="*/ 38 w 76"/>
                <a:gd name="T83" fmla="*/ 24 h 74"/>
                <a:gd name="T84" fmla="*/ 51 w 76"/>
                <a:gd name="T85" fmla="*/ 37 h 74"/>
                <a:gd name="T86" fmla="*/ 38 w 76"/>
                <a:gd name="T87" fmla="*/ 50 h 74"/>
                <a:gd name="T88" fmla="*/ 38 w 76"/>
                <a:gd name="T89" fmla="*/ 50 h 74"/>
                <a:gd name="T90" fmla="*/ 38 w 76"/>
                <a:gd name="T91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74">
                  <a:moveTo>
                    <a:pt x="65" y="28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8" y="15"/>
                    <a:pt x="68" y="15"/>
                    <a:pt x="6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59" y="8"/>
                    <a:pt x="51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28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12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0" y="32"/>
                    <a:pt x="0" y="32"/>
                    <a:pt x="0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10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7" y="60"/>
                    <a:pt x="8" y="60"/>
                    <a:pt x="8" y="61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7"/>
                    <a:pt x="17" y="67"/>
                    <a:pt x="25" y="6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2" y="74"/>
                    <a:pt x="33" y="74"/>
                    <a:pt x="34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3" y="74"/>
                    <a:pt x="44" y="74"/>
                    <a:pt x="47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6" y="65"/>
                    <a:pt x="60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0"/>
                    <a:pt x="69" y="60"/>
                    <a:pt x="64" y="50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6" y="43"/>
                    <a:pt x="76" y="42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2"/>
                    <a:pt x="76" y="32"/>
                    <a:pt x="65" y="28"/>
                  </a:cubicBezTo>
                  <a:close/>
                  <a:moveTo>
                    <a:pt x="38" y="50"/>
                  </a:moveTo>
                  <a:cubicBezTo>
                    <a:pt x="31" y="50"/>
                    <a:pt x="25" y="45"/>
                    <a:pt x="25" y="37"/>
                  </a:cubicBezTo>
                  <a:cubicBezTo>
                    <a:pt x="25" y="30"/>
                    <a:pt x="31" y="24"/>
                    <a:pt x="38" y="24"/>
                  </a:cubicBezTo>
                  <a:cubicBezTo>
                    <a:pt x="45" y="24"/>
                    <a:pt x="51" y="30"/>
                    <a:pt x="51" y="37"/>
                  </a:cubicBezTo>
                  <a:cubicBezTo>
                    <a:pt x="51" y="45"/>
                    <a:pt x="45" y="50"/>
                    <a:pt x="38" y="50"/>
                  </a:cubicBez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184275" y="3644900"/>
              <a:ext cx="1031875" cy="777875"/>
            </a:xfrm>
            <a:custGeom>
              <a:avLst/>
              <a:gdLst>
                <a:gd name="T0" fmla="*/ 364 w 386"/>
                <a:gd name="T1" fmla="*/ 106 h 291"/>
                <a:gd name="T2" fmla="*/ 386 w 386"/>
                <a:gd name="T3" fmla="*/ 84 h 291"/>
                <a:gd name="T4" fmla="*/ 364 w 386"/>
                <a:gd name="T5" fmla="*/ 62 h 291"/>
                <a:gd name="T6" fmla="*/ 363 w 386"/>
                <a:gd name="T7" fmla="*/ 62 h 291"/>
                <a:gd name="T8" fmla="*/ 363 w 386"/>
                <a:gd name="T9" fmla="*/ 46 h 291"/>
                <a:gd name="T10" fmla="*/ 364 w 386"/>
                <a:gd name="T11" fmla="*/ 46 h 291"/>
                <a:gd name="T12" fmla="*/ 386 w 386"/>
                <a:gd name="T13" fmla="*/ 24 h 291"/>
                <a:gd name="T14" fmla="*/ 364 w 386"/>
                <a:gd name="T15" fmla="*/ 2 h 291"/>
                <a:gd name="T16" fmla="*/ 344 w 386"/>
                <a:gd name="T17" fmla="*/ 2 h 291"/>
                <a:gd name="T18" fmla="*/ 335 w 386"/>
                <a:gd name="T19" fmla="*/ 0 h 291"/>
                <a:gd name="T20" fmla="*/ 50 w 386"/>
                <a:gd name="T21" fmla="*/ 0 h 291"/>
                <a:gd name="T22" fmla="*/ 42 w 386"/>
                <a:gd name="T23" fmla="*/ 2 h 291"/>
                <a:gd name="T24" fmla="*/ 22 w 386"/>
                <a:gd name="T25" fmla="*/ 2 h 291"/>
                <a:gd name="T26" fmla="*/ 0 w 386"/>
                <a:gd name="T27" fmla="*/ 24 h 291"/>
                <a:gd name="T28" fmla="*/ 22 w 386"/>
                <a:gd name="T29" fmla="*/ 46 h 291"/>
                <a:gd name="T30" fmla="*/ 23 w 386"/>
                <a:gd name="T31" fmla="*/ 46 h 291"/>
                <a:gd name="T32" fmla="*/ 23 w 386"/>
                <a:gd name="T33" fmla="*/ 62 h 291"/>
                <a:gd name="T34" fmla="*/ 22 w 386"/>
                <a:gd name="T35" fmla="*/ 62 h 291"/>
                <a:gd name="T36" fmla="*/ 0 w 386"/>
                <a:gd name="T37" fmla="*/ 84 h 291"/>
                <a:gd name="T38" fmla="*/ 22 w 386"/>
                <a:gd name="T39" fmla="*/ 106 h 291"/>
                <a:gd name="T40" fmla="*/ 23 w 386"/>
                <a:gd name="T41" fmla="*/ 106 h 291"/>
                <a:gd name="T42" fmla="*/ 23 w 386"/>
                <a:gd name="T43" fmla="*/ 122 h 291"/>
                <a:gd name="T44" fmla="*/ 22 w 386"/>
                <a:gd name="T45" fmla="*/ 122 h 291"/>
                <a:gd name="T46" fmla="*/ 0 w 386"/>
                <a:gd name="T47" fmla="*/ 144 h 291"/>
                <a:gd name="T48" fmla="*/ 22 w 386"/>
                <a:gd name="T49" fmla="*/ 166 h 291"/>
                <a:gd name="T50" fmla="*/ 23 w 386"/>
                <a:gd name="T51" fmla="*/ 166 h 291"/>
                <a:gd name="T52" fmla="*/ 23 w 386"/>
                <a:gd name="T53" fmla="*/ 184 h 291"/>
                <a:gd name="T54" fmla="*/ 50 w 386"/>
                <a:gd name="T55" fmla="*/ 211 h 291"/>
                <a:gd name="T56" fmla="*/ 171 w 386"/>
                <a:gd name="T57" fmla="*/ 291 h 291"/>
                <a:gd name="T58" fmla="*/ 191 w 386"/>
                <a:gd name="T59" fmla="*/ 291 h 291"/>
                <a:gd name="T60" fmla="*/ 193 w 386"/>
                <a:gd name="T61" fmla="*/ 291 h 291"/>
                <a:gd name="T62" fmla="*/ 194 w 386"/>
                <a:gd name="T63" fmla="*/ 291 h 291"/>
                <a:gd name="T64" fmla="*/ 215 w 386"/>
                <a:gd name="T65" fmla="*/ 291 h 291"/>
                <a:gd name="T66" fmla="*/ 335 w 386"/>
                <a:gd name="T67" fmla="*/ 211 h 291"/>
                <a:gd name="T68" fmla="*/ 363 w 386"/>
                <a:gd name="T69" fmla="*/ 184 h 291"/>
                <a:gd name="T70" fmla="*/ 363 w 386"/>
                <a:gd name="T71" fmla="*/ 166 h 291"/>
                <a:gd name="T72" fmla="*/ 364 w 386"/>
                <a:gd name="T73" fmla="*/ 166 h 291"/>
                <a:gd name="T74" fmla="*/ 386 w 386"/>
                <a:gd name="T75" fmla="*/ 144 h 291"/>
                <a:gd name="T76" fmla="*/ 364 w 386"/>
                <a:gd name="T77" fmla="*/ 122 h 291"/>
                <a:gd name="T78" fmla="*/ 363 w 386"/>
                <a:gd name="T79" fmla="*/ 122 h 291"/>
                <a:gd name="T80" fmla="*/ 363 w 386"/>
                <a:gd name="T81" fmla="*/ 106 h 291"/>
                <a:gd name="T82" fmla="*/ 364 w 386"/>
                <a:gd name="T83" fmla="*/ 10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291">
                  <a:moveTo>
                    <a:pt x="364" y="106"/>
                  </a:moveTo>
                  <a:cubicBezTo>
                    <a:pt x="376" y="106"/>
                    <a:pt x="386" y="96"/>
                    <a:pt x="386" y="84"/>
                  </a:cubicBezTo>
                  <a:cubicBezTo>
                    <a:pt x="386" y="72"/>
                    <a:pt x="376" y="62"/>
                    <a:pt x="364" y="62"/>
                  </a:cubicBezTo>
                  <a:cubicBezTo>
                    <a:pt x="363" y="62"/>
                    <a:pt x="363" y="62"/>
                    <a:pt x="363" y="62"/>
                  </a:cubicBezTo>
                  <a:cubicBezTo>
                    <a:pt x="363" y="46"/>
                    <a:pt x="363" y="46"/>
                    <a:pt x="363" y="46"/>
                  </a:cubicBezTo>
                  <a:cubicBezTo>
                    <a:pt x="364" y="46"/>
                    <a:pt x="364" y="46"/>
                    <a:pt x="364" y="46"/>
                  </a:cubicBezTo>
                  <a:cubicBezTo>
                    <a:pt x="376" y="46"/>
                    <a:pt x="386" y="36"/>
                    <a:pt x="386" y="24"/>
                  </a:cubicBezTo>
                  <a:cubicBezTo>
                    <a:pt x="386" y="12"/>
                    <a:pt x="376" y="2"/>
                    <a:pt x="36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1" y="1"/>
                    <a:pt x="338" y="0"/>
                    <a:pt x="33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1"/>
                    <a:pt x="4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0" y="2"/>
                    <a:pt x="0" y="12"/>
                    <a:pt x="0" y="24"/>
                  </a:cubicBezTo>
                  <a:cubicBezTo>
                    <a:pt x="0" y="36"/>
                    <a:pt x="10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0" y="62"/>
                    <a:pt x="0" y="72"/>
                    <a:pt x="0" y="84"/>
                  </a:cubicBezTo>
                  <a:cubicBezTo>
                    <a:pt x="0" y="96"/>
                    <a:pt x="10" y="106"/>
                    <a:pt x="22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0" y="122"/>
                    <a:pt x="0" y="132"/>
                    <a:pt x="0" y="144"/>
                  </a:cubicBezTo>
                  <a:cubicBezTo>
                    <a:pt x="0" y="156"/>
                    <a:pt x="10" y="166"/>
                    <a:pt x="22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98"/>
                    <a:pt x="35" y="211"/>
                    <a:pt x="50" y="211"/>
                  </a:cubicBezTo>
                  <a:cubicBezTo>
                    <a:pt x="50" y="211"/>
                    <a:pt x="138" y="291"/>
                    <a:pt x="171" y="291"/>
                  </a:cubicBezTo>
                  <a:cubicBezTo>
                    <a:pt x="182" y="291"/>
                    <a:pt x="188" y="291"/>
                    <a:pt x="191" y="291"/>
                  </a:cubicBezTo>
                  <a:cubicBezTo>
                    <a:pt x="192" y="291"/>
                    <a:pt x="192" y="291"/>
                    <a:pt x="193" y="291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7" y="291"/>
                    <a:pt x="204" y="291"/>
                    <a:pt x="215" y="291"/>
                  </a:cubicBezTo>
                  <a:cubicBezTo>
                    <a:pt x="247" y="291"/>
                    <a:pt x="335" y="211"/>
                    <a:pt x="335" y="211"/>
                  </a:cubicBezTo>
                  <a:cubicBezTo>
                    <a:pt x="350" y="211"/>
                    <a:pt x="363" y="198"/>
                    <a:pt x="363" y="184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76" y="166"/>
                    <a:pt x="386" y="156"/>
                    <a:pt x="386" y="144"/>
                  </a:cubicBezTo>
                  <a:cubicBezTo>
                    <a:pt x="386" y="132"/>
                    <a:pt x="376" y="122"/>
                    <a:pt x="364" y="122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06"/>
                    <a:pt x="363" y="106"/>
                    <a:pt x="363" y="106"/>
                  </a:cubicBezTo>
                  <a:lnTo>
                    <a:pt x="364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9336" y="648309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272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/>
          <p:cNvSpPr txBox="1">
            <a:spLocks/>
          </p:cNvSpPr>
          <p:nvPr/>
        </p:nvSpPr>
        <p:spPr>
          <a:xfrm>
            <a:off x="1055866" y="214786"/>
            <a:ext cx="10045306" cy="7589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rgbClr val="00676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There are many possible Domains of a Business Architecture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647209" y="2054748"/>
            <a:ext cx="133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rgbClr val="006767"/>
                </a:solidFill>
              </a:rPr>
              <a:t>Business Performance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387734" y="4955050"/>
            <a:ext cx="133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rgbClr val="006767"/>
                </a:solidFill>
              </a:rPr>
              <a:t>Business Capabilities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20114" y="2796187"/>
            <a:ext cx="1337202" cy="1187791"/>
            <a:chOff x="8602452" y="3470350"/>
            <a:chExt cx="1337202" cy="1187791"/>
          </a:xfrm>
        </p:grpSpPr>
        <p:pic>
          <p:nvPicPr>
            <p:cNvPr id="201" name="Picture 4" descr="http://www.sagemanager.com/wp-content/sdaolpu/2010/12/icon_strategic-action-pla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11321" y="3470350"/>
              <a:ext cx="819884" cy="81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8602452" y="4196476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Process-Centric Management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9447" y="4298481"/>
            <a:ext cx="1008881" cy="1146388"/>
            <a:chOff x="6266863" y="4765770"/>
            <a:chExt cx="1008881" cy="1146388"/>
          </a:xfrm>
        </p:grpSpPr>
        <p:pic>
          <p:nvPicPr>
            <p:cNvPr id="200" name="Picture 2" descr="http://bezier-curve.com/material/07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863" y="4765770"/>
              <a:ext cx="1008881" cy="100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" name="TextBox 226"/>
            <p:cNvSpPr txBox="1"/>
            <p:nvPr/>
          </p:nvSpPr>
          <p:spPr>
            <a:xfrm>
              <a:off x="6289130" y="5450493"/>
              <a:ext cx="964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Change Priorities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002938" y="2796187"/>
            <a:ext cx="1337202" cy="1001750"/>
            <a:chOff x="10612012" y="4244618"/>
            <a:chExt cx="1337202" cy="1001750"/>
          </a:xfrm>
        </p:grpSpPr>
        <p:sp>
          <p:nvSpPr>
            <p:cNvPr id="240" name="TextBox 239"/>
            <p:cNvSpPr txBox="1"/>
            <p:nvPr/>
          </p:nvSpPr>
          <p:spPr>
            <a:xfrm>
              <a:off x="10612012" y="4784703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Business</a:t>
              </a:r>
            </a:p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 Results</a:t>
              </a:r>
            </a:p>
          </p:txBody>
        </p:sp>
        <p:pic>
          <p:nvPicPr>
            <p:cNvPr id="241" name="Picture 2" descr="http://www.clker.com/cliparts/Y/J/h/7/t/V/bullseye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108" y="4244618"/>
              <a:ext cx="533009" cy="53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281335" y="1342931"/>
            <a:ext cx="844269" cy="1195463"/>
            <a:chOff x="2620240" y="1722207"/>
            <a:chExt cx="844269" cy="1195463"/>
          </a:xfrm>
        </p:grpSpPr>
        <p:sp>
          <p:nvSpPr>
            <p:cNvPr id="242" name="TextBox 241"/>
            <p:cNvSpPr txBox="1"/>
            <p:nvPr/>
          </p:nvSpPr>
          <p:spPr>
            <a:xfrm>
              <a:off x="2620240" y="2456005"/>
              <a:ext cx="797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1200" dirty="0">
                  <a:solidFill>
                    <a:srgbClr val="006767"/>
                  </a:solidFill>
                </a:rPr>
                <a:t>Strategic</a:t>
              </a:r>
            </a:p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Framing</a:t>
              </a:r>
            </a:p>
          </p:txBody>
        </p: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313" y="1722207"/>
              <a:ext cx="812196" cy="77767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402976" y="4298481"/>
            <a:ext cx="1337202" cy="975072"/>
            <a:chOff x="9231761" y="4605956"/>
            <a:chExt cx="1337202" cy="975072"/>
          </a:xfrm>
        </p:grpSpPr>
        <p:sp>
          <p:nvSpPr>
            <p:cNvPr id="257" name="TextBox 256"/>
            <p:cNvSpPr txBox="1"/>
            <p:nvPr/>
          </p:nvSpPr>
          <p:spPr>
            <a:xfrm>
              <a:off x="9231761" y="5119363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Continuous Improvement</a:t>
              </a:r>
            </a:p>
          </p:txBody>
        </p:sp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711" y="4605956"/>
              <a:ext cx="527914" cy="53359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12415" y="4298481"/>
            <a:ext cx="1000670" cy="1089186"/>
            <a:chOff x="641200" y="4282710"/>
            <a:chExt cx="1000670" cy="1089186"/>
          </a:xfrm>
        </p:grpSpPr>
        <p:sp>
          <p:nvSpPr>
            <p:cNvPr id="190" name="Right Arrow 189"/>
            <p:cNvSpPr/>
            <p:nvPr/>
          </p:nvSpPr>
          <p:spPr>
            <a:xfrm rot="16200000">
              <a:off x="604542" y="4389578"/>
              <a:ext cx="537772" cy="324036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kern="0">
                <a:solidFill>
                  <a:srgbClr val="006767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41200" y="4910231"/>
              <a:ext cx="100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Business Ecosystem</a:t>
              </a:r>
            </a:p>
          </p:txBody>
        </p:sp>
        <p:sp>
          <p:nvSpPr>
            <p:cNvPr id="191" name="Right Arrow 190"/>
            <p:cNvSpPr/>
            <p:nvPr/>
          </p:nvSpPr>
          <p:spPr>
            <a:xfrm rot="16200000">
              <a:off x="1119076" y="4389578"/>
              <a:ext cx="537772" cy="324036"/>
            </a:xfrm>
            <a:prstGeom prst="rightArrow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kern="0">
                <a:solidFill>
                  <a:srgbClr val="006767"/>
                </a:solidFill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2933358" y="3373760"/>
            <a:ext cx="133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rgbClr val="006767"/>
                </a:solidFill>
              </a:rPr>
              <a:t>Business Processes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299585" y="4873553"/>
            <a:ext cx="133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rgbClr val="006767"/>
                </a:solidFill>
              </a:rPr>
              <a:t>Business Information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63115" y="2796187"/>
            <a:ext cx="1311375" cy="1035752"/>
            <a:chOff x="6802325" y="2750618"/>
            <a:chExt cx="1311375" cy="1035752"/>
          </a:xfrm>
        </p:grpSpPr>
        <p:sp>
          <p:nvSpPr>
            <p:cNvPr id="245" name="Pentagon 244"/>
            <p:cNvSpPr/>
            <p:nvPr/>
          </p:nvSpPr>
          <p:spPr>
            <a:xfrm>
              <a:off x="7013069" y="2750618"/>
              <a:ext cx="564059" cy="148202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6767"/>
                </a:solidFill>
              </a:endParaRPr>
            </a:p>
          </p:txBody>
        </p:sp>
        <p:sp>
          <p:nvSpPr>
            <p:cNvPr id="246" name="Pentagon 245"/>
            <p:cNvSpPr/>
            <p:nvPr/>
          </p:nvSpPr>
          <p:spPr>
            <a:xfrm>
              <a:off x="7166393" y="2957566"/>
              <a:ext cx="564059" cy="148202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6767"/>
                </a:solidFill>
              </a:endParaRPr>
            </a:p>
          </p:txBody>
        </p:sp>
        <p:sp>
          <p:nvSpPr>
            <p:cNvPr id="247" name="Pentagon 246"/>
            <p:cNvSpPr/>
            <p:nvPr/>
          </p:nvSpPr>
          <p:spPr>
            <a:xfrm>
              <a:off x="7308570" y="3188786"/>
              <a:ext cx="564059" cy="148202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B889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6767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802325" y="3324705"/>
              <a:ext cx="1311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Transformation Roadmap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64823" y="1342931"/>
            <a:ext cx="1337202" cy="1142186"/>
            <a:chOff x="7318793" y="4177262"/>
            <a:chExt cx="1337202" cy="1142186"/>
          </a:xfrm>
        </p:grpSpPr>
        <p:sp>
          <p:nvSpPr>
            <p:cNvPr id="98" name="TextBox 97"/>
            <p:cNvSpPr txBox="1"/>
            <p:nvPr/>
          </p:nvSpPr>
          <p:spPr>
            <a:xfrm>
              <a:off x="7318793" y="4857783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Change </a:t>
              </a:r>
            </a:p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Program</a:t>
              </a:r>
            </a:p>
          </p:txBody>
        </p:sp>
        <p:pic>
          <p:nvPicPr>
            <p:cNvPr id="1026" name="Picture 2" descr="Image result for delt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453" y="4177262"/>
              <a:ext cx="694774" cy="69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506016" y="1342931"/>
            <a:ext cx="1337202" cy="1044745"/>
            <a:chOff x="8025606" y="1889327"/>
            <a:chExt cx="1337202" cy="1044745"/>
          </a:xfrm>
        </p:grpSpPr>
        <p:sp>
          <p:nvSpPr>
            <p:cNvPr id="225" name="TextBox 224"/>
            <p:cNvSpPr txBox="1"/>
            <p:nvPr/>
          </p:nvSpPr>
          <p:spPr>
            <a:xfrm>
              <a:off x="8025606" y="2472407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Business Transformation</a:t>
              </a:r>
            </a:p>
          </p:txBody>
        </p:sp>
        <p:sp>
          <p:nvSpPr>
            <p:cNvPr id="4" name="Chevron 3"/>
            <p:cNvSpPr/>
            <p:nvPr/>
          </p:nvSpPr>
          <p:spPr>
            <a:xfrm>
              <a:off x="8115060" y="1889327"/>
              <a:ext cx="487392" cy="276225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6767"/>
                </a:solidFill>
              </a:endParaRPr>
            </a:p>
          </p:txBody>
        </p:sp>
        <p:sp>
          <p:nvSpPr>
            <p:cNvPr id="105" name="Chevron 104"/>
            <p:cNvSpPr/>
            <p:nvPr/>
          </p:nvSpPr>
          <p:spPr>
            <a:xfrm>
              <a:off x="8267460" y="2041727"/>
              <a:ext cx="487392" cy="276225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6767"/>
                </a:solidFill>
              </a:endParaRPr>
            </a:p>
          </p:txBody>
        </p:sp>
        <p:sp>
          <p:nvSpPr>
            <p:cNvPr id="106" name="Chevron 105"/>
            <p:cNvSpPr/>
            <p:nvPr/>
          </p:nvSpPr>
          <p:spPr>
            <a:xfrm>
              <a:off x="8419860" y="2194127"/>
              <a:ext cx="487392" cy="276225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6767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16184" y="2796187"/>
            <a:ext cx="901307" cy="998553"/>
            <a:chOff x="5075997" y="3717272"/>
            <a:chExt cx="901307" cy="998553"/>
          </a:xfrm>
        </p:grpSpPr>
        <p:pic>
          <p:nvPicPr>
            <p:cNvPr id="91144" name="Picture 8" descr="Related im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861" y="3717272"/>
              <a:ext cx="639581" cy="639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075997" y="4254160"/>
              <a:ext cx="901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Business Decisions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11436" y="4298481"/>
            <a:ext cx="1033362" cy="1039140"/>
            <a:chOff x="5131695" y="5450493"/>
            <a:chExt cx="1033362" cy="1039140"/>
          </a:xfrm>
        </p:grpSpPr>
        <p:pic>
          <p:nvPicPr>
            <p:cNvPr id="91146" name="Picture 10" descr="Image result for gave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185" y="5450493"/>
              <a:ext cx="769507" cy="63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131695" y="6027968"/>
              <a:ext cx="1033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Business Rules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86427" y="2796187"/>
            <a:ext cx="901307" cy="1121671"/>
            <a:chOff x="1650905" y="2989453"/>
            <a:chExt cx="901307" cy="1121671"/>
          </a:xfrm>
        </p:grpSpPr>
        <p:sp>
          <p:nvSpPr>
            <p:cNvPr id="232" name="TextBox 231"/>
            <p:cNvSpPr txBox="1"/>
            <p:nvPr/>
          </p:nvSpPr>
          <p:spPr>
            <a:xfrm>
              <a:off x="1650905" y="3649459"/>
              <a:ext cx="901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Strategic</a:t>
              </a:r>
            </a:p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Intent</a:t>
              </a:r>
            </a:p>
          </p:txBody>
        </p:sp>
        <p:pic>
          <p:nvPicPr>
            <p:cNvPr id="233" name="Picture 18" descr="http://icons.iconarchive.com/icons/blackvariant/button-ui-system-apps/1024/Chess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39360" y="2989453"/>
              <a:ext cx="714255" cy="71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263352" y="1124744"/>
            <a:ext cx="11227325" cy="468052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/>
          <p:cNvGrpSpPr/>
          <p:nvPr/>
        </p:nvGrpSpPr>
        <p:grpSpPr>
          <a:xfrm>
            <a:off x="591961" y="1382606"/>
            <a:ext cx="1167769" cy="1000477"/>
            <a:chOff x="591961" y="1382606"/>
            <a:chExt cx="1167769" cy="1000477"/>
          </a:xfrm>
        </p:grpSpPr>
        <p:sp>
          <p:nvSpPr>
            <p:cNvPr id="220" name="TextBox 219"/>
            <p:cNvSpPr txBox="1"/>
            <p:nvPr/>
          </p:nvSpPr>
          <p:spPr>
            <a:xfrm>
              <a:off x="591961" y="1921418"/>
              <a:ext cx="1167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Stakeholder Expectations</a:t>
              </a:r>
            </a:p>
          </p:txBody>
        </p:sp>
        <p:sp>
          <p:nvSpPr>
            <p:cNvPr id="82" name="Freeform 287"/>
            <p:cNvSpPr>
              <a:spLocks noEditPoints="1"/>
            </p:cNvSpPr>
            <p:nvPr/>
          </p:nvSpPr>
          <p:spPr bwMode="auto">
            <a:xfrm>
              <a:off x="767283" y="1382606"/>
              <a:ext cx="275266" cy="489357"/>
            </a:xfrm>
            <a:custGeom>
              <a:avLst/>
              <a:gdLst>
                <a:gd name="T0" fmla="*/ 27 w 27"/>
                <a:gd name="T1" fmla="*/ 29 h 47"/>
                <a:gd name="T2" fmla="*/ 25 w 27"/>
                <a:gd name="T3" fmla="*/ 31 h 47"/>
                <a:gd name="T4" fmla="*/ 22 w 27"/>
                <a:gd name="T5" fmla="*/ 29 h 47"/>
                <a:gd name="T6" fmla="*/ 22 w 27"/>
                <a:gd name="T7" fmla="*/ 19 h 47"/>
                <a:gd name="T8" fmla="*/ 20 w 27"/>
                <a:gd name="T9" fmla="*/ 19 h 47"/>
                <a:gd name="T10" fmla="*/ 20 w 27"/>
                <a:gd name="T11" fmla="*/ 44 h 47"/>
                <a:gd name="T12" fmla="*/ 17 w 27"/>
                <a:gd name="T13" fmla="*/ 47 h 47"/>
                <a:gd name="T14" fmla="*/ 14 w 27"/>
                <a:gd name="T15" fmla="*/ 44 h 47"/>
                <a:gd name="T16" fmla="*/ 14 w 27"/>
                <a:gd name="T17" fmla="*/ 31 h 47"/>
                <a:gd name="T18" fmla="*/ 13 w 27"/>
                <a:gd name="T19" fmla="*/ 31 h 47"/>
                <a:gd name="T20" fmla="*/ 13 w 27"/>
                <a:gd name="T21" fmla="*/ 44 h 47"/>
                <a:gd name="T22" fmla="*/ 10 w 27"/>
                <a:gd name="T23" fmla="*/ 47 h 47"/>
                <a:gd name="T24" fmla="*/ 7 w 27"/>
                <a:gd name="T25" fmla="*/ 44 h 47"/>
                <a:gd name="T26" fmla="*/ 7 w 27"/>
                <a:gd name="T27" fmla="*/ 19 h 47"/>
                <a:gd name="T28" fmla="*/ 5 w 27"/>
                <a:gd name="T29" fmla="*/ 19 h 47"/>
                <a:gd name="T30" fmla="*/ 5 w 27"/>
                <a:gd name="T31" fmla="*/ 29 h 47"/>
                <a:gd name="T32" fmla="*/ 2 w 27"/>
                <a:gd name="T33" fmla="*/ 31 h 47"/>
                <a:gd name="T34" fmla="*/ 0 w 27"/>
                <a:gd name="T35" fmla="*/ 29 h 47"/>
                <a:gd name="T36" fmla="*/ 0 w 27"/>
                <a:gd name="T37" fmla="*/ 18 h 47"/>
                <a:gd name="T38" fmla="*/ 5 w 27"/>
                <a:gd name="T39" fmla="*/ 12 h 47"/>
                <a:gd name="T40" fmla="*/ 22 w 27"/>
                <a:gd name="T41" fmla="*/ 12 h 47"/>
                <a:gd name="T42" fmla="*/ 27 w 27"/>
                <a:gd name="T43" fmla="*/ 18 h 47"/>
                <a:gd name="T44" fmla="*/ 27 w 27"/>
                <a:gd name="T45" fmla="*/ 29 h 47"/>
                <a:gd name="T46" fmla="*/ 14 w 27"/>
                <a:gd name="T47" fmla="*/ 12 h 47"/>
                <a:gd name="T48" fmla="*/ 8 w 27"/>
                <a:gd name="T49" fmla="*/ 6 h 47"/>
                <a:gd name="T50" fmla="*/ 14 w 27"/>
                <a:gd name="T51" fmla="*/ 0 h 47"/>
                <a:gd name="T52" fmla="*/ 20 w 27"/>
                <a:gd name="T53" fmla="*/ 6 h 47"/>
                <a:gd name="T54" fmla="*/ 14 w 27"/>
                <a:gd name="T5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47">
                  <a:moveTo>
                    <a:pt x="27" y="29"/>
                  </a:moveTo>
                  <a:cubicBezTo>
                    <a:pt x="27" y="30"/>
                    <a:pt x="26" y="31"/>
                    <a:pt x="25" y="31"/>
                  </a:cubicBezTo>
                  <a:cubicBezTo>
                    <a:pt x="23" y="31"/>
                    <a:pt x="22" y="30"/>
                    <a:pt x="22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5"/>
                    <a:pt x="19" y="47"/>
                    <a:pt x="17" y="47"/>
                  </a:cubicBezTo>
                  <a:cubicBezTo>
                    <a:pt x="16" y="47"/>
                    <a:pt x="14" y="45"/>
                    <a:pt x="14" y="4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1" y="47"/>
                    <a:pt x="10" y="47"/>
                  </a:cubicBezTo>
                  <a:cubicBezTo>
                    <a:pt x="8" y="47"/>
                    <a:pt x="7" y="45"/>
                    <a:pt x="7" y="4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4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2"/>
                    <a:pt x="5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12"/>
                    <a:pt x="27" y="15"/>
                    <a:pt x="27" y="18"/>
                  </a:cubicBezTo>
                  <a:lnTo>
                    <a:pt x="27" y="29"/>
                  </a:lnTo>
                  <a:close/>
                  <a:moveTo>
                    <a:pt x="14" y="12"/>
                  </a:moveTo>
                  <a:cubicBezTo>
                    <a:pt x="10" y="12"/>
                    <a:pt x="8" y="9"/>
                    <a:pt x="8" y="6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9"/>
                    <a:pt x="17" y="12"/>
                    <a:pt x="14" y="12"/>
                  </a:cubicBezTo>
                  <a:close/>
                </a:path>
              </a:pathLst>
            </a:custGeom>
            <a:solidFill>
              <a:srgbClr val="7F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287"/>
            <p:cNvSpPr>
              <a:spLocks noEditPoints="1"/>
            </p:cNvSpPr>
            <p:nvPr/>
          </p:nvSpPr>
          <p:spPr bwMode="auto">
            <a:xfrm>
              <a:off x="1265544" y="1391766"/>
              <a:ext cx="275266" cy="489357"/>
            </a:xfrm>
            <a:custGeom>
              <a:avLst/>
              <a:gdLst>
                <a:gd name="T0" fmla="*/ 27 w 27"/>
                <a:gd name="T1" fmla="*/ 29 h 47"/>
                <a:gd name="T2" fmla="*/ 25 w 27"/>
                <a:gd name="T3" fmla="*/ 31 h 47"/>
                <a:gd name="T4" fmla="*/ 22 w 27"/>
                <a:gd name="T5" fmla="*/ 29 h 47"/>
                <a:gd name="T6" fmla="*/ 22 w 27"/>
                <a:gd name="T7" fmla="*/ 19 h 47"/>
                <a:gd name="T8" fmla="*/ 20 w 27"/>
                <a:gd name="T9" fmla="*/ 19 h 47"/>
                <a:gd name="T10" fmla="*/ 20 w 27"/>
                <a:gd name="T11" fmla="*/ 44 h 47"/>
                <a:gd name="T12" fmla="*/ 17 w 27"/>
                <a:gd name="T13" fmla="*/ 47 h 47"/>
                <a:gd name="T14" fmla="*/ 14 w 27"/>
                <a:gd name="T15" fmla="*/ 44 h 47"/>
                <a:gd name="T16" fmla="*/ 14 w 27"/>
                <a:gd name="T17" fmla="*/ 31 h 47"/>
                <a:gd name="T18" fmla="*/ 13 w 27"/>
                <a:gd name="T19" fmla="*/ 31 h 47"/>
                <a:gd name="T20" fmla="*/ 13 w 27"/>
                <a:gd name="T21" fmla="*/ 44 h 47"/>
                <a:gd name="T22" fmla="*/ 10 w 27"/>
                <a:gd name="T23" fmla="*/ 47 h 47"/>
                <a:gd name="T24" fmla="*/ 7 w 27"/>
                <a:gd name="T25" fmla="*/ 44 h 47"/>
                <a:gd name="T26" fmla="*/ 7 w 27"/>
                <a:gd name="T27" fmla="*/ 19 h 47"/>
                <a:gd name="T28" fmla="*/ 5 w 27"/>
                <a:gd name="T29" fmla="*/ 19 h 47"/>
                <a:gd name="T30" fmla="*/ 5 w 27"/>
                <a:gd name="T31" fmla="*/ 29 h 47"/>
                <a:gd name="T32" fmla="*/ 2 w 27"/>
                <a:gd name="T33" fmla="*/ 31 h 47"/>
                <a:gd name="T34" fmla="*/ 0 w 27"/>
                <a:gd name="T35" fmla="*/ 29 h 47"/>
                <a:gd name="T36" fmla="*/ 0 w 27"/>
                <a:gd name="T37" fmla="*/ 18 h 47"/>
                <a:gd name="T38" fmla="*/ 5 w 27"/>
                <a:gd name="T39" fmla="*/ 12 h 47"/>
                <a:gd name="T40" fmla="*/ 22 w 27"/>
                <a:gd name="T41" fmla="*/ 12 h 47"/>
                <a:gd name="T42" fmla="*/ 27 w 27"/>
                <a:gd name="T43" fmla="*/ 18 h 47"/>
                <a:gd name="T44" fmla="*/ 27 w 27"/>
                <a:gd name="T45" fmla="*/ 29 h 47"/>
                <a:gd name="T46" fmla="*/ 14 w 27"/>
                <a:gd name="T47" fmla="*/ 12 h 47"/>
                <a:gd name="T48" fmla="*/ 8 w 27"/>
                <a:gd name="T49" fmla="*/ 6 h 47"/>
                <a:gd name="T50" fmla="*/ 14 w 27"/>
                <a:gd name="T51" fmla="*/ 0 h 47"/>
                <a:gd name="T52" fmla="*/ 20 w 27"/>
                <a:gd name="T53" fmla="*/ 6 h 47"/>
                <a:gd name="T54" fmla="*/ 14 w 27"/>
                <a:gd name="T5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47">
                  <a:moveTo>
                    <a:pt x="27" y="29"/>
                  </a:moveTo>
                  <a:cubicBezTo>
                    <a:pt x="27" y="30"/>
                    <a:pt x="26" y="31"/>
                    <a:pt x="25" y="31"/>
                  </a:cubicBezTo>
                  <a:cubicBezTo>
                    <a:pt x="23" y="31"/>
                    <a:pt x="22" y="30"/>
                    <a:pt x="22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5"/>
                    <a:pt x="19" y="47"/>
                    <a:pt x="17" y="47"/>
                  </a:cubicBezTo>
                  <a:cubicBezTo>
                    <a:pt x="16" y="47"/>
                    <a:pt x="14" y="45"/>
                    <a:pt x="14" y="4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1" y="47"/>
                    <a:pt x="10" y="47"/>
                  </a:cubicBezTo>
                  <a:cubicBezTo>
                    <a:pt x="8" y="47"/>
                    <a:pt x="7" y="45"/>
                    <a:pt x="7" y="4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4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2"/>
                    <a:pt x="5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12"/>
                    <a:pt x="27" y="15"/>
                    <a:pt x="27" y="18"/>
                  </a:cubicBezTo>
                  <a:lnTo>
                    <a:pt x="27" y="29"/>
                  </a:lnTo>
                  <a:close/>
                  <a:moveTo>
                    <a:pt x="14" y="12"/>
                  </a:moveTo>
                  <a:cubicBezTo>
                    <a:pt x="10" y="12"/>
                    <a:pt x="8" y="9"/>
                    <a:pt x="8" y="6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9"/>
                    <a:pt x="17" y="12"/>
                    <a:pt x="14" y="12"/>
                  </a:cubicBezTo>
                  <a:close/>
                </a:path>
              </a:pathLst>
            </a:custGeom>
            <a:solidFill>
              <a:srgbClr val="7F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3628" y="1369653"/>
            <a:ext cx="1337202" cy="913127"/>
            <a:chOff x="9223628" y="1369653"/>
            <a:chExt cx="1337202" cy="913127"/>
          </a:xfrm>
        </p:grpSpPr>
        <p:sp>
          <p:nvSpPr>
            <p:cNvPr id="260" name="TextBox 259"/>
            <p:cNvSpPr txBox="1"/>
            <p:nvPr/>
          </p:nvSpPr>
          <p:spPr>
            <a:xfrm>
              <a:off x="9223628" y="1821115"/>
              <a:ext cx="133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rgbClr val="006767"/>
                  </a:solidFill>
                </a:rPr>
                <a:t>Business Sustainability</a:t>
              </a:r>
            </a:p>
          </p:txBody>
        </p:sp>
        <p:sp>
          <p:nvSpPr>
            <p:cNvPr id="84" name="Freeform 440"/>
            <p:cNvSpPr>
              <a:spLocks noEditPoints="1"/>
            </p:cNvSpPr>
            <p:nvPr/>
          </p:nvSpPr>
          <p:spPr bwMode="auto">
            <a:xfrm>
              <a:off x="9625912" y="1369653"/>
              <a:ext cx="445665" cy="423821"/>
            </a:xfrm>
            <a:custGeom>
              <a:avLst/>
              <a:gdLst>
                <a:gd name="T0" fmla="*/ 11 w 43"/>
                <a:gd name="T1" fmla="*/ 36 h 41"/>
                <a:gd name="T2" fmla="*/ 9 w 43"/>
                <a:gd name="T3" fmla="*/ 38 h 41"/>
                <a:gd name="T4" fmla="*/ 1 w 43"/>
                <a:gd name="T5" fmla="*/ 38 h 41"/>
                <a:gd name="T6" fmla="*/ 0 w 43"/>
                <a:gd name="T7" fmla="*/ 36 h 41"/>
                <a:gd name="T8" fmla="*/ 0 w 43"/>
                <a:gd name="T9" fmla="*/ 19 h 41"/>
                <a:gd name="T10" fmla="*/ 1 w 43"/>
                <a:gd name="T11" fmla="*/ 17 h 41"/>
                <a:gd name="T12" fmla="*/ 9 w 43"/>
                <a:gd name="T13" fmla="*/ 17 h 41"/>
                <a:gd name="T14" fmla="*/ 11 w 43"/>
                <a:gd name="T15" fmla="*/ 19 h 41"/>
                <a:gd name="T16" fmla="*/ 11 w 43"/>
                <a:gd name="T17" fmla="*/ 36 h 41"/>
                <a:gd name="T18" fmla="*/ 5 w 43"/>
                <a:gd name="T19" fmla="*/ 31 h 41"/>
                <a:gd name="T20" fmla="*/ 3 w 43"/>
                <a:gd name="T21" fmla="*/ 33 h 41"/>
                <a:gd name="T22" fmla="*/ 5 w 43"/>
                <a:gd name="T23" fmla="*/ 34 h 41"/>
                <a:gd name="T24" fmla="*/ 7 w 43"/>
                <a:gd name="T25" fmla="*/ 33 h 41"/>
                <a:gd name="T26" fmla="*/ 5 w 43"/>
                <a:gd name="T27" fmla="*/ 31 h 41"/>
                <a:gd name="T28" fmla="*/ 41 w 43"/>
                <a:gd name="T29" fmla="*/ 23 h 41"/>
                <a:gd name="T30" fmla="*/ 41 w 43"/>
                <a:gd name="T31" fmla="*/ 25 h 41"/>
                <a:gd name="T32" fmla="*/ 40 w 43"/>
                <a:gd name="T33" fmla="*/ 29 h 41"/>
                <a:gd name="T34" fmla="*/ 40 w 43"/>
                <a:gd name="T35" fmla="*/ 32 h 41"/>
                <a:gd name="T36" fmla="*/ 39 w 43"/>
                <a:gd name="T37" fmla="*/ 34 h 41"/>
                <a:gd name="T38" fmla="*/ 38 w 43"/>
                <a:gd name="T39" fmla="*/ 39 h 41"/>
                <a:gd name="T40" fmla="*/ 32 w 43"/>
                <a:gd name="T41" fmla="*/ 41 h 41"/>
                <a:gd name="T42" fmla="*/ 31 w 43"/>
                <a:gd name="T43" fmla="*/ 41 h 41"/>
                <a:gd name="T44" fmla="*/ 29 w 43"/>
                <a:gd name="T45" fmla="*/ 41 h 41"/>
                <a:gd name="T46" fmla="*/ 29 w 43"/>
                <a:gd name="T47" fmla="*/ 41 h 41"/>
                <a:gd name="T48" fmla="*/ 18 w 43"/>
                <a:gd name="T49" fmla="*/ 39 h 41"/>
                <a:gd name="T50" fmla="*/ 14 w 43"/>
                <a:gd name="T51" fmla="*/ 38 h 41"/>
                <a:gd name="T52" fmla="*/ 13 w 43"/>
                <a:gd name="T53" fmla="*/ 36 h 41"/>
                <a:gd name="T54" fmla="*/ 13 w 43"/>
                <a:gd name="T55" fmla="*/ 19 h 41"/>
                <a:gd name="T56" fmla="*/ 14 w 43"/>
                <a:gd name="T57" fmla="*/ 17 h 41"/>
                <a:gd name="T58" fmla="*/ 19 w 43"/>
                <a:gd name="T59" fmla="*/ 12 h 41"/>
                <a:gd name="T60" fmla="*/ 22 w 43"/>
                <a:gd name="T61" fmla="*/ 9 h 41"/>
                <a:gd name="T62" fmla="*/ 23 w 43"/>
                <a:gd name="T63" fmla="*/ 5 h 41"/>
                <a:gd name="T64" fmla="*/ 25 w 43"/>
                <a:gd name="T65" fmla="*/ 1 h 41"/>
                <a:gd name="T66" fmla="*/ 26 w 43"/>
                <a:gd name="T67" fmla="*/ 0 h 41"/>
                <a:gd name="T68" fmla="*/ 32 w 43"/>
                <a:gd name="T69" fmla="*/ 7 h 41"/>
                <a:gd name="T70" fmla="*/ 31 w 43"/>
                <a:gd name="T71" fmla="*/ 12 h 41"/>
                <a:gd name="T72" fmla="*/ 30 w 43"/>
                <a:gd name="T73" fmla="*/ 14 h 41"/>
                <a:gd name="T74" fmla="*/ 37 w 43"/>
                <a:gd name="T75" fmla="*/ 14 h 41"/>
                <a:gd name="T76" fmla="*/ 43 w 43"/>
                <a:gd name="T77" fmla="*/ 19 h 41"/>
                <a:gd name="T78" fmla="*/ 41 w 43"/>
                <a:gd name="T7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1">
                  <a:moveTo>
                    <a:pt x="11" y="36"/>
                  </a:moveTo>
                  <a:cubicBezTo>
                    <a:pt x="11" y="37"/>
                    <a:pt x="10" y="38"/>
                    <a:pt x="9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1" y="18"/>
                    <a:pt x="11" y="19"/>
                  </a:cubicBezTo>
                  <a:lnTo>
                    <a:pt x="11" y="36"/>
                  </a:lnTo>
                  <a:close/>
                  <a:moveTo>
                    <a:pt x="5" y="31"/>
                  </a:moveTo>
                  <a:cubicBezTo>
                    <a:pt x="4" y="31"/>
                    <a:pt x="3" y="32"/>
                    <a:pt x="3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6" y="31"/>
                    <a:pt x="5" y="31"/>
                  </a:cubicBezTo>
                  <a:close/>
                  <a:moveTo>
                    <a:pt x="41" y="23"/>
                  </a:moveTo>
                  <a:cubicBezTo>
                    <a:pt x="41" y="24"/>
                    <a:pt x="41" y="25"/>
                    <a:pt x="41" y="25"/>
                  </a:cubicBezTo>
                  <a:cubicBezTo>
                    <a:pt x="42" y="26"/>
                    <a:pt x="41" y="28"/>
                    <a:pt x="40" y="29"/>
                  </a:cubicBezTo>
                  <a:cubicBezTo>
                    <a:pt x="41" y="30"/>
                    <a:pt x="41" y="31"/>
                    <a:pt x="40" y="32"/>
                  </a:cubicBezTo>
                  <a:cubicBezTo>
                    <a:pt x="40" y="33"/>
                    <a:pt x="40" y="34"/>
                    <a:pt x="39" y="34"/>
                  </a:cubicBezTo>
                  <a:cubicBezTo>
                    <a:pt x="39" y="36"/>
                    <a:pt x="39" y="38"/>
                    <a:pt x="38" y="39"/>
                  </a:cubicBezTo>
                  <a:cubicBezTo>
                    <a:pt x="36" y="41"/>
                    <a:pt x="35" y="41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1"/>
                    <a:pt x="21" y="40"/>
                    <a:pt x="18" y="39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13" y="38"/>
                    <a:pt x="13" y="37"/>
                    <a:pt x="13" y="3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7"/>
                    <a:pt x="14" y="17"/>
                  </a:cubicBezTo>
                  <a:cubicBezTo>
                    <a:pt x="15" y="17"/>
                    <a:pt x="18" y="14"/>
                    <a:pt x="19" y="12"/>
                  </a:cubicBezTo>
                  <a:cubicBezTo>
                    <a:pt x="20" y="11"/>
                    <a:pt x="21" y="10"/>
                    <a:pt x="22" y="9"/>
                  </a:cubicBezTo>
                  <a:cubicBezTo>
                    <a:pt x="23" y="8"/>
                    <a:pt x="23" y="7"/>
                    <a:pt x="23" y="5"/>
                  </a:cubicBezTo>
                  <a:cubicBezTo>
                    <a:pt x="24" y="3"/>
                    <a:pt x="24" y="2"/>
                    <a:pt x="25" y="1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2" y="0"/>
                    <a:pt x="32" y="5"/>
                    <a:pt x="32" y="7"/>
                  </a:cubicBezTo>
                  <a:cubicBezTo>
                    <a:pt x="32" y="9"/>
                    <a:pt x="31" y="11"/>
                    <a:pt x="31" y="12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4"/>
                    <a:pt x="43" y="16"/>
                    <a:pt x="43" y="19"/>
                  </a:cubicBezTo>
                  <a:cubicBezTo>
                    <a:pt x="43" y="20"/>
                    <a:pt x="42" y="22"/>
                    <a:pt x="41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93411" y="4395892"/>
            <a:ext cx="618905" cy="482317"/>
            <a:chOff x="4051197" y="4307927"/>
            <a:chExt cx="724517" cy="564621"/>
          </a:xfrm>
          <a:solidFill>
            <a:srgbClr val="CA9EFC"/>
          </a:solidFill>
        </p:grpSpPr>
        <p:sp>
          <p:nvSpPr>
            <p:cNvPr id="88" name="Rectangle 87"/>
            <p:cNvSpPr/>
            <p:nvPr/>
          </p:nvSpPr>
          <p:spPr>
            <a:xfrm>
              <a:off x="4051197" y="4307927"/>
              <a:ext cx="419717" cy="259821"/>
            </a:xfrm>
            <a:prstGeom prst="rect">
              <a:avLst/>
            </a:prstGeom>
            <a:grpFill/>
            <a:ln w="19050">
              <a:solidFill>
                <a:srgbClr val="9B63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203597" y="4460327"/>
              <a:ext cx="419717" cy="259821"/>
            </a:xfrm>
            <a:prstGeom prst="rect">
              <a:avLst/>
            </a:prstGeom>
            <a:grpFill/>
            <a:ln w="19050">
              <a:solidFill>
                <a:srgbClr val="9B63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355997" y="4612727"/>
              <a:ext cx="419717" cy="259821"/>
            </a:xfrm>
            <a:prstGeom prst="rect">
              <a:avLst/>
            </a:prstGeom>
            <a:grpFill/>
            <a:ln w="19050">
              <a:solidFill>
                <a:srgbClr val="9B63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691146" y="4405758"/>
            <a:ext cx="774405" cy="560803"/>
            <a:chOff x="4018198" y="2869527"/>
            <a:chExt cx="805576" cy="583376"/>
          </a:xfrm>
          <a:solidFill>
            <a:srgbClr val="CA9EFC"/>
          </a:solidFill>
        </p:grpSpPr>
        <p:sp>
          <p:nvSpPr>
            <p:cNvPr id="94" name="Hexagon 93"/>
            <p:cNvSpPr/>
            <p:nvPr/>
          </p:nvSpPr>
          <p:spPr>
            <a:xfrm>
              <a:off x="4018198" y="2869527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B63D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kern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>
              <a:off x="4229663" y="2987593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B63D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kern="0">
                <a:solidFill>
                  <a:prstClr val="white"/>
                </a:solidFill>
              </a:endParaRPr>
            </a:p>
          </p:txBody>
        </p:sp>
        <p:sp>
          <p:nvSpPr>
            <p:cNvPr id="100" name="Hexagon 99"/>
            <p:cNvSpPr/>
            <p:nvPr/>
          </p:nvSpPr>
          <p:spPr>
            <a:xfrm>
              <a:off x="4441404" y="3089651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B63D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272720" y="2861645"/>
            <a:ext cx="630785" cy="471839"/>
            <a:chOff x="5279956" y="2876445"/>
            <a:chExt cx="736848" cy="551176"/>
          </a:xfrm>
          <a:solidFill>
            <a:srgbClr val="A061DB"/>
          </a:solidFill>
        </p:grpSpPr>
        <p:sp>
          <p:nvSpPr>
            <p:cNvPr id="103" name="Rounded Rectangle 196"/>
            <p:cNvSpPr/>
            <p:nvPr/>
          </p:nvSpPr>
          <p:spPr>
            <a:xfrm>
              <a:off x="5279956" y="2876445"/>
              <a:ext cx="432048" cy="246376"/>
            </a:xfrm>
            <a:prstGeom prst="roundRect">
              <a:avLst/>
            </a:prstGeom>
            <a:grpFill/>
            <a:ln w="25400" cap="flat" cmpd="sng" algn="ctr">
              <a:solidFill>
                <a:srgbClr val="6503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kern="0">
                <a:solidFill>
                  <a:prstClr val="white"/>
                </a:solidFill>
              </a:endParaRPr>
            </a:p>
          </p:txBody>
        </p:sp>
        <p:sp>
          <p:nvSpPr>
            <p:cNvPr id="104" name="Rounded Rectangle 197"/>
            <p:cNvSpPr/>
            <p:nvPr/>
          </p:nvSpPr>
          <p:spPr>
            <a:xfrm>
              <a:off x="5432356" y="3028845"/>
              <a:ext cx="432048" cy="246376"/>
            </a:xfrm>
            <a:prstGeom prst="roundRect">
              <a:avLst/>
            </a:prstGeom>
            <a:grpFill/>
            <a:ln w="25400" cap="flat" cmpd="sng" algn="ctr">
              <a:solidFill>
                <a:srgbClr val="6503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kern="0">
                <a:solidFill>
                  <a:prstClr val="white"/>
                </a:solidFill>
              </a:endParaRPr>
            </a:p>
          </p:txBody>
        </p:sp>
        <p:sp>
          <p:nvSpPr>
            <p:cNvPr id="107" name="Rounded Rectangle 92"/>
            <p:cNvSpPr/>
            <p:nvPr/>
          </p:nvSpPr>
          <p:spPr>
            <a:xfrm>
              <a:off x="5584756" y="3181245"/>
              <a:ext cx="432048" cy="246376"/>
            </a:xfrm>
            <a:prstGeom prst="roundRect">
              <a:avLst/>
            </a:prstGeom>
            <a:grpFill/>
            <a:ln w="25400" cap="flat" cmpd="sng" algn="ctr">
              <a:solidFill>
                <a:srgbClr val="6503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015724" y="1571102"/>
            <a:ext cx="567722" cy="620041"/>
            <a:chOff x="5149769" y="4281684"/>
            <a:chExt cx="852001" cy="930518"/>
          </a:xfrm>
        </p:grpSpPr>
        <p:grpSp>
          <p:nvGrpSpPr>
            <p:cNvPr id="111" name="Group 110"/>
            <p:cNvGrpSpPr/>
            <p:nvPr/>
          </p:nvGrpSpPr>
          <p:grpSpPr>
            <a:xfrm>
              <a:off x="5149769" y="4281684"/>
              <a:ext cx="594277" cy="576064"/>
              <a:chOff x="1302954" y="4293096"/>
              <a:chExt cx="1695207" cy="1512168"/>
            </a:xfrm>
          </p:grpSpPr>
          <p:sp>
            <p:nvSpPr>
              <p:cNvPr id="120" name="Pie 111"/>
              <p:cNvSpPr/>
              <p:nvPr/>
            </p:nvSpPr>
            <p:spPr>
              <a:xfrm>
                <a:off x="1323812" y="4293096"/>
                <a:ext cx="1674349" cy="1512168"/>
              </a:xfrm>
              <a:prstGeom prst="pie">
                <a:avLst>
                  <a:gd name="adj1" fmla="val 10770899"/>
                  <a:gd name="adj2" fmla="val 215883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Pie 112"/>
              <p:cNvSpPr/>
              <p:nvPr/>
            </p:nvSpPr>
            <p:spPr>
              <a:xfrm>
                <a:off x="1302954" y="4293096"/>
                <a:ext cx="1674349" cy="1512168"/>
              </a:xfrm>
              <a:prstGeom prst="pie">
                <a:avLst>
                  <a:gd name="adj1" fmla="val 10770899"/>
                  <a:gd name="adj2" fmla="val 1784239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Pie 113"/>
              <p:cNvSpPr/>
              <p:nvPr/>
            </p:nvSpPr>
            <p:spPr>
              <a:xfrm>
                <a:off x="1306879" y="4293096"/>
                <a:ext cx="1674349" cy="1512168"/>
              </a:xfrm>
              <a:prstGeom prst="pie">
                <a:avLst>
                  <a:gd name="adj1" fmla="val 10770899"/>
                  <a:gd name="adj2" fmla="val 13978475"/>
                </a:avLst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278631" y="4443838"/>
              <a:ext cx="594277" cy="576064"/>
              <a:chOff x="1302954" y="4293096"/>
              <a:chExt cx="1695207" cy="1512168"/>
            </a:xfrm>
          </p:grpSpPr>
          <p:sp>
            <p:nvSpPr>
              <p:cNvPr id="117" name="Pie 117"/>
              <p:cNvSpPr/>
              <p:nvPr/>
            </p:nvSpPr>
            <p:spPr>
              <a:xfrm>
                <a:off x="1323812" y="4293096"/>
                <a:ext cx="1674349" cy="1512168"/>
              </a:xfrm>
              <a:prstGeom prst="pie">
                <a:avLst>
                  <a:gd name="adj1" fmla="val 10770899"/>
                  <a:gd name="adj2" fmla="val 215883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Pie 120"/>
              <p:cNvSpPr/>
              <p:nvPr/>
            </p:nvSpPr>
            <p:spPr>
              <a:xfrm>
                <a:off x="1302954" y="4293096"/>
                <a:ext cx="1674349" cy="1512168"/>
              </a:xfrm>
              <a:prstGeom prst="pie">
                <a:avLst>
                  <a:gd name="adj1" fmla="val 10770899"/>
                  <a:gd name="adj2" fmla="val 1784239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Pie 122"/>
              <p:cNvSpPr/>
              <p:nvPr/>
            </p:nvSpPr>
            <p:spPr>
              <a:xfrm>
                <a:off x="1306879" y="4293096"/>
                <a:ext cx="1674349" cy="1512168"/>
              </a:xfrm>
              <a:prstGeom prst="pie">
                <a:avLst>
                  <a:gd name="adj1" fmla="val 10770899"/>
                  <a:gd name="adj2" fmla="val 13978475"/>
                </a:avLst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5407493" y="4636138"/>
              <a:ext cx="594277" cy="576064"/>
              <a:chOff x="1302954" y="4293096"/>
              <a:chExt cx="1695207" cy="1512168"/>
            </a:xfrm>
          </p:grpSpPr>
          <p:sp>
            <p:nvSpPr>
              <p:cNvPr id="114" name="Pie 126"/>
              <p:cNvSpPr/>
              <p:nvPr/>
            </p:nvSpPr>
            <p:spPr>
              <a:xfrm>
                <a:off x="1323812" y="4293096"/>
                <a:ext cx="1674349" cy="1512168"/>
              </a:xfrm>
              <a:prstGeom prst="pie">
                <a:avLst>
                  <a:gd name="adj1" fmla="val 10770899"/>
                  <a:gd name="adj2" fmla="val 215883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Pie 146"/>
              <p:cNvSpPr/>
              <p:nvPr/>
            </p:nvSpPr>
            <p:spPr>
              <a:xfrm>
                <a:off x="1302954" y="4293096"/>
                <a:ext cx="1674349" cy="1512168"/>
              </a:xfrm>
              <a:prstGeom prst="pie">
                <a:avLst>
                  <a:gd name="adj1" fmla="val 10770899"/>
                  <a:gd name="adj2" fmla="val 1784239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Pie 162"/>
              <p:cNvSpPr/>
              <p:nvPr/>
            </p:nvSpPr>
            <p:spPr>
              <a:xfrm>
                <a:off x="1306879" y="4293096"/>
                <a:ext cx="1674349" cy="1512168"/>
              </a:xfrm>
              <a:prstGeom prst="pie">
                <a:avLst>
                  <a:gd name="adj1" fmla="val 10770899"/>
                  <a:gd name="adj2" fmla="val 13978475"/>
                </a:avLst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rgbClr val="65039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119336" y="64830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555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6731" y="362097"/>
            <a:ext cx="10127156" cy="569214"/>
          </a:xfrm>
          <a:extLst/>
        </p:spPr>
        <p:txBody>
          <a:bodyPr anchor="ctr"/>
          <a:lstStyle/>
          <a:p>
            <a:r>
              <a:rPr lang="en-US" dirty="0"/>
              <a:t>Business Architecture: Business Solutions Require Alignment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0278" y="1124508"/>
            <a:ext cx="10084922" cy="45720"/>
          </a:xfrm>
        </p:spPr>
        <p:txBody>
          <a:bodyPr>
            <a:noAutofit/>
          </a:bodyPr>
          <a:lstStyle/>
          <a:p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Strategic Capability brings together a number of supporting resources to deliver intended value results</a:t>
            </a:r>
          </a:p>
          <a:p>
            <a:endParaRPr lang="en-CA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676" y="1553281"/>
            <a:ext cx="7071421" cy="4719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36" y="648309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251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8382221" y="2572522"/>
            <a:ext cx="1119850" cy="1603554"/>
          </a:xfrm>
          <a:prstGeom prst="rect">
            <a:avLst/>
          </a:prstGeom>
          <a:solidFill>
            <a:srgbClr val="A9D1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502071" y="2572522"/>
            <a:ext cx="1149337" cy="1603554"/>
          </a:xfrm>
          <a:prstGeom prst="rect">
            <a:avLst/>
          </a:prstGeom>
          <a:solidFill>
            <a:srgbClr val="7CB9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379593" y="4166243"/>
            <a:ext cx="1117067" cy="1450275"/>
          </a:xfrm>
          <a:prstGeom prst="rect">
            <a:avLst/>
          </a:prstGeom>
          <a:solidFill>
            <a:srgbClr val="D4E8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496661" y="4160520"/>
            <a:ext cx="1154748" cy="1473502"/>
          </a:xfrm>
          <a:prstGeom prst="rect">
            <a:avLst/>
          </a:prstGeom>
          <a:solidFill>
            <a:srgbClr val="669E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379594" y="2574719"/>
            <a:ext cx="2262291" cy="3052800"/>
          </a:xfrm>
          <a:prstGeom prst="rect">
            <a:avLst/>
          </a:prstGeom>
          <a:noFill/>
          <a:ln w="19050">
            <a:solidFill>
              <a:srgbClr val="66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607" y="234082"/>
            <a:ext cx="10776069" cy="674638"/>
          </a:xfrm>
        </p:spPr>
        <p:txBody>
          <a:bodyPr/>
          <a:lstStyle/>
          <a:p>
            <a:r>
              <a:rPr lang="en-CA" dirty="0"/>
              <a:t>Approach to build Business architecture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144497" y="2572521"/>
            <a:ext cx="1240508" cy="1596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37712" y="4165187"/>
            <a:ext cx="1270439" cy="1454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459991" y="4165100"/>
            <a:ext cx="1217123" cy="1468922"/>
          </a:xfrm>
          <a:prstGeom prst="rect">
            <a:avLst/>
          </a:prstGeom>
          <a:solidFill>
            <a:srgbClr val="948A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0000" y="2572521"/>
            <a:ext cx="1279283" cy="1594689"/>
          </a:xfrm>
          <a:prstGeom prst="rect">
            <a:avLst/>
          </a:prstGeom>
          <a:solidFill>
            <a:srgbClr val="D8D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58" y="2572521"/>
            <a:ext cx="1240508" cy="1596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31677" y="2581917"/>
            <a:ext cx="1235368" cy="1594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463306" y="2572521"/>
            <a:ext cx="1212587" cy="1593722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19508" y="2581917"/>
            <a:ext cx="1314048" cy="1594159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9510" y="4150037"/>
            <a:ext cx="1315697" cy="1489591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5420" y="2091597"/>
            <a:ext cx="131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Business Ecosystem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9226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Capabilities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12566" y="5647190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Processes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98954" y="2070752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Performance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4848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Requirements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51132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End to End Management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37196" y="2091597"/>
            <a:ext cx="102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Priorities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24087" y="5638522"/>
            <a:ext cx="958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Intent</a:t>
            </a:r>
          </a:p>
        </p:txBody>
      </p:sp>
      <p:pic>
        <p:nvPicPr>
          <p:cNvPr id="133" name="Picture 18" descr="http://icons.iconarchive.com/icons/blackvariant/button-ui-system-apps/1024/Ches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924" y="4502586"/>
            <a:ext cx="759214" cy="7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9371877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</a:t>
            </a:r>
          </a:p>
          <a:p>
            <a:pPr algn="ctr"/>
            <a:r>
              <a:rPr lang="en-CA" sz="1100" b="1" dirty="0">
                <a:solidFill>
                  <a:srgbClr val="008000"/>
                </a:solidFill>
              </a:rPr>
              <a:t> Results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8" y="3012398"/>
            <a:ext cx="863321" cy="826631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230476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Continuous Improvement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55027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008000"/>
                </a:solidFill>
              </a:rPr>
              <a:t>Business Sustainability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07718" y="2091597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Change </a:t>
            </a:r>
          </a:p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Roadmap</a:t>
            </a:r>
          </a:p>
        </p:txBody>
      </p:sp>
      <p:graphicFrame>
        <p:nvGraphicFramePr>
          <p:cNvPr id="140" name="Diagram 139"/>
          <p:cNvGraphicFramePr/>
          <p:nvPr>
            <p:extLst/>
          </p:nvPr>
        </p:nvGraphicFramePr>
        <p:xfrm>
          <a:off x="919508" y="1700808"/>
          <a:ext cx="10026825" cy="38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1" name="Right Arrow 140"/>
          <p:cNvSpPr/>
          <p:nvPr/>
        </p:nvSpPr>
        <p:spPr>
          <a:xfrm rot="5400000">
            <a:off x="1093709" y="3250839"/>
            <a:ext cx="571623" cy="344433"/>
          </a:xfrm>
          <a:prstGeom prst="rightArrow">
            <a:avLst/>
          </a:prstGeom>
          <a:solidFill>
            <a:srgbClr val="7F3F3C"/>
          </a:solidFill>
          <a:ln w="25400" cap="flat" cmpd="sng" algn="ctr">
            <a:solidFill>
              <a:srgbClr val="7F32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30554" y="5630428"/>
            <a:ext cx="142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9810">
                    <a:lumMod val="50000"/>
                  </a:srgbClr>
                </a:solidFill>
              </a:rPr>
              <a:t>Business Information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31978" y="2091597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Framing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22268" y="5630428"/>
            <a:ext cx="145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rgbClr val="B24600">
                    <a:lumMod val="75000"/>
                  </a:srgbClr>
                </a:solidFill>
              </a:rPr>
              <a:t>Resource Transformation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614938" y="3115664"/>
            <a:ext cx="927405" cy="620097"/>
            <a:chOff x="4018198" y="2869527"/>
            <a:chExt cx="805576" cy="583376"/>
          </a:xfrm>
          <a:solidFill>
            <a:srgbClr val="CC3300"/>
          </a:solidFill>
        </p:grpSpPr>
        <p:sp>
          <p:nvSpPr>
            <p:cNvPr id="146" name="Hexagon 145"/>
            <p:cNvSpPr/>
            <p:nvPr/>
          </p:nvSpPr>
          <p:spPr>
            <a:xfrm>
              <a:off x="4018198" y="2869527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7" name="Hexagon 146"/>
            <p:cNvSpPr/>
            <p:nvPr/>
          </p:nvSpPr>
          <p:spPr>
            <a:xfrm>
              <a:off x="4229663" y="2987593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48" name="Hexagon 147"/>
            <p:cNvSpPr/>
            <p:nvPr/>
          </p:nvSpPr>
          <p:spPr>
            <a:xfrm>
              <a:off x="4441404" y="3089651"/>
              <a:ext cx="382370" cy="363252"/>
            </a:xfrm>
            <a:prstGeom prst="hexag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255780" y="5630428"/>
            <a:ext cx="1125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Strategic</a:t>
            </a:r>
          </a:p>
          <a:p>
            <a:pPr algn="ctr"/>
            <a:r>
              <a:rPr lang="en-CA" sz="1100" b="1" dirty="0">
                <a:solidFill>
                  <a:srgbClr val="3DB2B2">
                    <a:lumMod val="75000"/>
                  </a:srgbClr>
                </a:solidFill>
              </a:rPr>
              <a:t>Requirements</a:t>
            </a:r>
          </a:p>
        </p:txBody>
      </p:sp>
      <p:sp>
        <p:nvSpPr>
          <p:cNvPr id="151" name="Freeform 287"/>
          <p:cNvSpPr>
            <a:spLocks noEditPoints="1"/>
          </p:cNvSpPr>
          <p:nvPr/>
        </p:nvSpPr>
        <p:spPr bwMode="auto">
          <a:xfrm>
            <a:off x="1749166" y="3178353"/>
            <a:ext cx="292594" cy="52016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7F3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sp>
        <p:nvSpPr>
          <p:cNvPr id="152" name="Freeform 440"/>
          <p:cNvSpPr>
            <a:spLocks noEditPoints="1"/>
          </p:cNvSpPr>
          <p:nvPr/>
        </p:nvSpPr>
        <p:spPr bwMode="auto">
          <a:xfrm>
            <a:off x="9861402" y="3200463"/>
            <a:ext cx="473718" cy="450499"/>
          </a:xfrm>
          <a:custGeom>
            <a:avLst/>
            <a:gdLst>
              <a:gd name="T0" fmla="*/ 11 w 43"/>
              <a:gd name="T1" fmla="*/ 36 h 41"/>
              <a:gd name="T2" fmla="*/ 9 w 43"/>
              <a:gd name="T3" fmla="*/ 38 h 41"/>
              <a:gd name="T4" fmla="*/ 1 w 43"/>
              <a:gd name="T5" fmla="*/ 38 h 41"/>
              <a:gd name="T6" fmla="*/ 0 w 43"/>
              <a:gd name="T7" fmla="*/ 36 h 41"/>
              <a:gd name="T8" fmla="*/ 0 w 43"/>
              <a:gd name="T9" fmla="*/ 19 h 41"/>
              <a:gd name="T10" fmla="*/ 1 w 43"/>
              <a:gd name="T11" fmla="*/ 17 h 41"/>
              <a:gd name="T12" fmla="*/ 9 w 43"/>
              <a:gd name="T13" fmla="*/ 17 h 41"/>
              <a:gd name="T14" fmla="*/ 11 w 43"/>
              <a:gd name="T15" fmla="*/ 19 h 41"/>
              <a:gd name="T16" fmla="*/ 11 w 43"/>
              <a:gd name="T17" fmla="*/ 36 h 41"/>
              <a:gd name="T18" fmla="*/ 5 w 43"/>
              <a:gd name="T19" fmla="*/ 31 h 41"/>
              <a:gd name="T20" fmla="*/ 3 w 43"/>
              <a:gd name="T21" fmla="*/ 33 h 41"/>
              <a:gd name="T22" fmla="*/ 5 w 43"/>
              <a:gd name="T23" fmla="*/ 34 h 41"/>
              <a:gd name="T24" fmla="*/ 7 w 43"/>
              <a:gd name="T25" fmla="*/ 33 h 41"/>
              <a:gd name="T26" fmla="*/ 5 w 43"/>
              <a:gd name="T27" fmla="*/ 31 h 41"/>
              <a:gd name="T28" fmla="*/ 41 w 43"/>
              <a:gd name="T29" fmla="*/ 23 h 41"/>
              <a:gd name="T30" fmla="*/ 41 w 43"/>
              <a:gd name="T31" fmla="*/ 25 h 41"/>
              <a:gd name="T32" fmla="*/ 40 w 43"/>
              <a:gd name="T33" fmla="*/ 29 h 41"/>
              <a:gd name="T34" fmla="*/ 40 w 43"/>
              <a:gd name="T35" fmla="*/ 32 h 41"/>
              <a:gd name="T36" fmla="*/ 39 w 43"/>
              <a:gd name="T37" fmla="*/ 34 h 41"/>
              <a:gd name="T38" fmla="*/ 38 w 43"/>
              <a:gd name="T39" fmla="*/ 39 h 41"/>
              <a:gd name="T40" fmla="*/ 32 w 43"/>
              <a:gd name="T41" fmla="*/ 41 h 41"/>
              <a:gd name="T42" fmla="*/ 31 w 43"/>
              <a:gd name="T43" fmla="*/ 41 h 41"/>
              <a:gd name="T44" fmla="*/ 29 w 43"/>
              <a:gd name="T45" fmla="*/ 41 h 41"/>
              <a:gd name="T46" fmla="*/ 29 w 43"/>
              <a:gd name="T47" fmla="*/ 41 h 41"/>
              <a:gd name="T48" fmla="*/ 18 w 43"/>
              <a:gd name="T49" fmla="*/ 39 h 41"/>
              <a:gd name="T50" fmla="*/ 14 w 43"/>
              <a:gd name="T51" fmla="*/ 38 h 41"/>
              <a:gd name="T52" fmla="*/ 13 w 43"/>
              <a:gd name="T53" fmla="*/ 36 h 41"/>
              <a:gd name="T54" fmla="*/ 13 w 43"/>
              <a:gd name="T55" fmla="*/ 19 h 41"/>
              <a:gd name="T56" fmla="*/ 14 w 43"/>
              <a:gd name="T57" fmla="*/ 17 h 41"/>
              <a:gd name="T58" fmla="*/ 19 w 43"/>
              <a:gd name="T59" fmla="*/ 12 h 41"/>
              <a:gd name="T60" fmla="*/ 22 w 43"/>
              <a:gd name="T61" fmla="*/ 9 h 41"/>
              <a:gd name="T62" fmla="*/ 23 w 43"/>
              <a:gd name="T63" fmla="*/ 5 h 41"/>
              <a:gd name="T64" fmla="*/ 25 w 43"/>
              <a:gd name="T65" fmla="*/ 1 h 41"/>
              <a:gd name="T66" fmla="*/ 26 w 43"/>
              <a:gd name="T67" fmla="*/ 0 h 41"/>
              <a:gd name="T68" fmla="*/ 32 w 43"/>
              <a:gd name="T69" fmla="*/ 7 h 41"/>
              <a:gd name="T70" fmla="*/ 31 w 43"/>
              <a:gd name="T71" fmla="*/ 12 h 41"/>
              <a:gd name="T72" fmla="*/ 30 w 43"/>
              <a:gd name="T73" fmla="*/ 14 h 41"/>
              <a:gd name="T74" fmla="*/ 37 w 43"/>
              <a:gd name="T75" fmla="*/ 14 h 41"/>
              <a:gd name="T76" fmla="*/ 43 w 43"/>
              <a:gd name="T77" fmla="*/ 19 h 41"/>
              <a:gd name="T78" fmla="*/ 41 w 43"/>
              <a:gd name="T79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00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4808421" y="3120451"/>
            <a:ext cx="631685" cy="612326"/>
            <a:chOff x="1302954" y="4293096"/>
            <a:chExt cx="1695207" cy="1512168"/>
          </a:xfrm>
        </p:grpSpPr>
        <p:sp>
          <p:nvSpPr>
            <p:cNvPr id="163" name="Pie 162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945394" y="3292812"/>
            <a:ext cx="631685" cy="612326"/>
            <a:chOff x="1302954" y="4293096"/>
            <a:chExt cx="1695207" cy="1512168"/>
          </a:xfrm>
        </p:grpSpPr>
        <p:sp>
          <p:nvSpPr>
            <p:cNvPr id="160" name="Pie 159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1" name="Pie 160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62" name="Pie 161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082368" y="3497217"/>
            <a:ext cx="631685" cy="612326"/>
            <a:chOff x="1302954" y="4293096"/>
            <a:chExt cx="1695207" cy="1512168"/>
          </a:xfrm>
        </p:grpSpPr>
        <p:sp>
          <p:nvSpPr>
            <p:cNvPr id="157" name="Pie 156"/>
            <p:cNvSpPr/>
            <p:nvPr/>
          </p:nvSpPr>
          <p:spPr>
            <a:xfrm>
              <a:off x="1323812" y="4293096"/>
              <a:ext cx="1674349" cy="1512168"/>
            </a:xfrm>
            <a:prstGeom prst="pie">
              <a:avLst>
                <a:gd name="adj1" fmla="val 10770899"/>
                <a:gd name="adj2" fmla="val 21588367"/>
              </a:avLst>
            </a:prstGeom>
            <a:solidFill>
              <a:srgbClr val="CC330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8" name="Pie 157"/>
            <p:cNvSpPr/>
            <p:nvPr/>
          </p:nvSpPr>
          <p:spPr>
            <a:xfrm>
              <a:off x="1302954" y="4293096"/>
              <a:ext cx="1674349" cy="1512168"/>
            </a:xfrm>
            <a:prstGeom prst="pie">
              <a:avLst>
                <a:gd name="adj1" fmla="val 10770899"/>
                <a:gd name="adj2" fmla="val 178423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  <p:sp>
          <p:nvSpPr>
            <p:cNvPr id="159" name="Pie 158"/>
            <p:cNvSpPr/>
            <p:nvPr/>
          </p:nvSpPr>
          <p:spPr>
            <a:xfrm>
              <a:off x="1306879" y="4293096"/>
              <a:ext cx="1674349" cy="1512168"/>
            </a:xfrm>
            <a:prstGeom prst="pie">
              <a:avLst>
                <a:gd name="adj1" fmla="val 10770899"/>
                <a:gd name="adj2" fmla="val 13978475"/>
              </a:avLst>
            </a:prstGeom>
            <a:solidFill>
              <a:srgbClr val="669E40"/>
            </a:solidFill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CA" b="1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709621" y="4623858"/>
            <a:ext cx="883311" cy="516669"/>
            <a:chOff x="2127177" y="5829541"/>
            <a:chExt cx="623252" cy="364554"/>
          </a:xfrm>
          <a:solidFill>
            <a:srgbClr val="CC3300"/>
          </a:solidFill>
        </p:grpSpPr>
        <p:sp>
          <p:nvSpPr>
            <p:cNvPr id="167" name="Chevron 166"/>
            <p:cNvSpPr/>
            <p:nvPr/>
          </p:nvSpPr>
          <p:spPr>
            <a:xfrm>
              <a:off x="2127177" y="5829541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8" name="Chevron 167"/>
            <p:cNvSpPr/>
            <p:nvPr/>
          </p:nvSpPr>
          <p:spPr>
            <a:xfrm>
              <a:off x="2256031" y="5908234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  <p:sp>
          <p:nvSpPr>
            <p:cNvPr id="169" name="Chevron 168"/>
            <p:cNvSpPr/>
            <p:nvPr/>
          </p:nvSpPr>
          <p:spPr>
            <a:xfrm>
              <a:off x="2384885" y="5986926"/>
              <a:ext cx="365544" cy="207169"/>
            </a:xfrm>
            <a:prstGeom prst="chevron">
              <a:avLst/>
            </a:prstGeom>
            <a:grpFill/>
            <a:ln w="25400" cap="flat" cmpd="sng" algn="ctr">
              <a:solidFill>
                <a:srgbClr val="9900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b="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305743" y="4516786"/>
            <a:ext cx="650739" cy="676467"/>
            <a:chOff x="4903873" y="4030481"/>
            <a:chExt cx="402986" cy="418919"/>
          </a:xfrm>
        </p:grpSpPr>
        <p:sp>
          <p:nvSpPr>
            <p:cNvPr id="171" name="Isosceles Triangle 170"/>
            <p:cNvSpPr/>
            <p:nvPr/>
          </p:nvSpPr>
          <p:spPr>
            <a:xfrm>
              <a:off x="4903873" y="40304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5018173" y="4144781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4903873" y="4220800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174" name="AutoShape 3"/>
          <p:cNvSpPr>
            <a:spLocks noChangeAspect="1" noChangeArrowheads="1" noTextEdit="1"/>
          </p:cNvSpPr>
          <p:nvPr/>
        </p:nvSpPr>
        <p:spPr bwMode="auto">
          <a:xfrm>
            <a:off x="6855759" y="3839588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670000" y="4165187"/>
            <a:ext cx="1270456" cy="1454924"/>
          </a:xfrm>
          <a:prstGeom prst="rect">
            <a:avLst/>
          </a:prstGeom>
          <a:solidFill>
            <a:srgbClr val="E7E4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934207" y="4582112"/>
            <a:ext cx="770123" cy="600162"/>
            <a:chOff x="4051197" y="4307927"/>
            <a:chExt cx="724517" cy="564621"/>
          </a:xfrm>
          <a:solidFill>
            <a:srgbClr val="CC3300"/>
          </a:solidFill>
        </p:grpSpPr>
        <p:sp>
          <p:nvSpPr>
            <p:cNvPr id="177" name="Rectangle 176"/>
            <p:cNvSpPr/>
            <p:nvPr/>
          </p:nvSpPr>
          <p:spPr>
            <a:xfrm>
              <a:off x="4051197" y="43079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203597" y="44603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55997" y="4612727"/>
              <a:ext cx="419717" cy="259821"/>
            </a:xfrm>
            <a:prstGeom prst="rect">
              <a:avLst/>
            </a:prstGeom>
            <a:grpFill/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360265" y="3142557"/>
            <a:ext cx="962093" cy="566310"/>
            <a:chOff x="7130117" y="3037078"/>
            <a:chExt cx="678839" cy="399580"/>
          </a:xfrm>
        </p:grpSpPr>
        <p:sp>
          <p:nvSpPr>
            <p:cNvPr id="181" name="Pentagon 180"/>
            <p:cNvSpPr/>
            <p:nvPr/>
          </p:nvSpPr>
          <p:spPr>
            <a:xfrm>
              <a:off x="7130117" y="3037078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7271612" y="3177829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183" name="Pentagon 182"/>
            <p:cNvSpPr/>
            <p:nvPr/>
          </p:nvSpPr>
          <p:spPr>
            <a:xfrm>
              <a:off x="7385912" y="3325506"/>
              <a:ext cx="423044" cy="111152"/>
            </a:xfrm>
            <a:prstGeom prst="homePlat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370907" y="3872341"/>
            <a:ext cx="582162" cy="582162"/>
            <a:chOff x="4662488" y="3560763"/>
            <a:chExt cx="547687" cy="547687"/>
          </a:xfrm>
        </p:grpSpPr>
        <p:sp>
          <p:nvSpPr>
            <p:cNvPr id="1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62488" y="3560763"/>
              <a:ext cx="54768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6" name="Freeform 5"/>
            <p:cNvSpPr>
              <a:spLocks noEditPoints="1"/>
            </p:cNvSpPr>
            <p:nvPr/>
          </p:nvSpPr>
          <p:spPr bwMode="auto">
            <a:xfrm>
              <a:off x="4662488" y="3562350"/>
              <a:ext cx="547687" cy="544512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948A54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7" name="Freeform 6"/>
            <p:cNvSpPr>
              <a:spLocks/>
            </p:cNvSpPr>
            <p:nvPr/>
          </p:nvSpPr>
          <p:spPr bwMode="auto">
            <a:xfrm>
              <a:off x="4968875" y="3560763"/>
              <a:ext cx="239712" cy="285750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ABA88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4664075" y="3817938"/>
              <a:ext cx="244475" cy="290512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rgbClr val="D8D4BA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2230518" y="4162718"/>
            <a:ext cx="1235368" cy="1472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1902354" y="3839587"/>
            <a:ext cx="582162" cy="582162"/>
            <a:chOff x="2174845" y="5333914"/>
            <a:chExt cx="410765" cy="410765"/>
          </a:xfrm>
        </p:grpSpPr>
        <p:sp>
          <p:nvSpPr>
            <p:cNvPr id="1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74845" y="5333914"/>
              <a:ext cx="410765" cy="4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2174845" y="5335104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2404635" y="5333914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2176035" y="5526795"/>
              <a:ext cx="183356" cy="217884"/>
            </a:xfrm>
            <a:custGeom>
              <a:avLst/>
              <a:gdLst>
                <a:gd name="T0" fmla="*/ 255 w 309"/>
                <a:gd name="T1" fmla="*/ 309 h 365"/>
                <a:gd name="T2" fmla="*/ 253 w 309"/>
                <a:gd name="T3" fmla="*/ 311 h 365"/>
                <a:gd name="T4" fmla="*/ 253 w 309"/>
                <a:gd name="T5" fmla="*/ 311 h 365"/>
                <a:gd name="T6" fmla="*/ 249 w 309"/>
                <a:gd name="T7" fmla="*/ 306 h 365"/>
                <a:gd name="T8" fmla="*/ 248 w 309"/>
                <a:gd name="T9" fmla="*/ 300 h 365"/>
                <a:gd name="T10" fmla="*/ 248 w 309"/>
                <a:gd name="T11" fmla="*/ 300 h 365"/>
                <a:gd name="T12" fmla="*/ 248 w 309"/>
                <a:gd name="T13" fmla="*/ 299 h 365"/>
                <a:gd name="T14" fmla="*/ 248 w 309"/>
                <a:gd name="T15" fmla="*/ 299 h 365"/>
                <a:gd name="T16" fmla="*/ 248 w 309"/>
                <a:gd name="T17" fmla="*/ 299 h 365"/>
                <a:gd name="T18" fmla="*/ 248 w 309"/>
                <a:gd name="T19" fmla="*/ 299 h 365"/>
                <a:gd name="T20" fmla="*/ 249 w 309"/>
                <a:gd name="T21" fmla="*/ 293 h 365"/>
                <a:gd name="T22" fmla="*/ 253 w 309"/>
                <a:gd name="T23" fmla="*/ 287 h 365"/>
                <a:gd name="T24" fmla="*/ 301 w 309"/>
                <a:gd name="T25" fmla="*/ 243 h 365"/>
                <a:gd name="T26" fmla="*/ 301 w 309"/>
                <a:gd name="T27" fmla="*/ 243 h 365"/>
                <a:gd name="T28" fmla="*/ 284 w 309"/>
                <a:gd name="T29" fmla="*/ 239 h 365"/>
                <a:gd name="T30" fmla="*/ 268 w 309"/>
                <a:gd name="T31" fmla="*/ 233 h 365"/>
                <a:gd name="T32" fmla="*/ 252 w 309"/>
                <a:gd name="T33" fmla="*/ 227 h 365"/>
                <a:gd name="T34" fmla="*/ 236 w 309"/>
                <a:gd name="T35" fmla="*/ 220 h 365"/>
                <a:gd name="T36" fmla="*/ 221 w 309"/>
                <a:gd name="T37" fmla="*/ 211 h 365"/>
                <a:gd name="T38" fmla="*/ 208 w 309"/>
                <a:gd name="T39" fmla="*/ 201 h 365"/>
                <a:gd name="T40" fmla="*/ 194 w 309"/>
                <a:gd name="T41" fmla="*/ 190 h 365"/>
                <a:gd name="T42" fmla="*/ 182 w 309"/>
                <a:gd name="T43" fmla="*/ 179 h 365"/>
                <a:gd name="T44" fmla="*/ 171 w 309"/>
                <a:gd name="T45" fmla="*/ 167 h 365"/>
                <a:gd name="T46" fmla="*/ 161 w 309"/>
                <a:gd name="T47" fmla="*/ 154 h 365"/>
                <a:gd name="T48" fmla="*/ 152 w 309"/>
                <a:gd name="T49" fmla="*/ 140 h 365"/>
                <a:gd name="T50" fmla="*/ 143 w 309"/>
                <a:gd name="T51" fmla="*/ 126 h 365"/>
                <a:gd name="T52" fmla="*/ 136 w 309"/>
                <a:gd name="T53" fmla="*/ 110 h 365"/>
                <a:gd name="T54" fmla="*/ 130 w 309"/>
                <a:gd name="T55" fmla="*/ 94 h 365"/>
                <a:gd name="T56" fmla="*/ 125 w 309"/>
                <a:gd name="T57" fmla="*/ 78 h 365"/>
                <a:gd name="T58" fmla="*/ 121 w 309"/>
                <a:gd name="T59" fmla="*/ 61 h 365"/>
                <a:gd name="T60" fmla="*/ 63 w 309"/>
                <a:gd name="T61" fmla="*/ 0 h 365"/>
                <a:gd name="T62" fmla="*/ 0 w 309"/>
                <a:gd name="T63" fmla="*/ 66 h 365"/>
                <a:gd name="T64" fmla="*/ 0 w 309"/>
                <a:gd name="T65" fmla="*/ 66 h 365"/>
                <a:gd name="T66" fmla="*/ 5 w 309"/>
                <a:gd name="T67" fmla="*/ 95 h 365"/>
                <a:gd name="T68" fmla="*/ 12 w 309"/>
                <a:gd name="T69" fmla="*/ 123 h 365"/>
                <a:gd name="T70" fmla="*/ 23 w 309"/>
                <a:gd name="T71" fmla="*/ 151 h 365"/>
                <a:gd name="T72" fmla="*/ 34 w 309"/>
                <a:gd name="T73" fmla="*/ 177 h 365"/>
                <a:gd name="T74" fmla="*/ 49 w 309"/>
                <a:gd name="T75" fmla="*/ 203 h 365"/>
                <a:gd name="T76" fmla="*/ 65 w 309"/>
                <a:gd name="T77" fmla="*/ 226 h 365"/>
                <a:gd name="T78" fmla="*/ 83 w 309"/>
                <a:gd name="T79" fmla="*/ 248 h 365"/>
                <a:gd name="T80" fmla="*/ 103 w 309"/>
                <a:gd name="T81" fmla="*/ 269 h 365"/>
                <a:gd name="T82" fmla="*/ 124 w 309"/>
                <a:gd name="T83" fmla="*/ 288 h 365"/>
                <a:gd name="T84" fmla="*/ 147 w 309"/>
                <a:gd name="T85" fmla="*/ 305 h 365"/>
                <a:gd name="T86" fmla="*/ 171 w 309"/>
                <a:gd name="T87" fmla="*/ 320 h 365"/>
                <a:gd name="T88" fmla="*/ 197 w 309"/>
                <a:gd name="T89" fmla="*/ 333 h 365"/>
                <a:gd name="T90" fmla="*/ 222 w 309"/>
                <a:gd name="T91" fmla="*/ 344 h 365"/>
                <a:gd name="T92" fmla="*/ 251 w 309"/>
                <a:gd name="T93" fmla="*/ 354 h 365"/>
                <a:gd name="T94" fmla="*/ 280 w 309"/>
                <a:gd name="T95" fmla="*/ 360 h 365"/>
                <a:gd name="T96" fmla="*/ 309 w 309"/>
                <a:gd name="T97" fmla="*/ 365 h 365"/>
                <a:gd name="T98" fmla="*/ 253 w 309"/>
                <a:gd name="T99" fmla="*/ 311 h 365"/>
                <a:gd name="T100" fmla="*/ 255 w 309"/>
                <a:gd name="T101" fmla="*/ 30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365">
                  <a:moveTo>
                    <a:pt x="255" y="309"/>
                  </a:moveTo>
                  <a:lnTo>
                    <a:pt x="253" y="311"/>
                  </a:lnTo>
                  <a:lnTo>
                    <a:pt x="253" y="311"/>
                  </a:lnTo>
                  <a:lnTo>
                    <a:pt x="249" y="306"/>
                  </a:lnTo>
                  <a:lnTo>
                    <a:pt x="248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8" y="299"/>
                  </a:lnTo>
                  <a:lnTo>
                    <a:pt x="249" y="293"/>
                  </a:lnTo>
                  <a:lnTo>
                    <a:pt x="253" y="287"/>
                  </a:lnTo>
                  <a:lnTo>
                    <a:pt x="301" y="243"/>
                  </a:lnTo>
                  <a:lnTo>
                    <a:pt x="301" y="243"/>
                  </a:lnTo>
                  <a:lnTo>
                    <a:pt x="284" y="239"/>
                  </a:lnTo>
                  <a:lnTo>
                    <a:pt x="268" y="233"/>
                  </a:lnTo>
                  <a:lnTo>
                    <a:pt x="252" y="227"/>
                  </a:lnTo>
                  <a:lnTo>
                    <a:pt x="236" y="220"/>
                  </a:lnTo>
                  <a:lnTo>
                    <a:pt x="221" y="211"/>
                  </a:lnTo>
                  <a:lnTo>
                    <a:pt x="208" y="201"/>
                  </a:lnTo>
                  <a:lnTo>
                    <a:pt x="194" y="190"/>
                  </a:lnTo>
                  <a:lnTo>
                    <a:pt x="182" y="179"/>
                  </a:lnTo>
                  <a:lnTo>
                    <a:pt x="171" y="167"/>
                  </a:lnTo>
                  <a:lnTo>
                    <a:pt x="161" y="154"/>
                  </a:lnTo>
                  <a:lnTo>
                    <a:pt x="152" y="140"/>
                  </a:lnTo>
                  <a:lnTo>
                    <a:pt x="143" y="126"/>
                  </a:lnTo>
                  <a:lnTo>
                    <a:pt x="136" y="110"/>
                  </a:lnTo>
                  <a:lnTo>
                    <a:pt x="130" y="94"/>
                  </a:lnTo>
                  <a:lnTo>
                    <a:pt x="125" y="78"/>
                  </a:lnTo>
                  <a:lnTo>
                    <a:pt x="121" y="61"/>
                  </a:lnTo>
                  <a:lnTo>
                    <a:pt x="63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95"/>
                  </a:lnTo>
                  <a:lnTo>
                    <a:pt x="12" y="123"/>
                  </a:lnTo>
                  <a:lnTo>
                    <a:pt x="23" y="151"/>
                  </a:lnTo>
                  <a:lnTo>
                    <a:pt x="34" y="177"/>
                  </a:lnTo>
                  <a:lnTo>
                    <a:pt x="49" y="203"/>
                  </a:lnTo>
                  <a:lnTo>
                    <a:pt x="65" y="226"/>
                  </a:lnTo>
                  <a:lnTo>
                    <a:pt x="83" y="248"/>
                  </a:lnTo>
                  <a:lnTo>
                    <a:pt x="103" y="269"/>
                  </a:lnTo>
                  <a:lnTo>
                    <a:pt x="124" y="288"/>
                  </a:lnTo>
                  <a:lnTo>
                    <a:pt x="147" y="305"/>
                  </a:lnTo>
                  <a:lnTo>
                    <a:pt x="171" y="320"/>
                  </a:lnTo>
                  <a:lnTo>
                    <a:pt x="197" y="333"/>
                  </a:lnTo>
                  <a:lnTo>
                    <a:pt x="222" y="344"/>
                  </a:lnTo>
                  <a:lnTo>
                    <a:pt x="251" y="354"/>
                  </a:lnTo>
                  <a:lnTo>
                    <a:pt x="280" y="360"/>
                  </a:lnTo>
                  <a:lnTo>
                    <a:pt x="309" y="365"/>
                  </a:lnTo>
                  <a:lnTo>
                    <a:pt x="253" y="311"/>
                  </a:lnTo>
                  <a:lnTo>
                    <a:pt x="255" y="3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767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rot="5400000">
            <a:off x="2564404" y="4584360"/>
            <a:ext cx="578206" cy="595670"/>
            <a:chOff x="2853005" y="4483865"/>
            <a:chExt cx="845870" cy="618344"/>
          </a:xfrm>
        </p:grpSpPr>
        <p:pic>
          <p:nvPicPr>
            <p:cNvPr id="196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5" y="4483865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850" y="4485183"/>
              <a:ext cx="617025" cy="61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7" y="4598603"/>
            <a:ext cx="561145" cy="567180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7174418" y="4165187"/>
            <a:ext cx="1219412" cy="1461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CA" b="1" kern="0">
              <a:solidFill>
                <a:prstClr val="white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447758" y="4585380"/>
            <a:ext cx="815623" cy="593626"/>
            <a:chOff x="7191851" y="4084733"/>
            <a:chExt cx="575492" cy="418854"/>
          </a:xfrm>
        </p:grpSpPr>
        <p:cxnSp>
          <p:nvCxnSpPr>
            <p:cNvPr id="203" name="Elbow Connector 202"/>
            <p:cNvCxnSpPr>
              <a:stCxn id="205" idx="2"/>
            </p:cNvCxnSpPr>
            <p:nvPr/>
          </p:nvCxnSpPr>
          <p:spPr>
            <a:xfrm rot="16200000" flipH="1">
              <a:off x="7399207" y="4260022"/>
              <a:ext cx="80529" cy="22271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Isosceles Triangle 203"/>
            <p:cNvSpPr/>
            <p:nvPr/>
          </p:nvSpPr>
          <p:spPr>
            <a:xfrm>
              <a:off x="7478657" y="4274987"/>
              <a:ext cx="288686" cy="2286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191851" y="4084733"/>
              <a:ext cx="272527" cy="2463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prstClr val="white"/>
                </a:solidFill>
              </a:endParaRPr>
            </a:p>
          </p:txBody>
        </p:sp>
      </p:grpSp>
      <p:sp>
        <p:nvSpPr>
          <p:cNvPr id="206" name="Freeform 7"/>
          <p:cNvSpPr>
            <a:spLocks/>
          </p:cNvSpPr>
          <p:nvPr/>
        </p:nvSpPr>
        <p:spPr bwMode="auto">
          <a:xfrm>
            <a:off x="6857444" y="4112950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FFA266"/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6855759" y="3839587"/>
            <a:ext cx="582162" cy="580474"/>
            <a:chOff x="6774145" y="3504713"/>
            <a:chExt cx="410765" cy="409574"/>
          </a:xfrm>
        </p:grpSpPr>
        <p:sp>
          <p:nvSpPr>
            <p:cNvPr id="208" name="Freeform 6"/>
            <p:cNvSpPr>
              <a:spLocks/>
            </p:cNvSpPr>
            <p:nvPr/>
          </p:nvSpPr>
          <p:spPr bwMode="auto">
            <a:xfrm>
              <a:off x="7003934" y="3504713"/>
              <a:ext cx="179784" cy="214312"/>
            </a:xfrm>
            <a:custGeom>
              <a:avLst/>
              <a:gdLst>
                <a:gd name="T0" fmla="*/ 181 w 303"/>
                <a:gd name="T1" fmla="*/ 297 h 360"/>
                <a:gd name="T2" fmla="*/ 242 w 303"/>
                <a:gd name="T3" fmla="*/ 360 h 360"/>
                <a:gd name="T4" fmla="*/ 303 w 303"/>
                <a:gd name="T5" fmla="*/ 296 h 360"/>
                <a:gd name="T6" fmla="*/ 303 w 303"/>
                <a:gd name="T7" fmla="*/ 296 h 360"/>
                <a:gd name="T8" fmla="*/ 298 w 303"/>
                <a:gd name="T9" fmla="*/ 267 h 360"/>
                <a:gd name="T10" fmla="*/ 289 w 303"/>
                <a:gd name="T11" fmla="*/ 239 h 360"/>
                <a:gd name="T12" fmla="*/ 280 w 303"/>
                <a:gd name="T13" fmla="*/ 212 h 360"/>
                <a:gd name="T14" fmla="*/ 269 w 303"/>
                <a:gd name="T15" fmla="*/ 187 h 360"/>
                <a:gd name="T16" fmla="*/ 254 w 303"/>
                <a:gd name="T17" fmla="*/ 162 h 360"/>
                <a:gd name="T18" fmla="*/ 238 w 303"/>
                <a:gd name="T19" fmla="*/ 139 h 360"/>
                <a:gd name="T20" fmla="*/ 221 w 303"/>
                <a:gd name="T21" fmla="*/ 117 h 360"/>
                <a:gd name="T22" fmla="*/ 201 w 303"/>
                <a:gd name="T23" fmla="*/ 96 h 360"/>
                <a:gd name="T24" fmla="*/ 181 w 303"/>
                <a:gd name="T25" fmla="*/ 78 h 360"/>
                <a:gd name="T26" fmla="*/ 159 w 303"/>
                <a:gd name="T27" fmla="*/ 61 h 360"/>
                <a:gd name="T28" fmla="*/ 135 w 303"/>
                <a:gd name="T29" fmla="*/ 45 h 360"/>
                <a:gd name="T30" fmla="*/ 111 w 303"/>
                <a:gd name="T31" fmla="*/ 33 h 360"/>
                <a:gd name="T32" fmla="*/ 84 w 303"/>
                <a:gd name="T33" fmla="*/ 21 h 360"/>
                <a:gd name="T34" fmla="*/ 57 w 303"/>
                <a:gd name="T35" fmla="*/ 12 h 360"/>
                <a:gd name="T36" fmla="*/ 29 w 303"/>
                <a:gd name="T37" fmla="*/ 5 h 360"/>
                <a:gd name="T38" fmla="*/ 0 w 303"/>
                <a:gd name="T39" fmla="*/ 0 h 360"/>
                <a:gd name="T40" fmla="*/ 51 w 303"/>
                <a:gd name="T41" fmla="*/ 49 h 360"/>
                <a:gd name="T42" fmla="*/ 51 w 303"/>
                <a:gd name="T43" fmla="*/ 49 h 360"/>
                <a:gd name="T44" fmla="*/ 55 w 303"/>
                <a:gd name="T45" fmla="*/ 54 h 360"/>
                <a:gd name="T46" fmla="*/ 56 w 303"/>
                <a:gd name="T47" fmla="*/ 60 h 360"/>
                <a:gd name="T48" fmla="*/ 56 w 303"/>
                <a:gd name="T49" fmla="*/ 60 h 360"/>
                <a:gd name="T50" fmla="*/ 56 w 303"/>
                <a:gd name="T51" fmla="*/ 61 h 360"/>
                <a:gd name="T52" fmla="*/ 56 w 303"/>
                <a:gd name="T53" fmla="*/ 61 h 360"/>
                <a:gd name="T54" fmla="*/ 56 w 303"/>
                <a:gd name="T55" fmla="*/ 61 h 360"/>
                <a:gd name="T56" fmla="*/ 56 w 303"/>
                <a:gd name="T57" fmla="*/ 61 h 360"/>
                <a:gd name="T58" fmla="*/ 55 w 303"/>
                <a:gd name="T59" fmla="*/ 67 h 360"/>
                <a:gd name="T60" fmla="*/ 51 w 303"/>
                <a:gd name="T61" fmla="*/ 73 h 360"/>
                <a:gd name="T62" fmla="*/ 49 w 303"/>
                <a:gd name="T63" fmla="*/ 71 h 360"/>
                <a:gd name="T64" fmla="*/ 51 w 303"/>
                <a:gd name="T65" fmla="*/ 73 h 360"/>
                <a:gd name="T66" fmla="*/ 0 w 303"/>
                <a:gd name="T67" fmla="*/ 121 h 360"/>
                <a:gd name="T68" fmla="*/ 0 w 303"/>
                <a:gd name="T69" fmla="*/ 121 h 360"/>
                <a:gd name="T70" fmla="*/ 17 w 303"/>
                <a:gd name="T71" fmla="*/ 125 h 360"/>
                <a:gd name="T72" fmla="*/ 33 w 303"/>
                <a:gd name="T73" fmla="*/ 129 h 360"/>
                <a:gd name="T74" fmla="*/ 49 w 303"/>
                <a:gd name="T75" fmla="*/ 136 h 360"/>
                <a:gd name="T76" fmla="*/ 63 w 303"/>
                <a:gd name="T77" fmla="*/ 143 h 360"/>
                <a:gd name="T78" fmla="*/ 78 w 303"/>
                <a:gd name="T79" fmla="*/ 151 h 360"/>
                <a:gd name="T80" fmla="*/ 92 w 303"/>
                <a:gd name="T81" fmla="*/ 160 h 360"/>
                <a:gd name="T82" fmla="*/ 105 w 303"/>
                <a:gd name="T83" fmla="*/ 171 h 360"/>
                <a:gd name="T84" fmla="*/ 117 w 303"/>
                <a:gd name="T85" fmla="*/ 182 h 360"/>
                <a:gd name="T86" fmla="*/ 128 w 303"/>
                <a:gd name="T87" fmla="*/ 193 h 360"/>
                <a:gd name="T88" fmla="*/ 139 w 303"/>
                <a:gd name="T89" fmla="*/ 206 h 360"/>
                <a:gd name="T90" fmla="*/ 149 w 303"/>
                <a:gd name="T91" fmla="*/ 220 h 360"/>
                <a:gd name="T92" fmla="*/ 157 w 303"/>
                <a:gd name="T93" fmla="*/ 233 h 360"/>
                <a:gd name="T94" fmla="*/ 165 w 303"/>
                <a:gd name="T95" fmla="*/ 249 h 360"/>
                <a:gd name="T96" fmla="*/ 172 w 303"/>
                <a:gd name="T97" fmla="*/ 264 h 360"/>
                <a:gd name="T98" fmla="*/ 177 w 303"/>
                <a:gd name="T99" fmla="*/ 280 h 360"/>
                <a:gd name="T100" fmla="*/ 181 w 303"/>
                <a:gd name="T101" fmla="*/ 297 h 360"/>
                <a:gd name="T102" fmla="*/ 181 w 303"/>
                <a:gd name="T103" fmla="*/ 29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" h="360">
                  <a:moveTo>
                    <a:pt x="181" y="297"/>
                  </a:moveTo>
                  <a:lnTo>
                    <a:pt x="242" y="360"/>
                  </a:lnTo>
                  <a:lnTo>
                    <a:pt x="303" y="296"/>
                  </a:lnTo>
                  <a:lnTo>
                    <a:pt x="303" y="296"/>
                  </a:lnTo>
                  <a:lnTo>
                    <a:pt x="298" y="267"/>
                  </a:lnTo>
                  <a:lnTo>
                    <a:pt x="289" y="239"/>
                  </a:lnTo>
                  <a:lnTo>
                    <a:pt x="280" y="212"/>
                  </a:lnTo>
                  <a:lnTo>
                    <a:pt x="269" y="187"/>
                  </a:lnTo>
                  <a:lnTo>
                    <a:pt x="254" y="162"/>
                  </a:lnTo>
                  <a:lnTo>
                    <a:pt x="238" y="139"/>
                  </a:lnTo>
                  <a:lnTo>
                    <a:pt x="221" y="117"/>
                  </a:lnTo>
                  <a:lnTo>
                    <a:pt x="201" y="96"/>
                  </a:lnTo>
                  <a:lnTo>
                    <a:pt x="181" y="78"/>
                  </a:lnTo>
                  <a:lnTo>
                    <a:pt x="159" y="61"/>
                  </a:lnTo>
                  <a:lnTo>
                    <a:pt x="135" y="45"/>
                  </a:lnTo>
                  <a:lnTo>
                    <a:pt x="111" y="33"/>
                  </a:lnTo>
                  <a:lnTo>
                    <a:pt x="84" y="21"/>
                  </a:lnTo>
                  <a:lnTo>
                    <a:pt x="57" y="1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5" y="67"/>
                  </a:lnTo>
                  <a:lnTo>
                    <a:pt x="51" y="73"/>
                  </a:lnTo>
                  <a:lnTo>
                    <a:pt x="49" y="71"/>
                  </a:lnTo>
                  <a:lnTo>
                    <a:pt x="51" y="7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7" y="125"/>
                  </a:lnTo>
                  <a:lnTo>
                    <a:pt x="33" y="129"/>
                  </a:lnTo>
                  <a:lnTo>
                    <a:pt x="49" y="136"/>
                  </a:lnTo>
                  <a:lnTo>
                    <a:pt x="63" y="143"/>
                  </a:lnTo>
                  <a:lnTo>
                    <a:pt x="78" y="151"/>
                  </a:lnTo>
                  <a:lnTo>
                    <a:pt x="92" y="160"/>
                  </a:lnTo>
                  <a:lnTo>
                    <a:pt x="105" y="171"/>
                  </a:lnTo>
                  <a:lnTo>
                    <a:pt x="117" y="182"/>
                  </a:lnTo>
                  <a:lnTo>
                    <a:pt x="128" y="193"/>
                  </a:lnTo>
                  <a:lnTo>
                    <a:pt x="139" y="206"/>
                  </a:lnTo>
                  <a:lnTo>
                    <a:pt x="149" y="220"/>
                  </a:lnTo>
                  <a:lnTo>
                    <a:pt x="157" y="233"/>
                  </a:lnTo>
                  <a:lnTo>
                    <a:pt x="165" y="249"/>
                  </a:lnTo>
                  <a:lnTo>
                    <a:pt x="172" y="264"/>
                  </a:lnTo>
                  <a:lnTo>
                    <a:pt x="177" y="280"/>
                  </a:lnTo>
                  <a:lnTo>
                    <a:pt x="181" y="297"/>
                  </a:lnTo>
                  <a:lnTo>
                    <a:pt x="181" y="297"/>
                  </a:lnTo>
                  <a:close/>
                </a:path>
              </a:pathLst>
            </a:custGeom>
            <a:solidFill>
              <a:srgbClr val="FFA266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6774145" y="3505903"/>
              <a:ext cx="410765" cy="408384"/>
            </a:xfrm>
            <a:custGeom>
              <a:avLst/>
              <a:gdLst>
                <a:gd name="T0" fmla="*/ 51 w 690"/>
                <a:gd name="T1" fmla="*/ 251 h 687"/>
                <a:gd name="T2" fmla="*/ 57 w 690"/>
                <a:gd name="T3" fmla="*/ 247 h 687"/>
                <a:gd name="T4" fmla="*/ 62 w 690"/>
                <a:gd name="T5" fmla="*/ 244 h 687"/>
                <a:gd name="T6" fmla="*/ 64 w 690"/>
                <a:gd name="T7" fmla="*/ 246 h 687"/>
                <a:gd name="T8" fmla="*/ 65 w 690"/>
                <a:gd name="T9" fmla="*/ 244 h 687"/>
                <a:gd name="T10" fmla="*/ 76 w 690"/>
                <a:gd name="T11" fmla="*/ 251 h 687"/>
                <a:gd name="T12" fmla="*/ 122 w 690"/>
                <a:gd name="T13" fmla="*/ 299 h 687"/>
                <a:gd name="T14" fmla="*/ 132 w 690"/>
                <a:gd name="T15" fmla="*/ 266 h 687"/>
                <a:gd name="T16" fmla="*/ 145 w 690"/>
                <a:gd name="T17" fmla="*/ 236 h 687"/>
                <a:gd name="T18" fmla="*/ 162 w 690"/>
                <a:gd name="T19" fmla="*/ 209 h 687"/>
                <a:gd name="T20" fmla="*/ 183 w 690"/>
                <a:gd name="T21" fmla="*/ 183 h 687"/>
                <a:gd name="T22" fmla="*/ 209 w 690"/>
                <a:gd name="T23" fmla="*/ 163 h 687"/>
                <a:gd name="T24" fmla="*/ 236 w 690"/>
                <a:gd name="T25" fmla="*/ 144 h 687"/>
                <a:gd name="T26" fmla="*/ 266 w 690"/>
                <a:gd name="T27" fmla="*/ 131 h 687"/>
                <a:gd name="T28" fmla="*/ 298 w 690"/>
                <a:gd name="T29" fmla="*/ 121 h 687"/>
                <a:gd name="T30" fmla="*/ 300 w 690"/>
                <a:gd name="T31" fmla="*/ 0 h 687"/>
                <a:gd name="T32" fmla="*/ 271 w 690"/>
                <a:gd name="T33" fmla="*/ 5 h 687"/>
                <a:gd name="T34" fmla="*/ 216 w 690"/>
                <a:gd name="T35" fmla="*/ 22 h 687"/>
                <a:gd name="T36" fmla="*/ 165 w 690"/>
                <a:gd name="T37" fmla="*/ 48 h 687"/>
                <a:gd name="T38" fmla="*/ 118 w 690"/>
                <a:gd name="T39" fmla="*/ 81 h 687"/>
                <a:gd name="T40" fmla="*/ 79 w 690"/>
                <a:gd name="T41" fmla="*/ 121 h 687"/>
                <a:gd name="T42" fmla="*/ 46 w 690"/>
                <a:gd name="T43" fmla="*/ 168 h 687"/>
                <a:gd name="T44" fmla="*/ 21 w 690"/>
                <a:gd name="T45" fmla="*/ 219 h 687"/>
                <a:gd name="T46" fmla="*/ 5 w 690"/>
                <a:gd name="T47" fmla="*/ 275 h 687"/>
                <a:gd name="T48" fmla="*/ 51 w 690"/>
                <a:gd name="T49" fmla="*/ 251 h 687"/>
                <a:gd name="T50" fmla="*/ 640 w 690"/>
                <a:gd name="T51" fmla="*/ 434 h 687"/>
                <a:gd name="T52" fmla="*/ 635 w 690"/>
                <a:gd name="T53" fmla="*/ 437 h 687"/>
                <a:gd name="T54" fmla="*/ 629 w 690"/>
                <a:gd name="T55" fmla="*/ 439 h 687"/>
                <a:gd name="T56" fmla="*/ 628 w 690"/>
                <a:gd name="T57" fmla="*/ 439 h 687"/>
                <a:gd name="T58" fmla="*/ 626 w 690"/>
                <a:gd name="T59" fmla="*/ 439 h 687"/>
                <a:gd name="T60" fmla="*/ 616 w 690"/>
                <a:gd name="T61" fmla="*/ 434 h 687"/>
                <a:gd name="T62" fmla="*/ 616 w 690"/>
                <a:gd name="T63" fmla="*/ 434 h 687"/>
                <a:gd name="T64" fmla="*/ 569 w 690"/>
                <a:gd name="T65" fmla="*/ 384 h 687"/>
                <a:gd name="T66" fmla="*/ 561 w 690"/>
                <a:gd name="T67" fmla="*/ 418 h 687"/>
                <a:gd name="T68" fmla="*/ 546 w 690"/>
                <a:gd name="T69" fmla="*/ 448 h 687"/>
                <a:gd name="T70" fmla="*/ 529 w 690"/>
                <a:gd name="T71" fmla="*/ 478 h 687"/>
                <a:gd name="T72" fmla="*/ 507 w 690"/>
                <a:gd name="T73" fmla="*/ 503 h 687"/>
                <a:gd name="T74" fmla="*/ 481 w 690"/>
                <a:gd name="T75" fmla="*/ 525 h 687"/>
                <a:gd name="T76" fmla="*/ 453 w 690"/>
                <a:gd name="T77" fmla="*/ 544 h 687"/>
                <a:gd name="T78" fmla="*/ 421 w 690"/>
                <a:gd name="T79" fmla="*/ 557 h 687"/>
                <a:gd name="T80" fmla="*/ 388 w 690"/>
                <a:gd name="T81" fmla="*/ 567 h 687"/>
                <a:gd name="T82" fmla="*/ 394 w 690"/>
                <a:gd name="T83" fmla="*/ 687 h 687"/>
                <a:gd name="T84" fmla="*/ 424 w 690"/>
                <a:gd name="T85" fmla="*/ 682 h 687"/>
                <a:gd name="T86" fmla="*/ 479 w 690"/>
                <a:gd name="T87" fmla="*/ 663 h 687"/>
                <a:gd name="T88" fmla="*/ 529 w 690"/>
                <a:gd name="T89" fmla="*/ 638 h 687"/>
                <a:gd name="T90" fmla="*/ 574 w 690"/>
                <a:gd name="T91" fmla="*/ 604 h 687"/>
                <a:gd name="T92" fmla="*/ 613 w 690"/>
                <a:gd name="T93" fmla="*/ 563 h 687"/>
                <a:gd name="T94" fmla="*/ 646 w 690"/>
                <a:gd name="T95" fmla="*/ 517 h 687"/>
                <a:gd name="T96" fmla="*/ 670 w 690"/>
                <a:gd name="T97" fmla="*/ 466 h 687"/>
                <a:gd name="T98" fmla="*/ 686 w 690"/>
                <a:gd name="T99" fmla="*/ 409 h 687"/>
                <a:gd name="T100" fmla="*/ 640 w 690"/>
                <a:gd name="T101" fmla="*/ 43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0" h="687">
                  <a:moveTo>
                    <a:pt x="54" y="253"/>
                  </a:moveTo>
                  <a:lnTo>
                    <a:pt x="51" y="251"/>
                  </a:lnTo>
                  <a:lnTo>
                    <a:pt x="51" y="251"/>
                  </a:lnTo>
                  <a:lnTo>
                    <a:pt x="57" y="247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71" y="247"/>
                  </a:lnTo>
                  <a:lnTo>
                    <a:pt x="76" y="251"/>
                  </a:lnTo>
                  <a:lnTo>
                    <a:pt x="122" y="299"/>
                  </a:lnTo>
                  <a:lnTo>
                    <a:pt x="122" y="299"/>
                  </a:lnTo>
                  <a:lnTo>
                    <a:pt x="126" y="282"/>
                  </a:lnTo>
                  <a:lnTo>
                    <a:pt x="132" y="266"/>
                  </a:lnTo>
                  <a:lnTo>
                    <a:pt x="138" y="251"/>
                  </a:lnTo>
                  <a:lnTo>
                    <a:pt x="145" y="236"/>
                  </a:lnTo>
                  <a:lnTo>
                    <a:pt x="153" y="222"/>
                  </a:lnTo>
                  <a:lnTo>
                    <a:pt x="162" y="209"/>
                  </a:lnTo>
                  <a:lnTo>
                    <a:pt x="172" y="196"/>
                  </a:lnTo>
                  <a:lnTo>
                    <a:pt x="183" y="183"/>
                  </a:lnTo>
                  <a:lnTo>
                    <a:pt x="195" y="172"/>
                  </a:lnTo>
                  <a:lnTo>
                    <a:pt x="209" y="163"/>
                  </a:lnTo>
                  <a:lnTo>
                    <a:pt x="222" y="153"/>
                  </a:lnTo>
                  <a:lnTo>
                    <a:pt x="236" y="144"/>
                  </a:lnTo>
                  <a:lnTo>
                    <a:pt x="250" y="137"/>
                  </a:lnTo>
                  <a:lnTo>
                    <a:pt x="266" y="131"/>
                  </a:lnTo>
                  <a:lnTo>
                    <a:pt x="282" y="125"/>
                  </a:lnTo>
                  <a:lnTo>
                    <a:pt x="298" y="121"/>
                  </a:lnTo>
                  <a:lnTo>
                    <a:pt x="363" y="6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71" y="5"/>
                  </a:lnTo>
                  <a:lnTo>
                    <a:pt x="243" y="12"/>
                  </a:lnTo>
                  <a:lnTo>
                    <a:pt x="216" y="22"/>
                  </a:lnTo>
                  <a:lnTo>
                    <a:pt x="189" y="33"/>
                  </a:lnTo>
                  <a:lnTo>
                    <a:pt x="165" y="48"/>
                  </a:lnTo>
                  <a:lnTo>
                    <a:pt x="140" y="64"/>
                  </a:lnTo>
                  <a:lnTo>
                    <a:pt x="118" y="81"/>
                  </a:lnTo>
                  <a:lnTo>
                    <a:pt x="98" y="100"/>
                  </a:lnTo>
                  <a:lnTo>
                    <a:pt x="79" y="121"/>
                  </a:lnTo>
                  <a:lnTo>
                    <a:pt x="62" y="143"/>
                  </a:lnTo>
                  <a:lnTo>
                    <a:pt x="46" y="168"/>
                  </a:lnTo>
                  <a:lnTo>
                    <a:pt x="33" y="192"/>
                  </a:lnTo>
                  <a:lnTo>
                    <a:pt x="21" y="219"/>
                  </a:lnTo>
                  <a:lnTo>
                    <a:pt x="12" y="246"/>
                  </a:lnTo>
                  <a:lnTo>
                    <a:pt x="5" y="275"/>
                  </a:lnTo>
                  <a:lnTo>
                    <a:pt x="0" y="304"/>
                  </a:lnTo>
                  <a:lnTo>
                    <a:pt x="51" y="251"/>
                  </a:lnTo>
                  <a:lnTo>
                    <a:pt x="54" y="253"/>
                  </a:lnTo>
                  <a:close/>
                  <a:moveTo>
                    <a:pt x="640" y="434"/>
                  </a:moveTo>
                  <a:lnTo>
                    <a:pt x="640" y="434"/>
                  </a:lnTo>
                  <a:lnTo>
                    <a:pt x="635" y="437"/>
                  </a:lnTo>
                  <a:lnTo>
                    <a:pt x="629" y="439"/>
                  </a:lnTo>
                  <a:lnTo>
                    <a:pt x="629" y="439"/>
                  </a:lnTo>
                  <a:lnTo>
                    <a:pt x="628" y="439"/>
                  </a:lnTo>
                  <a:lnTo>
                    <a:pt x="628" y="439"/>
                  </a:lnTo>
                  <a:lnTo>
                    <a:pt x="626" y="439"/>
                  </a:lnTo>
                  <a:lnTo>
                    <a:pt x="626" y="439"/>
                  </a:lnTo>
                  <a:lnTo>
                    <a:pt x="620" y="437"/>
                  </a:lnTo>
                  <a:lnTo>
                    <a:pt x="616" y="434"/>
                  </a:lnTo>
                  <a:lnTo>
                    <a:pt x="618" y="430"/>
                  </a:lnTo>
                  <a:lnTo>
                    <a:pt x="616" y="43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401"/>
                  </a:lnTo>
                  <a:lnTo>
                    <a:pt x="561" y="418"/>
                  </a:lnTo>
                  <a:lnTo>
                    <a:pt x="553" y="434"/>
                  </a:lnTo>
                  <a:lnTo>
                    <a:pt x="546" y="448"/>
                  </a:lnTo>
                  <a:lnTo>
                    <a:pt x="539" y="463"/>
                  </a:lnTo>
                  <a:lnTo>
                    <a:pt x="529" y="478"/>
                  </a:lnTo>
                  <a:lnTo>
                    <a:pt x="518" y="491"/>
                  </a:lnTo>
                  <a:lnTo>
                    <a:pt x="507" y="503"/>
                  </a:lnTo>
                  <a:lnTo>
                    <a:pt x="495" y="514"/>
                  </a:lnTo>
                  <a:lnTo>
                    <a:pt x="481" y="525"/>
                  </a:lnTo>
                  <a:lnTo>
                    <a:pt x="468" y="535"/>
                  </a:lnTo>
                  <a:lnTo>
                    <a:pt x="453" y="544"/>
                  </a:lnTo>
                  <a:lnTo>
                    <a:pt x="437" y="551"/>
                  </a:lnTo>
                  <a:lnTo>
                    <a:pt x="421" y="557"/>
                  </a:lnTo>
                  <a:lnTo>
                    <a:pt x="405" y="563"/>
                  </a:lnTo>
                  <a:lnTo>
                    <a:pt x="388" y="567"/>
                  </a:lnTo>
                  <a:lnTo>
                    <a:pt x="329" y="623"/>
                  </a:lnTo>
                  <a:lnTo>
                    <a:pt x="394" y="687"/>
                  </a:lnTo>
                  <a:lnTo>
                    <a:pt x="394" y="687"/>
                  </a:lnTo>
                  <a:lnTo>
                    <a:pt x="424" y="682"/>
                  </a:lnTo>
                  <a:lnTo>
                    <a:pt x="452" y="674"/>
                  </a:lnTo>
                  <a:lnTo>
                    <a:pt x="479" y="663"/>
                  </a:lnTo>
                  <a:lnTo>
                    <a:pt x="504" y="652"/>
                  </a:lnTo>
                  <a:lnTo>
                    <a:pt x="529" y="638"/>
                  </a:lnTo>
                  <a:lnTo>
                    <a:pt x="552" y="622"/>
                  </a:lnTo>
                  <a:lnTo>
                    <a:pt x="574" y="604"/>
                  </a:lnTo>
                  <a:lnTo>
                    <a:pt x="595" y="584"/>
                  </a:lnTo>
                  <a:lnTo>
                    <a:pt x="613" y="563"/>
                  </a:lnTo>
                  <a:lnTo>
                    <a:pt x="630" y="541"/>
                  </a:lnTo>
                  <a:lnTo>
                    <a:pt x="646" y="517"/>
                  </a:lnTo>
                  <a:lnTo>
                    <a:pt x="659" y="491"/>
                  </a:lnTo>
                  <a:lnTo>
                    <a:pt x="670" y="466"/>
                  </a:lnTo>
                  <a:lnTo>
                    <a:pt x="679" y="437"/>
                  </a:lnTo>
                  <a:lnTo>
                    <a:pt x="686" y="409"/>
                  </a:lnTo>
                  <a:lnTo>
                    <a:pt x="690" y="380"/>
                  </a:lnTo>
                  <a:lnTo>
                    <a:pt x="640" y="434"/>
                  </a:lnTo>
                  <a:close/>
                </a:path>
              </a:pathLst>
            </a:custGeom>
            <a:solidFill>
              <a:srgbClr val="FFD7BD"/>
            </a:solidFill>
            <a:ln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b="1">
                <a:solidFill>
                  <a:srgbClr val="000000"/>
                </a:solidFill>
              </a:endParaRPr>
            </a:p>
          </p:txBody>
        </p:sp>
      </p:grpSp>
      <p:sp>
        <p:nvSpPr>
          <p:cNvPr id="212" name="AutoShape 3"/>
          <p:cNvSpPr>
            <a:spLocks noChangeAspect="1" noChangeArrowheads="1" noTextEdit="1"/>
          </p:cNvSpPr>
          <p:nvPr/>
        </p:nvSpPr>
        <p:spPr bwMode="auto">
          <a:xfrm>
            <a:off x="9190548" y="3846302"/>
            <a:ext cx="582162" cy="58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3" name="Freeform 7"/>
          <p:cNvSpPr>
            <a:spLocks/>
          </p:cNvSpPr>
          <p:nvPr/>
        </p:nvSpPr>
        <p:spPr bwMode="auto">
          <a:xfrm>
            <a:off x="9192235" y="4119665"/>
            <a:ext cx="259863" cy="308799"/>
          </a:xfrm>
          <a:custGeom>
            <a:avLst/>
            <a:gdLst>
              <a:gd name="T0" fmla="*/ 255 w 309"/>
              <a:gd name="T1" fmla="*/ 309 h 365"/>
              <a:gd name="T2" fmla="*/ 253 w 309"/>
              <a:gd name="T3" fmla="*/ 311 h 365"/>
              <a:gd name="T4" fmla="*/ 253 w 309"/>
              <a:gd name="T5" fmla="*/ 311 h 365"/>
              <a:gd name="T6" fmla="*/ 249 w 309"/>
              <a:gd name="T7" fmla="*/ 306 h 365"/>
              <a:gd name="T8" fmla="*/ 248 w 309"/>
              <a:gd name="T9" fmla="*/ 300 h 365"/>
              <a:gd name="T10" fmla="*/ 248 w 309"/>
              <a:gd name="T11" fmla="*/ 300 h 365"/>
              <a:gd name="T12" fmla="*/ 248 w 309"/>
              <a:gd name="T13" fmla="*/ 299 h 365"/>
              <a:gd name="T14" fmla="*/ 248 w 309"/>
              <a:gd name="T15" fmla="*/ 299 h 365"/>
              <a:gd name="T16" fmla="*/ 248 w 309"/>
              <a:gd name="T17" fmla="*/ 299 h 365"/>
              <a:gd name="T18" fmla="*/ 248 w 309"/>
              <a:gd name="T19" fmla="*/ 299 h 365"/>
              <a:gd name="T20" fmla="*/ 249 w 309"/>
              <a:gd name="T21" fmla="*/ 293 h 365"/>
              <a:gd name="T22" fmla="*/ 253 w 309"/>
              <a:gd name="T23" fmla="*/ 287 h 365"/>
              <a:gd name="T24" fmla="*/ 301 w 309"/>
              <a:gd name="T25" fmla="*/ 243 h 365"/>
              <a:gd name="T26" fmla="*/ 301 w 309"/>
              <a:gd name="T27" fmla="*/ 243 h 365"/>
              <a:gd name="T28" fmla="*/ 284 w 309"/>
              <a:gd name="T29" fmla="*/ 239 h 365"/>
              <a:gd name="T30" fmla="*/ 268 w 309"/>
              <a:gd name="T31" fmla="*/ 233 h 365"/>
              <a:gd name="T32" fmla="*/ 252 w 309"/>
              <a:gd name="T33" fmla="*/ 227 h 365"/>
              <a:gd name="T34" fmla="*/ 236 w 309"/>
              <a:gd name="T35" fmla="*/ 220 h 365"/>
              <a:gd name="T36" fmla="*/ 221 w 309"/>
              <a:gd name="T37" fmla="*/ 211 h 365"/>
              <a:gd name="T38" fmla="*/ 208 w 309"/>
              <a:gd name="T39" fmla="*/ 201 h 365"/>
              <a:gd name="T40" fmla="*/ 194 w 309"/>
              <a:gd name="T41" fmla="*/ 190 h 365"/>
              <a:gd name="T42" fmla="*/ 182 w 309"/>
              <a:gd name="T43" fmla="*/ 179 h 365"/>
              <a:gd name="T44" fmla="*/ 171 w 309"/>
              <a:gd name="T45" fmla="*/ 167 h 365"/>
              <a:gd name="T46" fmla="*/ 161 w 309"/>
              <a:gd name="T47" fmla="*/ 154 h 365"/>
              <a:gd name="T48" fmla="*/ 152 w 309"/>
              <a:gd name="T49" fmla="*/ 140 h 365"/>
              <a:gd name="T50" fmla="*/ 143 w 309"/>
              <a:gd name="T51" fmla="*/ 126 h 365"/>
              <a:gd name="T52" fmla="*/ 136 w 309"/>
              <a:gd name="T53" fmla="*/ 110 h 365"/>
              <a:gd name="T54" fmla="*/ 130 w 309"/>
              <a:gd name="T55" fmla="*/ 94 h 365"/>
              <a:gd name="T56" fmla="*/ 125 w 309"/>
              <a:gd name="T57" fmla="*/ 78 h 365"/>
              <a:gd name="T58" fmla="*/ 121 w 309"/>
              <a:gd name="T59" fmla="*/ 61 h 365"/>
              <a:gd name="T60" fmla="*/ 63 w 309"/>
              <a:gd name="T61" fmla="*/ 0 h 365"/>
              <a:gd name="T62" fmla="*/ 0 w 309"/>
              <a:gd name="T63" fmla="*/ 66 h 365"/>
              <a:gd name="T64" fmla="*/ 0 w 309"/>
              <a:gd name="T65" fmla="*/ 66 h 365"/>
              <a:gd name="T66" fmla="*/ 5 w 309"/>
              <a:gd name="T67" fmla="*/ 95 h 365"/>
              <a:gd name="T68" fmla="*/ 12 w 309"/>
              <a:gd name="T69" fmla="*/ 123 h 365"/>
              <a:gd name="T70" fmla="*/ 23 w 309"/>
              <a:gd name="T71" fmla="*/ 151 h 365"/>
              <a:gd name="T72" fmla="*/ 34 w 309"/>
              <a:gd name="T73" fmla="*/ 177 h 365"/>
              <a:gd name="T74" fmla="*/ 49 w 309"/>
              <a:gd name="T75" fmla="*/ 203 h 365"/>
              <a:gd name="T76" fmla="*/ 65 w 309"/>
              <a:gd name="T77" fmla="*/ 226 h 365"/>
              <a:gd name="T78" fmla="*/ 83 w 309"/>
              <a:gd name="T79" fmla="*/ 248 h 365"/>
              <a:gd name="T80" fmla="*/ 103 w 309"/>
              <a:gd name="T81" fmla="*/ 269 h 365"/>
              <a:gd name="T82" fmla="*/ 124 w 309"/>
              <a:gd name="T83" fmla="*/ 288 h 365"/>
              <a:gd name="T84" fmla="*/ 147 w 309"/>
              <a:gd name="T85" fmla="*/ 305 h 365"/>
              <a:gd name="T86" fmla="*/ 171 w 309"/>
              <a:gd name="T87" fmla="*/ 320 h 365"/>
              <a:gd name="T88" fmla="*/ 197 w 309"/>
              <a:gd name="T89" fmla="*/ 333 h 365"/>
              <a:gd name="T90" fmla="*/ 222 w 309"/>
              <a:gd name="T91" fmla="*/ 344 h 365"/>
              <a:gd name="T92" fmla="*/ 251 w 309"/>
              <a:gd name="T93" fmla="*/ 354 h 365"/>
              <a:gd name="T94" fmla="*/ 280 w 309"/>
              <a:gd name="T95" fmla="*/ 360 h 365"/>
              <a:gd name="T96" fmla="*/ 309 w 309"/>
              <a:gd name="T97" fmla="*/ 365 h 365"/>
              <a:gd name="T98" fmla="*/ 253 w 309"/>
              <a:gd name="T99" fmla="*/ 311 h 365"/>
              <a:gd name="T100" fmla="*/ 255 w 309"/>
              <a:gd name="T101" fmla="*/ 30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65">
                <a:moveTo>
                  <a:pt x="255" y="309"/>
                </a:moveTo>
                <a:lnTo>
                  <a:pt x="253" y="311"/>
                </a:lnTo>
                <a:lnTo>
                  <a:pt x="253" y="311"/>
                </a:lnTo>
                <a:lnTo>
                  <a:pt x="249" y="306"/>
                </a:lnTo>
                <a:lnTo>
                  <a:pt x="248" y="300"/>
                </a:lnTo>
                <a:lnTo>
                  <a:pt x="248" y="300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8" y="299"/>
                </a:lnTo>
                <a:lnTo>
                  <a:pt x="249" y="293"/>
                </a:lnTo>
                <a:lnTo>
                  <a:pt x="253" y="287"/>
                </a:lnTo>
                <a:lnTo>
                  <a:pt x="301" y="243"/>
                </a:lnTo>
                <a:lnTo>
                  <a:pt x="301" y="243"/>
                </a:lnTo>
                <a:lnTo>
                  <a:pt x="284" y="239"/>
                </a:lnTo>
                <a:lnTo>
                  <a:pt x="268" y="233"/>
                </a:lnTo>
                <a:lnTo>
                  <a:pt x="252" y="227"/>
                </a:lnTo>
                <a:lnTo>
                  <a:pt x="236" y="220"/>
                </a:lnTo>
                <a:lnTo>
                  <a:pt x="221" y="211"/>
                </a:lnTo>
                <a:lnTo>
                  <a:pt x="208" y="201"/>
                </a:lnTo>
                <a:lnTo>
                  <a:pt x="194" y="190"/>
                </a:lnTo>
                <a:lnTo>
                  <a:pt x="182" y="179"/>
                </a:lnTo>
                <a:lnTo>
                  <a:pt x="171" y="167"/>
                </a:lnTo>
                <a:lnTo>
                  <a:pt x="161" y="154"/>
                </a:lnTo>
                <a:lnTo>
                  <a:pt x="152" y="140"/>
                </a:lnTo>
                <a:lnTo>
                  <a:pt x="143" y="126"/>
                </a:lnTo>
                <a:lnTo>
                  <a:pt x="136" y="110"/>
                </a:lnTo>
                <a:lnTo>
                  <a:pt x="130" y="94"/>
                </a:lnTo>
                <a:lnTo>
                  <a:pt x="125" y="78"/>
                </a:lnTo>
                <a:lnTo>
                  <a:pt x="121" y="61"/>
                </a:lnTo>
                <a:lnTo>
                  <a:pt x="63" y="0"/>
                </a:lnTo>
                <a:lnTo>
                  <a:pt x="0" y="66"/>
                </a:lnTo>
                <a:lnTo>
                  <a:pt x="0" y="66"/>
                </a:lnTo>
                <a:lnTo>
                  <a:pt x="5" y="95"/>
                </a:lnTo>
                <a:lnTo>
                  <a:pt x="12" y="123"/>
                </a:lnTo>
                <a:lnTo>
                  <a:pt x="23" y="151"/>
                </a:lnTo>
                <a:lnTo>
                  <a:pt x="34" y="177"/>
                </a:lnTo>
                <a:lnTo>
                  <a:pt x="49" y="203"/>
                </a:lnTo>
                <a:lnTo>
                  <a:pt x="65" y="226"/>
                </a:lnTo>
                <a:lnTo>
                  <a:pt x="83" y="248"/>
                </a:lnTo>
                <a:lnTo>
                  <a:pt x="103" y="269"/>
                </a:lnTo>
                <a:lnTo>
                  <a:pt x="124" y="288"/>
                </a:lnTo>
                <a:lnTo>
                  <a:pt x="147" y="305"/>
                </a:lnTo>
                <a:lnTo>
                  <a:pt x="171" y="320"/>
                </a:lnTo>
                <a:lnTo>
                  <a:pt x="197" y="333"/>
                </a:lnTo>
                <a:lnTo>
                  <a:pt x="222" y="344"/>
                </a:lnTo>
                <a:lnTo>
                  <a:pt x="251" y="354"/>
                </a:lnTo>
                <a:lnTo>
                  <a:pt x="280" y="360"/>
                </a:lnTo>
                <a:lnTo>
                  <a:pt x="309" y="365"/>
                </a:lnTo>
                <a:lnTo>
                  <a:pt x="253" y="311"/>
                </a:lnTo>
                <a:lnTo>
                  <a:pt x="255" y="309"/>
                </a:lnTo>
                <a:close/>
              </a:path>
            </a:pathLst>
          </a:custGeom>
          <a:solidFill>
            <a:srgbClr val="7CB953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4" name="Freeform 5"/>
          <p:cNvSpPr>
            <a:spLocks noEditPoints="1"/>
          </p:cNvSpPr>
          <p:nvPr/>
        </p:nvSpPr>
        <p:spPr bwMode="auto">
          <a:xfrm>
            <a:off x="9190548" y="3847988"/>
            <a:ext cx="582162" cy="578787"/>
          </a:xfrm>
          <a:custGeom>
            <a:avLst/>
            <a:gdLst>
              <a:gd name="T0" fmla="*/ 51 w 690"/>
              <a:gd name="T1" fmla="*/ 251 h 687"/>
              <a:gd name="T2" fmla="*/ 57 w 690"/>
              <a:gd name="T3" fmla="*/ 247 h 687"/>
              <a:gd name="T4" fmla="*/ 62 w 690"/>
              <a:gd name="T5" fmla="*/ 244 h 687"/>
              <a:gd name="T6" fmla="*/ 64 w 690"/>
              <a:gd name="T7" fmla="*/ 246 h 687"/>
              <a:gd name="T8" fmla="*/ 65 w 690"/>
              <a:gd name="T9" fmla="*/ 244 h 687"/>
              <a:gd name="T10" fmla="*/ 76 w 690"/>
              <a:gd name="T11" fmla="*/ 251 h 687"/>
              <a:gd name="T12" fmla="*/ 122 w 690"/>
              <a:gd name="T13" fmla="*/ 299 h 687"/>
              <a:gd name="T14" fmla="*/ 132 w 690"/>
              <a:gd name="T15" fmla="*/ 266 h 687"/>
              <a:gd name="T16" fmla="*/ 145 w 690"/>
              <a:gd name="T17" fmla="*/ 236 h 687"/>
              <a:gd name="T18" fmla="*/ 162 w 690"/>
              <a:gd name="T19" fmla="*/ 209 h 687"/>
              <a:gd name="T20" fmla="*/ 183 w 690"/>
              <a:gd name="T21" fmla="*/ 183 h 687"/>
              <a:gd name="T22" fmla="*/ 209 w 690"/>
              <a:gd name="T23" fmla="*/ 163 h 687"/>
              <a:gd name="T24" fmla="*/ 236 w 690"/>
              <a:gd name="T25" fmla="*/ 144 h 687"/>
              <a:gd name="T26" fmla="*/ 266 w 690"/>
              <a:gd name="T27" fmla="*/ 131 h 687"/>
              <a:gd name="T28" fmla="*/ 298 w 690"/>
              <a:gd name="T29" fmla="*/ 121 h 687"/>
              <a:gd name="T30" fmla="*/ 300 w 690"/>
              <a:gd name="T31" fmla="*/ 0 h 687"/>
              <a:gd name="T32" fmla="*/ 271 w 690"/>
              <a:gd name="T33" fmla="*/ 5 h 687"/>
              <a:gd name="T34" fmla="*/ 216 w 690"/>
              <a:gd name="T35" fmla="*/ 22 h 687"/>
              <a:gd name="T36" fmla="*/ 165 w 690"/>
              <a:gd name="T37" fmla="*/ 48 h 687"/>
              <a:gd name="T38" fmla="*/ 118 w 690"/>
              <a:gd name="T39" fmla="*/ 81 h 687"/>
              <a:gd name="T40" fmla="*/ 79 w 690"/>
              <a:gd name="T41" fmla="*/ 121 h 687"/>
              <a:gd name="T42" fmla="*/ 46 w 690"/>
              <a:gd name="T43" fmla="*/ 168 h 687"/>
              <a:gd name="T44" fmla="*/ 21 w 690"/>
              <a:gd name="T45" fmla="*/ 219 h 687"/>
              <a:gd name="T46" fmla="*/ 5 w 690"/>
              <a:gd name="T47" fmla="*/ 275 h 687"/>
              <a:gd name="T48" fmla="*/ 51 w 690"/>
              <a:gd name="T49" fmla="*/ 251 h 687"/>
              <a:gd name="T50" fmla="*/ 640 w 690"/>
              <a:gd name="T51" fmla="*/ 434 h 687"/>
              <a:gd name="T52" fmla="*/ 635 w 690"/>
              <a:gd name="T53" fmla="*/ 437 h 687"/>
              <a:gd name="T54" fmla="*/ 629 w 690"/>
              <a:gd name="T55" fmla="*/ 439 h 687"/>
              <a:gd name="T56" fmla="*/ 628 w 690"/>
              <a:gd name="T57" fmla="*/ 439 h 687"/>
              <a:gd name="T58" fmla="*/ 626 w 690"/>
              <a:gd name="T59" fmla="*/ 439 h 687"/>
              <a:gd name="T60" fmla="*/ 616 w 690"/>
              <a:gd name="T61" fmla="*/ 434 h 687"/>
              <a:gd name="T62" fmla="*/ 616 w 690"/>
              <a:gd name="T63" fmla="*/ 434 h 687"/>
              <a:gd name="T64" fmla="*/ 569 w 690"/>
              <a:gd name="T65" fmla="*/ 384 h 687"/>
              <a:gd name="T66" fmla="*/ 561 w 690"/>
              <a:gd name="T67" fmla="*/ 418 h 687"/>
              <a:gd name="T68" fmla="*/ 546 w 690"/>
              <a:gd name="T69" fmla="*/ 448 h 687"/>
              <a:gd name="T70" fmla="*/ 529 w 690"/>
              <a:gd name="T71" fmla="*/ 478 h 687"/>
              <a:gd name="T72" fmla="*/ 507 w 690"/>
              <a:gd name="T73" fmla="*/ 503 h 687"/>
              <a:gd name="T74" fmla="*/ 481 w 690"/>
              <a:gd name="T75" fmla="*/ 525 h 687"/>
              <a:gd name="T76" fmla="*/ 453 w 690"/>
              <a:gd name="T77" fmla="*/ 544 h 687"/>
              <a:gd name="T78" fmla="*/ 421 w 690"/>
              <a:gd name="T79" fmla="*/ 557 h 687"/>
              <a:gd name="T80" fmla="*/ 388 w 690"/>
              <a:gd name="T81" fmla="*/ 567 h 687"/>
              <a:gd name="T82" fmla="*/ 394 w 690"/>
              <a:gd name="T83" fmla="*/ 687 h 687"/>
              <a:gd name="T84" fmla="*/ 424 w 690"/>
              <a:gd name="T85" fmla="*/ 682 h 687"/>
              <a:gd name="T86" fmla="*/ 479 w 690"/>
              <a:gd name="T87" fmla="*/ 663 h 687"/>
              <a:gd name="T88" fmla="*/ 529 w 690"/>
              <a:gd name="T89" fmla="*/ 638 h 687"/>
              <a:gd name="T90" fmla="*/ 574 w 690"/>
              <a:gd name="T91" fmla="*/ 604 h 687"/>
              <a:gd name="T92" fmla="*/ 613 w 690"/>
              <a:gd name="T93" fmla="*/ 563 h 687"/>
              <a:gd name="T94" fmla="*/ 646 w 690"/>
              <a:gd name="T95" fmla="*/ 517 h 687"/>
              <a:gd name="T96" fmla="*/ 670 w 690"/>
              <a:gd name="T97" fmla="*/ 466 h 687"/>
              <a:gd name="T98" fmla="*/ 686 w 690"/>
              <a:gd name="T99" fmla="*/ 409 h 687"/>
              <a:gd name="T100" fmla="*/ 640 w 690"/>
              <a:gd name="T101" fmla="*/ 434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0" h="687">
                <a:moveTo>
                  <a:pt x="54" y="253"/>
                </a:moveTo>
                <a:lnTo>
                  <a:pt x="51" y="251"/>
                </a:lnTo>
                <a:lnTo>
                  <a:pt x="51" y="251"/>
                </a:lnTo>
                <a:lnTo>
                  <a:pt x="57" y="247"/>
                </a:lnTo>
                <a:lnTo>
                  <a:pt x="62" y="244"/>
                </a:lnTo>
                <a:lnTo>
                  <a:pt x="62" y="244"/>
                </a:lnTo>
                <a:lnTo>
                  <a:pt x="64" y="246"/>
                </a:lnTo>
                <a:lnTo>
                  <a:pt x="64" y="246"/>
                </a:lnTo>
                <a:lnTo>
                  <a:pt x="65" y="244"/>
                </a:lnTo>
                <a:lnTo>
                  <a:pt x="65" y="244"/>
                </a:lnTo>
                <a:lnTo>
                  <a:pt x="71" y="247"/>
                </a:lnTo>
                <a:lnTo>
                  <a:pt x="76" y="251"/>
                </a:lnTo>
                <a:lnTo>
                  <a:pt x="122" y="299"/>
                </a:lnTo>
                <a:lnTo>
                  <a:pt x="122" y="299"/>
                </a:lnTo>
                <a:lnTo>
                  <a:pt x="126" y="282"/>
                </a:lnTo>
                <a:lnTo>
                  <a:pt x="132" y="266"/>
                </a:lnTo>
                <a:lnTo>
                  <a:pt x="138" y="251"/>
                </a:lnTo>
                <a:lnTo>
                  <a:pt x="145" y="236"/>
                </a:lnTo>
                <a:lnTo>
                  <a:pt x="153" y="222"/>
                </a:lnTo>
                <a:lnTo>
                  <a:pt x="162" y="209"/>
                </a:lnTo>
                <a:lnTo>
                  <a:pt x="172" y="196"/>
                </a:lnTo>
                <a:lnTo>
                  <a:pt x="183" y="183"/>
                </a:lnTo>
                <a:lnTo>
                  <a:pt x="195" y="172"/>
                </a:lnTo>
                <a:lnTo>
                  <a:pt x="209" y="163"/>
                </a:lnTo>
                <a:lnTo>
                  <a:pt x="222" y="153"/>
                </a:lnTo>
                <a:lnTo>
                  <a:pt x="236" y="144"/>
                </a:lnTo>
                <a:lnTo>
                  <a:pt x="250" y="137"/>
                </a:lnTo>
                <a:lnTo>
                  <a:pt x="266" y="131"/>
                </a:lnTo>
                <a:lnTo>
                  <a:pt x="282" y="125"/>
                </a:lnTo>
                <a:lnTo>
                  <a:pt x="298" y="121"/>
                </a:lnTo>
                <a:lnTo>
                  <a:pt x="363" y="60"/>
                </a:lnTo>
                <a:lnTo>
                  <a:pt x="300" y="0"/>
                </a:lnTo>
                <a:lnTo>
                  <a:pt x="300" y="0"/>
                </a:lnTo>
                <a:lnTo>
                  <a:pt x="271" y="5"/>
                </a:lnTo>
                <a:lnTo>
                  <a:pt x="243" y="12"/>
                </a:lnTo>
                <a:lnTo>
                  <a:pt x="216" y="22"/>
                </a:lnTo>
                <a:lnTo>
                  <a:pt x="189" y="33"/>
                </a:lnTo>
                <a:lnTo>
                  <a:pt x="165" y="48"/>
                </a:lnTo>
                <a:lnTo>
                  <a:pt x="140" y="64"/>
                </a:lnTo>
                <a:lnTo>
                  <a:pt x="118" y="81"/>
                </a:lnTo>
                <a:lnTo>
                  <a:pt x="98" y="100"/>
                </a:lnTo>
                <a:lnTo>
                  <a:pt x="79" y="121"/>
                </a:lnTo>
                <a:lnTo>
                  <a:pt x="62" y="143"/>
                </a:lnTo>
                <a:lnTo>
                  <a:pt x="46" y="168"/>
                </a:lnTo>
                <a:lnTo>
                  <a:pt x="33" y="192"/>
                </a:lnTo>
                <a:lnTo>
                  <a:pt x="21" y="219"/>
                </a:lnTo>
                <a:lnTo>
                  <a:pt x="12" y="246"/>
                </a:lnTo>
                <a:lnTo>
                  <a:pt x="5" y="275"/>
                </a:lnTo>
                <a:lnTo>
                  <a:pt x="0" y="304"/>
                </a:lnTo>
                <a:lnTo>
                  <a:pt x="51" y="251"/>
                </a:lnTo>
                <a:lnTo>
                  <a:pt x="54" y="253"/>
                </a:lnTo>
                <a:close/>
                <a:moveTo>
                  <a:pt x="640" y="434"/>
                </a:moveTo>
                <a:lnTo>
                  <a:pt x="640" y="434"/>
                </a:lnTo>
                <a:lnTo>
                  <a:pt x="635" y="437"/>
                </a:lnTo>
                <a:lnTo>
                  <a:pt x="629" y="439"/>
                </a:lnTo>
                <a:lnTo>
                  <a:pt x="629" y="439"/>
                </a:lnTo>
                <a:lnTo>
                  <a:pt x="628" y="439"/>
                </a:lnTo>
                <a:lnTo>
                  <a:pt x="628" y="439"/>
                </a:lnTo>
                <a:lnTo>
                  <a:pt x="626" y="439"/>
                </a:lnTo>
                <a:lnTo>
                  <a:pt x="626" y="439"/>
                </a:lnTo>
                <a:lnTo>
                  <a:pt x="620" y="437"/>
                </a:lnTo>
                <a:lnTo>
                  <a:pt x="616" y="434"/>
                </a:lnTo>
                <a:lnTo>
                  <a:pt x="618" y="430"/>
                </a:lnTo>
                <a:lnTo>
                  <a:pt x="616" y="434"/>
                </a:lnTo>
                <a:lnTo>
                  <a:pt x="569" y="384"/>
                </a:lnTo>
                <a:lnTo>
                  <a:pt x="569" y="384"/>
                </a:lnTo>
                <a:lnTo>
                  <a:pt x="565" y="401"/>
                </a:lnTo>
                <a:lnTo>
                  <a:pt x="561" y="418"/>
                </a:lnTo>
                <a:lnTo>
                  <a:pt x="553" y="434"/>
                </a:lnTo>
                <a:lnTo>
                  <a:pt x="546" y="448"/>
                </a:lnTo>
                <a:lnTo>
                  <a:pt x="539" y="463"/>
                </a:lnTo>
                <a:lnTo>
                  <a:pt x="529" y="478"/>
                </a:lnTo>
                <a:lnTo>
                  <a:pt x="518" y="491"/>
                </a:lnTo>
                <a:lnTo>
                  <a:pt x="507" y="503"/>
                </a:lnTo>
                <a:lnTo>
                  <a:pt x="495" y="514"/>
                </a:lnTo>
                <a:lnTo>
                  <a:pt x="481" y="525"/>
                </a:lnTo>
                <a:lnTo>
                  <a:pt x="468" y="535"/>
                </a:lnTo>
                <a:lnTo>
                  <a:pt x="453" y="544"/>
                </a:lnTo>
                <a:lnTo>
                  <a:pt x="437" y="551"/>
                </a:lnTo>
                <a:lnTo>
                  <a:pt x="421" y="557"/>
                </a:lnTo>
                <a:lnTo>
                  <a:pt x="405" y="563"/>
                </a:lnTo>
                <a:lnTo>
                  <a:pt x="388" y="567"/>
                </a:lnTo>
                <a:lnTo>
                  <a:pt x="329" y="623"/>
                </a:lnTo>
                <a:lnTo>
                  <a:pt x="394" y="687"/>
                </a:lnTo>
                <a:lnTo>
                  <a:pt x="394" y="687"/>
                </a:lnTo>
                <a:lnTo>
                  <a:pt x="424" y="682"/>
                </a:lnTo>
                <a:lnTo>
                  <a:pt x="452" y="674"/>
                </a:lnTo>
                <a:lnTo>
                  <a:pt x="479" y="663"/>
                </a:lnTo>
                <a:lnTo>
                  <a:pt x="504" y="652"/>
                </a:lnTo>
                <a:lnTo>
                  <a:pt x="529" y="638"/>
                </a:lnTo>
                <a:lnTo>
                  <a:pt x="552" y="622"/>
                </a:lnTo>
                <a:lnTo>
                  <a:pt x="574" y="604"/>
                </a:lnTo>
                <a:lnTo>
                  <a:pt x="595" y="584"/>
                </a:lnTo>
                <a:lnTo>
                  <a:pt x="613" y="563"/>
                </a:lnTo>
                <a:lnTo>
                  <a:pt x="630" y="541"/>
                </a:lnTo>
                <a:lnTo>
                  <a:pt x="646" y="517"/>
                </a:lnTo>
                <a:lnTo>
                  <a:pt x="659" y="491"/>
                </a:lnTo>
                <a:lnTo>
                  <a:pt x="670" y="466"/>
                </a:lnTo>
                <a:lnTo>
                  <a:pt x="679" y="437"/>
                </a:lnTo>
                <a:lnTo>
                  <a:pt x="686" y="409"/>
                </a:lnTo>
                <a:lnTo>
                  <a:pt x="690" y="380"/>
                </a:lnTo>
                <a:lnTo>
                  <a:pt x="640" y="434"/>
                </a:lnTo>
                <a:close/>
              </a:path>
            </a:pathLst>
          </a:custGeom>
          <a:solidFill>
            <a:srgbClr val="D4E8C6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5" name="Freeform 6"/>
          <p:cNvSpPr>
            <a:spLocks/>
          </p:cNvSpPr>
          <p:nvPr/>
        </p:nvSpPr>
        <p:spPr bwMode="auto">
          <a:xfrm>
            <a:off x="9516221" y="3846302"/>
            <a:ext cx="254801" cy="303736"/>
          </a:xfrm>
          <a:custGeom>
            <a:avLst/>
            <a:gdLst>
              <a:gd name="T0" fmla="*/ 181 w 303"/>
              <a:gd name="T1" fmla="*/ 297 h 360"/>
              <a:gd name="T2" fmla="*/ 242 w 303"/>
              <a:gd name="T3" fmla="*/ 360 h 360"/>
              <a:gd name="T4" fmla="*/ 303 w 303"/>
              <a:gd name="T5" fmla="*/ 296 h 360"/>
              <a:gd name="T6" fmla="*/ 303 w 303"/>
              <a:gd name="T7" fmla="*/ 296 h 360"/>
              <a:gd name="T8" fmla="*/ 298 w 303"/>
              <a:gd name="T9" fmla="*/ 267 h 360"/>
              <a:gd name="T10" fmla="*/ 289 w 303"/>
              <a:gd name="T11" fmla="*/ 239 h 360"/>
              <a:gd name="T12" fmla="*/ 280 w 303"/>
              <a:gd name="T13" fmla="*/ 212 h 360"/>
              <a:gd name="T14" fmla="*/ 269 w 303"/>
              <a:gd name="T15" fmla="*/ 187 h 360"/>
              <a:gd name="T16" fmla="*/ 254 w 303"/>
              <a:gd name="T17" fmla="*/ 162 h 360"/>
              <a:gd name="T18" fmla="*/ 238 w 303"/>
              <a:gd name="T19" fmla="*/ 139 h 360"/>
              <a:gd name="T20" fmla="*/ 221 w 303"/>
              <a:gd name="T21" fmla="*/ 117 h 360"/>
              <a:gd name="T22" fmla="*/ 201 w 303"/>
              <a:gd name="T23" fmla="*/ 96 h 360"/>
              <a:gd name="T24" fmla="*/ 181 w 303"/>
              <a:gd name="T25" fmla="*/ 78 h 360"/>
              <a:gd name="T26" fmla="*/ 159 w 303"/>
              <a:gd name="T27" fmla="*/ 61 h 360"/>
              <a:gd name="T28" fmla="*/ 135 w 303"/>
              <a:gd name="T29" fmla="*/ 45 h 360"/>
              <a:gd name="T30" fmla="*/ 111 w 303"/>
              <a:gd name="T31" fmla="*/ 33 h 360"/>
              <a:gd name="T32" fmla="*/ 84 w 303"/>
              <a:gd name="T33" fmla="*/ 21 h 360"/>
              <a:gd name="T34" fmla="*/ 57 w 303"/>
              <a:gd name="T35" fmla="*/ 12 h 360"/>
              <a:gd name="T36" fmla="*/ 29 w 303"/>
              <a:gd name="T37" fmla="*/ 5 h 360"/>
              <a:gd name="T38" fmla="*/ 0 w 303"/>
              <a:gd name="T39" fmla="*/ 0 h 360"/>
              <a:gd name="T40" fmla="*/ 51 w 303"/>
              <a:gd name="T41" fmla="*/ 49 h 360"/>
              <a:gd name="T42" fmla="*/ 51 w 303"/>
              <a:gd name="T43" fmla="*/ 49 h 360"/>
              <a:gd name="T44" fmla="*/ 55 w 303"/>
              <a:gd name="T45" fmla="*/ 54 h 360"/>
              <a:gd name="T46" fmla="*/ 56 w 303"/>
              <a:gd name="T47" fmla="*/ 60 h 360"/>
              <a:gd name="T48" fmla="*/ 56 w 303"/>
              <a:gd name="T49" fmla="*/ 60 h 360"/>
              <a:gd name="T50" fmla="*/ 56 w 303"/>
              <a:gd name="T51" fmla="*/ 61 h 360"/>
              <a:gd name="T52" fmla="*/ 56 w 303"/>
              <a:gd name="T53" fmla="*/ 61 h 360"/>
              <a:gd name="T54" fmla="*/ 56 w 303"/>
              <a:gd name="T55" fmla="*/ 61 h 360"/>
              <a:gd name="T56" fmla="*/ 56 w 303"/>
              <a:gd name="T57" fmla="*/ 61 h 360"/>
              <a:gd name="T58" fmla="*/ 55 w 303"/>
              <a:gd name="T59" fmla="*/ 67 h 360"/>
              <a:gd name="T60" fmla="*/ 51 w 303"/>
              <a:gd name="T61" fmla="*/ 73 h 360"/>
              <a:gd name="T62" fmla="*/ 49 w 303"/>
              <a:gd name="T63" fmla="*/ 71 h 360"/>
              <a:gd name="T64" fmla="*/ 51 w 303"/>
              <a:gd name="T65" fmla="*/ 73 h 360"/>
              <a:gd name="T66" fmla="*/ 0 w 303"/>
              <a:gd name="T67" fmla="*/ 121 h 360"/>
              <a:gd name="T68" fmla="*/ 0 w 303"/>
              <a:gd name="T69" fmla="*/ 121 h 360"/>
              <a:gd name="T70" fmla="*/ 17 w 303"/>
              <a:gd name="T71" fmla="*/ 125 h 360"/>
              <a:gd name="T72" fmla="*/ 33 w 303"/>
              <a:gd name="T73" fmla="*/ 129 h 360"/>
              <a:gd name="T74" fmla="*/ 49 w 303"/>
              <a:gd name="T75" fmla="*/ 136 h 360"/>
              <a:gd name="T76" fmla="*/ 63 w 303"/>
              <a:gd name="T77" fmla="*/ 143 h 360"/>
              <a:gd name="T78" fmla="*/ 78 w 303"/>
              <a:gd name="T79" fmla="*/ 151 h 360"/>
              <a:gd name="T80" fmla="*/ 92 w 303"/>
              <a:gd name="T81" fmla="*/ 160 h 360"/>
              <a:gd name="T82" fmla="*/ 105 w 303"/>
              <a:gd name="T83" fmla="*/ 171 h 360"/>
              <a:gd name="T84" fmla="*/ 117 w 303"/>
              <a:gd name="T85" fmla="*/ 182 h 360"/>
              <a:gd name="T86" fmla="*/ 128 w 303"/>
              <a:gd name="T87" fmla="*/ 193 h 360"/>
              <a:gd name="T88" fmla="*/ 139 w 303"/>
              <a:gd name="T89" fmla="*/ 206 h 360"/>
              <a:gd name="T90" fmla="*/ 149 w 303"/>
              <a:gd name="T91" fmla="*/ 220 h 360"/>
              <a:gd name="T92" fmla="*/ 157 w 303"/>
              <a:gd name="T93" fmla="*/ 233 h 360"/>
              <a:gd name="T94" fmla="*/ 165 w 303"/>
              <a:gd name="T95" fmla="*/ 249 h 360"/>
              <a:gd name="T96" fmla="*/ 172 w 303"/>
              <a:gd name="T97" fmla="*/ 264 h 360"/>
              <a:gd name="T98" fmla="*/ 177 w 303"/>
              <a:gd name="T99" fmla="*/ 280 h 360"/>
              <a:gd name="T100" fmla="*/ 181 w 303"/>
              <a:gd name="T101" fmla="*/ 297 h 360"/>
              <a:gd name="T102" fmla="*/ 181 w 303"/>
              <a:gd name="T103" fmla="*/ 29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" h="360">
                <a:moveTo>
                  <a:pt x="181" y="297"/>
                </a:moveTo>
                <a:lnTo>
                  <a:pt x="242" y="360"/>
                </a:lnTo>
                <a:lnTo>
                  <a:pt x="303" y="296"/>
                </a:lnTo>
                <a:lnTo>
                  <a:pt x="303" y="296"/>
                </a:lnTo>
                <a:lnTo>
                  <a:pt x="298" y="267"/>
                </a:lnTo>
                <a:lnTo>
                  <a:pt x="289" y="239"/>
                </a:lnTo>
                <a:lnTo>
                  <a:pt x="280" y="212"/>
                </a:lnTo>
                <a:lnTo>
                  <a:pt x="269" y="187"/>
                </a:lnTo>
                <a:lnTo>
                  <a:pt x="254" y="162"/>
                </a:lnTo>
                <a:lnTo>
                  <a:pt x="238" y="139"/>
                </a:lnTo>
                <a:lnTo>
                  <a:pt x="221" y="117"/>
                </a:lnTo>
                <a:lnTo>
                  <a:pt x="201" y="96"/>
                </a:lnTo>
                <a:lnTo>
                  <a:pt x="181" y="78"/>
                </a:lnTo>
                <a:lnTo>
                  <a:pt x="159" y="61"/>
                </a:lnTo>
                <a:lnTo>
                  <a:pt x="135" y="45"/>
                </a:lnTo>
                <a:lnTo>
                  <a:pt x="111" y="33"/>
                </a:lnTo>
                <a:lnTo>
                  <a:pt x="84" y="21"/>
                </a:lnTo>
                <a:lnTo>
                  <a:pt x="57" y="12"/>
                </a:lnTo>
                <a:lnTo>
                  <a:pt x="29" y="5"/>
                </a:lnTo>
                <a:lnTo>
                  <a:pt x="0" y="0"/>
                </a:lnTo>
                <a:lnTo>
                  <a:pt x="51" y="49"/>
                </a:lnTo>
                <a:lnTo>
                  <a:pt x="51" y="49"/>
                </a:lnTo>
                <a:lnTo>
                  <a:pt x="55" y="54"/>
                </a:lnTo>
                <a:lnTo>
                  <a:pt x="56" y="60"/>
                </a:lnTo>
                <a:lnTo>
                  <a:pt x="56" y="60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5" y="67"/>
                </a:lnTo>
                <a:lnTo>
                  <a:pt x="51" y="73"/>
                </a:lnTo>
                <a:lnTo>
                  <a:pt x="49" y="71"/>
                </a:lnTo>
                <a:lnTo>
                  <a:pt x="51" y="73"/>
                </a:lnTo>
                <a:lnTo>
                  <a:pt x="0" y="121"/>
                </a:lnTo>
                <a:lnTo>
                  <a:pt x="0" y="121"/>
                </a:lnTo>
                <a:lnTo>
                  <a:pt x="17" y="125"/>
                </a:lnTo>
                <a:lnTo>
                  <a:pt x="33" y="129"/>
                </a:lnTo>
                <a:lnTo>
                  <a:pt x="49" y="136"/>
                </a:lnTo>
                <a:lnTo>
                  <a:pt x="63" y="143"/>
                </a:lnTo>
                <a:lnTo>
                  <a:pt x="78" y="151"/>
                </a:lnTo>
                <a:lnTo>
                  <a:pt x="92" y="160"/>
                </a:lnTo>
                <a:lnTo>
                  <a:pt x="105" y="171"/>
                </a:lnTo>
                <a:lnTo>
                  <a:pt x="117" y="182"/>
                </a:lnTo>
                <a:lnTo>
                  <a:pt x="128" y="193"/>
                </a:lnTo>
                <a:lnTo>
                  <a:pt x="139" y="206"/>
                </a:lnTo>
                <a:lnTo>
                  <a:pt x="149" y="220"/>
                </a:lnTo>
                <a:lnTo>
                  <a:pt x="157" y="233"/>
                </a:lnTo>
                <a:lnTo>
                  <a:pt x="165" y="249"/>
                </a:lnTo>
                <a:lnTo>
                  <a:pt x="172" y="264"/>
                </a:lnTo>
                <a:lnTo>
                  <a:pt x="177" y="280"/>
                </a:lnTo>
                <a:lnTo>
                  <a:pt x="181" y="297"/>
                </a:lnTo>
                <a:lnTo>
                  <a:pt x="181" y="297"/>
                </a:lnTo>
                <a:close/>
              </a:path>
            </a:pathLst>
          </a:custGeom>
          <a:solidFill>
            <a:srgbClr val="A9D18E"/>
          </a:solidFill>
          <a:ln>
            <a:solidFill>
              <a:schemeClr val="bg2">
                <a:lumMod val="50000"/>
              </a:schemeClr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935196" y="2574719"/>
            <a:ext cx="2444398" cy="3052800"/>
          </a:xfrm>
          <a:prstGeom prst="rect">
            <a:avLst/>
          </a:prstGeom>
          <a:noFill/>
          <a:ln w="19050">
            <a:solidFill>
              <a:srgbClr val="FF8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23" name="Down Arrow 122"/>
          <p:cNvSpPr/>
          <p:nvPr/>
        </p:nvSpPr>
        <p:spPr>
          <a:xfrm rot="16200000">
            <a:off x="3398561" y="4037678"/>
            <a:ext cx="354456" cy="23749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131" name="Down Arrow 130"/>
          <p:cNvSpPr/>
          <p:nvPr/>
        </p:nvSpPr>
        <p:spPr>
          <a:xfrm rot="16200000">
            <a:off x="5906272" y="4016691"/>
            <a:ext cx="354456" cy="301374"/>
          </a:xfrm>
          <a:prstGeom prst="downArrow">
            <a:avLst/>
          </a:prstGeom>
          <a:solidFill>
            <a:srgbClr val="D8D4BA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00" name="Down Arrow 199"/>
          <p:cNvSpPr/>
          <p:nvPr/>
        </p:nvSpPr>
        <p:spPr>
          <a:xfrm rot="16200000">
            <a:off x="8356075" y="4016296"/>
            <a:ext cx="354456" cy="302164"/>
          </a:xfrm>
          <a:prstGeom prst="downArrow">
            <a:avLst/>
          </a:prstGeom>
          <a:solidFill>
            <a:srgbClr val="FFD7BD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b="1" kern="0">
              <a:solidFill>
                <a:prstClr val="white"/>
              </a:solidFill>
            </a:endParaRPr>
          </a:p>
        </p:txBody>
      </p:sp>
      <p:sp>
        <p:nvSpPr>
          <p:cNvPr id="218" name="Flowchart: Process 217"/>
          <p:cNvSpPr/>
          <p:nvPr/>
        </p:nvSpPr>
        <p:spPr>
          <a:xfrm>
            <a:off x="6422148" y="3073679"/>
            <a:ext cx="373473" cy="404096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19" name="Flowchart: Process 218"/>
          <p:cNvSpPr/>
          <p:nvPr/>
        </p:nvSpPr>
        <p:spPr>
          <a:xfrm>
            <a:off x="6084637" y="3292811"/>
            <a:ext cx="555799" cy="401289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0" name="Flowchart: Process 219"/>
          <p:cNvSpPr/>
          <p:nvPr/>
        </p:nvSpPr>
        <p:spPr>
          <a:xfrm>
            <a:off x="6528774" y="3372729"/>
            <a:ext cx="555120" cy="321372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064" y="3039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133875" y="32949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755202" y="3347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457041" y="2574719"/>
            <a:ext cx="2473894" cy="3052800"/>
          </a:xfrm>
          <a:prstGeom prst="rect">
            <a:avLst/>
          </a:prstGeom>
          <a:noFill/>
          <a:ln w="19050">
            <a:solidFill>
              <a:srgbClr val="867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508" y="2574719"/>
            <a:ext cx="2540018" cy="3051614"/>
          </a:xfrm>
          <a:prstGeom prst="rect">
            <a:avLst/>
          </a:prstGeom>
          <a:noFill/>
          <a:ln w="19050">
            <a:solidFill>
              <a:srgbClr val="2E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0426" y="3110213"/>
            <a:ext cx="850986" cy="6108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01191" y="4581507"/>
            <a:ext cx="588320" cy="583211"/>
            <a:chOff x="10925223" y="4332550"/>
            <a:chExt cx="588320" cy="583211"/>
          </a:xfrm>
        </p:grpSpPr>
        <p:sp>
          <p:nvSpPr>
            <p:cNvPr id="12" name="Oval 11"/>
            <p:cNvSpPr/>
            <p:nvPr/>
          </p:nvSpPr>
          <p:spPr>
            <a:xfrm>
              <a:off x="10925223" y="4332550"/>
              <a:ext cx="588320" cy="5832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0975984" y="4382870"/>
              <a:ext cx="486799" cy="482571"/>
            </a:xfrm>
            <a:prstGeom prst="ellipse">
              <a:avLst/>
            </a:prstGeom>
            <a:solidFill>
              <a:srgbClr val="FFE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1087406" y="4493324"/>
              <a:ext cx="263954" cy="261662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1166574" y="4571804"/>
              <a:ext cx="105619" cy="104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587388" y="2456892"/>
            <a:ext cx="3122233" cy="3240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TextBox 120"/>
          <p:cNvSpPr txBox="1"/>
          <p:nvPr/>
        </p:nvSpPr>
        <p:spPr>
          <a:xfrm>
            <a:off x="119336" y="64830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42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34" grpId="0" animBg="1"/>
      <p:bldP spid="198" grpId="0" animBg="1"/>
      <p:bldP spid="210" grpId="0" animBg="1"/>
      <p:bldP spid="217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2" grpId="0"/>
      <p:bldP spid="135" grpId="0"/>
      <p:bldP spid="137" grpId="0"/>
      <p:bldP spid="138" grpId="0"/>
      <p:bldP spid="139" grpId="0"/>
      <p:bldP spid="141" grpId="0" animBg="1"/>
      <p:bldP spid="142" grpId="0"/>
      <p:bldP spid="143" grpId="0"/>
      <p:bldP spid="144" grpId="0"/>
      <p:bldP spid="150" grpId="0"/>
      <p:bldP spid="151" grpId="0" animBg="1"/>
      <p:bldP spid="152" grpId="0" animBg="1"/>
      <p:bldP spid="174" grpId="0"/>
      <p:bldP spid="175" grpId="0" animBg="1"/>
      <p:bldP spid="189" grpId="0" animBg="1"/>
      <p:bldP spid="201" grpId="0" animBg="1"/>
      <p:bldP spid="206" grpId="0" animBg="1"/>
      <p:bldP spid="212" grpId="0"/>
      <p:bldP spid="213" grpId="0" animBg="1"/>
      <p:bldP spid="214" grpId="0" animBg="1"/>
      <p:bldP spid="215" grpId="0" animBg="1"/>
      <p:bldP spid="149" grpId="0" animBg="1"/>
      <p:bldP spid="123" grpId="0" animBg="1"/>
      <p:bldP spid="131" grpId="0" animBg="1"/>
      <p:bldP spid="200" grpId="0" animBg="1"/>
      <p:bldP spid="218" grpId="0" animBg="1"/>
      <p:bldP spid="219" grpId="0" animBg="1"/>
      <p:bldP spid="220" grpId="0" animBg="1"/>
      <p:bldP spid="6" grpId="0"/>
      <p:bldP spid="221" grpId="0"/>
      <p:bldP spid="222" grpId="0"/>
      <p:bldP spid="110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673867" y="1616949"/>
            <a:ext cx="1788534" cy="122538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Chevron 74"/>
          <p:cNvSpPr/>
          <p:nvPr/>
        </p:nvSpPr>
        <p:spPr>
          <a:xfrm>
            <a:off x="3719399" y="2514502"/>
            <a:ext cx="4846081" cy="2475446"/>
          </a:xfrm>
          <a:prstGeom prst="chevron">
            <a:avLst>
              <a:gd name="adj" fmla="val 29374"/>
            </a:avLst>
          </a:prstGeom>
          <a:solidFill>
            <a:srgbClr val="00676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661841" y="221204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prstClr val="black"/>
                </a:solidFill>
              </a:rPr>
              <a:t>Customer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18873" y="579829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prstClr val="black"/>
                </a:solidFill>
              </a:rPr>
              <a:t>Owner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855984" y="4923707"/>
            <a:ext cx="63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prstClr val="black"/>
                </a:solidFill>
              </a:rPr>
              <a:t>Staff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27574" y="48163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prstClr val="black"/>
                </a:solidFill>
              </a:rPr>
              <a:t>Supplier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59318" y="2185744"/>
            <a:ext cx="110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prstClr val="black"/>
                </a:solidFill>
              </a:rPr>
              <a:t>Regulator</a:t>
            </a:r>
          </a:p>
        </p:txBody>
      </p:sp>
      <p:sp>
        <p:nvSpPr>
          <p:cNvPr id="91" name="Bent Arrow 90"/>
          <p:cNvSpPr/>
          <p:nvPr/>
        </p:nvSpPr>
        <p:spPr>
          <a:xfrm>
            <a:off x="8426126" y="1966363"/>
            <a:ext cx="1282890" cy="473714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2" name="Bent Arrow 91"/>
          <p:cNvSpPr/>
          <p:nvPr/>
        </p:nvSpPr>
        <p:spPr>
          <a:xfrm rot="10800000">
            <a:off x="8565480" y="2660304"/>
            <a:ext cx="1211775" cy="473714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3" name="Bent Arrow 92"/>
          <p:cNvSpPr/>
          <p:nvPr/>
        </p:nvSpPr>
        <p:spPr>
          <a:xfrm rot="16200000">
            <a:off x="4792763" y="5419363"/>
            <a:ext cx="806904" cy="47371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98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4" name="Bent Arrow 93"/>
          <p:cNvSpPr/>
          <p:nvPr/>
        </p:nvSpPr>
        <p:spPr>
          <a:xfrm rot="10800000">
            <a:off x="6628074" y="5297154"/>
            <a:ext cx="543424" cy="79104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98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5" name="Bent Arrow 94"/>
          <p:cNvSpPr/>
          <p:nvPr/>
        </p:nvSpPr>
        <p:spPr>
          <a:xfrm>
            <a:off x="2072734" y="4274835"/>
            <a:ext cx="1282890" cy="473714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6" name="Bent Arrow 95"/>
          <p:cNvSpPr/>
          <p:nvPr/>
        </p:nvSpPr>
        <p:spPr>
          <a:xfrm rot="10800000">
            <a:off x="2072735" y="5025089"/>
            <a:ext cx="1282890" cy="473714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7" name="Bent Arrow 96"/>
          <p:cNvSpPr/>
          <p:nvPr/>
        </p:nvSpPr>
        <p:spPr>
          <a:xfrm rot="5400000">
            <a:off x="2486605" y="1630624"/>
            <a:ext cx="512212" cy="133995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98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8" name="Bent Arrow 97"/>
          <p:cNvSpPr/>
          <p:nvPr/>
        </p:nvSpPr>
        <p:spPr>
          <a:xfrm rot="16200000">
            <a:off x="2486605" y="2126891"/>
            <a:ext cx="512212" cy="133995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98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99" name="Bent Arrow 98"/>
          <p:cNvSpPr/>
          <p:nvPr/>
        </p:nvSpPr>
        <p:spPr>
          <a:xfrm rot="5400000">
            <a:off x="9056918" y="3981365"/>
            <a:ext cx="512212" cy="13084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98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100" name="Bent Arrow 99"/>
          <p:cNvSpPr/>
          <p:nvPr/>
        </p:nvSpPr>
        <p:spPr>
          <a:xfrm rot="16200000">
            <a:off x="8851172" y="4550597"/>
            <a:ext cx="512212" cy="133995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98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7169" y="1513820"/>
            <a:ext cx="1127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Invoice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23913" y="3140307"/>
            <a:ext cx="164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Order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Payment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0288" y="384225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Pay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58806" y="552751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Job Appl.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50731" y="5284873"/>
            <a:ext cx="1122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Reports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2106" y="5293039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Investment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2734" y="5582850"/>
            <a:ext cx="1202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P.O.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Payment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1612" y="3765609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Invoice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2734" y="3100912"/>
            <a:ext cx="1493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Certification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72734" y="1503889"/>
            <a:ext cx="1227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</a:rPr>
              <a:t>Penalties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88335" y="1220685"/>
            <a:ext cx="3854282" cy="186512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rgbClr val="006767"/>
                </a:solidFill>
                <a:latin typeface="+mj-lt"/>
              </a:defRPr>
            </a:lvl1pPr>
          </a:lstStyle>
          <a:p>
            <a:endParaRPr lang="en-CA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4639" y="320822"/>
            <a:ext cx="10515600" cy="8408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solidFill>
                  <a:srgbClr val="006767"/>
                </a:solidFill>
                <a:ea typeface="+mn-ea"/>
                <a:cs typeface="+mn-cs"/>
              </a:rPr>
              <a:t>Stakeholders Item exchanges with the Value Chain, Stream or Process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67726" y="1169199"/>
            <a:ext cx="7315200" cy="149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FF64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lvl="1" indent="0">
              <a:buNone/>
            </a:pPr>
            <a:r>
              <a:rPr lang="en-CA" dirty="0">
                <a:solidFill>
                  <a:schemeClr val="accent2"/>
                </a:solidFill>
              </a:rPr>
              <a:t>Know your business</a:t>
            </a:r>
          </a:p>
          <a:p>
            <a:pPr lvl="1"/>
            <a:endParaRPr lang="en-CA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17" y="4989948"/>
            <a:ext cx="1434708" cy="9519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72" y="4709646"/>
            <a:ext cx="1431537" cy="9519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4" y="4351737"/>
            <a:ext cx="983891" cy="14758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9" y="1686959"/>
            <a:ext cx="1069379" cy="142583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69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G_ColorScheme">
      <a:dk1>
        <a:srgbClr val="000000"/>
      </a:dk1>
      <a:lt1>
        <a:srgbClr val="FFFFFF"/>
      </a:lt1>
      <a:dk2>
        <a:srgbClr val="344B4A"/>
      </a:dk2>
      <a:lt2>
        <a:srgbClr val="D7E2DC"/>
      </a:lt2>
      <a:accent1>
        <a:srgbClr val="B24600"/>
      </a:accent1>
      <a:accent2>
        <a:srgbClr val="FF6400"/>
      </a:accent2>
      <a:accent3>
        <a:srgbClr val="B29810"/>
      </a:accent3>
      <a:accent4>
        <a:srgbClr val="1E4666"/>
      </a:accent4>
      <a:accent5>
        <a:srgbClr val="731058"/>
      </a:accent5>
      <a:accent6>
        <a:srgbClr val="3DB2B2"/>
      </a:accent6>
      <a:hlink>
        <a:srgbClr val="5F8C89"/>
      </a:hlink>
      <a:folHlink>
        <a:srgbClr val="411903"/>
      </a:folHlink>
    </a:clrScheme>
    <a:fontScheme name="Custom 13">
      <a:majorFont>
        <a:latin typeface="Bebas Neue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RG_ColorScheme">
      <a:dk1>
        <a:srgbClr val="000000"/>
      </a:dk1>
      <a:lt1>
        <a:srgbClr val="FFFFFF"/>
      </a:lt1>
      <a:dk2>
        <a:srgbClr val="344B4A"/>
      </a:dk2>
      <a:lt2>
        <a:srgbClr val="D7E2DC"/>
      </a:lt2>
      <a:accent1>
        <a:srgbClr val="B24600"/>
      </a:accent1>
      <a:accent2>
        <a:srgbClr val="FF6400"/>
      </a:accent2>
      <a:accent3>
        <a:srgbClr val="B29810"/>
      </a:accent3>
      <a:accent4>
        <a:srgbClr val="1E4666"/>
      </a:accent4>
      <a:accent5>
        <a:srgbClr val="731058"/>
      </a:accent5>
      <a:accent6>
        <a:srgbClr val="3DB2B2"/>
      </a:accent6>
      <a:hlink>
        <a:srgbClr val="5F8C89"/>
      </a:hlink>
      <a:folHlink>
        <a:srgbClr val="411903"/>
      </a:folHlink>
    </a:clrScheme>
    <a:fontScheme name="Custom 13">
      <a:majorFont>
        <a:latin typeface="Bebas Neue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50017</TotalTime>
  <Words>2166</Words>
  <Application>Microsoft Office PowerPoint</Application>
  <PresentationFormat>Произвольный</PresentationFormat>
  <Paragraphs>555</Paragraphs>
  <Slides>36</Slides>
  <Notes>16</Notes>
  <HiddenSlides>2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Office Theme</vt:lpstr>
      <vt:lpstr>2_Office Theme</vt:lpstr>
      <vt:lpstr>Visio</vt:lpstr>
      <vt:lpstr>Business Architecture Essentials</vt:lpstr>
      <vt:lpstr>Notice of Confidentiality</vt:lpstr>
      <vt:lpstr>AGENDA</vt:lpstr>
      <vt:lpstr>Business Architecture *</vt:lpstr>
      <vt:lpstr>Discussion 1</vt:lpstr>
      <vt:lpstr>Презентация PowerPoint</vt:lpstr>
      <vt:lpstr>Презентация PowerPoint</vt:lpstr>
      <vt:lpstr>Презентация PowerPoint</vt:lpstr>
      <vt:lpstr>Презентация PowerPoint</vt:lpstr>
      <vt:lpstr>Stakeholder Value attributes: Who Cares?</vt:lpstr>
      <vt:lpstr>The North Star: Integration of stakeholder value and KPIs</vt:lpstr>
      <vt:lpstr>Презентация PowerPoint</vt:lpstr>
      <vt:lpstr>Discovering Key Concepts *</vt:lpstr>
      <vt:lpstr>Exercise 2: Workshop</vt:lpstr>
      <vt:lpstr>Презентация PowerPoint</vt:lpstr>
      <vt:lpstr>A Business Process: About work that transforms and is of value</vt:lpstr>
      <vt:lpstr>Презентация PowerPoint</vt:lpstr>
      <vt:lpstr>Презентация PowerPoint</vt:lpstr>
      <vt:lpstr>Illustration of Process Lifecycle for a Customer Relationship Journey For ‘provide Consumer Services’ L1</vt:lpstr>
      <vt:lpstr>Process Architecture with Core at level 1 and 2 Consumer Financial Services Value Chain Process Architecture</vt:lpstr>
      <vt:lpstr>Exercise 3: Workshop</vt:lpstr>
      <vt:lpstr>Презентация PowerPoint</vt:lpstr>
      <vt:lpstr>Презентация PowerPoint</vt:lpstr>
      <vt:lpstr>Capabilities are structured around Business concepts</vt:lpstr>
      <vt:lpstr>Determining the components of a capability</vt:lpstr>
      <vt:lpstr>Value Chain and Lower Level Non-Redundant Capabilities</vt:lpstr>
      <vt:lpstr>Exercise 4: Workshop</vt:lpstr>
      <vt:lpstr>Презентация PowerPoint</vt:lpstr>
      <vt:lpstr>Презентация PowerPoint</vt:lpstr>
      <vt:lpstr>Презентация PowerPoint</vt:lpstr>
      <vt:lpstr>Презентация PowerPoint</vt:lpstr>
      <vt:lpstr>Prioritize Processes: Pain-Gain Triage (Nine Block)</vt:lpstr>
      <vt:lpstr>What Kinds of Process and Capability Projects are you Faced with? </vt:lpstr>
      <vt:lpstr>What Kinds of Process and Capability Projects are you Faced with? </vt:lpstr>
      <vt:lpstr>Презентация PowerPoint</vt:lpstr>
      <vt:lpstr>The essence of Business architecture - a set of starting principles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Vladislav Orlikov</cp:lastModifiedBy>
  <cp:revision>1569</cp:revision>
  <cp:lastPrinted>2017-09-17T02:54:49Z</cp:lastPrinted>
  <dcterms:created xsi:type="dcterms:W3CDTF">2015-06-06T03:33:14Z</dcterms:created>
  <dcterms:modified xsi:type="dcterms:W3CDTF">2018-11-30T14:02:30Z</dcterms:modified>
</cp:coreProperties>
</file>