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3"/>
  </p:sldMasterIdLst>
  <p:notesMasterIdLst>
    <p:notesMasterId r:id="rId25"/>
  </p:notesMasterIdLst>
  <p:handoutMasterIdLst>
    <p:handoutMasterId r:id="rId26"/>
  </p:handoutMasterIdLst>
  <p:sldIdLst>
    <p:sldId id="739" r:id="rId4"/>
    <p:sldId id="754" r:id="rId5"/>
    <p:sldId id="752" r:id="rId6"/>
    <p:sldId id="770" r:id="rId7"/>
    <p:sldId id="740" r:id="rId8"/>
    <p:sldId id="771" r:id="rId9"/>
    <p:sldId id="772" r:id="rId10"/>
    <p:sldId id="773" r:id="rId11"/>
    <p:sldId id="774" r:id="rId12"/>
    <p:sldId id="775" r:id="rId13"/>
    <p:sldId id="765" r:id="rId14"/>
    <p:sldId id="750" r:id="rId15"/>
    <p:sldId id="758" r:id="rId16"/>
    <p:sldId id="743" r:id="rId17"/>
    <p:sldId id="744" r:id="rId18"/>
    <p:sldId id="757" r:id="rId19"/>
    <p:sldId id="776" r:id="rId20"/>
    <p:sldId id="777" r:id="rId21"/>
    <p:sldId id="778" r:id="rId22"/>
    <p:sldId id="779" r:id="rId23"/>
    <p:sldId id="7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T" id="{47924932-56DF-AC4C-82DF-B9C833C15CAD}">
          <p14:sldIdLst>
            <p14:sldId id="739"/>
            <p14:sldId id="754"/>
            <p14:sldId id="752"/>
            <p14:sldId id="770"/>
            <p14:sldId id="740"/>
            <p14:sldId id="771"/>
            <p14:sldId id="772"/>
            <p14:sldId id="773"/>
            <p14:sldId id="774"/>
            <p14:sldId id="775"/>
            <p14:sldId id="765"/>
            <p14:sldId id="750"/>
            <p14:sldId id="758"/>
            <p14:sldId id="743"/>
          </p14:sldIdLst>
        </p14:section>
        <p14:section name="Раздел без заголовка" id="{045CDF39-7A91-4841-B95E-D35B3458067C}">
          <p14:sldIdLst>
            <p14:sldId id="744"/>
            <p14:sldId id="757"/>
            <p14:sldId id="776"/>
            <p14:sldId id="777"/>
            <p14:sldId id="778"/>
            <p14:sldId id="779"/>
            <p14:sldId id="7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дралиев Ерлан Абаевич" initials="КЕА" lastIdx="1" clrIdx="0">
    <p:extLst>
      <p:ext uri="{19B8F6BF-5375-455C-9EA6-DF929625EA0E}">
        <p15:presenceInfo xmlns:p15="http://schemas.microsoft.com/office/powerpoint/2012/main" userId="S-1-5-21-196564934-881682835-3215620327-9910" providerId="AD"/>
      </p:ext>
    </p:extLst>
  </p:cmAuthor>
  <p:cmAuthor id="2" name="Кадралиев Ерлан Абаевич" initials="КЕА [2]" lastIdx="2" clrIdx="1">
    <p:extLst>
      <p:ext uri="{19B8F6BF-5375-455C-9EA6-DF929625EA0E}">
        <p15:presenceInfo xmlns:p15="http://schemas.microsoft.com/office/powerpoint/2012/main" userId="Кадралиев Ерлан Абаевич" providerId="None"/>
      </p:ext>
    </p:extLst>
  </p:cmAuthor>
  <p:cmAuthor id="3" name="Ажимбаев Медет Калбайулы" initials="АМК" lastIdx="1" clrIdx="2">
    <p:extLst>
      <p:ext uri="{19B8F6BF-5375-455C-9EA6-DF929625EA0E}">
        <p15:presenceInfo xmlns:p15="http://schemas.microsoft.com/office/powerpoint/2012/main" userId="S-1-5-21-196564934-881682835-3215620327-7520" providerId="AD"/>
      </p:ext>
    </p:extLst>
  </p:cmAuthor>
  <p:cmAuthor id="4" name="Бейсенбаева Айгерим" initials="БА" lastIdx="1" clrIdx="3">
    <p:extLst>
      <p:ext uri="{19B8F6BF-5375-455C-9EA6-DF929625EA0E}">
        <p15:presenceInfo xmlns:p15="http://schemas.microsoft.com/office/powerpoint/2012/main" userId="S-1-5-21-196564934-881682835-3215620327-14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A5"/>
    <a:srgbClr val="FF5229"/>
    <a:srgbClr val="FF3300"/>
    <a:srgbClr val="004996"/>
    <a:srgbClr val="D60093"/>
    <a:srgbClr val="FFFFFF"/>
    <a:srgbClr val="38D0B3"/>
    <a:srgbClr val="BE924E"/>
    <a:srgbClr val="005C9D"/>
    <a:srgbClr val="004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64005" autoAdjust="0"/>
  </p:normalViewPr>
  <p:slideViewPr>
    <p:cSldViewPr snapToGrid="0" snapToObjects="1" showGuides="1">
      <p:cViewPr>
        <p:scale>
          <a:sx n="60" d="100"/>
          <a:sy n="60" d="100"/>
        </p:scale>
        <p:origin x="1574" y="-125"/>
      </p:cViewPr>
      <p:guideLst>
        <p:guide orient="horz" pos="402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17T18:38:28.457" idx="1">
    <p:pos x="10" y="10"/>
    <p:text>и</p:text>
    <p:extLst>
      <p:ext uri="{C676402C-5697-4E1C-873F-D02D1690AC5C}">
        <p15:threadingInfo xmlns:p15="http://schemas.microsoft.com/office/powerpoint/2012/main" timeZoneBias="-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D97C10-0E8D-4AE3-ABF6-C38BBAF60225}" type="doc">
      <dgm:prSet loTypeId="urn:microsoft.com/office/officeart/2005/8/layout/pyramid4" loCatId="pyramid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2FCE872-498F-4166-A145-E55F64AE785F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Объект сдан</a:t>
          </a:r>
          <a:endParaRPr lang="ru-RU" sz="1600" dirty="0">
            <a:solidFill>
              <a:schemeClr val="tx1"/>
            </a:solidFill>
          </a:endParaRPr>
        </a:p>
      </dgm:t>
    </dgm:pt>
    <dgm:pt modelId="{7CA4DF77-BE55-455B-96EC-D618F6D6A2F6}" type="parTrans" cxnId="{D73B8E16-CB0E-4A70-AB30-0FF0C7D3556D}">
      <dgm:prSet/>
      <dgm:spPr/>
      <dgm:t>
        <a:bodyPr/>
        <a:lstStyle/>
        <a:p>
          <a:endParaRPr lang="ru-RU"/>
        </a:p>
      </dgm:t>
    </dgm:pt>
    <dgm:pt modelId="{2E3579FA-5412-4849-9588-5694F4AB29D0}" type="sibTrans" cxnId="{D73B8E16-CB0E-4A70-AB30-0FF0C7D3556D}">
      <dgm:prSet/>
      <dgm:spPr/>
      <dgm:t>
        <a:bodyPr/>
        <a:lstStyle/>
        <a:p>
          <a:endParaRPr lang="ru-RU"/>
        </a:p>
      </dgm:t>
    </dgm:pt>
    <dgm:pt modelId="{B7E6249B-E803-4108-ACA3-DBEDC06CEC3C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Проектная документация </a:t>
          </a:r>
          <a:br>
            <a:rPr lang="ru-RU" sz="1100" dirty="0" smtClean="0">
              <a:solidFill>
                <a:schemeClr val="tx1"/>
              </a:solidFill>
            </a:rPr>
          </a:br>
          <a:r>
            <a:rPr lang="ru-RU" sz="1100" dirty="0" smtClean="0">
              <a:solidFill>
                <a:schemeClr val="tx1"/>
              </a:solidFill>
            </a:rPr>
            <a:t>(Смета, Дизайн, Договора)</a:t>
          </a:r>
          <a:endParaRPr lang="ru-RU" sz="1100" dirty="0">
            <a:solidFill>
              <a:schemeClr val="tx1"/>
            </a:solidFill>
          </a:endParaRPr>
        </a:p>
      </dgm:t>
    </dgm:pt>
    <dgm:pt modelId="{75F787C5-FE4B-4072-95E7-925AE3E1715A}" type="parTrans" cxnId="{FCC6CD37-2300-4A75-9DEC-7AE9A105A71E}">
      <dgm:prSet/>
      <dgm:spPr/>
      <dgm:t>
        <a:bodyPr/>
        <a:lstStyle/>
        <a:p>
          <a:endParaRPr lang="ru-RU"/>
        </a:p>
      </dgm:t>
    </dgm:pt>
    <dgm:pt modelId="{EB53FC89-0FC4-43C8-A4C9-EE355E1E3B5F}" type="sibTrans" cxnId="{FCC6CD37-2300-4A75-9DEC-7AE9A105A71E}">
      <dgm:prSet/>
      <dgm:spPr/>
      <dgm:t>
        <a:bodyPr/>
        <a:lstStyle/>
        <a:p>
          <a:endParaRPr lang="ru-RU"/>
        </a:p>
      </dgm:t>
    </dgm:pt>
    <dgm:pt modelId="{9F164284-115E-490D-B77F-06E23354FDBE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Работа с поставщиками и подрядчиками</a:t>
          </a:r>
          <a:endParaRPr lang="ru-RU" sz="1100" dirty="0">
            <a:solidFill>
              <a:schemeClr val="tx1"/>
            </a:solidFill>
          </a:endParaRPr>
        </a:p>
      </dgm:t>
    </dgm:pt>
    <dgm:pt modelId="{B7B40818-44B9-4E6E-B574-7B6E1D7CC8DA}" type="parTrans" cxnId="{751DFDE2-8285-4BAB-AABB-64D7DAB9839B}">
      <dgm:prSet/>
      <dgm:spPr/>
      <dgm:t>
        <a:bodyPr/>
        <a:lstStyle/>
        <a:p>
          <a:endParaRPr lang="ru-RU"/>
        </a:p>
      </dgm:t>
    </dgm:pt>
    <dgm:pt modelId="{9776106B-B523-4DAD-9352-1C0A07407246}" type="sibTrans" cxnId="{751DFDE2-8285-4BAB-AABB-64D7DAB9839B}">
      <dgm:prSet/>
      <dgm:spPr/>
      <dgm:t>
        <a:bodyPr/>
        <a:lstStyle/>
        <a:p>
          <a:endParaRPr lang="ru-RU"/>
        </a:p>
      </dgm:t>
    </dgm:pt>
    <dgm:pt modelId="{6A13AC10-D3C0-4377-86D3-50444EB39D10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Учет доходов и расходов </a:t>
          </a:r>
          <a:endParaRPr lang="ru-RU" sz="1300" dirty="0">
            <a:solidFill>
              <a:schemeClr val="tx1"/>
            </a:solidFill>
          </a:endParaRPr>
        </a:p>
      </dgm:t>
    </dgm:pt>
    <dgm:pt modelId="{F17D6B05-7A03-4981-9303-543DD7E387FE}" type="parTrans" cxnId="{B6E81AD2-50C6-4973-A2B6-C8AB04A5123C}">
      <dgm:prSet/>
      <dgm:spPr/>
      <dgm:t>
        <a:bodyPr/>
        <a:lstStyle/>
        <a:p>
          <a:endParaRPr lang="ru-RU"/>
        </a:p>
      </dgm:t>
    </dgm:pt>
    <dgm:pt modelId="{3DC38259-787B-4F31-9042-A041DC424FBA}" type="sibTrans" cxnId="{B6E81AD2-50C6-4973-A2B6-C8AB04A5123C}">
      <dgm:prSet/>
      <dgm:spPr/>
      <dgm:t>
        <a:bodyPr/>
        <a:lstStyle/>
        <a:p>
          <a:endParaRPr lang="ru-RU"/>
        </a:p>
      </dgm:t>
    </dgm:pt>
    <dgm:pt modelId="{D96ABF4E-1656-4BB4-8DF8-D4B09AC9C17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Ежедневное планирование и отражение факта работ</a:t>
          </a:r>
          <a:endParaRPr lang="ru-RU" sz="1100" dirty="0">
            <a:solidFill>
              <a:schemeClr val="tx1"/>
            </a:solidFill>
          </a:endParaRPr>
        </a:p>
      </dgm:t>
    </dgm:pt>
    <dgm:pt modelId="{B2EBF061-E1CF-4E99-A4A3-3CBE3FF7033B}" type="parTrans" cxnId="{F30E1D07-1608-4890-B8EB-CB44BF1C388F}">
      <dgm:prSet/>
      <dgm:spPr/>
      <dgm:t>
        <a:bodyPr/>
        <a:lstStyle/>
        <a:p>
          <a:endParaRPr lang="ru-RU"/>
        </a:p>
      </dgm:t>
    </dgm:pt>
    <dgm:pt modelId="{9D8C9AFA-1866-4091-8E5B-3CB0EB88FC10}" type="sibTrans" cxnId="{F30E1D07-1608-4890-B8EB-CB44BF1C388F}">
      <dgm:prSet/>
      <dgm:spPr/>
      <dgm:t>
        <a:bodyPr/>
        <a:lstStyle/>
        <a:p>
          <a:endParaRPr lang="ru-RU"/>
        </a:p>
      </dgm:t>
    </dgm:pt>
    <dgm:pt modelId="{087B30D3-1D27-4949-A584-59441A5CD4A9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Проведение тендера </a:t>
          </a:r>
          <a:br>
            <a:rPr lang="ru-RU" sz="1100" dirty="0" smtClean="0">
              <a:solidFill>
                <a:schemeClr val="tx1"/>
              </a:solidFill>
            </a:rPr>
          </a:br>
          <a:r>
            <a:rPr lang="ru-RU" sz="1100" dirty="0" smtClean="0">
              <a:solidFill>
                <a:schemeClr val="tx1"/>
              </a:solidFill>
            </a:rPr>
            <a:t>(закуп материала / субподряда)</a:t>
          </a:r>
          <a:endParaRPr lang="ru-RU" sz="1100" dirty="0">
            <a:solidFill>
              <a:schemeClr val="tx1"/>
            </a:solidFill>
          </a:endParaRPr>
        </a:p>
      </dgm:t>
    </dgm:pt>
    <dgm:pt modelId="{F15C17D1-BC5D-45F0-8A5A-40016025AF2B}" type="parTrans" cxnId="{67C22CC7-8EC5-471A-A8D5-9A37FDF86C13}">
      <dgm:prSet/>
      <dgm:spPr/>
      <dgm:t>
        <a:bodyPr/>
        <a:lstStyle/>
        <a:p>
          <a:endParaRPr lang="ru-RU"/>
        </a:p>
      </dgm:t>
    </dgm:pt>
    <dgm:pt modelId="{637EB119-C1CB-44E2-9D5D-1E0E1D7DA092}" type="sibTrans" cxnId="{67C22CC7-8EC5-471A-A8D5-9A37FDF86C13}">
      <dgm:prSet/>
      <dgm:spPr/>
      <dgm:t>
        <a:bodyPr/>
        <a:lstStyle/>
        <a:p>
          <a:endParaRPr lang="ru-RU"/>
        </a:p>
      </dgm:t>
    </dgm:pt>
    <dgm:pt modelId="{81C3ED32-AAB1-47AD-A1C3-3F4412BC994B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Формирование внутренней сметы</a:t>
          </a:r>
          <a:endParaRPr lang="ru-RU" sz="1100" dirty="0">
            <a:solidFill>
              <a:schemeClr val="tx1"/>
            </a:solidFill>
          </a:endParaRPr>
        </a:p>
      </dgm:t>
    </dgm:pt>
    <dgm:pt modelId="{72012566-1F86-4704-8DEC-7C3E0EC485E2}" type="parTrans" cxnId="{8A2E2D09-898D-460B-B79A-3A0D7357EBBF}">
      <dgm:prSet/>
      <dgm:spPr/>
      <dgm:t>
        <a:bodyPr/>
        <a:lstStyle/>
        <a:p>
          <a:endParaRPr lang="ru-RU"/>
        </a:p>
      </dgm:t>
    </dgm:pt>
    <dgm:pt modelId="{D6003C61-BD8E-4458-939D-8D6E447A5DD2}" type="sibTrans" cxnId="{8A2E2D09-898D-460B-B79A-3A0D7357EBBF}">
      <dgm:prSet/>
      <dgm:spPr/>
      <dgm:t>
        <a:bodyPr/>
        <a:lstStyle/>
        <a:p>
          <a:endParaRPr lang="ru-RU"/>
        </a:p>
      </dgm:t>
    </dgm:pt>
    <dgm:pt modelId="{515E345D-DBA4-4F4E-B3EE-5C1E312E25DD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Подбор управляющей компании</a:t>
          </a:r>
          <a:endParaRPr lang="ru-RU" sz="1100" dirty="0">
            <a:solidFill>
              <a:schemeClr val="tx1"/>
            </a:solidFill>
          </a:endParaRPr>
        </a:p>
      </dgm:t>
    </dgm:pt>
    <dgm:pt modelId="{337C543E-1919-4BEB-B0D3-8A3D4EF50E13}" type="parTrans" cxnId="{F19F2F28-D286-478B-832E-C8E1ACD5928D}">
      <dgm:prSet/>
      <dgm:spPr/>
      <dgm:t>
        <a:bodyPr/>
        <a:lstStyle/>
        <a:p>
          <a:endParaRPr lang="ru-RU"/>
        </a:p>
      </dgm:t>
    </dgm:pt>
    <dgm:pt modelId="{1BF5241E-4FE2-4620-978B-DFFA80CDBC9E}" type="sibTrans" cxnId="{F19F2F28-D286-478B-832E-C8E1ACD5928D}">
      <dgm:prSet/>
      <dgm:spPr/>
      <dgm:t>
        <a:bodyPr/>
        <a:lstStyle/>
        <a:p>
          <a:endParaRPr lang="ru-RU"/>
        </a:p>
      </dgm:t>
    </dgm:pt>
    <dgm:pt modelId="{A8B2932B-4B59-48D8-9B27-DD4EBE2B4A0A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Подбор линейных сотрудников</a:t>
          </a:r>
          <a:endParaRPr lang="ru-RU" sz="1100" dirty="0">
            <a:solidFill>
              <a:schemeClr val="tx1"/>
            </a:solidFill>
          </a:endParaRPr>
        </a:p>
      </dgm:t>
    </dgm:pt>
    <dgm:pt modelId="{B8FC54E1-B261-479A-B613-E452D28A1BEE}" type="parTrans" cxnId="{BF1F7945-9FEA-48A4-B771-57AF2308C29A}">
      <dgm:prSet/>
      <dgm:spPr/>
      <dgm:t>
        <a:bodyPr/>
        <a:lstStyle/>
        <a:p>
          <a:endParaRPr lang="ru-RU"/>
        </a:p>
      </dgm:t>
    </dgm:pt>
    <dgm:pt modelId="{414417F0-D917-44E8-A1E5-B303ED7B459A}" type="sibTrans" cxnId="{BF1F7945-9FEA-48A4-B771-57AF2308C29A}">
      <dgm:prSet/>
      <dgm:spPr/>
      <dgm:t>
        <a:bodyPr/>
        <a:lstStyle/>
        <a:p>
          <a:endParaRPr lang="ru-RU"/>
        </a:p>
      </dgm:t>
    </dgm:pt>
    <dgm:pt modelId="{C75266B6-8797-4C22-BBD4-8A09C3658397}" type="pres">
      <dgm:prSet presAssocID="{58D97C10-0E8D-4AE3-ABF6-C38BBAF6022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436745-9F33-40C0-8621-8A6CBE916D82}" type="pres">
      <dgm:prSet presAssocID="{58D97C10-0E8D-4AE3-ABF6-C38BBAF60225}" presName="triangle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D7494-AAD0-40CC-B9BE-54044216656D}" type="pres">
      <dgm:prSet presAssocID="{58D97C10-0E8D-4AE3-ABF6-C38BBAF60225}" presName="triangle2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7F8DF-03D6-41E5-B38F-EA4F5DCB4C13}" type="pres">
      <dgm:prSet presAssocID="{58D97C10-0E8D-4AE3-ABF6-C38BBAF60225}" presName="triangle3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3C3B8-D5DC-41C3-92CF-3EE3260F4268}" type="pres">
      <dgm:prSet presAssocID="{58D97C10-0E8D-4AE3-ABF6-C38BBAF60225}" presName="triangle4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079F6-25BA-4635-A66F-8AB178C6D02E}" type="pres">
      <dgm:prSet presAssocID="{58D97C10-0E8D-4AE3-ABF6-C38BBAF60225}" presName="triangle5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C8846-6D3C-4DF2-B9EA-DBB87D75A79D}" type="pres">
      <dgm:prSet presAssocID="{58D97C10-0E8D-4AE3-ABF6-C38BBAF60225}" presName="triangle6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17B0E-6E3F-41A8-B541-6F4F5029E42F}" type="pres">
      <dgm:prSet presAssocID="{58D97C10-0E8D-4AE3-ABF6-C38BBAF60225}" presName="triangle7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DD6D3-6E65-4A9E-8139-9489447CCD6D}" type="pres">
      <dgm:prSet presAssocID="{58D97C10-0E8D-4AE3-ABF6-C38BBAF60225}" presName="triangle8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76499-1CA4-4D56-AB4B-5589D6CD8833}" type="pres">
      <dgm:prSet presAssocID="{58D97C10-0E8D-4AE3-ABF6-C38BBAF60225}" presName="triangle9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6D45DC-9098-4BAB-9C7F-FFCAE55C81D2}" type="presOf" srcId="{58D97C10-0E8D-4AE3-ABF6-C38BBAF60225}" destId="{C75266B6-8797-4C22-BBD4-8A09C3658397}" srcOrd="0" destOrd="0" presId="urn:microsoft.com/office/officeart/2005/8/layout/pyramid4"/>
    <dgm:cxn modelId="{2CC9A232-0A47-4267-9073-567E95069340}" type="presOf" srcId="{B7E6249B-E803-4108-ACA3-DBEDC06CEC3C}" destId="{F8B079F6-25BA-4635-A66F-8AB178C6D02E}" srcOrd="0" destOrd="0" presId="urn:microsoft.com/office/officeart/2005/8/layout/pyramid4"/>
    <dgm:cxn modelId="{FCC6CD37-2300-4A75-9DEC-7AE9A105A71E}" srcId="{58D97C10-0E8D-4AE3-ABF6-C38BBAF60225}" destId="{B7E6249B-E803-4108-ACA3-DBEDC06CEC3C}" srcOrd="4" destOrd="0" parTransId="{75F787C5-FE4B-4072-95E7-925AE3E1715A}" sibTransId="{EB53FC89-0FC4-43C8-A4C9-EE355E1E3B5F}"/>
    <dgm:cxn modelId="{F90AEEF7-6FEF-4D82-AC34-6B024ACFB116}" type="presOf" srcId="{A2FCE872-498F-4166-A145-E55F64AE785F}" destId="{24436745-9F33-40C0-8621-8A6CBE916D82}" srcOrd="0" destOrd="0" presId="urn:microsoft.com/office/officeart/2005/8/layout/pyramid4"/>
    <dgm:cxn modelId="{BF1F7945-9FEA-48A4-B771-57AF2308C29A}" srcId="{58D97C10-0E8D-4AE3-ABF6-C38BBAF60225}" destId="{A8B2932B-4B59-48D8-9B27-DD4EBE2B4A0A}" srcOrd="8" destOrd="0" parTransId="{B8FC54E1-B261-479A-B613-E452D28A1BEE}" sibTransId="{414417F0-D917-44E8-A1E5-B303ED7B459A}"/>
    <dgm:cxn modelId="{4FC494CA-886F-4658-92FC-1A3B6346F87A}" type="presOf" srcId="{A8B2932B-4B59-48D8-9B27-DD4EBE2B4A0A}" destId="{66776499-1CA4-4D56-AB4B-5589D6CD8833}" srcOrd="0" destOrd="0" presId="urn:microsoft.com/office/officeart/2005/8/layout/pyramid4"/>
    <dgm:cxn modelId="{BB21369B-AD14-41C4-BB17-0C99CE48F678}" type="presOf" srcId="{9F164284-115E-490D-B77F-06E23354FDBE}" destId="{98DD7494-AAD0-40CC-B9BE-54044216656D}" srcOrd="0" destOrd="0" presId="urn:microsoft.com/office/officeart/2005/8/layout/pyramid4"/>
    <dgm:cxn modelId="{B6E81AD2-50C6-4973-A2B6-C8AB04A5123C}" srcId="{58D97C10-0E8D-4AE3-ABF6-C38BBAF60225}" destId="{6A13AC10-D3C0-4377-86D3-50444EB39D10}" srcOrd="2" destOrd="0" parTransId="{F17D6B05-7A03-4981-9303-543DD7E387FE}" sibTransId="{3DC38259-787B-4F31-9042-A041DC424FBA}"/>
    <dgm:cxn modelId="{D73B8E16-CB0E-4A70-AB30-0FF0C7D3556D}" srcId="{58D97C10-0E8D-4AE3-ABF6-C38BBAF60225}" destId="{A2FCE872-498F-4166-A145-E55F64AE785F}" srcOrd="0" destOrd="0" parTransId="{7CA4DF77-BE55-455B-96EC-D618F6D6A2F6}" sibTransId="{2E3579FA-5412-4849-9588-5694F4AB29D0}"/>
    <dgm:cxn modelId="{751DFDE2-8285-4BAB-AABB-64D7DAB9839B}" srcId="{58D97C10-0E8D-4AE3-ABF6-C38BBAF60225}" destId="{9F164284-115E-490D-B77F-06E23354FDBE}" srcOrd="1" destOrd="0" parTransId="{B7B40818-44B9-4E6E-B574-7B6E1D7CC8DA}" sibTransId="{9776106B-B523-4DAD-9352-1C0A07407246}"/>
    <dgm:cxn modelId="{C3BE50F9-410F-450D-B7D6-836DD0357187}" type="presOf" srcId="{515E345D-DBA4-4F4E-B3EE-5C1E312E25DD}" destId="{32CDD6D3-6E65-4A9E-8139-9489447CCD6D}" srcOrd="0" destOrd="0" presId="urn:microsoft.com/office/officeart/2005/8/layout/pyramid4"/>
    <dgm:cxn modelId="{67C22CC7-8EC5-471A-A8D5-9A37FDF86C13}" srcId="{58D97C10-0E8D-4AE3-ABF6-C38BBAF60225}" destId="{087B30D3-1D27-4949-A584-59441A5CD4A9}" srcOrd="5" destOrd="0" parTransId="{F15C17D1-BC5D-45F0-8A5A-40016025AF2B}" sibTransId="{637EB119-C1CB-44E2-9D5D-1E0E1D7DA092}"/>
    <dgm:cxn modelId="{534B7EA4-F719-4C5C-8D6A-8EA978FE7A35}" type="presOf" srcId="{D96ABF4E-1656-4BB4-8DF8-D4B09AC9C171}" destId="{D9C3C3B8-D5DC-41C3-92CF-3EE3260F4268}" srcOrd="0" destOrd="0" presId="urn:microsoft.com/office/officeart/2005/8/layout/pyramid4"/>
    <dgm:cxn modelId="{FB34C165-9717-4A80-8988-DE7599CFAA46}" type="presOf" srcId="{6A13AC10-D3C0-4377-86D3-50444EB39D10}" destId="{E547F8DF-03D6-41E5-B38F-EA4F5DCB4C13}" srcOrd="0" destOrd="0" presId="urn:microsoft.com/office/officeart/2005/8/layout/pyramid4"/>
    <dgm:cxn modelId="{F19F2F28-D286-478B-832E-C8E1ACD5928D}" srcId="{58D97C10-0E8D-4AE3-ABF6-C38BBAF60225}" destId="{515E345D-DBA4-4F4E-B3EE-5C1E312E25DD}" srcOrd="7" destOrd="0" parTransId="{337C543E-1919-4BEB-B0D3-8A3D4EF50E13}" sibTransId="{1BF5241E-4FE2-4620-978B-DFFA80CDBC9E}"/>
    <dgm:cxn modelId="{03994230-5129-483D-B1B2-03617BB631E3}" type="presOf" srcId="{087B30D3-1D27-4949-A584-59441A5CD4A9}" destId="{40BC8846-6D3C-4DF2-B9EA-DBB87D75A79D}" srcOrd="0" destOrd="0" presId="urn:microsoft.com/office/officeart/2005/8/layout/pyramid4"/>
    <dgm:cxn modelId="{8A2E2D09-898D-460B-B79A-3A0D7357EBBF}" srcId="{58D97C10-0E8D-4AE3-ABF6-C38BBAF60225}" destId="{81C3ED32-AAB1-47AD-A1C3-3F4412BC994B}" srcOrd="6" destOrd="0" parTransId="{72012566-1F86-4704-8DEC-7C3E0EC485E2}" sibTransId="{D6003C61-BD8E-4458-939D-8D6E447A5DD2}"/>
    <dgm:cxn modelId="{98FBD010-5AD1-43C2-A49D-BA575B4D3DDC}" type="presOf" srcId="{81C3ED32-AAB1-47AD-A1C3-3F4412BC994B}" destId="{CE517B0E-6E3F-41A8-B541-6F4F5029E42F}" srcOrd="0" destOrd="0" presId="urn:microsoft.com/office/officeart/2005/8/layout/pyramid4"/>
    <dgm:cxn modelId="{F30E1D07-1608-4890-B8EB-CB44BF1C388F}" srcId="{58D97C10-0E8D-4AE3-ABF6-C38BBAF60225}" destId="{D96ABF4E-1656-4BB4-8DF8-D4B09AC9C171}" srcOrd="3" destOrd="0" parTransId="{B2EBF061-E1CF-4E99-A4A3-3CBE3FF7033B}" sibTransId="{9D8C9AFA-1866-4091-8E5B-3CB0EB88FC10}"/>
    <dgm:cxn modelId="{8F8AEF0E-C93C-4D22-B535-D058B16A876D}" type="presParOf" srcId="{C75266B6-8797-4C22-BBD4-8A09C3658397}" destId="{24436745-9F33-40C0-8621-8A6CBE916D82}" srcOrd="0" destOrd="0" presId="urn:microsoft.com/office/officeart/2005/8/layout/pyramid4"/>
    <dgm:cxn modelId="{E52315C9-11A4-455C-A4B3-56D24658935A}" type="presParOf" srcId="{C75266B6-8797-4C22-BBD4-8A09C3658397}" destId="{98DD7494-AAD0-40CC-B9BE-54044216656D}" srcOrd="1" destOrd="0" presId="urn:microsoft.com/office/officeart/2005/8/layout/pyramid4"/>
    <dgm:cxn modelId="{FECB5E64-0365-41AA-A9B4-A8D6A8D75300}" type="presParOf" srcId="{C75266B6-8797-4C22-BBD4-8A09C3658397}" destId="{E547F8DF-03D6-41E5-B38F-EA4F5DCB4C13}" srcOrd="2" destOrd="0" presId="urn:microsoft.com/office/officeart/2005/8/layout/pyramid4"/>
    <dgm:cxn modelId="{A22AEFCA-0CBD-49AA-BC2F-FE43CCFC168A}" type="presParOf" srcId="{C75266B6-8797-4C22-BBD4-8A09C3658397}" destId="{D9C3C3B8-D5DC-41C3-92CF-3EE3260F4268}" srcOrd="3" destOrd="0" presId="urn:microsoft.com/office/officeart/2005/8/layout/pyramid4"/>
    <dgm:cxn modelId="{E0D05E4A-2EC2-4A30-882F-FA9EAD4E3BCB}" type="presParOf" srcId="{C75266B6-8797-4C22-BBD4-8A09C3658397}" destId="{F8B079F6-25BA-4635-A66F-8AB178C6D02E}" srcOrd="4" destOrd="0" presId="urn:microsoft.com/office/officeart/2005/8/layout/pyramid4"/>
    <dgm:cxn modelId="{F03352EF-E1FE-4740-88B4-0AF5B1FA5FE5}" type="presParOf" srcId="{C75266B6-8797-4C22-BBD4-8A09C3658397}" destId="{40BC8846-6D3C-4DF2-B9EA-DBB87D75A79D}" srcOrd="5" destOrd="0" presId="urn:microsoft.com/office/officeart/2005/8/layout/pyramid4"/>
    <dgm:cxn modelId="{26FC3315-56AE-4AFA-B5B2-A46C2A5A2FED}" type="presParOf" srcId="{C75266B6-8797-4C22-BBD4-8A09C3658397}" destId="{CE517B0E-6E3F-41A8-B541-6F4F5029E42F}" srcOrd="6" destOrd="0" presId="urn:microsoft.com/office/officeart/2005/8/layout/pyramid4"/>
    <dgm:cxn modelId="{0E6F56C5-F1A4-4BDB-86A7-27A33AD2ED08}" type="presParOf" srcId="{C75266B6-8797-4C22-BBD4-8A09C3658397}" destId="{32CDD6D3-6E65-4A9E-8139-9489447CCD6D}" srcOrd="7" destOrd="0" presId="urn:microsoft.com/office/officeart/2005/8/layout/pyramid4"/>
    <dgm:cxn modelId="{BFA20461-1BF8-40F0-B8FE-1AFBED0EC3CE}" type="presParOf" srcId="{C75266B6-8797-4C22-BBD4-8A09C3658397}" destId="{66776499-1CA4-4D56-AB4B-5589D6CD8833}" srcOrd="8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36745-9F33-40C0-8621-8A6CBE916D82}">
      <dsp:nvSpPr>
        <dsp:cNvPr id="0" name=""/>
        <dsp:cNvSpPr/>
      </dsp:nvSpPr>
      <dsp:spPr>
        <a:xfrm>
          <a:off x="3621975" y="30879"/>
          <a:ext cx="2038044" cy="2038044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Объект сдан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131486" y="1049901"/>
        <a:ext cx="1019022" cy="1019022"/>
      </dsp:txXfrm>
    </dsp:sp>
    <dsp:sp modelId="{98DD7494-AAD0-40CC-B9BE-54044216656D}">
      <dsp:nvSpPr>
        <dsp:cNvPr id="0" name=""/>
        <dsp:cNvSpPr/>
      </dsp:nvSpPr>
      <dsp:spPr>
        <a:xfrm>
          <a:off x="2602953" y="2068923"/>
          <a:ext cx="2038044" cy="2038044"/>
        </a:xfrm>
        <a:prstGeom prst="triangle">
          <a:avLst/>
        </a:prstGeom>
        <a:solidFill>
          <a:schemeClr val="accent4">
            <a:hueOff val="1299462"/>
            <a:satOff val="-5996"/>
            <a:lumOff val="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Работа с поставщиками и подрядчиками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112464" y="3087945"/>
        <a:ext cx="1019022" cy="1019022"/>
      </dsp:txXfrm>
    </dsp:sp>
    <dsp:sp modelId="{E547F8DF-03D6-41E5-B38F-EA4F5DCB4C13}">
      <dsp:nvSpPr>
        <dsp:cNvPr id="0" name=""/>
        <dsp:cNvSpPr/>
      </dsp:nvSpPr>
      <dsp:spPr>
        <a:xfrm rot="10800000">
          <a:off x="3621975" y="2068923"/>
          <a:ext cx="2038044" cy="2038044"/>
        </a:xfrm>
        <a:prstGeom prst="triangl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Учет доходов и расходов </a:t>
          </a:r>
          <a:endParaRPr lang="ru-RU" sz="1300" kern="1200" dirty="0">
            <a:solidFill>
              <a:schemeClr val="tx1"/>
            </a:solidFill>
          </a:endParaRPr>
        </a:p>
      </dsp:txBody>
      <dsp:txXfrm rot="10800000">
        <a:off x="4131486" y="2068923"/>
        <a:ext cx="1019022" cy="1019022"/>
      </dsp:txXfrm>
    </dsp:sp>
    <dsp:sp modelId="{D9C3C3B8-D5DC-41C3-92CF-3EE3260F4268}">
      <dsp:nvSpPr>
        <dsp:cNvPr id="0" name=""/>
        <dsp:cNvSpPr/>
      </dsp:nvSpPr>
      <dsp:spPr>
        <a:xfrm>
          <a:off x="4640997" y="2068923"/>
          <a:ext cx="2038044" cy="2038044"/>
        </a:xfrm>
        <a:prstGeom prst="triangle">
          <a:avLst/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Ежедневное планирование и отражение факта работ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150508" y="3087945"/>
        <a:ext cx="1019022" cy="1019022"/>
      </dsp:txXfrm>
    </dsp:sp>
    <dsp:sp modelId="{F8B079F6-25BA-4635-A66F-8AB178C6D02E}">
      <dsp:nvSpPr>
        <dsp:cNvPr id="0" name=""/>
        <dsp:cNvSpPr/>
      </dsp:nvSpPr>
      <dsp:spPr>
        <a:xfrm>
          <a:off x="1583931" y="4106967"/>
          <a:ext cx="2038044" cy="2038044"/>
        </a:xfrm>
        <a:prstGeom prst="triangl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Проектная документация </a:t>
          </a:r>
          <a:br>
            <a:rPr lang="ru-RU" sz="1100" kern="1200" dirty="0" smtClean="0">
              <a:solidFill>
                <a:schemeClr val="tx1"/>
              </a:solidFill>
            </a:rPr>
          </a:br>
          <a:r>
            <a:rPr lang="ru-RU" sz="1100" kern="1200" dirty="0" smtClean="0">
              <a:solidFill>
                <a:schemeClr val="tx1"/>
              </a:solidFill>
            </a:rPr>
            <a:t>(Смета, Дизайн, Договора)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093442" y="5125989"/>
        <a:ext cx="1019022" cy="1019022"/>
      </dsp:txXfrm>
    </dsp:sp>
    <dsp:sp modelId="{40BC8846-6D3C-4DF2-B9EA-DBB87D75A79D}">
      <dsp:nvSpPr>
        <dsp:cNvPr id="0" name=""/>
        <dsp:cNvSpPr/>
      </dsp:nvSpPr>
      <dsp:spPr>
        <a:xfrm rot="10800000">
          <a:off x="2602953" y="4106967"/>
          <a:ext cx="2038044" cy="2038044"/>
        </a:xfrm>
        <a:prstGeom prst="triangle">
          <a:avLst/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Проведение тендера </a:t>
          </a:r>
          <a:br>
            <a:rPr lang="ru-RU" sz="1100" kern="1200" dirty="0" smtClean="0">
              <a:solidFill>
                <a:schemeClr val="tx1"/>
              </a:solidFill>
            </a:rPr>
          </a:br>
          <a:r>
            <a:rPr lang="ru-RU" sz="1100" kern="1200" dirty="0" smtClean="0">
              <a:solidFill>
                <a:schemeClr val="tx1"/>
              </a:solidFill>
            </a:rPr>
            <a:t>(закуп материала / субподряда)</a:t>
          </a:r>
          <a:endParaRPr lang="ru-RU" sz="1100" kern="1200" dirty="0">
            <a:solidFill>
              <a:schemeClr val="tx1"/>
            </a:solidFill>
          </a:endParaRPr>
        </a:p>
      </dsp:txBody>
      <dsp:txXfrm rot="10800000">
        <a:off x="3112464" y="4106967"/>
        <a:ext cx="1019022" cy="1019022"/>
      </dsp:txXfrm>
    </dsp:sp>
    <dsp:sp modelId="{CE517B0E-6E3F-41A8-B541-6F4F5029E42F}">
      <dsp:nvSpPr>
        <dsp:cNvPr id="0" name=""/>
        <dsp:cNvSpPr/>
      </dsp:nvSpPr>
      <dsp:spPr>
        <a:xfrm>
          <a:off x="3621975" y="4106967"/>
          <a:ext cx="2038044" cy="2038044"/>
        </a:xfrm>
        <a:prstGeom prst="triangl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Формирование внутренней сметы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4131486" y="5125989"/>
        <a:ext cx="1019022" cy="1019022"/>
      </dsp:txXfrm>
    </dsp:sp>
    <dsp:sp modelId="{32CDD6D3-6E65-4A9E-8139-9489447CCD6D}">
      <dsp:nvSpPr>
        <dsp:cNvPr id="0" name=""/>
        <dsp:cNvSpPr/>
      </dsp:nvSpPr>
      <dsp:spPr>
        <a:xfrm rot="10800000">
          <a:off x="4640997" y="4106967"/>
          <a:ext cx="2038044" cy="2038044"/>
        </a:xfrm>
        <a:prstGeom prst="triangle">
          <a:avLst/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Подбор управляющей компании</a:t>
          </a:r>
          <a:endParaRPr lang="ru-RU" sz="1100" kern="1200" dirty="0">
            <a:solidFill>
              <a:schemeClr val="tx1"/>
            </a:solidFill>
          </a:endParaRPr>
        </a:p>
      </dsp:txBody>
      <dsp:txXfrm rot="10800000">
        <a:off x="5150508" y="4106967"/>
        <a:ext cx="1019022" cy="1019022"/>
      </dsp:txXfrm>
    </dsp:sp>
    <dsp:sp modelId="{66776499-1CA4-4D56-AB4B-5589D6CD8833}">
      <dsp:nvSpPr>
        <dsp:cNvPr id="0" name=""/>
        <dsp:cNvSpPr/>
      </dsp:nvSpPr>
      <dsp:spPr>
        <a:xfrm>
          <a:off x="5660019" y="4106967"/>
          <a:ext cx="2038044" cy="2038044"/>
        </a:xfrm>
        <a:prstGeom prst="triangl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Подбор линейных сотрудников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6169530" y="5125989"/>
        <a:ext cx="1019022" cy="101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11021-42EA-074C-9A70-F5DE7F64E6B8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7ACAF-E74F-7244-BA53-9ED3B9F9F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93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90ABA-BD8C-644B-B176-5E2419ECB420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D702B-FF3A-A348-B7E9-91FD167DC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40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Айгерим:</a:t>
            </a:r>
          </a:p>
          <a:p>
            <a:endParaRPr lang="ru-RU" dirty="0" smtClean="0"/>
          </a:p>
          <a:p>
            <a:r>
              <a:rPr lang="ru-RU" dirty="0" smtClean="0"/>
              <a:t>Добрый</a:t>
            </a:r>
            <a:r>
              <a:rPr lang="ru-RU" baseline="0" dirty="0" smtClean="0"/>
              <a:t> день.</a:t>
            </a:r>
            <a:endParaRPr lang="ru-RU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 нашего доклада: «Автоматизация бизнес </a:t>
            </a:r>
          </a:p>
          <a:p>
            <a:pPr algn="just"/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процессов в строительстве».</a:t>
            </a:r>
            <a:endParaRPr lang="ru-RU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4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</a:t>
            </a:r>
            <a:r>
              <a:rPr lang="ru-RU" baseline="0" dirty="0" smtClean="0"/>
              <a:t> аналитика заключается </a:t>
            </a:r>
          </a:p>
          <a:p>
            <a:pPr marL="152396" indent="0">
              <a:buNone/>
            </a:pPr>
            <a:r>
              <a:rPr lang="ru-RU" dirty="0" smtClean="0"/>
              <a:t>В Сборе и анализе бизнес процессов</a:t>
            </a:r>
          </a:p>
          <a:p>
            <a:pPr marL="152396" indent="0">
              <a:buNone/>
            </a:pPr>
            <a:r>
              <a:rPr lang="ru-RU" dirty="0" smtClean="0"/>
              <a:t>Формирование ТЗ</a:t>
            </a:r>
          </a:p>
          <a:p>
            <a:pPr marL="152396" indent="0">
              <a:buNone/>
            </a:pPr>
            <a:r>
              <a:rPr lang="ru-RU" dirty="0" smtClean="0"/>
              <a:t>Подготовка формочек 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мокапов</a:t>
            </a: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Формирование 2х недельного спринта</a:t>
            </a:r>
          </a:p>
          <a:p>
            <a:pPr marL="152396" indent="0">
              <a:buNone/>
            </a:pPr>
            <a:r>
              <a:rPr lang="ru-RU" dirty="0" smtClean="0"/>
              <a:t>Постановка задач в </a:t>
            </a:r>
            <a:r>
              <a:rPr lang="en-US" dirty="0" smtClean="0"/>
              <a:t>Jira </a:t>
            </a:r>
            <a:r>
              <a:rPr lang="ru-RU" dirty="0" smtClean="0"/>
              <a:t>для разработчиков</a:t>
            </a:r>
          </a:p>
          <a:p>
            <a:pPr marL="152396" indent="0">
              <a:buNone/>
            </a:pPr>
            <a:r>
              <a:rPr lang="ru-RU" dirty="0" smtClean="0"/>
              <a:t>Тестировании</a:t>
            </a:r>
            <a:r>
              <a:rPr lang="ru-RU" baseline="0" dirty="0" smtClean="0"/>
              <a:t> продукта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32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endParaRPr lang="ru-RU" dirty="0" smtClean="0"/>
          </a:p>
          <a:p>
            <a:r>
              <a:rPr lang="ru-RU" sz="1200" dirty="0" smtClean="0"/>
              <a:t>Строительство объектов (любых) – это сложный и долгосрочный процесс, который требует четкого соблюдения намеченных планов.</a:t>
            </a:r>
            <a:br>
              <a:rPr lang="ru-RU" sz="1200" dirty="0" smtClean="0"/>
            </a:br>
            <a:r>
              <a:rPr lang="ru-RU" sz="1200" dirty="0" smtClean="0"/>
              <a:t>Отклонение от плана влечет за собой срыв сроков сдачи и потери качества, и как следствие, потеря доверия и уважения конечного клиента, потеря денег.</a:t>
            </a: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Есть множество факторов, которые могут повлиять на процесс строительства. Вот некоторые из них: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Учет и контроль большого количества людей-строителей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Контроль соблюдения всех нормативных стандартов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Необходимое количество спец техники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Поставка качественного материала в нужные сроки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Внесение корректировок в план объекта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Благоприятные погодные условия для строительства</a:t>
            </a:r>
          </a:p>
          <a:p>
            <a:pPr marL="152396" indent="0">
              <a:buNone/>
            </a:pPr>
            <a:r>
              <a:rPr lang="ru-RU" dirty="0" smtClean="0"/>
              <a:t>И </a:t>
            </a:r>
            <a:r>
              <a:rPr lang="ru-RU" dirty="0" err="1" smtClean="0"/>
              <a:t>тд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Расскажу</a:t>
            </a:r>
            <a:r>
              <a:rPr lang="ru-RU" baseline="0" dirty="0" smtClean="0"/>
              <a:t>  Вам сказку о строителе или почему нужна автоматизация…</a:t>
            </a:r>
          </a:p>
          <a:p>
            <a:r>
              <a:rPr lang="ru-RU" baseline="0" dirty="0" smtClean="0"/>
              <a:t>Жил был в городе </a:t>
            </a:r>
            <a:r>
              <a:rPr lang="en-US" baseline="0" dirty="0" smtClean="0"/>
              <a:t>N </a:t>
            </a:r>
            <a:r>
              <a:rPr lang="kk-KZ" baseline="0" dirty="0" smtClean="0"/>
              <a:t>строитель  - он занимал должность Руководителя проекта и звали его А, чтобы построить дом ему приходилось, сначало придумывать дизайн в одном приложении, собирать расчет бюджета в другой системе, чертить график и состаавлять смету в третьей программе. Руководствуясь данными знаниями и прошлым опытом, он нанимал команду проекта. Делегировал задачи по строительству он мастерам и прорабам, обычно это от 2х – до 5 человек. Зависит от объема строительства, указания он раздавал в устной форме, каждый мастер отвечал за свой ввренный участок, каждый день мастера </a:t>
            </a:r>
            <a:r>
              <a:rPr lang="en-US" baseline="0" dirty="0" smtClean="0"/>
              <a:t>B</a:t>
            </a:r>
            <a:r>
              <a:rPr lang="kk-KZ" baseline="0" dirty="0" smtClean="0"/>
              <a:t> и </a:t>
            </a:r>
            <a:r>
              <a:rPr lang="en-US" baseline="0" dirty="0" smtClean="0"/>
              <a:t>C </a:t>
            </a:r>
            <a:r>
              <a:rPr lang="kk-KZ" baseline="0" dirty="0" smtClean="0"/>
              <a:t>подавали заявки на закуп материала</a:t>
            </a:r>
            <a:r>
              <a:rPr lang="ru-RU" baseline="0" dirty="0" smtClean="0"/>
              <a:t>, устно/  письменно через служебную записку в 1С Документообороте, отправляли  грузную заявку в отдел закупа. Иногда забывали спросить друг у друга о том, что заказал его сосед по стройке.</a:t>
            </a:r>
          </a:p>
          <a:p>
            <a:r>
              <a:rPr lang="ru-RU" baseline="0" dirty="0" smtClean="0"/>
              <a:t>Снабженец получив указания сломя голову бежит на переговоры с поставщиком, при этом  использует разные каналы и способы связи, потому что есть разные типы поставщиков, ВЕДЬ БОЛЬШАЯ ЦЕЛЬ – ЭТО НЕ ДОПУСТИТЬ ОСТАНОВКИ СТРОИТЕЛЬСТВА. Получив все коммерческие предложения и счета на оплату – снабженец на коленках сравнивает все данные и выбирает наилучший вариант (экономия и качество).</a:t>
            </a:r>
          </a:p>
          <a:p>
            <a:r>
              <a:rPr lang="ru-RU" baseline="0" dirty="0" smtClean="0"/>
              <a:t>Но о выборе снабженца не знает никто, кроме поставщика который получил в итоге заказ.</a:t>
            </a:r>
          </a:p>
          <a:p>
            <a:r>
              <a:rPr lang="ru-RU" baseline="0" dirty="0" smtClean="0"/>
              <a:t>Поставщик начинает собирать отгрузку и организовывает доставку….. Но об этом тоже никто не знает и команда проекта вынуждена постоянно звонить снабженцу и спрашивать а когда будет товар и кто его привезет.</a:t>
            </a:r>
          </a:p>
          <a:p>
            <a:r>
              <a:rPr lang="ru-RU" baseline="0" dirty="0" smtClean="0"/>
              <a:t>Товар едет……..</a:t>
            </a:r>
          </a:p>
          <a:p>
            <a:r>
              <a:rPr lang="ru-RU" baseline="0" dirty="0" smtClean="0"/>
              <a:t>Товар у ворот, но встретить его и принять документы некому, образовывается задержка, простой работ и отсутствие разгрузочного транспорта. Опоздали от 15 минут до 1,5 часа.</a:t>
            </a:r>
          </a:p>
          <a:p>
            <a:r>
              <a:rPr lang="ru-RU" baseline="0" dirty="0" smtClean="0"/>
              <a:t>Разгрузили…</a:t>
            </a:r>
          </a:p>
          <a:p>
            <a:r>
              <a:rPr lang="ru-RU" baseline="0" dirty="0" smtClean="0"/>
              <a:t>Водитель хочет уехать, но перед этим согласовать прием материала, для этого нужны 2 участника Прораба/ мастера и начальника участка, ищет ответственного за прием от 5 минут до 1 часу.</a:t>
            </a:r>
          </a:p>
          <a:p>
            <a:r>
              <a:rPr lang="ru-RU" baseline="0" dirty="0" smtClean="0"/>
              <a:t>В течение 1 -15 дней поступают бухгалтерские документы для приема материала в учетной системе, что очень  не удобно для оперативного учета остатков на складе. И снова задержка и куча бумажной работы (поставить подписи и печати)</a:t>
            </a:r>
          </a:p>
          <a:p>
            <a:r>
              <a:rPr lang="ru-RU" baseline="0" dirty="0" smtClean="0"/>
              <a:t>Мы на финишной прямой, получает разгневанных строителей в частности Руководителя проекта, команду проекта и бухгалтеров, опоздание по поставке и иногда не корректную </a:t>
            </a:r>
            <a:r>
              <a:rPr lang="ru-RU" baseline="0" dirty="0" err="1" smtClean="0"/>
              <a:t>потавку</a:t>
            </a:r>
            <a:r>
              <a:rPr lang="ru-RU" baseline="0" dirty="0" smtClean="0"/>
              <a:t> материалов, что </a:t>
            </a:r>
            <a:r>
              <a:rPr lang="ru-RU" baseline="0" dirty="0" err="1" smtClean="0"/>
              <a:t>влевет</a:t>
            </a:r>
            <a:r>
              <a:rPr lang="ru-RU" baseline="0" dirty="0" smtClean="0"/>
              <a:t> за собой простой работ, техники, и строительства, что в свою очередь отражается на сроках сдачи объекта, прибыли компании.</a:t>
            </a:r>
          </a:p>
          <a:p>
            <a:r>
              <a:rPr lang="ru-RU" baseline="0" dirty="0" smtClean="0"/>
              <a:t>Это происходит каждый день.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93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r>
              <a:rPr lang="ru-RU" dirty="0" smtClean="0"/>
              <a:t>Как вы уж</a:t>
            </a:r>
            <a:r>
              <a:rPr lang="ru-RU" baseline="0" dirty="0" smtClean="0"/>
              <a:t>е увидели из сказки о строителе, в</a:t>
            </a:r>
            <a:r>
              <a:rPr lang="ru-RU" dirty="0" smtClean="0"/>
              <a:t> итоге мы пришли к следующим проблемам: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Наличие</a:t>
            </a:r>
            <a:r>
              <a:rPr lang="ru-RU" baseline="0" dirty="0" smtClean="0"/>
              <a:t> большого количества </a:t>
            </a:r>
            <a:r>
              <a:rPr lang="ru-RU" baseline="0" dirty="0" err="1" smtClean="0"/>
              <a:t>месенджеров</a:t>
            </a:r>
            <a:r>
              <a:rPr lang="ru-RU" baseline="0" dirty="0" smtClean="0"/>
              <a:t> и способов уведомления / коммуникации команды проекта и бизнес партнеров.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Все учетные системы и строительные программы в основе своей являются не мобильными, чтобы посмотреть на чертеж, проектную документацию, необходимо спуститься с 12 этажа в штаб и вернуться обратно.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Сложность анализа имеющихся данных и зачастую не возможность </a:t>
            </a:r>
            <a:r>
              <a:rPr lang="ru-RU" baseline="0" dirty="0" err="1" smtClean="0"/>
              <a:t>сопоставаления</a:t>
            </a:r>
            <a:r>
              <a:rPr lang="ru-RU" baseline="0" dirty="0" smtClean="0"/>
              <a:t> форматов отчетов / аналитики из разных программ в одну. На свод требуется большое количество времени.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Отсюда 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aseline="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72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r>
              <a:rPr lang="ru-RU" dirty="0" smtClean="0"/>
              <a:t>Решением и основными целями</a:t>
            </a:r>
            <a:r>
              <a:rPr lang="ru-RU" baseline="0" dirty="0" smtClean="0"/>
              <a:t> нашей команды являются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Экономия времени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Оперативная работа / заказ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Фиксация задач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Сокращение простоя на объекте, тем самым экономия </a:t>
            </a:r>
            <a:r>
              <a:rPr lang="ru-RU" baseline="0" dirty="0" err="1" smtClean="0"/>
              <a:t>ден</a:t>
            </a:r>
            <a:r>
              <a:rPr lang="ru-RU" baseline="0" dirty="0" smtClean="0"/>
              <a:t> средств.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Правильная и информативная отчетность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6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09902d3d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09902d3d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Мы создаем: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Правильную коммуникацию (прозрачность</a:t>
            </a:r>
            <a:r>
              <a:rPr lang="ru-RU" baseline="0" dirty="0" smtClean="0"/>
              <a:t> процесса)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aseline="0" dirty="0" smtClean="0"/>
              <a:t>Простое управление проектом для всех его участников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Автоматизация</a:t>
            </a:r>
            <a:r>
              <a:rPr lang="ru-RU" baseline="0" dirty="0" smtClean="0"/>
              <a:t> цикличного процесса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539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cf5e9ebc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cf5e9ebcd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Посмотрите на количество ролей и сумбурный</a:t>
            </a:r>
            <a:r>
              <a:rPr lang="ru-RU" baseline="0" dirty="0" smtClean="0"/>
              <a:t> процесс, трата большого количества времени на ожидания и взаимные согласования процесса, автоматизировав цикличные процессы мы обеспечиваем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 smtClean="0"/>
              <a:t>Коммуникацию в одном информационном поле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 err="1" smtClean="0"/>
              <a:t>Процессность</a:t>
            </a:r>
            <a:r>
              <a:rPr lang="ru-RU" baseline="0" dirty="0" smtClean="0"/>
              <a:t> коммуникаций согласно регламентами и стандартам бизнеса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 smtClean="0"/>
              <a:t>Оптимизацию работ с бумажными данными, путем цифровизации документов и онлайн согласований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 smtClean="0"/>
              <a:t>Сохранение всей переписки и аналитику каждого процесса в отчетах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168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cf5e9ebc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cf5e9ebcd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На</a:t>
            </a:r>
            <a:r>
              <a:rPr lang="ru-RU" baseline="0" dirty="0" smtClean="0"/>
              <a:t> примере модуля поставка материалов рассмотрим улучшение в процессе поставки материалов.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Ранее как мы рассказывали в сказке было много бумаг и сообщений / звонков и писем.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Команда проекта создавала заявку на материал, НУ согласовывает поставив подпись на весь процесс в среднем уходит от 45 минут если заказан 1 материал и отработан с заведомо известным поставщиком от 45 минут до 335 минут (5,5 часов, без учета самой доставки и разгрузки товара на проекте).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Наша система позволяем оптимизировать время затрачиваемое на заказ и передачу заказа и все коммуникации с теми же условиями, что поставщик определен контрактом – в среднем от 19 до 62 минут в общем. Разница как минимум в 4,5 часа пребывания в учетных системах или же поисках согласующего человека.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237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модуле </a:t>
            </a:r>
            <a:r>
              <a:rPr lang="en-US" dirty="0" smtClean="0"/>
              <a:t>Quality</a:t>
            </a:r>
            <a:r>
              <a:rPr lang="en-US" baseline="0" dirty="0" smtClean="0"/>
              <a:t> Assurance </a:t>
            </a:r>
            <a:r>
              <a:rPr lang="ru-RU" baseline="0" dirty="0" smtClean="0"/>
              <a:t>основной целью является наладить </a:t>
            </a:r>
            <a:r>
              <a:rPr lang="ru-RU" baseline="0" dirty="0" err="1" smtClean="0"/>
              <a:t>каммуникации</a:t>
            </a:r>
            <a:r>
              <a:rPr lang="ru-RU" baseline="0" dirty="0" smtClean="0"/>
              <a:t> между </a:t>
            </a:r>
            <a:r>
              <a:rPr lang="ru-RU" baseline="0" dirty="0" err="1" smtClean="0"/>
              <a:t>иснпектирующим</a:t>
            </a:r>
            <a:r>
              <a:rPr lang="ru-RU" baseline="0" dirty="0" smtClean="0"/>
              <a:t> специалистом и непосредственным </a:t>
            </a:r>
            <a:r>
              <a:rPr lang="ru-RU" baseline="0" dirty="0" err="1" smtClean="0"/>
              <a:t>инсполнителей</a:t>
            </a:r>
            <a:r>
              <a:rPr lang="ru-RU" baseline="0" dirty="0" smtClean="0"/>
              <a:t>. А так же нужно держать в курсе менеджеров проекта о происходящих работах.</a:t>
            </a:r>
          </a:p>
          <a:p>
            <a:r>
              <a:rPr lang="ru-RU" baseline="0" dirty="0" smtClean="0"/>
              <a:t>Обратите </a:t>
            </a:r>
            <a:r>
              <a:rPr lang="ru-RU" baseline="0" dirty="0" err="1" smtClean="0"/>
              <a:t>вримание</a:t>
            </a:r>
            <a:r>
              <a:rPr lang="ru-RU" baseline="0" dirty="0" smtClean="0"/>
              <a:t> на видео.</a:t>
            </a:r>
            <a:br>
              <a:rPr lang="ru-RU" baseline="0" dirty="0" smtClean="0"/>
            </a:br>
            <a:r>
              <a:rPr lang="ru-RU" baseline="0" dirty="0" smtClean="0"/>
              <a:t>На первом телефоне инспектирующий инженер, в данном случае инженер технического надзора </a:t>
            </a:r>
            <a:r>
              <a:rPr lang="ru-RU" baseline="0" dirty="0" err="1" smtClean="0"/>
              <a:t>регестрирует</a:t>
            </a:r>
            <a:r>
              <a:rPr lang="ru-RU" baseline="0" dirty="0" smtClean="0"/>
              <a:t> замечание с мобильного </a:t>
            </a:r>
            <a:r>
              <a:rPr lang="ru-RU" baseline="0" dirty="0" err="1" smtClean="0"/>
              <a:t>утсройсва</a:t>
            </a:r>
            <a:r>
              <a:rPr lang="ru-RU" baseline="0" dirty="0" smtClean="0"/>
              <a:t>. Далее Контролирующий менеджер –  это Начальник </a:t>
            </a:r>
            <a:r>
              <a:rPr lang="ru-RU" baseline="0" dirty="0" err="1" smtClean="0"/>
              <a:t>учатска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ознакамливается</a:t>
            </a:r>
            <a:r>
              <a:rPr lang="ru-RU" baseline="0" dirty="0" smtClean="0"/>
              <a:t> с замечанием и назначает исполнителя из </a:t>
            </a:r>
            <a:r>
              <a:rPr lang="ru-RU" baseline="0" dirty="0" err="1" smtClean="0"/>
              <a:t>компанды</a:t>
            </a:r>
            <a:r>
              <a:rPr lang="ru-RU" baseline="0" dirty="0" smtClean="0"/>
              <a:t> проекта.</a:t>
            </a:r>
            <a:br>
              <a:rPr lang="ru-RU" baseline="0" dirty="0" smtClean="0"/>
            </a:br>
            <a:r>
              <a:rPr lang="ru-RU" baseline="0" dirty="0" smtClean="0"/>
              <a:t>Команда проекта получает уведомление в на почту, в </a:t>
            </a:r>
            <a:r>
              <a:rPr lang="ru-RU" baseline="0" dirty="0" err="1" smtClean="0"/>
              <a:t>месенджере</a:t>
            </a:r>
            <a:r>
              <a:rPr lang="ru-RU" baseline="0" dirty="0" smtClean="0"/>
              <a:t> и в своем личном кабинете, где может после исполнения зафиксировать исполнение замечания.</a:t>
            </a:r>
          </a:p>
          <a:p>
            <a:r>
              <a:rPr lang="ru-RU" baseline="0" dirty="0" smtClean="0"/>
              <a:t>Как было раньше:</a:t>
            </a:r>
            <a:br>
              <a:rPr lang="ru-RU" baseline="0" dirty="0" smtClean="0"/>
            </a:br>
            <a:r>
              <a:rPr lang="ru-RU" baseline="0" dirty="0" smtClean="0"/>
              <a:t>1  дефекте инспектирующий инженер, в данном случае инженер технического надзора выявляет </a:t>
            </a:r>
            <a:r>
              <a:rPr lang="ru-RU" baseline="0" dirty="0" err="1" smtClean="0"/>
              <a:t>деффект</a:t>
            </a:r>
            <a:r>
              <a:rPr lang="ru-RU" baseline="0" dirty="0" smtClean="0"/>
              <a:t>. Уведомляет о замечании в мессенджере, сам же идет в из стройплощадки в офис, регистрировать его в системе регистрации замечаний – это ужо дублирование информации</a:t>
            </a:r>
            <a:br>
              <a:rPr lang="ru-RU" baseline="0" dirty="0" smtClean="0"/>
            </a:br>
            <a:r>
              <a:rPr lang="ru-RU" baseline="0" dirty="0" smtClean="0"/>
              <a:t>Далее менеджеру нужно ознакомиться о информации и для этого ему нужно вернуться в офис со стройплощадки далее, он дополнительно предупреждает своих людей в мессенджере.</a:t>
            </a:r>
            <a:br>
              <a:rPr lang="ru-RU" baseline="0" dirty="0" smtClean="0"/>
            </a:br>
            <a:r>
              <a:rPr lang="ru-RU" baseline="0" dirty="0" smtClean="0"/>
              <a:t>По исправлению замечания, исполнитель </a:t>
            </a:r>
            <a:r>
              <a:rPr lang="ru-RU" baseline="0" dirty="0" err="1" smtClean="0"/>
              <a:t>отправялет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фотофакты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исполенния</a:t>
            </a:r>
            <a:r>
              <a:rPr lang="ru-RU" baseline="0" dirty="0" smtClean="0"/>
              <a:t> Менеджеру, а уже менеджер в системе </a:t>
            </a:r>
            <a:r>
              <a:rPr lang="ru-RU" baseline="0" dirty="0" err="1" smtClean="0"/>
              <a:t>регестрирует</a:t>
            </a:r>
            <a:r>
              <a:rPr lang="ru-RU" baseline="0" dirty="0" smtClean="0"/>
              <a:t> исполнение.</a:t>
            </a:r>
            <a:br>
              <a:rPr lang="ru-RU" baseline="0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44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09902d3d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09902d3d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Здесь показаны результаты нашей работы за 11</a:t>
            </a:r>
            <a:r>
              <a:rPr lang="ru-RU" baseline="0" dirty="0" smtClean="0"/>
              <a:t> месяцев разработки. Синим цветом выделены наши будущие работы. Все что подсвечено золотистым уже в бою, на стадии внедрения и тестирования на проектах.</a:t>
            </a:r>
            <a:br>
              <a:rPr lang="ru-RU" baseline="0" dirty="0" smtClean="0"/>
            </a:br>
            <a:endParaRPr lang="ru-RU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Как результат мы получаем </a:t>
            </a:r>
            <a:r>
              <a:rPr lang="ru-RU" baseline="0" dirty="0" smtClean="0"/>
              <a:t>фоновое </a:t>
            </a:r>
            <a:r>
              <a:rPr lang="ru-RU" baseline="0" dirty="0" smtClean="0"/>
              <a:t>заполнение документации: отчеты, журналы, накладные на материалы и </a:t>
            </a:r>
            <a:r>
              <a:rPr lang="ru-RU" baseline="0" dirty="0" err="1" smtClean="0"/>
              <a:t>тд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Адаптируем модули под </a:t>
            </a:r>
            <a:r>
              <a:rPr lang="ru-RU" baseline="0" dirty="0" err="1" smtClean="0"/>
              <a:t>спепцифику</a:t>
            </a:r>
            <a:r>
              <a:rPr lang="ru-RU" baseline="0" dirty="0" smtClean="0"/>
              <a:t> </a:t>
            </a:r>
            <a:r>
              <a:rPr lang="ru-RU" baseline="0" dirty="0" smtClean="0"/>
              <a:t>каждой из компаний Холдинга</a:t>
            </a:r>
            <a:br>
              <a:rPr lang="ru-RU" baseline="0" dirty="0" smtClean="0"/>
            </a:br>
            <a:r>
              <a:rPr lang="ru-RU" baseline="0" dirty="0" err="1" smtClean="0"/>
              <a:t>Реинжинирим</a:t>
            </a:r>
            <a:r>
              <a:rPr lang="ru-RU" baseline="0" dirty="0" smtClean="0"/>
              <a:t> процессы строительства с помощью </a:t>
            </a:r>
            <a:r>
              <a:rPr lang="en-US" baseline="0" dirty="0" smtClean="0"/>
              <a:t>Lean </a:t>
            </a:r>
            <a:r>
              <a:rPr lang="ru-RU" baseline="0" dirty="0" smtClean="0"/>
              <a:t>подхода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Сокращаем время работ и </a:t>
            </a:r>
            <a:r>
              <a:rPr lang="ru-RU" baseline="0" dirty="0" err="1" smtClean="0"/>
              <a:t>мобилизируем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актуальну</a:t>
            </a:r>
            <a:r>
              <a:rPr lang="ru-RU" baseline="0" dirty="0" smtClean="0"/>
              <a:t> информацию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658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600" spc="-100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Подводя итог, сегодня мы узнали</a:t>
            </a:r>
            <a:r>
              <a:rPr lang="ru-RU" sz="1600" b="1" kern="600" spc="-100" baseline="0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строительстве как о предметной области и узнали основные задачи аналитика в разработке ПО для строителей.</a:t>
            </a:r>
            <a:br>
              <a:rPr lang="ru-RU" sz="1600" b="1" kern="600" spc="-100" baseline="0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kern="1200" spc="0" baseline="0" dirty="0" smtClean="0">
                <a:solidFill>
                  <a:schemeClr val="tx1"/>
                </a:solidFill>
                <a:latin typeface="+mn-lt"/>
                <a:cs typeface="+mn-cs"/>
              </a:rPr>
              <a:t>Выяснили боли строителей, выбрали подход автоматизации и увидели достигнутый результат проекта </a:t>
            </a:r>
            <a:r>
              <a:rPr lang="en-US" sz="1200" b="0" kern="1200" spc="0" baseline="0" dirty="0" smtClean="0">
                <a:solidFill>
                  <a:schemeClr val="tx1"/>
                </a:solidFill>
                <a:latin typeface="+mn-lt"/>
                <a:cs typeface="+mn-cs"/>
              </a:rPr>
              <a:t>Opera Build </a:t>
            </a:r>
            <a:r>
              <a:rPr lang="ru-RU" sz="1200" b="0" kern="1200" spc="0" baseline="0" dirty="0" smtClean="0">
                <a:solidFill>
                  <a:schemeClr val="tx1"/>
                </a:solidFill>
                <a:latin typeface="+mn-lt"/>
                <a:cs typeface="+mn-cs"/>
              </a:rPr>
              <a:t>на текущий момент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600" spc="-100" dirty="0" smtClean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0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Айгерим: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«</a:t>
            </a:r>
            <a:r>
              <a:rPr lang="ru-RU" dirty="0" smtClean="0"/>
              <a:t>Сегодня</a:t>
            </a:r>
            <a:r>
              <a:rPr lang="ru-RU" baseline="0" dirty="0" smtClean="0"/>
              <a:t> с Вами моя коллега, Кошербаева Айдана, работает в компании более 2,5 лет, В рамках проекта </a:t>
            </a:r>
            <a:r>
              <a:rPr lang="kk-KZ" baseline="0" dirty="0" smtClean="0"/>
              <a:t>мы с ней работаем бок о бок более полу года</a:t>
            </a:r>
            <a:r>
              <a:rPr lang="ru-RU" baseline="0" dirty="0" smtClean="0"/>
              <a:t>. Активистка, комсомолка и просто красавица».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Айдана:</a:t>
            </a:r>
          </a:p>
          <a:p>
            <a:r>
              <a:rPr lang="ru-RU" baseline="0" dirty="0" smtClean="0"/>
              <a:t>«Конечного же, моя не менее выразительная коллега Бейсенбаева Айгерим, занимается бизнес анализом более 2х лет, знает все о контроле качества на строительной площадке, любит рисовать в процессы в</a:t>
            </a:r>
            <a:r>
              <a:rPr lang="en-US" baseline="0" dirty="0" smtClean="0"/>
              <a:t> BPMN</a:t>
            </a:r>
            <a:r>
              <a:rPr lang="ru-RU" baseline="0" dirty="0" smtClean="0"/>
              <a:t>. Готова переехать в Россию, не замужем. Контактные данные будут в конце презентации=)».</a:t>
            </a:r>
          </a:p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676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Айгерим:</a:t>
            </a:r>
          </a:p>
          <a:p>
            <a:r>
              <a:rPr lang="ru-RU" dirty="0" smtClean="0"/>
              <a:t>По этим ссылкам вы можете</a:t>
            </a:r>
            <a:r>
              <a:rPr lang="ru-RU" baseline="0" dirty="0" smtClean="0"/>
              <a:t> получить дополнительную информацию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4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09902d3d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09902d3d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 за внимание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у</a:t>
            </a:r>
            <a:r>
              <a:rPr lang="ru-RU" baseline="0" dirty="0" smtClean="0"/>
              <a:t> вас возникнут вопросы можете обращаться по контактам на слайде.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Или задать их сейчас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80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Айдана: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Сегодня мы расскажем о предпосылках создания </a:t>
            </a:r>
            <a:r>
              <a:rPr lang="en-US" dirty="0" smtClean="0"/>
              <a:t>IT</a:t>
            </a:r>
            <a:r>
              <a:rPr lang="en-US" baseline="0" dirty="0" smtClean="0"/>
              <a:t> </a:t>
            </a:r>
            <a:r>
              <a:rPr lang="kk-KZ" baseline="0" dirty="0" smtClean="0"/>
              <a:t>команды в строительной компании и в частности </a:t>
            </a:r>
            <a:r>
              <a:rPr lang="ru-RU" dirty="0" smtClean="0"/>
              <a:t>нашего</a:t>
            </a:r>
            <a:r>
              <a:rPr lang="ru-RU" baseline="0" dirty="0" smtClean="0"/>
              <a:t> отдела.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Что привело к тому, что наша команда разрабатывает.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 специфике строительной компании.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 том как мы собирали информацию, автоматизировали, внедряли и сопровождаем продукт.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0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Айдана:</a:t>
            </a:r>
          </a:p>
          <a:p>
            <a:r>
              <a:rPr lang="kk-KZ" dirty="0" smtClean="0"/>
              <a:t>Концепция</a:t>
            </a:r>
            <a:r>
              <a:rPr lang="kk-KZ" baseline="0" dirty="0" smtClean="0"/>
              <a:t> строительства в целом похожа на пирамиду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Чтобы достигнуть вершины нам необходимо иметь фундамент.</a:t>
            </a:r>
            <a:endParaRPr lang="ru-RU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Основой в строительном бизнесе является проектная документация, куда входит смета, дизайн проекта, договора и прочие </a:t>
            </a:r>
            <a:r>
              <a:rPr lang="ru-RU" baseline="0" dirty="0" err="1" smtClean="0"/>
              <a:t>контрактые</a:t>
            </a:r>
            <a:r>
              <a:rPr lang="ru-RU" baseline="0" dirty="0" smtClean="0"/>
              <a:t> документы, проведение тендера на субподрядные работы и закуп материала, формирование, подбор персонала на руководящие должности и линейных сотрудников.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Ежедневная рутина строительства – это работа с поставщиками материала, заказ и доставка материала на строительный проект, учет расходов материала и доходов от выполненных работ, ежедневное оперативное планирование на следующий день / неделю.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Завершающий этап – это сдача объекта в эксплуатацию, гарантийное обслуживание проекта/ объекта, итоговая документация, подсчет маржи проекта и безумная гордость за свое детище)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1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dirty="0" smtClean="0">
                <a:solidFill>
                  <a:schemeClr val="dk1"/>
                </a:solidFill>
              </a:rPr>
              <a:t>Айдана: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dirty="0" smtClean="0">
                <a:solidFill>
                  <a:schemeClr val="dk1"/>
                </a:solidFill>
              </a:rPr>
              <a:t>Основной</a:t>
            </a:r>
            <a:r>
              <a:rPr lang="kk-KZ" sz="1200" baseline="0" dirty="0" smtClean="0">
                <a:solidFill>
                  <a:schemeClr val="dk1"/>
                </a:solidFill>
              </a:rPr>
              <a:t> наш заказчик это строительная группа компаний </a:t>
            </a:r>
            <a:r>
              <a:rPr lang="en-US" sz="1200" baseline="0" dirty="0" smtClean="0">
                <a:solidFill>
                  <a:schemeClr val="dk1"/>
                </a:solidFill>
              </a:rPr>
              <a:t>BI Group</a:t>
            </a:r>
            <a:r>
              <a:rPr lang="ru-RU" sz="1200" baseline="0" dirty="0" smtClean="0">
                <a:solidFill>
                  <a:schemeClr val="dk1"/>
                </a:solidFill>
              </a:rPr>
              <a:t>, которая имеет 3 направления в деятельности.</a:t>
            </a:r>
            <a:endParaRPr lang="ru-RU" sz="1200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К1 - промышленное и гражданское строительство, строительство социальной инфраструктуры, в том числе для международных компаний.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К2 - строительство жилья, коммерческих помещений и бизнес-центров, сервисное обслуживание построенных объектов недвижимости. </a:t>
            </a:r>
            <a:endParaRPr lang="ru-RU" sz="1200" b="1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К3 - дорожное и инфраструктурное строительство - </a:t>
            </a:r>
            <a:r>
              <a:rPr lang="ru-RU" sz="1200" b="1" dirty="0" smtClean="0">
                <a:solidFill>
                  <a:schemeClr val="dk1"/>
                </a:solidFill>
              </a:rPr>
              <a:t>20% </a:t>
            </a:r>
            <a:r>
              <a:rPr lang="ru-RU" sz="1200" dirty="0" smtClean="0">
                <a:solidFill>
                  <a:schemeClr val="dk1"/>
                </a:solidFill>
              </a:rPr>
              <a:t>- реализация дорожных проектов.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ru-RU" sz="1200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Также есть</a:t>
            </a:r>
            <a:r>
              <a:rPr lang="ru-RU" sz="1200" baseline="0" dirty="0" smtClean="0">
                <a:solidFill>
                  <a:srgbClr val="333333"/>
                </a:solidFill>
              </a:rPr>
              <a:t> работа с Клиентами и Партнерам компании.</a:t>
            </a: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baseline="0" dirty="0" smtClean="0">
                <a:solidFill>
                  <a:srgbClr val="333333"/>
                </a:solidFill>
              </a:rPr>
              <a:t>И внутренняя кухню в составе которой собственная </a:t>
            </a:r>
            <a:r>
              <a:rPr lang="en-US" sz="1200" baseline="0" dirty="0" smtClean="0">
                <a:solidFill>
                  <a:srgbClr val="333333"/>
                </a:solidFill>
              </a:rPr>
              <a:t>HR </a:t>
            </a:r>
            <a:r>
              <a:rPr lang="kk-KZ" sz="1200" baseline="0" dirty="0" smtClean="0">
                <a:solidFill>
                  <a:srgbClr val="333333"/>
                </a:solidFill>
              </a:rPr>
              <a:t>система</a:t>
            </a:r>
            <a:r>
              <a:rPr lang="ru-RU" sz="1200" baseline="0" dirty="0" smtClean="0">
                <a:solidFill>
                  <a:srgbClr val="333333"/>
                </a:solidFill>
              </a:rPr>
              <a:t>, Корпоративная культура, Внутренний документооборот и учетная система.</a:t>
            </a: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Мы –</a:t>
            </a:r>
            <a:r>
              <a:rPr lang="ru-RU" sz="1200" baseline="0" dirty="0" smtClean="0">
                <a:solidFill>
                  <a:srgbClr val="333333"/>
                </a:solidFill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</a:rPr>
              <a:t>BeInTech</a:t>
            </a:r>
            <a:r>
              <a:rPr lang="ru-RU" sz="1200" dirty="0" smtClean="0">
                <a:solidFill>
                  <a:srgbClr val="333333"/>
                </a:solidFill>
              </a:rPr>
              <a:t>, являемся дочерней</a:t>
            </a:r>
            <a:r>
              <a:rPr lang="ru-RU" sz="1200" baseline="0" dirty="0" smtClean="0">
                <a:solidFill>
                  <a:srgbClr val="333333"/>
                </a:solidFill>
              </a:rPr>
              <a:t> </a:t>
            </a:r>
            <a:r>
              <a:rPr lang="en-US" sz="1200" baseline="0" dirty="0" smtClean="0">
                <a:solidFill>
                  <a:srgbClr val="333333"/>
                </a:solidFill>
              </a:rPr>
              <a:t>IT</a:t>
            </a:r>
            <a:r>
              <a:rPr lang="ru-RU" sz="1200" baseline="0" dirty="0" smtClean="0">
                <a:solidFill>
                  <a:srgbClr val="333333"/>
                </a:solidFill>
              </a:rPr>
              <a:t> организацией</a:t>
            </a:r>
            <a:r>
              <a:rPr lang="en-US" sz="1200" baseline="0" dirty="0" smtClean="0">
                <a:solidFill>
                  <a:srgbClr val="333333"/>
                </a:solidFill>
              </a:rPr>
              <a:t> </a:t>
            </a:r>
            <a:r>
              <a:rPr lang="kk-KZ" sz="1200" baseline="0" dirty="0" smtClean="0">
                <a:solidFill>
                  <a:srgbClr val="333333"/>
                </a:solidFill>
              </a:rPr>
              <a:t>группы компании, цель которой цифровизация и улучшение / оптимизация процессов</a:t>
            </a:r>
            <a:r>
              <a:rPr lang="ru-RU" sz="1200" baseline="0" dirty="0" smtClean="0">
                <a:solidFill>
                  <a:srgbClr val="333333"/>
                </a:solidFill>
              </a:rPr>
              <a:t> строительного бизнеса.</a:t>
            </a: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2727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Согласно данным Комитета по статистике Министерства национальной экономики РК, за период с 2010 по 2014 год казахстанский строительный рынок вырос на 36,4%. За аналогичный период лидер строительной индустрии - компания BI </a:t>
            </a:r>
            <a:r>
              <a:rPr lang="ru-RU" sz="1200" dirty="0" err="1" smtClean="0">
                <a:solidFill>
                  <a:srgbClr val="333333"/>
                </a:solidFill>
              </a:rPr>
              <a:t>Group</a:t>
            </a:r>
            <a:r>
              <a:rPr lang="ru-RU" sz="1200" dirty="0" smtClean="0">
                <a:solidFill>
                  <a:srgbClr val="333333"/>
                </a:solidFill>
              </a:rPr>
              <a:t> - выросла в семь раз. При этом только за последний год холдинг поднялся в </a:t>
            </a:r>
            <a:r>
              <a:rPr lang="ru-RU" sz="1200" dirty="0" err="1" smtClean="0">
                <a:solidFill>
                  <a:srgbClr val="333333"/>
                </a:solidFill>
              </a:rPr>
              <a:t>рэнкинге</a:t>
            </a:r>
            <a:r>
              <a:rPr lang="ru-RU" sz="1200" dirty="0" smtClean="0">
                <a:solidFill>
                  <a:srgbClr val="333333"/>
                </a:solidFill>
              </a:rPr>
              <a:t> крупнейших строительных компаний мира с 189-й на 164-ю позицию.</a:t>
            </a:r>
          </a:p>
          <a:p>
            <a:pPr marL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Таких впечатляющих результатов холдинг BI </a:t>
            </a:r>
            <a:r>
              <a:rPr lang="ru-RU" sz="1200" dirty="0" err="1" smtClean="0">
                <a:solidFill>
                  <a:srgbClr val="333333"/>
                </a:solidFill>
              </a:rPr>
              <a:t>Group</a:t>
            </a:r>
            <a:r>
              <a:rPr lang="ru-RU" sz="1200" dirty="0" smtClean="0">
                <a:solidFill>
                  <a:srgbClr val="333333"/>
                </a:solidFill>
              </a:rPr>
              <a:t> достиг благодаря укреплению доминирующей позиции компании на рынке недвижимости столицы и диверсификации производственного портфеля. По итогам прошлого года холдинг построил 404 тысяч кв. м жилья, или 38% от общего объема столичного рынка первичной недвижимости. По состоянию на июнь 2015 года доля BI </a:t>
            </a:r>
            <a:r>
              <a:rPr lang="ru-RU" sz="1200" dirty="0" err="1" smtClean="0">
                <a:solidFill>
                  <a:srgbClr val="333333"/>
                </a:solidFill>
              </a:rPr>
              <a:t>Group</a:t>
            </a:r>
            <a:r>
              <a:rPr lang="ru-RU" sz="1200" dirty="0" smtClean="0">
                <a:solidFill>
                  <a:srgbClr val="333333"/>
                </a:solidFill>
              </a:rPr>
              <a:t> на рынке нового жилья г. Астаны выросла до 52%.</a:t>
            </a:r>
          </a:p>
          <a:p>
            <a:pPr marL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BI </a:t>
            </a:r>
            <a:r>
              <a:rPr lang="ru-RU" sz="1200" dirty="0" err="1" smtClean="0">
                <a:solidFill>
                  <a:srgbClr val="333333"/>
                </a:solidFill>
              </a:rPr>
              <a:t>Group</a:t>
            </a:r>
            <a:r>
              <a:rPr lang="ru-RU" sz="1200" dirty="0" smtClean="0">
                <a:solidFill>
                  <a:srgbClr val="333333"/>
                </a:solidFill>
              </a:rPr>
              <a:t> занимает одну из лидирующих позиций в автодорожном строительстве страны, реализуя 20% заказов национального автодорожного оператора АО «НК </a:t>
            </a:r>
            <a:r>
              <a:rPr lang="ru-RU" sz="1200" dirty="0" err="1" smtClean="0">
                <a:solidFill>
                  <a:srgbClr val="333333"/>
                </a:solidFill>
              </a:rPr>
              <a:t>ҚазАвтоЖол</a:t>
            </a:r>
            <a:r>
              <a:rPr lang="ru-RU" sz="1200" dirty="0" smtClean="0">
                <a:solidFill>
                  <a:srgbClr val="333333"/>
                </a:solidFill>
              </a:rPr>
              <a:t>» (более 150 км по итогам 2014 г.). При этом большая часть вводимых в эксплуатацию дорог относится к транспортным артериям первой категории и отвечает международным стандартам качества.</a:t>
            </a:r>
          </a:p>
          <a:p>
            <a:pPr marL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Помимо жилищного и автодорожного строительства компания BI </a:t>
            </a:r>
            <a:r>
              <a:rPr lang="ru-RU" sz="1200" dirty="0" err="1" smtClean="0">
                <a:solidFill>
                  <a:srgbClr val="333333"/>
                </a:solidFill>
              </a:rPr>
              <a:t>Group</a:t>
            </a:r>
            <a:r>
              <a:rPr lang="ru-RU" sz="1200" dirty="0" smtClean="0">
                <a:solidFill>
                  <a:srgbClr val="333333"/>
                </a:solidFill>
              </a:rPr>
              <a:t> реализует ключевые гражданские, инфраструктурные и энергетические проекты страны, такие как Назарбаев Интеллектуальные школы, объекты выставки Астана ЭКСПО-2017, Сухой порт специальной экономической зоны «Хоргос – Восточные Ворота», железнодорожная линия </a:t>
            </a:r>
            <a:r>
              <a:rPr lang="ru-RU" sz="1200" dirty="0" err="1" smtClean="0">
                <a:solidFill>
                  <a:srgbClr val="333333"/>
                </a:solidFill>
              </a:rPr>
              <a:t>Шалкар</a:t>
            </a:r>
            <a:r>
              <a:rPr lang="ru-RU" sz="1200" dirty="0" smtClean="0">
                <a:solidFill>
                  <a:srgbClr val="333333"/>
                </a:solidFill>
              </a:rPr>
              <a:t> - Бейнеу, </a:t>
            </a:r>
            <a:r>
              <a:rPr lang="ru-RU" sz="1200" dirty="0" err="1" smtClean="0">
                <a:solidFill>
                  <a:srgbClr val="333333"/>
                </a:solidFill>
              </a:rPr>
              <a:t>Балхашская</a:t>
            </a:r>
            <a:r>
              <a:rPr lang="ru-RU" sz="1200" dirty="0" smtClean="0">
                <a:solidFill>
                  <a:srgbClr val="333333"/>
                </a:solidFill>
              </a:rPr>
              <a:t> теплоэлектростанция.</a:t>
            </a:r>
          </a:p>
          <a:p>
            <a:pPr marL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BI </a:t>
            </a:r>
            <a:r>
              <a:rPr lang="ru-RU" sz="1200" dirty="0" err="1" smtClean="0">
                <a:solidFill>
                  <a:schemeClr val="dk1"/>
                </a:solidFill>
              </a:rPr>
              <a:t>Жулдызай</a:t>
            </a:r>
            <a:r>
              <a:rPr lang="ru-RU" sz="1200" dirty="0" smtClean="0">
                <a:solidFill>
                  <a:schemeClr val="dk1"/>
                </a:solidFill>
              </a:rPr>
              <a:t> - основан в 2004 году строителями компании в помощь детям с синдромом ДЦП, и по сей день сотрудники ежемесячно жертвуют часть </a:t>
            </a:r>
            <a:r>
              <a:rPr lang="ru-RU" sz="1200" dirty="0" err="1" smtClean="0">
                <a:solidFill>
                  <a:schemeClr val="dk1"/>
                </a:solidFill>
              </a:rPr>
              <a:t>запрплаты</a:t>
            </a:r>
            <a:r>
              <a:rPr lang="ru-RU" sz="1200" dirty="0" smtClean="0">
                <a:solidFill>
                  <a:schemeClr val="dk1"/>
                </a:solidFill>
              </a:rPr>
              <a:t> в </a:t>
            </a:r>
            <a:r>
              <a:rPr lang="ru-RU" sz="1200" dirty="0" err="1" smtClean="0">
                <a:solidFill>
                  <a:schemeClr val="dk1"/>
                </a:solidFill>
              </a:rPr>
              <a:t>помомощь</a:t>
            </a:r>
            <a:r>
              <a:rPr lang="ru-RU" sz="1200" dirty="0" smtClean="0">
                <a:solidFill>
                  <a:schemeClr val="dk1"/>
                </a:solidFill>
              </a:rPr>
              <a:t> фонду.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cf5e9ebcd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cf5e9ebcd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aseline="0" dirty="0" smtClean="0"/>
              <a:t>Айгерим: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aseline="0" dirty="0" smtClean="0"/>
              <a:t>Продукты </a:t>
            </a:r>
            <a:r>
              <a:rPr lang="ru-RU" baseline="0" dirty="0" smtClean="0"/>
              <a:t> </a:t>
            </a:r>
            <a:r>
              <a:rPr lang="en-US" dirty="0" err="1" smtClean="0"/>
              <a:t>BeInTech</a:t>
            </a:r>
            <a:r>
              <a:rPr lang="kk-KZ" dirty="0" smtClean="0"/>
              <a:t> условно делятся на</a:t>
            </a:r>
            <a:r>
              <a:rPr lang="ru-RU" dirty="0" smtClean="0"/>
              <a:t>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k-KZ" dirty="0" smtClean="0"/>
              <a:t>Продукты</a:t>
            </a:r>
            <a:r>
              <a:rPr lang="kk-KZ" baseline="0" dirty="0" smtClean="0"/>
              <a:t> для клиентов – </a:t>
            </a:r>
            <a:r>
              <a:rPr lang="ru-RU" baseline="0" dirty="0" smtClean="0"/>
              <a:t>это продукты для владельцев квартир от </a:t>
            </a:r>
            <a:r>
              <a:rPr lang="en-US" baseline="0" dirty="0" smtClean="0"/>
              <a:t>BI Group</a:t>
            </a:r>
            <a:r>
              <a:rPr lang="ru-RU" baseline="0" dirty="0" smtClean="0"/>
              <a:t>, который дают дополнительные удобства как оплат коммунальных услуг, ипотеки.</a:t>
            </a:r>
            <a:endParaRPr lang="en-US" baseline="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k-KZ" baseline="0" dirty="0" smtClean="0"/>
              <a:t>Для партнеров </a:t>
            </a:r>
            <a:r>
              <a:rPr lang="ru-RU" baseline="0" dirty="0" smtClean="0"/>
              <a:t>– процессы по цифровизации/ автоматизации для сокращения времени бюрократизации и упрощения работы. Например </a:t>
            </a:r>
            <a:r>
              <a:rPr lang="en-US" baseline="0" dirty="0" smtClean="0"/>
              <a:t>Bi partners</a:t>
            </a:r>
            <a:r>
              <a:rPr lang="ru-RU" baseline="0" dirty="0" smtClean="0"/>
              <a:t> – это личный кабинет партнера, где можно учувствовать в тендере и подписывать </a:t>
            </a:r>
            <a:r>
              <a:rPr lang="ru-RU" baseline="0" dirty="0" err="1" smtClean="0"/>
              <a:t>электронно</a:t>
            </a:r>
            <a:r>
              <a:rPr lang="ru-RU" baseline="0" dirty="0" smtClean="0"/>
              <a:t> договора.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Для строителей – линейных сотрудников. Это продукты для сокращение трудозатрат на двойной ввод данных, хранение информации для формирования отчетов (любого уровня), сокращение простоев во время стройки и в связи с этим экономия денег.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Для сотрудников - </a:t>
            </a:r>
            <a:r>
              <a:rPr lang="kk-KZ" baseline="0" dirty="0" smtClean="0"/>
              <a:t>ГК </a:t>
            </a:r>
            <a:r>
              <a:rPr lang="en-US" baseline="0" dirty="0" smtClean="0"/>
              <a:t>BI Group</a:t>
            </a:r>
            <a:r>
              <a:rPr lang="ru-RU" baseline="0" dirty="0" smtClean="0"/>
              <a:t>, активно устанавливает корпоративную культуру внутри группы компаний (спорт, кадровые документы, обучения, благотворительность)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 </a:t>
            </a:r>
            <a:r>
              <a:rPr lang="ru-RU" dirty="0" err="1" smtClean="0"/>
              <a:t>Айданой</a:t>
            </a:r>
            <a:r>
              <a:rPr lang="ru-RU" dirty="0" smtClean="0"/>
              <a:t> работаем над проектом </a:t>
            </a:r>
            <a:r>
              <a:rPr lang="en-US" dirty="0" smtClean="0"/>
              <a:t>Opera</a:t>
            </a:r>
            <a:r>
              <a:rPr lang="en-US" baseline="0" dirty="0" smtClean="0"/>
              <a:t> Build</a:t>
            </a:r>
            <a:r>
              <a:rPr lang="ru-RU" baseline="0" dirty="0" smtClean="0"/>
              <a:t>, он выделен Оранжевым</a:t>
            </a:r>
            <a:r>
              <a:rPr lang="en-US" baseline="0" dirty="0" smtClean="0"/>
              <a:t> </a:t>
            </a:r>
            <a:r>
              <a:rPr lang="ru-RU" baseline="0" dirty="0" smtClean="0"/>
              <a:t>цветом на слайде</a:t>
            </a:r>
            <a:endParaRPr lang="en-US" baseline="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880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en-US" b="1" dirty="0" smtClean="0">
                <a:solidFill>
                  <a:srgbClr val="FF5229"/>
                </a:solidFill>
              </a:rPr>
              <a:t>Opera Build </a:t>
            </a:r>
            <a:r>
              <a:rPr lang="en-US" dirty="0" smtClean="0"/>
              <a:t>– </a:t>
            </a:r>
            <a:r>
              <a:rPr lang="ru-RU" dirty="0" smtClean="0"/>
              <a:t>проект, направленный на автоматизацию строительного процесса.</a:t>
            </a:r>
          </a:p>
          <a:p>
            <a:endParaRPr lang="en-US" dirty="0" smtClean="0"/>
          </a:p>
          <a:p>
            <a:r>
              <a:rPr lang="ru-RU" dirty="0" smtClean="0"/>
              <a:t>Как</a:t>
            </a:r>
            <a:r>
              <a:rPr lang="ru-RU" baseline="0" dirty="0" smtClean="0"/>
              <a:t> уже ранее Айдана говорила, строительные процессы в основном цикличные. И здесь есть куча бумажной волокиты либо людям приходится вводить информацию несколько раз в разные системы и вытекающие трудности с отчетностью. Автоматизировать такие процесса это наша основная цель. </a:t>
            </a:r>
            <a:br>
              <a:rPr lang="ru-RU" baseline="0" dirty="0" smtClean="0"/>
            </a:br>
            <a:r>
              <a:rPr lang="ru-RU" baseline="0" dirty="0" smtClean="0"/>
              <a:t>Так же, наша компания </a:t>
            </a:r>
            <a:r>
              <a:rPr lang="ru-RU" baseline="0" dirty="0" err="1" smtClean="0"/>
              <a:t>приверженица</a:t>
            </a:r>
            <a:r>
              <a:rPr lang="ru-RU" baseline="0" dirty="0" smtClean="0"/>
              <a:t> </a:t>
            </a:r>
            <a:r>
              <a:rPr lang="en-US" baseline="0" dirty="0" smtClean="0"/>
              <a:t>LEAN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береждивого</a:t>
            </a:r>
            <a:r>
              <a:rPr lang="ru-RU" baseline="0" dirty="0" smtClean="0"/>
              <a:t> производства, т.е. нам нужно уменьшить количество лишних телодвижений и улучшить качество процессов.</a:t>
            </a:r>
            <a:br>
              <a:rPr lang="ru-RU" baseline="0" dirty="0" smtClean="0"/>
            </a:br>
            <a:endParaRPr lang="ru-RU" dirty="0" smtClean="0"/>
          </a:p>
          <a:p>
            <a:r>
              <a:rPr lang="ru-RU" dirty="0" smtClean="0"/>
              <a:t>Наш проект взял</a:t>
            </a:r>
            <a:r>
              <a:rPr lang="ru-RU" baseline="0" dirty="0" smtClean="0"/>
              <a:t> свое начало летом 2018 года, и такой небольшой период показал свои результаты.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69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Айгерим:</a:t>
            </a:r>
          </a:p>
          <a:p>
            <a:endParaRPr lang="ru-RU" dirty="0" smtClean="0"/>
          </a:p>
          <a:p>
            <a:r>
              <a:rPr lang="ru-RU" dirty="0" smtClean="0"/>
              <a:t>О нашем</a:t>
            </a:r>
            <a:r>
              <a:rPr lang="ru-RU" baseline="0" dirty="0" smtClean="0"/>
              <a:t> проекте и команде:</a:t>
            </a:r>
            <a:br>
              <a:rPr lang="ru-RU" baseline="0" dirty="0" smtClean="0"/>
            </a:br>
            <a:r>
              <a:rPr lang="ru-RU" baseline="0" dirty="0" smtClean="0"/>
              <a:t>Команда делиться на модуля.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Dashboards &amp; Reports</a:t>
            </a:r>
            <a:r>
              <a:rPr lang="ru-RU" b="1" dirty="0" smtClean="0"/>
              <a:t> – </a:t>
            </a:r>
            <a:r>
              <a:rPr lang="kk-KZ" b="0" baseline="0" dirty="0" smtClean="0"/>
              <a:t>панель руководителя – отчетность для </a:t>
            </a:r>
            <a:r>
              <a:rPr lang="en-US" b="0" baseline="0" dirty="0" smtClean="0"/>
              <a:t>high </a:t>
            </a:r>
            <a:r>
              <a:rPr lang="en-US" b="0" baseline="0" dirty="0" err="1" smtClean="0"/>
              <a:t>managment</a:t>
            </a:r>
            <a:r>
              <a:rPr lang="ru-RU" b="0" baseline="0" dirty="0" smtClean="0"/>
              <a:t>-а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Real-time project management</a:t>
            </a:r>
            <a:r>
              <a:rPr lang="kk-KZ" b="1" dirty="0" smtClean="0"/>
              <a:t> </a:t>
            </a:r>
            <a:r>
              <a:rPr lang="ru-RU" b="1" dirty="0" smtClean="0"/>
              <a:t>–</a:t>
            </a:r>
            <a:r>
              <a:rPr lang="ru-RU" b="1" baseline="0" dirty="0" smtClean="0"/>
              <a:t> </a:t>
            </a:r>
            <a:r>
              <a:rPr lang="kk-KZ" b="0" baseline="0" dirty="0" smtClean="0"/>
              <a:t>управление строительным производством</a:t>
            </a:r>
            <a:r>
              <a:rPr lang="ru-RU" b="0" baseline="0" dirty="0" smtClean="0"/>
              <a:t> – ввод факта выполнения для контроля и корректировки планов.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Модуль </a:t>
            </a:r>
            <a:r>
              <a:rPr lang="en-US" b="1" dirty="0" smtClean="0"/>
              <a:t>Quality Assurance</a:t>
            </a:r>
            <a:r>
              <a:rPr lang="ru-RU" b="1" dirty="0" smtClean="0"/>
              <a:t> – </a:t>
            </a:r>
            <a:r>
              <a:rPr lang="kk-KZ" b="0" baseline="0" dirty="0" smtClean="0"/>
              <a:t>Контроль качества стоительства инженерами технического надзора, БиОТ и Инспекторами качества на проектах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Standards</a:t>
            </a:r>
            <a:r>
              <a:rPr lang="ru-RU" b="1" dirty="0" smtClean="0"/>
              <a:t> – </a:t>
            </a:r>
            <a:r>
              <a:rPr lang="kk-KZ" b="0" baseline="0" dirty="0" smtClean="0"/>
              <a:t>Нормативы и корпоративные стандарты строительства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Manpower</a:t>
            </a:r>
            <a:r>
              <a:rPr lang="ru-RU" b="1" dirty="0" smtClean="0"/>
              <a:t> – </a:t>
            </a:r>
            <a:r>
              <a:rPr lang="kk-KZ" b="0" baseline="0" dirty="0" smtClean="0"/>
              <a:t>Отчет по людям и карточка команды (субподрядчики).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Material's supply</a:t>
            </a:r>
            <a:r>
              <a:rPr lang="ru-RU" b="1" dirty="0" smtClean="0"/>
              <a:t> – </a:t>
            </a:r>
            <a:r>
              <a:rPr lang="kk-KZ" b="0" baseline="0" dirty="0" smtClean="0"/>
              <a:t>Поставка материалов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Lean Production</a:t>
            </a:r>
            <a:r>
              <a:rPr lang="ru-RU" b="1" dirty="0" smtClean="0"/>
              <a:t> – </a:t>
            </a:r>
            <a:r>
              <a:rPr lang="kk-KZ" b="0" baseline="0" dirty="0" smtClean="0"/>
              <a:t>бережливое производство, внедрение лин идей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2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Айгерим:</a:t>
            </a:r>
            <a:br>
              <a:rPr lang="ru-RU" dirty="0" smtClean="0"/>
            </a:br>
            <a:r>
              <a:rPr lang="ru-RU" dirty="0" smtClean="0"/>
              <a:t>В</a:t>
            </a:r>
            <a:r>
              <a:rPr lang="ru-RU" baseline="0" dirty="0" smtClean="0"/>
              <a:t> модулях </a:t>
            </a:r>
            <a:r>
              <a:rPr lang="en-US" baseline="0" dirty="0" err="1" smtClean="0"/>
              <a:t>ManPower</a:t>
            </a:r>
            <a:r>
              <a:rPr lang="ru-RU" baseline="0" dirty="0" smtClean="0"/>
              <a:t> и </a:t>
            </a:r>
            <a:r>
              <a:rPr lang="en-US" baseline="0" dirty="0" smtClean="0"/>
              <a:t>Material Supply</a:t>
            </a:r>
            <a:r>
              <a:rPr lang="ru-RU" baseline="0" dirty="0" smtClean="0"/>
              <a:t> по 1 аналитику и 2м разработчикам.</a:t>
            </a:r>
            <a:br>
              <a:rPr lang="ru-RU" baseline="0" dirty="0" smtClean="0"/>
            </a:br>
            <a:r>
              <a:rPr lang="ru-RU" baseline="0" dirty="0" smtClean="0"/>
              <a:t>В модуле </a:t>
            </a:r>
            <a:r>
              <a:rPr lang="en-US" baseline="0" dirty="0" smtClean="0"/>
              <a:t>Quality Assurance </a:t>
            </a:r>
            <a:r>
              <a:rPr lang="ru-RU" baseline="0" dirty="0" smtClean="0"/>
              <a:t>1 аналитик и 3 разработчика</a:t>
            </a:r>
            <a:br>
              <a:rPr lang="ru-RU" baseline="0" dirty="0" smtClean="0"/>
            </a:br>
            <a:r>
              <a:rPr lang="ru-RU" baseline="0" dirty="0" smtClean="0"/>
              <a:t>В </a:t>
            </a:r>
            <a:r>
              <a:rPr lang="en-US" baseline="0" dirty="0" smtClean="0"/>
              <a:t>Real time project manager </a:t>
            </a:r>
            <a:r>
              <a:rPr lang="ru-RU" baseline="0" dirty="0" smtClean="0"/>
              <a:t>1 аналитик и 1 разработчик.</a:t>
            </a:r>
            <a:br>
              <a:rPr lang="ru-RU" baseline="0" dirty="0" smtClean="0"/>
            </a:br>
            <a:r>
              <a:rPr lang="ru-RU" baseline="0" dirty="0" smtClean="0"/>
              <a:t>Офис управления </a:t>
            </a:r>
            <a:r>
              <a:rPr lang="ru-RU" baseline="0" dirty="0" err="1" smtClean="0"/>
              <a:t>проуетом</a:t>
            </a:r>
            <a:r>
              <a:rPr lang="ru-RU" baseline="0" dirty="0" smtClean="0"/>
              <a:t> – </a:t>
            </a:r>
            <a:r>
              <a:rPr lang="en-US" baseline="0" dirty="0" err="1" smtClean="0"/>
              <a:t>Porduct</a:t>
            </a:r>
            <a:r>
              <a:rPr lang="en-US" baseline="0" dirty="0" smtClean="0"/>
              <a:t> manager, Project Manager </a:t>
            </a:r>
            <a:r>
              <a:rPr lang="ru-RU" baseline="0" dirty="0" smtClean="0"/>
              <a:t>и </a:t>
            </a:r>
            <a:r>
              <a:rPr lang="en-US" baseline="0" dirty="0" smtClean="0"/>
              <a:t>Change Manager</a:t>
            </a:r>
            <a:br>
              <a:rPr lang="en-US" baseline="0" dirty="0" smtClean="0"/>
            </a:br>
            <a:r>
              <a:rPr lang="ru-RU" baseline="0" dirty="0" smtClean="0"/>
              <a:t>И </a:t>
            </a:r>
            <a:r>
              <a:rPr lang="en-US" baseline="0" dirty="0" smtClean="0"/>
              <a:t>Support – </a:t>
            </a:r>
            <a:r>
              <a:rPr lang="ru-RU" baseline="0" dirty="0" smtClean="0"/>
              <a:t>1 </a:t>
            </a:r>
            <a:r>
              <a:rPr lang="ru-RU" baseline="0" dirty="0" err="1" smtClean="0"/>
              <a:t>менедер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сапорта</a:t>
            </a:r>
            <a:r>
              <a:rPr lang="ru-RU" baseline="0" dirty="0" smtClean="0"/>
              <a:t>, 2 аналитика и </a:t>
            </a:r>
            <a:r>
              <a:rPr lang="ru-RU" baseline="0" dirty="0" err="1" smtClean="0"/>
              <a:t>внедренец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702B-FF3A-A348-B7E9-91FD167DCD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72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E25-3C50-49A6-B0B3-755D62E83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7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61704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0812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/>
          <p:cNvSpPr>
            <a:spLocks noGrp="1"/>
          </p:cNvSpPr>
          <p:nvPr>
            <p:ph type="pic" sz="quarter" idx="15"/>
          </p:nvPr>
        </p:nvSpPr>
        <p:spPr>
          <a:xfrm>
            <a:off x="0" y="538480"/>
            <a:ext cx="12184185" cy="59326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643187" y="6470325"/>
            <a:ext cx="434313" cy="365125"/>
          </a:xfrm>
        </p:spPr>
        <p:txBody>
          <a:bodyPr/>
          <a:lstStyle>
            <a:lvl1pPr>
              <a:defRPr>
                <a:solidFill>
                  <a:srgbClr val="005C9D"/>
                </a:solidFill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Placeholder 1"/>
          <p:cNvSpPr>
            <a:spLocks noGrp="1"/>
          </p:cNvSpPr>
          <p:nvPr userDrawn="1"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0326" y="6494247"/>
            <a:ext cx="686604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>
                <a:solidFill>
                  <a:srgbClr val="005C9D"/>
                </a:solidFill>
              </a:rPr>
              <a:t>[     ]</a:t>
            </a:r>
            <a:endParaRPr lang="ru-RU" sz="1401" dirty="0">
              <a:solidFill>
                <a:srgbClr val="005C9D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" y="6404211"/>
            <a:ext cx="12191271" cy="21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11342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536233" y="796722"/>
            <a:ext cx="11119535" cy="5592046"/>
          </a:xfrm>
          <a:prstGeom prst="rect">
            <a:avLst/>
          </a:prstGeom>
          <a:noFill/>
          <a:ln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Объект 9"/>
          <p:cNvSpPr>
            <a:spLocks noGrp="1"/>
          </p:cNvSpPr>
          <p:nvPr>
            <p:ph sz="quarter" idx="10"/>
          </p:nvPr>
        </p:nvSpPr>
        <p:spPr>
          <a:xfrm>
            <a:off x="541216" y="787400"/>
            <a:ext cx="11097846" cy="561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3187" y="6470325"/>
            <a:ext cx="434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5C9D"/>
                </a:solidFill>
                <a:latin typeface="+mj-lt"/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C9D"/>
                </a:solidFill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520326" y="6494247"/>
            <a:ext cx="686604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>
                <a:solidFill>
                  <a:srgbClr val="005C9D"/>
                </a:solidFill>
              </a:rPr>
              <a:t>[     ]</a:t>
            </a:r>
            <a:endParaRPr lang="ru-RU" sz="1401" dirty="0">
              <a:solidFill>
                <a:srgbClr val="005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8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533928"/>
            <a:ext cx="6096000" cy="60094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6096000" y="533928"/>
            <a:ext cx="6096000" cy="60094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538163"/>
            <a:ext cx="0" cy="61121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3187" y="6470325"/>
            <a:ext cx="434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5C9D"/>
                </a:solidFill>
                <a:latin typeface="+mj-lt"/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8930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538164"/>
            <a:ext cx="6096000" cy="601605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6096000" y="538164"/>
            <a:ext cx="6096000" cy="302907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538163"/>
            <a:ext cx="0" cy="61121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7"/>
          <p:cNvSpPr>
            <a:spLocks noGrp="1"/>
          </p:cNvSpPr>
          <p:nvPr>
            <p:ph type="pic" sz="quarter" idx="13"/>
          </p:nvPr>
        </p:nvSpPr>
        <p:spPr>
          <a:xfrm>
            <a:off x="6096000" y="3567241"/>
            <a:ext cx="6096000" cy="29869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3187" y="6470325"/>
            <a:ext cx="434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5C9D"/>
                </a:solidFill>
                <a:latin typeface="+mj-lt"/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413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538164"/>
            <a:ext cx="6096000" cy="302907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6096000" y="538164"/>
            <a:ext cx="6096000" cy="302907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538163"/>
            <a:ext cx="0" cy="61121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7"/>
          <p:cNvSpPr>
            <a:spLocks noGrp="1"/>
          </p:cNvSpPr>
          <p:nvPr>
            <p:ph type="pic" sz="quarter" idx="13"/>
          </p:nvPr>
        </p:nvSpPr>
        <p:spPr>
          <a:xfrm>
            <a:off x="6096000" y="3567241"/>
            <a:ext cx="6096000" cy="29869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4"/>
          </p:nvPr>
        </p:nvSpPr>
        <p:spPr>
          <a:xfrm>
            <a:off x="0" y="3567241"/>
            <a:ext cx="6096000" cy="298697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3187" y="6470325"/>
            <a:ext cx="434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5C9D"/>
                </a:solidFill>
                <a:latin typeface="+mj-lt"/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4091" y="60466"/>
            <a:ext cx="11554236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3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1370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34777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03172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4689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856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68022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34150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00621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95371-90EF-4642-88DD-AE83E969869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67401" y="499475"/>
            <a:ext cx="760657" cy="45719"/>
          </a:xfrm>
          <a:prstGeom prst="rect">
            <a:avLst/>
          </a:prstGeom>
          <a:solidFill>
            <a:srgbClr val="BE9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1"/>
          </a:p>
        </p:txBody>
      </p:sp>
      <p:pic>
        <p:nvPicPr>
          <p:cNvPr id="8" name="Изображение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8326" y="203411"/>
            <a:ext cx="429622" cy="32837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1026942" y="530224"/>
            <a:ext cx="11165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158262" y="6658440"/>
            <a:ext cx="11540345" cy="0"/>
          </a:xfrm>
          <a:prstGeom prst="line">
            <a:avLst/>
          </a:prstGeom>
          <a:ln w="12700">
            <a:solidFill>
              <a:srgbClr val="005C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51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64" r:id="rId13"/>
    <p:sldLayoutId id="2147483661" r:id="rId14"/>
    <p:sldLayoutId id="2147483663" r:id="rId15"/>
    <p:sldLayoutId id="2147483674" r:id="rId16"/>
    <p:sldLayoutId id="2147483675" r:id="rId17"/>
    <p:sldLayoutId id="214748369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00" userDrawn="1">
          <p15:clr>
            <a:srgbClr val="F26B43"/>
          </p15:clr>
        </p15:guide>
        <p15:guide id="3" pos="7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microsoft.com/office/2007/relationships/media" Target="../media/media2.mp4"/><Relationship Id="rId21" Type="http://schemas.openxmlformats.org/officeDocument/2006/relationships/comments" Target="../comments/comment1.xml"/><Relationship Id="rId7" Type="http://schemas.microsoft.com/office/2007/relationships/media" Target="../media/media4.mp4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77.png"/><Relationship Id="rId2" Type="http://schemas.openxmlformats.org/officeDocument/2006/relationships/video" Target="../media/media1.mp4"/><Relationship Id="rId16" Type="http://schemas.openxmlformats.org/officeDocument/2006/relationships/image" Target="../media/image76.png"/><Relationship Id="rId20" Type="http://schemas.openxmlformats.org/officeDocument/2006/relationships/image" Target="../media/image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4.xml"/><Relationship Id="rId5" Type="http://schemas.microsoft.com/office/2007/relationships/media" Target="../media/media3.mp4"/><Relationship Id="rId15" Type="http://schemas.openxmlformats.org/officeDocument/2006/relationships/image" Target="../media/image75.png"/><Relationship Id="rId10" Type="http://schemas.openxmlformats.org/officeDocument/2006/relationships/video" Target="../media/media5.mp4"/><Relationship Id="rId19" Type="http://schemas.openxmlformats.org/officeDocument/2006/relationships/image" Target="../media/image79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56522" y="-191449"/>
            <a:ext cx="10363200" cy="7058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бизнес </a:t>
            </a:r>
          </a:p>
          <a:p>
            <a:pPr algn="ctr"/>
            <a:r>
              <a:rPr lang="ru-RU" sz="50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процессов в строительстве</a:t>
            </a:r>
          </a:p>
          <a:p>
            <a:pPr algn="ctr"/>
            <a:endParaRPr lang="ru-RU" sz="35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655" y="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499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 10"/>
          <p:cNvSpPr/>
          <p:nvPr/>
        </p:nvSpPr>
        <p:spPr>
          <a:xfrm>
            <a:off x="0" y="805767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15"/>
          <p:cNvSpPr/>
          <p:nvPr/>
        </p:nvSpPr>
        <p:spPr>
          <a:xfrm rot="10800000">
            <a:off x="9394584" y="3470201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5C9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олилиния 16"/>
          <p:cNvSpPr/>
          <p:nvPr/>
        </p:nvSpPr>
        <p:spPr>
          <a:xfrm rot="10800000">
            <a:off x="9384964" y="4275968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007" y="4292600"/>
            <a:ext cx="941235" cy="28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188" y="4262467"/>
            <a:ext cx="674627" cy="33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860" y="4244094"/>
            <a:ext cx="1085688" cy="34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4166" y="4244094"/>
            <a:ext cx="294816" cy="315409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96290" y="1536633"/>
            <a:ext cx="10280109" cy="4555200"/>
          </a:xfrm>
        </p:spPr>
        <p:txBody>
          <a:bodyPr/>
          <a:lstStyle/>
          <a:p>
            <a:pPr marL="152396" indent="0">
              <a:buNone/>
            </a:pPr>
            <a:r>
              <a:rPr lang="ru-RU" dirty="0" smtClean="0"/>
              <a:t>Сбор и анализ бизнес процессов</a:t>
            </a:r>
          </a:p>
          <a:p>
            <a:pPr marL="152396" indent="0">
              <a:buNone/>
            </a:pP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Формирование ТЗ</a:t>
            </a:r>
          </a:p>
          <a:p>
            <a:pPr marL="152396" indent="0">
              <a:buNone/>
            </a:pP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Подготовка форм </a:t>
            </a:r>
          </a:p>
          <a:p>
            <a:pPr marL="152396" indent="0">
              <a:buNone/>
            </a:pP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Формирование 2х недельного спринта</a:t>
            </a:r>
          </a:p>
          <a:p>
            <a:pPr marL="152396" indent="0">
              <a:buNone/>
            </a:pP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Регистрация задач в </a:t>
            </a:r>
            <a:r>
              <a:rPr lang="en-US" dirty="0" smtClean="0"/>
              <a:t>Jira </a:t>
            </a:r>
            <a:r>
              <a:rPr lang="ru-RU" dirty="0" smtClean="0"/>
              <a:t>для </a:t>
            </a:r>
          </a:p>
          <a:p>
            <a:pPr marL="152396" indent="0">
              <a:buNone/>
            </a:pPr>
            <a:endParaRPr lang="ru-RU" dirty="0" smtClean="0"/>
          </a:p>
          <a:p>
            <a:pPr marL="152396" indent="0">
              <a:buNone/>
            </a:pPr>
            <a:r>
              <a:rPr lang="ru-RU" dirty="0" smtClean="0"/>
              <a:t>Тестирование продукта</a:t>
            </a:r>
          </a:p>
          <a:p>
            <a:pPr marL="152396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10</a:t>
            </a:fld>
            <a:endParaRPr lang="ru"/>
          </a:p>
        </p:txBody>
      </p:sp>
      <p:pic>
        <p:nvPicPr>
          <p:cNvPr id="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6970" y="59360"/>
            <a:ext cx="931197" cy="4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https://image.flaticon.com/icons/png/128/97/978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29" y="2145130"/>
            <a:ext cx="800100" cy="781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65" y="4461234"/>
            <a:ext cx="830964" cy="81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65" y="5247651"/>
            <a:ext cx="816142" cy="721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r="14169" b="12479"/>
          <a:stretch/>
        </p:blipFill>
        <p:spPr>
          <a:xfrm>
            <a:off x="893466" y="1435735"/>
            <a:ext cx="806998" cy="6818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11" y="3756125"/>
            <a:ext cx="840707" cy="691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00" y="3082185"/>
            <a:ext cx="840707" cy="705109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86612" y="-112297"/>
            <a:ext cx="894797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kk-KZ" dirty="0" smtClean="0"/>
              <a:t> </a:t>
            </a:r>
            <a:r>
              <a:rPr lang="en-US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 Build</a:t>
            </a:r>
            <a:r>
              <a:rPr lang="ru-RU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Роль аналитика в разработке ПО</a:t>
            </a:r>
            <a:endParaRPr lang="ru-RU" sz="33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08" y="2101283"/>
            <a:ext cx="3057860" cy="30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12006" r="7000" b="5900"/>
          <a:stretch/>
        </p:blipFill>
        <p:spPr>
          <a:xfrm>
            <a:off x="7045598" y="1564833"/>
            <a:ext cx="1524000" cy="154929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543" y="5440155"/>
            <a:ext cx="733425" cy="876300"/>
          </a:xfrm>
          <a:prstGeom prst="rect">
            <a:avLst/>
          </a:prstGeom>
        </p:spPr>
      </p:pic>
      <p:sp>
        <p:nvSpPr>
          <p:cNvPr id="36" name="Овальная выноска 35"/>
          <p:cNvSpPr/>
          <p:nvPr/>
        </p:nvSpPr>
        <p:spPr>
          <a:xfrm>
            <a:off x="8626783" y="1604987"/>
            <a:ext cx="1437506" cy="1033816"/>
          </a:xfrm>
          <a:prstGeom prst="wedgeEllipseCallout">
            <a:avLst>
              <a:gd name="adj1" fmla="val -66673"/>
              <a:gd name="adj2" fmla="val 245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94" y="3047719"/>
            <a:ext cx="745589" cy="75369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11</a:t>
            </a:fld>
            <a:endParaRPr lang="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58169" y="0"/>
            <a:ext cx="11728274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kk-KZ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Сказка о строителе или почему нужна автоматизация ...</a:t>
            </a:r>
            <a:endParaRPr lang="ru-RU" sz="33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5" y="841442"/>
            <a:ext cx="763650" cy="763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02" y="1486201"/>
            <a:ext cx="1213781" cy="12137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46" y="1803615"/>
            <a:ext cx="896367" cy="896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88" y="2724569"/>
            <a:ext cx="896367" cy="8963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1" y="1605042"/>
            <a:ext cx="892604" cy="892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" y="2576849"/>
            <a:ext cx="952987" cy="9529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3808" y="4702781"/>
            <a:ext cx="752695" cy="7270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6650" y="5156385"/>
            <a:ext cx="1295556" cy="12398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9130" y="2175849"/>
            <a:ext cx="345987" cy="3168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1054" y="3198970"/>
            <a:ext cx="682142" cy="6403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6017" y="3117136"/>
            <a:ext cx="589019" cy="6731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2392" y="953559"/>
            <a:ext cx="542102" cy="5236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4494" y="3259768"/>
            <a:ext cx="942975" cy="5429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802" y="3153385"/>
            <a:ext cx="745589" cy="7536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803" y="852770"/>
            <a:ext cx="745589" cy="7536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56699" y="918154"/>
            <a:ext cx="707483" cy="59293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8119192" y="3123688"/>
            <a:ext cx="2308277" cy="749934"/>
          </a:xfrm>
          <a:prstGeom prst="rect">
            <a:avLst/>
          </a:prstGeom>
          <a:noFill/>
          <a:ln w="28575" cap="sq" cmpd="sng">
            <a:solidFill>
              <a:srgbClr val="00B050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52555" y="1899902"/>
            <a:ext cx="320113" cy="34353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38774" y="1670345"/>
            <a:ext cx="429704" cy="39932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6515" y="1849738"/>
            <a:ext cx="280307" cy="2771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42302" y="2184696"/>
            <a:ext cx="348623" cy="35566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014" y="5490525"/>
            <a:ext cx="830284" cy="83028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51721" y="5396125"/>
            <a:ext cx="573224" cy="100009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7489" y="5259251"/>
            <a:ext cx="1042831" cy="113185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6108" y="5289332"/>
            <a:ext cx="1248348" cy="107169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4785536">
            <a:off x="10590179" y="3171959"/>
            <a:ext cx="808807" cy="7837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912318" y="1622285"/>
            <a:ext cx="733425" cy="8763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513235" y="1650173"/>
            <a:ext cx="733425" cy="8763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296" y="5415372"/>
            <a:ext cx="733425" cy="8763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064" y="5415372"/>
            <a:ext cx="733425" cy="8763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7"/>
          <a:srcRect l="12614" t="-1098" r="12473" b="1098"/>
          <a:stretch/>
        </p:blipFill>
        <p:spPr>
          <a:xfrm>
            <a:off x="4054665" y="5034853"/>
            <a:ext cx="1333791" cy="14608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39291" y="5156385"/>
            <a:ext cx="1172451" cy="123983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81116" y="5373392"/>
            <a:ext cx="912447" cy="93470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27742" y="5238417"/>
            <a:ext cx="1253536" cy="1173523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7073154" y="5147572"/>
            <a:ext cx="2954575" cy="1228488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55549" y="5147572"/>
            <a:ext cx="2967427" cy="1235553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057779" y="5168054"/>
            <a:ext cx="2445479" cy="1228488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rot="5400000">
            <a:off x="10590072" y="4957516"/>
            <a:ext cx="1795860" cy="1040068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5400000">
            <a:off x="3690791" y="2056910"/>
            <a:ext cx="2041959" cy="1228488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 rot="5400000">
            <a:off x="-602195" y="1689500"/>
            <a:ext cx="2851451" cy="982046"/>
          </a:xfrm>
          <a:prstGeom prst="rect">
            <a:avLst/>
          </a:prstGeom>
          <a:noFill/>
          <a:ln w="28575" cap="sq" cmpd="sng">
            <a:solidFill>
              <a:srgbClr val="0050A5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379959" y="852770"/>
            <a:ext cx="1979576" cy="7386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/>
              <a:t>Руководитель проекта.</a:t>
            </a:r>
          </a:p>
          <a:p>
            <a:pPr algn="ctr"/>
            <a:r>
              <a:rPr lang="kk-KZ" sz="1400" b="1" dirty="0" smtClean="0"/>
              <a:t>Плановая документация объекта </a:t>
            </a:r>
            <a:endParaRPr lang="ru-RU" sz="1400" b="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873841" y="841603"/>
            <a:ext cx="1789032" cy="76338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/>
              <a:t>Команда проекта</a:t>
            </a:r>
            <a:r>
              <a:rPr lang="ru-RU" sz="1400" b="1" dirty="0" smtClean="0"/>
              <a:t>.</a:t>
            </a:r>
            <a:endParaRPr lang="kk-KZ" sz="1400" b="1" dirty="0" smtClean="0"/>
          </a:p>
          <a:p>
            <a:pPr algn="ctr"/>
            <a:r>
              <a:rPr lang="kk-KZ" sz="1400" b="1" dirty="0"/>
              <a:t>ф</a:t>
            </a:r>
            <a:r>
              <a:rPr lang="kk-KZ" sz="1400" b="1" dirty="0" smtClean="0"/>
              <a:t>ормирует заявки на поставку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172910" y="833252"/>
            <a:ext cx="1636825" cy="74726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Снабженец.</a:t>
            </a:r>
            <a:br>
              <a:rPr lang="ru-RU" sz="1400" b="1" dirty="0" smtClean="0"/>
            </a:br>
            <a:r>
              <a:rPr lang="ru-RU" sz="1400" b="1" dirty="0" smtClean="0"/>
              <a:t>Коммуникация с бизнес партнером</a:t>
            </a:r>
            <a:endParaRPr lang="kk-KZ" sz="1400" b="1" dirty="0" smtClean="0"/>
          </a:p>
        </p:txBody>
      </p:sp>
      <p:sp>
        <p:nvSpPr>
          <p:cNvPr id="65" name="Прямоугольник 64"/>
          <p:cNvSpPr/>
          <p:nvPr/>
        </p:nvSpPr>
        <p:spPr>
          <a:xfrm>
            <a:off x="10234543" y="2316984"/>
            <a:ext cx="1865634" cy="7386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Поставщик</a:t>
            </a:r>
          </a:p>
          <a:p>
            <a:pPr algn="ctr"/>
            <a:r>
              <a:rPr lang="ru-RU" sz="1400" b="1" dirty="0" smtClean="0"/>
              <a:t>Принимает условия и отгружает материал</a:t>
            </a:r>
            <a:endParaRPr lang="kk-KZ" sz="1400" b="1" dirty="0" smtClean="0"/>
          </a:p>
        </p:txBody>
      </p:sp>
      <p:sp>
        <p:nvSpPr>
          <p:cNvPr id="66" name="Прямоугольник 65"/>
          <p:cNvSpPr/>
          <p:nvPr/>
        </p:nvSpPr>
        <p:spPr>
          <a:xfrm>
            <a:off x="10222448" y="3981122"/>
            <a:ext cx="1860767" cy="52322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kk-KZ" sz="1400" b="1" dirty="0" smtClean="0"/>
              <a:t>Команда проекта</a:t>
            </a:r>
            <a:r>
              <a:rPr lang="ru-RU" sz="1400" b="1" dirty="0" smtClean="0"/>
              <a:t>.</a:t>
            </a:r>
            <a:endParaRPr lang="kk-KZ" sz="1400" b="1" dirty="0" smtClean="0"/>
          </a:p>
          <a:p>
            <a:pPr algn="ctr"/>
            <a:r>
              <a:rPr lang="kk-KZ" sz="1400" b="1" dirty="0" smtClean="0"/>
              <a:t>Принимает материал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073153" y="4346782"/>
            <a:ext cx="2954575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Согласующие (3 и более). Процесс согласования приема материала</a:t>
            </a:r>
            <a:endParaRPr lang="kk-KZ" sz="1400" b="1" dirty="0" smtClean="0"/>
          </a:p>
        </p:txBody>
      </p:sp>
      <p:sp>
        <p:nvSpPr>
          <p:cNvPr id="68" name="Прямоугольник 67"/>
          <p:cNvSpPr/>
          <p:nvPr/>
        </p:nvSpPr>
        <p:spPr>
          <a:xfrm>
            <a:off x="4097527" y="4365721"/>
            <a:ext cx="2354770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/>
              <a:t>Бухгалтер.</a:t>
            </a:r>
          </a:p>
          <a:p>
            <a:pPr algn="ctr"/>
            <a:r>
              <a:rPr lang="kk-KZ" sz="1400" b="1" dirty="0" smtClean="0"/>
              <a:t>Оформление в 1С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55548" y="4135310"/>
            <a:ext cx="2967427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/>
              <a:t>РП и Команда проекта.</a:t>
            </a:r>
          </a:p>
          <a:p>
            <a:pPr algn="ctr"/>
            <a:r>
              <a:rPr lang="kk-KZ" sz="1400" b="1" dirty="0" smtClean="0"/>
              <a:t>Сорваны строки строительста. Простой </a:t>
            </a:r>
            <a:r>
              <a:rPr lang="ru-RU" sz="1400" b="1" dirty="0" smtClean="0"/>
              <a:t>проекта </a:t>
            </a:r>
            <a:r>
              <a:rPr lang="en-US" sz="1400" b="1" dirty="0" smtClean="0"/>
              <a:t>=</a:t>
            </a:r>
            <a:r>
              <a:rPr lang="kk-KZ" sz="1400" b="1" dirty="0" smtClean="0"/>
              <a:t> </a:t>
            </a:r>
            <a:r>
              <a:rPr lang="en-US" sz="1400" b="1" dirty="0" smtClean="0"/>
              <a:t>N-</a:t>
            </a:r>
            <a:r>
              <a:rPr lang="kk-KZ" sz="1400" b="1" dirty="0" smtClean="0"/>
              <a:t>тыс / млн тенге в день</a:t>
            </a:r>
          </a:p>
        </p:txBody>
      </p:sp>
      <p:pic>
        <p:nvPicPr>
          <p:cNvPr id="70" name="Google Shape;55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105014" y="70271"/>
            <a:ext cx="1023702" cy="465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8335" y="52787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11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6951" y="52788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олилиния 11"/>
          <p:cNvSpPr/>
          <p:nvPr/>
        </p:nvSpPr>
        <p:spPr>
          <a:xfrm>
            <a:off x="-847888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0800000">
            <a:off x="5761064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12</a:t>
            </a:fld>
            <a:endParaRPr lang="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560142"/>
              </p:ext>
            </p:extLst>
          </p:nvPr>
        </p:nvGraphicFramePr>
        <p:xfrm>
          <a:off x="1389409" y="1973135"/>
          <a:ext cx="9280842" cy="403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562">
                  <a:extLst>
                    <a:ext uri="{9D8B030D-6E8A-4147-A177-3AD203B41FA5}">
                      <a16:colId xmlns:a16="http://schemas.microsoft.com/office/drawing/2014/main" val="4168944046"/>
                    </a:ext>
                  </a:extLst>
                </a:gridCol>
                <a:gridCol w="6894280">
                  <a:extLst>
                    <a:ext uri="{9D8B030D-6E8A-4147-A177-3AD203B41FA5}">
                      <a16:colId xmlns:a16="http://schemas.microsoft.com/office/drawing/2014/main" val="4251182389"/>
                    </a:ext>
                  </a:extLst>
                </a:gridCol>
              </a:tblGrid>
              <a:tr h="600907">
                <a:tc>
                  <a:txBody>
                    <a:bodyPr/>
                    <a:lstStyle/>
                    <a:p>
                      <a:r>
                        <a:rPr lang="ru-RU" sz="2500" dirty="0" smtClean="0"/>
                        <a:t>Проблема</a:t>
                      </a:r>
                      <a:endParaRPr lang="ru-RU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500" dirty="0" smtClean="0"/>
                        <a:t>Суть</a:t>
                      </a:r>
                      <a:r>
                        <a:rPr lang="ru-RU" sz="2500" baseline="0" dirty="0" smtClean="0"/>
                        <a:t> проблем</a:t>
                      </a:r>
                      <a:endParaRPr lang="ru-RU" sz="25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78038"/>
                  </a:ext>
                </a:extLst>
              </a:tr>
              <a:tr h="105158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Внешние </a:t>
                      </a:r>
                      <a:r>
                        <a:rPr lang="ru-RU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месенджеры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Telegramm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whats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app/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почта - </a:t>
                      </a:r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регистрации действий (заявок, задач)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59128"/>
                  </a:ext>
                </a:extLst>
              </a:tr>
              <a:tr h="1189465"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Строительные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не мобильны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ознакомления с документами, планами, чертежами необходимо подключаться к компьютеру в штабе. 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667477"/>
                  </a:ext>
                </a:extLst>
              </a:tr>
              <a:tr h="1189465"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Сложность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составления 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отчетности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Аналитика по процессу строительства собирается из разных источников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разного формата (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бумажных,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excel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k-KZ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и прочее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841457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79471" y="-60142"/>
            <a:ext cx="3205349" cy="763600"/>
          </a:xfrm>
        </p:spPr>
        <p:txBody>
          <a:bodyPr>
            <a:noAutofit/>
          </a:bodyPr>
          <a:lstStyle/>
          <a:p>
            <a:r>
              <a:rPr lang="kk-KZ" sz="4000" dirty="0" smtClean="0">
                <a:solidFill>
                  <a:srgbClr val="FF0000"/>
                </a:solidFill>
              </a:rPr>
              <a:t> </a:t>
            </a:r>
            <a:r>
              <a:rPr lang="ru-RU" sz="4000" b="1" kern="600" spc="-1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  <a:endParaRPr lang="ru-RU" sz="4000" b="1" kern="600" spc="-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-4683" t="7655" r="4985" b="12081"/>
          <a:stretch/>
        </p:blipFill>
        <p:spPr>
          <a:xfrm>
            <a:off x="10698479" y="2602221"/>
            <a:ext cx="1145868" cy="1165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936" y="3672839"/>
            <a:ext cx="1089411" cy="2331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12" y="3896975"/>
            <a:ext cx="677665" cy="779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75" y="4943415"/>
            <a:ext cx="783297" cy="794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12" y="2746573"/>
            <a:ext cx="705100" cy="6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8335" y="52787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11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6951" y="52788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олилиния 11"/>
          <p:cNvSpPr/>
          <p:nvPr/>
        </p:nvSpPr>
        <p:spPr>
          <a:xfrm>
            <a:off x="-847888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0800000">
            <a:off x="5761064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13</a:t>
            </a:fld>
            <a:endParaRPr lang="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856069"/>
              </p:ext>
            </p:extLst>
          </p:nvPr>
        </p:nvGraphicFramePr>
        <p:xfrm>
          <a:off x="281342" y="958311"/>
          <a:ext cx="10213702" cy="5068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718">
                  <a:extLst>
                    <a:ext uri="{9D8B030D-6E8A-4147-A177-3AD203B41FA5}">
                      <a16:colId xmlns:a16="http://schemas.microsoft.com/office/drawing/2014/main" val="4168944046"/>
                    </a:ext>
                  </a:extLst>
                </a:gridCol>
                <a:gridCol w="7388984">
                  <a:extLst>
                    <a:ext uri="{9D8B030D-6E8A-4147-A177-3AD203B41FA5}">
                      <a16:colId xmlns:a16="http://schemas.microsoft.com/office/drawing/2014/main" val="4251182389"/>
                    </a:ext>
                  </a:extLst>
                </a:gridCol>
              </a:tblGrid>
              <a:tr h="504103">
                <a:tc>
                  <a:txBody>
                    <a:bodyPr/>
                    <a:lstStyle/>
                    <a:p>
                      <a:r>
                        <a:rPr lang="ru-RU" sz="2500" dirty="0" smtClean="0"/>
                        <a:t>Проблема</a:t>
                      </a:r>
                      <a:endParaRPr lang="ru-RU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500" dirty="0" smtClean="0"/>
                        <a:t>Цель</a:t>
                      </a:r>
                      <a:r>
                        <a:rPr lang="kk-KZ" sz="2500" baseline="0" dirty="0" smtClean="0"/>
                        <a:t> и решение</a:t>
                      </a:r>
                      <a:endParaRPr lang="ru-RU" sz="25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78038"/>
                  </a:ext>
                </a:extLst>
              </a:tr>
              <a:tr h="163833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Внешние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месенджеры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времени</a:t>
                      </a:r>
                      <a:r>
                        <a:rPr lang="ru-RU" sz="20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хранение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информации о 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переписках (</a:t>
                      </a:r>
                      <a:r>
                        <a:rPr lang="ru-RU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пользователи)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Хранение информации по задачам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Вывод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отчетность корректной и структурированной информации</a:t>
                      </a:r>
                      <a:endParaRPr lang="ru-RU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59128"/>
                  </a:ext>
                </a:extLst>
              </a:tr>
              <a:tr h="17107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Отсутствие мобильности строительных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Оперативный заказ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материалов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Фиксация задач 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инспектирующей службой для устранения замечаний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Сокращение времени простоя 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(техники/ работ /поставки материалов)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</a:t>
                      </a:r>
                      <a:r>
                        <a:rPr lang="ru-RU" sz="2000" b="1" kern="1200" dirty="0" err="1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ден</a:t>
                      </a:r>
                      <a:r>
                        <a:rPr lang="ru-RU" sz="2000" b="1" kern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-х средств</a:t>
                      </a:r>
                      <a:endParaRPr lang="ru-RU" sz="2000" b="1" kern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667477"/>
                  </a:ext>
                </a:extLst>
              </a:tr>
              <a:tr h="8821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Сложность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составления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отчетности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Отчетность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составляется из текущих данных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Вариативность и легкость при сохранении вариантов отчет</a:t>
                      </a:r>
                      <a:r>
                        <a:rPr lang="kk-KZ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ов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841457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547211" y="-27769"/>
            <a:ext cx="2772213" cy="839960"/>
          </a:xfrm>
        </p:spPr>
        <p:txBody>
          <a:bodyPr>
            <a:normAutofit/>
          </a:bodyPr>
          <a:lstStyle/>
          <a:p>
            <a:r>
              <a:rPr lang="ru-RU" sz="4000" b="1" kern="600" spc="-1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Решения</a:t>
            </a:r>
            <a:endParaRPr lang="ru-RU" sz="4000" b="1" kern="600" spc="-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Google Shape;1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5044" y="1461297"/>
            <a:ext cx="1321347" cy="4565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5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3090026" y="16025"/>
            <a:ext cx="633762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" sz="30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Цели проекта Opera Build:</a:t>
            </a:r>
            <a:endParaRPr sz="30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1212" r="1784"/>
          <a:stretch/>
        </p:blipFill>
        <p:spPr>
          <a:xfrm>
            <a:off x="1798703" y="2091847"/>
            <a:ext cx="10288913" cy="404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6112" y="52787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12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14728" y="52788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лилиния 6"/>
          <p:cNvSpPr/>
          <p:nvPr/>
        </p:nvSpPr>
        <p:spPr>
          <a:xfrm>
            <a:off x="655" y="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499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0" y="805767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4397" y="6097523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30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3013" y="6097524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олилиния 25"/>
          <p:cNvSpPr/>
          <p:nvPr/>
        </p:nvSpPr>
        <p:spPr>
          <a:xfrm>
            <a:off x="-515036" y="0"/>
            <a:ext cx="6984206" cy="863118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 rot="10800000">
            <a:off x="5709544" y="-21477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01199" y="161582"/>
            <a:ext cx="3811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стало!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4091" y="-67201"/>
            <a:ext cx="370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4000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было?</a:t>
            </a:r>
            <a:endParaRPr lang="ru-RU" sz="40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7677" y="-31312"/>
            <a:ext cx="1056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ru-RU" sz="5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5" y="901041"/>
            <a:ext cx="8974411" cy="56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-515036" y="0"/>
            <a:ext cx="6984206" cy="863118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 rot="10800000">
            <a:off x="5709544" y="-3131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23353" y="-139034"/>
            <a:ext cx="5317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500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стало!</a:t>
            </a:r>
          </a:p>
          <a:p>
            <a:r>
              <a:rPr lang="ru-RU" sz="2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Поставка материалов</a:t>
            </a:r>
          </a:p>
          <a:p>
            <a:endParaRPr lang="ru-RU" sz="35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4091" y="199520"/>
            <a:ext cx="3702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000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было?</a:t>
            </a:r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7677" y="-31312"/>
            <a:ext cx="1056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ru-RU" sz="5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12" y="882285"/>
            <a:ext cx="10652725" cy="5350875"/>
          </a:xfrm>
          <a:prstGeom prst="rect">
            <a:avLst/>
          </a:prstGeom>
        </p:spPr>
      </p:pic>
      <p:pic>
        <p:nvPicPr>
          <p:cNvPr id="19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9683" y="926036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Умножение 1"/>
          <p:cNvSpPr/>
          <p:nvPr/>
        </p:nvSpPr>
        <p:spPr>
          <a:xfrm>
            <a:off x="3263756" y="1451900"/>
            <a:ext cx="701457" cy="826718"/>
          </a:xfrm>
          <a:prstGeom prst="mathMultiply">
            <a:avLst>
              <a:gd name="adj1" fmla="val 92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множение 20"/>
          <p:cNvSpPr/>
          <p:nvPr/>
        </p:nvSpPr>
        <p:spPr>
          <a:xfrm>
            <a:off x="4731585" y="1463121"/>
            <a:ext cx="701457" cy="826718"/>
          </a:xfrm>
          <a:prstGeom prst="mathMultiply">
            <a:avLst>
              <a:gd name="adj1" fmla="val 92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1629584" y="1463121"/>
            <a:ext cx="701457" cy="826718"/>
          </a:xfrm>
          <a:prstGeom prst="mathMultiply">
            <a:avLst>
              <a:gd name="adj1" fmla="val 92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множение 22"/>
          <p:cNvSpPr/>
          <p:nvPr/>
        </p:nvSpPr>
        <p:spPr>
          <a:xfrm>
            <a:off x="6489574" y="1440603"/>
            <a:ext cx="701457" cy="826718"/>
          </a:xfrm>
          <a:prstGeom prst="mathMultiply">
            <a:avLst>
              <a:gd name="adj1" fmla="val 92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множение 23"/>
          <p:cNvSpPr/>
          <p:nvPr/>
        </p:nvSpPr>
        <p:spPr>
          <a:xfrm>
            <a:off x="10328226" y="1440603"/>
            <a:ext cx="701457" cy="826718"/>
          </a:xfrm>
          <a:prstGeom prst="mathMultiply">
            <a:avLst>
              <a:gd name="adj1" fmla="val 92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овина рамки 3"/>
          <p:cNvSpPr/>
          <p:nvPr/>
        </p:nvSpPr>
        <p:spPr>
          <a:xfrm rot="13474852">
            <a:off x="286887" y="4378624"/>
            <a:ext cx="706217" cy="666127"/>
          </a:xfrm>
          <a:prstGeom prst="halfFrame">
            <a:avLst>
              <a:gd name="adj1" fmla="val 33333"/>
              <a:gd name="adj2" fmla="val 1678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Умножение 27"/>
          <p:cNvSpPr/>
          <p:nvPr/>
        </p:nvSpPr>
        <p:spPr>
          <a:xfrm>
            <a:off x="88571" y="1433578"/>
            <a:ext cx="1074656" cy="1111284"/>
          </a:xfrm>
          <a:prstGeom prst="mathMultiply">
            <a:avLst>
              <a:gd name="adj1" fmla="val 150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82258" y="5196768"/>
            <a:ext cx="78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</a:t>
            </a:r>
            <a:r>
              <a:rPr lang="ru-RU" sz="1400" dirty="0" smtClean="0"/>
              <a:t> мин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425670" y="2299845"/>
            <a:ext cx="78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8592" y="2309006"/>
            <a:ext cx="1171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 – 90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8324" y="2297304"/>
            <a:ext cx="1117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10 -30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25180" y="2299845"/>
            <a:ext cx="107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5- 30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82134" y="2275393"/>
            <a:ext cx="110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15-90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71503" y="2289839"/>
            <a:ext cx="108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 – 90 мин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825829" y="3139414"/>
            <a:ext cx="227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ИТОГО: 45 – 335 мин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31585" y="5196768"/>
            <a:ext cx="97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5 - 15 мин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6703723" y="5196768"/>
            <a:ext cx="97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2-5 мин</a:t>
            </a:r>
            <a:endParaRPr lang="ru-RU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9324239" y="5195279"/>
            <a:ext cx="97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5-25 мин</a:t>
            </a:r>
            <a:endParaRPr lang="ru-RU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9761721" y="6284983"/>
            <a:ext cx="227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ИТОГО: 19 – 62 мин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156430" y="5196768"/>
            <a:ext cx="97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5-15 мин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41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-34062" y="3576356"/>
            <a:ext cx="2608044" cy="1136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35988" y="2173892"/>
            <a:ext cx="2608044" cy="1136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7715" y="6471837"/>
            <a:ext cx="2743200" cy="365125"/>
          </a:xfrm>
        </p:spPr>
        <p:txBody>
          <a:bodyPr/>
          <a:lstStyle/>
          <a:p>
            <a:fld id="{D9D95371-90EF-4642-88DD-AE83E969869F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98" y="962870"/>
            <a:ext cx="426515" cy="4265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05393" y="6226324"/>
            <a:ext cx="2119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sng" dirty="0">
                <a:solidFill>
                  <a:schemeClr val="accent1"/>
                </a:solidFill>
              </a:rPr>
              <a:t>ссылка: </a:t>
            </a:r>
            <a:r>
              <a:rPr lang="en-US" sz="1600" u="sng" dirty="0" err="1">
                <a:solidFill>
                  <a:schemeClr val="accent1"/>
                </a:solidFill>
              </a:rPr>
              <a:t>opera.bi.group</a:t>
            </a:r>
            <a:endParaRPr lang="ru-RU" sz="1600" u="sng" dirty="0">
              <a:solidFill>
                <a:schemeClr val="accent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54771"/>
          <a:stretch/>
        </p:blipFill>
        <p:spPr>
          <a:xfrm>
            <a:off x="4983070" y="1212136"/>
            <a:ext cx="2283987" cy="5375560"/>
          </a:xfrm>
          <a:prstGeom prst="rect">
            <a:avLst/>
          </a:prstGeom>
        </p:spPr>
      </p:pic>
      <p:pic>
        <p:nvPicPr>
          <p:cNvPr id="23" name="WhatsApp_Video_2018-11-14_at_21.32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45875" y="2249920"/>
            <a:ext cx="1953732" cy="3516718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29205" y="1356168"/>
            <a:ext cx="216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Начальник участка:</a:t>
            </a:r>
          </a:p>
          <a:p>
            <a:r>
              <a:rPr lang="ru-RU" sz="1400" dirty="0"/>
              <a:t>Назначение исполнителя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54771"/>
          <a:stretch/>
        </p:blipFill>
        <p:spPr>
          <a:xfrm>
            <a:off x="2591835" y="1212136"/>
            <a:ext cx="2283987" cy="5375560"/>
          </a:xfrm>
          <a:prstGeom prst="rect">
            <a:avLst/>
          </a:prstGeom>
        </p:spPr>
      </p:pic>
      <p:pic>
        <p:nvPicPr>
          <p:cNvPr id="22" name="InShot_20181114_140057518 (3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39505" y="2249920"/>
            <a:ext cx="1978153" cy="35167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9505" y="1356168"/>
            <a:ext cx="197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Инженер тех. надзора:</a:t>
            </a:r>
            <a:br>
              <a:rPr lang="ru-RU" sz="1400" dirty="0"/>
            </a:br>
            <a:r>
              <a:rPr lang="ru-RU" sz="1400" dirty="0"/>
              <a:t>Создание предписания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54771"/>
          <a:stretch/>
        </p:blipFill>
        <p:spPr>
          <a:xfrm>
            <a:off x="9765540" y="1212136"/>
            <a:ext cx="2283987" cy="53755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77805" y="1356168"/>
            <a:ext cx="207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Мастер/Прораб:</a:t>
            </a:r>
          </a:p>
          <a:p>
            <a:r>
              <a:rPr lang="ru-RU" sz="1400" dirty="0"/>
              <a:t>Отработка предписания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54771"/>
          <a:stretch/>
        </p:blipFill>
        <p:spPr>
          <a:xfrm>
            <a:off x="7374305" y="1212136"/>
            <a:ext cx="2283987" cy="5375560"/>
          </a:xfrm>
          <a:prstGeom prst="rect">
            <a:avLst/>
          </a:prstGeom>
        </p:spPr>
      </p:pic>
      <p:pic>
        <p:nvPicPr>
          <p:cNvPr id="29" name="WhatsApp_Video_2018-11-14_at_21.32.0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27824" y="2249921"/>
            <a:ext cx="1953827" cy="3516717"/>
          </a:xfrm>
          <a:prstGeom prst="rect">
            <a:avLst/>
          </a:prstGeom>
          <a:effectLst>
            <a:softEdge rad="0"/>
          </a:effectLst>
        </p:spPr>
      </p:pic>
      <p:sp>
        <p:nvSpPr>
          <p:cNvPr id="30" name="TextBox 29"/>
          <p:cNvSpPr txBox="1"/>
          <p:nvPr/>
        </p:nvSpPr>
        <p:spPr>
          <a:xfrm>
            <a:off x="7451559" y="1356168"/>
            <a:ext cx="208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Уведомления в </a:t>
            </a:r>
            <a:r>
              <a:rPr lang="en-US" sz="1400" dirty="0"/>
              <a:t>Telegram</a:t>
            </a:r>
            <a:r>
              <a:rPr lang="ru-RU" sz="1400" dirty="0"/>
              <a:t> прорабам/партнерам</a:t>
            </a:r>
          </a:p>
        </p:txBody>
      </p:sp>
      <p:pic>
        <p:nvPicPr>
          <p:cNvPr id="6" name="InShot_20181115_155956779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05151" y="2245813"/>
            <a:ext cx="1978153" cy="3516717"/>
          </a:xfrm>
          <a:prstGeom prst="rect">
            <a:avLst/>
          </a:prstGeom>
        </p:spPr>
      </p:pic>
      <p:pic>
        <p:nvPicPr>
          <p:cNvPr id="10" name="InShot_20181115_163203389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40197" y="2249920"/>
            <a:ext cx="1977460" cy="3457460"/>
          </a:xfrm>
          <a:prstGeom prst="rect">
            <a:avLst/>
          </a:prstGeom>
        </p:spPr>
      </p:pic>
      <p:sp>
        <p:nvSpPr>
          <p:cNvPr id="37" name="Полилиния 36"/>
          <p:cNvSpPr/>
          <p:nvPr/>
        </p:nvSpPr>
        <p:spPr>
          <a:xfrm rot="10800000">
            <a:off x="-3683001" y="-31310"/>
            <a:ext cx="16787643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1143000" y="-74577"/>
            <a:ext cx="10638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500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стало!</a:t>
            </a:r>
          </a:p>
          <a:p>
            <a:r>
              <a:rPr lang="ru-RU" sz="2000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контроля качества</a:t>
            </a:r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oogle Shape;55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9683" y="926036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Прямоугольник 42"/>
          <p:cNvSpPr/>
          <p:nvPr/>
        </p:nvSpPr>
        <p:spPr>
          <a:xfrm>
            <a:off x="-34060" y="4884298"/>
            <a:ext cx="2608044" cy="970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2434510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Назначение исполнителя в 2 клика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Начальник участка не </a:t>
            </a:r>
            <a:r>
              <a:rPr lang="ru-RU" dirty="0" smtClean="0">
                <a:solidFill>
                  <a:schemeClr val="bg1"/>
                </a:solidFill>
              </a:rPr>
              <a:t>привяза</a:t>
            </a:r>
            <a:r>
              <a:rPr lang="ru-RU" dirty="0">
                <a:solidFill>
                  <a:schemeClr val="bg1"/>
                </a:solidFill>
              </a:rPr>
              <a:t>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 стационарному компьютеру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Уведомление в </a:t>
            </a:r>
            <a:r>
              <a:rPr lang="en-US" dirty="0" smtClean="0">
                <a:solidFill>
                  <a:schemeClr val="bg1"/>
                </a:solidFill>
              </a:rPr>
              <a:t>Telegram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7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84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1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8304" y="52787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11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6920" y="52788"/>
            <a:ext cx="1023702" cy="46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689193"/>
            <a:ext cx="11896725" cy="590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37" y="-35418"/>
            <a:ext cx="8016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автоматизации в  ГК </a:t>
            </a:r>
            <a:r>
              <a:rPr lang="en-US" sz="30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Group</a:t>
            </a:r>
            <a:r>
              <a:rPr lang="ru-RU" sz="30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30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6426" y="-89918"/>
            <a:ext cx="3943040" cy="763600"/>
          </a:xfrm>
        </p:spPr>
        <p:txBody>
          <a:bodyPr>
            <a:normAutofit/>
          </a:bodyPr>
          <a:lstStyle/>
          <a:p>
            <a:pPr defTabSz="457200"/>
            <a:r>
              <a:rPr lang="ru-RU" sz="40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Выводы</a:t>
            </a:r>
            <a:endParaRPr lang="ru-RU" sz="40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19</a:t>
            </a:fld>
            <a:endParaRPr lang="ru"/>
          </a:p>
        </p:txBody>
      </p:sp>
      <p:sp>
        <p:nvSpPr>
          <p:cNvPr id="5" name="Полилиния 4"/>
          <p:cNvSpPr/>
          <p:nvPr/>
        </p:nvSpPr>
        <p:spPr>
          <a:xfrm>
            <a:off x="655" y="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499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-84949" y="533654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rot="10800000">
            <a:off x="9384963" y="355092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5C9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 rot="10800000">
            <a:off x="9384964" y="4275968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2278"/>
          <a:stretch/>
        </p:blipFill>
        <p:spPr>
          <a:xfrm>
            <a:off x="10334353" y="577143"/>
            <a:ext cx="1568816" cy="3128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36" y="3487918"/>
            <a:ext cx="3562504" cy="2238091"/>
          </a:xfrm>
          <a:prstGeom prst="rect">
            <a:avLst/>
          </a:prstGeom>
        </p:spPr>
      </p:pic>
      <p:pic>
        <p:nvPicPr>
          <p:cNvPr id="12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51275" y="59091"/>
            <a:ext cx="1023702" cy="4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353549" y="1286990"/>
            <a:ext cx="6761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Рассмотрели процесс строительства как предметной области и задачи аналитика в нем</a:t>
            </a:r>
            <a:endParaRPr lang="ru-RU" sz="22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9818" y="2387454"/>
            <a:ext cx="7525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Выяснили, какие боли у людей, занимающихся строительством</a:t>
            </a:r>
            <a:endParaRPr lang="ru-RU" sz="22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7274" y="3476446"/>
            <a:ext cx="7525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Выбрали подход автоматизации для строительных процессов</a:t>
            </a:r>
            <a:endParaRPr lang="ru-RU" sz="22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4953" y="4542200"/>
            <a:ext cx="7750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Просмотрели достигнутый результат автоматизации дальнейшее развитие продукта</a:t>
            </a:r>
            <a:endParaRPr lang="ru-RU" sz="22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-528467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0800000">
            <a:off x="6080485" y="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11595369" y="6478622"/>
            <a:ext cx="384202" cy="331895"/>
          </a:xfrm>
        </p:spPr>
        <p:txBody>
          <a:bodyPr/>
          <a:lstStyle/>
          <a:p>
            <a:fld id="{00000000-1234-1234-1234-123412341234}" type="slidenum">
              <a:rPr lang="ru" smtClean="0"/>
              <a:pPr/>
              <a:t>2</a:t>
            </a:fld>
            <a:endParaRPr lang="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r="13584" b="172"/>
          <a:stretch/>
        </p:blipFill>
        <p:spPr>
          <a:xfrm>
            <a:off x="228360" y="1095569"/>
            <a:ext cx="2060673" cy="2248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7485"/>
          <a:stretch/>
        </p:blipFill>
        <p:spPr>
          <a:xfrm flipH="1">
            <a:off x="6060091" y="1094930"/>
            <a:ext cx="2324512" cy="2266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7908180" y="190047"/>
            <a:ext cx="3544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500" b="1" kern="600" spc="-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Бейсенбаева </a:t>
            </a:r>
            <a:r>
              <a:rPr lang="kk-KZ" sz="2500" b="1" kern="6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Айгерим</a:t>
            </a:r>
            <a:endParaRPr lang="ru-RU" sz="2500" b="1" kern="6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496" y="190047"/>
            <a:ext cx="35174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500" b="1" kern="6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Кошербаева Айдана</a:t>
            </a:r>
            <a:endParaRPr lang="ru-RU" sz="2500" b="1" kern="600" spc="-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77658" y="6873052"/>
            <a:ext cx="4604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2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2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1С:</a:t>
            </a:r>
            <a:r>
              <a:rPr lang="en-US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Проектный анализ модулей: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«Механизация»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Закупки»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«Производство»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«Складской учет»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31488" y="3883615"/>
            <a:ext cx="4295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Partners</a:t>
            </a:r>
            <a:endParaRPr lang="ru-RU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развитие портала партнеров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8342" y="1010657"/>
            <a:ext cx="3475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Бизнес-аналитик</a:t>
            </a:r>
            <a:b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kern="6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 работы: </a:t>
            </a:r>
            <a:r>
              <a:rPr lang="kk-KZ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г. </a:t>
            </a:r>
            <a:r>
              <a:rPr lang="kk-KZ" sz="22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4 </a:t>
            </a:r>
            <a:r>
              <a:rPr lang="kk-KZ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мес.</a:t>
            </a:r>
            <a:endParaRPr lang="ru-RU" sz="2200" b="1" kern="600" spc="-100" dirty="0" smtClean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42419" y="1010657"/>
            <a:ext cx="29192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Аналитик</a:t>
            </a:r>
          </a:p>
          <a:p>
            <a:pPr lvl="0" defTabSz="914400">
              <a:defRPr/>
            </a:pPr>
            <a:r>
              <a:rPr lang="ru-RU" kern="6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 работы:</a:t>
            </a:r>
            <a:r>
              <a:rPr lang="ru-RU" b="1" kern="6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г. </a:t>
            </a:r>
            <a:r>
              <a:rPr lang="kk-KZ" sz="22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9 </a:t>
            </a:r>
            <a:r>
              <a:rPr lang="kk-KZ" sz="22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мес.</a:t>
            </a:r>
            <a:endParaRPr lang="ru-RU" sz="2200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4668" y="1773578"/>
            <a:ext cx="3204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600" spc="-100" dirty="0">
                <a:latin typeface="Arial" panose="020B0604020202020204" pitchFamily="34" charset="0"/>
                <a:cs typeface="Arial" panose="020B0604020202020204" pitchFamily="34" charset="0"/>
              </a:rPr>
              <a:t>На текущий момент</a:t>
            </a:r>
          </a:p>
          <a:p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 </a:t>
            </a:r>
            <a:r>
              <a:rPr lang="en-US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Заявка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поставку материалов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Декларация  материалов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Прием материалов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42419" y="1816194"/>
            <a:ext cx="36495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 </a:t>
            </a:r>
            <a:r>
              <a:rPr lang="en-US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Инспекция Строительно-монтажных работ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 качества работы BI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Прием-передача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Критические замечания СВА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360" y="3545880"/>
            <a:ext cx="59462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kk-KZ" b="1" kern="600" spc="-100" dirty="0">
                <a:latin typeface="Arial" panose="020B0604020202020204" pitchFamily="34" charset="0"/>
                <a:cs typeface="Arial" panose="020B0604020202020204" pitchFamily="34" charset="0"/>
              </a:rPr>
              <a:t>Работа в областях: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Финансы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ru-RU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</a:t>
            </a:r>
            <a:endParaRPr lang="ru-RU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процессы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Складской учет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ru-RU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внедрение системы </a:t>
            </a:r>
            <a:r>
              <a:rPr lang="en-US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endParaRPr lang="ru-RU" b="1" kern="600" spc="-1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3768" y="6101076"/>
            <a:ext cx="1023702" cy="465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968" y="-37830"/>
            <a:ext cx="6882272" cy="763600"/>
          </a:xfrm>
        </p:spPr>
        <p:txBody>
          <a:bodyPr>
            <a:noAutofit/>
          </a:bodyPr>
          <a:lstStyle/>
          <a:p>
            <a:r>
              <a:rPr lang="ru-RU" sz="40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Полезные ссылки:</a:t>
            </a:r>
            <a:br>
              <a:rPr lang="ru-RU" sz="40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40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20</a:t>
            </a:fld>
            <a:endParaRPr lang="ru"/>
          </a:p>
        </p:txBody>
      </p:sp>
      <p:sp>
        <p:nvSpPr>
          <p:cNvPr id="6" name="Полилиния 5"/>
          <p:cNvSpPr/>
          <p:nvPr/>
        </p:nvSpPr>
        <p:spPr>
          <a:xfrm>
            <a:off x="655" y="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499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0" y="805767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 rot="10800000">
            <a:off x="9394584" y="3470201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5C9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 rot="10800000">
            <a:off x="9384964" y="4275968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9283" y="45720"/>
            <a:ext cx="1023702" cy="46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4580"/>
          <a:stretch/>
        </p:blipFill>
        <p:spPr>
          <a:xfrm>
            <a:off x="5138478" y="885846"/>
            <a:ext cx="4124325" cy="9682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65647" y="1795079"/>
            <a:ext cx="619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 algn="ctr">
              <a:buClr>
                <a:srgbClr val="004996"/>
              </a:buClr>
              <a:buSzPts val="1400"/>
            </a:pPr>
            <a:r>
              <a:rPr lang="en-US" dirty="0"/>
              <a:t>https://kapital.kz/economic/43471/bi-group-podnyalsya-na-25-pozicij-v-renkinge-stroitelnyh-kompanij-mira.html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947" y="2717160"/>
            <a:ext cx="4848225" cy="10001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79700" y="3641520"/>
            <a:ext cx="3311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6262" algn="just">
              <a:buClr>
                <a:srgbClr val="004996"/>
              </a:buClr>
              <a:buSzPts val="1400"/>
            </a:pPr>
            <a:r>
              <a:rPr lang="en-US" dirty="0"/>
              <a:t>https://university.bi-group.org/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4815" b="7788"/>
          <a:stretch/>
        </p:blipFill>
        <p:spPr>
          <a:xfrm>
            <a:off x="1688382" y="4375876"/>
            <a:ext cx="3038475" cy="166489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01996" y="5945916"/>
            <a:ext cx="2211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6262" algn="just">
              <a:buClr>
                <a:srgbClr val="004996"/>
              </a:buClr>
              <a:buSzPts val="1400"/>
            </a:pPr>
            <a:r>
              <a:rPr lang="en-US" dirty="0"/>
              <a:t>http://juldizai.com/</a:t>
            </a:r>
            <a:endParaRPr lang="kk-KZ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850" y="2722044"/>
            <a:ext cx="2340662" cy="99524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497963" y="3677743"/>
            <a:ext cx="1871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https://bein.tech/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75166" y="725770"/>
            <a:ext cx="5983772" cy="179751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86135" y="2611964"/>
            <a:ext cx="5226050" cy="144339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756412" y="2602217"/>
            <a:ext cx="3325803" cy="144339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519915" y="4247160"/>
            <a:ext cx="3325803" cy="218028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90489" y="5654734"/>
            <a:ext cx="2880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http://company.bi.group/ru/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890" y="4405754"/>
            <a:ext cx="3238732" cy="114512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691819" y="4253216"/>
            <a:ext cx="3520390" cy="217422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 rot="10800000">
            <a:off x="4983034" y="-66868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3795386" y="3686566"/>
            <a:ext cx="479746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just"/>
            <a:r>
              <a:rPr lang="ru" sz="30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Наши контакты: </a:t>
            </a:r>
            <a:endParaRPr sz="30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l="3655" t="14440" r="4411" b="9893"/>
          <a:stretch/>
        </p:blipFill>
        <p:spPr>
          <a:xfrm>
            <a:off x="137786" y="951978"/>
            <a:ext cx="3544866" cy="56617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7" name="Google Shape;167;p20"/>
          <p:cNvGraphicFramePr/>
          <p:nvPr>
            <p:extLst/>
          </p:nvPr>
        </p:nvGraphicFramePr>
        <p:xfrm>
          <a:off x="3795384" y="4259197"/>
          <a:ext cx="7674720" cy="23226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3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Кошербаева Айдана</a:t>
                      </a:r>
                      <a:endParaRPr sz="18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Бейсенбаева Айгерим</a:t>
                      </a:r>
                      <a:endParaRPr sz="18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3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</a:t>
                      </a:r>
                      <a:r>
                        <a:rPr lang="ru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+7 (778) 548 14 03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</a:t>
                      </a:r>
                      <a:r>
                        <a:rPr lang="ru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+7 (771) 505 67 01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3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Skype</a:t>
                      </a:r>
                      <a:r>
                        <a:rPr lang="ru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Kosherbayeva_am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Skype</a:t>
                      </a:r>
                      <a:r>
                        <a:rPr lang="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8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igerim.beisenbayeva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28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Почта</a:t>
                      </a:r>
                      <a:r>
                        <a:rPr lang="ru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Kosherbayeva_a@bi.group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Почта</a:t>
                      </a:r>
                      <a:r>
                        <a:rPr lang="ru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Beisenbayeva_a@bi.group</a:t>
                      </a:r>
                      <a:endParaRPr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Google Shape;161;p20"/>
          <p:cNvSpPr txBox="1">
            <a:spLocks/>
          </p:cNvSpPr>
          <p:nvPr/>
        </p:nvSpPr>
        <p:spPr>
          <a:xfrm>
            <a:off x="4510759" y="1631752"/>
            <a:ext cx="724669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ru-RU" sz="50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-1241546" y="-35558"/>
            <a:ext cx="6984206" cy="863118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3667" y="2961711"/>
            <a:ext cx="62403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задать свои вопросы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6208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82916" y="6470325"/>
            <a:ext cx="316760" cy="365125"/>
          </a:xfrm>
        </p:spPr>
        <p:txBody>
          <a:bodyPr/>
          <a:lstStyle/>
          <a:p>
            <a:fld id="{D9D95371-90EF-4642-88DD-AE83E969869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07036" y="102369"/>
            <a:ext cx="6600651" cy="430003"/>
          </a:xfrm>
        </p:spPr>
        <p:txBody>
          <a:bodyPr>
            <a:normAutofit fontScale="90000"/>
          </a:bodyPr>
          <a:lstStyle/>
          <a:p>
            <a:r>
              <a:rPr lang="kk-KZ" sz="33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Цель доклада</a:t>
            </a:r>
            <a:r>
              <a:rPr lang="ru-RU" sz="33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655" y="0"/>
            <a:ext cx="2806381" cy="3396764"/>
          </a:xfrm>
          <a:custGeom>
            <a:avLst/>
            <a:gdLst>
              <a:gd name="connsiteX0" fmla="*/ 0 w 2806381"/>
              <a:gd name="connsiteY0" fmla="*/ 0 h 3415372"/>
              <a:gd name="connsiteX1" fmla="*/ 2806381 w 2806381"/>
              <a:gd name="connsiteY1" fmla="*/ 0 h 3415372"/>
              <a:gd name="connsiteX2" fmla="*/ 443093 w 2806381"/>
              <a:gd name="connsiteY2" fmla="*/ 3415372 h 3415372"/>
              <a:gd name="connsiteX3" fmla="*/ 0 w 2806381"/>
              <a:gd name="connsiteY3" fmla="*/ 3415372 h 341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381" h="3415372">
                <a:moveTo>
                  <a:pt x="0" y="0"/>
                </a:moveTo>
                <a:lnTo>
                  <a:pt x="2806381" y="0"/>
                </a:lnTo>
                <a:lnTo>
                  <a:pt x="443093" y="3415372"/>
                </a:lnTo>
                <a:lnTo>
                  <a:pt x="0" y="3415372"/>
                </a:lnTo>
                <a:close/>
              </a:path>
            </a:pathLst>
          </a:custGeom>
          <a:solidFill>
            <a:srgbClr val="004996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олилиния 11"/>
          <p:cNvSpPr/>
          <p:nvPr/>
        </p:nvSpPr>
        <p:spPr>
          <a:xfrm>
            <a:off x="-306919" y="1246206"/>
            <a:ext cx="3597406" cy="3815477"/>
          </a:xfrm>
          <a:custGeom>
            <a:avLst/>
            <a:gdLst>
              <a:gd name="connsiteX0" fmla="*/ 0 w 3578170"/>
              <a:gd name="connsiteY0" fmla="*/ 0 h 3815477"/>
              <a:gd name="connsiteX1" fmla="*/ 3578170 w 3578170"/>
              <a:gd name="connsiteY1" fmla="*/ 0 h 3815477"/>
              <a:gd name="connsiteX2" fmla="*/ 876376 w 3578170"/>
              <a:gd name="connsiteY2" fmla="*/ 3815477 h 3815477"/>
              <a:gd name="connsiteX3" fmla="*/ 0 w 3578170"/>
              <a:gd name="connsiteY3" fmla="*/ 3815477 h 381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0" h="3815477">
                <a:moveTo>
                  <a:pt x="0" y="0"/>
                </a:moveTo>
                <a:lnTo>
                  <a:pt x="3578170" y="0"/>
                </a:lnTo>
                <a:lnTo>
                  <a:pt x="876376" y="3815477"/>
                </a:lnTo>
                <a:lnTo>
                  <a:pt x="0" y="3815477"/>
                </a:lnTo>
                <a:close/>
              </a:path>
            </a:pathLst>
          </a:custGeom>
          <a:solidFill>
            <a:srgbClr val="BE924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0672" y="4006688"/>
            <a:ext cx="11017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996"/>
                </a:solidFill>
              </a:rPr>
              <a:t>о том, как мы автоматизировали процессы и какую пользу принесли  конечному пользователю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697972" y="1696644"/>
            <a:ext cx="6600651" cy="43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4996"/>
                </a:solidFill>
              </a:rPr>
              <a:t>В докладе мы </a:t>
            </a:r>
            <a:r>
              <a:rPr lang="ru-RU" sz="3600" dirty="0" smtClean="0">
                <a:solidFill>
                  <a:srgbClr val="004996"/>
                </a:solidFill>
              </a:rPr>
              <a:t>расскажем…</a:t>
            </a:r>
            <a:endParaRPr lang="ru-RU" sz="33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021" y="2439765"/>
            <a:ext cx="1014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996"/>
                </a:solidFill>
              </a:rPr>
              <a:t>о том, какие предпосылки привели к созданию </a:t>
            </a:r>
            <a:r>
              <a:rPr lang="en-US" sz="2400" dirty="0" smtClean="0">
                <a:solidFill>
                  <a:srgbClr val="004996"/>
                </a:solidFill>
              </a:rPr>
              <a:t>IT </a:t>
            </a:r>
            <a:r>
              <a:rPr lang="ru-RU" sz="2400" dirty="0" smtClean="0">
                <a:solidFill>
                  <a:srgbClr val="004996"/>
                </a:solidFill>
              </a:rPr>
              <a:t>компании в Строительном Холдинге.</a:t>
            </a:r>
          </a:p>
          <a:p>
            <a:endParaRPr lang="ru-RU" sz="2400" dirty="0" smtClean="0">
              <a:solidFill>
                <a:srgbClr val="00499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573" y="3343850"/>
            <a:ext cx="11017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996"/>
                </a:solidFill>
              </a:rPr>
              <a:t>о специфике </a:t>
            </a:r>
            <a:r>
              <a:rPr lang="ru-RU" sz="2400" dirty="0">
                <a:solidFill>
                  <a:srgbClr val="004996"/>
                </a:solidFill>
              </a:rPr>
              <a:t>строительства как предметной </a:t>
            </a:r>
            <a:r>
              <a:rPr lang="ru-RU" sz="2400" dirty="0" smtClean="0">
                <a:solidFill>
                  <a:srgbClr val="004996"/>
                </a:solidFill>
              </a:rPr>
              <a:t>области</a:t>
            </a:r>
          </a:p>
          <a:p>
            <a:endParaRPr lang="ru-RU" sz="2400" dirty="0" smtClean="0">
              <a:solidFill>
                <a:srgbClr val="004996"/>
              </a:solidFill>
            </a:endParaRPr>
          </a:p>
        </p:txBody>
      </p:sp>
      <p:pic>
        <p:nvPicPr>
          <p:cNvPr id="14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5410" y="30480"/>
            <a:ext cx="1023702" cy="465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3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5371-90EF-4642-88DD-AE83E969869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3900" y="108477"/>
            <a:ext cx="11554236" cy="430003"/>
          </a:xfrm>
        </p:spPr>
        <p:txBody>
          <a:bodyPr>
            <a:normAutofit fontScale="90000"/>
          </a:bodyPr>
          <a:lstStyle/>
          <a:p>
            <a:r>
              <a:rPr lang="kk-KZ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строительства</a:t>
            </a:r>
            <a:endParaRPr lang="ru-RU" dirty="0"/>
          </a:p>
        </p:txBody>
      </p:sp>
      <p:pic>
        <p:nvPicPr>
          <p:cNvPr id="7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5410" y="30480"/>
            <a:ext cx="1023702" cy="4655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05134470"/>
              </p:ext>
            </p:extLst>
          </p:nvPr>
        </p:nvGraphicFramePr>
        <p:xfrm>
          <a:off x="3635271" y="496062"/>
          <a:ext cx="9281995" cy="617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8081" y="3014636"/>
            <a:ext cx="1731740" cy="364734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Каждый день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080" y="5102540"/>
            <a:ext cx="1731740" cy="364734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Начало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199" y="837952"/>
            <a:ext cx="1705622" cy="364734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Завершение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21" y="5602729"/>
            <a:ext cx="990295" cy="9902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21" y="1138905"/>
            <a:ext cx="1275305" cy="12753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1" y="1138905"/>
            <a:ext cx="1358723" cy="13587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21" y="3573281"/>
            <a:ext cx="1307814" cy="13078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88" y="5602729"/>
            <a:ext cx="975944" cy="9759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19" y="3573282"/>
            <a:ext cx="1305548" cy="13055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90" y="5602729"/>
            <a:ext cx="990295" cy="9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лилиния 50"/>
          <p:cNvSpPr/>
          <p:nvPr/>
        </p:nvSpPr>
        <p:spPr>
          <a:xfrm>
            <a:off x="-61741" y="58474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00499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1466529" y="-528429"/>
            <a:ext cx="9382151" cy="126744"/>
            <a:chOff x="253949" y="2104049"/>
            <a:chExt cx="9382151" cy="152925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253949" y="2104049"/>
              <a:ext cx="2309538" cy="152925"/>
              <a:chOff x="253949" y="2104049"/>
              <a:chExt cx="2309538" cy="152925"/>
            </a:xfrm>
          </p:grpSpPr>
          <p:sp>
            <p:nvSpPr>
              <p:cNvPr id="45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253949" y="2104049"/>
                <a:ext cx="777600" cy="152925"/>
              </a:xfrm>
              <a:prstGeom prst="chevr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46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019918" y="2104049"/>
                <a:ext cx="777600" cy="152925"/>
              </a:xfrm>
              <a:prstGeom prst="chevr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47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785887" y="2104049"/>
                <a:ext cx="777600" cy="152925"/>
              </a:xfrm>
              <a:prstGeom prst="chevr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611487" y="2104049"/>
              <a:ext cx="2309538" cy="152925"/>
              <a:chOff x="253949" y="2104049"/>
              <a:chExt cx="2309538" cy="152925"/>
            </a:xfrm>
          </p:grpSpPr>
          <p:sp>
            <p:nvSpPr>
              <p:cNvPr id="42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253949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43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019918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44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785887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4969025" y="2104049"/>
              <a:ext cx="2309538" cy="152925"/>
              <a:chOff x="253949" y="2104049"/>
              <a:chExt cx="2309538" cy="152925"/>
            </a:xfrm>
          </p:grpSpPr>
          <p:sp>
            <p:nvSpPr>
              <p:cNvPr id="39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253949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ln>
                    <a:solidFill>
                      <a:srgbClr val="D9D9D9"/>
                    </a:solidFill>
                  </a:ln>
                  <a:solidFill>
                    <a:srgbClr val="D9D9D9"/>
                  </a:solidFill>
                </a:endParaRPr>
              </a:p>
            </p:txBody>
          </p:sp>
          <p:sp>
            <p:nvSpPr>
              <p:cNvPr id="40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019918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srgbClr val="D9D9D9"/>
                  </a:solidFill>
                </a:endParaRPr>
              </a:p>
            </p:txBody>
          </p:sp>
          <p:sp>
            <p:nvSpPr>
              <p:cNvPr id="41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785887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7326562" y="2104049"/>
              <a:ext cx="2309538" cy="152925"/>
              <a:chOff x="253949" y="2104049"/>
              <a:chExt cx="2309538" cy="152925"/>
            </a:xfrm>
          </p:grpSpPr>
          <p:sp>
            <p:nvSpPr>
              <p:cNvPr id="36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253949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7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019918" y="2104049"/>
                <a:ext cx="777600" cy="152925"/>
              </a:xfrm>
              <a:prstGeom prst="chevron">
                <a:avLst/>
              </a:prstGeom>
              <a:solidFill>
                <a:srgbClr val="005C9D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8" name="Стрелка: шеврон 28">
                <a:extLst>
                  <a:ext uri="{FF2B5EF4-FFF2-40B4-BE49-F238E27FC236}">
                    <a16:creationId xmlns:a16="http://schemas.microsoft.com/office/drawing/2014/main" id="{849014F8-78BD-406F-8762-46C928CBC9AC}"/>
                  </a:ext>
                </a:extLst>
              </p:cNvPr>
              <p:cNvSpPr/>
              <p:nvPr/>
            </p:nvSpPr>
            <p:spPr>
              <a:xfrm>
                <a:off x="1785887" y="2104049"/>
                <a:ext cx="777600" cy="152925"/>
              </a:xfrm>
              <a:prstGeom prst="chevron">
                <a:avLst/>
              </a:prstGeom>
              <a:solidFill>
                <a:srgbClr val="D9D9D9"/>
              </a:solidFill>
              <a:ln w="1905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42950"/>
                <a:endParaRPr lang="ru-RU" sz="1138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 flipH="1">
            <a:off x="171238" y="828267"/>
            <a:ext cx="716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Group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solidFill>
                  <a:srgbClr val="0050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</a:t>
            </a:r>
            <a:r>
              <a:rPr lang="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строительной</a:t>
            </a:r>
            <a:r>
              <a:rPr lang="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</a:t>
            </a:r>
            <a:r>
              <a:rPr lang="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Казахстана!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олилиния 99"/>
          <p:cNvSpPr/>
          <p:nvPr/>
        </p:nvSpPr>
        <p:spPr>
          <a:xfrm rot="10800000">
            <a:off x="6547211" y="584740"/>
            <a:ext cx="7395099" cy="905522"/>
          </a:xfrm>
          <a:custGeom>
            <a:avLst/>
            <a:gdLst>
              <a:gd name="connsiteX0" fmla="*/ 0 w 7395099"/>
              <a:gd name="connsiteY0" fmla="*/ 0 h 905522"/>
              <a:gd name="connsiteX1" fmla="*/ 7395099 w 7395099"/>
              <a:gd name="connsiteY1" fmla="*/ 0 h 905522"/>
              <a:gd name="connsiteX2" fmla="*/ 6489577 w 7395099"/>
              <a:gd name="connsiteY2" fmla="*/ 905522 h 905522"/>
              <a:gd name="connsiteX3" fmla="*/ 35510 w 7395099"/>
              <a:gd name="connsiteY3" fmla="*/ 905522 h 905522"/>
              <a:gd name="connsiteX4" fmla="*/ 0 w 7395099"/>
              <a:gd name="connsiteY4" fmla="*/ 0 h 9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5099" h="905522">
                <a:moveTo>
                  <a:pt x="0" y="0"/>
                </a:moveTo>
                <a:lnTo>
                  <a:pt x="7395099" y="0"/>
                </a:lnTo>
                <a:lnTo>
                  <a:pt x="6489577" y="905522"/>
                </a:lnTo>
                <a:lnTo>
                  <a:pt x="35510" y="905522"/>
                </a:lnTo>
                <a:lnTo>
                  <a:pt x="0" y="0"/>
                </a:lnTo>
                <a:close/>
              </a:path>
            </a:pathLst>
          </a:custGeom>
          <a:solidFill>
            <a:srgbClr val="BE924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 flipH="1">
            <a:off x="6821938" y="766712"/>
            <a:ext cx="537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IV рейтинга крупнейших компаний Казахстана “Эксперт - 200-Казахстан”</a:t>
            </a:r>
            <a:endParaRPr lang="en-US" b="1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64838" y="1733789"/>
            <a:ext cx="11576063" cy="4759608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8680" y="41936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43" y="2025336"/>
            <a:ext cx="2040197" cy="7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934433" y="2883724"/>
            <a:ext cx="51134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500" b="1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дочерняя </a:t>
            </a:r>
            <a:r>
              <a:rPr lang="en-US" sz="2500" b="1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ru-RU" sz="2500" b="1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компания.</a:t>
            </a:r>
          </a:p>
          <a:p>
            <a:pPr marL="342900" indent="-342900" algn="ctr">
              <a:buFontTx/>
              <a:buChar char="-"/>
            </a:pPr>
            <a:endParaRPr lang="ru-RU" sz="2500" b="1" dirty="0" smtClean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5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Автоматизация всех процессов компании, строительного и социального сферы внутри холдинга</a:t>
            </a:r>
          </a:p>
          <a:p>
            <a:pPr algn="ctr"/>
            <a:endParaRPr lang="kk-KZ" sz="2500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Innovative &amp; </a:t>
            </a:r>
            <a:r>
              <a:rPr lang="en-US" sz="2500" b="1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endParaRPr lang="en-US" sz="2500" b="1" dirty="0">
              <a:solidFill>
                <a:srgbClr val="0049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939" y="2083505"/>
            <a:ext cx="36470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 </a:t>
            </a:r>
            <a:r>
              <a:rPr lang="ru-RU" dirty="0" smtClean="0"/>
              <a:t>направления строительства: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Гражданское строительство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Промышленное строительство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Дорожное строительства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 smtClean="0"/>
              <a:t>Коммуникации с внешним миром: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Клиенты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Партнеры</a:t>
            </a:r>
          </a:p>
          <a:p>
            <a:endParaRPr lang="ru-RU" dirty="0"/>
          </a:p>
          <a:p>
            <a:r>
              <a:rPr lang="ru-RU" dirty="0" smtClean="0"/>
              <a:t>Внутренняя кухня компании: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Корпоративная социальная сеть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Программа адаптации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Внутренний документооборот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 </a:t>
            </a:r>
            <a:r>
              <a:rPr lang="ru-RU" dirty="0" err="1" smtClean="0"/>
              <a:t>тд</a:t>
            </a:r>
            <a:r>
              <a:rPr lang="ru-RU" dirty="0" smtClean="0"/>
              <a:t>.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203028" y="2083505"/>
            <a:ext cx="507868" cy="4236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2909" y="68325"/>
            <a:ext cx="1023702" cy="465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9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817465" y="2399094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Partners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44360" y="1807160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Clients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22180" y="4889128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Life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16619" y="3034518"/>
            <a:ext cx="1405383" cy="536710"/>
          </a:xfrm>
          <a:prstGeom prst="roundRect">
            <a:avLst>
              <a:gd name="adj" fmla="val 544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Dispatch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14581" y="1807160"/>
            <a:ext cx="1416554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</a:t>
            </a:r>
            <a:r>
              <a:rPr lang="ru-RU" dirty="0"/>
              <a:t>Интерьер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47407" y="2424048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CRM Sales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0005" y="5491521"/>
            <a:ext cx="1405383" cy="536710"/>
          </a:xfrm>
          <a:prstGeom prst="roundRect">
            <a:avLst>
              <a:gd name="adj" fmla="val 6712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University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2209" y="3659859"/>
            <a:ext cx="1410098" cy="536710"/>
          </a:xfrm>
          <a:prstGeom prst="roundRect">
            <a:avLst>
              <a:gd name="adj" fmla="val 6712"/>
            </a:avLst>
          </a:prstGeom>
          <a:pattFill prst="diagBrick">
            <a:fgClr>
              <a:schemeClr val="tx1">
                <a:lumMod val="50000"/>
                <a:lumOff val="50000"/>
              </a:schemeClr>
            </a:fgClr>
            <a:bgClr>
              <a:schemeClr val="tx1">
                <a:lumMod val="75000"/>
                <a:lumOff val="25000"/>
              </a:schemeClr>
            </a:bgClr>
          </a:patt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PARK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306290" y="3020378"/>
            <a:ext cx="1416989" cy="536710"/>
          </a:xfrm>
          <a:prstGeom prst="roundRect">
            <a:avLst>
              <a:gd name="adj" fmla="val 671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Loopa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826492" y="3638767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Cloud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315707" y="4245088"/>
            <a:ext cx="1394210" cy="536710"/>
          </a:xfrm>
          <a:prstGeom prst="roundRect">
            <a:avLst>
              <a:gd name="adj" fmla="val 6712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Analytics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306290" y="3635758"/>
            <a:ext cx="1416554" cy="536710"/>
          </a:xfrm>
          <a:prstGeom prst="roundRect">
            <a:avLst>
              <a:gd name="adj" fmla="val 5440"/>
            </a:avLst>
          </a:prstGeom>
          <a:solidFill>
            <a:srgbClr val="FFC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Opera Build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816619" y="4905589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УСП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314300" y="5491521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Документооборот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22180" y="4251138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 Smart Home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306289" y="1807160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 Dispatch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817465" y="1807160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 BI Service</a:t>
            </a:r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817465" y="5491521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KorpPortal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314300" y="3020378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GrandOpera</a:t>
            </a:r>
            <a:endParaRPr lang="ru-RU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339279" y="1806328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E-</a:t>
            </a:r>
            <a:r>
              <a:rPr lang="en-US" dirty="0" err="1"/>
              <a:t>kurylys</a:t>
            </a:r>
            <a:endParaRPr lang="ru-RU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314300" y="4876092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1С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22180" y="5504508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Cognos</a:t>
            </a:r>
            <a:endParaRPr lang="ru-RU" dirty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50005" y="4876043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BIM Inspector</a:t>
            </a:r>
            <a:endParaRPr lang="ru-RU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817465" y="4251138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BIM Cost</a:t>
            </a:r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9833487" y="2424048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Technology</a:t>
            </a:r>
            <a:endParaRPr lang="ru-RU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44808" y="3034518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 Sales</a:t>
            </a:r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830751" y="4876043"/>
            <a:ext cx="1405383" cy="536710"/>
          </a:xfrm>
          <a:prstGeom prst="roundRect">
            <a:avLst>
              <a:gd name="adj" fmla="val 512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HR Manage.</a:t>
            </a:r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309550" y="3641856"/>
            <a:ext cx="1405383" cy="53671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solidFill>
              <a:srgbClr val="004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Desk</a:t>
            </a:r>
            <a:endParaRPr lang="ru-RU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70710" y="6275365"/>
            <a:ext cx="336559" cy="325535"/>
          </a:xfrm>
          <a:prstGeom prst="roundRect">
            <a:avLst>
              <a:gd name="adj" fmla="val 512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133797" y="6275365"/>
            <a:ext cx="336559" cy="325535"/>
          </a:xfrm>
          <a:prstGeom prst="roundRect">
            <a:avLst>
              <a:gd name="adj" fmla="val 512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859971" y="6275365"/>
            <a:ext cx="336559" cy="325535"/>
          </a:xfrm>
          <a:prstGeom prst="roundRect">
            <a:avLst>
              <a:gd name="adj" fmla="val 512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996883" y="6275365"/>
            <a:ext cx="336559" cy="325535"/>
          </a:xfrm>
          <a:prstGeom prst="roundRect">
            <a:avLst>
              <a:gd name="adj" fmla="val 51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8486" y="6250903"/>
            <a:ext cx="210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ru-RU" dirty="0"/>
              <a:t>для клиентов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212439" y="6250903"/>
            <a:ext cx="250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ru-RU" dirty="0"/>
              <a:t>для сотрудников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26244" y="6250903"/>
            <a:ext cx="235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ru-RU" dirty="0"/>
              <a:t>для строителей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58500" y="6250903"/>
            <a:ext cx="226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ru-RU" dirty="0"/>
              <a:t>для партнеров</a:t>
            </a:r>
          </a:p>
        </p:txBody>
      </p:sp>
      <p:pic>
        <p:nvPicPr>
          <p:cNvPr id="4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6970" y="59360"/>
            <a:ext cx="931197" cy="4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661" y="592020"/>
            <a:ext cx="3324532" cy="100762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270710" y="1677061"/>
            <a:ext cx="11445040" cy="4512259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3305" y="3684275"/>
            <a:ext cx="461447" cy="465583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0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00" y="514600"/>
            <a:ext cx="11360800" cy="12354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5229"/>
                </a:solidFill>
              </a:rPr>
              <a:t>Opera Build </a:t>
            </a:r>
            <a:r>
              <a:rPr lang="en-US" dirty="0" smtClean="0"/>
              <a:t>– </a:t>
            </a:r>
            <a:r>
              <a:rPr lang="ru-RU" dirty="0" smtClean="0"/>
              <a:t>проект, направленный на автоматизацию строительного процесса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798" y="2192828"/>
            <a:ext cx="11271413" cy="4478318"/>
          </a:xfrm>
        </p:spPr>
        <p:txBody>
          <a:bodyPr>
            <a:normAutofit fontScale="92500" lnSpcReduction="10000"/>
          </a:bodyPr>
          <a:lstStyle/>
          <a:p>
            <a:pPr marL="152396" indent="0">
              <a:buNone/>
            </a:pPr>
            <a:r>
              <a:rPr lang="ru-RU" dirty="0" smtClean="0"/>
              <a:t>                                                                                  Старт проекта: </a:t>
            </a:r>
            <a:r>
              <a:rPr lang="ru-RU" b="1" dirty="0" smtClean="0">
                <a:solidFill>
                  <a:srgbClr val="FF5229"/>
                </a:solidFill>
              </a:rPr>
              <a:t>июнь 2018 года</a:t>
            </a:r>
          </a:p>
          <a:p>
            <a:endParaRPr lang="ru-RU" dirty="0"/>
          </a:p>
          <a:p>
            <a:endParaRPr lang="ru-RU" dirty="0" smtClean="0"/>
          </a:p>
          <a:p>
            <a:pPr marL="152396" indent="0">
              <a:buNone/>
            </a:pPr>
            <a:r>
              <a:rPr lang="ru-RU" b="1" dirty="0" smtClean="0">
                <a:solidFill>
                  <a:srgbClr val="FF5229"/>
                </a:solidFill>
              </a:rPr>
              <a:t>Предпосылки:</a:t>
            </a:r>
          </a:p>
          <a:p>
            <a:pPr marL="152396" indent="0">
              <a:buNone/>
            </a:pPr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цикличные процессы необходимо автоматизировать.</a:t>
            </a:r>
          </a:p>
          <a:p>
            <a:pPr marL="152396" indent="0">
              <a:buNone/>
            </a:pPr>
            <a:endParaRPr lang="ru-RU" dirty="0"/>
          </a:p>
          <a:p>
            <a:r>
              <a:rPr lang="ru-RU" dirty="0" smtClean="0"/>
              <a:t>Выявить </a:t>
            </a:r>
            <a:r>
              <a:rPr lang="ru-RU" dirty="0"/>
              <a:t>слабые места </a:t>
            </a:r>
            <a:r>
              <a:rPr lang="ru-RU" dirty="0" smtClean="0"/>
              <a:t>в процессе стройки и </a:t>
            </a:r>
            <a:r>
              <a:rPr lang="ru-RU" dirty="0"/>
              <a:t>сформировать отчетность;</a:t>
            </a:r>
          </a:p>
          <a:p>
            <a:endParaRPr lang="ru-RU" dirty="0" smtClean="0"/>
          </a:p>
          <a:p>
            <a:r>
              <a:rPr lang="ru-RU" dirty="0" smtClean="0"/>
              <a:t>Реинжиниринг с подходом </a:t>
            </a:r>
            <a:r>
              <a:rPr lang="en-US" dirty="0" smtClean="0"/>
              <a:t>Lean </a:t>
            </a:r>
            <a:r>
              <a:rPr lang="en-US" dirty="0" smtClean="0"/>
              <a:t>(</a:t>
            </a:r>
            <a:r>
              <a:rPr lang="kk-KZ" smtClean="0"/>
              <a:t>Бережливого производства</a:t>
            </a:r>
            <a:r>
              <a:rPr lang="ru-RU" dirty="0" smtClean="0"/>
              <a:t>);</a:t>
            </a:r>
            <a:endParaRPr lang="ru-RU" dirty="0" smtClean="0"/>
          </a:p>
          <a:p>
            <a:pPr marL="152396" indent="0">
              <a:buNone/>
            </a:pPr>
            <a:endParaRPr lang="ru-RU" dirty="0" smtClean="0"/>
          </a:p>
          <a:p>
            <a:r>
              <a:rPr lang="ru-RU" dirty="0" smtClean="0"/>
              <a:t>По итогам анализа, для улучшения качества итогового продукта строительства, требуется внутреннее улучшение процесса стройки;</a:t>
            </a:r>
          </a:p>
          <a:p>
            <a:pPr marL="152396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</a:t>
            </a:fld>
            <a:endParaRPr lang="ru"/>
          </a:p>
        </p:txBody>
      </p:sp>
      <p:pic>
        <p:nvPicPr>
          <p:cNvPr id="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6970" y="59360"/>
            <a:ext cx="931197" cy="4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9" y="3648725"/>
            <a:ext cx="768862" cy="745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35" y="4963813"/>
            <a:ext cx="791235" cy="653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34" y="4316113"/>
            <a:ext cx="682398" cy="647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89" y="5707019"/>
            <a:ext cx="771387" cy="707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295" y="2172547"/>
            <a:ext cx="752725" cy="7527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0710" y="3124489"/>
            <a:ext cx="11445040" cy="3379212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08295" y="2159144"/>
            <a:ext cx="5507455" cy="779532"/>
          </a:xfrm>
          <a:prstGeom prst="rect">
            <a:avLst/>
          </a:prstGeom>
          <a:noFill/>
          <a:ln w="3175" cap="sq" cmpd="sng">
            <a:solidFill>
              <a:srgbClr val="004996">
                <a:alpha val="4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4151"/>
            <a:ext cx="8679331" cy="763600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 </a:t>
            </a:r>
            <a:r>
              <a:rPr lang="en-US" sz="33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 </a:t>
            </a:r>
            <a:r>
              <a:rPr lang="en-US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</a:t>
            </a:r>
            <a:r>
              <a:rPr lang="en-US" sz="33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kk-KZ" sz="3300" b="1" kern="600" spc="-100" dirty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мобильная </a:t>
            </a:r>
            <a:r>
              <a:rPr lang="kk-KZ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стройка</a:t>
            </a:r>
            <a:r>
              <a:rPr lang="en-US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kk-KZ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Модули</a:t>
            </a:r>
            <a:endParaRPr lang="ru-RU" sz="33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</a:t>
            </a:fld>
            <a:endParaRPr lang="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351385"/>
            <a:ext cx="9508986" cy="4187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88764" y="567145"/>
            <a:ext cx="9927018" cy="16819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68307" y="623898"/>
            <a:ext cx="3442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Модули: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Dashboards </a:t>
            </a:r>
            <a:r>
              <a:rPr lang="en-US" b="1" dirty="0"/>
              <a:t>&amp; </a:t>
            </a:r>
            <a:r>
              <a:rPr lang="en-US" b="1" dirty="0" smtClean="0"/>
              <a:t>Reports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Real-time project </a:t>
            </a:r>
            <a:r>
              <a:rPr lang="en-US" b="1" dirty="0" smtClean="0"/>
              <a:t>management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Quality </a:t>
            </a:r>
            <a:r>
              <a:rPr lang="en-US" b="1" dirty="0" smtClean="0"/>
              <a:t>Assurance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Standards</a:t>
            </a:r>
            <a:endParaRPr lang="ru-RU" b="1" dirty="0"/>
          </a:p>
        </p:txBody>
      </p:sp>
      <p:pic>
        <p:nvPicPr>
          <p:cNvPr id="13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6970" y="59360"/>
            <a:ext cx="931197" cy="4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593589" y="669449"/>
            <a:ext cx="3931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Manpower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Material's supply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Lean Production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808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7" y="4489366"/>
            <a:ext cx="3883777" cy="216750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5383" y="3684031"/>
            <a:ext cx="2115470" cy="27289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/>
          <a:srcRect t="908" b="2099"/>
          <a:stretch/>
        </p:blipFill>
        <p:spPr>
          <a:xfrm>
            <a:off x="4052431" y="1176813"/>
            <a:ext cx="4006070" cy="2350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12" y="-112297"/>
            <a:ext cx="4997194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/>
              <a:t> </a:t>
            </a:r>
            <a:r>
              <a:rPr lang="en-US" sz="3300" b="1" kern="600" spc="-100" dirty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 </a:t>
            </a:r>
            <a:r>
              <a:rPr lang="en-US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</a:t>
            </a:r>
            <a:r>
              <a:rPr lang="ru-RU" sz="3300" b="1" kern="600" spc="-100" dirty="0" smtClean="0">
                <a:solidFill>
                  <a:srgbClr val="0049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Команда</a:t>
            </a:r>
            <a:endParaRPr lang="ru-RU" sz="3300" b="1" kern="600" spc="-100" dirty="0">
              <a:solidFill>
                <a:srgbClr val="00499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36970" y="59360"/>
            <a:ext cx="931197" cy="4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9472954" y="832046"/>
            <a:ext cx="2104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</a:rPr>
              <a:t>Quality Assurance</a:t>
            </a:r>
            <a:endParaRPr lang="ru-RU" sz="2000" b="1" dirty="0">
              <a:solidFill>
                <a:srgbClr val="FF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3394" y="819940"/>
            <a:ext cx="2011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60093"/>
                </a:solidFill>
              </a:rPr>
              <a:t>Material's supply</a:t>
            </a:r>
            <a:endParaRPr lang="ru-RU" sz="2000" b="1" dirty="0">
              <a:solidFill>
                <a:srgbClr val="D6009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864" y="760190"/>
            <a:ext cx="354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4996"/>
                </a:solidFill>
              </a:rPr>
              <a:t>Manpower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32" y="1251980"/>
            <a:ext cx="2950520" cy="2110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424" y="4918244"/>
            <a:ext cx="3581400" cy="13144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781197" y="4461631"/>
            <a:ext cx="2953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 smtClean="0"/>
              <a:t>Внедрение и поддержка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0859" y="1183322"/>
            <a:ext cx="2549447" cy="24009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665989" y="6135307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19401" y="3308966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61605" y="1349196"/>
            <a:ext cx="1004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868142" y="1176813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618117" y="4870575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Support</a:t>
            </a:r>
            <a:r>
              <a:rPr lang="kk-KZ" sz="1400" b="1" dirty="0" smtClean="0"/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234169" y="3271138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086180" y="5332240"/>
            <a:ext cx="1049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Внедренец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818239" y="1737952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631667" y="3046684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120858" y="1053367"/>
            <a:ext cx="1077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Архитектор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890361" y="2843460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40666" y="2842491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57494" y="3285577"/>
            <a:ext cx="1077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Архитектор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84243" y="3200005"/>
            <a:ext cx="1430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/>
              <a:t>Ст. Разработчик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93771" y="3189590"/>
            <a:ext cx="1259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106" y="3828843"/>
            <a:ext cx="1872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        </a:t>
            </a:r>
            <a:r>
              <a:rPr lang="en-US" b="1" dirty="0" smtClean="0"/>
              <a:t>Real-time </a:t>
            </a:r>
            <a:endParaRPr lang="ru-RU" b="1" dirty="0" smtClean="0"/>
          </a:p>
          <a:p>
            <a:r>
              <a:rPr lang="ru-RU" b="1" dirty="0" smtClean="0"/>
              <a:t>            </a:t>
            </a:r>
            <a:r>
              <a:rPr lang="en-US" b="1" dirty="0" smtClean="0"/>
              <a:t>project </a:t>
            </a:r>
            <a:endParaRPr lang="ru-RU" b="1" dirty="0" smtClean="0"/>
          </a:p>
          <a:p>
            <a:r>
              <a:rPr lang="ru-RU" b="1" dirty="0" smtClean="0"/>
              <a:t>        </a:t>
            </a:r>
            <a:r>
              <a:rPr lang="en-US" b="1" dirty="0" smtClean="0"/>
              <a:t>management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560848" y="6255261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01413" y="6286372"/>
            <a:ext cx="116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Разработчик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0278584" y="6135308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/>
              <a:t>Аналитик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772752" y="4112476"/>
            <a:ext cx="2662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 smtClean="0"/>
              <a:t>Управление проектом</a:t>
            </a:r>
            <a:endParaRPr lang="ru-RU" sz="20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633942" y="6128219"/>
            <a:ext cx="83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 Project </a:t>
            </a:r>
          </a:p>
          <a:p>
            <a:r>
              <a:rPr lang="en-US" sz="1400" b="1" dirty="0" smtClean="0"/>
              <a:t>manager</a:t>
            </a:r>
            <a:endParaRPr lang="kk-KZ" sz="1400" b="1" dirty="0" smtClean="0"/>
          </a:p>
        </p:txBody>
      </p:sp>
      <p:sp>
        <p:nvSpPr>
          <p:cNvPr id="45" name="Прямоугольник 44"/>
          <p:cNvSpPr/>
          <p:nvPr/>
        </p:nvSpPr>
        <p:spPr>
          <a:xfrm>
            <a:off x="4862103" y="6128219"/>
            <a:ext cx="809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Product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owner</a:t>
            </a:r>
            <a:endParaRPr lang="kk-KZ" sz="1400" b="1" dirty="0" smtClean="0"/>
          </a:p>
        </p:txBody>
      </p:sp>
      <p:sp>
        <p:nvSpPr>
          <p:cNvPr id="48" name="Прямоугольник 47"/>
          <p:cNvSpPr/>
          <p:nvPr/>
        </p:nvSpPr>
        <p:spPr>
          <a:xfrm>
            <a:off x="7328080" y="6122790"/>
            <a:ext cx="83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 Change </a:t>
            </a:r>
          </a:p>
          <a:p>
            <a:r>
              <a:rPr lang="en-US" sz="1400" b="1" dirty="0" smtClean="0"/>
              <a:t>manager</a:t>
            </a:r>
            <a:endParaRPr lang="kk-KZ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1981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5E493A28A938248A604E9699ED74477" ma:contentTypeVersion="2" ma:contentTypeDescription="Создание документа." ma:contentTypeScope="" ma:versionID="cc445314d44d129b4a58b99cbdbdfdb2">
  <xsd:schema xmlns:xsd="http://www.w3.org/2001/XMLSchema" xmlns:xs="http://www.w3.org/2001/XMLSchema" xmlns:p="http://schemas.microsoft.com/office/2006/metadata/properties" xmlns:ns2="c37e3442-91c4-41ec-b6df-3b8948306362" xmlns:ns3="b7cf2472-c1f9-444b-97b8-b376fd83aa6a" targetNamespace="http://schemas.microsoft.com/office/2006/metadata/properties" ma:root="true" ma:fieldsID="78716bd1582943af102da9e5a243b76d" ns2:_="" ns3:_="">
    <xsd:import namespace="c37e3442-91c4-41ec-b6df-3b8948306362"/>
    <xsd:import namespace="b7cf2472-c1f9-444b-97b8-b376fd83aa6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7e3442-91c4-41ec-b6df-3b89483063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f2472-c1f9-444b-97b8-b376fd83aa6a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9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2EBC21-B842-45FF-90ED-7A570B39CA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25C241-7F9F-421E-9998-1B16977DF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7e3442-91c4-41ec-b6df-3b8948306362"/>
    <ds:schemaRef ds:uri="b7cf2472-c1f9-444b-97b8-b376fd83aa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68021</TotalTime>
  <Words>2260</Words>
  <Application>Microsoft Office PowerPoint</Application>
  <PresentationFormat>Широкоэкранный</PresentationFormat>
  <Paragraphs>441</Paragraphs>
  <Slides>21</Slides>
  <Notes>21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Цель доклада…</vt:lpstr>
      <vt:lpstr>Концепция строительства</vt:lpstr>
      <vt:lpstr>Презентация PowerPoint</vt:lpstr>
      <vt:lpstr>Презентация PowerPoint</vt:lpstr>
      <vt:lpstr>Opera Build – проект, направленный на автоматизацию строительного процесса  </vt:lpstr>
      <vt:lpstr> Opera Build – мобильная стройка. Модули</vt:lpstr>
      <vt:lpstr> Opera Build. Команда</vt:lpstr>
      <vt:lpstr>Презентация PowerPoint</vt:lpstr>
      <vt:lpstr>Презентация PowerPoint</vt:lpstr>
      <vt:lpstr> Проблемы</vt:lpstr>
      <vt:lpstr>Решения</vt:lpstr>
      <vt:lpstr>Цели проекта Opera Build: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Полезные ссылки: </vt:lpstr>
      <vt:lpstr>Наши контакты: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Горбач</dc:creator>
  <cp:lastModifiedBy>Бейсенбаева Айгерим</cp:lastModifiedBy>
  <cp:revision>2129</cp:revision>
  <cp:lastPrinted>2016-08-02T01:46:04Z</cp:lastPrinted>
  <dcterms:created xsi:type="dcterms:W3CDTF">2016-07-30T14:35:11Z</dcterms:created>
  <dcterms:modified xsi:type="dcterms:W3CDTF">2019-05-24T11:06:16Z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0x01010015E493A28A938248A604E9699ED74477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</Properties>
</file>