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364" r:id="rId3"/>
    <p:sldId id="316" r:id="rId4"/>
    <p:sldId id="329" r:id="rId5"/>
    <p:sldId id="361" r:id="rId6"/>
    <p:sldId id="363" r:id="rId7"/>
    <p:sldId id="339" r:id="rId8"/>
    <p:sldId id="340" r:id="rId9"/>
    <p:sldId id="343" r:id="rId10"/>
    <p:sldId id="344" r:id="rId11"/>
    <p:sldId id="346" r:id="rId12"/>
    <p:sldId id="347" r:id="rId13"/>
    <p:sldId id="348" r:id="rId14"/>
    <p:sldId id="327" r:id="rId15"/>
    <p:sldId id="349" r:id="rId16"/>
    <p:sldId id="352" r:id="rId17"/>
    <p:sldId id="353" r:id="rId18"/>
    <p:sldId id="355" r:id="rId19"/>
    <p:sldId id="356" r:id="rId20"/>
    <p:sldId id="358" r:id="rId21"/>
    <p:sldId id="368" r:id="rId22"/>
    <p:sldId id="359" r:id="rId23"/>
    <p:sldId id="366" r:id="rId24"/>
    <p:sldId id="367" r:id="rId25"/>
    <p:sldId id="365" r:id="rId26"/>
    <p:sldId id="360" r:id="rId27"/>
    <p:sldId id="31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 Azimbaeva" initials="OA" lastIdx="5" clrIdx="0">
    <p:extLst>
      <p:ext uri="{19B8F6BF-5375-455C-9EA6-DF929625EA0E}">
        <p15:presenceInfo xmlns:p15="http://schemas.microsoft.com/office/powerpoint/2012/main" userId="S-1-5-21-1227322100-1798780813-526660263-172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87743" autoAdjust="0"/>
  </p:normalViewPr>
  <p:slideViewPr>
    <p:cSldViewPr>
      <p:cViewPr varScale="1">
        <p:scale>
          <a:sx n="60" d="100"/>
          <a:sy n="60" d="100"/>
        </p:scale>
        <p:origin x="5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48" Type="http://schemas.microsoft.com/office/2015/10/relationships/revisionInfo" Target="revisionInfo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24T20:55:35.144" idx="5">
    <p:pos x="10" y="10"/>
    <p:text>шрифт</p:text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905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272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 1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38039" y="1744979"/>
            <a:ext cx="7667922" cy="427513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1350"/>
            </a:lvl1pPr>
            <a:lvl2pPr marL="34290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1200"/>
            </a:lvl2pPr>
            <a:lvl3pPr marL="685800" indent="0">
              <a:lnSpc>
                <a:spcPct val="120000"/>
              </a:lnSpc>
              <a:buClr>
                <a:schemeClr val="accent5"/>
              </a:buClr>
              <a:buNone/>
              <a:defRPr sz="1050"/>
            </a:lvl3pPr>
            <a:lvl4pPr marL="102870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900"/>
            </a:lvl4pPr>
            <a:lvl5pPr marL="1371600" indent="0">
              <a:lnSpc>
                <a:spcPct val="120000"/>
              </a:lnSpc>
              <a:buClr>
                <a:schemeClr val="accent5"/>
              </a:buClr>
              <a:buNone/>
              <a:defRPr sz="750" cap="all" baseline="0"/>
            </a:lvl5pPr>
          </a:lstStyle>
          <a:p>
            <a:pPr lvl="0"/>
            <a:r>
              <a:rPr lang="en-US" dirty="0"/>
              <a:t>Edit Master text </a:t>
            </a:r>
            <a:r>
              <a:rPr lang="en-US" dirty="0" smtClean="0"/>
              <a:t>styles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0076" y="6020116"/>
            <a:ext cx="6578794" cy="38439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750" cap="all" spc="113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7523" y="6020116"/>
            <a:ext cx="656969" cy="38439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750">
                <a:solidFill>
                  <a:schemeClr val="tx2"/>
                </a:solidFill>
              </a:defRPr>
            </a:lvl1pPr>
          </a:lstStyle>
          <a:p>
            <a:fld id="{36AD4128-43F4-4E6D-9F68-336E6948EE7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2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317527" y="889456"/>
            <a:ext cx="1086965" cy="232804"/>
          </a:xfrm>
          <a:prstGeom prst="rect">
            <a:avLst/>
          </a:prstGeom>
        </p:spPr>
      </p:pic>
      <p:pic>
        <p:nvPicPr>
          <p:cNvPr id="43" name="Picture 42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9" y="1331625"/>
            <a:ext cx="658760" cy="47993"/>
          </a:xfrm>
          <a:prstGeom prst="rect">
            <a:avLst/>
          </a:prstGeom>
        </p:spPr>
      </p:pic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738039" y="764858"/>
            <a:ext cx="5923207" cy="56673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lnSpc>
                <a:spcPct val="96000"/>
              </a:lnSpc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07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6862" y="764857"/>
            <a:ext cx="5924384" cy="105123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lnSpc>
                <a:spcPct val="96000"/>
              </a:lnSpc>
              <a:defRPr sz="2400"/>
            </a:lvl1pPr>
          </a:lstStyle>
          <a:p>
            <a:r>
              <a:rPr lang="en-US" dirty="0"/>
              <a:t>Click to </a:t>
            </a:r>
            <a:r>
              <a:rPr lang="en-US" dirty="0" smtClean="0"/>
              <a:t>edit </a:t>
            </a:r>
            <a:r>
              <a:rPr lang="en-US" dirty="0"/>
              <a:t>Master title style</a:t>
            </a:r>
            <a:br>
              <a:rPr lang="en-US" dirty="0"/>
            </a:br>
            <a:r>
              <a:rPr lang="en-US" dirty="0" smtClean="0"/>
              <a:t>Two </a:t>
            </a:r>
            <a:r>
              <a:rPr lang="en-US" dirty="0"/>
              <a:t>Lines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39218" y="2229701"/>
            <a:ext cx="7669098" cy="379064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1350"/>
            </a:lvl1pPr>
            <a:lvl2pPr marL="34290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1200"/>
            </a:lvl2pPr>
            <a:lvl3pPr marL="685800" indent="0">
              <a:lnSpc>
                <a:spcPct val="120000"/>
              </a:lnSpc>
              <a:buClr>
                <a:schemeClr val="accent5"/>
              </a:buClr>
              <a:buNone/>
              <a:defRPr sz="1050"/>
            </a:lvl3pPr>
            <a:lvl4pPr marL="102870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900"/>
            </a:lvl4pPr>
            <a:lvl5pPr marL="1371600" indent="0">
              <a:lnSpc>
                <a:spcPct val="120000"/>
              </a:lnSpc>
              <a:buClr>
                <a:schemeClr val="accent5"/>
              </a:buClr>
              <a:buNone/>
              <a:defRPr sz="750" cap="all" baseline="0"/>
            </a:lvl5pPr>
          </a:lstStyle>
          <a:p>
            <a:pPr lvl="0"/>
            <a:r>
              <a:rPr lang="en-US" dirty="0"/>
              <a:t>Edit Master </a:t>
            </a:r>
            <a:r>
              <a:rPr lang="en-US"/>
              <a:t>text </a:t>
            </a:r>
            <a:r>
              <a:rPr lang="en-US" smtClean="0"/>
              <a:t>styles</a:t>
            </a:r>
            <a:endParaRPr lang="en-US" dirty="0"/>
          </a:p>
        </p:txBody>
      </p:sp>
      <p:pic>
        <p:nvPicPr>
          <p:cNvPr id="42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317527" y="889456"/>
            <a:ext cx="1086965" cy="232804"/>
          </a:xfrm>
          <a:prstGeom prst="rect">
            <a:avLst/>
          </a:prstGeom>
        </p:spPr>
      </p:pic>
      <p:pic>
        <p:nvPicPr>
          <p:cNvPr id="43" name="Picture 42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76" y="1816321"/>
            <a:ext cx="657000" cy="47993"/>
          </a:xfrm>
          <a:prstGeom prst="rect">
            <a:avLst/>
          </a:prstGeom>
        </p:spPr>
      </p:pic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5685" y="6020116"/>
            <a:ext cx="6583185" cy="38439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750" cap="all" spc="113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7522" y="6020116"/>
            <a:ext cx="659616" cy="38439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750">
                <a:solidFill>
                  <a:schemeClr val="tx2"/>
                </a:solidFill>
              </a:defRPr>
            </a:lvl1pPr>
          </a:lstStyle>
          <a:p>
            <a:fld id="{36AD4128-43F4-4E6D-9F68-336E6948EE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071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38039" y="1744979"/>
            <a:ext cx="3727610" cy="427513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1350"/>
            </a:lvl1pPr>
            <a:lvl2pPr marL="34290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1200"/>
            </a:lvl2pPr>
            <a:lvl3pPr marL="685800" indent="0">
              <a:lnSpc>
                <a:spcPct val="120000"/>
              </a:lnSpc>
              <a:buClr>
                <a:schemeClr val="accent5"/>
              </a:buClr>
              <a:buNone/>
              <a:defRPr sz="1050"/>
            </a:lvl3pPr>
            <a:lvl4pPr marL="102870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900"/>
            </a:lvl4pPr>
            <a:lvl5pPr marL="1371600" indent="0">
              <a:lnSpc>
                <a:spcPct val="120000"/>
              </a:lnSpc>
              <a:buClr>
                <a:schemeClr val="accent5"/>
              </a:buClr>
              <a:buNone/>
              <a:defRPr sz="750" cap="all" baseline="0"/>
            </a:lvl5pPr>
          </a:lstStyle>
          <a:p>
            <a:pPr lvl="0"/>
            <a:r>
              <a:rPr lang="en-US" dirty="0"/>
              <a:t>Edit Master text </a:t>
            </a:r>
            <a:r>
              <a:rPr lang="en-US" dirty="0" smtClean="0"/>
              <a:t>styles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0076" y="6020116"/>
            <a:ext cx="6578794" cy="38439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750" cap="all" spc="113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7522" y="6020116"/>
            <a:ext cx="659616" cy="38439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750">
                <a:solidFill>
                  <a:schemeClr val="tx2"/>
                </a:solidFill>
              </a:defRPr>
            </a:lvl1pPr>
          </a:lstStyle>
          <a:p>
            <a:fld id="{36AD4128-43F4-4E6D-9F68-336E6948EE7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2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317527" y="889456"/>
            <a:ext cx="1086965" cy="232804"/>
          </a:xfrm>
          <a:prstGeom prst="rect">
            <a:avLst/>
          </a:prstGeom>
        </p:spPr>
      </p:pic>
      <p:pic>
        <p:nvPicPr>
          <p:cNvPr id="43" name="Picture 42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9" y="1331625"/>
            <a:ext cx="658760" cy="47993"/>
          </a:xfrm>
          <a:prstGeom prst="rect">
            <a:avLst/>
          </a:prstGeom>
        </p:spPr>
      </p:pic>
      <p:sp>
        <p:nvSpPr>
          <p:cNvPr id="40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93692" y="1744979"/>
            <a:ext cx="3714304" cy="427513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1350"/>
            </a:lvl1pPr>
            <a:lvl2pPr marL="34290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1200"/>
            </a:lvl2pPr>
            <a:lvl3pPr marL="685800" indent="0">
              <a:lnSpc>
                <a:spcPct val="120000"/>
              </a:lnSpc>
              <a:buClr>
                <a:schemeClr val="accent5"/>
              </a:buClr>
              <a:buNone/>
              <a:defRPr sz="1050"/>
            </a:lvl3pPr>
            <a:lvl4pPr marL="1028700" indent="0">
              <a:lnSpc>
                <a:spcPct val="120000"/>
              </a:lnSpc>
              <a:buClr>
                <a:schemeClr val="accent5"/>
              </a:buClr>
              <a:buFont typeface="Arial" panose="020B0604020202020204" pitchFamily="34" charset="0"/>
              <a:buNone/>
              <a:defRPr sz="900"/>
            </a:lvl4pPr>
            <a:lvl5pPr marL="1371600" indent="0">
              <a:lnSpc>
                <a:spcPct val="120000"/>
              </a:lnSpc>
              <a:buClr>
                <a:schemeClr val="accent5"/>
              </a:buClr>
              <a:buNone/>
              <a:defRPr sz="750" cap="all" baseline="0"/>
            </a:lvl5pPr>
          </a:lstStyle>
          <a:p>
            <a:pPr lvl="0"/>
            <a:r>
              <a:rPr lang="en-US" dirty="0"/>
              <a:t>Edit Master text </a:t>
            </a:r>
            <a:r>
              <a:rPr lang="en-US" dirty="0" smtClean="0"/>
              <a:t>styles</a:t>
            </a:r>
            <a:endParaRPr lang="en-US" dirty="0"/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738039" y="764858"/>
            <a:ext cx="5923207" cy="56673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lnSpc>
                <a:spcPct val="96000"/>
              </a:lnSpc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97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6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taart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Oazimbaeva@dataart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772400" cy="1872208"/>
          </a:xfrm>
        </p:spPr>
        <p:txBody>
          <a:bodyPr>
            <a:normAutofit/>
          </a:bodyPr>
          <a:lstStyle/>
          <a:p>
            <a:r>
              <a:rPr lang="ru-RU" dirty="0" smtClean="0"/>
              <a:t>Начал</a:t>
            </a:r>
            <a:r>
              <a:rPr lang="ru-RU" dirty="0"/>
              <a:t>о</a:t>
            </a:r>
            <a:r>
              <a:rPr lang="ru-RU" dirty="0" smtClean="0"/>
              <a:t> </a:t>
            </a:r>
            <a:r>
              <a:rPr lang="ru-RU" dirty="0"/>
              <a:t>проекта: не торопись проектировать, узнай </a:t>
            </a:r>
            <a:r>
              <a:rPr lang="ru-RU" dirty="0" smtClean="0"/>
              <a:t>цель</a:t>
            </a:r>
            <a:endParaRPr lang="ru-RU" sz="3200" b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Ольга Азимбаева</a:t>
            </a:r>
            <a:endParaRPr lang="ru-RU" dirty="0"/>
          </a:p>
          <a:p>
            <a:r>
              <a:rPr lang="ru-RU" dirty="0" smtClean="0"/>
              <a:t>ДатаАрт</a:t>
            </a:r>
            <a:endParaRPr lang="en-US" dirty="0"/>
          </a:p>
          <a:p>
            <a:r>
              <a:rPr lang="en-US" dirty="0" smtClean="0">
                <a:hlinkClick r:id="rId3"/>
              </a:rPr>
              <a:t>www.dataart.ru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31DF5E2-3BB3-4697-BA61-01580F0E5D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350" y="404664"/>
            <a:ext cx="3621300" cy="17852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Контекст</a:t>
            </a:r>
            <a:endParaRPr lang="ru-RU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>
            <a:normAutofit/>
          </a:bodyPr>
          <a:lstStyle/>
          <a:p>
            <a:r>
              <a:rPr lang="ru-RU" sz="2000" b="1" i="1" dirty="0" smtClean="0"/>
              <a:t>Цель: </a:t>
            </a:r>
            <a:r>
              <a:rPr lang="ru-RU" sz="2000" i="1" dirty="0" smtClean="0"/>
              <a:t>лучше понимать клиента и разговаривать с ним на одном языке. </a:t>
            </a:r>
          </a:p>
          <a:p>
            <a:endParaRPr lang="en-US" sz="1000" i="1" dirty="0"/>
          </a:p>
          <a:p>
            <a:pPr marL="0" lvl="1" indent="0">
              <a:buNone/>
            </a:pPr>
            <a:endParaRPr lang="en-US" sz="1800" b="1" dirty="0" smtClean="0"/>
          </a:p>
          <a:p>
            <a:pPr marL="285750" lvl="1"/>
            <a:endParaRPr lang="ru-RU" sz="1600" b="1" dirty="0" smtClean="0"/>
          </a:p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2000" dirty="0" smtClean="0"/>
          </a:p>
          <a:p>
            <a:pPr marL="342900" lvl="1" indent="0">
              <a:buNone/>
            </a:pPr>
            <a:endParaRPr lang="ru-RU" sz="2000" dirty="0" smtClean="0"/>
          </a:p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2000" dirty="0" smtClean="0"/>
          </a:p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2000" dirty="0" smtClean="0"/>
          </a:p>
          <a:p>
            <a:pPr marL="571500" lvl="1" indent="-2286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0" indent="0"/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1115616" y="2366793"/>
            <a:ext cx="33921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Индустрия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31640" y="4233862"/>
            <a:ext cx="26154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Лидеры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5776" y="3272430"/>
            <a:ext cx="23182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Клиент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515" y="4089614"/>
            <a:ext cx="38473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Конкуренты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77667" y="2600765"/>
            <a:ext cx="24852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Тренды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43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Заинтересованные лица</a:t>
            </a:r>
            <a:endParaRPr lang="ru-RU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>
            <a:normAutofit/>
          </a:bodyPr>
          <a:lstStyle/>
          <a:p>
            <a:r>
              <a:rPr lang="ru-RU" sz="2000" b="1" i="1" dirty="0"/>
              <a:t>Цель: </a:t>
            </a:r>
            <a:r>
              <a:rPr lang="ru-RU" sz="2000" i="1" dirty="0" smtClean="0"/>
              <a:t>понимать с кем мы работаем, какие у разных людей интересы, какое влияние каждый из заинтересованных лиц может оказать на проект</a:t>
            </a:r>
            <a:endParaRPr lang="ru-RU" sz="2000" b="1" i="1" dirty="0" smtClean="0"/>
          </a:p>
          <a:p>
            <a:endParaRPr lang="ru-RU" sz="2000" b="1" i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1091010" y="2842344"/>
            <a:ext cx="31999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Спонсоры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83161" y="4400655"/>
            <a:ext cx="30342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Эксперты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00B0F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90925" y="3736686"/>
            <a:ext cx="43867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Пользователи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20598" y="5385990"/>
            <a:ext cx="36842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Поддержка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121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Целевая аудитория</a:t>
            </a:r>
            <a:endParaRPr lang="ru-RU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26745"/>
            <a:ext cx="8229600" cy="1642215"/>
          </a:xfrm>
        </p:spPr>
        <p:txBody>
          <a:bodyPr>
            <a:normAutofit/>
          </a:bodyPr>
          <a:lstStyle/>
          <a:p>
            <a:r>
              <a:rPr lang="ru-RU" sz="2000" b="1" i="1" dirty="0">
                <a:solidFill>
                  <a:prstClr val="black"/>
                </a:solidFill>
              </a:rPr>
              <a:t>Цель:</a:t>
            </a:r>
            <a:r>
              <a:rPr lang="en-US" sz="2000" i="1" dirty="0" smtClean="0"/>
              <a:t> </a:t>
            </a:r>
            <a:r>
              <a:rPr lang="ru-RU" sz="2000" i="1" dirty="0" smtClean="0"/>
              <a:t> понимание целевой аудитории помогает понять какие функции должна выполнять система. Постоянная проверка актуальности функционала с ЦА гарантирует использование продукта после релиза</a:t>
            </a:r>
          </a:p>
          <a:p>
            <a:endParaRPr lang="ru-RU" sz="1400" i="1" dirty="0" smtClean="0"/>
          </a:p>
          <a:p>
            <a:endParaRPr lang="ru-RU" sz="1400" i="1" dirty="0" smtClean="0"/>
          </a:p>
          <a:p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1518453" y="3048713"/>
            <a:ext cx="28745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Персоны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22991" y="4915782"/>
            <a:ext cx="17207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Цели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3453" y="4130187"/>
            <a:ext cx="1655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Роли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91099" y="3645024"/>
            <a:ext cx="34154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Проблемы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818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Постановка задачи</a:t>
            </a:r>
            <a:endParaRPr lang="ru-RU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388647"/>
            <a:ext cx="8229600" cy="1104250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prstClr val="black"/>
                </a:solidFill>
              </a:rPr>
              <a:t>Цель</a:t>
            </a:r>
            <a:r>
              <a:rPr lang="ru-RU" sz="2000" b="1" i="1" dirty="0">
                <a:solidFill>
                  <a:prstClr val="black"/>
                </a:solidFill>
              </a:rPr>
              <a:t>:</a:t>
            </a:r>
            <a:r>
              <a:rPr lang="en-US" sz="2000" i="1" dirty="0">
                <a:solidFill>
                  <a:prstClr val="black"/>
                </a:solidFill>
              </a:rPr>
              <a:t> </a:t>
            </a:r>
            <a:r>
              <a:rPr lang="ru-RU" sz="2000" i="1" dirty="0">
                <a:solidFill>
                  <a:prstClr val="black"/>
                </a:solidFill>
              </a:rPr>
              <a:t> </a:t>
            </a:r>
            <a:r>
              <a:rPr lang="ru-RU" sz="2000" i="1" dirty="0" smtClean="0">
                <a:solidFill>
                  <a:prstClr val="black"/>
                </a:solidFill>
              </a:rPr>
              <a:t>продукты и сервисы разработаны для того, чтобы решать определенные проблемы или решать поставленные задачи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258571" y="2636912"/>
            <a:ext cx="21565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Мотив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7144" y="4909851"/>
            <a:ext cx="3482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Сложности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98566" y="3542549"/>
            <a:ext cx="22829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З</a:t>
            </a:r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адача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94738" y="4359733"/>
            <a:ext cx="30532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Результат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99358" y="2873183"/>
            <a:ext cx="28536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Попытки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29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4A7EBB"/>
                </a:solidFill>
              </a:rPr>
              <a:t>Зачем. </a:t>
            </a:r>
            <a:r>
              <a:rPr lang="ru-RU" b="0" dirty="0" smtClean="0"/>
              <a:t>Закапываемся в цели</a:t>
            </a:r>
            <a:endParaRPr lang="ru-RU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ru-RU" sz="2000" dirty="0" smtClean="0"/>
              <a:t>Запрос заказчика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Автоматизировать продажу билетов в парк аттракционов (создать веб-сайт)</a:t>
            </a:r>
            <a:endParaRPr lang="ru-RU" sz="2400" dirty="0" smtClean="0"/>
          </a:p>
          <a:p>
            <a:pPr marL="0" indent="0"/>
            <a:endParaRPr lang="ru-RU" dirty="0" smtClean="0"/>
          </a:p>
          <a:p>
            <a:pPr marL="0" indent="0"/>
            <a:r>
              <a:rPr lang="ru-RU" sz="2000" dirty="0" smtClean="0"/>
              <a:t>Чего хотим достичь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Ликвидация узкого места</a:t>
            </a:r>
          </a:p>
        </p:txBody>
      </p:sp>
    </p:spTree>
    <p:extLst>
      <p:ext uri="{BB962C8B-B14F-4D97-AF65-F5344CB8AC3E}">
        <p14:creationId xmlns:p14="http://schemas.microsoft.com/office/powerpoint/2010/main" val="247462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Ограничения</a:t>
            </a:r>
            <a:endParaRPr lang="ru-RU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55737"/>
            <a:ext cx="8229600" cy="821135"/>
          </a:xfrm>
        </p:spPr>
        <p:txBody>
          <a:bodyPr/>
          <a:lstStyle/>
          <a:p>
            <a:r>
              <a:rPr lang="ru-RU" sz="1900" b="1" i="1" dirty="0">
                <a:solidFill>
                  <a:prstClr val="black"/>
                </a:solidFill>
              </a:rPr>
              <a:t>Цель:</a:t>
            </a:r>
            <a:r>
              <a:rPr lang="en-US" sz="1900" i="1" dirty="0">
                <a:solidFill>
                  <a:prstClr val="black"/>
                </a:solidFill>
              </a:rPr>
              <a:t> </a:t>
            </a:r>
            <a:r>
              <a:rPr lang="ru-RU" sz="1900" i="1" dirty="0">
                <a:solidFill>
                  <a:prstClr val="black"/>
                </a:solidFill>
              </a:rPr>
              <a:t> </a:t>
            </a:r>
            <a:r>
              <a:rPr lang="ru-RU" sz="1900" i="1" dirty="0" smtClean="0">
                <a:solidFill>
                  <a:prstClr val="black"/>
                </a:solidFill>
              </a:rPr>
              <a:t>п</a:t>
            </a:r>
            <a:r>
              <a:rPr lang="ru-RU" sz="1900" i="1" dirty="0" smtClean="0"/>
              <a:t>онимать ограничения проекта, чтобы вовремя обсудить риски или «поднять флаг».</a:t>
            </a:r>
            <a:endParaRPr lang="en-US" sz="1900" i="1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738039" y="2923130"/>
            <a:ext cx="7667922" cy="2861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371600" rtl="0" eaLnBrk="1" latinLnBrk="0" hangingPunct="1">
              <a:lnSpc>
                <a:spcPct val="120000"/>
              </a:lnSpc>
              <a:spcBef>
                <a:spcPts val="150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5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sp>
        <p:nvSpPr>
          <p:cNvPr id="6" name="Rectangle 5"/>
          <p:cNvSpPr/>
          <p:nvPr/>
        </p:nvSpPr>
        <p:spPr>
          <a:xfrm>
            <a:off x="1030584" y="2503100"/>
            <a:ext cx="25898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Бюджет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5487" y="4575989"/>
            <a:ext cx="3620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Технологии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89511" y="3614557"/>
            <a:ext cx="2023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Сроки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27984" y="2919860"/>
            <a:ext cx="34195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Стандарты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908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Статистика</a:t>
            </a:r>
            <a:endParaRPr lang="ru-RU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39552" y="1610479"/>
            <a:ext cx="8496944" cy="821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b="1" i="1" dirty="0" smtClean="0">
                <a:solidFill>
                  <a:prstClr val="black"/>
                </a:solidFill>
              </a:rPr>
              <a:t>Цель:</a:t>
            </a:r>
            <a:r>
              <a:rPr lang="en-US" sz="1900" i="1" dirty="0" smtClean="0">
                <a:solidFill>
                  <a:prstClr val="black"/>
                </a:solidFill>
              </a:rPr>
              <a:t> </a:t>
            </a:r>
            <a:r>
              <a:rPr lang="ru-RU" sz="1900" i="1" dirty="0" smtClean="0">
                <a:solidFill>
                  <a:prstClr val="black"/>
                </a:solidFill>
              </a:rPr>
              <a:t> выявить дополнительные зависимости, опираясь на колличественные данные</a:t>
            </a:r>
            <a:endParaRPr lang="en-US" sz="1900" i="1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738039" y="2923130"/>
            <a:ext cx="7667922" cy="2861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371600" rtl="0" eaLnBrk="1" latinLnBrk="0" hangingPunct="1">
              <a:lnSpc>
                <a:spcPct val="120000"/>
              </a:lnSpc>
              <a:spcBef>
                <a:spcPts val="150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5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sp>
        <p:nvSpPr>
          <p:cNvPr id="8" name="Rectangle 7"/>
          <p:cNvSpPr/>
          <p:nvPr/>
        </p:nvSpPr>
        <p:spPr>
          <a:xfrm>
            <a:off x="4499992" y="5074648"/>
            <a:ext cx="29466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Прибыль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87756" y="2389600"/>
            <a:ext cx="19559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Спрос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65749" y="3227988"/>
            <a:ext cx="43867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Пользователи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8568" y="4151318"/>
            <a:ext cx="6041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Проблемные места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116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Текущие процессы </a:t>
            </a:r>
            <a:r>
              <a:rPr lang="en-US" dirty="0" smtClean="0"/>
              <a:t>(“as is”)</a:t>
            </a:r>
            <a:endParaRPr lang="ru-RU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39552" y="1484784"/>
            <a:ext cx="7788399" cy="821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i="1" dirty="0" smtClean="0">
                <a:solidFill>
                  <a:prstClr val="black"/>
                </a:solidFill>
              </a:rPr>
              <a:t>Цель:</a:t>
            </a:r>
            <a:r>
              <a:rPr lang="en-US" sz="2000" i="1" dirty="0" smtClean="0">
                <a:solidFill>
                  <a:prstClr val="black"/>
                </a:solidFill>
              </a:rPr>
              <a:t> </a:t>
            </a:r>
            <a:r>
              <a:rPr lang="ru-RU" sz="2000" i="1" dirty="0" smtClean="0">
                <a:solidFill>
                  <a:prstClr val="black"/>
                </a:solidFill>
              </a:rPr>
              <a:t> понять как работает бизнес, для того чтобы  провести ГЭП-анализ правильно и найти наилушее решение задачи</a:t>
            </a:r>
            <a:endParaRPr lang="en-US" sz="2000" i="1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738039" y="2923130"/>
            <a:ext cx="7667922" cy="2861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371600" rtl="0" eaLnBrk="1" latinLnBrk="0" hangingPunct="1">
              <a:lnSpc>
                <a:spcPct val="120000"/>
              </a:lnSpc>
              <a:spcBef>
                <a:spcPts val="150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5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sp>
        <p:nvSpPr>
          <p:cNvPr id="8" name="Rectangle 7"/>
          <p:cNvSpPr/>
          <p:nvPr/>
        </p:nvSpPr>
        <p:spPr>
          <a:xfrm>
            <a:off x="1760574" y="2481061"/>
            <a:ext cx="24260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Актеры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9590" y="3539640"/>
            <a:ext cx="31660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Процессы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36206" y="4473644"/>
            <a:ext cx="6041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Проблемные места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69802" y="2868973"/>
            <a:ext cx="28058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Гибкость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49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Критерии успешности</a:t>
            </a:r>
            <a:endParaRPr lang="ru-RU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738039" y="2713580"/>
            <a:ext cx="7667922" cy="2861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371600" rtl="0" eaLnBrk="1" latinLnBrk="0" hangingPunct="1">
              <a:lnSpc>
                <a:spcPct val="120000"/>
              </a:lnSpc>
              <a:spcBef>
                <a:spcPts val="150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5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539552" y="1484784"/>
            <a:ext cx="7788399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i="1" dirty="0" smtClean="0">
                <a:solidFill>
                  <a:prstClr val="black"/>
                </a:solidFill>
              </a:rPr>
              <a:t>Цель:</a:t>
            </a:r>
            <a:r>
              <a:rPr lang="en-US" sz="2000" i="1" dirty="0" smtClean="0">
                <a:solidFill>
                  <a:prstClr val="black"/>
                </a:solidFill>
              </a:rPr>
              <a:t> </a:t>
            </a:r>
            <a:r>
              <a:rPr lang="ru-RU" sz="2000" i="1" dirty="0" smtClean="0">
                <a:solidFill>
                  <a:prstClr val="black"/>
                </a:solidFill>
              </a:rPr>
              <a:t> выяснить как заказчик видит свой </a:t>
            </a:r>
            <a:r>
              <a:rPr lang="en-US" sz="2000" i="1" dirty="0" smtClean="0">
                <a:solidFill>
                  <a:prstClr val="black"/>
                </a:solidFill>
              </a:rPr>
              <a:t>‘</a:t>
            </a:r>
            <a:r>
              <a:rPr lang="ru-RU" sz="2000" i="1" dirty="0" smtClean="0">
                <a:solidFill>
                  <a:prstClr val="black"/>
                </a:solidFill>
              </a:rPr>
              <a:t>успех</a:t>
            </a:r>
            <a:r>
              <a:rPr lang="en-US" sz="2000" i="1" dirty="0" smtClean="0">
                <a:solidFill>
                  <a:prstClr val="black"/>
                </a:solidFill>
              </a:rPr>
              <a:t>’</a:t>
            </a:r>
            <a:r>
              <a:rPr lang="ru-RU" sz="2000" i="1" dirty="0" smtClean="0">
                <a:solidFill>
                  <a:prstClr val="black"/>
                </a:solidFill>
              </a:rPr>
              <a:t>. </a:t>
            </a:r>
          </a:p>
          <a:p>
            <a:pPr marL="0" indent="0"/>
            <a:r>
              <a:rPr lang="ru-RU" sz="2000" i="1" dirty="0" smtClean="0">
                <a:solidFill>
                  <a:prstClr val="black"/>
                </a:solidFill>
              </a:rPr>
              <a:t>Сформулировать критерии успешности проекта, чтобы стремиться к их выполнению.</a:t>
            </a:r>
            <a:endParaRPr lang="en-US" sz="2000" i="1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38039" y="2923130"/>
            <a:ext cx="7667922" cy="2861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371600" rtl="0" eaLnBrk="1" latinLnBrk="0" hangingPunct="1">
              <a:lnSpc>
                <a:spcPct val="120000"/>
              </a:lnSpc>
              <a:spcBef>
                <a:spcPts val="150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5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sp>
        <p:nvSpPr>
          <p:cNvPr id="7" name="Rectangle 6"/>
          <p:cNvSpPr/>
          <p:nvPr/>
        </p:nvSpPr>
        <p:spPr>
          <a:xfrm>
            <a:off x="1403648" y="2608832"/>
            <a:ext cx="28904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Метрики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50145" y="3443109"/>
            <a:ext cx="18437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Успех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92080" y="4255377"/>
            <a:ext cx="28895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Приемка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463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Интеграции</a:t>
            </a:r>
            <a:endParaRPr lang="ru-RU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39552" y="1484784"/>
            <a:ext cx="7788399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i="1" dirty="0" smtClean="0">
                <a:solidFill>
                  <a:prstClr val="black"/>
                </a:solidFill>
              </a:rPr>
              <a:t>Цель:</a:t>
            </a:r>
            <a:r>
              <a:rPr lang="en-US" sz="2000" i="1" dirty="0" smtClean="0">
                <a:solidFill>
                  <a:prstClr val="black"/>
                </a:solidFill>
              </a:rPr>
              <a:t> </a:t>
            </a:r>
            <a:r>
              <a:rPr lang="ru-RU" sz="2000" i="1" dirty="0" smtClean="0">
                <a:solidFill>
                  <a:prstClr val="black"/>
                </a:solidFill>
              </a:rPr>
              <a:t> понять с какими системами необходимо взаимодействовать и как это взаимодействие должно быть построено</a:t>
            </a:r>
            <a:endParaRPr lang="en-US" sz="2000" i="1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738039" y="3231973"/>
            <a:ext cx="7667922" cy="2861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371600" rtl="0" eaLnBrk="1" latinLnBrk="0" hangingPunct="1">
              <a:lnSpc>
                <a:spcPct val="120000"/>
              </a:lnSpc>
              <a:spcBef>
                <a:spcPts val="150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5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sp>
        <p:nvSpPr>
          <p:cNvPr id="8" name="Rectangle 7"/>
          <p:cNvSpPr/>
          <p:nvPr/>
        </p:nvSpPr>
        <p:spPr>
          <a:xfrm>
            <a:off x="1030136" y="2811943"/>
            <a:ext cx="25907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Данные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90301" y="3923400"/>
            <a:ext cx="28217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Системы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71818" y="4740584"/>
            <a:ext cx="34212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Готовность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62477" y="3177816"/>
            <a:ext cx="48205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Совместимость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64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Цели  доклада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Фаза предпроектного анализа очень важна для успеха проекта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Заказчик - не единственный источник требований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Расширение сознания</a:t>
            </a:r>
            <a:endParaRPr lang="ru-RU" sz="2400" dirty="0" smtClean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99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Анализ рисков</a:t>
            </a:r>
            <a:endParaRPr lang="ru-RU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39552" y="1695947"/>
            <a:ext cx="7788399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i="1" dirty="0" smtClean="0">
                <a:solidFill>
                  <a:prstClr val="black"/>
                </a:solidFill>
              </a:rPr>
              <a:t>Цель:</a:t>
            </a:r>
            <a:r>
              <a:rPr lang="en-US" sz="2000" i="1" dirty="0" smtClean="0">
                <a:solidFill>
                  <a:prstClr val="black"/>
                </a:solidFill>
              </a:rPr>
              <a:t> </a:t>
            </a:r>
            <a:r>
              <a:rPr lang="ru-RU" sz="2000" i="1" dirty="0" smtClean="0">
                <a:solidFill>
                  <a:prstClr val="black"/>
                </a:solidFill>
              </a:rPr>
              <a:t> понять что может пойти не так и что с этим делать; взвесить всевозможные риски, чтобы оценить </a:t>
            </a:r>
            <a:r>
              <a:rPr lang="ru-RU" sz="2000" i="1" dirty="0" smtClean="0"/>
              <a:t>адекватность</a:t>
            </a:r>
            <a:r>
              <a:rPr lang="ru-RU" sz="2000" i="1" dirty="0" smtClean="0">
                <a:solidFill>
                  <a:prstClr val="black"/>
                </a:solidFill>
              </a:rPr>
              <a:t> вложения ресурсов</a:t>
            </a:r>
            <a:endParaRPr lang="en-US" sz="2000" i="1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755576" y="3291918"/>
            <a:ext cx="7667922" cy="2861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371600" rtl="0" eaLnBrk="1" latinLnBrk="0" hangingPunct="1">
              <a:lnSpc>
                <a:spcPct val="120000"/>
              </a:lnSpc>
              <a:spcBef>
                <a:spcPts val="150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5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sp>
        <p:nvSpPr>
          <p:cNvPr id="8" name="Rectangle 7"/>
          <p:cNvSpPr/>
          <p:nvPr/>
        </p:nvSpPr>
        <p:spPr>
          <a:xfrm>
            <a:off x="898305" y="2871888"/>
            <a:ext cx="28895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Приемка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231" y="4960832"/>
            <a:ext cx="3620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Технологии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7664" y="4101236"/>
            <a:ext cx="37404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Реализация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69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Нефункциональные требования</a:t>
            </a:r>
            <a:endParaRPr lang="ru-RU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39552" y="1695947"/>
            <a:ext cx="7788399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i="1" dirty="0" smtClean="0"/>
              <a:t>Цель:</a:t>
            </a:r>
            <a:r>
              <a:rPr lang="en-US" sz="2000" i="1" dirty="0" smtClean="0"/>
              <a:t> </a:t>
            </a:r>
            <a:r>
              <a:rPr lang="ru-RU" sz="2000" i="1" dirty="0" smtClean="0"/>
              <a:t> понимать не только ЧТО система должна делать, но и КАК система должна работать</a:t>
            </a:r>
            <a:endParaRPr lang="en-US" sz="2000" i="1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755576" y="3291918"/>
            <a:ext cx="7667922" cy="2861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371600" rtl="0" eaLnBrk="1" latinLnBrk="0" hangingPunct="1">
              <a:lnSpc>
                <a:spcPct val="120000"/>
              </a:lnSpc>
              <a:spcBef>
                <a:spcPts val="150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5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sp>
        <p:nvSpPr>
          <p:cNvPr id="8" name="Rectangle 7"/>
          <p:cNvSpPr/>
          <p:nvPr/>
        </p:nvSpPr>
        <p:spPr>
          <a:xfrm>
            <a:off x="256979" y="2871888"/>
            <a:ext cx="41721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Локализация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26780" y="4960832"/>
            <a:ext cx="37871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Платформы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81374" y="4101236"/>
            <a:ext cx="28730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Нагрузка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12767" y="3468093"/>
            <a:ext cx="4238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Безопасность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90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Запуск продукта</a:t>
            </a:r>
            <a:endParaRPr lang="ru-RU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39552" y="1695947"/>
            <a:ext cx="7788399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b="1" i="1" dirty="0" smtClean="0">
                <a:solidFill>
                  <a:prstClr val="black"/>
                </a:solidFill>
              </a:rPr>
              <a:t>Цель:</a:t>
            </a:r>
            <a:r>
              <a:rPr lang="en-US" sz="1900" i="1" dirty="0" smtClean="0">
                <a:solidFill>
                  <a:prstClr val="black"/>
                </a:solidFill>
              </a:rPr>
              <a:t> </a:t>
            </a:r>
            <a:r>
              <a:rPr lang="ru-RU" sz="1900" i="1" dirty="0" smtClean="0">
                <a:solidFill>
                  <a:prstClr val="black"/>
                </a:solidFill>
              </a:rPr>
              <a:t> понять какой процесс запуска продукта подходит к заказчику, какие действия, связанные с этим должны быть </a:t>
            </a:r>
            <a:r>
              <a:rPr lang="ru-RU" sz="1900" i="1" dirty="0" smtClean="0"/>
              <a:t>выполнены</a:t>
            </a:r>
            <a:endParaRPr lang="en-US" sz="1900" i="1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693565" y="3266944"/>
            <a:ext cx="7667922" cy="2861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371600" rtl="0" eaLnBrk="1" latinLnBrk="0" hangingPunct="1">
              <a:lnSpc>
                <a:spcPct val="120000"/>
              </a:lnSpc>
              <a:spcBef>
                <a:spcPts val="150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l" defTabSz="1371600" rtl="0" eaLnBrk="1" latinLnBrk="0" hangingPunct="1">
              <a:lnSpc>
                <a:spcPct val="120000"/>
              </a:lnSpc>
              <a:spcBef>
                <a:spcPts val="750"/>
              </a:spcBef>
              <a:buClr>
                <a:schemeClr val="accent5"/>
              </a:buClr>
              <a:buFont typeface="Arial" panose="020B0604020202020204" pitchFamily="34" charset="0"/>
              <a:buNone/>
              <a:defRPr sz="15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228600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sp>
        <p:nvSpPr>
          <p:cNvPr id="9" name="Rectangle 8"/>
          <p:cNvSpPr/>
          <p:nvPr/>
        </p:nvSpPr>
        <p:spPr>
          <a:xfrm>
            <a:off x="3491880" y="4869653"/>
            <a:ext cx="36842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Поддержка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35696" y="3266944"/>
            <a:ext cx="31193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Стратегия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191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Что. </a:t>
            </a:r>
            <a:r>
              <a:rPr lang="ru-RU" b="0" dirty="0" smtClean="0"/>
              <a:t>Варианты решений</a:t>
            </a:r>
            <a:endParaRPr lang="ru-RU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Создать веб-сайт для продажи билетов онлайн</a:t>
            </a:r>
          </a:p>
          <a:p>
            <a:pPr marL="514350" indent="-514350">
              <a:buAutoNum type="arabicPeriod"/>
            </a:pPr>
            <a:r>
              <a:rPr lang="ru-RU" dirty="0" smtClean="0"/>
              <a:t>Усовершенствовать ПО на кассах</a:t>
            </a:r>
          </a:p>
          <a:p>
            <a:pPr marL="514350" indent="-514350">
              <a:buAutoNum type="arabicPeriod"/>
            </a:pPr>
            <a:r>
              <a:rPr lang="ru-RU" dirty="0" smtClean="0"/>
              <a:t>Установить киоски самообслуживания</a:t>
            </a:r>
          </a:p>
          <a:p>
            <a:pPr marL="514350" indent="-514350">
              <a:buFontTx/>
              <a:buAutoNum type="arabicPeriod"/>
            </a:pPr>
            <a:r>
              <a:rPr lang="ru-RU" dirty="0"/>
              <a:t>Изменить бизнес-модель</a:t>
            </a:r>
          </a:p>
          <a:p>
            <a:pPr marL="0" indent="0"/>
            <a:endParaRPr lang="ru-RU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26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Как. </a:t>
            </a:r>
            <a:r>
              <a:rPr lang="ru-RU" b="0" dirty="0" smtClean="0"/>
              <a:t>Проектирование решения </a:t>
            </a:r>
            <a:endParaRPr lang="ru-RU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Автоматизированная пропускная система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Установка считывателей</a:t>
            </a:r>
            <a:r>
              <a:rPr lang="en-US" dirty="0"/>
              <a:t> </a:t>
            </a:r>
            <a:r>
              <a:rPr lang="en-US" dirty="0" smtClean="0"/>
              <a:t>QR-</a:t>
            </a:r>
            <a:r>
              <a:rPr lang="ru-RU" dirty="0" smtClean="0"/>
              <a:t>кодов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Установка киосков самообслуживания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Изменение бизнес-процессов (переобучение, найм людей, изменение модели билетов)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2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Процесс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16" y="1556792"/>
            <a:ext cx="8712968" cy="448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12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Думать про бизнес-цели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Учитывать </a:t>
            </a:r>
            <a:r>
              <a:rPr lang="ru-RU" dirty="0"/>
              <a:t>контекст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Мыслить шире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82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Спасибо за внимание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/>
              <a:t>Ольга Азимбаева</a:t>
            </a:r>
            <a:endParaRPr lang="ru-RU" sz="3600" dirty="0"/>
          </a:p>
          <a:p>
            <a:r>
              <a:rPr lang="ru-RU" sz="3600" dirty="0" smtClean="0"/>
              <a:t>ДатаАрт</a:t>
            </a:r>
            <a:endParaRPr lang="en-US" sz="3600" dirty="0"/>
          </a:p>
          <a:p>
            <a:r>
              <a:rPr lang="en-US" sz="3600" dirty="0" smtClean="0">
                <a:hlinkClick r:id="rId3"/>
              </a:rPr>
              <a:t>oazimbaeva@dataart.com</a:t>
            </a:r>
            <a:r>
              <a:rPr lang="en-US" sz="3600" dirty="0" smtClean="0"/>
              <a:t> </a:t>
            </a:r>
            <a:endParaRPr lang="en-US" sz="3600" dirty="0"/>
          </a:p>
          <a:p>
            <a:endParaRPr lang="en-US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C5E73BB-DC72-43CE-9F51-CCD8083FC1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368" y="12846"/>
            <a:ext cx="1207273" cy="59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Зачем. Что. Как.</a:t>
            </a:r>
            <a:endParaRPr lang="ru-R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7638"/>
            <a:ext cx="7805787" cy="50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78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4A7EBB"/>
                </a:solidFill>
              </a:rPr>
              <a:t>Зачем. </a:t>
            </a:r>
            <a:r>
              <a:rPr lang="ru-RU" dirty="0" smtClean="0">
                <a:solidFill>
                  <a:schemeClr val="accent6"/>
                </a:solidFill>
              </a:rPr>
              <a:t>Что. </a:t>
            </a:r>
            <a:r>
              <a:rPr lang="ru-RU" dirty="0" smtClean="0">
                <a:solidFill>
                  <a:srgbClr val="00B050"/>
                </a:solidFill>
              </a:rPr>
              <a:t>Как.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/>
            <a:r>
              <a:rPr lang="ru-RU" sz="2400" b="1" dirty="0" smtClean="0">
                <a:solidFill>
                  <a:srgbClr val="4A7EBB"/>
                </a:solidFill>
              </a:rPr>
              <a:t>Зачем</a:t>
            </a:r>
            <a:r>
              <a:rPr lang="en-US" sz="2400" b="1" dirty="0" smtClean="0">
                <a:solidFill>
                  <a:srgbClr val="4A7EBB"/>
                </a:solidFill>
              </a:rPr>
              <a:t>:</a:t>
            </a:r>
            <a:endParaRPr lang="ru-RU" sz="2400" b="1" dirty="0" smtClean="0">
              <a:solidFill>
                <a:srgbClr val="4A7EBB"/>
              </a:solidFill>
            </a:endParaRPr>
          </a:p>
          <a:p>
            <a:pPr marL="857250" lvl="1" indent="-457200"/>
            <a:r>
              <a:rPr lang="ru-RU" sz="2000" dirty="0"/>
              <a:t>Почему возникла необходимость что-то </a:t>
            </a:r>
            <a:r>
              <a:rPr lang="ru-RU" sz="2000" dirty="0" smtClean="0"/>
              <a:t>построить</a:t>
            </a:r>
            <a:endParaRPr lang="ru-RU" sz="2000" dirty="0"/>
          </a:p>
          <a:p>
            <a:pPr marL="857250" lvl="1" indent="-457200"/>
            <a:r>
              <a:rPr lang="ru-RU" sz="2000" dirty="0"/>
              <a:t>Какую задачу мы решаем</a:t>
            </a:r>
          </a:p>
          <a:p>
            <a:pPr marL="857250" lvl="1" indent="-457200"/>
            <a:r>
              <a:rPr lang="ru-RU" sz="2000" dirty="0"/>
              <a:t>Каких целей </a:t>
            </a:r>
            <a:r>
              <a:rPr lang="ru-RU" sz="2000" dirty="0" smtClean="0"/>
              <a:t>добивается клиент</a:t>
            </a:r>
            <a:endParaRPr lang="ru-RU" sz="2000" dirty="0"/>
          </a:p>
          <a:p>
            <a:pPr marL="0" indent="0"/>
            <a:r>
              <a:rPr lang="ru-RU" sz="2400" b="1" dirty="0" smtClean="0">
                <a:solidFill>
                  <a:schemeClr val="accent6"/>
                </a:solidFill>
              </a:rPr>
              <a:t>Что:</a:t>
            </a:r>
          </a:p>
          <a:p>
            <a:pPr marL="857250" lvl="1" indent="-457200"/>
            <a:r>
              <a:rPr lang="ru-RU" sz="2000" dirty="0" smtClean="0"/>
              <a:t>Что мы строим</a:t>
            </a:r>
          </a:p>
          <a:p>
            <a:pPr marL="857250" lvl="1" indent="-457200"/>
            <a:r>
              <a:rPr lang="ru-RU" sz="2000" dirty="0" smtClean="0"/>
              <a:t>Удовлетворяет ли </a:t>
            </a:r>
            <a:r>
              <a:rPr lang="ru-RU" sz="2000" dirty="0"/>
              <a:t>система</a:t>
            </a:r>
            <a:r>
              <a:rPr lang="ru-RU" sz="2000" dirty="0" smtClean="0"/>
              <a:t> поставленным целям</a:t>
            </a:r>
          </a:p>
          <a:p>
            <a:pPr marL="857250" lvl="1" indent="-457200"/>
            <a:r>
              <a:rPr lang="ru-RU" sz="2000" dirty="0" smtClean="0"/>
              <a:t>Вписывается ли </a:t>
            </a:r>
            <a:r>
              <a:rPr lang="ru-RU" sz="2000" dirty="0"/>
              <a:t>система</a:t>
            </a:r>
            <a:r>
              <a:rPr lang="ru-RU" sz="2000" dirty="0" smtClean="0"/>
              <a:t> в существующие ограничения</a:t>
            </a:r>
          </a:p>
          <a:p>
            <a:pPr marL="0" indent="0"/>
            <a:r>
              <a:rPr lang="ru-RU" sz="2400" b="1" dirty="0" smtClean="0">
                <a:solidFill>
                  <a:srgbClr val="00B050"/>
                </a:solidFill>
              </a:rPr>
              <a:t>Как:</a:t>
            </a:r>
          </a:p>
          <a:p>
            <a:pPr marL="857250" lvl="1" indent="-457200"/>
            <a:r>
              <a:rPr lang="ru-RU" sz="2000" dirty="0" smtClean="0"/>
              <a:t>Как </a:t>
            </a:r>
            <a:r>
              <a:rPr lang="ru-RU" sz="2000" dirty="0"/>
              <a:t>система</a:t>
            </a:r>
            <a:r>
              <a:rPr lang="ru-RU" sz="2000" dirty="0" smtClean="0"/>
              <a:t> выглядит</a:t>
            </a:r>
          </a:p>
          <a:p>
            <a:pPr marL="857250" lvl="1" indent="-457200"/>
            <a:r>
              <a:rPr lang="ru-RU" sz="2000" dirty="0" smtClean="0"/>
              <a:t>Как </a:t>
            </a:r>
            <a:r>
              <a:rPr lang="ru-RU" sz="2000" dirty="0"/>
              <a:t>система</a:t>
            </a:r>
            <a:r>
              <a:rPr lang="ru-RU" sz="2000" dirty="0" smtClean="0"/>
              <a:t> работает</a:t>
            </a:r>
          </a:p>
          <a:p>
            <a:pPr marL="857250" lvl="1" indent="-457200"/>
            <a:r>
              <a:rPr lang="ru-RU" sz="2000" dirty="0" smtClean="0"/>
              <a:t>Как система ведет себя по отношению к другим системам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9320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Когда подход применим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</a:pPr>
            <a:r>
              <a:rPr lang="ru-RU" sz="2000" b="1" dirty="0" smtClean="0"/>
              <a:t>Признаки:</a:t>
            </a:r>
            <a:endParaRPr lang="en-US" sz="2000" b="1" dirty="0"/>
          </a:p>
          <a:p>
            <a:pPr marL="1143000" lvl="1" indent="-457200"/>
            <a:r>
              <a:rPr lang="ru-RU" sz="2000" dirty="0" smtClean="0"/>
              <a:t>Не понятен бизнес кейс</a:t>
            </a:r>
            <a:r>
              <a:rPr lang="en-US" sz="2000" dirty="0" smtClean="0"/>
              <a:t> </a:t>
            </a:r>
            <a:endParaRPr lang="en-US" sz="2000" dirty="0"/>
          </a:p>
          <a:p>
            <a:pPr marL="1143000" lvl="1" indent="-457200"/>
            <a:r>
              <a:rPr lang="ru-RU" sz="2000" dirty="0"/>
              <a:t>Б</a:t>
            </a:r>
            <a:r>
              <a:rPr lang="ru-RU" sz="2000" dirty="0" smtClean="0"/>
              <a:t>ольшой бюджет проекта</a:t>
            </a:r>
            <a:endParaRPr lang="en-US" sz="2000" dirty="0"/>
          </a:p>
          <a:p>
            <a:pPr marL="1143000" lvl="1" indent="-457200"/>
            <a:r>
              <a:rPr lang="ru-RU" sz="2000" dirty="0" smtClean="0"/>
              <a:t>Много заинтересованных лиц</a:t>
            </a:r>
            <a:endParaRPr lang="en-US" sz="2000" dirty="0"/>
          </a:p>
          <a:p>
            <a:pPr marL="1143000" lvl="1" indent="-457200"/>
            <a:r>
              <a:rPr lang="ru-RU" sz="2000" dirty="0" smtClean="0"/>
              <a:t>Много зависимостей и систем, с которыми необходимо интегрироваться</a:t>
            </a:r>
            <a:endParaRPr lang="en-US" sz="2000" dirty="0"/>
          </a:p>
          <a:p>
            <a:pPr marL="0" indent="0">
              <a:lnSpc>
                <a:spcPct val="100000"/>
              </a:lnSpc>
            </a:pPr>
            <a:endParaRPr lang="ru-RU" sz="2000" b="1" dirty="0" smtClean="0"/>
          </a:p>
          <a:p>
            <a:pPr marL="0" indent="0">
              <a:lnSpc>
                <a:spcPct val="100000"/>
              </a:lnSpc>
            </a:pPr>
            <a:r>
              <a:rPr lang="ru-RU" sz="2000" b="1" dirty="0" smtClean="0"/>
              <a:t>Результат:</a:t>
            </a:r>
            <a:endParaRPr lang="en-US" sz="2000" b="1" dirty="0"/>
          </a:p>
          <a:p>
            <a:pPr marL="1143000" lvl="1" indent="-457200"/>
            <a:r>
              <a:rPr lang="ru-RU" sz="2000" dirty="0" smtClean="0"/>
              <a:t>Концепт продукта:</a:t>
            </a:r>
          </a:p>
          <a:p>
            <a:pPr marL="1543050" lvl="2" indent="-457200"/>
            <a:r>
              <a:rPr lang="ru-RU" sz="1800" dirty="0" smtClean="0"/>
              <a:t>Все понимают одинаково</a:t>
            </a:r>
          </a:p>
          <a:p>
            <a:pPr marL="1543050" lvl="2" indent="-457200"/>
            <a:r>
              <a:rPr lang="ru-RU" sz="1800" dirty="0" smtClean="0"/>
              <a:t>Учтены ограничения</a:t>
            </a:r>
          </a:p>
          <a:p>
            <a:pPr marL="1543050" lvl="2" indent="-457200"/>
            <a:r>
              <a:rPr lang="ru-RU" sz="1800" dirty="0" smtClean="0"/>
              <a:t>Проверен на жизнеспособность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57727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Когда подход НЕ применим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indent="-342900"/>
            <a:r>
              <a:rPr lang="ru-RU" sz="2400" dirty="0" smtClean="0"/>
              <a:t>Недостаточно знаний в домене</a:t>
            </a:r>
            <a:endParaRPr lang="ru-RU" sz="2400" dirty="0"/>
          </a:p>
          <a:p>
            <a:pPr lvl="1" indent="-342900"/>
            <a:r>
              <a:rPr lang="ru-RU" sz="2400" dirty="0" smtClean="0"/>
              <a:t>«Исполнитель», но не «консультант» </a:t>
            </a:r>
            <a:endParaRPr lang="ru-RU" sz="2400" dirty="0"/>
          </a:p>
          <a:p>
            <a:pPr lvl="1" indent="-342900"/>
            <a:r>
              <a:rPr lang="ru-RU" sz="2400" dirty="0" smtClean="0"/>
              <a:t>Сжатые </a:t>
            </a:r>
            <a:r>
              <a:rPr lang="ru-RU" sz="2400" dirty="0"/>
              <a:t>сроки и готовый MVP первой </a:t>
            </a:r>
            <a:r>
              <a:rPr lang="ru-RU" sz="2400" dirty="0" smtClean="0"/>
              <a:t>фазы</a:t>
            </a:r>
          </a:p>
          <a:p>
            <a:pPr lvl="1" indent="-342900"/>
            <a:r>
              <a:rPr lang="ru-RU" sz="2400" dirty="0" smtClean="0"/>
              <a:t>Проект, доставшийся «по наследству»</a:t>
            </a:r>
          </a:p>
          <a:p>
            <a:pPr lvl="1" indent="-342900"/>
            <a:r>
              <a:rPr lang="ru-RU" sz="2400" dirty="0" smtClean="0"/>
              <a:t>Проекты </a:t>
            </a:r>
            <a:r>
              <a:rPr lang="ru-RU" sz="2400" dirty="0"/>
              <a:t>по миграции </a:t>
            </a:r>
            <a:r>
              <a:rPr lang="ru-RU" sz="2400" dirty="0" smtClean="0"/>
              <a:t>данных</a:t>
            </a:r>
            <a:r>
              <a:rPr lang="en-US" sz="2400" dirty="0" smtClean="0"/>
              <a:t>, Legacy</a:t>
            </a:r>
            <a:r>
              <a:rPr lang="ru-RU" sz="2400" dirty="0" smtClean="0"/>
              <a:t> </a:t>
            </a:r>
            <a:r>
              <a:rPr lang="ru-RU" sz="2400" dirty="0"/>
              <a:t>и т.п</a:t>
            </a:r>
            <a:r>
              <a:rPr lang="ru-RU" sz="2400" dirty="0" smtClean="0"/>
              <a:t>.</a:t>
            </a:r>
            <a:endParaRPr lang="ru-RU" sz="2400" dirty="0"/>
          </a:p>
          <a:p>
            <a:pPr marL="857250" lvl="1" indent="-457200"/>
            <a:endParaRPr lang="ru-RU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58669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Парк аттракционов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Вводная: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Большой парк – 400 аттракционов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Большие очереди на вход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Продажа билетов через веб-сайт</a:t>
            </a:r>
          </a:p>
          <a:p>
            <a:pPr marL="0" indent="0"/>
            <a:r>
              <a:rPr lang="ru-RU" dirty="0" smtClean="0"/>
              <a:t>	+ мобильные приложения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80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Парк аттракционов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</a:t>
            </a:r>
            <a:r>
              <a:rPr lang="ru-RU" b="1" dirty="0" smtClean="0">
                <a:solidFill>
                  <a:srgbClr val="C00000"/>
                </a:solidFill>
              </a:rPr>
              <a:t>НЕ</a:t>
            </a:r>
            <a:r>
              <a:rPr lang="ru-RU" dirty="0" smtClean="0"/>
              <a:t> надо приступать к решению задачи:</a:t>
            </a: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Какие системы оплаты должны быть на сайте?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Какие поля нужны для регистрации пользователя?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Какие версии платформ мы должны поддерживать?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Какой хостинг будем использовать?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И т.д.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71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060" y="1916832"/>
            <a:ext cx="9108504" cy="4306739"/>
          </a:xfrm>
          <a:prstGeom prst="rect">
            <a:avLst/>
          </a:prstGeom>
        </p:spPr>
      </p:pic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 smtClean="0"/>
              <a:t>Процесс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803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65853D8E-0126-4B3C-AA55-98C4365E9D5B}" vid="{5B92CDAC-8680-455E-A253-5CF1C58B6D28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pwuhgc4w33971</Template>
  <TotalTime>4738</TotalTime>
  <Words>603</Words>
  <Application>Microsoft Office PowerPoint</Application>
  <PresentationFormat>On-screen Show (4:3)</PresentationFormat>
  <Paragraphs>170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presentation-template</vt:lpstr>
      <vt:lpstr>Начало проекта: не торопись проектировать, узнай цель</vt:lpstr>
      <vt:lpstr>Цели  доклада</vt:lpstr>
      <vt:lpstr>Зачем. Что. Как.</vt:lpstr>
      <vt:lpstr>Зачем. Что. Как.</vt:lpstr>
      <vt:lpstr>Когда подход применим</vt:lpstr>
      <vt:lpstr>Когда подход НЕ применим</vt:lpstr>
      <vt:lpstr>Парк аттракционов</vt:lpstr>
      <vt:lpstr>Парк аттракционов</vt:lpstr>
      <vt:lpstr>Процесс</vt:lpstr>
      <vt:lpstr>Контекст</vt:lpstr>
      <vt:lpstr>Заинтересованные лица</vt:lpstr>
      <vt:lpstr>Целевая аудитория</vt:lpstr>
      <vt:lpstr>Постановка задачи</vt:lpstr>
      <vt:lpstr>Зачем. Закапываемся в цели</vt:lpstr>
      <vt:lpstr>Ограничения</vt:lpstr>
      <vt:lpstr>Статистика</vt:lpstr>
      <vt:lpstr>Текущие процессы (“as is”)</vt:lpstr>
      <vt:lpstr>Критерии успешности</vt:lpstr>
      <vt:lpstr>Интеграции</vt:lpstr>
      <vt:lpstr>Анализ рисков</vt:lpstr>
      <vt:lpstr>Нефункциональные требования</vt:lpstr>
      <vt:lpstr>Запуск продукта</vt:lpstr>
      <vt:lpstr>Что. Варианты решений</vt:lpstr>
      <vt:lpstr>Как. Проектирование решения </vt:lpstr>
      <vt:lpstr>Процесс</vt:lpstr>
      <vt:lpstr>Выводы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USER-CENTERED DESIGN</dc:title>
  <dc:creator>Olga Azimbaeva</dc:creator>
  <cp:lastModifiedBy>Olga Azimbaeva</cp:lastModifiedBy>
  <cp:revision>113</cp:revision>
  <dcterms:created xsi:type="dcterms:W3CDTF">2018-01-29T14:52:16Z</dcterms:created>
  <dcterms:modified xsi:type="dcterms:W3CDTF">2018-04-27T04:53:27Z</dcterms:modified>
</cp:coreProperties>
</file>