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Proxima Nova"/>
      <p:regular r:id="rId33"/>
      <p:bold r:id="rId34"/>
      <p:italic r:id="rId35"/>
      <p:boldItalic r:id="rId36"/>
    </p:embeddedFont>
    <p:embeddedFont>
      <p:font typeface="Nunito"/>
      <p:regular r:id="rId37"/>
      <p:bold r:id="rId38"/>
      <p:italic r:id="rId39"/>
      <p:boldItalic r:id="rId40"/>
    </p:embeddedFont>
    <p:embeddedFont>
      <p:font typeface="Alfa Slab One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-boldItalic.fntdata"/><Relationship Id="rId20" Type="http://schemas.openxmlformats.org/officeDocument/2006/relationships/slide" Target="slides/slide15.xml"/><Relationship Id="rId41" Type="http://schemas.openxmlformats.org/officeDocument/2006/relationships/font" Target="fonts/AlfaSlabOne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roximaNova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roximaNova-italic.fntdata"/><Relationship Id="rId12" Type="http://schemas.openxmlformats.org/officeDocument/2006/relationships/slide" Target="slides/slide7.xml"/><Relationship Id="rId34" Type="http://schemas.openxmlformats.org/officeDocument/2006/relationships/font" Target="fonts/ProximaNova-bold.fntdata"/><Relationship Id="rId15" Type="http://schemas.openxmlformats.org/officeDocument/2006/relationships/slide" Target="slides/slide10.xml"/><Relationship Id="rId37" Type="http://schemas.openxmlformats.org/officeDocument/2006/relationships/font" Target="fonts/Nunito-regular.fntdata"/><Relationship Id="rId14" Type="http://schemas.openxmlformats.org/officeDocument/2006/relationships/slide" Target="slides/slide9.xml"/><Relationship Id="rId36" Type="http://schemas.openxmlformats.org/officeDocument/2006/relationships/font" Target="fonts/ProximaNova-boldItalic.fntdata"/><Relationship Id="rId17" Type="http://schemas.openxmlformats.org/officeDocument/2006/relationships/slide" Target="slides/slide12.xml"/><Relationship Id="rId39" Type="http://schemas.openxmlformats.org/officeDocument/2006/relationships/font" Target="fonts/Nunito-italic.fntdata"/><Relationship Id="rId16" Type="http://schemas.openxmlformats.org/officeDocument/2006/relationships/slide" Target="slides/slide11.xml"/><Relationship Id="rId38" Type="http://schemas.openxmlformats.org/officeDocument/2006/relationships/font" Target="fonts/Nuni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1e6148e7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b1e6148e7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Тут возникает проблема - есть задача на сбор данных для некоторого дальнейшего использования, а ссылки нет. Что делать в этом случае?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1e6148e7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b1e6148e7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Правильно, самим искать источник. Тут есть небольшой подводный камень - одна и та же информация может быть размещена на нескольких источниках (даже одинаковая), но сначала надо выявить именно первоисточник - повторюсь, информация на нем ОФИЦИАЛЬНО признается корректной, даже если там указан бред. Это не означает, что собирать данные нужно только с первоисточника - нет, иногда удобнее из других мест, но иметь ввиду и учитывать в рисках, что в определнный момент с дубляжа может пропасть информация, или перестать актуализироваться, изменяться нужно учитывать.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1e6148e7c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1e6148e7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После того, как нашли нужный источник, переходим к его анализу. Тут все просто: данные могут быть представлены в идеальном виде, пригодном для поставленной задачи или нет, то есть когда данные не соответствуют формату, в плохом виде (например, текст с примесью тегов), данные не структурированы или имеются серьезные ошибки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хорошего анализа источника надо понимать требования задачи. Если мы говорим, например, о задаче расчета количества выявленных нарушений в рамках той или иной плановой проверки организации без деталей, то там все равно на наполнение текста, наличия в нем ошибок. Главное, чтобы на источнике, едином реестре проверок, можно было четко сказать вот нарушение номер 1, вот нарушение номер 2 и т д.</a:t>
            </a:r>
            <a:br>
              <a:rPr lang="ru"/>
            </a:br>
            <a:r>
              <a:rPr lang="ru"/>
              <a:t>Но если нам важно наполнение, то тут сложнее. Например, узнавать точную сумму, которую организация обязана выплатить по результату арбитражного суда, то для этого нам необходимо анализировать пдф документы дела и выделять из всего объема цифр (допустим мы понимаем какой и сотни документов по делу смотреть) выбрать нужное и обощить алгоритм так, чтобы у любого дела сумма находилась корректно.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1e6148e7c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1e6148e7c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Рассмотрев разные каждый этап и сценарии в нем перейдем к советам по решению задачи.</a:t>
            </a:r>
            <a:br>
              <a:rPr lang="ru"/>
            </a:br>
            <a:r>
              <a:rPr lang="ru"/>
              <a:t>Если у нас есть наработки или персонал для реализации сервиса сбора и обработки данных, то вне зависимости от наполнения источника, мы можем сами реализоват свой сервис или доработать имеющиеся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1e6148e7c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b1e6148e7c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Если же собственных разработок серсиво по обработке данных нет, специалистов также нет, то тут целесообразнее искать поставщиков данных, которые с помощью например API будут передавать нужные данные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b29b137c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b29b137c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>
                <a:solidFill>
                  <a:schemeClr val="dk1"/>
                </a:solidFill>
              </a:rPr>
              <a:t>Рассмотрим следующий этап нашего большого процесса. Это обработка данных. Под обработкой подразумеваю приведение данных, полученных в виде с первоисточника к тому, что хочет видеть закзачик.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1e6148e7c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1e6148e7c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Выделим несколько видом обработки данных:</a:t>
            </a:r>
            <a:br>
              <a:rPr lang="ru"/>
            </a:br>
            <a:r>
              <a:rPr lang="ru"/>
              <a:t>1) Ретрансляция данных - при таком подходе в систему данные попадают в таком же виде, что и на источнике. Такой способ часто используется для официальных открытых источников, например, при отображении регистрационных данных организаций - юридический адрес, полное и краткое наименования, ОГРН, ИНН и прочее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2) Требуеися незначительная обработка данных</a:t>
            </a:r>
            <a:r>
              <a:rPr lang="ru">
                <a:solidFill>
                  <a:schemeClr val="dk1"/>
                </a:solidFill>
              </a:rPr>
              <a:t> - обработка с </a:t>
            </a:r>
            <a:r>
              <a:rPr lang="ru">
                <a:solidFill>
                  <a:schemeClr val="dk1"/>
                </a:solidFill>
              </a:rPr>
              <a:t>несущественными косметическими изменениями, например выводить не дату 01.03.2020, а 1 марта 2020 года.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3) Требуется занчительная обработка - выделение объектов из других объектов (вспомним пример про нахождение конкретной суммы в документе пдф формата), обогащение данных. Например, в моей практике была задача по обогащению финансовой отчетности организаций, если с источника явно пришли данные с ошибкой - актив и пассив не сходился и т д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b1e6148e7c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b1e6148e7c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Какую же роль в этом процессе занимает аналитик? Понятно, что аналитик требований не будет писать сервисы по обработке.</a:t>
            </a:r>
            <a:br>
              <a:rPr lang="ru"/>
            </a:br>
            <a:r>
              <a:rPr lang="ru"/>
              <a:t>Если данные в конечном продукте должны отображаться в том же виде, как и на источнике, то аналитик расписывает функциональные требования, где указывает где и какие данные должны выводиться  - все просто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1e6148e7c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b1e6148e7c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Если данные требуется немного обработать, то аналитик описывает функциональные требования с указанием нужного формата отображения данных в конечном продукте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b1e6148e7c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b1e6148e7c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Если требуется серьезная обработка данных, то привычному описаению того, как это должно выглядеть в продуете добавляется описание алгоритма выделения, обработки данных. Например, в случае с суммой иска по арбитражному делу - описать то, каким образом исктаь нужную сумму в документах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527edbbe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527edbbe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рамках доклада я вам расскажу о том, что такое открытые данные, какие они бывают. Подробно остановимся на процессе сбора и обработки данных - рассмотрим различные сценарии работы с ними, с какими кейсами по каждому этапе можно встретиться, какие могут быть проблемы, классифицируем их и найдем решение. Также поговорим о том, как мониторить изменения данных, поддерживать их актуальность и что еще может измениться. И вишенкой на торте будет пример из личного опыта (один из)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b29b137ca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7b29b137c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И последний этап, поддержка данных. Мало данные собрать и добавить, их надо поддерживать в акутальности. Мониторинг данных, их актуализация и обновление настраиваются при первичном сборе данных. Но есть моменты, почему даже с такой подготовкой может пойти что-то не то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b1e6148e7c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b1e6148e7c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Например, если источник решил изменить формат отображения данных - поменялась структура сайта, формат передаваемых файлов, схема или что-то еще. Таким образом данные будут не актуализироваться, пока вся задача не пройдет полный процесс - от анализа до написания требований или их корректировка. Из неприятного, эта проблема часто выявляется по факту - например, перестала приходить новая информация</a:t>
            </a:r>
            <a:br>
              <a:rPr lang="ru"/>
            </a:br>
            <a:br>
              <a:rPr lang="ru"/>
            </a:br>
            <a:r>
              <a:rPr lang="ru"/>
              <a:t>Следующий вариант, когда данные изменяются согласно НПА. Например, раньше ведомство обязано было публировать один набор данных, а теперь другой, при эьтом адрес источника не изменяется. </a:t>
            </a:r>
            <a:br>
              <a:rPr lang="ru"/>
            </a:br>
            <a:br>
              <a:rPr lang="ru"/>
            </a:br>
            <a:r>
              <a:rPr lang="ru"/>
              <a:t>И последний, когда официально изменяется адрес первоисточника. Например, когда реестр переходит под ответственность другого ведомтства. Тут процесс сбора и обработки информации запускается в начала.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d527edbbe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d527edbbe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d5331388b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d5331388b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d5331388b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d5331388b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d5331388b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d5331388b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d5331388b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d5331388b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b1e6148e7c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b1e6148e7c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207e8526f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207e8526f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Так что такое открытые данные? Это концепция, согласно которой определенные данные должны быть свободно доступны для машиносчитаемого использования и дальнейшей републикации без ограничений авторского права, патентов и других механизмов контроля. Это закреплено государственно.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Объем и наполнение открытых данных в России в частности очень обширен - это и сведения о государственной регистрации, официальные реестры, госудаственные закупки, учебные курсы и прочее</a:t>
            </a:r>
            <a:br>
              <a:rPr lang="ru"/>
            </a:br>
            <a:r>
              <a:rPr lang="ru"/>
              <a:t>Все это составляем огромное поля для анализа данных в различных разрезах - подготовка статистики, построение прогнозов. И именно такая надстрока явялется причиной, почему эти “бесплатные” и открытые данные можно будет продавать в коммерческом продукте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1e6148e7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1e6148e7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слайде представлены некоторые открытые источники. Именно с этими источниками я сталкивалась на своем профессиональном опыте, но есть и многие другие и еще зарубежные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b29b137c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b29b137c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Перейдем к процессу сбора и обработки данных. На слайде представлена схема, которая с моей точки зрения, объединят все работы с открытыми данными (во всяком случае в рамках моего опыта). Процесс глобольно состоит из 3 блоков: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/>
              <a:t>поиск и анализ источника - мало источник использовать, для начала надо его найти, первоисточник данных. Кстати, эта задача не всегда такая тривиальная, как кажется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/>
              <a:t>Обработка данных - по требованиям от заказчика (внутренний это менеджер или внешний) данные должны принимать определенный вид в системе, использоваться нужным образом. И на данном этапе необходимо разработать алгоритмы и реальзовать их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/>
              <a:t>И последний, поддержка - очень важно поддерживать корректность и актуальность данных, так как от этого может зависит многое другое даже в рамках одной системы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b29b137c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b29b137c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Перейдем к процессу сбора и обработки данных. На слайде представлена схема, которая с моей точки зрения, объединят все работы с открытыми данными (во всяком случае в рамках моего опыта). Процесс глобольно состоит из 3 блоков: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/>
              <a:t>поиск и анализ источника - мало источник использовать, для начала надо его найти, первоисточник данных. Кстати, эта задача не всегда такая тривиальная, как кажется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/>
              <a:t>Обработка данных - по требованиям от заказчика (внутренний это менеджер или внешний) данные должны принимать определенный вид в системе, использоваться нужным образом. И на данном этапе необходимо разработать алгоритмы и реальзовать их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/>
              <a:t>И последний, поддержка - очень важно поддерживать корректность и актуальность данных, так как от этого может зависит многое другое даже в рамках одной системы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1e6148e7c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1e6148e7c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 возможностью сбора подразумеваю технологическую возможность нам, команде/rкомпании, самим собирать данные с источника. Я выделила 3 типа вожможности: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Нет собственных разработок по сбору и обработке данных, и нет необходимых специалистов - наверное самый сложный и затратный тип, при котором для получения нужной информации нам придется либо приобретать данные у коммерческих поставщиков (или некоммерческих, которые промышляют коммерцией - например, ФНС за денежку продает архив финансовой отчетности по компаниям в обработанном виде, хотя эти данные и так содержаться в открытых источниках на ГИР БО). Или нам придется нанимать специальных людей, обучать,ждать - что не только финансово тяжело, но и потребует больших временных ресурсов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>
                <a:solidFill>
                  <a:schemeClr val="dk1"/>
                </a:solidFill>
              </a:rPr>
              <a:t>Нет собственных разработок по сбору и обработке данных, и но есть необходимых специалистов - то есть в команде/компании есть те, кто может написать сервис(ы) по сбору данных с источника и заливке в бд. Это гораздо проще, чем первый тип, но при нем также понадобятся финансовые и временные затраты на реализацию нужного сервиса. Покупку данных при таком типе никто не осуждает, кончно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И последний, самый позитивный, когда есть не только опыт в разработке сервисов сбора данных, но и уже есть реализованные. Таким образом, можно использовать уже реализованные механизмы, или потребуется их доработка.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Определение и понимаение возможности самостоятельного сбора данных в дальнейшем окажет влияние на принятие решения по выбору способа получения данных, их же может быть несколько, да?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5331388b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5331388b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Когда определились с возможностью сбора данных, можем вернуться к вопросу поиска самого источника, желательно первоисточника. Почему первоисточник так важен, потому что даже при косяках в данных (странных и очевидных) можно сослаться на него, что официально опубликовано так, именять опыть-таки официально не можем.</a:t>
            </a:r>
            <a:br>
              <a:rPr lang="ru">
                <a:solidFill>
                  <a:schemeClr val="dk1"/>
                </a:solidFill>
              </a:rPr>
            </a:br>
            <a:br>
              <a:rPr lang="ru">
                <a:solidFill>
                  <a:schemeClr val="dk1"/>
                </a:solidFill>
              </a:rPr>
            </a:br>
            <a:r>
              <a:rPr lang="ru">
                <a:solidFill>
                  <a:schemeClr val="dk1"/>
                </a:solidFill>
              </a:rPr>
              <a:t>При поиске источника самым позитивным сценарием является четкое понимаения у заказчика задачи есть конкретный адрес.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1e6148e7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1e6148e7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Но часто бывает именно так, как представлено на слайде: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Привет, нам СРОЧНО нужно добавить такие-то данные в систему, потому что ПОТОМУ-ТО</a:t>
            </a:r>
            <a:br>
              <a:rPr lang="ru"/>
            </a:br>
            <a:r>
              <a:rPr lang="ru"/>
              <a:t>Или, мы не подходим под тз закупки, а нам надо. Срочно добавить данные к себе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fsa.gov.ru/use-of-technology/elektronnye-reestry/" TargetMode="External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kad.arbitr.ru/" TargetMode="External"/><Relationship Id="rId4" Type="http://schemas.openxmlformats.org/officeDocument/2006/relationships/hyperlink" Target="https://proverki.gov.ru/" TargetMode="External"/><Relationship Id="rId5" Type="http://schemas.openxmlformats.org/officeDocument/2006/relationships/hyperlink" Target="https://fedresurs.ru/" TargetMode="External"/><Relationship Id="rId6" Type="http://schemas.openxmlformats.org/officeDocument/2006/relationships/hyperlink" Target="https://www.cbr.ru/" TargetMode="External"/><Relationship Id="rId7" Type="http://schemas.openxmlformats.org/officeDocument/2006/relationships/hyperlink" Target="https://bo.nalog.ru/" TargetMode="External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13384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>
                <a:latin typeface="Verdana"/>
                <a:ea typeface="Verdana"/>
                <a:cs typeface="Verdana"/>
                <a:sym typeface="Verdana"/>
              </a:rPr>
              <a:t>Использование о</a:t>
            </a:r>
            <a:r>
              <a:rPr lang="ru" sz="3300">
                <a:latin typeface="Verdana"/>
                <a:ea typeface="Verdana"/>
                <a:cs typeface="Verdana"/>
                <a:sym typeface="Verdana"/>
              </a:rPr>
              <a:t>ткрытых данных на проекте:</a:t>
            </a:r>
            <a:endParaRPr sz="33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>
                <a:latin typeface="Verdana"/>
                <a:ea typeface="Verdana"/>
                <a:cs typeface="Verdana"/>
                <a:sym typeface="Verdana"/>
              </a:rPr>
              <a:t>проблемы и решения</a:t>
            </a:r>
            <a:endParaRPr sz="3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73925" y="404727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Зюзина Анастасия, системный аналитик компании LAD_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г. Санкт-Петербург, 2021</a:t>
            </a:r>
            <a:endParaRPr sz="1500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375" y="161075"/>
            <a:ext cx="2624000" cy="129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6850" y="250025"/>
            <a:ext cx="1695450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Первоисточник данных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1467975" y="1472550"/>
            <a:ext cx="1669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CC0000"/>
                </a:solidFill>
              </a:rPr>
              <a:t>ПРОБЛЕМА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700575" y="2103725"/>
            <a:ext cx="3204300" cy="23139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Есть необходимость собрать определенные данные для анализа, вывода в системе, расчета статистики или других задач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+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Нет конкретной ссылки на первоисточник</a:t>
            </a:r>
            <a:endParaRPr sz="1600"/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Первоисточник данных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1467975" y="1472550"/>
            <a:ext cx="1669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CC0000"/>
                </a:solidFill>
              </a:rPr>
              <a:t>ПРОБЛЕМА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5975700" y="1472538"/>
            <a:ext cx="1669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38761D"/>
                </a:solidFill>
              </a:rPr>
              <a:t>РЕШЕНИЕ</a:t>
            </a:r>
            <a:endParaRPr b="1" sz="1900">
              <a:solidFill>
                <a:srgbClr val="38761D"/>
              </a:solidFill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700575" y="2103725"/>
            <a:ext cx="3204300" cy="23139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Есть необходимость собрать определенные данные для анализа, вывода в системе, </a:t>
            </a:r>
            <a:r>
              <a:rPr lang="ru" sz="1600"/>
              <a:t>расчета </a:t>
            </a:r>
            <a:r>
              <a:rPr lang="ru" sz="1600"/>
              <a:t>статистики или других задач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+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Нет конкретной ссылки на первоисточник</a:t>
            </a:r>
            <a:endParaRPr sz="1600"/>
          </a:p>
        </p:txBody>
      </p:sp>
      <p:sp>
        <p:nvSpPr>
          <p:cNvPr id="167" name="Google Shape;167;p23"/>
          <p:cNvSpPr/>
          <p:nvPr/>
        </p:nvSpPr>
        <p:spPr>
          <a:xfrm>
            <a:off x="5208300" y="2103725"/>
            <a:ext cx="3204300" cy="25893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Самостоятельный поиск источника + анализ информации, подтверждающей, что это первоисточник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Если есть аналоги, то выявление причин, почему они - не первоисточник</a:t>
            </a:r>
            <a:endParaRPr sz="1600"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Качество данных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2065525" y="1495300"/>
            <a:ext cx="47223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Proxima Nova"/>
                <a:ea typeface="Proxima Nova"/>
                <a:cs typeface="Proxima Nova"/>
                <a:sym typeface="Proxima Nova"/>
              </a:rPr>
              <a:t>Анализ первоисточника показал, что</a:t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533450" y="2425125"/>
            <a:ext cx="32277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E06666"/>
                </a:solidFill>
                <a:latin typeface="Proxima Nova"/>
                <a:ea typeface="Proxima Nova"/>
                <a:cs typeface="Proxima Nova"/>
                <a:sym typeface="Proxima Nova"/>
              </a:rPr>
              <a:t>Данные представлены в плохом виде, то есть неструктурированные, ошибки, неудобный формат для сбора</a:t>
            </a:r>
            <a:endParaRPr sz="2000">
              <a:solidFill>
                <a:srgbClr val="E0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5414975" y="2425125"/>
            <a:ext cx="32277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Данные представлены в хорошем виде или их формат </a:t>
            </a:r>
            <a:r>
              <a:rPr lang="ru" sz="20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устраивает</a:t>
            </a:r>
            <a:endParaRPr sz="20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77" name="Google Shape;177;p24"/>
          <p:cNvCxnSpPr>
            <a:stCxn id="174" idx="2"/>
            <a:endCxn id="175" idx="0"/>
          </p:cNvCxnSpPr>
          <p:nvPr/>
        </p:nvCxnSpPr>
        <p:spPr>
          <a:xfrm flipH="1">
            <a:off x="2147275" y="2100700"/>
            <a:ext cx="2279400" cy="3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" name="Google Shape;178;p24"/>
          <p:cNvCxnSpPr>
            <a:stCxn id="174" idx="2"/>
            <a:endCxn id="176" idx="0"/>
          </p:cNvCxnSpPr>
          <p:nvPr/>
        </p:nvCxnSpPr>
        <p:spPr>
          <a:xfrm>
            <a:off x="4426675" y="2100700"/>
            <a:ext cx="2602200" cy="3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Качество данных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311700" y="1253600"/>
            <a:ext cx="20214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Данные представлены в хорошем виде или их формат устраивает</a:t>
            </a:r>
            <a:endParaRPr sz="18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3125575" y="1806250"/>
            <a:ext cx="26022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Есть сервис(ы) по сбору и обработке данных</a:t>
            </a:r>
            <a:endParaRPr sz="17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3091963" y="3193475"/>
            <a:ext cx="26694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1C232"/>
                </a:solidFill>
                <a:latin typeface="Proxima Nova"/>
                <a:ea typeface="Proxima Nova"/>
                <a:cs typeface="Proxima Nova"/>
                <a:sym typeface="Proxima Nova"/>
              </a:rPr>
              <a:t>Нет собственных разработок сервиса по сбору и обработке данных, НО есть необходимые специалисты</a:t>
            </a:r>
            <a:endParaRPr sz="1800">
              <a:solidFill>
                <a:srgbClr val="F1C2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3923425" y="2763225"/>
            <a:ext cx="774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latin typeface="Proxima Nova"/>
                <a:ea typeface="Proxima Nova"/>
                <a:cs typeface="Proxima Nova"/>
                <a:sym typeface="Proxima Nova"/>
              </a:rPr>
              <a:t>ИЛИ</a:t>
            </a:r>
            <a:endParaRPr b="1" sz="1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9" name="Google Shape;189;p25"/>
          <p:cNvSpPr/>
          <p:nvPr/>
        </p:nvSpPr>
        <p:spPr>
          <a:xfrm>
            <a:off x="2610775" y="2705100"/>
            <a:ext cx="481200" cy="4953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5"/>
          <p:cNvSpPr/>
          <p:nvPr/>
        </p:nvSpPr>
        <p:spPr>
          <a:xfrm>
            <a:off x="5891750" y="2705100"/>
            <a:ext cx="657600" cy="4953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5"/>
          <p:cNvSpPr txBox="1"/>
          <p:nvPr/>
        </p:nvSpPr>
        <p:spPr>
          <a:xfrm>
            <a:off x="6897525" y="2240000"/>
            <a:ext cx="17475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Реализовать сервис для нового источника или доработать </a:t>
            </a:r>
            <a:r>
              <a:rPr b="1" lang="ru" sz="17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существующие</a:t>
            </a:r>
            <a:endParaRPr b="1" sz="17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114025" y="3292925"/>
            <a:ext cx="26022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E06666"/>
                </a:solidFill>
                <a:latin typeface="Proxima Nova"/>
                <a:ea typeface="Proxima Nova"/>
                <a:cs typeface="Proxima Nova"/>
                <a:sym typeface="Proxima Nova"/>
              </a:rPr>
              <a:t>Данные представлены в плохом виде, то есть неструктурированные, ошибки, неудобный формат для сбора</a:t>
            </a:r>
            <a:endParaRPr sz="1700">
              <a:solidFill>
                <a:srgbClr val="E0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951625" y="2763225"/>
            <a:ext cx="774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latin typeface="Proxima Nova"/>
                <a:ea typeface="Proxima Nova"/>
                <a:cs typeface="Proxima Nova"/>
                <a:sym typeface="Proxima Nova"/>
              </a:rPr>
              <a:t>ИЛИ</a:t>
            </a:r>
            <a:endParaRPr b="1" sz="1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Качество данных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p26"/>
          <p:cNvSpPr/>
          <p:nvPr/>
        </p:nvSpPr>
        <p:spPr>
          <a:xfrm>
            <a:off x="2686975" y="2705100"/>
            <a:ext cx="481200" cy="4953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6"/>
          <p:cNvSpPr/>
          <p:nvPr/>
        </p:nvSpPr>
        <p:spPr>
          <a:xfrm>
            <a:off x="5815550" y="2628900"/>
            <a:ext cx="657600" cy="4953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6"/>
          <p:cNvSpPr txBox="1"/>
          <p:nvPr/>
        </p:nvSpPr>
        <p:spPr>
          <a:xfrm>
            <a:off x="6623150" y="2057400"/>
            <a:ext cx="2322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Поиск сервисов, передающие данные в обработанном и структурированном виде - API первоисточника или иные сервисы</a:t>
            </a:r>
            <a:endParaRPr b="1" sz="17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3416250" y="2066575"/>
            <a:ext cx="21915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E06666"/>
                </a:solidFill>
                <a:latin typeface="Proxima Nova"/>
                <a:ea typeface="Proxima Nova"/>
                <a:cs typeface="Proxima Nova"/>
                <a:sym typeface="Proxima Nova"/>
              </a:rPr>
              <a:t>Нет собственных разработок сервиса по сбору и обработке данных, и нет необходимых специалистов</a:t>
            </a:r>
            <a:endParaRPr sz="1800">
              <a:solidFill>
                <a:srgbClr val="E0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311700" y="1253600"/>
            <a:ext cx="20214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Данные представлены в хорошем виде или их формат устраивает</a:t>
            </a:r>
            <a:endParaRPr sz="18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114025" y="3292925"/>
            <a:ext cx="26022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E06666"/>
                </a:solidFill>
                <a:latin typeface="Proxima Nova"/>
                <a:ea typeface="Proxima Nova"/>
                <a:cs typeface="Proxima Nova"/>
                <a:sym typeface="Proxima Nova"/>
              </a:rPr>
              <a:t>Данные представлены в плохом виде, то есть неструктурированные, ошибки, неудобный формат для сбора</a:t>
            </a:r>
            <a:endParaRPr sz="1700">
              <a:solidFill>
                <a:srgbClr val="E0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951625" y="2763225"/>
            <a:ext cx="774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latin typeface="Proxima Nova"/>
                <a:ea typeface="Proxima Nova"/>
                <a:cs typeface="Proxima Nova"/>
                <a:sym typeface="Proxima Nova"/>
              </a:rPr>
              <a:t>ИЛИ</a:t>
            </a:r>
            <a:endParaRPr b="1" sz="1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7" name="Google Shape;2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Процесс сбора и обработки данных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3" name="Google Shape;213;p27"/>
          <p:cNvPicPr preferRelativeResize="0"/>
          <p:nvPr/>
        </p:nvPicPr>
        <p:blipFill rotWithShape="1">
          <a:blip r:embed="rId3">
            <a:alphaModFix/>
          </a:blip>
          <a:srcRect b="11041" l="2051" r="5552" t="1607"/>
          <a:stretch/>
        </p:blipFill>
        <p:spPr>
          <a:xfrm>
            <a:off x="2641900" y="1143675"/>
            <a:ext cx="3718826" cy="365990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7"/>
          <p:cNvSpPr txBox="1"/>
          <p:nvPr/>
        </p:nvSpPr>
        <p:spPr>
          <a:xfrm>
            <a:off x="426300" y="2008400"/>
            <a:ext cx="130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6203550" y="2244200"/>
            <a:ext cx="1586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155CC"/>
                </a:solidFill>
              </a:rPr>
              <a:t>ПОИСК И АНАЛИЗ ИСТОЧНИКА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6" name="Google Shape;216;p27"/>
          <p:cNvSpPr txBox="1"/>
          <p:nvPr/>
        </p:nvSpPr>
        <p:spPr>
          <a:xfrm>
            <a:off x="4743950" y="1205025"/>
            <a:ext cx="40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01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7" name="Google Shape;217;p27"/>
          <p:cNvSpPr txBox="1"/>
          <p:nvPr/>
        </p:nvSpPr>
        <p:spPr>
          <a:xfrm>
            <a:off x="4911100" y="4334450"/>
            <a:ext cx="40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02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8" name="Google Shape;218;p27"/>
          <p:cNvSpPr txBox="1"/>
          <p:nvPr/>
        </p:nvSpPr>
        <p:spPr>
          <a:xfrm>
            <a:off x="2739825" y="2553800"/>
            <a:ext cx="40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03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2371800" y="4420600"/>
            <a:ext cx="158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155CC"/>
                </a:solidFill>
              </a:rPr>
              <a:t>ОБРАБОТКА ДАННЫХ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1649500" y="1392788"/>
            <a:ext cx="166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155CC"/>
                </a:solidFill>
              </a:rPr>
              <a:t>ПОДДЕРЖКА АКТУАЛЬНОСТИ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Виды обработки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66675" y="1017726"/>
            <a:ext cx="5957156" cy="397337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 txBox="1"/>
          <p:nvPr/>
        </p:nvSpPr>
        <p:spPr>
          <a:xfrm>
            <a:off x="475100" y="1462775"/>
            <a:ext cx="7030500" cy="1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b="1" lang="ru" sz="1500">
                <a:solidFill>
                  <a:srgbClr val="424242"/>
                </a:solidFill>
              </a:rPr>
              <a:t>Ретрансляция данных</a:t>
            </a:r>
            <a:r>
              <a:rPr lang="ru" sz="1500">
                <a:solidFill>
                  <a:srgbClr val="424242"/>
                </a:solidFill>
              </a:rPr>
              <a:t> - выводятся в таком же виде, как это опубликовано на первоисточнике</a:t>
            </a:r>
            <a:endParaRPr sz="1500">
              <a:solidFill>
                <a:srgbClr val="42424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b="1" lang="ru" sz="1500">
                <a:solidFill>
                  <a:srgbClr val="424242"/>
                </a:solidFill>
              </a:rPr>
              <a:t>Требуется незначительная обработка данных</a:t>
            </a:r>
            <a:r>
              <a:rPr lang="ru" sz="1500">
                <a:solidFill>
                  <a:srgbClr val="424242"/>
                </a:solidFill>
              </a:rPr>
              <a:t> - перевод данных в более удобный формат для дальнейшего использования</a:t>
            </a:r>
            <a:endParaRPr sz="1500">
              <a:solidFill>
                <a:srgbClr val="42424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Arial"/>
              <a:buAutoNum type="arabicPeriod"/>
            </a:pPr>
            <a:r>
              <a:rPr b="1" lang="ru" sz="1500">
                <a:solidFill>
                  <a:srgbClr val="424242"/>
                </a:solidFill>
              </a:rPr>
              <a:t>Требуется значительная обработка данных</a:t>
            </a:r>
            <a:r>
              <a:rPr lang="ru" sz="1500">
                <a:solidFill>
                  <a:srgbClr val="424242"/>
                </a:solidFill>
              </a:rPr>
              <a:t> - выделение данных из сложных форматов, обогащение данных</a:t>
            </a:r>
            <a:endParaRPr sz="1500">
              <a:solidFill>
                <a:srgbClr val="424242"/>
              </a:solidFill>
            </a:endParaRPr>
          </a:p>
        </p:txBody>
      </p:sp>
      <p:pic>
        <p:nvPicPr>
          <p:cNvPr id="229" name="Google Shape;22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Виды обработки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1513025" y="1760825"/>
            <a:ext cx="1669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CC0000"/>
                </a:solidFill>
              </a:rPr>
              <a:t>ПРОБЛЕМА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236" name="Google Shape;236;p29"/>
          <p:cNvSpPr txBox="1"/>
          <p:nvPr/>
        </p:nvSpPr>
        <p:spPr>
          <a:xfrm>
            <a:off x="5903650" y="1760813"/>
            <a:ext cx="1669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38761D"/>
                </a:solidFill>
              </a:rPr>
              <a:t>РЕШЕНИЕ</a:t>
            </a:r>
            <a:endParaRPr b="1" sz="1900">
              <a:solidFill>
                <a:srgbClr val="38761D"/>
              </a:solidFill>
            </a:endParaRPr>
          </a:p>
        </p:txBody>
      </p:sp>
      <p:sp>
        <p:nvSpPr>
          <p:cNvPr id="237" name="Google Shape;237;p29"/>
          <p:cNvSpPr/>
          <p:nvPr/>
        </p:nvSpPr>
        <p:spPr>
          <a:xfrm>
            <a:off x="745625" y="2509100"/>
            <a:ext cx="3204300" cy="15624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Данные в конечном продукте будут отображаться в том виде, как представлены на источнике</a:t>
            </a:r>
            <a:endParaRPr sz="1600"/>
          </a:p>
        </p:txBody>
      </p:sp>
      <p:sp>
        <p:nvSpPr>
          <p:cNvPr id="238" name="Google Shape;238;p29"/>
          <p:cNvSpPr/>
          <p:nvPr/>
        </p:nvSpPr>
        <p:spPr>
          <a:xfrm>
            <a:off x="5136250" y="2509100"/>
            <a:ext cx="3204300" cy="15624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Аналитик описывает, как данные должны выглядеть в результате</a:t>
            </a:r>
            <a:endParaRPr sz="1600"/>
          </a:p>
        </p:txBody>
      </p:sp>
      <p:pic>
        <p:nvPicPr>
          <p:cNvPr id="239" name="Google Shape;2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Виды обработки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5" name="Google Shape;245;p30"/>
          <p:cNvSpPr txBox="1"/>
          <p:nvPr/>
        </p:nvSpPr>
        <p:spPr>
          <a:xfrm>
            <a:off x="1513025" y="1760825"/>
            <a:ext cx="1669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CC0000"/>
                </a:solidFill>
              </a:rPr>
              <a:t>ПРОБЛЕМА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246" name="Google Shape;246;p30"/>
          <p:cNvSpPr txBox="1"/>
          <p:nvPr/>
        </p:nvSpPr>
        <p:spPr>
          <a:xfrm>
            <a:off x="5903650" y="1760813"/>
            <a:ext cx="1669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38761D"/>
                </a:solidFill>
              </a:rPr>
              <a:t>РЕШЕНИЕ</a:t>
            </a:r>
            <a:endParaRPr b="1" sz="1900">
              <a:solidFill>
                <a:srgbClr val="38761D"/>
              </a:solidFill>
            </a:endParaRPr>
          </a:p>
        </p:txBody>
      </p:sp>
      <p:sp>
        <p:nvSpPr>
          <p:cNvPr id="247" name="Google Shape;247;p30"/>
          <p:cNvSpPr/>
          <p:nvPr/>
        </p:nvSpPr>
        <p:spPr>
          <a:xfrm>
            <a:off x="745625" y="2509100"/>
            <a:ext cx="3204300" cy="15624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Необходимо привести данные к удобному формату для дальнейшего использования</a:t>
            </a:r>
            <a:endParaRPr sz="1600"/>
          </a:p>
        </p:txBody>
      </p:sp>
      <p:sp>
        <p:nvSpPr>
          <p:cNvPr id="248" name="Google Shape;248;p30"/>
          <p:cNvSpPr/>
          <p:nvPr/>
        </p:nvSpPr>
        <p:spPr>
          <a:xfrm>
            <a:off x="5136250" y="2509100"/>
            <a:ext cx="3204300" cy="15624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Аналитик описывает, как данные должны выглядеть обработанные данные, их формат</a:t>
            </a:r>
            <a:endParaRPr sz="1600"/>
          </a:p>
        </p:txBody>
      </p:sp>
      <p:pic>
        <p:nvPicPr>
          <p:cNvPr id="249" name="Google Shape;24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Виды обработки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5" name="Google Shape;255;p31"/>
          <p:cNvSpPr txBox="1"/>
          <p:nvPr/>
        </p:nvSpPr>
        <p:spPr>
          <a:xfrm>
            <a:off x="1513025" y="1379825"/>
            <a:ext cx="1669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CC0000"/>
                </a:solidFill>
              </a:rPr>
              <a:t>ПРОБЛЕМА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5903650" y="1379813"/>
            <a:ext cx="1669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38761D"/>
                </a:solidFill>
              </a:rPr>
              <a:t>РЕШЕНИЕ</a:t>
            </a:r>
            <a:endParaRPr b="1" sz="1900">
              <a:solidFill>
                <a:srgbClr val="38761D"/>
              </a:solidFill>
            </a:endParaRPr>
          </a:p>
        </p:txBody>
      </p:sp>
      <p:sp>
        <p:nvSpPr>
          <p:cNvPr id="257" name="Google Shape;257;p31"/>
          <p:cNvSpPr/>
          <p:nvPr/>
        </p:nvSpPr>
        <p:spPr>
          <a:xfrm>
            <a:off x="745625" y="2509100"/>
            <a:ext cx="3204300" cy="15624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Необходимо привести данные к удобному формату для дальнейшего использования, связать с другими сущностями и обогатить</a:t>
            </a:r>
            <a:endParaRPr sz="1600"/>
          </a:p>
        </p:txBody>
      </p:sp>
      <p:sp>
        <p:nvSpPr>
          <p:cNvPr id="258" name="Google Shape;258;p31"/>
          <p:cNvSpPr/>
          <p:nvPr/>
        </p:nvSpPr>
        <p:spPr>
          <a:xfrm>
            <a:off x="5136250" y="2189300"/>
            <a:ext cx="3204300" cy="22020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Аналитик описывает, как данные должны выглядеть обработанные данные, их формат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+ 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Описывает алгоритмы обогащения и дополнения данных</a:t>
            </a:r>
            <a:endParaRPr sz="1600"/>
          </a:p>
        </p:txBody>
      </p:sp>
      <p:pic>
        <p:nvPicPr>
          <p:cNvPr id="259" name="Google Shape;2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О чем поговорим?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657575" y="1275950"/>
            <a:ext cx="5373952" cy="358437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328750"/>
            <a:ext cx="836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Что такое “открытые данные”? </a:t>
            </a:r>
            <a:endParaRPr sz="15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Процесс сбора и обработки данных - различные сценарии и шаги в них, классификация проблем и способы их решения</a:t>
            </a:r>
            <a:endParaRPr sz="15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Мониторинг данных</a:t>
            </a:r>
            <a:endParaRPr sz="15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Процесс сбора, обработки данных для добавления в систему по требованиям заказчика на примере</a:t>
            </a:r>
            <a:endParaRPr sz="15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Процесс сбора и обработки данных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5" name="Google Shape;265;p32"/>
          <p:cNvPicPr preferRelativeResize="0"/>
          <p:nvPr/>
        </p:nvPicPr>
        <p:blipFill rotWithShape="1">
          <a:blip r:embed="rId3">
            <a:alphaModFix/>
          </a:blip>
          <a:srcRect b="11041" l="2051" r="5552" t="1607"/>
          <a:stretch/>
        </p:blipFill>
        <p:spPr>
          <a:xfrm>
            <a:off x="2641900" y="1143675"/>
            <a:ext cx="3718826" cy="365990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/>
          <p:nvPr/>
        </p:nvSpPr>
        <p:spPr>
          <a:xfrm>
            <a:off x="426300" y="2008400"/>
            <a:ext cx="130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6203550" y="2244200"/>
            <a:ext cx="1586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155CC"/>
                </a:solidFill>
              </a:rPr>
              <a:t>ПОИСК И АНАЛИЗ ИСТОЧНИКА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8" name="Google Shape;268;p32"/>
          <p:cNvSpPr txBox="1"/>
          <p:nvPr/>
        </p:nvSpPr>
        <p:spPr>
          <a:xfrm>
            <a:off x="4743950" y="1205025"/>
            <a:ext cx="40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01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4911100" y="4334450"/>
            <a:ext cx="40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02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0" name="Google Shape;270;p32"/>
          <p:cNvSpPr txBox="1"/>
          <p:nvPr/>
        </p:nvSpPr>
        <p:spPr>
          <a:xfrm>
            <a:off x="2739825" y="2553800"/>
            <a:ext cx="40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03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1" name="Google Shape;271;p32"/>
          <p:cNvSpPr txBox="1"/>
          <p:nvPr/>
        </p:nvSpPr>
        <p:spPr>
          <a:xfrm>
            <a:off x="2371800" y="4420600"/>
            <a:ext cx="158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155CC"/>
                </a:solidFill>
              </a:rPr>
              <a:t>ОБРАБОТКА ДАННЫХ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2" name="Google Shape;272;p32"/>
          <p:cNvSpPr txBox="1"/>
          <p:nvPr/>
        </p:nvSpPr>
        <p:spPr>
          <a:xfrm>
            <a:off x="1649500" y="1392788"/>
            <a:ext cx="166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155CC"/>
                </a:solidFill>
              </a:rPr>
              <a:t>ПОДДЕРЖКА АКТУАЛЬНОСТИ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3" name="Google Shape;27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Мониторинг изменения данных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9" name="Google Shape;279;p33"/>
          <p:cNvSpPr txBox="1"/>
          <p:nvPr/>
        </p:nvSpPr>
        <p:spPr>
          <a:xfrm>
            <a:off x="475100" y="1462775"/>
            <a:ext cx="7700100" cy="1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b="1" lang="ru" sz="1500">
                <a:solidFill>
                  <a:srgbClr val="424242"/>
                </a:solidFill>
              </a:rPr>
              <a:t>Источник данных изменил формат отображения </a:t>
            </a:r>
            <a:r>
              <a:rPr lang="ru" sz="1500">
                <a:solidFill>
                  <a:srgbClr val="424242"/>
                </a:solidFill>
              </a:rPr>
              <a:t>- структура сайта, формат передаваемых файлов и другое</a:t>
            </a:r>
            <a:endParaRPr sz="1500">
              <a:solidFill>
                <a:srgbClr val="42424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b="1" lang="ru" sz="1500">
                <a:solidFill>
                  <a:srgbClr val="424242"/>
                </a:solidFill>
              </a:rPr>
              <a:t>Нормативно-правовое </a:t>
            </a:r>
            <a:r>
              <a:rPr b="1" lang="ru" sz="1500">
                <a:solidFill>
                  <a:srgbClr val="424242"/>
                </a:solidFill>
              </a:rPr>
              <a:t>изменение структуры данных</a:t>
            </a:r>
            <a:r>
              <a:rPr lang="ru" sz="1500">
                <a:solidFill>
                  <a:srgbClr val="424242"/>
                </a:solidFill>
              </a:rPr>
              <a:t> - например, новый формат налоговой отчетности, изменение набора публикуемых данных и другое</a:t>
            </a:r>
            <a:endParaRPr sz="1500">
              <a:solidFill>
                <a:srgbClr val="42424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b="1" lang="ru" sz="1500">
                <a:solidFill>
                  <a:srgbClr val="424242"/>
                </a:solidFill>
              </a:rPr>
              <a:t>Изменение первоисточника </a:t>
            </a:r>
            <a:r>
              <a:rPr lang="ru" sz="1500">
                <a:solidFill>
                  <a:srgbClr val="424242"/>
                </a:solidFill>
              </a:rPr>
              <a:t>- например, переход ведения реестра данных под другое ведомство (меняется не только адрес первоисточника, но и формат)</a:t>
            </a:r>
            <a:endParaRPr sz="1500">
              <a:solidFill>
                <a:srgbClr val="424242"/>
              </a:solidFill>
            </a:endParaRPr>
          </a:p>
        </p:txBody>
      </p:sp>
      <p:pic>
        <p:nvPicPr>
          <p:cNvPr id="280" name="Google Shape;280;p33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66675" y="1017726"/>
            <a:ext cx="5957156" cy="397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Пример. Постановка задачи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Google Shape;287;p34"/>
          <p:cNvSpPr txBox="1"/>
          <p:nvPr/>
        </p:nvSpPr>
        <p:spPr>
          <a:xfrm>
            <a:off x="484975" y="1729200"/>
            <a:ext cx="7700100" cy="1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24242"/>
                </a:solidFill>
              </a:rPr>
              <a:t>ДАНО: </a:t>
            </a:r>
            <a:r>
              <a:rPr lang="ru" sz="1500">
                <a:solidFill>
                  <a:srgbClr val="424242"/>
                </a:solidFill>
              </a:rPr>
              <a:t>Сведения о сертификатах и декларациях о сооветствии (источник: </a:t>
            </a:r>
            <a:r>
              <a:rPr lang="ru" sz="1500" u="sng">
                <a:solidFill>
                  <a:schemeClr val="hlink"/>
                </a:solidFill>
                <a:hlinkClick r:id="rId3"/>
              </a:rPr>
              <a:t>https://fsa.gov.ru/use-of-technology/elektronnye-reestry/</a:t>
            </a:r>
            <a:r>
              <a:rPr lang="ru" sz="1500">
                <a:solidFill>
                  <a:srgbClr val="424242"/>
                </a:solidFill>
              </a:rPr>
              <a:t>)</a:t>
            </a:r>
            <a:endParaRPr sz="1500">
              <a:solidFill>
                <a:srgbClr val="42424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2424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" sz="1500">
                <a:solidFill>
                  <a:srgbClr val="424242"/>
                </a:solidFill>
              </a:rPr>
              <a:t>ЗАДАЧА: </a:t>
            </a:r>
            <a:r>
              <a:rPr lang="ru" sz="1500">
                <a:solidFill>
                  <a:srgbClr val="424242"/>
                </a:solidFill>
              </a:rPr>
              <a:t>Добавить в систему сведения о сертификатах соответствия и декларациях о соответствии в виде подробной развернутой информации по каждому объекту и аналитики в разрезе организаций</a:t>
            </a:r>
            <a:endParaRPr sz="1500">
              <a:solidFill>
                <a:srgbClr val="424242"/>
              </a:solidFill>
            </a:endParaRPr>
          </a:p>
        </p:txBody>
      </p:sp>
      <p:pic>
        <p:nvPicPr>
          <p:cNvPr id="288" name="Google Shape;28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Пример. Команда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4" name="Google Shape;294;p35"/>
          <p:cNvSpPr txBox="1"/>
          <p:nvPr/>
        </p:nvSpPr>
        <p:spPr>
          <a:xfrm>
            <a:off x="506750" y="3703500"/>
            <a:ext cx="169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roxima Nova"/>
                <a:ea typeface="Proxima Nova"/>
                <a:cs typeface="Proxima Nova"/>
                <a:sym typeface="Proxima Nova"/>
              </a:rPr>
              <a:t>Разработчики (бэк и фронт)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5" name="Google Shape;295;p35"/>
          <p:cNvSpPr txBox="1"/>
          <p:nvPr/>
        </p:nvSpPr>
        <p:spPr>
          <a:xfrm>
            <a:off x="2768400" y="3703500"/>
            <a:ext cx="169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roxima Nova"/>
                <a:ea typeface="Proxima Nova"/>
                <a:cs typeface="Proxima Nova"/>
                <a:sym typeface="Proxima Nova"/>
              </a:rPr>
              <a:t>Аналитик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6" name="Google Shape;296;p35"/>
          <p:cNvSpPr txBox="1"/>
          <p:nvPr/>
        </p:nvSpPr>
        <p:spPr>
          <a:xfrm>
            <a:off x="7346538" y="3703500"/>
            <a:ext cx="1691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roxima Nova"/>
                <a:ea typeface="Proxima Nova"/>
                <a:cs typeface="Proxima Nova"/>
                <a:sym typeface="Proxima Nova"/>
              </a:rPr>
              <a:t>Разработчик обработки данных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7" name="Google Shape;297;p35"/>
          <p:cNvSpPr txBox="1"/>
          <p:nvPr/>
        </p:nvSpPr>
        <p:spPr>
          <a:xfrm>
            <a:off x="5092113" y="3595800"/>
            <a:ext cx="169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roxima Nova"/>
                <a:ea typeface="Proxima Nova"/>
                <a:cs typeface="Proxima Nova"/>
                <a:sym typeface="Proxima Nova"/>
              </a:rPr>
              <a:t>Разработчик сбора данных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8" name="Google Shape;29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4250" y="1769575"/>
            <a:ext cx="1977738" cy="200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5"/>
          <p:cNvPicPr preferRelativeResize="0"/>
          <p:nvPr/>
        </p:nvPicPr>
        <p:blipFill rotWithShape="1">
          <a:blip r:embed="rId4">
            <a:alphaModFix/>
          </a:blip>
          <a:srcRect b="0" l="2780" r="-2780" t="0"/>
          <a:stretch/>
        </p:blipFill>
        <p:spPr>
          <a:xfrm>
            <a:off x="4883138" y="1694975"/>
            <a:ext cx="2035109" cy="200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8975" y="1723375"/>
            <a:ext cx="1965032" cy="200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375" y="1737425"/>
            <a:ext cx="2006901" cy="198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Пример. Шаги как должно быть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8" name="Google Shape;308;p36"/>
          <p:cNvSpPr txBox="1"/>
          <p:nvPr/>
        </p:nvSpPr>
        <p:spPr>
          <a:xfrm>
            <a:off x="463675" y="1440925"/>
            <a:ext cx="7700100" cy="1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lang="ru" sz="1500">
                <a:solidFill>
                  <a:srgbClr val="424242"/>
                </a:solidFill>
              </a:rPr>
              <a:t>Уточнение требований у заказчика (Продакт менеджера) - </a:t>
            </a:r>
            <a:r>
              <a:rPr i="1" lang="ru" sz="1500">
                <a:solidFill>
                  <a:srgbClr val="424242"/>
                </a:solidFill>
              </a:rPr>
              <a:t>Аналитик</a:t>
            </a:r>
            <a:endParaRPr i="1"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lang="ru" sz="1500">
                <a:solidFill>
                  <a:srgbClr val="424242"/>
                </a:solidFill>
              </a:rPr>
              <a:t>Анализ источника на предмет соответствия требованиям, возможности добавления информации в систему в требуемом виде - </a:t>
            </a:r>
            <a:r>
              <a:rPr i="1" lang="ru" sz="1500">
                <a:solidFill>
                  <a:srgbClr val="424242"/>
                </a:solidFill>
              </a:rPr>
              <a:t>Аналитик</a:t>
            </a:r>
            <a:endParaRPr i="1"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lang="ru" sz="1500">
                <a:solidFill>
                  <a:srgbClr val="424242"/>
                </a:solidFill>
              </a:rPr>
              <a:t>Описание требований на сбор источника - </a:t>
            </a:r>
            <a:r>
              <a:rPr i="1" lang="ru" sz="1500">
                <a:solidFill>
                  <a:srgbClr val="424242"/>
                </a:solidFill>
              </a:rPr>
              <a:t>Аналитик</a:t>
            </a:r>
            <a:endParaRPr i="1"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lang="ru" sz="1500">
                <a:solidFill>
                  <a:srgbClr val="424242"/>
                </a:solidFill>
              </a:rPr>
              <a:t>Тестовый сбор данных по требованиям - </a:t>
            </a:r>
            <a:r>
              <a:rPr i="1" lang="ru" sz="1500">
                <a:solidFill>
                  <a:srgbClr val="424242"/>
                </a:solidFill>
              </a:rPr>
              <a:t>Разработчик сбора данных</a:t>
            </a:r>
            <a:endParaRPr i="1"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lang="ru" sz="1500">
                <a:solidFill>
                  <a:srgbClr val="424242"/>
                </a:solidFill>
              </a:rPr>
              <a:t>Проверка корректности собранных данных - </a:t>
            </a:r>
            <a:r>
              <a:rPr i="1" lang="ru" sz="1500">
                <a:solidFill>
                  <a:srgbClr val="424242"/>
                </a:solidFill>
              </a:rPr>
              <a:t>Аналитик</a:t>
            </a:r>
            <a:endParaRPr i="1"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lang="ru" sz="1500">
                <a:solidFill>
                  <a:srgbClr val="424242"/>
                </a:solidFill>
              </a:rPr>
              <a:t>Описание требований на вывод информации в системе - </a:t>
            </a:r>
            <a:r>
              <a:rPr i="1" lang="ru" sz="1500">
                <a:solidFill>
                  <a:srgbClr val="424242"/>
                </a:solidFill>
              </a:rPr>
              <a:t>Аналитик</a:t>
            </a:r>
            <a:endParaRPr i="1"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lang="ru" sz="1500">
                <a:solidFill>
                  <a:srgbClr val="424242"/>
                </a:solidFill>
              </a:rPr>
              <a:t>Полный сбор данных по требованиям - </a:t>
            </a:r>
            <a:r>
              <a:rPr i="1" lang="ru" sz="1500">
                <a:solidFill>
                  <a:srgbClr val="424242"/>
                </a:solidFill>
              </a:rPr>
              <a:t>Аналитик</a:t>
            </a:r>
            <a:endParaRPr i="1"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lang="ru" sz="1500">
                <a:solidFill>
                  <a:srgbClr val="424242"/>
                </a:solidFill>
              </a:rPr>
              <a:t>Подготовка данных для требуемого вида в системе - </a:t>
            </a:r>
            <a:r>
              <a:rPr i="1" lang="ru" sz="1500">
                <a:solidFill>
                  <a:srgbClr val="424242"/>
                </a:solidFill>
              </a:rPr>
              <a:t>Разработчик обработки данных</a:t>
            </a:r>
            <a:endParaRPr i="1"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lang="ru" sz="1500">
                <a:solidFill>
                  <a:srgbClr val="424242"/>
                </a:solidFill>
              </a:rPr>
              <a:t>Фронт и бэк разработка для вывода информации в системе - </a:t>
            </a:r>
            <a:r>
              <a:rPr i="1" lang="ru" sz="1500">
                <a:solidFill>
                  <a:srgbClr val="424242"/>
                </a:solidFill>
              </a:rPr>
              <a:t>Разработчики (бэк и фронт)</a:t>
            </a:r>
            <a:endParaRPr i="1"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lang="ru" sz="1500">
                <a:solidFill>
                  <a:srgbClr val="424242"/>
                </a:solidFill>
              </a:rPr>
              <a:t>Тестирование - </a:t>
            </a:r>
            <a:r>
              <a:rPr i="1" lang="ru" sz="1500">
                <a:solidFill>
                  <a:srgbClr val="424242"/>
                </a:solidFill>
              </a:rPr>
              <a:t>QA</a:t>
            </a:r>
            <a:endParaRPr i="1" sz="1500">
              <a:solidFill>
                <a:srgbClr val="424242"/>
              </a:solidFill>
            </a:endParaRPr>
          </a:p>
        </p:txBody>
      </p:sp>
      <p:pic>
        <p:nvPicPr>
          <p:cNvPr id="309" name="Google Shape;30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Пример. Шаги как было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5" name="Google Shape;315;p37"/>
          <p:cNvSpPr txBox="1"/>
          <p:nvPr/>
        </p:nvSpPr>
        <p:spPr>
          <a:xfrm>
            <a:off x="463675" y="1440925"/>
            <a:ext cx="7700100" cy="1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lang="ru" sz="1500">
                <a:solidFill>
                  <a:srgbClr val="424242"/>
                </a:solidFill>
              </a:rPr>
              <a:t>Уточнение требований у заказчика (Продакт менеджер) - </a:t>
            </a:r>
            <a:r>
              <a:rPr i="1" lang="ru" sz="1500">
                <a:solidFill>
                  <a:srgbClr val="424242"/>
                </a:solidFill>
              </a:rPr>
              <a:t>Аналитик</a:t>
            </a:r>
            <a:endParaRPr i="1"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lang="ru" sz="1500">
                <a:solidFill>
                  <a:srgbClr val="424242"/>
                </a:solidFill>
              </a:rPr>
              <a:t>Анализ источника на предмет соответствия требованиям, возможности добавления информации в систему в требуемом виде - </a:t>
            </a:r>
            <a:r>
              <a:rPr i="1" lang="ru" sz="1500">
                <a:solidFill>
                  <a:srgbClr val="424242"/>
                </a:solidFill>
              </a:rPr>
              <a:t>Аналитик</a:t>
            </a:r>
            <a:endParaRPr i="1"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lang="ru" sz="1500">
                <a:solidFill>
                  <a:srgbClr val="424242"/>
                </a:solidFill>
              </a:rPr>
              <a:t>Описание требований на сбор источника - </a:t>
            </a:r>
            <a:r>
              <a:rPr i="1" lang="ru" sz="1500">
                <a:solidFill>
                  <a:srgbClr val="424242"/>
                </a:solidFill>
              </a:rPr>
              <a:t>Аналитик</a:t>
            </a:r>
            <a:endParaRPr i="1"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lang="ru" sz="1500">
                <a:solidFill>
                  <a:srgbClr val="424242"/>
                </a:solidFill>
              </a:rPr>
              <a:t>Тестовый сбор данных по требованиям - </a:t>
            </a:r>
            <a:r>
              <a:rPr i="1" lang="ru" sz="1500">
                <a:solidFill>
                  <a:srgbClr val="424242"/>
                </a:solidFill>
              </a:rPr>
              <a:t>Разработчик сбора данных</a:t>
            </a:r>
            <a:endParaRPr i="1"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lang="ru" sz="1500">
                <a:solidFill>
                  <a:srgbClr val="424242"/>
                </a:solidFill>
              </a:rPr>
              <a:t>Проверка корректности собранных данных - </a:t>
            </a:r>
            <a:r>
              <a:rPr i="1" lang="ru" sz="1500">
                <a:solidFill>
                  <a:srgbClr val="424242"/>
                </a:solidFill>
              </a:rPr>
              <a:t>Аналитик</a:t>
            </a:r>
            <a:endParaRPr i="1"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lang="ru" sz="1500">
                <a:solidFill>
                  <a:srgbClr val="424242"/>
                </a:solidFill>
              </a:rPr>
              <a:t>Описание требований на вывод информации в системе - </a:t>
            </a:r>
            <a:r>
              <a:rPr i="1" lang="ru" sz="1500">
                <a:solidFill>
                  <a:srgbClr val="424242"/>
                </a:solidFill>
              </a:rPr>
              <a:t>Аналитик</a:t>
            </a:r>
            <a:endParaRPr i="1"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lang="ru" sz="1500">
                <a:solidFill>
                  <a:srgbClr val="424242"/>
                </a:solidFill>
              </a:rPr>
              <a:t>Полный сбор данных по требованиям - </a:t>
            </a:r>
            <a:r>
              <a:rPr i="1" lang="ru" sz="1500">
                <a:solidFill>
                  <a:srgbClr val="424242"/>
                </a:solidFill>
              </a:rPr>
              <a:t>Аналитик</a:t>
            </a:r>
            <a:endParaRPr i="1"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lang="ru" sz="1500">
                <a:solidFill>
                  <a:srgbClr val="424242"/>
                </a:solidFill>
              </a:rPr>
              <a:t>Подготовка данных для требуемого вида в системе - </a:t>
            </a:r>
            <a:r>
              <a:rPr i="1" lang="ru" sz="1500">
                <a:solidFill>
                  <a:srgbClr val="424242"/>
                </a:solidFill>
              </a:rPr>
              <a:t>Разработчик обработки данных</a:t>
            </a:r>
            <a:endParaRPr i="1"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b="1" lang="ru" sz="1500">
                <a:solidFill>
                  <a:srgbClr val="424242"/>
                </a:solidFill>
              </a:rPr>
              <a:t>ОШИБКА</a:t>
            </a:r>
            <a:r>
              <a:rPr lang="ru" sz="1500">
                <a:solidFill>
                  <a:srgbClr val="424242"/>
                </a:solidFill>
              </a:rPr>
              <a:t>: нельзя подготовить данные под нужный формат, так как некоторые поля отсутствую</a:t>
            </a:r>
            <a:endParaRPr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b="1" lang="ru" sz="1500">
                <a:solidFill>
                  <a:srgbClr val="424242"/>
                </a:solidFill>
              </a:rPr>
              <a:t>Повторить с шага 2 :) </a:t>
            </a:r>
            <a:endParaRPr b="1" i="1" sz="1500">
              <a:solidFill>
                <a:srgbClr val="424242"/>
              </a:solidFill>
            </a:endParaRPr>
          </a:p>
        </p:txBody>
      </p:sp>
      <p:pic>
        <p:nvPicPr>
          <p:cNvPr id="316" name="Google Shape;31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Пример. Как избежать?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2" name="Google Shape;322;p38"/>
          <p:cNvSpPr txBox="1"/>
          <p:nvPr/>
        </p:nvSpPr>
        <p:spPr>
          <a:xfrm>
            <a:off x="475100" y="1462775"/>
            <a:ext cx="7700100" cy="1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lang="ru" sz="1500">
                <a:solidFill>
                  <a:srgbClr val="424242"/>
                </a:solidFill>
              </a:rPr>
              <a:t>Настроить автоматический мониторинг данных на источнике</a:t>
            </a:r>
            <a:endParaRPr sz="1500">
              <a:solidFill>
                <a:srgbClr val="42424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lang="ru" sz="1500">
                <a:solidFill>
                  <a:srgbClr val="424242"/>
                </a:solidFill>
              </a:rPr>
              <a:t>Новости, получение информации о ведомствах, которые ведут данные</a:t>
            </a:r>
            <a:endParaRPr sz="1500">
              <a:solidFill>
                <a:srgbClr val="42424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2424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AutoNum type="arabicPeriod"/>
            </a:pPr>
            <a:r>
              <a:rPr lang="ru" sz="1500">
                <a:solidFill>
                  <a:srgbClr val="424242"/>
                </a:solidFill>
              </a:rPr>
              <a:t>Заключение соглашения с поставщиком данных - уведомлять за оговоренное время до изменения данных</a:t>
            </a:r>
            <a:endParaRPr sz="1500">
              <a:solidFill>
                <a:srgbClr val="424242"/>
              </a:solidFill>
            </a:endParaRPr>
          </a:p>
        </p:txBody>
      </p:sp>
      <p:pic>
        <p:nvPicPr>
          <p:cNvPr id="323" name="Google Shape;32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9"/>
          <p:cNvSpPr txBox="1"/>
          <p:nvPr>
            <p:ph type="ctrTitle"/>
          </p:nvPr>
        </p:nvSpPr>
        <p:spPr>
          <a:xfrm>
            <a:off x="311700" y="1291825"/>
            <a:ext cx="8520600" cy="146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>
                <a:latin typeface="Verdana"/>
                <a:ea typeface="Verdana"/>
                <a:cs typeface="Verdana"/>
                <a:sym typeface="Verdana"/>
              </a:rPr>
              <a:t>Спасибо за внимание</a:t>
            </a:r>
            <a:endParaRPr sz="3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9" name="Google Shape;329;p39"/>
          <p:cNvSpPr txBox="1"/>
          <p:nvPr>
            <p:ph idx="1" type="subTitle"/>
          </p:nvPr>
        </p:nvSpPr>
        <p:spPr>
          <a:xfrm>
            <a:off x="373925" y="404727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Зюзина Анастасия, системный аналитик компании LAD_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г. Санкт-Петербург, 2021</a:t>
            </a:r>
            <a:endParaRPr sz="1500"/>
          </a:p>
        </p:txBody>
      </p:sp>
      <p:pic>
        <p:nvPicPr>
          <p:cNvPr id="330" name="Google Shape;33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375" y="161075"/>
            <a:ext cx="2624000" cy="129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6850" y="250025"/>
            <a:ext cx="1695450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Открытые данные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328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Да, открытые. Да, официальные. Да, можно использовать в коммерческих целях</a:t>
            </a:r>
            <a:endParaRPr sz="15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Интересная и подробная информация по разным сферам деятельности - государственная регистрация, официальные реестры, государственные закупки, учебные курсы и проч.</a:t>
            </a:r>
            <a:endParaRPr sz="15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Огромное поле для анализа, расчета статистики, построения прогнозов - то, почему захотят покупать продукт, а не смотреть сами открытые источники</a:t>
            </a:r>
            <a:endParaRPr sz="15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Примеры открытых данных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328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Картотека арбитражных дел (</a:t>
            </a:r>
            <a:r>
              <a:rPr lang="ru" sz="15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https://kad.arbitr.ru/</a:t>
            </a:r>
            <a:r>
              <a:rPr lang="ru" sz="15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5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ФГИС “Единый реестр проверок” (</a:t>
            </a:r>
            <a:r>
              <a:rPr lang="ru" sz="15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https://proverki.gov.ru/</a:t>
            </a:r>
            <a:r>
              <a:rPr lang="ru" sz="15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5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Федресурс (</a:t>
            </a:r>
            <a:r>
              <a:rPr lang="ru" sz="15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https://fedresurs.ru/</a:t>
            </a:r>
            <a:r>
              <a:rPr lang="ru" sz="15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5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ЦБ РФ (</a:t>
            </a:r>
            <a:r>
              <a:rPr lang="ru" sz="15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https://www.cbr.ru/</a:t>
            </a:r>
            <a:r>
              <a:rPr lang="ru" sz="15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5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ФНС (https://www.nalog.ru/)</a:t>
            </a:r>
            <a:endParaRPr sz="15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ГИР БО (</a:t>
            </a:r>
            <a:r>
              <a:rPr lang="ru" sz="15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https://bo.nalog.ru/</a:t>
            </a:r>
            <a:r>
              <a:rPr lang="ru" sz="15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5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1600"/>
              </a:spcAft>
              <a:buClr>
                <a:srgbClr val="424242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и многие другие</a:t>
            </a:r>
            <a:endParaRPr sz="15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Процесс сбора и обработки данных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11041" l="2051" r="5552" t="1607"/>
          <a:stretch/>
        </p:blipFill>
        <p:spPr>
          <a:xfrm>
            <a:off x="2641900" y="1143675"/>
            <a:ext cx="3718826" cy="36599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426300" y="2008400"/>
            <a:ext cx="13068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6203550" y="2244200"/>
            <a:ext cx="1586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155CC"/>
                </a:solidFill>
              </a:rPr>
              <a:t>ПОИСК И АНАЛИЗ ИСТОЧНИКА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743950" y="1205025"/>
            <a:ext cx="40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01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911100" y="4334450"/>
            <a:ext cx="40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02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2739825" y="2553800"/>
            <a:ext cx="40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03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2371800" y="4420600"/>
            <a:ext cx="158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155CC"/>
                </a:solidFill>
              </a:rPr>
              <a:t>ОБРАБОТКА ДАННЫХ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1649500" y="1392788"/>
            <a:ext cx="166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155CC"/>
                </a:solidFill>
              </a:rPr>
              <a:t>ПОДДЕРЖКА АКТУАЛЬНОСТИ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Процесс сбора и обработки данных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26300" y="2008400"/>
            <a:ext cx="130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7346550" y="2244200"/>
            <a:ext cx="1586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155CC"/>
                </a:solidFill>
              </a:rPr>
              <a:t>ПОИСК И АНАЛИЗ ИСТОЧНИКА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3">
            <a:alphaModFix/>
          </a:blip>
          <a:srcRect b="10249" l="2756" r="5348" t="0"/>
          <a:stretch/>
        </p:blipFill>
        <p:spPr>
          <a:xfrm>
            <a:off x="2687400" y="1073175"/>
            <a:ext cx="3704850" cy="37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1649500" y="1392788"/>
            <a:ext cx="166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155CC"/>
                </a:solidFill>
              </a:rPr>
              <a:t>ПОДДЕРЖКА АКТУАЛЬНОСТИ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2371800" y="4420600"/>
            <a:ext cx="158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155CC"/>
                </a:solidFill>
              </a:rPr>
              <a:t>ОБРАБОТКА ДАННЫХ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4996700" y="1017725"/>
            <a:ext cx="1082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00">
                <a:solidFill>
                  <a:srgbClr val="1155CC"/>
                </a:solidFill>
              </a:rPr>
              <a:t>ВОЗМОЖНОСТЬ СБОРА</a:t>
            </a:r>
            <a:endParaRPr b="1"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4743950" y="1205025"/>
            <a:ext cx="40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01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2739825" y="2553800"/>
            <a:ext cx="40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03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4911100" y="4334450"/>
            <a:ext cx="40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02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6014050" y="1992950"/>
            <a:ext cx="1082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00">
                <a:solidFill>
                  <a:srgbClr val="1155CC"/>
                </a:solidFill>
              </a:rPr>
              <a:t>ПОИСК ИСТОЧНИКА</a:t>
            </a:r>
            <a:endParaRPr b="1"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6197375" y="3345950"/>
            <a:ext cx="1082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00">
                <a:solidFill>
                  <a:srgbClr val="1155CC"/>
                </a:solidFill>
              </a:rPr>
              <a:t>КАЧЕСТВО ИСТОЧНИКА</a:t>
            </a:r>
            <a:endParaRPr b="1"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Возможность сбора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2065525" y="1495300"/>
            <a:ext cx="47223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Proxima Nova"/>
                <a:ea typeface="Proxima Nova"/>
                <a:cs typeface="Proxima Nova"/>
                <a:sym typeface="Proxima Nova"/>
              </a:rPr>
              <a:t>Что умеем/имеем</a:t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191150" y="2425125"/>
            <a:ext cx="26694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E06666"/>
                </a:solidFill>
                <a:latin typeface="Proxima Nova"/>
                <a:ea typeface="Proxima Nova"/>
                <a:cs typeface="Proxima Nova"/>
                <a:sym typeface="Proxima Nova"/>
              </a:rPr>
              <a:t>Нет собственных разработок сервиса по сбору и обработке данных, и нет необходимых специалистов</a:t>
            </a:r>
            <a:endParaRPr sz="2000">
              <a:solidFill>
                <a:srgbClr val="E0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6040475" y="2425125"/>
            <a:ext cx="26022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Есть сервис(ы) по сбору и обработке данных</a:t>
            </a:r>
            <a:endParaRPr sz="20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21" name="Google Shape;121;p19"/>
          <p:cNvCxnSpPr>
            <a:stCxn id="118" idx="2"/>
            <a:endCxn id="119" idx="0"/>
          </p:cNvCxnSpPr>
          <p:nvPr/>
        </p:nvCxnSpPr>
        <p:spPr>
          <a:xfrm flipH="1">
            <a:off x="1525975" y="2100700"/>
            <a:ext cx="2900700" cy="3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Google Shape;122;p19"/>
          <p:cNvCxnSpPr>
            <a:stCxn id="118" idx="2"/>
            <a:endCxn id="120" idx="0"/>
          </p:cNvCxnSpPr>
          <p:nvPr/>
        </p:nvCxnSpPr>
        <p:spPr>
          <a:xfrm>
            <a:off x="4426675" y="2100700"/>
            <a:ext cx="2914800" cy="3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3" name="Google Shape;123;p19"/>
          <p:cNvSpPr txBox="1"/>
          <p:nvPr/>
        </p:nvSpPr>
        <p:spPr>
          <a:xfrm>
            <a:off x="3091963" y="2578275"/>
            <a:ext cx="26694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1C232"/>
                </a:solidFill>
                <a:latin typeface="Proxima Nova"/>
                <a:ea typeface="Proxima Nova"/>
                <a:cs typeface="Proxima Nova"/>
                <a:sym typeface="Proxima Nova"/>
              </a:rPr>
              <a:t>Нет собственных разработок сервиса по сбору и обработке данных, НО есть необходимые специалисты</a:t>
            </a:r>
            <a:endParaRPr sz="2000">
              <a:solidFill>
                <a:srgbClr val="F1C2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24" name="Google Shape;124;p19"/>
          <p:cNvCxnSpPr>
            <a:stCxn id="118" idx="2"/>
            <a:endCxn id="123" idx="0"/>
          </p:cNvCxnSpPr>
          <p:nvPr/>
        </p:nvCxnSpPr>
        <p:spPr>
          <a:xfrm>
            <a:off x="4426675" y="2100700"/>
            <a:ext cx="0" cy="47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Первоисточник данных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b="7527" l="27148" r="29386" t="0"/>
          <a:stretch/>
        </p:blipFill>
        <p:spPr>
          <a:xfrm>
            <a:off x="511125" y="1335225"/>
            <a:ext cx="2504200" cy="299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6050" y="1335213"/>
            <a:ext cx="3158999" cy="315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/>
          <p:nvPr/>
        </p:nvSpPr>
        <p:spPr>
          <a:xfrm>
            <a:off x="3202800" y="1597875"/>
            <a:ext cx="2639400" cy="807300"/>
          </a:xfrm>
          <a:prstGeom prst="wedgeRoundRectCallout">
            <a:avLst>
              <a:gd fmla="val -37989" name="adj1"/>
              <a:gd fmla="val 73685" name="adj2"/>
              <a:gd fmla="val 0" name="adj3"/>
            </a:avLst>
          </a:prstGeom>
          <a:solidFill>
            <a:srgbClr val="FFFFFF"/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Мы захватим мир с данными о списках офшорных компаний! Проанализируй источник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Вот ссылка - *********</a:t>
            </a:r>
            <a:endParaRPr sz="1100"/>
          </a:p>
        </p:txBody>
      </p:sp>
      <p:sp>
        <p:nvSpPr>
          <p:cNvPr id="134" name="Google Shape;134;p20"/>
          <p:cNvSpPr txBox="1"/>
          <p:nvPr/>
        </p:nvSpPr>
        <p:spPr>
          <a:xfrm>
            <a:off x="1303800" y="4224675"/>
            <a:ext cx="109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Заказчик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6746100" y="4224675"/>
            <a:ext cx="109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Аналитик</a:t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3986500" y="2646213"/>
            <a:ext cx="2070900" cy="537000"/>
          </a:xfrm>
          <a:prstGeom prst="wedgeRoundRectCallout">
            <a:avLst>
              <a:gd fmla="val 41399" name="adj1"/>
              <a:gd fmla="val 75293" name="adj2"/>
              <a:gd fmla="val 0" name="adj3"/>
            </a:avLst>
          </a:prstGeom>
          <a:solidFill>
            <a:srgbClr val="FFFFFF"/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Супер!</a:t>
            </a:r>
            <a:endParaRPr sz="1100"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Verdana"/>
                <a:ea typeface="Verdana"/>
                <a:cs typeface="Verdana"/>
                <a:sym typeface="Verdana"/>
              </a:rPr>
              <a:t>Первоисточник данных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7527" l="27148" r="29386" t="0"/>
          <a:stretch/>
        </p:blipFill>
        <p:spPr>
          <a:xfrm>
            <a:off x="511125" y="1335225"/>
            <a:ext cx="2504200" cy="299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6050" y="1335213"/>
            <a:ext cx="3158999" cy="315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/>
          <p:nvPr/>
        </p:nvSpPr>
        <p:spPr>
          <a:xfrm>
            <a:off x="3202800" y="1431950"/>
            <a:ext cx="2639400" cy="654000"/>
          </a:xfrm>
          <a:prstGeom prst="wedgeRoundRectCallout">
            <a:avLst>
              <a:gd fmla="val -37989" name="adj1"/>
              <a:gd fmla="val 73685" name="adj2"/>
              <a:gd fmla="val 0" name="adj3"/>
            </a:avLst>
          </a:prstGeom>
          <a:solidFill>
            <a:srgbClr val="FFFFFF"/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Мы захватим мир с данными о списках офшорных компаний! Проанализируй источник</a:t>
            </a:r>
            <a:endParaRPr sz="1100"/>
          </a:p>
        </p:txBody>
      </p:sp>
      <p:sp>
        <p:nvSpPr>
          <p:cNvPr id="146" name="Google Shape;146;p21"/>
          <p:cNvSpPr txBox="1"/>
          <p:nvPr/>
        </p:nvSpPr>
        <p:spPr>
          <a:xfrm>
            <a:off x="1303800" y="4224675"/>
            <a:ext cx="109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Nunito"/>
                <a:ea typeface="Nunito"/>
                <a:cs typeface="Nunito"/>
                <a:sym typeface="Nunito"/>
              </a:rPr>
              <a:t>Заказчик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6746100" y="4224675"/>
            <a:ext cx="109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Nunito"/>
                <a:ea typeface="Nunito"/>
                <a:cs typeface="Nunito"/>
                <a:sym typeface="Nunito"/>
              </a:rPr>
              <a:t>Аналитик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3202800" y="2300575"/>
            <a:ext cx="2639400" cy="776100"/>
          </a:xfrm>
          <a:prstGeom prst="wedgeRoundRectCallout">
            <a:avLst>
              <a:gd fmla="val -37989" name="adj1"/>
              <a:gd fmla="val 73685" name="adj2"/>
              <a:gd fmla="val 0" name="adj3"/>
            </a:avLst>
          </a:prstGeom>
          <a:solidFill>
            <a:srgbClr val="FFFFFF"/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Мы не подходим под закупку, потому что у нас нет данных об  офшорных компаниях! Найди источник и проанализируй </a:t>
            </a:r>
            <a:endParaRPr sz="1100"/>
          </a:p>
        </p:txBody>
      </p:sp>
      <p:sp>
        <p:nvSpPr>
          <p:cNvPr id="149" name="Google Shape;149;p21"/>
          <p:cNvSpPr/>
          <p:nvPr/>
        </p:nvSpPr>
        <p:spPr>
          <a:xfrm>
            <a:off x="3959500" y="3357213"/>
            <a:ext cx="2070900" cy="537000"/>
          </a:xfrm>
          <a:prstGeom prst="wedgeRoundRectCallout">
            <a:avLst>
              <a:gd fmla="val 41399" name="adj1"/>
              <a:gd fmla="val 75293" name="adj2"/>
              <a:gd fmla="val 0" name="adj3"/>
            </a:avLst>
          </a:prstGeom>
          <a:solidFill>
            <a:srgbClr val="FFFFFF"/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А есть ссылка?</a:t>
            </a:r>
            <a:endParaRPr sz="1100"/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4475" y="218013"/>
            <a:ext cx="2084700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