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5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5" r:id="rId2"/>
    <p:sldId id="299" r:id="rId3"/>
    <p:sldId id="282" r:id="rId4"/>
    <p:sldId id="273" r:id="rId5"/>
    <p:sldId id="297" r:id="rId6"/>
    <p:sldId id="338" r:id="rId7"/>
    <p:sldId id="301" r:id="rId8"/>
    <p:sldId id="339" r:id="rId9"/>
    <p:sldId id="334" r:id="rId10"/>
    <p:sldId id="304" r:id="rId11"/>
    <p:sldId id="305" r:id="rId12"/>
    <p:sldId id="306" r:id="rId13"/>
    <p:sldId id="307" r:id="rId14"/>
    <p:sldId id="342" r:id="rId15"/>
    <p:sldId id="325" r:id="rId16"/>
    <p:sldId id="326" r:id="rId17"/>
    <p:sldId id="335" r:id="rId18"/>
    <p:sldId id="327" r:id="rId19"/>
    <p:sldId id="310" r:id="rId20"/>
    <p:sldId id="344" r:id="rId21"/>
    <p:sldId id="333" r:id="rId22"/>
    <p:sldId id="341" r:id="rId23"/>
    <p:sldId id="346" r:id="rId24"/>
    <p:sldId id="347" r:id="rId25"/>
    <p:sldId id="348" r:id="rId26"/>
    <p:sldId id="349" r:id="rId27"/>
    <p:sldId id="350" r:id="rId28"/>
    <p:sldId id="330" r:id="rId29"/>
    <p:sldId id="336" r:id="rId30"/>
    <p:sldId id="321" r:id="rId31"/>
    <p:sldId id="322" r:id="rId32"/>
    <p:sldId id="323" r:id="rId33"/>
    <p:sldId id="328" r:id="rId34"/>
    <p:sldId id="286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754" userDrawn="1">
          <p15:clr>
            <a:srgbClr val="A4A3A4"/>
          </p15:clr>
        </p15:guide>
        <p15:guide id="3" pos="4384">
          <p15:clr>
            <a:srgbClr val="A4A3A4"/>
          </p15:clr>
        </p15:guide>
        <p15:guide id="4" orient="horz" pos="19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нстантинов Александр Олегович" initials="КАО" lastIdx="2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FDF"/>
    <a:srgbClr val="E6E6E6"/>
    <a:srgbClr val="FFB2A1"/>
    <a:srgbClr val="EDEDED"/>
    <a:srgbClr val="C00000"/>
    <a:srgbClr val="CA0013"/>
    <a:srgbClr val="D94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53" autoAdjust="0"/>
    <p:restoredTop sz="87982" autoAdjust="0"/>
  </p:normalViewPr>
  <p:slideViewPr>
    <p:cSldViewPr>
      <p:cViewPr varScale="1">
        <p:scale>
          <a:sx n="74" d="100"/>
          <a:sy n="74" d="100"/>
        </p:scale>
        <p:origin x="610" y="62"/>
      </p:cViewPr>
      <p:guideLst>
        <p:guide pos="3840"/>
        <p:guide orient="horz" pos="754"/>
        <p:guide pos="4384"/>
        <p:guide orient="horz" pos="19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3T17:35:54.535" idx="7">
    <p:pos x="1322" y="473"/>
    <p:text>шаги картинками. четче мысль про то, что ты участвуешь в развитии отдела</p:text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6T16:37:59.609" idx="2">
    <p:pos x="10" y="10"/>
    <p:text>послушать обсуждение а вудио</p:text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6T16:44:45.693" idx="4">
    <p:pos x="10" y="10"/>
    <p:text>на всех слайдах выделить важное либо убрать то, что не аргумент для повышения уровня</p:text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3T18:01:28.548" idx="12">
    <p:pos x="2038" y="473"/>
    <p:text>привезти пример на тех, кто работает на стенде</p:text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3T18:10:29.229" idx="13">
    <p:pos x="3345" y="473"/>
    <p:text>блок-схема "иди к нам на стенд"</p:text>
    <p:extLst>
      <p:ext uri="{C676402C-5697-4E1C-873F-D02D1690AC5C}">
        <p15:threadingInfo xmlns:p15="http://schemas.microsoft.com/office/powerpoint/2012/main" timeZoneBias="-30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81984-5B84-4970-8447-2B456B8C58DF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5F6A3A-9A51-4DF3-8A57-9AEB0739425C}">
      <dgm:prSet phldrT="[Текст]"/>
      <dgm:spPr/>
      <dgm:t>
        <a:bodyPr anchor="t" anchorCtr="0"/>
        <a:lstStyle/>
        <a:p>
          <a:r>
            <a:rPr lang="ru-RU" dirty="0"/>
            <a:t> </a:t>
          </a:r>
        </a:p>
      </dgm:t>
    </dgm:pt>
    <dgm:pt modelId="{203596AF-4F49-40BA-B1E1-11BDD34B512E}" type="parTrans" cxnId="{017518C9-1619-4B19-AA03-86BA999BA287}">
      <dgm:prSet/>
      <dgm:spPr/>
      <dgm:t>
        <a:bodyPr/>
        <a:lstStyle/>
        <a:p>
          <a:endParaRPr lang="ru-RU"/>
        </a:p>
      </dgm:t>
    </dgm:pt>
    <dgm:pt modelId="{A056157B-3867-49A4-9195-F3A4F3FBBA8E}" type="sibTrans" cxnId="{017518C9-1619-4B19-AA03-86BA999BA287}">
      <dgm:prSet/>
      <dgm:spPr/>
      <dgm:t>
        <a:bodyPr/>
        <a:lstStyle/>
        <a:p>
          <a:endParaRPr lang="ru-RU"/>
        </a:p>
      </dgm:t>
    </dgm:pt>
    <dgm:pt modelId="{3A252E36-3D7E-49E5-B812-EE4CACF0D5CF}" type="pres">
      <dgm:prSet presAssocID="{EAB81984-5B84-4970-8447-2B456B8C58DF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CF6D50B3-578A-4EA0-A5A0-492FA729F6ED}" type="pres">
      <dgm:prSet presAssocID="{B75F6A3A-9A51-4DF3-8A57-9AEB0739425C}" presName="composite" presStyleCnt="0"/>
      <dgm:spPr/>
    </dgm:pt>
    <dgm:pt modelId="{B29ABF60-EC0F-45AD-A90E-9C76D15C2F14}" type="pres">
      <dgm:prSet presAssocID="{B75F6A3A-9A51-4DF3-8A57-9AEB0739425C}" presName="rect2" presStyleLbl="revTx" presStyleIdx="0" presStyleCnt="1" custScaleX="52906" custScaleY="78168" custLinFactY="194313" custLinFactNeighborX="90322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B78D8-69FF-471D-8FEB-71388C442F55}" type="pres">
      <dgm:prSet presAssocID="{B75F6A3A-9A51-4DF3-8A57-9AEB0739425C}" presName="rect1" presStyleLbl="alignImgPlace1" presStyleIdx="0" presStyleCnt="1" custScaleX="398658" custScaleY="70730" custLinFactNeighborX="-9691" custLinFactNeighborY="-14326"/>
      <dgm:spPr>
        <a:blipFill>
          <a:blip xmlns:r="http://schemas.openxmlformats.org/officeDocument/2006/relationships" r:embed="rId1"/>
          <a:srcRect/>
          <a:stretch>
            <a:fillRect t="-15000" b="-15000"/>
          </a:stretch>
        </a:blipFill>
        <a:ln>
          <a:noFill/>
        </a:ln>
      </dgm:spPr>
    </dgm:pt>
  </dgm:ptLst>
  <dgm:cxnLst>
    <dgm:cxn modelId="{FFE8A63B-1766-C344-A07C-6AF01C0FC96B}" type="presOf" srcId="{B75F6A3A-9A51-4DF3-8A57-9AEB0739425C}" destId="{B29ABF60-EC0F-45AD-A90E-9C76D15C2F14}" srcOrd="0" destOrd="0" presId="urn:microsoft.com/office/officeart/2008/layout/PictureGrid"/>
    <dgm:cxn modelId="{017518C9-1619-4B19-AA03-86BA999BA287}" srcId="{EAB81984-5B84-4970-8447-2B456B8C58DF}" destId="{B75F6A3A-9A51-4DF3-8A57-9AEB0739425C}" srcOrd="0" destOrd="0" parTransId="{203596AF-4F49-40BA-B1E1-11BDD34B512E}" sibTransId="{A056157B-3867-49A4-9195-F3A4F3FBBA8E}"/>
    <dgm:cxn modelId="{EB9AC394-56B8-E048-A1F9-48122F4735F4}" type="presOf" srcId="{EAB81984-5B84-4970-8447-2B456B8C58DF}" destId="{3A252E36-3D7E-49E5-B812-EE4CACF0D5CF}" srcOrd="0" destOrd="0" presId="urn:microsoft.com/office/officeart/2008/layout/PictureGrid"/>
    <dgm:cxn modelId="{0A6B4944-74DE-6F4C-962A-0F5866CA63B7}" type="presParOf" srcId="{3A252E36-3D7E-49E5-B812-EE4CACF0D5CF}" destId="{CF6D50B3-578A-4EA0-A5A0-492FA729F6ED}" srcOrd="0" destOrd="0" presId="urn:microsoft.com/office/officeart/2008/layout/PictureGrid"/>
    <dgm:cxn modelId="{287FFEBE-8A81-CB46-99BC-28ACBBDCDEEB}" type="presParOf" srcId="{CF6D50B3-578A-4EA0-A5A0-492FA729F6ED}" destId="{B29ABF60-EC0F-45AD-A90E-9C76D15C2F14}" srcOrd="0" destOrd="0" presId="urn:microsoft.com/office/officeart/2008/layout/PictureGrid"/>
    <dgm:cxn modelId="{75A05000-ADCF-C044-9964-0FA4A864DAA0}" type="presParOf" srcId="{CF6D50B3-578A-4EA0-A5A0-492FA729F6ED}" destId="{61EB78D8-69FF-471D-8FEB-71388C442F55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B81984-5B84-4970-8447-2B456B8C58DF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5F6A3A-9A51-4DF3-8A57-9AEB0739425C}">
      <dgm:prSet phldrT="[Текст]"/>
      <dgm:spPr/>
      <dgm:t>
        <a:bodyPr anchor="t" anchorCtr="0"/>
        <a:lstStyle/>
        <a:p>
          <a:r>
            <a:rPr lang="ru-RU" dirty="0"/>
            <a:t> </a:t>
          </a:r>
        </a:p>
      </dgm:t>
    </dgm:pt>
    <dgm:pt modelId="{203596AF-4F49-40BA-B1E1-11BDD34B512E}" type="parTrans" cxnId="{017518C9-1619-4B19-AA03-86BA999BA287}">
      <dgm:prSet/>
      <dgm:spPr/>
      <dgm:t>
        <a:bodyPr/>
        <a:lstStyle/>
        <a:p>
          <a:endParaRPr lang="ru-RU"/>
        </a:p>
      </dgm:t>
    </dgm:pt>
    <dgm:pt modelId="{A056157B-3867-49A4-9195-F3A4F3FBBA8E}" type="sibTrans" cxnId="{017518C9-1619-4B19-AA03-86BA999BA287}">
      <dgm:prSet/>
      <dgm:spPr/>
      <dgm:t>
        <a:bodyPr/>
        <a:lstStyle/>
        <a:p>
          <a:endParaRPr lang="ru-RU"/>
        </a:p>
      </dgm:t>
    </dgm:pt>
    <dgm:pt modelId="{3A252E36-3D7E-49E5-B812-EE4CACF0D5CF}" type="pres">
      <dgm:prSet presAssocID="{EAB81984-5B84-4970-8447-2B456B8C58DF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CF6D50B3-578A-4EA0-A5A0-492FA729F6ED}" type="pres">
      <dgm:prSet presAssocID="{B75F6A3A-9A51-4DF3-8A57-9AEB0739425C}" presName="composite" presStyleCnt="0"/>
      <dgm:spPr/>
    </dgm:pt>
    <dgm:pt modelId="{B29ABF60-EC0F-45AD-A90E-9C76D15C2F14}" type="pres">
      <dgm:prSet presAssocID="{B75F6A3A-9A51-4DF3-8A57-9AEB0739425C}" presName="rect2" presStyleLbl="revTx" presStyleIdx="0" presStyleCnt="1" custScaleX="52906" custScaleY="78168" custLinFactY="194313" custLinFactNeighborX="90322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B78D8-69FF-471D-8FEB-71388C442F55}" type="pres">
      <dgm:prSet presAssocID="{B75F6A3A-9A51-4DF3-8A57-9AEB0739425C}" presName="rect1" presStyleLbl="alignImgPlace1" presStyleIdx="0" presStyleCnt="1" custScaleX="398658" custScaleY="70730" custLinFactNeighborX="-9691" custLinFactNeighborY="-14326"/>
      <dgm:spPr>
        <a:blipFill>
          <a:blip xmlns:r="http://schemas.openxmlformats.org/officeDocument/2006/relationships" r:embed="rId1"/>
          <a:srcRect/>
          <a:stretch>
            <a:fillRect t="-15000" b="-15000"/>
          </a:stretch>
        </a:blipFill>
        <a:ln>
          <a:noFill/>
        </a:ln>
      </dgm:spPr>
    </dgm:pt>
  </dgm:ptLst>
  <dgm:cxnLst>
    <dgm:cxn modelId="{017518C9-1619-4B19-AA03-86BA999BA287}" srcId="{EAB81984-5B84-4970-8447-2B456B8C58DF}" destId="{B75F6A3A-9A51-4DF3-8A57-9AEB0739425C}" srcOrd="0" destOrd="0" parTransId="{203596AF-4F49-40BA-B1E1-11BDD34B512E}" sibTransId="{A056157B-3867-49A4-9195-F3A4F3FBBA8E}"/>
    <dgm:cxn modelId="{35F42052-F413-F74D-BEEE-A60D18C8F196}" type="presOf" srcId="{B75F6A3A-9A51-4DF3-8A57-9AEB0739425C}" destId="{B29ABF60-EC0F-45AD-A90E-9C76D15C2F14}" srcOrd="0" destOrd="0" presId="urn:microsoft.com/office/officeart/2008/layout/PictureGrid"/>
    <dgm:cxn modelId="{764CD543-3265-F247-829F-B33C9D0C6E23}" type="presOf" srcId="{EAB81984-5B84-4970-8447-2B456B8C58DF}" destId="{3A252E36-3D7E-49E5-B812-EE4CACF0D5CF}" srcOrd="0" destOrd="0" presId="urn:microsoft.com/office/officeart/2008/layout/PictureGrid"/>
    <dgm:cxn modelId="{0A2506E5-085B-7244-A17E-8040F7DE92A3}" type="presParOf" srcId="{3A252E36-3D7E-49E5-B812-EE4CACF0D5CF}" destId="{CF6D50B3-578A-4EA0-A5A0-492FA729F6ED}" srcOrd="0" destOrd="0" presId="urn:microsoft.com/office/officeart/2008/layout/PictureGrid"/>
    <dgm:cxn modelId="{9F1FF578-3FB8-0747-99C7-B7D3AD8F2EAD}" type="presParOf" srcId="{CF6D50B3-578A-4EA0-A5A0-492FA729F6ED}" destId="{B29ABF60-EC0F-45AD-A90E-9C76D15C2F14}" srcOrd="0" destOrd="0" presId="urn:microsoft.com/office/officeart/2008/layout/PictureGrid"/>
    <dgm:cxn modelId="{D553A24C-A7E7-F248-B07C-A0D19252AE72}" type="presParOf" srcId="{CF6D50B3-578A-4EA0-A5A0-492FA729F6ED}" destId="{61EB78D8-69FF-471D-8FEB-71388C442F55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ABF60-EC0F-45AD-A90E-9C76D15C2F14}">
      <dsp:nvSpPr>
        <dsp:cNvPr id="0" name=""/>
        <dsp:cNvSpPr/>
      </dsp:nvSpPr>
      <dsp:spPr>
        <a:xfrm>
          <a:off x="1491588" y="416711"/>
          <a:ext cx="296209" cy="65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19050" bIns="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/>
            <a:t> </a:t>
          </a:r>
        </a:p>
      </dsp:txBody>
      <dsp:txXfrm>
        <a:off x="1491588" y="416711"/>
        <a:ext cx="296209" cy="65646"/>
      </dsp:txXfrm>
    </dsp:sp>
    <dsp:sp modelId="{61EB78D8-69FF-471D-8FEB-71388C442F55}">
      <dsp:nvSpPr>
        <dsp:cNvPr id="0" name=""/>
        <dsp:cNvSpPr/>
      </dsp:nvSpPr>
      <dsp:spPr>
        <a:xfrm>
          <a:off x="0" y="178749"/>
          <a:ext cx="2231999" cy="396001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15000" b="-1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ABF60-EC0F-45AD-A90E-9C76D15C2F14}">
      <dsp:nvSpPr>
        <dsp:cNvPr id="0" name=""/>
        <dsp:cNvSpPr/>
      </dsp:nvSpPr>
      <dsp:spPr>
        <a:xfrm>
          <a:off x="1491588" y="416711"/>
          <a:ext cx="296209" cy="65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19050" bIns="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/>
            <a:t> </a:t>
          </a:r>
        </a:p>
      </dsp:txBody>
      <dsp:txXfrm>
        <a:off x="1491588" y="416711"/>
        <a:ext cx="296209" cy="65646"/>
      </dsp:txXfrm>
    </dsp:sp>
    <dsp:sp modelId="{61EB78D8-69FF-471D-8FEB-71388C442F55}">
      <dsp:nvSpPr>
        <dsp:cNvPr id="0" name=""/>
        <dsp:cNvSpPr/>
      </dsp:nvSpPr>
      <dsp:spPr>
        <a:xfrm>
          <a:off x="0" y="178749"/>
          <a:ext cx="2231999" cy="396001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15000" b="-1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3F9-9C5B-4717-9F59-36DC790402FE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14A10-66C2-4A61-B0C2-25BAE495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242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A133F-8031-4831-8F3E-50C91F823C86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B005B-06D2-48E8-9D1D-814134C67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3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41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200"/>
              </a:spcAft>
            </a:pPr>
            <a:r>
              <a:rPr lang="ru-RU" sz="1200" dirty="0"/>
              <a:t>1-3 лет опыта</a:t>
            </a:r>
          </a:p>
          <a:p>
            <a:pPr>
              <a:spcAft>
                <a:spcPts val="2200"/>
              </a:spcAft>
            </a:pPr>
            <a:r>
              <a:rPr lang="ru-RU" sz="1200" dirty="0"/>
              <a:t>Решает задачи самостоятельно</a:t>
            </a:r>
          </a:p>
          <a:p>
            <a:pPr>
              <a:spcAft>
                <a:spcPts val="2200"/>
              </a:spcAft>
            </a:pPr>
            <a:r>
              <a:rPr lang="ru-RU" sz="1200" dirty="0"/>
              <a:t>Начинается «специализация» в одну из групп компетенций</a:t>
            </a:r>
          </a:p>
          <a:p>
            <a:pPr>
              <a:spcAft>
                <a:spcPts val="2200"/>
              </a:spcAft>
            </a:pPr>
            <a:r>
              <a:rPr lang="ru-RU" sz="1200" dirty="0"/>
              <a:t>Сомневается в постановке задачи</a:t>
            </a:r>
          </a:p>
          <a:p>
            <a:pPr>
              <a:spcAft>
                <a:spcPts val="2200"/>
              </a:spcAft>
            </a:pPr>
            <a:r>
              <a:rPr lang="ru-RU" sz="1200" dirty="0"/>
              <a:t>Рассуждает в терминологии проблемы, а не задачи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6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200"/>
              </a:spcAft>
            </a:pPr>
            <a:r>
              <a:rPr lang="ru-RU" sz="1200" dirty="0"/>
              <a:t>От 3 лет опыта</a:t>
            </a:r>
          </a:p>
          <a:p>
            <a:pPr>
              <a:spcAft>
                <a:spcPts val="2200"/>
              </a:spcAft>
            </a:pPr>
            <a:r>
              <a:rPr lang="ru-RU" sz="1200" dirty="0"/>
              <a:t>Успешно действует в условиях неопределенности</a:t>
            </a:r>
            <a:endParaRPr lang="en-US" sz="1200" dirty="0"/>
          </a:p>
          <a:p>
            <a:pPr>
              <a:spcAft>
                <a:spcPts val="2200"/>
              </a:spcAft>
            </a:pPr>
            <a:r>
              <a:rPr lang="ru-RU" sz="1200" dirty="0"/>
              <a:t>Проводит стажировки</a:t>
            </a:r>
          </a:p>
          <a:p>
            <a:pPr>
              <a:spcAft>
                <a:spcPts val="2200"/>
              </a:spcAft>
            </a:pPr>
            <a:r>
              <a:rPr lang="ru-RU" sz="1200" dirty="0"/>
              <a:t>Ярко выраженная специализация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83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200"/>
              </a:spcAft>
            </a:pPr>
            <a:r>
              <a:rPr lang="ru-RU" sz="1200" dirty="0"/>
              <a:t>Несколько историй успеха </a:t>
            </a:r>
            <a:br>
              <a:rPr lang="ru-RU" sz="1200" dirty="0"/>
            </a:br>
            <a:r>
              <a:rPr lang="ru-RU" sz="1200" dirty="0"/>
              <a:t>в разных продуктах</a:t>
            </a:r>
          </a:p>
          <a:p>
            <a:pPr>
              <a:spcAft>
                <a:spcPts val="2200"/>
              </a:spcAft>
            </a:pPr>
            <a:r>
              <a:rPr lang="ru-RU" sz="1200" dirty="0"/>
              <a:t>Выходит за рамки продукта </a:t>
            </a:r>
            <a:br>
              <a:rPr lang="ru-RU" sz="1200" dirty="0"/>
            </a:br>
            <a:r>
              <a:rPr lang="ru-RU" sz="1200" dirty="0"/>
              <a:t>(в </a:t>
            </a:r>
            <a:r>
              <a:rPr lang="ru-RU" sz="1200" dirty="0" err="1"/>
              <a:t>предметке</a:t>
            </a:r>
            <a:r>
              <a:rPr lang="ru-RU" sz="1200" dirty="0"/>
              <a:t> и технике)</a:t>
            </a:r>
          </a:p>
          <a:p>
            <a:pPr>
              <a:spcAft>
                <a:spcPts val="2200"/>
              </a:spcAft>
            </a:pPr>
            <a:r>
              <a:rPr lang="ru-RU" sz="1200" dirty="0"/>
              <a:t>Находится над продуктом</a:t>
            </a:r>
          </a:p>
          <a:p>
            <a:pPr>
              <a:spcAft>
                <a:spcPts val="2200"/>
              </a:spcAft>
            </a:pPr>
            <a:r>
              <a:rPr lang="ru-RU" sz="1200" dirty="0"/>
              <a:t>Активное участие в жизни отдела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951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15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задачи – исследовать как</a:t>
            </a:r>
            <a:r>
              <a:rPr lang="ru-RU" baseline="0" dirty="0" smtClean="0"/>
              <a:t> устроен процесс ДО в строительной отрасли.</a:t>
            </a:r>
          </a:p>
          <a:p>
            <a:r>
              <a:rPr lang="ru-RU" baseline="0" dirty="0" smtClean="0"/>
              <a:t>Это исследование неопределённой задачи</a:t>
            </a:r>
          </a:p>
          <a:p>
            <a:r>
              <a:rPr lang="ru-RU" baseline="0" dirty="0" smtClean="0"/>
              <a:t>Как следствие появляется </a:t>
            </a:r>
            <a:r>
              <a:rPr lang="ru-RU" baseline="0" dirty="0" err="1" smtClean="0"/>
              <a:t>бэклог</a:t>
            </a:r>
            <a:r>
              <a:rPr lang="ru-RU" baseline="0" dirty="0" smtClean="0"/>
              <a:t>, стратегия и концепция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613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Перевести продукты на новую версию сертификатов</a:t>
            </a:r>
            <a:r>
              <a:rPr lang="ru-RU" baseline="0" dirty="0" smtClean="0"/>
              <a:t> ЭП.</a:t>
            </a:r>
          </a:p>
          <a:p>
            <a:r>
              <a:rPr lang="ru-RU" baseline="0" dirty="0" smtClean="0"/>
              <a:t>Нужно договориться с продуктами, выстроить план работ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57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Помочь другому аналитику сделать задачу,</a:t>
            </a:r>
            <a:r>
              <a:rPr lang="ru-RU" baseline="0" dirty="0" smtClean="0"/>
              <a:t> которую тот еще не решал.</a:t>
            </a:r>
          </a:p>
          <a:p>
            <a:r>
              <a:rPr lang="ru-RU" baseline="0" dirty="0" smtClean="0"/>
              <a:t>Обучение, развитие передача знаний.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Аналитик</a:t>
            </a:r>
            <a:r>
              <a:rPr lang="ru-RU" baseline="0" dirty="0"/>
              <a:t> из разработки</a:t>
            </a:r>
            <a:endParaRPr lang="en-US" dirty="0"/>
          </a:p>
          <a:p>
            <a:r>
              <a:rPr lang="ru-RU" dirty="0"/>
              <a:t>Набор навыков зависит от продукта</a:t>
            </a:r>
          </a:p>
          <a:p>
            <a:r>
              <a:rPr lang="ru-RU" dirty="0"/>
              <a:t>Название должности – артефакт из штатного расписания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22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Рассказать про разные задачи: </a:t>
            </a:r>
            <a:r>
              <a:rPr lang="ru-RU" dirty="0" err="1"/>
              <a:t>касдев</a:t>
            </a:r>
            <a:r>
              <a:rPr lang="ru-RU" dirty="0"/>
              <a:t> и общение с пользователями в </a:t>
            </a:r>
            <a:r>
              <a:rPr lang="ru-RU" dirty="0" err="1"/>
              <a:t>эльбе</a:t>
            </a:r>
            <a:r>
              <a:rPr lang="ru-RU" dirty="0"/>
              <a:t>, рыночные</a:t>
            </a:r>
            <a:r>
              <a:rPr lang="ru-RU" baseline="0" dirty="0"/>
              <a:t> исследования в </a:t>
            </a:r>
            <a:r>
              <a:rPr lang="ru-RU" baseline="0" dirty="0" err="1"/>
              <a:t>маркете</a:t>
            </a:r>
            <a:r>
              <a:rPr lang="ru-RU" baseline="0" dirty="0"/>
              <a:t>, клиентские кейсы в ритейле, сложные технические задачи в инфраструктуре, сложная бизнес-логика в бухгалтерии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6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Позвали </a:t>
            </a:r>
            <a:r>
              <a:rPr lang="ru-RU" dirty="0" err="1" smtClean="0"/>
              <a:t>корп</a:t>
            </a:r>
            <a:r>
              <a:rPr lang="ru-RU" dirty="0" smtClean="0"/>
              <a:t> университет</a:t>
            </a:r>
          </a:p>
          <a:p>
            <a:r>
              <a:rPr lang="ru-RU" dirty="0" smtClean="0"/>
              <a:t>Активистами накидали вариантов</a:t>
            </a:r>
          </a:p>
          <a:p>
            <a:r>
              <a:rPr lang="ru-RU" dirty="0" smtClean="0"/>
              <a:t>Поняли что ничего не знаем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851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Классический</a:t>
            </a:r>
            <a:r>
              <a:rPr lang="ru-RU" baseline="0" dirty="0" smtClean="0"/>
              <a:t> мозговой штурм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4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93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Которую пошли</a:t>
            </a:r>
            <a:r>
              <a:rPr lang="ru-RU" baseline="0" dirty="0" smtClean="0"/>
              <a:t> применять на людей</a:t>
            </a:r>
          </a:p>
          <a:p>
            <a:r>
              <a:rPr lang="ru-RU" baseline="0" dirty="0" smtClean="0"/>
              <a:t>Проверять качество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82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имеет опыта</a:t>
            </a:r>
          </a:p>
          <a:p>
            <a:r>
              <a:rPr lang="ru-RU" dirty="0" smtClean="0"/>
              <a:t>Задачи</a:t>
            </a:r>
            <a:r>
              <a:rPr lang="ru-RU" baseline="0" dirty="0" smtClean="0"/>
              <a:t> может делать только в паре</a:t>
            </a:r>
          </a:p>
          <a:p>
            <a:r>
              <a:rPr lang="ru-RU" baseline="0" dirty="0" smtClean="0"/>
              <a:t>Опытный пользователь ПК</a:t>
            </a:r>
          </a:p>
          <a:p>
            <a:r>
              <a:rPr lang="ru-RU" baseline="0" dirty="0" smtClean="0"/>
              <a:t>адекватный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22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200"/>
              </a:spcAft>
            </a:pPr>
            <a:r>
              <a:rPr lang="ru-RU" sz="1200" dirty="0"/>
              <a:t>3-6 месяцев опыта</a:t>
            </a:r>
          </a:p>
          <a:p>
            <a:pPr>
              <a:spcAft>
                <a:spcPts val="2200"/>
              </a:spcAft>
            </a:pPr>
            <a:r>
              <a:rPr lang="ru-RU" sz="1200" dirty="0"/>
              <a:t>Решено несколько задач</a:t>
            </a:r>
          </a:p>
          <a:p>
            <a:pPr>
              <a:spcAft>
                <a:spcPts val="2200"/>
              </a:spcAft>
            </a:pPr>
            <a:r>
              <a:rPr lang="ru-RU" sz="1200" dirty="0"/>
              <a:t>Решает простые задачи с наставником</a:t>
            </a:r>
          </a:p>
          <a:p>
            <a:pPr>
              <a:spcAft>
                <a:spcPts val="2200"/>
              </a:spcAft>
            </a:pPr>
            <a:r>
              <a:rPr lang="ru-RU" sz="1200" dirty="0"/>
              <a:t>Знает как делать не надо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B005B-06D2-48E8-9D1D-814134C6768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5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mailto:mail@kontur.ru" TargetMode="External"/><Relationship Id="rId2" Type="http://schemas.openxmlformats.org/officeDocument/2006/relationships/hyperlink" Target="kontur.ru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271592" y="1773244"/>
            <a:ext cx="9648825" cy="1648749"/>
          </a:xfrm>
        </p:spPr>
        <p:txBody>
          <a:bodyPr>
            <a:normAutofit/>
          </a:bodyPr>
          <a:lstStyle>
            <a:lvl1pPr algn="ctr">
              <a:defRPr sz="4050" baseline="0"/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272000" y="3421988"/>
            <a:ext cx="9648000" cy="72709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350" cap="none" baseline="0"/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271591" y="5343601"/>
            <a:ext cx="7200000" cy="346249"/>
          </a:xfrm>
        </p:spPr>
        <p:txBody>
          <a:bodyPr wrap="square">
            <a:spAutoFit/>
          </a:bodyPr>
          <a:lstStyle>
            <a:lvl1pPr marL="0" indent="0">
              <a:buNone/>
              <a:defRPr sz="2250">
                <a:latin typeface="+mj-lt"/>
              </a:defRPr>
            </a:lvl1pPr>
          </a:lstStyle>
          <a:p>
            <a:pPr lvl="0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1271591" y="5813540"/>
            <a:ext cx="7219887" cy="207749"/>
          </a:xfrm>
        </p:spPr>
        <p:txBody>
          <a:bodyPr wrap="square">
            <a:spAutoFit/>
          </a:bodyPr>
          <a:lstStyle>
            <a:lvl1pPr marL="0" indent="0">
              <a:buNone/>
              <a:defRPr sz="1350">
                <a:latin typeface="+mn-lt"/>
              </a:defRPr>
            </a:lvl1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7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подчеркив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Без подчеркивания</a:t>
            </a:r>
          </a:p>
        </p:txBody>
      </p:sp>
      <p:sp>
        <p:nvSpPr>
          <p:cNvPr id="3" name="Объект 5"/>
          <p:cNvSpPr>
            <a:spLocks noGrp="1"/>
          </p:cNvSpPr>
          <p:nvPr>
            <p:ph sz="quarter" idx="13" hasCustomPrompt="1"/>
          </p:nvPr>
        </p:nvSpPr>
        <p:spPr>
          <a:xfrm>
            <a:off x="1295400" y="1773242"/>
            <a:ext cx="9601133" cy="424804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4946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центр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71592" y="1773242"/>
            <a:ext cx="9648825" cy="3384551"/>
          </a:xfrm>
        </p:spPr>
        <p:txBody>
          <a:bodyPr anchor="ctr" anchorCtr="1">
            <a:normAutofit/>
          </a:bodyPr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Тезис</a:t>
            </a:r>
          </a:p>
        </p:txBody>
      </p:sp>
    </p:spTree>
    <p:extLst>
      <p:ext uri="{BB962C8B-B14F-4D97-AF65-F5344CB8AC3E}">
        <p14:creationId xmlns:p14="http://schemas.microsoft.com/office/powerpoint/2010/main" val="3637993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вым бло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 lIns="360000" tIns="360000" rIns="360000" bIns="360000" anchor="ctr" anchorCtr="1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304"/>
            <a:ext cx="12192000" cy="6858000"/>
          </a:xfrm>
        </p:spPr>
        <p:txBody>
          <a:bodyPr lIns="360000" tIns="360000" rIns="360000" bIns="360000" anchor="ctr" anchorCtr="1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5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157793"/>
            <a:ext cx="12192000" cy="1366837"/>
          </a:xfrm>
          <a:solidFill>
            <a:schemeClr val="accent1">
              <a:alpha val="80000"/>
            </a:schemeClr>
          </a:solidFill>
        </p:spPr>
        <p:txBody>
          <a:bodyPr lIns="1260000" rIns="1260000"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50" dirty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38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верху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-1304"/>
            <a:ext cx="12192000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95400" y="333381"/>
            <a:ext cx="10896600" cy="1439863"/>
          </a:xfrm>
          <a:solidFill>
            <a:schemeClr val="accent1">
              <a:alpha val="80000"/>
            </a:schemeClr>
          </a:solidFill>
        </p:spPr>
        <p:txBody>
          <a:bodyPr lIns="0" tIns="46800" rIns="0" anchor="ctr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Тезис или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3381"/>
            <a:ext cx="1295400" cy="1439863"/>
          </a:xfrm>
          <a:solidFill>
            <a:schemeClr val="accent1">
              <a:alpha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9917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низу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-1304"/>
            <a:ext cx="12192000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95400" y="5157789"/>
            <a:ext cx="10896600" cy="1366836"/>
          </a:xfrm>
          <a:solidFill>
            <a:schemeClr val="accent1">
              <a:alpha val="80000"/>
            </a:schemeClr>
          </a:solidFill>
        </p:spPr>
        <p:txBody>
          <a:bodyPr lIns="0" tIns="46800" rIns="0" anchor="ctr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Тезис или заголовок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157789"/>
            <a:ext cx="1295400" cy="1366836"/>
          </a:xfrm>
          <a:solidFill>
            <a:schemeClr val="accent1">
              <a:alpha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2810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96000" y="-1304"/>
            <a:ext cx="6096000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5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1304"/>
            <a:ext cx="6096000" cy="6859303"/>
          </a:xfr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71591" y="764704"/>
            <a:ext cx="4464372" cy="5328592"/>
          </a:xfrm>
          <a:noFill/>
        </p:spPr>
        <p:txBody>
          <a:bodyPr lIns="0" tIns="46800" rIns="0" anchor="ctr" anchorCtr="0">
            <a:normAutofit/>
          </a:bodyPr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09086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"/>
            <a:ext cx="6096000" cy="6859303"/>
          </a:xfr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79853" y="836712"/>
            <a:ext cx="4440560" cy="5184576"/>
          </a:xfrm>
          <a:noFill/>
        </p:spPr>
        <p:txBody>
          <a:bodyPr lIns="0" tIns="46800" rIns="0" anchor="ctr" anchorCtr="0">
            <a:normAutofit/>
          </a:bodyPr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23986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271592" y="2564904"/>
            <a:ext cx="964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1"/>
                </a:solidFill>
                <a:latin typeface="+mj-lt"/>
              </a:rPr>
              <a:t>Вопросы?</a:t>
            </a:r>
          </a:p>
        </p:txBody>
      </p:sp>
      <p:sp>
        <p:nvSpPr>
          <p:cNvPr id="16" name="Текст 9"/>
          <p:cNvSpPr txBox="1">
            <a:spLocks/>
          </p:cNvSpPr>
          <p:nvPr userDrawn="1"/>
        </p:nvSpPr>
        <p:spPr>
          <a:xfrm>
            <a:off x="3665792" y="5937230"/>
            <a:ext cx="4860416" cy="300082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b="0" kern="120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hlinkClick r:id="rId2" action="ppaction://hlinkfile"/>
              </a:rPr>
              <a:t>kontur.ru</a:t>
            </a:r>
            <a:endParaRPr lang="ru-RU" sz="1350" dirty="0"/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4077078"/>
            <a:ext cx="4824412" cy="276999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5173761"/>
            <a:ext cx="4824413" cy="207749"/>
          </a:xfrm>
        </p:spPr>
        <p:txBody>
          <a:bodyPr wrap="square">
            <a:spAutoFit/>
          </a:bodyPr>
          <a:lstStyle>
            <a:lvl1pPr marL="0" indent="0">
              <a:buNone/>
              <a:defRPr sz="1350" baseline="0">
                <a:latin typeface="+mn-lt"/>
              </a:defRPr>
            </a:lvl1pPr>
          </a:lstStyle>
          <a:p>
            <a:pPr lvl="0"/>
            <a:r>
              <a:rPr lang="ru-RU" dirty="0"/>
              <a:t>+ 7 900 000-00-00 </a:t>
            </a:r>
            <a:r>
              <a:rPr lang="en-US" dirty="0"/>
              <a:t>(</a:t>
            </a:r>
            <a:r>
              <a:rPr lang="ru-RU" dirty="0"/>
              <a:t>если нужно)</a:t>
            </a:r>
            <a:endParaRPr lang="en-US" dirty="0"/>
          </a:p>
        </p:txBody>
      </p:sp>
      <p:sp>
        <p:nvSpPr>
          <p:cNvPr id="23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5548594"/>
            <a:ext cx="4824413" cy="207749"/>
          </a:xfrm>
        </p:spPr>
        <p:txBody>
          <a:bodyPr wrap="square">
            <a:spAutoFit/>
          </a:bodyPr>
          <a:lstStyle>
            <a:lvl1pPr marL="0" indent="0">
              <a:buNone/>
              <a:defRPr sz="1350" baseline="0">
                <a:latin typeface="+mn-lt"/>
              </a:defRPr>
            </a:lvl1pPr>
          </a:lstStyle>
          <a:p>
            <a:pPr lvl="0"/>
            <a:r>
              <a:rPr lang="en-US" dirty="0">
                <a:hlinkClick r:id="rId3"/>
              </a:rPr>
              <a:t>mail@kontur.ru</a:t>
            </a:r>
            <a:r>
              <a:rPr lang="en-US" dirty="0"/>
              <a:t> (</a:t>
            </a:r>
            <a:r>
              <a:rPr lang="ru-RU" dirty="0"/>
              <a:t>если нужно)</a:t>
            </a:r>
            <a:endParaRPr lang="en-US" dirty="0"/>
          </a:p>
        </p:txBody>
      </p:sp>
      <p:sp>
        <p:nvSpPr>
          <p:cNvPr id="2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4782959"/>
            <a:ext cx="4824413" cy="207749"/>
          </a:xfrm>
        </p:spPr>
        <p:txBody>
          <a:bodyPr wrap="square">
            <a:spAutoFit/>
          </a:bodyPr>
          <a:lstStyle>
            <a:lvl1pPr marL="0" indent="0">
              <a:buNone/>
              <a:defRPr sz="1350" baseline="0">
                <a:latin typeface="+mn-lt"/>
              </a:defRPr>
            </a:lvl1pPr>
          </a:lstStyle>
          <a:p>
            <a:pPr lvl="0"/>
            <a:r>
              <a:rPr lang="ru-RU" dirty="0"/>
              <a:t>Должность </a:t>
            </a:r>
            <a:r>
              <a:rPr lang="en-US" dirty="0"/>
              <a:t>(</a:t>
            </a:r>
            <a:r>
              <a:rPr lang="ru-RU" dirty="0"/>
              <a:t>если нужно)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73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2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 hasCustomPrompt="1"/>
          </p:nvPr>
        </p:nvSpPr>
        <p:spPr>
          <a:xfrm>
            <a:off x="1271553" y="1773242"/>
            <a:ext cx="9648859" cy="417603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557" y="333376"/>
            <a:ext cx="9648825" cy="10795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1272000" y="1419648"/>
            <a:ext cx="96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13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1271592" y="2852614"/>
            <a:ext cx="9648825" cy="1080442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1271587" y="4004692"/>
            <a:ext cx="9648000" cy="5044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 cap="none" baseline="0"/>
            </a:lvl1pPr>
          </a:lstStyle>
          <a:p>
            <a:pPr lvl="0"/>
            <a:r>
              <a:rPr lang="ru-RU" dirty="0"/>
              <a:t>Подзаголовок раздела</a:t>
            </a: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1271587" y="3933056"/>
            <a:ext cx="96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868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7" userDrawn="1">
          <p15:clr>
            <a:srgbClr val="FBAE40"/>
          </p15:clr>
        </p15:guide>
        <p15:guide id="2" orient="horz" pos="25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0" hasCustomPrompt="1"/>
          </p:nvPr>
        </p:nvSpPr>
        <p:spPr>
          <a:xfrm>
            <a:off x="1271591" y="1773240"/>
            <a:ext cx="4680396" cy="432006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100"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1" hasCustomPrompt="1"/>
          </p:nvPr>
        </p:nvSpPr>
        <p:spPr>
          <a:xfrm>
            <a:off x="6240016" y="1773240"/>
            <a:ext cx="4656517" cy="432005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1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1272000" y="1419648"/>
            <a:ext cx="96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3572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49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1" hasCustomPrompt="1"/>
          </p:nvPr>
        </p:nvSpPr>
        <p:spPr>
          <a:xfrm>
            <a:off x="1295401" y="2774532"/>
            <a:ext cx="4656139" cy="317475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1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240466" y="2774531"/>
            <a:ext cx="4656137" cy="317475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1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1" y="1773238"/>
            <a:ext cx="4656139" cy="647700"/>
          </a:xfrm>
        </p:spPr>
        <p:txBody>
          <a:bodyPr anchor="b" anchorCtr="0"/>
          <a:lstStyle>
            <a:lvl1pPr marL="0" indent="0">
              <a:buNone/>
              <a:defRPr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6240466" y="1773237"/>
            <a:ext cx="4656071" cy="647700"/>
          </a:xfrm>
        </p:spPr>
        <p:txBody>
          <a:bodyPr anchor="b" anchorCtr="0"/>
          <a:lstStyle>
            <a:lvl1pPr marL="0" indent="0">
              <a:buNone/>
              <a:defRPr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cxnSp>
        <p:nvCxnSpPr>
          <p:cNvPr id="12" name="Прямая соединительная линия 10"/>
          <p:cNvCxnSpPr/>
          <p:nvPr userDrawn="1"/>
        </p:nvCxnSpPr>
        <p:spPr>
          <a:xfrm>
            <a:off x="1272000" y="1419648"/>
            <a:ext cx="96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879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pos="3749" userDrawn="1">
          <p15:clr>
            <a:srgbClr val="FBAE40"/>
          </p15:clr>
        </p15:guide>
        <p15:guide id="3" pos="393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557" y="333376"/>
            <a:ext cx="9648825" cy="10795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4" name="Прямая соединительная линия 10"/>
          <p:cNvCxnSpPr/>
          <p:nvPr userDrawn="1"/>
        </p:nvCxnSpPr>
        <p:spPr>
          <a:xfrm>
            <a:off x="1272000" y="1419648"/>
            <a:ext cx="96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81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пись по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71592" y="5157794"/>
            <a:ext cx="9648825" cy="5667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 b="0" cap="none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271592" y="5724528"/>
            <a:ext cx="9648825" cy="800098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1271589" y="764704"/>
            <a:ext cx="9648824" cy="439308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>
              <a:defRPr sz="15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2272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пись под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71592" y="5157794"/>
            <a:ext cx="9648825" cy="5667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 b="0" cap="none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2"/>
          <p:cNvSpPr>
            <a:spLocks noGrp="1"/>
          </p:cNvSpPr>
          <p:nvPr>
            <p:ph type="pic" idx="1"/>
          </p:nvPr>
        </p:nvSpPr>
        <p:spPr>
          <a:xfrm>
            <a:off x="1271592" y="333381"/>
            <a:ext cx="9648825" cy="4824411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271589" y="5724528"/>
            <a:ext cx="9648824" cy="800098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1434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-1304"/>
            <a:ext cx="12192000" cy="68580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76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1592" y="1773238"/>
            <a:ext cx="9648825" cy="47513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71592" y="333376"/>
            <a:ext cx="9648825" cy="1079501"/>
          </a:xfrm>
          <a:prstGeom prst="rect">
            <a:avLst/>
          </a:prstGeom>
        </p:spPr>
        <p:txBody>
          <a:bodyPr vert="horz" wrap="square" lIns="0" tIns="45720" rIns="0" bIns="144000" rtlCol="0" anchor="b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266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4" r:id="rId2"/>
    <p:sldLayoutId id="2147483664" r:id="rId3"/>
    <p:sldLayoutId id="2147483668" r:id="rId4"/>
    <p:sldLayoutId id="2147483669" r:id="rId5"/>
    <p:sldLayoutId id="2147483670" r:id="rId6"/>
    <p:sldLayoutId id="2147483678" r:id="rId7"/>
    <p:sldLayoutId id="2147483679" r:id="rId8"/>
    <p:sldLayoutId id="2147483677" r:id="rId9"/>
    <p:sldLayoutId id="2147483673" r:id="rId10"/>
    <p:sldLayoutId id="2147483674" r:id="rId11"/>
    <p:sldLayoutId id="2147483661" r:id="rId12"/>
    <p:sldLayoutId id="2147483675" r:id="rId13"/>
    <p:sldLayoutId id="2147483676" r:id="rId14"/>
    <p:sldLayoutId id="2147483680" r:id="rId15"/>
    <p:sldLayoutId id="2147483681" r:id="rId16"/>
    <p:sldLayoutId id="2147483667" r:id="rId17"/>
    <p:sldLayoutId id="2147483655" r:id="rId18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 cap="none" baseline="0">
          <a:solidFill>
            <a:schemeClr val="accent1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57175" indent="-257175" algn="l" defTabSz="685800" rtl="0" eaLnBrk="1" latinLnBrk="0" hangingPunct="1">
        <a:spcBef>
          <a:spcPts val="0"/>
        </a:spcBef>
        <a:spcAft>
          <a:spcPts val="1125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57213" indent="-214313" algn="l" defTabSz="685800" rtl="0" eaLnBrk="1" latinLnBrk="0" hangingPunct="1">
        <a:spcBef>
          <a:spcPts val="0"/>
        </a:spcBef>
        <a:spcAft>
          <a:spcPts val="1125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857250" indent="-171450" algn="l" defTabSz="685800" rtl="0" eaLnBrk="1" latinLnBrk="0" hangingPunct="1">
        <a:spcBef>
          <a:spcPts val="0"/>
        </a:spcBef>
        <a:spcAft>
          <a:spcPts val="1125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spcBef>
          <a:spcPts val="0"/>
        </a:spcBef>
        <a:spcAft>
          <a:spcPts val="1125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spcBef>
          <a:spcPts val="0"/>
        </a:spcBef>
        <a:spcAft>
          <a:spcPts val="1125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01" userDrawn="1">
          <p15:clr>
            <a:srgbClr val="F26B43"/>
          </p15:clr>
        </p15:guide>
        <p15:guide id="2" pos="6879" userDrawn="1">
          <p15:clr>
            <a:srgbClr val="F26B43"/>
          </p15:clr>
        </p15:guide>
        <p15:guide id="4" orient="horz" pos="3249" userDrawn="1">
          <p15:clr>
            <a:srgbClr val="F26B43"/>
          </p15:clr>
        </p15:guide>
        <p15:guide id="5" orient="horz" pos="1117" userDrawn="1">
          <p15:clr>
            <a:srgbClr val="F26B43"/>
          </p15:clr>
        </p15:guide>
        <p15:guide id="6" orient="horz" pos="210" userDrawn="1">
          <p15:clr>
            <a:srgbClr val="F26B43"/>
          </p15:clr>
        </p15:guide>
        <p15:guide id="7" orient="horz" pos="4110" userDrawn="1">
          <p15:clr>
            <a:srgbClr val="F26B43"/>
          </p15:clr>
        </p15:guide>
        <p15:guide id="8" orient="horz" pos="890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0" pos="384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67408" y="5661248"/>
            <a:ext cx="10729192" cy="1080120"/>
          </a:xfrm>
        </p:spPr>
        <p:txBody>
          <a:bodyPr/>
          <a:lstStyle/>
          <a:p>
            <a:pPr algn="ctr"/>
            <a:r>
              <a:rPr lang="ru-RU" sz="2000" dirty="0">
                <a:latin typeface="Segoe UI"/>
                <a:cs typeface="Segoe UI"/>
              </a:rPr>
              <a:t>Александр Константинов, менеджер разработки</a:t>
            </a:r>
            <a:endParaRPr lang="en-US" sz="2000" dirty="0">
              <a:latin typeface="Segoe UI"/>
              <a:cs typeface="Segoe UI"/>
            </a:endParaRPr>
          </a:p>
          <a:p>
            <a:pPr algn="ctr"/>
            <a:endParaRPr lang="en-US" sz="2000" dirty="0">
              <a:latin typeface="Segoe UI"/>
              <a:cs typeface="Segoe U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7448" y="2068283"/>
            <a:ext cx="9937104" cy="2152805"/>
          </a:xfrm>
        </p:spPr>
        <p:txBody>
          <a:bodyPr>
            <a:normAutofit/>
          </a:bodyPr>
          <a:lstStyle/>
          <a:p>
            <a:r>
              <a:rPr lang="ru-RU" sz="5000" dirty="0"/>
              <a:t>Как мы развиваем </a:t>
            </a:r>
            <a:br>
              <a:rPr lang="ru-RU" sz="5000" dirty="0"/>
            </a:br>
            <a:r>
              <a:rPr lang="ru-RU" sz="5000" dirty="0"/>
              <a:t>аналитиков</a:t>
            </a:r>
            <a:endParaRPr lang="en-US" sz="5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E75932-853D-D94C-A6DA-15BFFC62F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640"/>
            <a:ext cx="2376264" cy="1470395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00858128"/>
              </p:ext>
            </p:extLst>
          </p:nvPr>
        </p:nvGraphicFramePr>
        <p:xfrm>
          <a:off x="9336360" y="528240"/>
          <a:ext cx="2268000" cy="74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149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71553" y="1845249"/>
            <a:ext cx="9648859" cy="4176039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2000" dirty="0"/>
              <a:t>Понять как мы будем работать</a:t>
            </a:r>
            <a:r>
              <a:rPr lang="en-US" sz="2000" dirty="0"/>
              <a:t> </a:t>
            </a:r>
            <a:r>
              <a:rPr lang="ru-RU" sz="2000" dirty="0"/>
              <a:t>и какая цель</a:t>
            </a:r>
          </a:p>
          <a:p>
            <a:pPr>
              <a:lnSpc>
                <a:spcPct val="200000"/>
              </a:lnSpc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0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757495A-6373-074A-8B0D-62162DD94717}"/>
              </a:ext>
            </a:extLst>
          </p:cNvPr>
          <p:cNvSpPr/>
          <p:nvPr/>
        </p:nvSpPr>
        <p:spPr>
          <a:xfrm>
            <a:off x="1271553" y="1412877"/>
            <a:ext cx="2420070" cy="143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alphaModFix amt="8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55000" size="0"/>
                    </a14:imgEffect>
                    <a14:imgEffect>
                      <a14:sharpenSoften amount="29000"/>
                    </a14:imgEffect>
                    <a14:imgEffect>
                      <a14:brightnessContrast bright="24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59" b="2648"/>
          <a:stretch/>
        </p:blipFill>
        <p:spPr>
          <a:xfrm>
            <a:off x="1271557" y="1412877"/>
            <a:ext cx="9655464" cy="544512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0833E9-FBE3-2D4A-AB00-524FAA0E0C9A}"/>
              </a:ext>
            </a:extLst>
          </p:cNvPr>
          <p:cNvSpPr/>
          <p:nvPr/>
        </p:nvSpPr>
        <p:spPr>
          <a:xfrm>
            <a:off x="3691623" y="1412876"/>
            <a:ext cx="2420070" cy="143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7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71553" y="2060848"/>
            <a:ext cx="9648859" cy="4176039"/>
          </a:xfrm>
        </p:spPr>
        <p:txBody>
          <a:bodyPr>
            <a:normAutofit/>
          </a:bodyPr>
          <a:lstStyle/>
          <a:p>
            <a:r>
              <a:rPr lang="ru-RU" sz="2000" dirty="0"/>
              <a:t>Аналитический</a:t>
            </a:r>
          </a:p>
          <a:p>
            <a:r>
              <a:rPr lang="ru-RU" sz="2000" dirty="0"/>
              <a:t>Технический</a:t>
            </a:r>
          </a:p>
          <a:p>
            <a:r>
              <a:rPr lang="ru-RU" sz="2000" dirty="0"/>
              <a:t>Экспертный</a:t>
            </a:r>
          </a:p>
          <a:p>
            <a:r>
              <a:rPr lang="ru-RU" sz="2000" dirty="0" err="1"/>
              <a:t>Менторство</a:t>
            </a:r>
            <a:endParaRPr lang="ru-RU" sz="2000" dirty="0"/>
          </a:p>
          <a:p>
            <a:r>
              <a:rPr lang="ru-RU" sz="2000" dirty="0"/>
              <a:t>Коммуникативный</a:t>
            </a:r>
          </a:p>
          <a:p>
            <a:r>
              <a:rPr lang="ru-RU" sz="2000" dirty="0"/>
              <a:t>Представление информации</a:t>
            </a:r>
          </a:p>
          <a:p>
            <a:r>
              <a:rPr lang="ru-RU" sz="2000" dirty="0"/>
              <a:t>Личный</a:t>
            </a:r>
          </a:p>
          <a:p>
            <a:r>
              <a:rPr lang="ru-RU" sz="2000" dirty="0"/>
              <a:t>Управленческий (процессы)</a:t>
            </a:r>
          </a:p>
          <a:p>
            <a:r>
              <a:rPr lang="ru-RU" sz="2000" dirty="0"/>
              <a:t>Управленческий (люди)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2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B0759A-E008-654D-B14A-40F3D11CDEB5}"/>
              </a:ext>
            </a:extLst>
          </p:cNvPr>
          <p:cNvSpPr/>
          <p:nvPr/>
        </p:nvSpPr>
        <p:spPr>
          <a:xfrm>
            <a:off x="6129601" y="1412875"/>
            <a:ext cx="2420070" cy="143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2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71553" y="2061273"/>
            <a:ext cx="9648859" cy="4176039"/>
          </a:xfrm>
        </p:spPr>
        <p:txBody>
          <a:bodyPr>
            <a:normAutofit/>
          </a:bodyPr>
          <a:lstStyle/>
          <a:p>
            <a:r>
              <a:rPr lang="ru-RU" sz="2000" dirty="0"/>
              <a:t>Интерн </a:t>
            </a:r>
          </a:p>
          <a:p>
            <a:r>
              <a:rPr lang="ru-RU" sz="2000" dirty="0" err="1"/>
              <a:t>Джуниор</a:t>
            </a:r>
            <a:endParaRPr lang="ru-RU" sz="2000" dirty="0"/>
          </a:p>
          <a:p>
            <a:r>
              <a:rPr lang="ru-RU" sz="2000" dirty="0" err="1"/>
              <a:t>Миддл</a:t>
            </a:r>
            <a:endParaRPr lang="ru-RU" sz="2000" dirty="0"/>
          </a:p>
          <a:p>
            <a:r>
              <a:rPr lang="ru-RU" sz="2000" dirty="0" err="1"/>
              <a:t>Миддл</a:t>
            </a:r>
            <a:r>
              <a:rPr lang="ru-RU" sz="2000" dirty="0"/>
              <a:t> +</a:t>
            </a:r>
          </a:p>
          <a:p>
            <a:r>
              <a:rPr lang="ru-RU" sz="2000" dirty="0"/>
              <a:t>Сеньор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3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3B56E1-9FF0-124C-B023-69F7B84344D3}"/>
              </a:ext>
            </a:extLst>
          </p:cNvPr>
          <p:cNvSpPr/>
          <p:nvPr/>
        </p:nvSpPr>
        <p:spPr>
          <a:xfrm>
            <a:off x="8524628" y="1412874"/>
            <a:ext cx="2420070" cy="143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7744F7-38B4-A348-989D-AFD71BE9BE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5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03" b="8752"/>
          <a:stretch/>
        </p:blipFill>
        <p:spPr>
          <a:xfrm>
            <a:off x="0" y="0"/>
            <a:ext cx="12415259" cy="70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3242"/>
            <a:ext cx="12191999" cy="3384551"/>
          </a:xfrm>
        </p:spPr>
        <p:txBody>
          <a:bodyPr/>
          <a:lstStyle/>
          <a:p>
            <a:r>
              <a:rPr lang="ru-RU" dirty="0"/>
              <a:t>Чем проще формулировка, </a:t>
            </a:r>
            <a:br>
              <a:rPr lang="ru-RU" dirty="0"/>
            </a:br>
            <a:r>
              <a:rPr lang="ru-RU" dirty="0"/>
              <a:t>тем проще оценивать</a:t>
            </a:r>
          </a:p>
        </p:txBody>
      </p:sp>
      <p:sp>
        <p:nvSpPr>
          <p:cNvPr id="4" name="Ромб 3">
            <a:extLst>
              <a:ext uri="{FF2B5EF4-FFF2-40B4-BE49-F238E27FC236}">
                <a16:creationId xmlns:a16="http://schemas.microsoft.com/office/drawing/2014/main" id="{297547FA-8314-D74A-8B20-AAFEC0A5F6A6}"/>
              </a:ext>
            </a:extLst>
          </p:cNvPr>
          <p:cNvSpPr/>
          <p:nvPr/>
        </p:nvSpPr>
        <p:spPr>
          <a:xfrm>
            <a:off x="9624392" y="3104964"/>
            <a:ext cx="648072" cy="648072"/>
          </a:xfrm>
          <a:prstGeom prst="diamond">
            <a:avLst/>
          </a:prstGeom>
          <a:solidFill>
            <a:srgbClr val="EDEDE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848823E-C13D-7D48-8D83-D9B78CEACEFD}"/>
              </a:ext>
            </a:extLst>
          </p:cNvPr>
          <p:cNvGrpSpPr/>
          <p:nvPr/>
        </p:nvGrpSpPr>
        <p:grpSpPr>
          <a:xfrm>
            <a:off x="1452582" y="2511447"/>
            <a:ext cx="1835106" cy="1835106"/>
            <a:chOff x="1122636" y="2200052"/>
            <a:chExt cx="2411170" cy="2411170"/>
          </a:xfrm>
          <a:solidFill>
            <a:schemeClr val="bg1">
              <a:lumMod val="85000"/>
            </a:schemeClr>
          </a:solidFill>
        </p:grpSpPr>
        <p:sp>
          <p:nvSpPr>
            <p:cNvPr id="3" name="Сектор 2">
              <a:extLst>
                <a:ext uri="{FF2B5EF4-FFF2-40B4-BE49-F238E27FC236}">
                  <a16:creationId xmlns:a16="http://schemas.microsoft.com/office/drawing/2014/main" id="{CC12F9F7-697C-A340-A6C3-216FC00A05BB}"/>
                </a:ext>
              </a:extLst>
            </p:cNvPr>
            <p:cNvSpPr/>
            <p:nvPr/>
          </p:nvSpPr>
          <p:spPr>
            <a:xfrm rot="2658132">
              <a:off x="1122636" y="2200052"/>
              <a:ext cx="2411170" cy="2411170"/>
            </a:xfrm>
            <a:prstGeom prst="pie">
              <a:avLst/>
            </a:prstGeom>
            <a:solidFill>
              <a:srgbClr val="EDEDE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15D8FF4F-FC2B-A544-B945-687DA28EE548}"/>
                </a:ext>
              </a:extLst>
            </p:cNvPr>
            <p:cNvSpPr/>
            <p:nvPr/>
          </p:nvSpPr>
          <p:spPr>
            <a:xfrm>
              <a:off x="2135561" y="263691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1587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71553" y="1917257"/>
            <a:ext cx="6048583" cy="41760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  <a:buClr>
                <a:srgbClr val="D94440"/>
              </a:buClr>
              <a:buSzPct val="120000"/>
            </a:pPr>
            <a:r>
              <a:rPr lang="ru-RU" sz="2000" dirty="0"/>
              <a:t>Структурирует информацию, собранную </a:t>
            </a:r>
            <a:br>
              <a:rPr lang="ru-RU" sz="2000" dirty="0"/>
            </a:br>
            <a:r>
              <a:rPr lang="ru-RU" sz="2000" dirty="0"/>
              <a:t>из разных источников</a:t>
            </a:r>
          </a:p>
          <a:p>
            <a:pPr>
              <a:lnSpc>
                <a:spcPct val="110000"/>
              </a:lnSpc>
              <a:spcAft>
                <a:spcPts val="2400"/>
              </a:spcAft>
              <a:buClr>
                <a:srgbClr val="D94440"/>
              </a:buClr>
              <a:buSzPct val="120000"/>
            </a:pPr>
            <a:r>
              <a:rPr lang="ru-RU" sz="2000" dirty="0"/>
              <a:t>Выделяет важное для решения задачи</a:t>
            </a:r>
          </a:p>
          <a:p>
            <a:pPr>
              <a:lnSpc>
                <a:spcPct val="110000"/>
              </a:lnSpc>
              <a:spcAft>
                <a:spcPts val="2400"/>
              </a:spcAft>
              <a:buClr>
                <a:srgbClr val="D94440"/>
              </a:buClr>
              <a:buSzPct val="120000"/>
            </a:pPr>
            <a:r>
              <a:rPr lang="ru-RU" sz="2000" dirty="0"/>
              <a:t>Понимает отличия между фактами и гипотезами</a:t>
            </a:r>
          </a:p>
          <a:p>
            <a:pPr>
              <a:lnSpc>
                <a:spcPct val="110000"/>
              </a:lnSpc>
              <a:spcAft>
                <a:spcPts val="2400"/>
              </a:spcAft>
              <a:buClr>
                <a:srgbClr val="D94440"/>
              </a:buClr>
              <a:buSzPct val="120000"/>
            </a:pPr>
            <a:r>
              <a:rPr lang="ru-RU" sz="2000" dirty="0"/>
              <a:t>При проработке решения учитывает цели </a:t>
            </a:r>
            <a:br>
              <a:rPr lang="ru-RU" sz="2000" dirty="0"/>
            </a:br>
            <a:r>
              <a:rPr lang="ru-RU" sz="2000" dirty="0"/>
              <a:t>и перспективы продукта</a:t>
            </a:r>
          </a:p>
          <a:p>
            <a:pPr>
              <a:lnSpc>
                <a:spcPct val="110000"/>
              </a:lnSpc>
              <a:spcAft>
                <a:spcPts val="2400"/>
              </a:spcAft>
              <a:buClr>
                <a:srgbClr val="D94440"/>
              </a:buClr>
              <a:buSzPct val="120000"/>
            </a:pPr>
            <a:r>
              <a:rPr lang="ru-RU" sz="2000" dirty="0"/>
              <a:t>Выбирает подходящий уровень детализации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Системное мышление</a:t>
            </a:r>
          </a:p>
        </p:txBody>
      </p:sp>
      <p:sp>
        <p:nvSpPr>
          <p:cNvPr id="7" name="Ромб 6">
            <a:extLst>
              <a:ext uri="{FF2B5EF4-FFF2-40B4-BE49-F238E27FC236}">
                <a16:creationId xmlns:a16="http://schemas.microsoft.com/office/drawing/2014/main" id="{8C07AC00-027B-BD4B-8819-A1B1EB327361}"/>
              </a:ext>
            </a:extLst>
          </p:cNvPr>
          <p:cNvSpPr/>
          <p:nvPr/>
        </p:nvSpPr>
        <p:spPr>
          <a:xfrm>
            <a:off x="10128448" y="5229200"/>
            <a:ext cx="432048" cy="432048"/>
          </a:xfrm>
          <a:prstGeom prst="diamond">
            <a:avLst/>
          </a:prstGeom>
          <a:solidFill>
            <a:srgbClr val="EDEDE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>
            <a:extLst>
              <a:ext uri="{FF2B5EF4-FFF2-40B4-BE49-F238E27FC236}">
                <a16:creationId xmlns:a16="http://schemas.microsoft.com/office/drawing/2014/main" id="{0EE39F1E-EAB9-2B44-BCCD-7BC01AE8F4BB}"/>
              </a:ext>
            </a:extLst>
          </p:cNvPr>
          <p:cNvSpPr/>
          <p:nvPr/>
        </p:nvSpPr>
        <p:spPr>
          <a:xfrm>
            <a:off x="10128448" y="4149080"/>
            <a:ext cx="432048" cy="432048"/>
          </a:xfrm>
          <a:prstGeom prst="diamond">
            <a:avLst/>
          </a:prstGeom>
          <a:solidFill>
            <a:srgbClr val="EDEDE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73EC2AC7-A46B-234C-AC85-3A5C512F78E3}"/>
              </a:ext>
            </a:extLst>
          </p:cNvPr>
          <p:cNvSpPr/>
          <p:nvPr/>
        </p:nvSpPr>
        <p:spPr>
          <a:xfrm>
            <a:off x="10128448" y="3068960"/>
            <a:ext cx="432048" cy="432048"/>
          </a:xfrm>
          <a:prstGeom prst="diamond">
            <a:avLst/>
          </a:prstGeom>
          <a:solidFill>
            <a:srgbClr val="EDEDE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омб 9">
            <a:extLst>
              <a:ext uri="{FF2B5EF4-FFF2-40B4-BE49-F238E27FC236}">
                <a16:creationId xmlns:a16="http://schemas.microsoft.com/office/drawing/2014/main" id="{0463BF6B-5499-CC4F-96F2-4C595123D145}"/>
              </a:ext>
            </a:extLst>
          </p:cNvPr>
          <p:cNvSpPr/>
          <p:nvPr/>
        </p:nvSpPr>
        <p:spPr>
          <a:xfrm>
            <a:off x="10128448" y="1988840"/>
            <a:ext cx="432048" cy="432048"/>
          </a:xfrm>
          <a:prstGeom prst="diamond">
            <a:avLst/>
          </a:prstGeom>
          <a:solidFill>
            <a:srgbClr val="EDEDE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8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2" y="116632"/>
            <a:ext cx="12199842" cy="6628971"/>
          </a:xfrm>
        </p:spPr>
      </p:pic>
    </p:spTree>
    <p:extLst>
      <p:ext uri="{BB962C8B-B14F-4D97-AF65-F5344CB8AC3E}">
        <p14:creationId xmlns:p14="http://schemas.microsoft.com/office/powerpoint/2010/main" val="11314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71553" y="1916832"/>
            <a:ext cx="9648859" cy="4176039"/>
          </a:xfrm>
        </p:spPr>
        <p:txBody>
          <a:bodyPr>
            <a:normAutofit/>
          </a:bodyPr>
          <a:lstStyle/>
          <a:p>
            <a:pPr>
              <a:spcAft>
                <a:spcPts val="2200"/>
              </a:spcAft>
            </a:pPr>
            <a:r>
              <a:rPr lang="ru-RU" sz="2000" dirty="0"/>
              <a:t>Аналитику приводят в пример</a:t>
            </a:r>
          </a:p>
          <a:p>
            <a:pPr>
              <a:spcAft>
                <a:spcPts val="2200"/>
              </a:spcAft>
            </a:pPr>
            <a:r>
              <a:rPr lang="ru-RU" sz="2000" dirty="0"/>
              <a:t>Стажеры вырастают из </a:t>
            </a:r>
            <a:r>
              <a:rPr lang="ru-RU" sz="2000" dirty="0" err="1"/>
              <a:t>джунов</a:t>
            </a:r>
            <a:r>
              <a:rPr lang="ru-RU" sz="2000" dirty="0"/>
              <a:t> </a:t>
            </a:r>
          </a:p>
          <a:p>
            <a:pPr>
              <a:spcAft>
                <a:spcPts val="2200"/>
              </a:spcAft>
            </a:pPr>
            <a:r>
              <a:rPr lang="en-US" sz="2000" dirty="0"/>
              <a:t>HR </a:t>
            </a:r>
            <a:r>
              <a:rPr lang="ru-RU" sz="2000" dirty="0"/>
              <a:t>привлекают для рассказа </a:t>
            </a:r>
            <a:br>
              <a:rPr lang="ru-RU" sz="2000" dirty="0"/>
            </a:br>
            <a:r>
              <a:rPr lang="ru-RU" sz="2000" dirty="0"/>
              <a:t>о профессии</a:t>
            </a:r>
          </a:p>
          <a:p>
            <a:pPr>
              <a:spcAft>
                <a:spcPts val="2200"/>
              </a:spcAft>
            </a:pPr>
            <a:r>
              <a:rPr lang="ru-RU" sz="2000" dirty="0"/>
              <a:t>Коллеги приходят за советом</a:t>
            </a:r>
          </a:p>
          <a:p>
            <a:pPr marL="0" indent="0">
              <a:spcAft>
                <a:spcPts val="2200"/>
              </a:spcAft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Маркеры перехода между уровнями</a:t>
            </a:r>
          </a:p>
        </p:txBody>
      </p:sp>
      <p:sp>
        <p:nvSpPr>
          <p:cNvPr id="8" name="4-конечная звезда 7">
            <a:extLst>
              <a:ext uri="{FF2B5EF4-FFF2-40B4-BE49-F238E27FC236}">
                <a16:creationId xmlns:a16="http://schemas.microsoft.com/office/drawing/2014/main" id="{E305BFCC-D8B0-1143-88A5-79B1B91A59DC}"/>
              </a:ext>
            </a:extLst>
          </p:cNvPr>
          <p:cNvSpPr/>
          <p:nvPr/>
        </p:nvSpPr>
        <p:spPr>
          <a:xfrm>
            <a:off x="9942909" y="2132856"/>
            <a:ext cx="606803" cy="606803"/>
          </a:xfrm>
          <a:prstGeom prst="star4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>
            <a:extLst>
              <a:ext uri="{FF2B5EF4-FFF2-40B4-BE49-F238E27FC236}">
                <a16:creationId xmlns:a16="http://schemas.microsoft.com/office/drawing/2014/main" id="{1C6BA8C1-CAD5-0743-89CA-87FC5B374638}"/>
              </a:ext>
            </a:extLst>
          </p:cNvPr>
          <p:cNvSpPr/>
          <p:nvPr/>
        </p:nvSpPr>
        <p:spPr>
          <a:xfrm>
            <a:off x="7392144" y="3087012"/>
            <a:ext cx="683975" cy="683975"/>
          </a:xfrm>
          <a:prstGeom prst="star4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>
            <a:extLst>
              <a:ext uri="{FF2B5EF4-FFF2-40B4-BE49-F238E27FC236}">
                <a16:creationId xmlns:a16="http://schemas.microsoft.com/office/drawing/2014/main" id="{158741AD-917F-D34A-BA3C-FF3F5AFFB82D}"/>
              </a:ext>
            </a:extLst>
          </p:cNvPr>
          <p:cNvSpPr/>
          <p:nvPr/>
        </p:nvSpPr>
        <p:spPr>
          <a:xfrm>
            <a:off x="9240635" y="5301208"/>
            <a:ext cx="450637" cy="450637"/>
          </a:xfrm>
          <a:prstGeom prst="star4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7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71553" y="1916832"/>
            <a:ext cx="9648859" cy="4176039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2200"/>
              </a:spcAft>
              <a:buFont typeface="+mj-lt"/>
              <a:buAutoNum type="arabicPeriod"/>
            </a:pPr>
            <a:r>
              <a:rPr lang="ru-RU" sz="2000" dirty="0"/>
              <a:t>Оценка по всей матрице</a:t>
            </a:r>
          </a:p>
          <a:p>
            <a:pPr marL="342900" indent="-342900">
              <a:spcAft>
                <a:spcPts val="2200"/>
              </a:spcAft>
              <a:buFont typeface="+mj-lt"/>
              <a:buAutoNum type="arabicPeriod"/>
            </a:pPr>
            <a:r>
              <a:rPr lang="ru-RU" sz="2000" dirty="0"/>
              <a:t>Постановка целей</a:t>
            </a:r>
          </a:p>
          <a:p>
            <a:pPr marL="342900" indent="-342900">
              <a:spcAft>
                <a:spcPts val="2200"/>
              </a:spcAft>
              <a:buFont typeface="+mj-lt"/>
              <a:buAutoNum type="arabicPeriod"/>
            </a:pPr>
            <a:r>
              <a:rPr lang="ru-RU" sz="2000" dirty="0"/>
              <a:t>Проверка достижения целей</a:t>
            </a:r>
          </a:p>
          <a:p>
            <a:pPr marL="342900" indent="-342900">
              <a:spcAft>
                <a:spcPts val="2200"/>
              </a:spcAft>
              <a:buFont typeface="+mj-lt"/>
              <a:buAutoNum type="arabicPeriod"/>
            </a:pPr>
            <a:r>
              <a:rPr lang="en-US" sz="2000" dirty="0"/>
              <a:t>GO TO 2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применять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1A57972-FB95-854E-8E1D-1AFD4F5D1940}"/>
              </a:ext>
            </a:extLst>
          </p:cNvPr>
          <p:cNvGrpSpPr/>
          <p:nvPr/>
        </p:nvGrpSpPr>
        <p:grpSpPr>
          <a:xfrm>
            <a:off x="1559585" y="4653136"/>
            <a:ext cx="1262547" cy="1262547"/>
            <a:chOff x="1122636" y="2200052"/>
            <a:chExt cx="2411170" cy="2411170"/>
          </a:xfrm>
        </p:grpSpPr>
        <p:sp>
          <p:nvSpPr>
            <p:cNvPr id="5" name="Сектор 4">
              <a:extLst>
                <a:ext uri="{FF2B5EF4-FFF2-40B4-BE49-F238E27FC236}">
                  <a16:creationId xmlns:a16="http://schemas.microsoft.com/office/drawing/2014/main" id="{7F351936-452C-5446-86A9-EE6F190928E3}"/>
                </a:ext>
              </a:extLst>
            </p:cNvPr>
            <p:cNvSpPr/>
            <p:nvPr/>
          </p:nvSpPr>
          <p:spPr>
            <a:xfrm rot="2658132">
              <a:off x="1122636" y="2200052"/>
              <a:ext cx="2411170" cy="2411170"/>
            </a:xfrm>
            <a:prstGeom prst="pie">
              <a:avLst/>
            </a:prstGeom>
            <a:solidFill>
              <a:srgbClr val="EDEDE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EA2F402E-98F6-5344-897C-056AC36342C0}"/>
                </a:ext>
              </a:extLst>
            </p:cNvPr>
            <p:cNvSpPr/>
            <p:nvPr/>
          </p:nvSpPr>
          <p:spPr>
            <a:xfrm>
              <a:off x="2135560" y="263691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Ромб 6">
            <a:extLst>
              <a:ext uri="{FF2B5EF4-FFF2-40B4-BE49-F238E27FC236}">
                <a16:creationId xmlns:a16="http://schemas.microsoft.com/office/drawing/2014/main" id="{8BA18DE6-938B-034E-BC8F-66BFA9B8CE47}"/>
              </a:ext>
            </a:extLst>
          </p:cNvPr>
          <p:cNvSpPr/>
          <p:nvPr/>
        </p:nvSpPr>
        <p:spPr>
          <a:xfrm>
            <a:off x="3863752" y="5118736"/>
            <a:ext cx="432048" cy="432048"/>
          </a:xfrm>
          <a:prstGeom prst="diamond">
            <a:avLst/>
          </a:prstGeom>
          <a:solidFill>
            <a:srgbClr val="EDEDE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>
            <a:extLst>
              <a:ext uri="{FF2B5EF4-FFF2-40B4-BE49-F238E27FC236}">
                <a16:creationId xmlns:a16="http://schemas.microsoft.com/office/drawing/2014/main" id="{31B32378-C4BE-BE43-BD7A-A610FD184666}"/>
              </a:ext>
            </a:extLst>
          </p:cNvPr>
          <p:cNvSpPr/>
          <p:nvPr/>
        </p:nvSpPr>
        <p:spPr>
          <a:xfrm>
            <a:off x="5951984" y="5118736"/>
            <a:ext cx="432048" cy="432048"/>
          </a:xfrm>
          <a:prstGeom prst="diamond">
            <a:avLst/>
          </a:prstGeom>
          <a:solidFill>
            <a:srgbClr val="EDEDE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75180AC9-FB16-7047-B55B-1201CB7CB2E4}"/>
              </a:ext>
            </a:extLst>
          </p:cNvPr>
          <p:cNvSpPr/>
          <p:nvPr/>
        </p:nvSpPr>
        <p:spPr>
          <a:xfrm>
            <a:off x="8040216" y="5149412"/>
            <a:ext cx="432048" cy="432048"/>
          </a:xfrm>
          <a:prstGeom prst="diamond">
            <a:avLst/>
          </a:prstGeom>
          <a:solidFill>
            <a:srgbClr val="EDEDE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омб 9">
            <a:extLst>
              <a:ext uri="{FF2B5EF4-FFF2-40B4-BE49-F238E27FC236}">
                <a16:creationId xmlns:a16="http://schemas.microsoft.com/office/drawing/2014/main" id="{F15C26EE-F14C-514E-9FB8-D7472FEE37EB}"/>
              </a:ext>
            </a:extLst>
          </p:cNvPr>
          <p:cNvSpPr/>
          <p:nvPr/>
        </p:nvSpPr>
        <p:spPr>
          <a:xfrm>
            <a:off x="10128448" y="5149412"/>
            <a:ext cx="432048" cy="432048"/>
          </a:xfrm>
          <a:prstGeom prst="diamond">
            <a:avLst/>
          </a:prstGeom>
          <a:solidFill>
            <a:srgbClr val="EDEDE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71553" y="1916832"/>
            <a:ext cx="9648859" cy="4176039"/>
          </a:xfrm>
        </p:spPr>
        <p:txBody>
          <a:bodyPr>
            <a:normAutofit/>
          </a:bodyPr>
          <a:lstStyle/>
          <a:p>
            <a:pPr>
              <a:spcAft>
                <a:spcPts val="2200"/>
              </a:spcAft>
            </a:pPr>
            <a:r>
              <a:rPr lang="ru-RU" sz="2000" dirty="0"/>
              <a:t>Почему нужна единая система </a:t>
            </a:r>
            <a:br>
              <a:rPr lang="ru-RU" sz="2000" dirty="0"/>
            </a:br>
            <a:r>
              <a:rPr lang="ru-RU" sz="2000" dirty="0"/>
              <a:t>оценки аналитиков</a:t>
            </a:r>
          </a:p>
          <a:p>
            <a:pPr>
              <a:spcAft>
                <a:spcPts val="2200"/>
              </a:spcAft>
            </a:pPr>
            <a:r>
              <a:rPr lang="ru-RU" sz="2000" dirty="0"/>
              <a:t>Как мы сделали такую систему</a:t>
            </a:r>
          </a:p>
          <a:p>
            <a:pPr>
              <a:spcAft>
                <a:spcPts val="2200"/>
              </a:spcAft>
            </a:pPr>
            <a:r>
              <a:rPr lang="ru-RU" sz="2000" dirty="0"/>
              <a:t>Куда развиваться аналитикам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доклада</a:t>
            </a:r>
          </a:p>
        </p:txBody>
      </p:sp>
    </p:spTree>
    <p:extLst>
      <p:ext uri="{BB962C8B-B14F-4D97-AF65-F5344CB8AC3E}">
        <p14:creationId xmlns:p14="http://schemas.microsoft.com/office/powerpoint/2010/main" val="1643313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71553" y="1916832"/>
            <a:ext cx="6768663" cy="4176039"/>
          </a:xfrm>
        </p:spPr>
        <p:txBody>
          <a:bodyPr>
            <a:normAutofit/>
          </a:bodyPr>
          <a:lstStyle/>
          <a:p>
            <a:pPr>
              <a:spcAft>
                <a:spcPts val="2200"/>
              </a:spcAft>
            </a:pPr>
            <a:r>
              <a:rPr lang="ru-RU" sz="2000" dirty="0"/>
              <a:t>Руководитель —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понятны </a:t>
            </a:r>
            <a:r>
              <a:rPr lang="ru-RU" sz="2000" dirty="0"/>
              <a:t>возможные зоны роста </a:t>
            </a:r>
            <a:br>
              <a:rPr lang="ru-RU" sz="2000" dirty="0"/>
            </a:br>
            <a:r>
              <a:rPr lang="ru-RU" sz="2000" dirty="0"/>
              <a:t>и критерии оценки</a:t>
            </a:r>
          </a:p>
          <a:p>
            <a:pPr>
              <a:spcAft>
                <a:spcPts val="2200"/>
              </a:spcAft>
            </a:pPr>
            <a:r>
              <a:rPr lang="en-US" sz="2000" dirty="0"/>
              <a:t>HR</a:t>
            </a:r>
            <a:r>
              <a:rPr lang="ru-RU" sz="2000" dirty="0"/>
              <a:t> — </a:t>
            </a:r>
            <a:br>
              <a:rPr lang="ru-RU" sz="2000" dirty="0"/>
            </a:br>
            <a:r>
              <a:rPr lang="ru-RU" sz="2000" dirty="0"/>
              <a:t>проще искать людей под вакансию</a:t>
            </a:r>
          </a:p>
          <a:p>
            <a:pPr>
              <a:spcAft>
                <a:spcPts val="2200"/>
              </a:spcAft>
            </a:pPr>
            <a:r>
              <a:rPr lang="ru-RU" sz="2000" dirty="0"/>
              <a:t>Аналитики — </a:t>
            </a:r>
            <a:br>
              <a:rPr lang="ru-RU" sz="2000" dirty="0"/>
            </a:br>
            <a:r>
              <a:rPr lang="ru-RU" sz="2000" dirty="0"/>
              <a:t>понятен свой уровень</a:t>
            </a:r>
            <a:r>
              <a:rPr lang="en-US" sz="2000" dirty="0"/>
              <a:t> </a:t>
            </a:r>
            <a:r>
              <a:rPr lang="ru-RU" sz="2000" dirty="0"/>
              <a:t>и вектор развития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Кому стало лучше</a:t>
            </a:r>
          </a:p>
        </p:txBody>
      </p:sp>
    </p:spTree>
    <p:extLst>
      <p:ext uri="{BB962C8B-B14F-4D97-AF65-F5344CB8AC3E}">
        <p14:creationId xmlns:p14="http://schemas.microsoft.com/office/powerpoint/2010/main" val="34085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Уровни аналитиков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E15DBD3-9E91-4246-B297-08915436CED7}"/>
              </a:ext>
            </a:extLst>
          </p:cNvPr>
          <p:cNvSpPr/>
          <p:nvPr/>
        </p:nvSpPr>
        <p:spPr>
          <a:xfrm>
            <a:off x="10020500" y="1851099"/>
            <a:ext cx="935976" cy="118123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ердце 15">
            <a:extLst>
              <a:ext uri="{FF2B5EF4-FFF2-40B4-BE49-F238E27FC236}">
                <a16:creationId xmlns:a16="http://schemas.microsoft.com/office/drawing/2014/main" id="{1CE1B818-2169-FE41-A923-1039536415A3}"/>
              </a:ext>
            </a:extLst>
          </p:cNvPr>
          <p:cNvSpPr/>
          <p:nvPr/>
        </p:nvSpPr>
        <p:spPr>
          <a:xfrm>
            <a:off x="10236396" y="905574"/>
            <a:ext cx="432048" cy="432048"/>
          </a:xfrm>
          <a:prstGeom prst="hear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BF7AFD4-ABE3-3348-AFAD-A28538E65B83}"/>
              </a:ext>
            </a:extLst>
          </p:cNvPr>
          <p:cNvSpPr/>
          <p:nvPr/>
        </p:nvSpPr>
        <p:spPr>
          <a:xfrm>
            <a:off x="10020500" y="2924944"/>
            <a:ext cx="935976" cy="118123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2E06F1A-4458-D84E-9532-CA4CBD48E3DB}"/>
              </a:ext>
            </a:extLst>
          </p:cNvPr>
          <p:cNvSpPr/>
          <p:nvPr/>
        </p:nvSpPr>
        <p:spPr>
          <a:xfrm>
            <a:off x="9984432" y="4823045"/>
            <a:ext cx="935976" cy="118123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1917A02-374A-A040-8663-6F83F4A97EEB}"/>
              </a:ext>
            </a:extLst>
          </p:cNvPr>
          <p:cNvSpPr/>
          <p:nvPr/>
        </p:nvSpPr>
        <p:spPr>
          <a:xfrm>
            <a:off x="10020500" y="5903165"/>
            <a:ext cx="935976" cy="118123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E8E0F1-5895-304C-A2EF-266380F3A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908720"/>
            <a:ext cx="6564365" cy="5038438"/>
          </a:xfrm>
          <a:prstGeom prst="rect">
            <a:avLst/>
          </a:prstGeom>
        </p:spPr>
      </p:pic>
      <p:sp>
        <p:nvSpPr>
          <p:cNvPr id="13" name="4-конечная звезда 12">
            <a:extLst>
              <a:ext uri="{FF2B5EF4-FFF2-40B4-BE49-F238E27FC236}">
                <a16:creationId xmlns:a16="http://schemas.microsoft.com/office/drawing/2014/main" id="{07EBE5DE-8A02-7744-9585-281E2D1AF982}"/>
              </a:ext>
            </a:extLst>
          </p:cNvPr>
          <p:cNvSpPr/>
          <p:nvPr/>
        </p:nvSpPr>
        <p:spPr>
          <a:xfrm>
            <a:off x="4907969" y="2024945"/>
            <a:ext cx="683975" cy="683975"/>
          </a:xfrm>
          <a:prstGeom prst="star4">
            <a:avLst/>
          </a:prstGeom>
          <a:solidFill>
            <a:srgbClr val="FFB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>
            <a:extLst>
              <a:ext uri="{FF2B5EF4-FFF2-40B4-BE49-F238E27FC236}">
                <a16:creationId xmlns:a16="http://schemas.microsoft.com/office/drawing/2014/main" id="{B6F0FFE9-21F6-B74F-A0A8-D0BCE05D4EAB}"/>
              </a:ext>
            </a:extLst>
          </p:cNvPr>
          <p:cNvSpPr/>
          <p:nvPr/>
        </p:nvSpPr>
        <p:spPr>
          <a:xfrm>
            <a:off x="10848528" y="4869160"/>
            <a:ext cx="450637" cy="450637"/>
          </a:xfrm>
          <a:prstGeom prst="star4">
            <a:avLst/>
          </a:prstGeom>
          <a:solidFill>
            <a:srgbClr val="FFB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11DE774C-DBDE-3040-A9BE-56D1102AB29B}"/>
              </a:ext>
            </a:extLst>
          </p:cNvPr>
          <p:cNvSpPr txBox="1">
            <a:spLocks/>
          </p:cNvSpPr>
          <p:nvPr/>
        </p:nvSpPr>
        <p:spPr>
          <a:xfrm>
            <a:off x="1271557" y="3212976"/>
            <a:ext cx="4824443" cy="10795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 cap="none" baseline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Интерн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F3F4020-8226-8443-8580-96F02D1334A9}"/>
              </a:ext>
            </a:extLst>
          </p:cNvPr>
          <p:cNvCxnSpPr>
            <a:cxnSpLocks/>
          </p:cNvCxnSpPr>
          <p:nvPr/>
        </p:nvCxnSpPr>
        <p:spPr>
          <a:xfrm>
            <a:off x="1271553" y="3933056"/>
            <a:ext cx="2880231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3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547B1B-0477-D94A-BB12-B68800CAD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908719"/>
            <a:ext cx="5693434" cy="4933388"/>
          </a:xfrm>
          <a:prstGeom prst="rect">
            <a:avLst/>
          </a:prstGeom>
        </p:spPr>
      </p:pic>
      <p:sp>
        <p:nvSpPr>
          <p:cNvPr id="13" name="4-конечная звезда 12">
            <a:extLst>
              <a:ext uri="{FF2B5EF4-FFF2-40B4-BE49-F238E27FC236}">
                <a16:creationId xmlns:a16="http://schemas.microsoft.com/office/drawing/2014/main" id="{07EBE5DE-8A02-7744-9585-281E2D1AF982}"/>
              </a:ext>
            </a:extLst>
          </p:cNvPr>
          <p:cNvSpPr/>
          <p:nvPr/>
        </p:nvSpPr>
        <p:spPr>
          <a:xfrm>
            <a:off x="6672064" y="1232857"/>
            <a:ext cx="683975" cy="683975"/>
          </a:xfrm>
          <a:prstGeom prst="star4">
            <a:avLst/>
          </a:prstGeom>
          <a:solidFill>
            <a:srgbClr val="FFB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>
            <a:extLst>
              <a:ext uri="{FF2B5EF4-FFF2-40B4-BE49-F238E27FC236}">
                <a16:creationId xmlns:a16="http://schemas.microsoft.com/office/drawing/2014/main" id="{B6F0FFE9-21F6-B74F-A0A8-D0BCE05D4EAB}"/>
              </a:ext>
            </a:extLst>
          </p:cNvPr>
          <p:cNvSpPr/>
          <p:nvPr/>
        </p:nvSpPr>
        <p:spPr>
          <a:xfrm>
            <a:off x="5645363" y="1916832"/>
            <a:ext cx="450637" cy="450637"/>
          </a:xfrm>
          <a:prstGeom prst="star4">
            <a:avLst/>
          </a:prstGeom>
          <a:solidFill>
            <a:srgbClr val="FFB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11DE774C-DBDE-3040-A9BE-56D1102AB29B}"/>
              </a:ext>
            </a:extLst>
          </p:cNvPr>
          <p:cNvSpPr txBox="1">
            <a:spLocks/>
          </p:cNvSpPr>
          <p:nvPr/>
        </p:nvSpPr>
        <p:spPr>
          <a:xfrm>
            <a:off x="1271557" y="3212976"/>
            <a:ext cx="4824443" cy="10795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 cap="none" baseline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err="1"/>
              <a:t>Джуниор</a:t>
            </a:r>
            <a:endParaRPr lang="ru-RU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F3F4020-8226-8443-8580-96F02D1334A9}"/>
              </a:ext>
            </a:extLst>
          </p:cNvPr>
          <p:cNvCxnSpPr>
            <a:cxnSpLocks/>
          </p:cNvCxnSpPr>
          <p:nvPr/>
        </p:nvCxnSpPr>
        <p:spPr>
          <a:xfrm>
            <a:off x="1271553" y="3933056"/>
            <a:ext cx="2880231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4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F37299-C892-C34F-AC30-4C6B66CEF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76" y="1314350"/>
            <a:ext cx="5852584" cy="4588646"/>
          </a:xfrm>
          <a:prstGeom prst="rect">
            <a:avLst/>
          </a:prstGeom>
        </p:spPr>
      </p:pic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11DE774C-DBDE-3040-A9BE-56D1102AB29B}"/>
              </a:ext>
            </a:extLst>
          </p:cNvPr>
          <p:cNvSpPr txBox="1">
            <a:spLocks/>
          </p:cNvSpPr>
          <p:nvPr/>
        </p:nvSpPr>
        <p:spPr>
          <a:xfrm>
            <a:off x="1271557" y="3212976"/>
            <a:ext cx="4824443" cy="10795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 cap="none" baseline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err="1"/>
              <a:t>Миддл</a:t>
            </a:r>
            <a:endParaRPr lang="ru-RU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F3F4020-8226-8443-8580-96F02D1334A9}"/>
              </a:ext>
            </a:extLst>
          </p:cNvPr>
          <p:cNvCxnSpPr>
            <a:cxnSpLocks/>
          </p:cNvCxnSpPr>
          <p:nvPr/>
        </p:nvCxnSpPr>
        <p:spPr>
          <a:xfrm>
            <a:off x="1271553" y="3933056"/>
            <a:ext cx="2880231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4-конечная звезда 10">
            <a:extLst>
              <a:ext uri="{FF2B5EF4-FFF2-40B4-BE49-F238E27FC236}">
                <a16:creationId xmlns:a16="http://schemas.microsoft.com/office/drawing/2014/main" id="{B3299CA9-2B8B-5E49-BF13-D7818E6C8152}"/>
              </a:ext>
            </a:extLst>
          </p:cNvPr>
          <p:cNvSpPr/>
          <p:nvPr/>
        </p:nvSpPr>
        <p:spPr>
          <a:xfrm>
            <a:off x="9696400" y="1268760"/>
            <a:ext cx="683975" cy="683975"/>
          </a:xfrm>
          <a:prstGeom prst="star4">
            <a:avLst/>
          </a:prstGeom>
          <a:solidFill>
            <a:srgbClr val="FFB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>
            <a:extLst>
              <a:ext uri="{FF2B5EF4-FFF2-40B4-BE49-F238E27FC236}">
                <a16:creationId xmlns:a16="http://schemas.microsoft.com/office/drawing/2014/main" id="{0D979E0F-4386-AC4D-9497-0E25983CE0B5}"/>
              </a:ext>
            </a:extLst>
          </p:cNvPr>
          <p:cNvSpPr/>
          <p:nvPr/>
        </p:nvSpPr>
        <p:spPr>
          <a:xfrm>
            <a:off x="6096000" y="4778563"/>
            <a:ext cx="450637" cy="450637"/>
          </a:xfrm>
          <a:prstGeom prst="star4">
            <a:avLst/>
          </a:prstGeom>
          <a:solidFill>
            <a:srgbClr val="FFB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A77291-C8E5-B04A-A8C8-7431A1FF3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863684"/>
            <a:ext cx="6831468" cy="5092296"/>
          </a:xfrm>
          <a:prstGeom prst="rect">
            <a:avLst/>
          </a:prstGeom>
        </p:spPr>
      </p:pic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11DE774C-DBDE-3040-A9BE-56D1102AB29B}"/>
              </a:ext>
            </a:extLst>
          </p:cNvPr>
          <p:cNvSpPr txBox="1">
            <a:spLocks/>
          </p:cNvSpPr>
          <p:nvPr/>
        </p:nvSpPr>
        <p:spPr>
          <a:xfrm>
            <a:off x="1271557" y="3212976"/>
            <a:ext cx="4824443" cy="10795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 cap="none" baseline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err="1"/>
              <a:t>Миддл</a:t>
            </a:r>
            <a:r>
              <a:rPr lang="ru-RU" dirty="0"/>
              <a:t> +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F3F4020-8226-8443-8580-96F02D1334A9}"/>
              </a:ext>
            </a:extLst>
          </p:cNvPr>
          <p:cNvCxnSpPr>
            <a:cxnSpLocks/>
          </p:cNvCxnSpPr>
          <p:nvPr/>
        </p:nvCxnSpPr>
        <p:spPr>
          <a:xfrm>
            <a:off x="1271553" y="3933056"/>
            <a:ext cx="2880231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C8DCAF-C9DF-734E-B473-E0F084308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856984"/>
            <a:ext cx="5511991" cy="5092296"/>
          </a:xfrm>
          <a:prstGeom prst="rect">
            <a:avLst/>
          </a:prstGeom>
        </p:spPr>
      </p:pic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11DE774C-DBDE-3040-A9BE-56D1102AB29B}"/>
              </a:ext>
            </a:extLst>
          </p:cNvPr>
          <p:cNvSpPr txBox="1">
            <a:spLocks/>
          </p:cNvSpPr>
          <p:nvPr/>
        </p:nvSpPr>
        <p:spPr>
          <a:xfrm>
            <a:off x="1271557" y="3212976"/>
            <a:ext cx="4824443" cy="10795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 cap="none" baseline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Сеньор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F3F4020-8226-8443-8580-96F02D1334A9}"/>
              </a:ext>
            </a:extLst>
          </p:cNvPr>
          <p:cNvCxnSpPr>
            <a:cxnSpLocks/>
          </p:cNvCxnSpPr>
          <p:nvPr/>
        </p:nvCxnSpPr>
        <p:spPr>
          <a:xfrm>
            <a:off x="1271553" y="3933056"/>
            <a:ext cx="2880231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3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BA7AE1-621B-F04C-B833-3039C5ECD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613134"/>
            <a:ext cx="4392488" cy="438015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71553" y="1916832"/>
            <a:ext cx="9648859" cy="4176039"/>
          </a:xfrm>
        </p:spPr>
        <p:txBody>
          <a:bodyPr>
            <a:normAutofit/>
          </a:bodyPr>
          <a:lstStyle/>
          <a:p>
            <a:pPr marL="0" indent="0">
              <a:spcAft>
                <a:spcPts val="2200"/>
              </a:spcAft>
              <a:buNone/>
            </a:pPr>
            <a:r>
              <a:rPr lang="ru-RU" sz="2000" dirty="0"/>
              <a:t>Меняют профессию раньше, </a:t>
            </a:r>
            <a:br>
              <a:rPr lang="ru-RU" sz="2000" dirty="0"/>
            </a:br>
            <a:r>
              <a:rPr lang="ru-RU" sz="2000" dirty="0"/>
              <a:t>чем вырастают:</a:t>
            </a:r>
          </a:p>
          <a:p>
            <a:pPr>
              <a:spcAft>
                <a:spcPts val="2200"/>
              </a:spcAft>
            </a:pPr>
            <a:r>
              <a:rPr lang="ru-RU" sz="2000" dirty="0" err="1"/>
              <a:t>Т</a:t>
            </a:r>
            <a:r>
              <a:rPr lang="ru-RU" sz="2000" dirty="0" err="1" smtClean="0"/>
              <a:t>имлид</a:t>
            </a:r>
            <a:endParaRPr lang="ru-RU" sz="2000" dirty="0"/>
          </a:p>
          <a:p>
            <a:pPr>
              <a:spcAft>
                <a:spcPts val="2200"/>
              </a:spcAft>
            </a:pPr>
            <a:r>
              <a:rPr lang="ru-RU" sz="2000" dirty="0" err="1"/>
              <a:t>Продакт-оунер</a:t>
            </a:r>
            <a:endParaRPr lang="ru-RU" sz="2000" dirty="0"/>
          </a:p>
          <a:p>
            <a:pPr>
              <a:spcAft>
                <a:spcPts val="2200"/>
              </a:spcAft>
            </a:pPr>
            <a:r>
              <a:rPr lang="ru-RU" sz="2000" dirty="0"/>
              <a:t>Менеджер проекта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сеньоры?</a:t>
            </a:r>
          </a:p>
        </p:txBody>
      </p:sp>
    </p:spTree>
    <p:extLst>
      <p:ext uri="{BB962C8B-B14F-4D97-AF65-F5344CB8AC3E}">
        <p14:creationId xmlns:p14="http://schemas.microsoft.com/office/powerpoint/2010/main" val="415339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71553" y="1916832"/>
            <a:ext cx="4968463" cy="4176039"/>
          </a:xfrm>
        </p:spPr>
        <p:txBody>
          <a:bodyPr>
            <a:normAutofit/>
          </a:bodyPr>
          <a:lstStyle/>
          <a:p>
            <a:pPr>
              <a:spcAft>
                <a:spcPts val="2200"/>
              </a:spcAft>
            </a:pPr>
            <a:r>
              <a:rPr lang="ru-RU" sz="2000" dirty="0"/>
              <a:t>Решайте больше задач</a:t>
            </a:r>
          </a:p>
          <a:p>
            <a:pPr>
              <a:spcAft>
                <a:spcPts val="2200"/>
              </a:spcAft>
            </a:pPr>
            <a:r>
              <a:rPr lang="ru-RU" sz="2000" dirty="0"/>
              <a:t>Решайте разные задачи</a:t>
            </a:r>
          </a:p>
          <a:p>
            <a:pPr>
              <a:spcAft>
                <a:spcPts val="2200"/>
              </a:spcAft>
            </a:pPr>
            <a:r>
              <a:rPr lang="ru-RU" sz="2000" dirty="0"/>
              <a:t>Задавайте вопросы — </a:t>
            </a:r>
            <a:br>
              <a:rPr lang="ru-RU" sz="2000" dirty="0"/>
            </a:br>
            <a:r>
              <a:rPr lang="ru-RU" sz="2000" dirty="0"/>
              <a:t>зачем мы это делаем и почему</a:t>
            </a:r>
          </a:p>
          <a:p>
            <a:pPr>
              <a:spcAft>
                <a:spcPts val="2200"/>
              </a:spcAft>
            </a:pPr>
            <a:r>
              <a:rPr lang="ru-RU" sz="2000" dirty="0"/>
              <a:t>Пробуйте все новое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расти </a:t>
            </a:r>
            <a:r>
              <a:rPr lang="ru-RU" dirty="0" err="1"/>
              <a:t>джуну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C3D29CD-69E6-F34E-A652-522FD5A5EBB9}"/>
              </a:ext>
            </a:extLst>
          </p:cNvPr>
          <p:cNvGrpSpPr/>
          <p:nvPr/>
        </p:nvGrpSpPr>
        <p:grpSpPr>
          <a:xfrm>
            <a:off x="7176209" y="2509694"/>
            <a:ext cx="1262547" cy="1262547"/>
            <a:chOff x="1122636" y="2200052"/>
            <a:chExt cx="2411170" cy="2411170"/>
          </a:xfrm>
        </p:grpSpPr>
        <p:sp>
          <p:nvSpPr>
            <p:cNvPr id="5" name="Сектор 4">
              <a:extLst>
                <a:ext uri="{FF2B5EF4-FFF2-40B4-BE49-F238E27FC236}">
                  <a16:creationId xmlns:a16="http://schemas.microsoft.com/office/drawing/2014/main" id="{06D95FBF-2C8F-AA4A-9413-A20B5690DFE9}"/>
                </a:ext>
              </a:extLst>
            </p:cNvPr>
            <p:cNvSpPr/>
            <p:nvPr/>
          </p:nvSpPr>
          <p:spPr>
            <a:xfrm rot="2658132">
              <a:off x="1122636" y="2200052"/>
              <a:ext cx="2411170" cy="2411170"/>
            </a:xfrm>
            <a:prstGeom prst="pie">
              <a:avLst/>
            </a:prstGeom>
            <a:solidFill>
              <a:srgbClr val="EDEDE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1D3578B2-2933-4D40-ADB6-A9931D5FEFB3}"/>
                </a:ext>
              </a:extLst>
            </p:cNvPr>
            <p:cNvSpPr/>
            <p:nvPr/>
          </p:nvSpPr>
          <p:spPr>
            <a:xfrm>
              <a:off x="2135560" y="263691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Ромб 6">
            <a:extLst>
              <a:ext uri="{FF2B5EF4-FFF2-40B4-BE49-F238E27FC236}">
                <a16:creationId xmlns:a16="http://schemas.microsoft.com/office/drawing/2014/main" id="{F2A56E4D-D212-5F46-BFE6-71ACA16DE1E4}"/>
              </a:ext>
            </a:extLst>
          </p:cNvPr>
          <p:cNvSpPr/>
          <p:nvPr/>
        </p:nvSpPr>
        <p:spPr>
          <a:xfrm>
            <a:off x="9480376" y="2975294"/>
            <a:ext cx="432048" cy="432048"/>
          </a:xfrm>
          <a:prstGeom prst="diamond">
            <a:avLst/>
          </a:prstGeom>
          <a:solidFill>
            <a:srgbClr val="EDEDE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AB6B9F18-34C1-A84E-B073-E642846ECE27}"/>
              </a:ext>
            </a:extLst>
          </p:cNvPr>
          <p:cNvSpPr/>
          <p:nvPr/>
        </p:nvSpPr>
        <p:spPr>
          <a:xfrm>
            <a:off x="9480376" y="4725144"/>
            <a:ext cx="432048" cy="432048"/>
          </a:xfrm>
          <a:prstGeom prst="diamond">
            <a:avLst/>
          </a:prstGeom>
          <a:solidFill>
            <a:srgbClr val="EDEDE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омб 9">
            <a:extLst>
              <a:ext uri="{FF2B5EF4-FFF2-40B4-BE49-F238E27FC236}">
                <a16:creationId xmlns:a16="http://schemas.microsoft.com/office/drawing/2014/main" id="{84374FE5-5D7F-2544-A4D1-B6BD5F68B348}"/>
              </a:ext>
            </a:extLst>
          </p:cNvPr>
          <p:cNvSpPr/>
          <p:nvPr/>
        </p:nvSpPr>
        <p:spPr>
          <a:xfrm>
            <a:off x="7547134" y="4725144"/>
            <a:ext cx="432048" cy="432048"/>
          </a:xfrm>
          <a:prstGeom prst="diamond">
            <a:avLst/>
          </a:prstGeom>
          <a:solidFill>
            <a:srgbClr val="EDEDE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71553" y="3429000"/>
            <a:ext cx="9648859" cy="266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Выбери свой путь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Куда расти </a:t>
            </a:r>
            <a:r>
              <a:rPr lang="ru-RU" dirty="0" err="1"/>
              <a:t>мидлу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D7A48D-E12F-4240-8BBF-FEDA60487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2204864"/>
            <a:ext cx="35560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Термины и определения</a:t>
            </a:r>
            <a:endParaRPr lang="en-US" dirty="0"/>
          </a:p>
        </p:txBody>
      </p:sp>
      <p:sp>
        <p:nvSpPr>
          <p:cNvPr id="6" name="Треугольник 5">
            <a:extLst>
              <a:ext uri="{FF2B5EF4-FFF2-40B4-BE49-F238E27FC236}">
                <a16:creationId xmlns:a16="http://schemas.microsoft.com/office/drawing/2014/main" id="{C5E37F23-73ED-514F-B749-B9E4AD602DED}"/>
              </a:ext>
            </a:extLst>
          </p:cNvPr>
          <p:cNvSpPr/>
          <p:nvPr/>
        </p:nvSpPr>
        <p:spPr>
          <a:xfrm rot="18982134">
            <a:off x="7190205" y="1700485"/>
            <a:ext cx="2526041" cy="2304256"/>
          </a:xfrm>
          <a:prstGeom prst="triangl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71464" y="3933056"/>
            <a:ext cx="9649072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941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71553" y="1916832"/>
            <a:ext cx="5904567" cy="4176039"/>
          </a:xfrm>
        </p:spPr>
        <p:txBody>
          <a:bodyPr>
            <a:normAutofit/>
          </a:bodyPr>
          <a:lstStyle/>
          <a:p>
            <a:pPr>
              <a:spcAft>
                <a:spcPts val="2200"/>
              </a:spcAft>
            </a:pPr>
            <a:r>
              <a:rPr lang="ru-RU" sz="2000" dirty="0"/>
              <a:t>Общаться с пользователями</a:t>
            </a:r>
          </a:p>
          <a:p>
            <a:pPr>
              <a:spcAft>
                <a:spcPts val="2200"/>
              </a:spcAft>
            </a:pPr>
            <a:r>
              <a:rPr lang="ru-RU" sz="2000" dirty="0"/>
              <a:t>Следить за метриками продукта</a:t>
            </a:r>
          </a:p>
          <a:p>
            <a:pPr>
              <a:spcAft>
                <a:spcPts val="2200"/>
              </a:spcAft>
            </a:pPr>
            <a:r>
              <a:rPr lang="ru-RU" sz="2000" dirty="0"/>
              <a:t>Выявлять глубинные проблемы пользователя</a:t>
            </a:r>
          </a:p>
          <a:p>
            <a:pPr>
              <a:spcAft>
                <a:spcPts val="2200"/>
              </a:spcAft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стать </a:t>
            </a:r>
            <a:r>
              <a:rPr lang="ru-RU" dirty="0" err="1"/>
              <a:t>продакт-оунером</a:t>
            </a:r>
            <a:endParaRPr lang="ru-RU" dirty="0"/>
          </a:p>
        </p:txBody>
      </p:sp>
      <p:sp>
        <p:nvSpPr>
          <p:cNvPr id="4" name="Треугольник 3">
            <a:extLst>
              <a:ext uri="{FF2B5EF4-FFF2-40B4-BE49-F238E27FC236}">
                <a16:creationId xmlns:a16="http://schemas.microsoft.com/office/drawing/2014/main" id="{62F2B199-B9EF-5C42-BB88-5F877329D5DF}"/>
              </a:ext>
            </a:extLst>
          </p:cNvPr>
          <p:cNvSpPr/>
          <p:nvPr/>
        </p:nvSpPr>
        <p:spPr>
          <a:xfrm rot="18982134">
            <a:off x="7334221" y="2974167"/>
            <a:ext cx="2526041" cy="2304256"/>
          </a:xfrm>
          <a:prstGeom prst="triangl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FC739BB-D63A-8944-8F9F-8A70D34F53BA}"/>
              </a:ext>
            </a:extLst>
          </p:cNvPr>
          <p:cNvSpPr/>
          <p:nvPr/>
        </p:nvSpPr>
        <p:spPr>
          <a:xfrm>
            <a:off x="9378003" y="1916832"/>
            <a:ext cx="504056" cy="504056"/>
          </a:xfrm>
          <a:prstGeom prst="ellips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71553" y="1917257"/>
            <a:ext cx="6048583" cy="4176039"/>
          </a:xfrm>
        </p:spPr>
        <p:txBody>
          <a:bodyPr>
            <a:normAutofit/>
          </a:bodyPr>
          <a:lstStyle/>
          <a:p>
            <a:pPr>
              <a:spcAft>
                <a:spcPts val="2200"/>
              </a:spcAft>
            </a:pPr>
            <a:r>
              <a:rPr lang="ru-RU" sz="2000" dirty="0"/>
              <a:t>Решать задачи на стыке с другими продуктами</a:t>
            </a:r>
          </a:p>
          <a:p>
            <a:pPr>
              <a:spcAft>
                <a:spcPts val="2200"/>
              </a:spcAft>
            </a:pPr>
            <a:r>
              <a:rPr lang="ru-RU" sz="2000" dirty="0"/>
              <a:t>Быть «</a:t>
            </a:r>
            <a:r>
              <a:rPr lang="ru-RU" sz="2000" dirty="0" err="1"/>
              <a:t>фича-лидом</a:t>
            </a:r>
            <a:r>
              <a:rPr lang="ru-RU" sz="2000" dirty="0"/>
              <a:t>»: декомпозировать, управлять сроками, договариваться</a:t>
            </a:r>
          </a:p>
          <a:p>
            <a:pPr>
              <a:spcAft>
                <a:spcPts val="2200"/>
              </a:spcAft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стать менеджером проектов</a:t>
            </a:r>
          </a:p>
        </p:txBody>
      </p:sp>
      <p:sp>
        <p:nvSpPr>
          <p:cNvPr id="4" name="Ромб 3">
            <a:extLst>
              <a:ext uri="{FF2B5EF4-FFF2-40B4-BE49-F238E27FC236}">
                <a16:creationId xmlns:a16="http://schemas.microsoft.com/office/drawing/2014/main" id="{6686BF33-A55F-1C42-86F5-B0CE499CE301}"/>
              </a:ext>
            </a:extLst>
          </p:cNvPr>
          <p:cNvSpPr/>
          <p:nvPr/>
        </p:nvSpPr>
        <p:spPr>
          <a:xfrm>
            <a:off x="10128448" y="5229200"/>
            <a:ext cx="432048" cy="432048"/>
          </a:xfrm>
          <a:prstGeom prst="diamond">
            <a:avLst/>
          </a:prstGeom>
          <a:solidFill>
            <a:srgbClr val="EDEDE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>
            <a:extLst>
              <a:ext uri="{FF2B5EF4-FFF2-40B4-BE49-F238E27FC236}">
                <a16:creationId xmlns:a16="http://schemas.microsoft.com/office/drawing/2014/main" id="{061F08F9-721C-A04A-84A6-A3608BEE1D19}"/>
              </a:ext>
            </a:extLst>
          </p:cNvPr>
          <p:cNvSpPr/>
          <p:nvPr/>
        </p:nvSpPr>
        <p:spPr>
          <a:xfrm>
            <a:off x="10128448" y="4149080"/>
            <a:ext cx="432048" cy="432048"/>
          </a:xfrm>
          <a:prstGeom prst="diamond">
            <a:avLst/>
          </a:prstGeom>
          <a:solidFill>
            <a:srgbClr val="EDEDE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>
            <a:extLst>
              <a:ext uri="{FF2B5EF4-FFF2-40B4-BE49-F238E27FC236}">
                <a16:creationId xmlns:a16="http://schemas.microsoft.com/office/drawing/2014/main" id="{092AC798-4C3E-A44A-85D4-CD5AD6CE7EE4}"/>
              </a:ext>
            </a:extLst>
          </p:cNvPr>
          <p:cNvSpPr/>
          <p:nvPr/>
        </p:nvSpPr>
        <p:spPr>
          <a:xfrm>
            <a:off x="10128448" y="1988840"/>
            <a:ext cx="432048" cy="432048"/>
          </a:xfrm>
          <a:prstGeom prst="diamond">
            <a:avLst/>
          </a:prstGeom>
          <a:solidFill>
            <a:srgbClr val="EDEDE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>
            <a:extLst>
              <a:ext uri="{FF2B5EF4-FFF2-40B4-BE49-F238E27FC236}">
                <a16:creationId xmlns:a16="http://schemas.microsoft.com/office/drawing/2014/main" id="{92FD36B4-D37F-3441-A65E-D79D45BBD928}"/>
              </a:ext>
            </a:extLst>
          </p:cNvPr>
          <p:cNvSpPr/>
          <p:nvPr/>
        </p:nvSpPr>
        <p:spPr>
          <a:xfrm>
            <a:off x="10128448" y="3068960"/>
            <a:ext cx="432048" cy="432048"/>
          </a:xfrm>
          <a:prstGeom prst="hear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71553" y="1917257"/>
            <a:ext cx="9648859" cy="4176039"/>
          </a:xfrm>
        </p:spPr>
        <p:txBody>
          <a:bodyPr>
            <a:normAutofit/>
          </a:bodyPr>
          <a:lstStyle/>
          <a:p>
            <a:pPr>
              <a:spcAft>
                <a:spcPts val="2200"/>
              </a:spcAft>
            </a:pPr>
            <a:r>
              <a:rPr lang="ru-RU" sz="2000" dirty="0"/>
              <a:t>Стажировать людей</a:t>
            </a:r>
          </a:p>
          <a:p>
            <a:pPr>
              <a:spcAft>
                <a:spcPts val="2200"/>
              </a:spcAft>
            </a:pPr>
            <a:r>
              <a:rPr lang="ru-RU" sz="2000" dirty="0"/>
              <a:t>Участвовать в подборе </a:t>
            </a:r>
          </a:p>
          <a:p>
            <a:pPr>
              <a:spcAft>
                <a:spcPts val="2200"/>
              </a:spcAft>
            </a:pPr>
            <a:r>
              <a:rPr lang="ru-RU" sz="2000" dirty="0"/>
              <a:t>Оценивать развитие людей</a:t>
            </a:r>
          </a:p>
          <a:p>
            <a:pPr>
              <a:spcAft>
                <a:spcPts val="2200"/>
              </a:spcAft>
            </a:pPr>
            <a:r>
              <a:rPr lang="ru-RU" sz="2000" dirty="0"/>
              <a:t>Искать слабые места и улучшать процессы</a:t>
            </a:r>
          </a:p>
          <a:p>
            <a:pPr>
              <a:spcAft>
                <a:spcPts val="2200"/>
              </a:spcAft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стать </a:t>
            </a:r>
            <a:r>
              <a:rPr lang="ru-RU" dirty="0" err="1"/>
              <a:t>тим-лидом</a:t>
            </a:r>
            <a:endParaRPr lang="ru-RU" dirty="0"/>
          </a:p>
        </p:txBody>
      </p:sp>
      <p:sp>
        <p:nvSpPr>
          <p:cNvPr id="4" name="4-конечная звезда 3">
            <a:extLst>
              <a:ext uri="{FF2B5EF4-FFF2-40B4-BE49-F238E27FC236}">
                <a16:creationId xmlns:a16="http://schemas.microsoft.com/office/drawing/2014/main" id="{09BBD919-69DF-F94D-87C9-E064C7A2D13E}"/>
              </a:ext>
            </a:extLst>
          </p:cNvPr>
          <p:cNvSpPr/>
          <p:nvPr/>
        </p:nvSpPr>
        <p:spPr>
          <a:xfrm>
            <a:off x="9984432" y="2480209"/>
            <a:ext cx="606803" cy="606803"/>
          </a:xfrm>
          <a:prstGeom prst="star4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>
            <a:extLst>
              <a:ext uri="{FF2B5EF4-FFF2-40B4-BE49-F238E27FC236}">
                <a16:creationId xmlns:a16="http://schemas.microsoft.com/office/drawing/2014/main" id="{35546865-42CE-AB47-AA74-890EB58FDCA6}"/>
              </a:ext>
            </a:extLst>
          </p:cNvPr>
          <p:cNvSpPr/>
          <p:nvPr/>
        </p:nvSpPr>
        <p:spPr>
          <a:xfrm>
            <a:off x="7752184" y="2745025"/>
            <a:ext cx="683975" cy="683975"/>
          </a:xfrm>
          <a:prstGeom prst="star4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>
            <a:extLst>
              <a:ext uri="{FF2B5EF4-FFF2-40B4-BE49-F238E27FC236}">
                <a16:creationId xmlns:a16="http://schemas.microsoft.com/office/drawing/2014/main" id="{D918A0A2-FA21-924A-9289-1E415B78FA6F}"/>
              </a:ext>
            </a:extLst>
          </p:cNvPr>
          <p:cNvSpPr/>
          <p:nvPr/>
        </p:nvSpPr>
        <p:spPr>
          <a:xfrm>
            <a:off x="8976320" y="5013176"/>
            <a:ext cx="450637" cy="450637"/>
          </a:xfrm>
          <a:prstGeom prst="star4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71553" y="2276872"/>
            <a:ext cx="5832559" cy="4176039"/>
          </a:xfrm>
        </p:spPr>
        <p:txBody>
          <a:bodyPr>
            <a:normAutofit/>
          </a:bodyPr>
          <a:lstStyle/>
          <a:p>
            <a:pPr>
              <a:spcAft>
                <a:spcPts val="2200"/>
              </a:spcAft>
            </a:pPr>
            <a:r>
              <a:rPr lang="ru-RU" sz="2000" dirty="0"/>
              <a:t>Подумайте о том, какие аналитики </a:t>
            </a:r>
            <a:br>
              <a:rPr lang="ru-RU" sz="2000" dirty="0"/>
            </a:br>
            <a:r>
              <a:rPr lang="ru-RU" sz="2000" dirty="0"/>
              <a:t>нужны вашей компании</a:t>
            </a:r>
            <a:br>
              <a:rPr lang="ru-RU" sz="2000" dirty="0"/>
            </a:br>
            <a:endParaRPr lang="ru-RU" sz="2000" dirty="0"/>
          </a:p>
          <a:p>
            <a:pPr>
              <a:spcAft>
                <a:spcPts val="2200"/>
              </a:spcAft>
            </a:pPr>
            <a:r>
              <a:rPr lang="ru-RU" sz="2000" dirty="0"/>
              <a:t>Поймите, что интересно именно вам</a:t>
            </a:r>
            <a:br>
              <a:rPr lang="ru-RU" sz="2000" dirty="0"/>
            </a:br>
            <a:endParaRPr lang="ru-RU" sz="2000" dirty="0"/>
          </a:p>
          <a:p>
            <a:pPr>
              <a:spcAft>
                <a:spcPts val="2200"/>
              </a:spcAft>
            </a:pPr>
            <a:r>
              <a:rPr lang="ru-RU" sz="2000" dirty="0"/>
              <a:t>Составьте свой план развития </a:t>
            </a:r>
            <a:br>
              <a:rPr lang="ru-RU" sz="2000" dirty="0"/>
            </a:br>
            <a:r>
              <a:rPr lang="ru-RU" sz="2000" dirty="0"/>
              <a:t>с учетом интересов компании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сделать прямо сейчас</a:t>
            </a:r>
          </a:p>
        </p:txBody>
      </p:sp>
      <p:sp>
        <p:nvSpPr>
          <p:cNvPr id="4" name="Ромб 3">
            <a:extLst>
              <a:ext uri="{FF2B5EF4-FFF2-40B4-BE49-F238E27FC236}">
                <a16:creationId xmlns:a16="http://schemas.microsoft.com/office/drawing/2014/main" id="{84ACD365-514E-3842-AD4B-EC8B0EA23A6D}"/>
              </a:ext>
            </a:extLst>
          </p:cNvPr>
          <p:cNvSpPr/>
          <p:nvPr/>
        </p:nvSpPr>
        <p:spPr>
          <a:xfrm>
            <a:off x="9336360" y="3212976"/>
            <a:ext cx="1368152" cy="1368152"/>
          </a:xfrm>
          <a:prstGeom prst="diamond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еугольник 4">
            <a:extLst>
              <a:ext uri="{FF2B5EF4-FFF2-40B4-BE49-F238E27FC236}">
                <a16:creationId xmlns:a16="http://schemas.microsoft.com/office/drawing/2014/main" id="{D12612A6-91DD-0E4D-BF11-A17228779D5E}"/>
              </a:ext>
            </a:extLst>
          </p:cNvPr>
          <p:cNvSpPr/>
          <p:nvPr/>
        </p:nvSpPr>
        <p:spPr>
          <a:xfrm>
            <a:off x="6672064" y="4927755"/>
            <a:ext cx="3600400" cy="1930245"/>
          </a:xfrm>
          <a:prstGeom prst="triangl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EAD35BA-0B56-D94C-A234-E21D3C768BAD}"/>
              </a:ext>
            </a:extLst>
          </p:cNvPr>
          <p:cNvSpPr/>
          <p:nvPr/>
        </p:nvSpPr>
        <p:spPr>
          <a:xfrm>
            <a:off x="7099501" y="1851374"/>
            <a:ext cx="504056" cy="504056"/>
          </a:xfrm>
          <a:prstGeom prst="ellips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67508" y="4973433"/>
            <a:ext cx="8856984" cy="759823"/>
          </a:xfrm>
        </p:spPr>
        <p:txBody>
          <a:bodyPr/>
          <a:lstStyle/>
          <a:p>
            <a:pPr algn="ctr"/>
            <a:r>
              <a:rPr lang="ru-RU" sz="2000" dirty="0">
                <a:latin typeface="Segoe UI"/>
                <a:cs typeface="Segoe UI"/>
              </a:rPr>
              <a:t>Константинов Александр, менеджер разработки</a:t>
            </a:r>
            <a:endParaRPr lang="en-US" sz="2000" dirty="0">
              <a:latin typeface="Segoe UI"/>
              <a:cs typeface="Segoe UI"/>
            </a:endParaRPr>
          </a:p>
          <a:p>
            <a:pPr algn="ctr"/>
            <a:endParaRPr lang="en-US" sz="2000" dirty="0">
              <a:latin typeface="Segoe UI"/>
              <a:cs typeface="Segoe U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286845" y="5445224"/>
            <a:ext cx="3618310" cy="276999"/>
          </a:xfrm>
        </p:spPr>
        <p:txBody>
          <a:bodyPr/>
          <a:lstStyle/>
          <a:p>
            <a:pPr algn="ctr"/>
            <a:r>
              <a:rPr lang="en-US" sz="1800" dirty="0"/>
              <a:t>a.konstantinov@skbkontur.ru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E75932-853D-D94C-A6DA-15BFFC62F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640"/>
            <a:ext cx="2376264" cy="1470395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7374347"/>
              </p:ext>
            </p:extLst>
          </p:nvPr>
        </p:nvGraphicFramePr>
        <p:xfrm>
          <a:off x="9336360" y="528240"/>
          <a:ext cx="2268000" cy="74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52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омб 3">
            <a:extLst>
              <a:ext uri="{FF2B5EF4-FFF2-40B4-BE49-F238E27FC236}">
                <a16:creationId xmlns:a16="http://schemas.microsoft.com/office/drawing/2014/main" id="{EB7EE545-BB34-A94F-BB42-3396F377AA9E}"/>
              </a:ext>
            </a:extLst>
          </p:cNvPr>
          <p:cNvSpPr/>
          <p:nvPr/>
        </p:nvSpPr>
        <p:spPr>
          <a:xfrm>
            <a:off x="8904312" y="838473"/>
            <a:ext cx="1368152" cy="1368152"/>
          </a:xfrm>
          <a:prstGeom prst="diamond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71553" y="1917257"/>
            <a:ext cx="9648859" cy="41760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2200"/>
              </a:spcAft>
            </a:pPr>
            <a:r>
              <a:rPr lang="en-US" sz="2000" dirty="0"/>
              <a:t>B2B</a:t>
            </a:r>
            <a:r>
              <a:rPr lang="ru-RU" sz="2000" dirty="0"/>
              <a:t>-продукты</a:t>
            </a:r>
          </a:p>
          <a:p>
            <a:pPr>
              <a:lnSpc>
                <a:spcPct val="110000"/>
              </a:lnSpc>
              <a:spcAft>
                <a:spcPts val="2200"/>
              </a:spcAft>
            </a:pPr>
            <a:r>
              <a:rPr lang="ru-RU" sz="2000" dirty="0" err="1"/>
              <a:t>Десктопные</a:t>
            </a:r>
            <a:r>
              <a:rPr lang="ru-RU" sz="2000" dirty="0"/>
              <a:t> и облачные продукты</a:t>
            </a:r>
          </a:p>
          <a:p>
            <a:pPr>
              <a:lnSpc>
                <a:spcPct val="110000"/>
              </a:lnSpc>
              <a:spcAft>
                <a:spcPts val="2200"/>
              </a:spcAft>
            </a:pPr>
            <a:r>
              <a:rPr lang="ru-RU" sz="2000" dirty="0"/>
              <a:t>Более 60 команд разработки</a:t>
            </a:r>
          </a:p>
          <a:p>
            <a:pPr>
              <a:lnSpc>
                <a:spcPct val="110000"/>
              </a:lnSpc>
              <a:spcAft>
                <a:spcPts val="2200"/>
              </a:spcAft>
            </a:pPr>
            <a:r>
              <a:rPr lang="ru-RU" sz="2000" dirty="0"/>
              <a:t>Более 11</a:t>
            </a:r>
            <a:r>
              <a:rPr lang="en-US" sz="2000" dirty="0"/>
              <a:t>00 </a:t>
            </a:r>
            <a:r>
              <a:rPr lang="ru-RU" sz="2000" dirty="0"/>
              <a:t>разработчиков</a:t>
            </a:r>
          </a:p>
          <a:p>
            <a:pPr>
              <a:lnSpc>
                <a:spcPct val="110000"/>
              </a:lnSpc>
              <a:spcAft>
                <a:spcPts val="2200"/>
              </a:spcAft>
            </a:pPr>
            <a:r>
              <a:rPr lang="ru-RU" sz="2000" dirty="0"/>
              <a:t>Матричная структура компании</a:t>
            </a:r>
          </a:p>
          <a:p>
            <a:pPr>
              <a:lnSpc>
                <a:spcPct val="110000"/>
              </a:lnSpc>
              <a:spcAft>
                <a:spcPts val="2200"/>
              </a:spcAft>
            </a:pP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Контуре</a:t>
            </a:r>
            <a:endParaRPr lang="en-US" dirty="0"/>
          </a:p>
        </p:txBody>
      </p:sp>
      <p:sp>
        <p:nvSpPr>
          <p:cNvPr id="2" name="Треугольник 1">
            <a:extLst>
              <a:ext uri="{FF2B5EF4-FFF2-40B4-BE49-F238E27FC236}">
                <a16:creationId xmlns:a16="http://schemas.microsoft.com/office/drawing/2014/main" id="{86B5B242-F3EF-4245-8713-72443F753C76}"/>
              </a:ext>
            </a:extLst>
          </p:cNvPr>
          <p:cNvSpPr/>
          <p:nvPr/>
        </p:nvSpPr>
        <p:spPr>
          <a:xfrm>
            <a:off x="6672064" y="4927755"/>
            <a:ext cx="3600400" cy="1930245"/>
          </a:xfrm>
          <a:prstGeom prst="triangl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5DD8251-7062-C84F-A22D-07530130039F}"/>
              </a:ext>
            </a:extLst>
          </p:cNvPr>
          <p:cNvSpPr/>
          <p:nvPr/>
        </p:nvSpPr>
        <p:spPr>
          <a:xfrm>
            <a:off x="6960096" y="2780928"/>
            <a:ext cx="504056" cy="504056"/>
          </a:xfrm>
          <a:prstGeom prst="ellips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3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71554" y="1917257"/>
            <a:ext cx="4320392" cy="41760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2200"/>
              </a:spcAft>
            </a:pPr>
            <a:r>
              <a:rPr lang="en-US" sz="2000" dirty="0"/>
              <a:t>&gt;</a:t>
            </a:r>
            <a:r>
              <a:rPr lang="ru-RU" sz="2000" dirty="0"/>
              <a:t>130</a:t>
            </a:r>
            <a:r>
              <a:rPr lang="en-US" sz="2000" dirty="0"/>
              <a:t> </a:t>
            </a:r>
            <a:r>
              <a:rPr lang="ru-RU" sz="2000" dirty="0"/>
              <a:t>аналитиков</a:t>
            </a:r>
          </a:p>
          <a:p>
            <a:pPr>
              <a:lnSpc>
                <a:spcPct val="120000"/>
              </a:lnSpc>
              <a:spcAft>
                <a:spcPts val="2200"/>
              </a:spcAft>
            </a:pPr>
            <a:r>
              <a:rPr lang="ru-RU" sz="2000" dirty="0"/>
              <a:t>От 0 до 9 в команде</a:t>
            </a:r>
          </a:p>
          <a:p>
            <a:pPr>
              <a:lnSpc>
                <a:spcPct val="120000"/>
              </a:lnSpc>
              <a:spcAft>
                <a:spcPts val="2200"/>
              </a:spcAft>
            </a:pPr>
            <a:r>
              <a:rPr lang="ru-RU" sz="2000" dirty="0"/>
              <a:t>Екатеринбург, </a:t>
            </a:r>
            <a:br>
              <a:rPr lang="ru-RU" sz="2000" dirty="0"/>
            </a:br>
            <a:r>
              <a:rPr lang="ru-RU" sz="2000" dirty="0"/>
              <a:t>Санкт-Петербург</a:t>
            </a:r>
            <a:r>
              <a:rPr lang="en-US" sz="2000" dirty="0"/>
              <a:t>,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Ростов-на-Дону, </a:t>
            </a:r>
            <a:br>
              <a:rPr lang="ru-RU" sz="2000" dirty="0"/>
            </a:br>
            <a:r>
              <a:rPr lang="ru-RU" sz="2000" dirty="0"/>
              <a:t>Новосибирск, </a:t>
            </a:r>
            <a:br>
              <a:rPr lang="ru-RU" sz="2000" dirty="0"/>
            </a:br>
            <a:r>
              <a:rPr lang="ru-RU" sz="2000" dirty="0"/>
              <a:t>Ижевск, </a:t>
            </a:r>
            <a:br>
              <a:rPr lang="ru-RU" sz="2000" dirty="0"/>
            </a:br>
            <a:r>
              <a:rPr lang="ru-RU" sz="2000" dirty="0"/>
              <a:t>Самара</a:t>
            </a:r>
          </a:p>
          <a:p>
            <a:pPr>
              <a:lnSpc>
                <a:spcPct val="120000"/>
              </a:lnSpc>
              <a:spcAft>
                <a:spcPts val="2200"/>
              </a:spcAft>
            </a:pP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системных аналитиках</a:t>
            </a:r>
            <a:endParaRPr lang="en-US" dirty="0"/>
          </a:p>
        </p:txBody>
      </p:sp>
      <p:sp>
        <p:nvSpPr>
          <p:cNvPr id="6" name="Ромб 5">
            <a:extLst>
              <a:ext uri="{FF2B5EF4-FFF2-40B4-BE49-F238E27FC236}">
                <a16:creationId xmlns:a16="http://schemas.microsoft.com/office/drawing/2014/main" id="{FAE203B4-0ECD-8441-9933-7A056948DEB8}"/>
              </a:ext>
            </a:extLst>
          </p:cNvPr>
          <p:cNvSpPr/>
          <p:nvPr/>
        </p:nvSpPr>
        <p:spPr>
          <a:xfrm>
            <a:off x="6899355" y="2348880"/>
            <a:ext cx="504056" cy="504056"/>
          </a:xfrm>
          <a:prstGeom prst="diamond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>
            <a:extLst>
              <a:ext uri="{FF2B5EF4-FFF2-40B4-BE49-F238E27FC236}">
                <a16:creationId xmlns:a16="http://schemas.microsoft.com/office/drawing/2014/main" id="{A1261CE4-B0E0-9F4B-BE79-104B6479D1F0}"/>
              </a:ext>
            </a:extLst>
          </p:cNvPr>
          <p:cNvSpPr/>
          <p:nvPr/>
        </p:nvSpPr>
        <p:spPr>
          <a:xfrm>
            <a:off x="8400442" y="2348880"/>
            <a:ext cx="504056" cy="504056"/>
          </a:xfrm>
          <a:prstGeom prst="diamond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C8E504FF-209F-DD46-A4F2-C5FBF9957380}"/>
              </a:ext>
            </a:extLst>
          </p:cNvPr>
          <p:cNvSpPr/>
          <p:nvPr/>
        </p:nvSpPr>
        <p:spPr>
          <a:xfrm>
            <a:off x="9912424" y="2348880"/>
            <a:ext cx="504056" cy="504056"/>
          </a:xfrm>
          <a:prstGeom prst="diamond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>
            <a:extLst>
              <a:ext uri="{FF2B5EF4-FFF2-40B4-BE49-F238E27FC236}">
                <a16:creationId xmlns:a16="http://schemas.microsoft.com/office/drawing/2014/main" id="{C808DA93-9EC5-FA4B-93EE-30F04F59519F}"/>
              </a:ext>
            </a:extLst>
          </p:cNvPr>
          <p:cNvSpPr/>
          <p:nvPr/>
        </p:nvSpPr>
        <p:spPr>
          <a:xfrm>
            <a:off x="6456040" y="3432873"/>
            <a:ext cx="1390437" cy="1390437"/>
          </a:xfrm>
          <a:prstGeom prst="diamond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>
            <a:extLst>
              <a:ext uri="{FF2B5EF4-FFF2-40B4-BE49-F238E27FC236}">
                <a16:creationId xmlns:a16="http://schemas.microsoft.com/office/drawing/2014/main" id="{AA612101-7241-DB4D-89B2-506F468C0C44}"/>
              </a:ext>
            </a:extLst>
          </p:cNvPr>
          <p:cNvSpPr/>
          <p:nvPr/>
        </p:nvSpPr>
        <p:spPr>
          <a:xfrm>
            <a:off x="8400318" y="3905214"/>
            <a:ext cx="504056" cy="504056"/>
          </a:xfrm>
          <a:prstGeom prst="diamond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id="{E921E896-F044-3548-8558-0A50B8907269}"/>
              </a:ext>
            </a:extLst>
          </p:cNvPr>
          <p:cNvSpPr/>
          <p:nvPr/>
        </p:nvSpPr>
        <p:spPr>
          <a:xfrm>
            <a:off x="9912424" y="3905214"/>
            <a:ext cx="504056" cy="504056"/>
          </a:xfrm>
          <a:prstGeom prst="diamond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>
            <a:extLst>
              <a:ext uri="{FF2B5EF4-FFF2-40B4-BE49-F238E27FC236}">
                <a16:creationId xmlns:a16="http://schemas.microsoft.com/office/drawing/2014/main" id="{8DC81B7A-CA5B-8A47-9F55-C51E56EBADA3}"/>
              </a:ext>
            </a:extLst>
          </p:cNvPr>
          <p:cNvSpPr/>
          <p:nvPr/>
        </p:nvSpPr>
        <p:spPr>
          <a:xfrm>
            <a:off x="6899231" y="5373216"/>
            <a:ext cx="504056" cy="504056"/>
          </a:xfrm>
          <a:prstGeom prst="diamond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>
            <a:extLst>
              <a:ext uri="{FF2B5EF4-FFF2-40B4-BE49-F238E27FC236}">
                <a16:creationId xmlns:a16="http://schemas.microsoft.com/office/drawing/2014/main" id="{7B77637A-56D5-1343-A76E-33B4C1445D14}"/>
              </a:ext>
            </a:extLst>
          </p:cNvPr>
          <p:cNvSpPr/>
          <p:nvPr/>
        </p:nvSpPr>
        <p:spPr>
          <a:xfrm>
            <a:off x="8400318" y="5373216"/>
            <a:ext cx="504056" cy="504056"/>
          </a:xfrm>
          <a:prstGeom prst="diamond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>
            <a:extLst>
              <a:ext uri="{FF2B5EF4-FFF2-40B4-BE49-F238E27FC236}">
                <a16:creationId xmlns:a16="http://schemas.microsoft.com/office/drawing/2014/main" id="{B244CCC7-6C09-FE4B-91D3-418DA3E7C24E}"/>
              </a:ext>
            </a:extLst>
          </p:cNvPr>
          <p:cNvSpPr/>
          <p:nvPr/>
        </p:nvSpPr>
        <p:spPr>
          <a:xfrm>
            <a:off x="9912424" y="5373216"/>
            <a:ext cx="504056" cy="504056"/>
          </a:xfrm>
          <a:prstGeom prst="diamond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6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Инструмент оценки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EA4F224-439E-1548-B2E7-AFC3671EA5CB}"/>
              </a:ext>
            </a:extLst>
          </p:cNvPr>
          <p:cNvSpPr/>
          <p:nvPr/>
        </p:nvSpPr>
        <p:spPr>
          <a:xfrm>
            <a:off x="5807968" y="1196752"/>
            <a:ext cx="1584176" cy="1584176"/>
          </a:xfrm>
          <a:prstGeom prst="ellips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еугольник 5">
            <a:extLst>
              <a:ext uri="{FF2B5EF4-FFF2-40B4-BE49-F238E27FC236}">
                <a16:creationId xmlns:a16="http://schemas.microsoft.com/office/drawing/2014/main" id="{65BF1AA3-B7CC-9544-A4C1-F71061BD8FC9}"/>
              </a:ext>
            </a:extLst>
          </p:cNvPr>
          <p:cNvSpPr/>
          <p:nvPr/>
        </p:nvSpPr>
        <p:spPr>
          <a:xfrm>
            <a:off x="8821064" y="1178273"/>
            <a:ext cx="1883448" cy="1584176"/>
          </a:xfrm>
          <a:prstGeom prst="triangl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FEDD9C-20DD-2C4E-AF4E-AE77C5C6B516}"/>
              </a:ext>
            </a:extLst>
          </p:cNvPr>
          <p:cNvSpPr/>
          <p:nvPr/>
        </p:nvSpPr>
        <p:spPr>
          <a:xfrm>
            <a:off x="8112225" y="1178269"/>
            <a:ext cx="144016" cy="158418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39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00442398"/>
              </p:ext>
            </p:extLst>
          </p:nvPr>
        </p:nvGraphicFramePr>
        <p:xfrm>
          <a:off x="1271557" y="1772816"/>
          <a:ext cx="10153128" cy="446407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72115">
                  <a:extLst>
                    <a:ext uri="{9D8B030D-6E8A-4147-A177-3AD203B41FA5}">
                      <a16:colId xmlns:a16="http://schemas.microsoft.com/office/drawing/2014/main" val="2574179313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664121032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478239686"/>
                    </a:ext>
                  </a:extLst>
                </a:gridCol>
                <a:gridCol w="2448365">
                  <a:extLst>
                    <a:ext uri="{9D8B030D-6E8A-4147-A177-3AD203B41FA5}">
                      <a16:colId xmlns:a16="http://schemas.microsoft.com/office/drawing/2014/main" val="3549165512"/>
                    </a:ext>
                  </a:extLst>
                </a:gridCol>
              </a:tblGrid>
              <a:tr h="12343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Аналитический</a:t>
                      </a:r>
                      <a:r>
                        <a:rPr lang="ru-RU" sz="2000" b="0" baseline="0" dirty="0"/>
                        <a:t> отдел</a:t>
                      </a:r>
                      <a:endParaRPr lang="ru-RU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Отдел проектирования интерфейсов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Отдел </a:t>
                      </a:r>
                      <a:br>
                        <a:rPr lang="ru-RU" sz="2000" b="0" dirty="0"/>
                      </a:br>
                      <a:r>
                        <a:rPr lang="ru-RU" sz="2000" b="0" dirty="0"/>
                        <a:t>тестирования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84278"/>
                  </a:ext>
                </a:extLst>
              </a:tr>
              <a:tr h="645941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Диадок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5834931"/>
                  </a:ext>
                </a:extLst>
              </a:tr>
              <a:tr h="645941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Экстерн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6742090"/>
                  </a:ext>
                </a:extLst>
              </a:tr>
              <a:tr h="645941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Фокус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8869513"/>
                  </a:ext>
                </a:extLst>
              </a:tr>
              <a:tr h="645941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Маркет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2377112"/>
                  </a:ext>
                </a:extLst>
              </a:tr>
              <a:tr h="645941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Бухгалтерия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9514034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мы </a:t>
            </a:r>
            <a:r>
              <a:rPr lang="ru-RU" dirty="0" smtClean="0"/>
              <a:t>оцениваем сотрудников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71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реугольник 12">
            <a:extLst>
              <a:ext uri="{FF2B5EF4-FFF2-40B4-BE49-F238E27FC236}">
                <a16:creationId xmlns:a16="http://schemas.microsoft.com/office/drawing/2014/main" id="{D8FC4E8B-A4BD-4C4B-A3B1-25BC9036B876}"/>
              </a:ext>
            </a:extLst>
          </p:cNvPr>
          <p:cNvSpPr/>
          <p:nvPr/>
        </p:nvSpPr>
        <p:spPr>
          <a:xfrm>
            <a:off x="7464152" y="2492896"/>
            <a:ext cx="3341172" cy="2880320"/>
          </a:xfrm>
          <a:prstGeom prst="triangle">
            <a:avLst/>
          </a:prstGeom>
          <a:noFill/>
          <a:ln w="76200" cmpd="sng"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71553" y="1700808"/>
            <a:ext cx="9648859" cy="417603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2000" dirty="0"/>
              <a:t>Определять и пересматривать ЗП раз в полгода</a:t>
            </a:r>
          </a:p>
          <a:p>
            <a:pPr>
              <a:lnSpc>
                <a:spcPct val="200000"/>
              </a:lnSpc>
            </a:pPr>
            <a:r>
              <a:rPr lang="ru-RU" sz="2000" dirty="0"/>
              <a:t>Переходить в другие проекты</a:t>
            </a:r>
          </a:p>
          <a:p>
            <a:pPr>
              <a:lnSpc>
                <a:spcPct val="200000"/>
              </a:lnSpc>
            </a:pPr>
            <a:r>
              <a:rPr lang="ru-RU" sz="2000" dirty="0"/>
              <a:t>Строить свой путь развития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понимать квалификацию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DA6EDB2-9708-3943-8FE9-551BCD5182AA}"/>
              </a:ext>
            </a:extLst>
          </p:cNvPr>
          <p:cNvSpPr/>
          <p:nvPr/>
        </p:nvSpPr>
        <p:spPr>
          <a:xfrm>
            <a:off x="8188231" y="3480202"/>
            <a:ext cx="1893014" cy="1893014"/>
          </a:xfrm>
          <a:prstGeom prst="ellipse">
            <a:avLst/>
          </a:prstGeom>
          <a:noFill/>
          <a:ln w="76200" cmpd="sng"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E6320FF-F0E4-B94C-8606-B0FCD3BD65A5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9134738" y="2492896"/>
            <a:ext cx="8254" cy="2880320"/>
          </a:xfrm>
          <a:prstGeom prst="line">
            <a:avLst/>
          </a:prstGeom>
          <a:ln w="76200" cmpd="sng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-конечная звезда 4">
            <a:extLst>
              <a:ext uri="{FF2B5EF4-FFF2-40B4-BE49-F238E27FC236}">
                <a16:creationId xmlns:a16="http://schemas.microsoft.com/office/drawing/2014/main" id="{9A7C8555-70AE-E14E-8802-17F62B7688CF}"/>
              </a:ext>
            </a:extLst>
          </p:cNvPr>
          <p:cNvSpPr/>
          <p:nvPr/>
        </p:nvSpPr>
        <p:spPr>
          <a:xfrm>
            <a:off x="10015963" y="1886093"/>
            <a:ext cx="606803" cy="606803"/>
          </a:xfrm>
          <a:prstGeom prst="star4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>
            <a:extLst>
              <a:ext uri="{FF2B5EF4-FFF2-40B4-BE49-F238E27FC236}">
                <a16:creationId xmlns:a16="http://schemas.microsoft.com/office/drawing/2014/main" id="{2D5BE1DB-E749-534B-A6F7-806B2A1A449C}"/>
              </a:ext>
            </a:extLst>
          </p:cNvPr>
          <p:cNvSpPr/>
          <p:nvPr/>
        </p:nvSpPr>
        <p:spPr>
          <a:xfrm>
            <a:off x="6869088" y="3141172"/>
            <a:ext cx="683975" cy="683975"/>
          </a:xfrm>
          <a:prstGeom prst="star4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>
            <a:extLst>
              <a:ext uri="{FF2B5EF4-FFF2-40B4-BE49-F238E27FC236}">
                <a16:creationId xmlns:a16="http://schemas.microsoft.com/office/drawing/2014/main" id="{75F996E7-574A-9C49-B702-C3445F585B4D}"/>
              </a:ext>
            </a:extLst>
          </p:cNvPr>
          <p:cNvSpPr/>
          <p:nvPr/>
        </p:nvSpPr>
        <p:spPr>
          <a:xfrm>
            <a:off x="10081245" y="5876847"/>
            <a:ext cx="450637" cy="450637"/>
          </a:xfrm>
          <a:prstGeom prst="star4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7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ердце 11">
            <a:extLst>
              <a:ext uri="{FF2B5EF4-FFF2-40B4-BE49-F238E27FC236}">
                <a16:creationId xmlns:a16="http://schemas.microsoft.com/office/drawing/2014/main" id="{0224C434-A6A3-4949-B253-1D92657F6E3C}"/>
              </a:ext>
            </a:extLst>
          </p:cNvPr>
          <p:cNvSpPr/>
          <p:nvPr/>
        </p:nvSpPr>
        <p:spPr>
          <a:xfrm>
            <a:off x="8447607" y="1443512"/>
            <a:ext cx="431986" cy="431986"/>
          </a:xfrm>
          <a:prstGeom prst="hear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Определить каким должен быть аналитик</a:t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Ромб 2">
            <a:extLst>
              <a:ext uri="{FF2B5EF4-FFF2-40B4-BE49-F238E27FC236}">
                <a16:creationId xmlns:a16="http://schemas.microsoft.com/office/drawing/2014/main" id="{FAE203B4-0ECD-8441-9933-7A056948DEB8}"/>
              </a:ext>
            </a:extLst>
          </p:cNvPr>
          <p:cNvSpPr/>
          <p:nvPr/>
        </p:nvSpPr>
        <p:spPr>
          <a:xfrm>
            <a:off x="6899355" y="1412776"/>
            <a:ext cx="504056" cy="504056"/>
          </a:xfrm>
          <a:prstGeom prst="diamond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>
            <a:extLst>
              <a:ext uri="{FF2B5EF4-FFF2-40B4-BE49-F238E27FC236}">
                <a16:creationId xmlns:a16="http://schemas.microsoft.com/office/drawing/2014/main" id="{C8E504FF-209F-DD46-A4F2-C5FBF9957380}"/>
              </a:ext>
            </a:extLst>
          </p:cNvPr>
          <p:cNvSpPr/>
          <p:nvPr/>
        </p:nvSpPr>
        <p:spPr>
          <a:xfrm>
            <a:off x="9912424" y="1412776"/>
            <a:ext cx="504056" cy="504056"/>
          </a:xfrm>
          <a:prstGeom prst="diamond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8DC81B7A-CA5B-8A47-9F55-C51E56EBADA3}"/>
              </a:ext>
            </a:extLst>
          </p:cNvPr>
          <p:cNvSpPr/>
          <p:nvPr/>
        </p:nvSpPr>
        <p:spPr>
          <a:xfrm>
            <a:off x="6899231" y="4437112"/>
            <a:ext cx="504056" cy="504056"/>
          </a:xfrm>
          <a:prstGeom prst="diamond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омб 9">
            <a:extLst>
              <a:ext uri="{FF2B5EF4-FFF2-40B4-BE49-F238E27FC236}">
                <a16:creationId xmlns:a16="http://schemas.microsoft.com/office/drawing/2014/main" id="{7B77637A-56D5-1343-A76E-33B4C1445D14}"/>
              </a:ext>
            </a:extLst>
          </p:cNvPr>
          <p:cNvSpPr/>
          <p:nvPr/>
        </p:nvSpPr>
        <p:spPr>
          <a:xfrm>
            <a:off x="8400318" y="4437112"/>
            <a:ext cx="504056" cy="504056"/>
          </a:xfrm>
          <a:prstGeom prst="diamond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>
            <a:extLst>
              <a:ext uri="{FF2B5EF4-FFF2-40B4-BE49-F238E27FC236}">
                <a16:creationId xmlns:a16="http://schemas.microsoft.com/office/drawing/2014/main" id="{B244CCC7-6C09-FE4B-91D3-418DA3E7C24E}"/>
              </a:ext>
            </a:extLst>
          </p:cNvPr>
          <p:cNvSpPr/>
          <p:nvPr/>
        </p:nvSpPr>
        <p:spPr>
          <a:xfrm>
            <a:off x="9912424" y="4437112"/>
            <a:ext cx="504056" cy="504056"/>
          </a:xfrm>
          <a:prstGeom prst="diamond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251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Контур">
  <a:themeElements>
    <a:clrScheme name="Другая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5281F"/>
      </a:accent1>
      <a:accent2>
        <a:srgbClr val="158BC8"/>
      </a:accent2>
      <a:accent3>
        <a:srgbClr val="FF6E11"/>
      </a:accent3>
      <a:accent4>
        <a:srgbClr val="00B39F"/>
      </a:accent4>
      <a:accent5>
        <a:srgbClr val="B651A7"/>
      </a:accent5>
      <a:accent6>
        <a:srgbClr val="F2F2F2"/>
      </a:accent6>
      <a:hlink>
        <a:srgbClr val="158BC8"/>
      </a:hlink>
      <a:folHlink>
        <a:srgbClr val="158BC8"/>
      </a:folHlink>
    </a:clrScheme>
    <a:fontScheme name="Kontur Sego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anchor="b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12420</TotalTime>
  <Words>507</Words>
  <Application>Microsoft Office PowerPoint</Application>
  <PresentationFormat>Широкоэкранный</PresentationFormat>
  <Paragraphs>180</Paragraphs>
  <Slides>34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Segoe UI</vt:lpstr>
      <vt:lpstr>Segoe UI Light</vt:lpstr>
      <vt:lpstr>Тема Контур</vt:lpstr>
      <vt:lpstr>Как мы развиваем  аналитиков</vt:lpstr>
      <vt:lpstr>План доклада</vt:lpstr>
      <vt:lpstr>Термины и определения</vt:lpstr>
      <vt:lpstr>О Контуре</vt:lpstr>
      <vt:lpstr>О системных аналитиках</vt:lpstr>
      <vt:lpstr>Инструмент оценки</vt:lpstr>
      <vt:lpstr>Как мы оцениваем сотрудников</vt:lpstr>
      <vt:lpstr>Зачем понимать квалификацию</vt:lpstr>
      <vt:lpstr>Определить каким должен быть аналитик </vt:lpstr>
      <vt:lpstr>Шаг 0</vt:lpstr>
      <vt:lpstr>Шаг 1</vt:lpstr>
      <vt:lpstr>Шаг 2</vt:lpstr>
      <vt:lpstr>Шаг 3</vt:lpstr>
      <vt:lpstr>Презентация PowerPoint</vt:lpstr>
      <vt:lpstr>Чем проще формулировка,  тем проще оценивать</vt:lpstr>
      <vt:lpstr>Системное мышление</vt:lpstr>
      <vt:lpstr>Презентация PowerPoint</vt:lpstr>
      <vt:lpstr>Маркеры перехода между уровнями</vt:lpstr>
      <vt:lpstr>Как применять</vt:lpstr>
      <vt:lpstr>Кому стало лучше</vt:lpstr>
      <vt:lpstr>Уровни аналитиков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Где сеньоры?</vt:lpstr>
      <vt:lpstr>Как расти джуну</vt:lpstr>
      <vt:lpstr>Куда расти мидлу</vt:lpstr>
      <vt:lpstr>Как стать продакт-оунером</vt:lpstr>
      <vt:lpstr>Как стать менеджером проектов</vt:lpstr>
      <vt:lpstr>Как стать тим-лидом</vt:lpstr>
      <vt:lpstr>Что сделать прямо сейчас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Контур 4:3</dc:title>
  <dc:subject/>
  <dc:creator>Константинов Александр Олегович</dc:creator>
  <cp:keywords/>
  <dc:description/>
  <cp:lastModifiedBy>Константинов Александр Олегович</cp:lastModifiedBy>
  <cp:revision>366</cp:revision>
  <dcterms:created xsi:type="dcterms:W3CDTF">2014-03-14T10:29:29Z</dcterms:created>
  <dcterms:modified xsi:type="dcterms:W3CDTF">2019-05-23T20:10:36Z</dcterms:modified>
  <cp:category/>
</cp:coreProperties>
</file>