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328" r:id="rId2"/>
    <p:sldId id="283" r:id="rId3"/>
    <p:sldId id="290" r:id="rId4"/>
    <p:sldId id="289" r:id="rId5"/>
    <p:sldId id="291" r:id="rId6"/>
    <p:sldId id="302" r:id="rId7"/>
    <p:sldId id="307" r:id="rId8"/>
    <p:sldId id="305" r:id="rId9"/>
    <p:sldId id="308" r:id="rId10"/>
    <p:sldId id="309" r:id="rId11"/>
    <p:sldId id="310" r:id="rId12"/>
    <p:sldId id="311" r:id="rId13"/>
    <p:sldId id="312" r:id="rId14"/>
    <p:sldId id="313" r:id="rId15"/>
    <p:sldId id="314" r:id="rId16"/>
    <p:sldId id="304" r:id="rId17"/>
    <p:sldId id="292" r:id="rId18"/>
    <p:sldId id="293" r:id="rId19"/>
    <p:sldId id="295" r:id="rId20"/>
    <p:sldId id="294" r:id="rId21"/>
    <p:sldId id="296" r:id="rId22"/>
    <p:sldId id="297" r:id="rId23"/>
    <p:sldId id="298" r:id="rId24"/>
    <p:sldId id="299" r:id="rId25"/>
    <p:sldId id="300" r:id="rId26"/>
    <p:sldId id="301" r:id="rId27"/>
    <p:sldId id="315" r:id="rId28"/>
    <p:sldId id="316" r:id="rId29"/>
    <p:sldId id="317" r:id="rId30"/>
    <p:sldId id="318" r:id="rId31"/>
    <p:sldId id="319" r:id="rId32"/>
    <p:sldId id="320" r:id="rId33"/>
    <p:sldId id="322" r:id="rId34"/>
    <p:sldId id="321" r:id="rId35"/>
    <p:sldId id="323" r:id="rId36"/>
    <p:sldId id="324" r:id="rId37"/>
    <p:sldId id="325" r:id="rId38"/>
    <p:sldId id="327" r:id="rId39"/>
    <p:sldId id="32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sia Smolskaya" initials="NS"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CB0"/>
    <a:srgbClr val="89DCE7"/>
    <a:srgbClr val="C9DB48"/>
    <a:srgbClr val="39C5D7"/>
    <a:srgbClr val="B22746"/>
    <a:srgbClr val="263852"/>
    <a:srgbClr val="00AEEF"/>
    <a:srgbClr val="F05050"/>
    <a:srgbClr val="77CED7"/>
    <a:srgbClr val="9ED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9" autoAdjust="0"/>
    <p:restoredTop sz="69710" autoAdjust="0"/>
  </p:normalViewPr>
  <p:slideViewPr>
    <p:cSldViewPr snapToGrid="0" snapToObjects="1">
      <p:cViewPr varScale="1">
        <p:scale>
          <a:sx n="60" d="100"/>
          <a:sy n="60" d="100"/>
        </p:scale>
        <p:origin x="108" y="51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27942-E02D-451B-A78D-5BFD0DA8E724}" type="datetimeFigureOut">
              <a:rPr lang="en-US" smtClean="0"/>
              <a:t>23-May-19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FF777B-1641-4F94-B3E8-FC95457BA84A}" type="slidenum">
              <a:rPr lang="en-US" smtClean="0"/>
              <a:t>‹#›</a:t>
            </a:fld>
            <a:endParaRPr lang="en-US"/>
          </a:p>
        </p:txBody>
      </p:sp>
    </p:spTree>
    <p:extLst>
      <p:ext uri="{BB962C8B-B14F-4D97-AF65-F5344CB8AC3E}">
        <p14:creationId xmlns:p14="http://schemas.microsoft.com/office/powerpoint/2010/main" val="8332961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4938-D26C-9E4A-BD91-5B5249AA5245}" type="datetimeFigureOut">
              <a:rPr lang="en-US" smtClean="0"/>
              <a:t>23-May-19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A1FD5-1360-2445-8ABB-5BED1A46DCEA}" type="slidenum">
              <a:rPr lang="en-US" smtClean="0"/>
              <a:t>‹#›</a:t>
            </a:fld>
            <a:endParaRPr lang="en-US"/>
          </a:p>
        </p:txBody>
      </p:sp>
    </p:spTree>
    <p:extLst>
      <p:ext uri="{BB962C8B-B14F-4D97-AF65-F5344CB8AC3E}">
        <p14:creationId xmlns:p14="http://schemas.microsoft.com/office/powerpoint/2010/main" val="5457122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Доброго утра, уважаемые коллеги!</a:t>
            </a:r>
          </a:p>
          <a:p>
            <a:r>
              <a:rPr lang="ru-RU" sz="1200" kern="1200" dirty="0" smtClean="0">
                <a:solidFill>
                  <a:schemeClr val="tx1"/>
                </a:solidFill>
                <a:effectLst/>
                <a:latin typeface="+mn-lt"/>
                <a:ea typeface="+mn-ea"/>
                <a:cs typeface="+mn-cs"/>
              </a:rPr>
              <a:t>Искренне рад приветствовать всех вас сегодня в этом зале и особенно горд тем, что мне доверена честь открывать эту секцию в юбилейную 10 по счету конференцию </a:t>
            </a:r>
            <a:r>
              <a:rPr lang="en-US" sz="1200" kern="1200" dirty="0" smtClean="0">
                <a:solidFill>
                  <a:schemeClr val="tx1"/>
                </a:solidFill>
                <a:effectLst/>
                <a:latin typeface="+mn-lt"/>
                <a:ea typeface="+mn-ea"/>
                <a:cs typeface="+mn-cs"/>
              </a:rPr>
              <a:t>Analyst days.</a:t>
            </a:r>
          </a:p>
          <a:p>
            <a:r>
              <a:rPr lang="ru-RU" sz="1200" kern="1200" dirty="0" smtClean="0">
                <a:solidFill>
                  <a:schemeClr val="tx1"/>
                </a:solidFill>
                <a:effectLst/>
                <a:latin typeface="+mn-lt"/>
                <a:ea typeface="+mn-ea"/>
                <a:cs typeface="+mn-cs"/>
              </a:rPr>
              <a:t>Представлюсь традиционно.. Я - Юра, и я аналитик =)</a:t>
            </a:r>
          </a:p>
          <a:p>
            <a:r>
              <a:rPr lang="ru-RU" sz="1200" kern="1200" dirty="0" smtClean="0">
                <a:solidFill>
                  <a:schemeClr val="tx1"/>
                </a:solidFill>
                <a:effectLst/>
                <a:latin typeface="+mn-lt"/>
                <a:ea typeface="+mn-ea"/>
                <a:cs typeface="+mn-cs"/>
              </a:rPr>
              <a:t>И сегодня мне бы очень хотелось окунуться в крайне душещипательный мир Бизнес-аналитика будущего </a:t>
            </a:r>
          </a:p>
          <a:p>
            <a:r>
              <a:rPr lang="ru-RU" sz="1200" kern="1200" dirty="0" smtClean="0">
                <a:solidFill>
                  <a:schemeClr val="tx1"/>
                </a:solidFill>
                <a:effectLst/>
                <a:latin typeface="+mn-lt"/>
                <a:ea typeface="+mn-ea"/>
                <a:cs typeface="+mn-cs"/>
              </a:rPr>
              <a:t>Как минимум одну из его версий</a:t>
            </a:r>
          </a:p>
          <a:p>
            <a:r>
              <a:rPr lang="en-US" sz="1200" kern="1200" dirty="0" smtClean="0">
                <a:solidFill>
                  <a:schemeClr val="tx1"/>
                </a:solidFill>
                <a:effectLst/>
                <a:latin typeface="+mn-lt"/>
                <a:ea typeface="+mn-ea"/>
                <a:cs typeface="+mn-cs"/>
              </a:rPr>
              <a:t>IT </a:t>
            </a:r>
            <a:r>
              <a:rPr lang="ru-RU" sz="1200" kern="1200" dirty="0" smtClean="0">
                <a:solidFill>
                  <a:schemeClr val="tx1"/>
                </a:solidFill>
                <a:effectLst/>
                <a:latin typeface="+mn-lt"/>
                <a:ea typeface="+mn-ea"/>
                <a:cs typeface="+mn-cs"/>
              </a:rPr>
              <a:t>дирижер</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2488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Архитектурное мышление, кто бы что ни говорил, нельзя исключать. Без понимания как бизнес модель, объединяя потребности рынка, ресурсы и результирующую выгоду через людей, процессы, технологии.. Как все это обеспечивает прибыльность и благодаря какой модели управления.. Без этого наш герой будет подобен глухому от рождения музыканту.</a:t>
            </a:r>
            <a:endParaRPr lang="en-US" dirty="0"/>
          </a:p>
        </p:txBody>
      </p:sp>
    </p:spTree>
    <p:extLst>
      <p:ext uri="{BB962C8B-B14F-4D97-AF65-F5344CB8AC3E}">
        <p14:creationId xmlns:p14="http://schemas.microsoft.com/office/powerpoint/2010/main" val="269683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Как следствие, бизнес с ценнарии</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Имея</a:t>
            </a:r>
            <a:r>
              <a:rPr lang="ru-RU" sz="1200" kern="1200" baseline="0" dirty="0" smtClean="0">
                <a:solidFill>
                  <a:schemeClr val="tx1"/>
                </a:solidFill>
                <a:effectLst/>
                <a:latin typeface="+mn-lt"/>
                <a:ea typeface="+mn-ea"/>
                <a:cs typeface="+mn-cs"/>
              </a:rPr>
              <a:t> какую либо стратегию на рынке, сценнарий слияния и поглощения будет непохож на цифровую трансформацию, а вывод нового продукта на рынок таки отличается от снижения операционных затрат. Эти отличия отражаются на ежедневной проектной работе, не говоря уже о том, что требуют разных подходов к документированию, составу проектных групп и т.д.</a:t>
            </a:r>
          </a:p>
          <a:p>
            <a:r>
              <a:rPr lang="ru-RU" sz="1200" kern="1200" baseline="0" dirty="0" smtClean="0">
                <a:solidFill>
                  <a:schemeClr val="tx1"/>
                </a:solidFill>
                <a:effectLst/>
                <a:latin typeface="+mn-lt"/>
                <a:ea typeface="+mn-ea"/>
                <a:cs typeface="+mn-cs"/>
              </a:rPr>
              <a:t>Это самый простой ФК – матрица Ансофа и наш герой обязан различать бизнесс сценнарии.. Как минимум идентифицировать.</a:t>
            </a:r>
            <a:endParaRPr lang="en-US" dirty="0"/>
          </a:p>
        </p:txBody>
      </p:sp>
    </p:spTree>
    <p:extLst>
      <p:ext uri="{BB962C8B-B14F-4D97-AF65-F5344CB8AC3E}">
        <p14:creationId xmlns:p14="http://schemas.microsoft.com/office/powerpoint/2010/main" val="149357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Более того, наш герой обязан понимать,</a:t>
            </a:r>
            <a:r>
              <a:rPr lang="ru-RU" baseline="0" dirty="0" smtClean="0"/>
              <a:t> что сервис компания и компания клиента имеют разные рыночные стратегии, что не должно мешать объединению и донесению до клиента лучших практик для общего блага</a:t>
            </a:r>
            <a:endParaRPr lang="en-US" dirty="0"/>
          </a:p>
        </p:txBody>
      </p:sp>
    </p:spTree>
    <p:extLst>
      <p:ext uri="{BB962C8B-B14F-4D97-AF65-F5344CB8AC3E}">
        <p14:creationId xmlns:p14="http://schemas.microsoft.com/office/powerpoint/2010/main" val="327332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Хорошо, кто может сказать, что эта тема</a:t>
            </a:r>
            <a:r>
              <a:rPr lang="ru-RU" baseline="0" dirty="0" smtClean="0"/>
              <a:t> необязательна? ..</a:t>
            </a:r>
            <a:endParaRPr lang="en-US" dirty="0"/>
          </a:p>
        </p:txBody>
      </p:sp>
    </p:spTree>
    <p:extLst>
      <p:ext uri="{BB962C8B-B14F-4D97-AF65-F5344CB8AC3E}">
        <p14:creationId xmlns:p14="http://schemas.microsoft.com/office/powerpoint/2010/main" val="39233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 Как кульминация разговора</a:t>
            </a:r>
            <a:r>
              <a:rPr lang="ru-RU" baseline="0" dirty="0" smtClean="0"/>
              <a:t> о нашем герое на помост выходит способность повышать уровень бизнес отношений..</a:t>
            </a:r>
          </a:p>
          <a:p>
            <a:r>
              <a:rPr lang="ru-RU" baseline="0" dirty="0" smtClean="0"/>
              <a:t>.. Без чего конкурентноспособность на больших масштабах кажется иллюзорной</a:t>
            </a:r>
            <a:endParaRPr lang="en-US" dirty="0"/>
          </a:p>
        </p:txBody>
      </p:sp>
    </p:spTree>
    <p:extLst>
      <p:ext uri="{BB962C8B-B14F-4D97-AF65-F5344CB8AC3E}">
        <p14:creationId xmlns:p14="http://schemas.microsoft.com/office/powerpoint/2010/main" val="960788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Не обсуждалось, но видится</a:t>
            </a:r>
            <a:r>
              <a:rPr lang="ru-RU" baseline="0" dirty="0" smtClean="0"/>
              <a:t> очевидным...</a:t>
            </a:r>
            <a:endParaRPr lang="en-US" dirty="0"/>
          </a:p>
        </p:txBody>
      </p:sp>
    </p:spTree>
    <p:extLst>
      <p:ext uri="{BB962C8B-B14F-4D97-AF65-F5344CB8AC3E}">
        <p14:creationId xmlns:p14="http://schemas.microsoft.com/office/powerpoint/2010/main" val="156831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84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a:t>
            </a:r>
          </a:p>
          <a:p>
            <a:endParaRPr lang="ru-RU" dirty="0" smtClean="0"/>
          </a:p>
          <a:p>
            <a:r>
              <a:rPr lang="ru-RU" dirty="0" smtClean="0"/>
              <a:t>Вот</a:t>
            </a:r>
            <a:r>
              <a:rPr lang="ru-RU" baseline="0" dirty="0" smtClean="0"/>
              <a:t> лишь несколько генеральных умений, ..</a:t>
            </a:r>
            <a:endParaRPr lang="en-US" dirty="0"/>
          </a:p>
        </p:txBody>
      </p:sp>
    </p:spTree>
    <p:extLst>
      <p:ext uri="{BB962C8B-B14F-4D97-AF65-F5344CB8AC3E}">
        <p14:creationId xmlns:p14="http://schemas.microsoft.com/office/powerpoint/2010/main" val="1968724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Ежедневно</a:t>
            </a:r>
            <a:r>
              <a:rPr lang="ru-RU" baseline="0" dirty="0" smtClean="0"/>
              <a:t> конвертируя проблеммы через разрешение неопределенностей и противоречий в задачи на разработку ПО..</a:t>
            </a:r>
          </a:p>
          <a:p>
            <a:r>
              <a:rPr lang="ru-RU" baseline="0" dirty="0" smtClean="0"/>
              <a:t>.. Что критически важно для всего чего бы мы не касались</a:t>
            </a:r>
            <a:endParaRPr lang="en-US" dirty="0"/>
          </a:p>
        </p:txBody>
      </p:sp>
    </p:spTree>
    <p:extLst>
      <p:ext uri="{BB962C8B-B14F-4D97-AF65-F5344CB8AC3E}">
        <p14:creationId xmlns:p14="http://schemas.microsoft.com/office/powerpoint/2010/main" val="21288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MGT Consulting</a:t>
            </a:r>
            <a:endParaRPr lang="en-US" dirty="0"/>
          </a:p>
        </p:txBody>
      </p:sp>
    </p:spTree>
    <p:extLst>
      <p:ext uri="{BB962C8B-B14F-4D97-AF65-F5344CB8AC3E}">
        <p14:creationId xmlns:p14="http://schemas.microsoft.com/office/powerpoint/2010/main" val="144568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Цель моя - раскрыть вопросы фокуса роли будущего, целевого скиллсета, встраивании оного в стратегию глобальной </a:t>
            </a:r>
            <a:r>
              <a:rPr lang="en-US" sz="1200" kern="1200" dirty="0" smtClean="0">
                <a:solidFill>
                  <a:schemeClr val="tx1"/>
                </a:solidFill>
                <a:effectLst/>
                <a:latin typeface="+mn-lt"/>
                <a:ea typeface="+mn-ea"/>
                <a:cs typeface="+mn-cs"/>
              </a:rPr>
              <a:t>IT </a:t>
            </a:r>
            <a:r>
              <a:rPr lang="ru-RU" sz="1200" kern="1200" dirty="0" smtClean="0">
                <a:solidFill>
                  <a:schemeClr val="tx1"/>
                </a:solidFill>
                <a:effectLst/>
                <a:latin typeface="+mn-lt"/>
                <a:ea typeface="+mn-ea"/>
                <a:cs typeface="+mn-cs"/>
              </a:rPr>
              <a:t>компании для объединения всех этих партитур и инструментов в единый оркестр. О том человеке, кто может дирижировать будущее.. Простите, я оговорился.. Дирижировать в будущем.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..Без промедлений .. Давайте же начнем наш концерт</a:t>
            </a:r>
          </a:p>
        </p:txBody>
      </p:sp>
    </p:spTree>
    <p:extLst>
      <p:ext uri="{BB962C8B-B14F-4D97-AF65-F5344CB8AC3E}">
        <p14:creationId xmlns:p14="http://schemas.microsoft.com/office/powerpoint/2010/main" val="250040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MGT Consulting</a:t>
            </a:r>
            <a:endParaRPr lang="en-US" dirty="0" smtClean="0"/>
          </a:p>
          <a:p>
            <a:endParaRPr lang="en-US" dirty="0"/>
          </a:p>
        </p:txBody>
      </p:sp>
    </p:spTree>
    <p:extLst>
      <p:ext uri="{BB962C8B-B14F-4D97-AF65-F5344CB8AC3E}">
        <p14:creationId xmlns:p14="http://schemas.microsoft.com/office/powerpoint/2010/main" val="91085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MGT Consulting</a:t>
            </a:r>
            <a:endParaRPr lang="en-US" dirty="0" smtClean="0"/>
          </a:p>
        </p:txBody>
      </p:sp>
    </p:spTree>
    <p:extLst>
      <p:ext uri="{BB962C8B-B14F-4D97-AF65-F5344CB8AC3E}">
        <p14:creationId xmlns:p14="http://schemas.microsoft.com/office/powerpoint/2010/main" val="250562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a:t>
            </a:r>
            <a:r>
              <a:rPr lang="ru-RU" baseline="0" dirty="0" smtClean="0"/>
              <a:t> хотя доказательств можно найти гораздо больше, нас то интересует как прийти в это новое профессиональное состояние? Вот некоторый </a:t>
            </a:r>
            <a:r>
              <a:rPr lang="en-US" baseline="0" dirty="0" smtClean="0"/>
              <a:t>BA </a:t>
            </a:r>
            <a:r>
              <a:rPr lang="ru-RU" baseline="0" dirty="0" smtClean="0"/>
              <a:t>центричный взгляд на это..</a:t>
            </a:r>
            <a:endParaRPr lang="en-US" dirty="0"/>
          </a:p>
        </p:txBody>
      </p:sp>
    </p:spTree>
    <p:extLst>
      <p:ext uri="{BB962C8B-B14F-4D97-AF65-F5344CB8AC3E}">
        <p14:creationId xmlns:p14="http://schemas.microsoft.com/office/powerpoint/2010/main" val="130222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Второе</a:t>
            </a:r>
            <a:r>
              <a:rPr lang="ru-RU" baseline="0" dirty="0" smtClean="0"/>
              <a:t> по очереди, но не по приоритету..</a:t>
            </a:r>
            <a:endParaRPr lang="en-US" dirty="0"/>
          </a:p>
        </p:txBody>
      </p:sp>
    </p:spTree>
    <p:extLst>
      <p:ext uri="{BB962C8B-B14F-4D97-AF65-F5344CB8AC3E}">
        <p14:creationId xmlns:p14="http://schemas.microsoft.com/office/powerpoint/2010/main" val="167815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044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Где мы сейчас и отчего это важно?</a:t>
            </a:r>
            <a:endParaRPr lang="en-US" dirty="0"/>
          </a:p>
        </p:txBody>
      </p:sp>
    </p:spTree>
    <p:extLst>
      <p:ext uri="{BB962C8B-B14F-4D97-AF65-F5344CB8AC3E}">
        <p14:creationId xmlns:p14="http://schemas.microsoft.com/office/powerpoint/2010/main" val="271758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На примере </a:t>
            </a:r>
            <a:r>
              <a:rPr lang="en-US" sz="1200" kern="1200" dirty="0" smtClean="0">
                <a:solidFill>
                  <a:schemeClr val="tx1"/>
                </a:solidFill>
                <a:effectLst/>
                <a:latin typeface="+mn-lt"/>
                <a:ea typeface="+mn-ea"/>
                <a:cs typeface="+mn-cs"/>
              </a:rPr>
              <a:t>EPAM, </a:t>
            </a:r>
            <a:r>
              <a:rPr lang="ru-RU" sz="1200" kern="1200" dirty="0" smtClean="0">
                <a:solidFill>
                  <a:schemeClr val="tx1"/>
                </a:solidFill>
                <a:effectLst/>
                <a:latin typeface="+mn-lt"/>
                <a:ea typeface="+mn-ea"/>
                <a:cs typeface="+mn-cs"/>
              </a:rPr>
              <a:t>компании в которой я имею счастье работать, видно, что с течением лет требуются все больше </a:t>
            </a:r>
            <a:r>
              <a:rPr lang="en-US" sz="1200" kern="1200" dirty="0" smtClean="0">
                <a:solidFill>
                  <a:schemeClr val="tx1"/>
                </a:solidFill>
                <a:effectLst/>
                <a:latin typeface="+mn-lt"/>
                <a:ea typeface="+mn-ea"/>
                <a:cs typeface="+mn-cs"/>
              </a:rPr>
              <a:t>IT </a:t>
            </a:r>
            <a:r>
              <a:rPr lang="ru-RU" sz="1200" kern="1200" dirty="0" smtClean="0">
                <a:solidFill>
                  <a:schemeClr val="tx1"/>
                </a:solidFill>
                <a:effectLst/>
                <a:latin typeface="+mn-lt"/>
                <a:ea typeface="+mn-ea"/>
                <a:cs typeface="+mn-cs"/>
              </a:rPr>
              <a:t>сервисов поддерживающих классическую разработку ПО. Это аутсорсинг людей и команд, управление оными, предоставления консультаций по выбору платформ и технологий на которых строить </a:t>
            </a:r>
            <a:r>
              <a:rPr lang="en-US" sz="1200" kern="1200" dirty="0" smtClean="0">
                <a:solidFill>
                  <a:schemeClr val="tx1"/>
                </a:solidFill>
                <a:effectLst/>
                <a:latin typeface="+mn-lt"/>
                <a:ea typeface="+mn-ea"/>
                <a:cs typeface="+mn-cs"/>
              </a:rPr>
              <a:t>IT </a:t>
            </a:r>
            <a:r>
              <a:rPr lang="ru-RU" sz="1200" kern="1200" dirty="0" smtClean="0">
                <a:solidFill>
                  <a:schemeClr val="tx1"/>
                </a:solidFill>
                <a:effectLst/>
                <a:latin typeface="+mn-lt"/>
                <a:ea typeface="+mn-ea"/>
                <a:cs typeface="+mn-cs"/>
              </a:rPr>
              <a:t>ландшафт, а в последнюю пятилетку еще и оркестрация всего перечисленного. Сбаллансировать численность команд, адаптировать / оптимизировать </a:t>
            </a:r>
            <a:r>
              <a:rPr lang="en-US" sz="1200" kern="1200" dirty="0" smtClean="0">
                <a:solidFill>
                  <a:schemeClr val="tx1"/>
                </a:solidFill>
                <a:effectLst/>
                <a:latin typeface="+mn-lt"/>
                <a:ea typeface="+mn-ea"/>
                <a:cs typeface="+mn-cs"/>
              </a:rPr>
              <a:t>delivery framework, </a:t>
            </a:r>
            <a:r>
              <a:rPr lang="ru-RU" sz="1200" kern="1200" dirty="0" smtClean="0">
                <a:solidFill>
                  <a:schemeClr val="tx1"/>
                </a:solidFill>
                <a:effectLst/>
                <a:latin typeface="+mn-lt"/>
                <a:ea typeface="+mn-ea"/>
                <a:cs typeface="+mn-cs"/>
              </a:rPr>
              <a:t>сделать выбор между </a:t>
            </a:r>
            <a:r>
              <a:rPr lang="en-US" sz="1200" kern="1200" dirty="0" err="1" smtClean="0">
                <a:solidFill>
                  <a:schemeClr val="tx1"/>
                </a:solidFill>
                <a:effectLst/>
                <a:latin typeface="+mn-lt"/>
                <a:ea typeface="+mn-ea"/>
                <a:cs typeface="+mn-cs"/>
              </a:rPr>
              <a:t>bild</a:t>
            </a:r>
            <a:r>
              <a:rPr lang="en-US" sz="1200" kern="1200" dirty="0" smtClean="0">
                <a:solidFill>
                  <a:schemeClr val="tx1"/>
                </a:solidFill>
                <a:effectLst/>
                <a:latin typeface="+mn-lt"/>
                <a:ea typeface="+mn-ea"/>
                <a:cs typeface="+mn-cs"/>
              </a:rPr>
              <a:t> and buy..</a:t>
            </a:r>
            <a:endParaRPr lang="en-US" dirty="0"/>
          </a:p>
        </p:txBody>
      </p:sp>
    </p:spTree>
    <p:extLst>
      <p:ext uri="{BB962C8B-B14F-4D97-AF65-F5344CB8AC3E}">
        <p14:creationId xmlns:p14="http://schemas.microsoft.com/office/powerpoint/2010/main" val="311511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С учетом сказанного, вот лишь несколько ключевых умений или способностей компании необходимых для удовлетворения спроса который сложился. (перечислить со слайда)</a:t>
            </a:r>
            <a:endParaRPr lang="en-US" dirty="0"/>
          </a:p>
        </p:txBody>
      </p:sp>
    </p:spTree>
    <p:extLst>
      <p:ext uri="{BB962C8B-B14F-4D97-AF65-F5344CB8AC3E}">
        <p14:creationId xmlns:p14="http://schemas.microsoft.com/office/powerpoint/2010/main" val="48419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И все бы хорошо, но как и на любом рынке - глобальные игроки создают отменную конкурентную среду (перечислить кластеры)</a:t>
            </a:r>
          </a:p>
          <a:p>
            <a:r>
              <a:rPr lang="ru-RU" sz="1200" kern="1200" dirty="0" smtClean="0">
                <a:solidFill>
                  <a:schemeClr val="tx1"/>
                </a:solidFill>
                <a:effectLst/>
                <a:latin typeface="+mn-lt"/>
                <a:ea typeface="+mn-ea"/>
                <a:cs typeface="+mn-cs"/>
              </a:rPr>
              <a:t>Надо как-то не только выживать, но и выигрывать у эттих оппонентов..</a:t>
            </a:r>
          </a:p>
        </p:txBody>
      </p:sp>
    </p:spTree>
    <p:extLst>
      <p:ext uri="{BB962C8B-B14F-4D97-AF65-F5344CB8AC3E}">
        <p14:creationId xmlns:p14="http://schemas.microsoft.com/office/powerpoint/2010/main" val="21988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Что ж, какой герой способен сделать это ?</a:t>
            </a:r>
          </a:p>
          <a:p>
            <a:r>
              <a:rPr lang="ru-RU" sz="1200" kern="1200" dirty="0" smtClean="0">
                <a:solidFill>
                  <a:schemeClr val="tx1"/>
                </a:solidFill>
                <a:effectLst/>
                <a:latin typeface="+mn-lt"/>
                <a:ea typeface="+mn-ea"/>
                <a:cs typeface="+mn-cs"/>
              </a:rPr>
              <a:t>Да, герои только в комиксах, или, учитываю метафору доклада, в только балетах и операх, но что если мы действительно замахнемся на оценку отлично?</a:t>
            </a:r>
          </a:p>
          <a:p>
            <a:r>
              <a:rPr lang="ru-RU" sz="1200" kern="1200" dirty="0" smtClean="0">
                <a:solidFill>
                  <a:schemeClr val="tx1"/>
                </a:solidFill>
                <a:effectLst/>
                <a:latin typeface="+mn-lt"/>
                <a:ea typeface="+mn-ea"/>
                <a:cs typeface="+mn-cs"/>
              </a:rPr>
              <a:t>Что, если поверим что такие есть?</a:t>
            </a:r>
          </a:p>
        </p:txBody>
      </p:sp>
    </p:spTree>
    <p:extLst>
      <p:ext uri="{BB962C8B-B14F-4D97-AF65-F5344CB8AC3E}">
        <p14:creationId xmlns:p14="http://schemas.microsoft.com/office/powerpoint/2010/main" val="101369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Прежде всего, это ориентированный на </a:t>
            </a:r>
            <a:r>
              <a:rPr lang="en-US" sz="1200" kern="1200" dirty="0" smtClean="0">
                <a:solidFill>
                  <a:schemeClr val="tx1"/>
                </a:solidFill>
                <a:effectLst/>
                <a:latin typeface="+mn-lt"/>
                <a:ea typeface="+mn-ea"/>
                <a:cs typeface="+mn-cs"/>
              </a:rPr>
              <a:t>business value. </a:t>
            </a:r>
            <a:r>
              <a:rPr lang="ru-RU" sz="1200" kern="1200" dirty="0" smtClean="0">
                <a:solidFill>
                  <a:schemeClr val="tx1"/>
                </a:solidFill>
                <a:effectLst/>
                <a:latin typeface="+mn-lt"/>
                <a:ea typeface="+mn-ea"/>
                <a:cs typeface="+mn-cs"/>
              </a:rPr>
              <a:t>Тот, кто помогает своему клиенту, обходя ловушки неоптимального использования ресурсов, чрезмерно надизайненных процессов, нецелесообразных решений конвертировать потенциал в прибыль. Знали бы вы сколько я слышал откровений на эту тему от своих клиентов..</a:t>
            </a:r>
            <a:endParaRPr lang="en-US" dirty="0"/>
          </a:p>
        </p:txBody>
      </p:sp>
    </p:spTree>
    <p:extLst>
      <p:ext uri="{BB962C8B-B14F-4D97-AF65-F5344CB8AC3E}">
        <p14:creationId xmlns:p14="http://schemas.microsoft.com/office/powerpoint/2010/main" val="61423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Также, нужно иметь некоторые наработки по управлению сложностью. Построить продукт дизайн которого опережает будущее и попадает в нужды пользователей интегрируясь с другими продуктами, что делается силами распределенной команды разработчиков которым надо автоматизировать несколько сегментов бизнес домена с улучшенной производительностью и отказоустойчивостью  .. Да что я вам рассказываю, нам ли не знать насколько сложными бывают ситуации в профессии )) Иначе бы мы тут не собирались)</a:t>
            </a:r>
            <a:endParaRPr lang="en-US" dirty="0"/>
          </a:p>
        </p:txBody>
      </p:sp>
    </p:spTree>
    <p:extLst>
      <p:ext uri="{BB962C8B-B14F-4D97-AF65-F5344CB8AC3E}">
        <p14:creationId xmlns:p14="http://schemas.microsoft.com/office/powerpoint/2010/main" val="164896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921669" y="4168776"/>
            <a:ext cx="8348662" cy="512082"/>
          </a:xfrm>
          <a:prstGeom prst="rect">
            <a:avLst/>
          </a:prstGeom>
        </p:spPr>
        <p:txBody>
          <a:bodyPr/>
          <a:lstStyle>
            <a:lvl1pPr marL="0" indent="0" algn="ctr">
              <a:buNone/>
              <a:defRPr sz="3600" b="1" spc="300" baseline="0">
                <a:solidFill>
                  <a:srgbClr val="1A9CB0"/>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TITLE OF PRESENTATION</a:t>
            </a:r>
          </a:p>
        </p:txBody>
      </p:sp>
      <p:sp>
        <p:nvSpPr>
          <p:cNvPr id="13" name="Text Placeholder 4"/>
          <p:cNvSpPr>
            <a:spLocks noGrp="1"/>
          </p:cNvSpPr>
          <p:nvPr>
            <p:ph type="body" sz="quarter" idx="11" hasCustomPrompt="1"/>
          </p:nvPr>
        </p:nvSpPr>
        <p:spPr>
          <a:xfrm>
            <a:off x="1921669" y="4691289"/>
            <a:ext cx="8348662" cy="512082"/>
          </a:xfrm>
          <a:prstGeom prst="rect">
            <a:avLst/>
          </a:prstGeom>
        </p:spPr>
        <p:txBody>
          <a:bodyPr/>
          <a:lstStyle>
            <a:lvl1pPr marL="0" indent="0" algn="ctr">
              <a:buNone/>
              <a:defRPr sz="2400" b="1" spc="300" baseline="0">
                <a:solidFill>
                  <a:srgbClr val="1A9CB0"/>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PRESENTER NAME HERE</a:t>
            </a:r>
          </a:p>
        </p:txBody>
      </p:sp>
      <p:sp>
        <p:nvSpPr>
          <p:cNvPr id="14" name="Text Placeholder 4"/>
          <p:cNvSpPr>
            <a:spLocks noGrp="1"/>
          </p:cNvSpPr>
          <p:nvPr>
            <p:ph type="body" sz="quarter" idx="12" hasCustomPrompt="1"/>
          </p:nvPr>
        </p:nvSpPr>
        <p:spPr>
          <a:xfrm>
            <a:off x="1921669" y="5714546"/>
            <a:ext cx="8348662" cy="512082"/>
          </a:xfrm>
          <a:prstGeom prst="rect">
            <a:avLst/>
          </a:prstGeom>
        </p:spPr>
        <p:txBody>
          <a:bodyPr/>
          <a:lstStyle>
            <a:lvl1pPr marL="0" indent="0" algn="ctr">
              <a:buNone/>
              <a:defRPr sz="1600" b="1" spc="700" baseline="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MAY 2019</a:t>
            </a:r>
          </a:p>
        </p:txBody>
      </p:sp>
    </p:spTree>
    <p:extLst>
      <p:ext uri="{BB962C8B-B14F-4D97-AF65-F5344CB8AC3E}">
        <p14:creationId xmlns:p14="http://schemas.microsoft.com/office/powerpoint/2010/main" val="7530101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1"/>
            <a:ext cx="12191998" cy="6858001"/>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userDrawn="1"/>
        </p:nvSpPr>
        <p:spPr>
          <a:xfrm>
            <a:off x="409239" y="510639"/>
            <a:ext cx="8924765" cy="7087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400"/>
              </a:lnSpc>
            </a:pPr>
            <a:r>
              <a:rPr lang="en-US" sz="3500" b="1" spc="300" dirty="0">
                <a:solidFill>
                  <a:srgbClr val="00AEEF"/>
                </a:solidFill>
              </a:rPr>
              <a:t>CONFIDENTIAL INFORMATION</a:t>
            </a:r>
          </a:p>
        </p:txBody>
      </p:sp>
      <p:sp>
        <p:nvSpPr>
          <p:cNvPr id="9" name="Subtitle 2"/>
          <p:cNvSpPr txBox="1">
            <a:spLocks/>
          </p:cNvSpPr>
          <p:nvPr userDrawn="1"/>
        </p:nvSpPr>
        <p:spPr>
          <a:xfrm>
            <a:off x="409240" y="2028272"/>
            <a:ext cx="11097950" cy="10922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40"/>
              </a:lnSpc>
              <a:spcBef>
                <a:spcPts val="2200"/>
              </a:spcBef>
              <a:buClr>
                <a:srgbClr val="00AEEF"/>
              </a:buClr>
              <a:buNone/>
            </a:pPr>
            <a:r>
              <a:rPr lang="en-US" sz="2200" dirty="0"/>
              <a:t>This presentation has been prepared by EPAM Systems, Inc. solely for use by EPAM at its EPAM Software Engineering Conference. This presentation or the information contained herein may not be reproduced or used for any other purpose. This presentation includes highly confidential and proprietary information and is delivered on the express condition that such information will not be disclosed to anyone except persons in the recipient organization who have a need to know solely for the purpose described above. No copies of this presentation will be made, and no other distribution will be made, without the consent of EPAM. Any distribution of this presentation to any other person, in whole or in part, or the reproduction of this presentation, or the divulgence of any of its contents is unauthorized.</a:t>
            </a:r>
            <a:endParaRPr lang="en-US" sz="2200" dirty="0">
              <a:solidFill>
                <a:schemeClr val="bg1"/>
              </a:solidFill>
            </a:endParaRPr>
          </a:p>
        </p:txBody>
      </p:sp>
      <p:cxnSp>
        <p:nvCxnSpPr>
          <p:cNvPr id="10" name="Straight Connector 9">
            <a:extLst>
              <a:ext uri="{FF2B5EF4-FFF2-40B4-BE49-F238E27FC236}">
                <a16:creationId xmlns:a16="http://schemas.microsoft.com/office/drawing/2014/main" id="{3C7A8D05-A421-4E46-9A31-A046D251256E}"/>
              </a:ext>
            </a:extLst>
          </p:cNvPr>
          <p:cNvCxnSpPr/>
          <p:nvPr userDrawn="1"/>
        </p:nvCxnSpPr>
        <p:spPr>
          <a:xfrm flipH="1">
            <a:off x="1" y="1311814"/>
            <a:ext cx="12191999" cy="11648"/>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215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C7A8D05-A421-4E46-9A31-A046D251256E}"/>
              </a:ext>
            </a:extLst>
          </p:cNvPr>
          <p:cNvCxnSpPr/>
          <p:nvPr userDrawn="1"/>
        </p:nvCxnSpPr>
        <p:spPr>
          <a:xfrm flipH="1">
            <a:off x="1" y="1311814"/>
            <a:ext cx="12191999" cy="11648"/>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8" name="Subtitle 2">
            <a:extLst>
              <a:ext uri="{FF2B5EF4-FFF2-40B4-BE49-F238E27FC236}">
                <a16:creationId xmlns:a16="http://schemas.microsoft.com/office/drawing/2014/main" id="{AFDCBB30-F27B-A645-BDA6-78EC87516BC1}"/>
              </a:ext>
            </a:extLst>
          </p:cNvPr>
          <p:cNvSpPr txBox="1">
            <a:spLocks/>
          </p:cNvSpPr>
          <p:nvPr userDrawn="1"/>
        </p:nvSpPr>
        <p:spPr>
          <a:xfrm>
            <a:off x="409240" y="6341423"/>
            <a:ext cx="6905960" cy="30601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00AEEF"/>
              </a:buClr>
              <a:buNone/>
            </a:pPr>
            <a:r>
              <a:rPr lang="en-US" sz="900" b="1" dirty="0">
                <a:solidFill>
                  <a:schemeClr val="bg1">
                    <a:lumMod val="75000"/>
                  </a:schemeClr>
                </a:solidFill>
              </a:rPr>
              <a:t>©</a:t>
            </a:r>
            <a:r>
              <a:rPr lang="en-US" sz="900" b="1" dirty="0" smtClean="0">
                <a:solidFill>
                  <a:schemeClr val="bg1">
                    <a:lumMod val="75000"/>
                  </a:schemeClr>
                </a:solidFill>
              </a:rPr>
              <a:t>2019 </a:t>
            </a:r>
            <a:r>
              <a:rPr lang="en-US" sz="900" b="1" dirty="0">
                <a:solidFill>
                  <a:schemeClr val="bg1">
                    <a:lumMod val="75000"/>
                  </a:schemeClr>
                </a:solidFill>
              </a:rPr>
              <a:t>EPAM Systems, Inc.</a:t>
            </a:r>
            <a:endParaRPr lang="en-US" sz="900" dirty="0">
              <a:solidFill>
                <a:schemeClr val="bg1">
                  <a:lumMod val="75000"/>
                </a:schemeClr>
              </a:solidFill>
            </a:endParaRPr>
          </a:p>
        </p:txBody>
      </p:sp>
      <p:sp>
        <p:nvSpPr>
          <p:cNvPr id="10" name="Text Placeholder 9"/>
          <p:cNvSpPr>
            <a:spLocks noGrp="1"/>
          </p:cNvSpPr>
          <p:nvPr>
            <p:ph type="body" sz="quarter" idx="10" hasCustomPrompt="1"/>
          </p:nvPr>
        </p:nvSpPr>
        <p:spPr>
          <a:xfrm>
            <a:off x="332905" y="271463"/>
            <a:ext cx="11541938" cy="408159"/>
          </a:xfrm>
          <a:prstGeom prst="rect">
            <a:avLst/>
          </a:prstGeom>
        </p:spPr>
        <p:txBody>
          <a:bodyPr/>
          <a:lstStyle>
            <a:lvl1pPr marL="0" indent="0">
              <a:buNone/>
              <a:defRPr sz="35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AGENDA</a:t>
            </a:r>
            <a:endParaRPr lang="en-US" dirty="0"/>
          </a:p>
        </p:txBody>
      </p:sp>
      <p:sp>
        <p:nvSpPr>
          <p:cNvPr id="11" name="Text Placeholder 9"/>
          <p:cNvSpPr>
            <a:spLocks noGrp="1"/>
          </p:cNvSpPr>
          <p:nvPr>
            <p:ph type="body" sz="quarter" idx="11" hasCustomPrompt="1"/>
          </p:nvPr>
        </p:nvSpPr>
        <p:spPr>
          <a:xfrm>
            <a:off x="332905" y="741021"/>
            <a:ext cx="11541938" cy="408159"/>
          </a:xfrm>
          <a:prstGeom prst="rect">
            <a:avLst/>
          </a:prstGeom>
        </p:spPr>
        <p:txBody>
          <a:bodyPr/>
          <a:lstStyle>
            <a:lvl1pPr marL="0" indent="0">
              <a:buNone/>
              <a:defRPr sz="23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SECOND LINE HERE</a:t>
            </a:r>
            <a:endParaRPr lang="en-US" dirty="0"/>
          </a:p>
        </p:txBody>
      </p:sp>
      <p:sp>
        <p:nvSpPr>
          <p:cNvPr id="13" name="Text Placeholder 12"/>
          <p:cNvSpPr>
            <a:spLocks noGrp="1"/>
          </p:cNvSpPr>
          <p:nvPr>
            <p:ph type="body" sz="quarter" idx="12" hasCustomPrompt="1"/>
          </p:nvPr>
        </p:nvSpPr>
        <p:spPr>
          <a:xfrm>
            <a:off x="332905" y="1681163"/>
            <a:ext cx="11541938" cy="448597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a:buChar char="•"/>
              <a:tabLst/>
              <a:defRPr sz="3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Content Here</a:t>
            </a: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a:buChar char="•"/>
              <a:tabLst/>
              <a:defRPr/>
            </a:pPr>
            <a:r>
              <a:rPr lang="en-US" dirty="0" smtClean="0"/>
              <a:t>Content Here</a:t>
            </a:r>
          </a:p>
          <a:p>
            <a:pPr lvl="0"/>
            <a:endParaRPr lang="en-US" dirty="0" smtClean="0"/>
          </a:p>
        </p:txBody>
      </p:sp>
    </p:spTree>
    <p:extLst>
      <p:ext uri="{BB962C8B-B14F-4D97-AF65-F5344CB8AC3E}">
        <p14:creationId xmlns:p14="http://schemas.microsoft.com/office/powerpoint/2010/main" val="1072784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C7A8D05-A421-4E46-9A31-A046D251256E}"/>
              </a:ext>
            </a:extLst>
          </p:cNvPr>
          <p:cNvCxnSpPr/>
          <p:nvPr userDrawn="1"/>
        </p:nvCxnSpPr>
        <p:spPr>
          <a:xfrm flipH="1">
            <a:off x="1" y="1311814"/>
            <a:ext cx="12191999" cy="11648"/>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9" name="Subtitle 2">
            <a:extLst>
              <a:ext uri="{FF2B5EF4-FFF2-40B4-BE49-F238E27FC236}">
                <a16:creationId xmlns:a16="http://schemas.microsoft.com/office/drawing/2014/main" id="{AFDCBB30-F27B-A645-BDA6-78EC87516BC1}"/>
              </a:ext>
            </a:extLst>
          </p:cNvPr>
          <p:cNvSpPr txBox="1">
            <a:spLocks/>
          </p:cNvSpPr>
          <p:nvPr userDrawn="1"/>
        </p:nvSpPr>
        <p:spPr>
          <a:xfrm>
            <a:off x="409240" y="6341423"/>
            <a:ext cx="6905960" cy="30601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00AEEF"/>
              </a:buClr>
              <a:buNone/>
            </a:pPr>
            <a:r>
              <a:rPr lang="en-US" sz="900" b="1" dirty="0">
                <a:solidFill>
                  <a:schemeClr val="bg1">
                    <a:lumMod val="75000"/>
                  </a:schemeClr>
                </a:solidFill>
              </a:rPr>
              <a:t>©</a:t>
            </a:r>
            <a:r>
              <a:rPr lang="en-US" sz="900" b="1" dirty="0" smtClean="0">
                <a:solidFill>
                  <a:schemeClr val="bg1">
                    <a:lumMod val="75000"/>
                  </a:schemeClr>
                </a:solidFill>
              </a:rPr>
              <a:t>2019 </a:t>
            </a:r>
            <a:r>
              <a:rPr lang="en-US" sz="900" b="1" dirty="0">
                <a:solidFill>
                  <a:schemeClr val="bg1">
                    <a:lumMod val="75000"/>
                  </a:schemeClr>
                </a:solidFill>
              </a:rPr>
              <a:t>EPAM Systems, Inc.</a:t>
            </a:r>
            <a:endParaRPr lang="en-US" sz="900" dirty="0">
              <a:solidFill>
                <a:schemeClr val="bg1">
                  <a:lumMod val="75000"/>
                </a:schemeClr>
              </a:solidFill>
            </a:endParaRPr>
          </a:p>
        </p:txBody>
      </p:sp>
      <p:sp>
        <p:nvSpPr>
          <p:cNvPr id="10" name="Text Placeholder 9"/>
          <p:cNvSpPr>
            <a:spLocks noGrp="1"/>
          </p:cNvSpPr>
          <p:nvPr>
            <p:ph type="body" sz="quarter" idx="10" hasCustomPrompt="1"/>
          </p:nvPr>
        </p:nvSpPr>
        <p:spPr>
          <a:xfrm>
            <a:off x="332905" y="271463"/>
            <a:ext cx="11541938" cy="408159"/>
          </a:xfrm>
          <a:prstGeom prst="rect">
            <a:avLst/>
          </a:prstGeom>
        </p:spPr>
        <p:txBody>
          <a:bodyPr/>
          <a:lstStyle>
            <a:lvl1pPr marL="0" indent="0">
              <a:buNone/>
              <a:defRPr sz="35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SPEAKER NAME</a:t>
            </a:r>
            <a:endParaRPr lang="en-US" dirty="0"/>
          </a:p>
        </p:txBody>
      </p:sp>
      <p:sp>
        <p:nvSpPr>
          <p:cNvPr id="11" name="Text Placeholder 9"/>
          <p:cNvSpPr>
            <a:spLocks noGrp="1"/>
          </p:cNvSpPr>
          <p:nvPr>
            <p:ph type="body" sz="quarter" idx="11" hasCustomPrompt="1"/>
          </p:nvPr>
        </p:nvSpPr>
        <p:spPr>
          <a:xfrm>
            <a:off x="332905" y="741021"/>
            <a:ext cx="11541938" cy="408159"/>
          </a:xfrm>
          <a:prstGeom prst="rect">
            <a:avLst/>
          </a:prstGeom>
        </p:spPr>
        <p:txBody>
          <a:bodyPr/>
          <a:lstStyle>
            <a:lvl1pPr marL="0" indent="0">
              <a:buNone/>
              <a:defRPr sz="23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SPEAKER TITLE</a:t>
            </a:r>
            <a:endParaRPr lang="en-US" dirty="0"/>
          </a:p>
        </p:txBody>
      </p:sp>
      <p:cxnSp>
        <p:nvCxnSpPr>
          <p:cNvPr id="13" name="Straight Connector 12"/>
          <p:cNvCxnSpPr>
            <a:cxnSpLocks/>
          </p:cNvCxnSpPr>
          <p:nvPr userDrawn="1"/>
        </p:nvCxnSpPr>
        <p:spPr>
          <a:xfrm flipV="1">
            <a:off x="3873055" y="2027656"/>
            <a:ext cx="0" cy="3787357"/>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9"/>
          <p:cNvSpPr>
            <a:spLocks noGrp="1"/>
          </p:cNvSpPr>
          <p:nvPr>
            <p:ph type="body" sz="quarter" idx="14" hasCustomPrompt="1"/>
          </p:nvPr>
        </p:nvSpPr>
        <p:spPr>
          <a:xfrm>
            <a:off x="357618" y="4971331"/>
            <a:ext cx="3312338" cy="408159"/>
          </a:xfrm>
          <a:prstGeom prst="rect">
            <a:avLst/>
          </a:prstGeom>
        </p:spPr>
        <p:txBody>
          <a:bodyPr/>
          <a:lstStyle>
            <a:lvl1pPr marL="0" indent="0" algn="ctr">
              <a:buNone/>
              <a:defRPr sz="12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SPEAKER TITLE</a:t>
            </a:r>
            <a:endParaRPr lang="en-US" dirty="0"/>
          </a:p>
        </p:txBody>
      </p:sp>
      <p:sp>
        <p:nvSpPr>
          <p:cNvPr id="19" name="Picture Placeholder 18"/>
          <p:cNvSpPr>
            <a:spLocks noGrp="1" noChangeAspect="1"/>
          </p:cNvSpPr>
          <p:nvPr>
            <p:ph type="pic" sz="quarter" idx="15" hasCustomPrompt="1"/>
          </p:nvPr>
        </p:nvSpPr>
        <p:spPr>
          <a:xfrm>
            <a:off x="1095787" y="2096423"/>
            <a:ext cx="1836000" cy="1836000"/>
          </a:xfrm>
          <a:prstGeom prst="ellipse">
            <a:avLst/>
          </a:prstGeom>
          <a:solidFill>
            <a:schemeClr val="bg1"/>
          </a:solidFill>
        </p:spPr>
        <p:txBody>
          <a:bodyPr anchor="ctr"/>
          <a:lstStyle>
            <a:lvl1pPr marL="0" indent="0" algn="ctr">
              <a:buNone/>
              <a:defRPr sz="1800" b="1">
                <a:solidFill>
                  <a:schemeClr val="accent1"/>
                </a:solidFill>
              </a:defRPr>
            </a:lvl1pPr>
          </a:lstStyle>
          <a:p>
            <a:r>
              <a:rPr lang="en-US" dirty="0" smtClean="0"/>
              <a:t>REPLACE</a:t>
            </a:r>
            <a:br>
              <a:rPr lang="en-US" dirty="0" smtClean="0"/>
            </a:br>
            <a:r>
              <a:rPr lang="en-US" dirty="0" smtClean="0"/>
              <a:t>PHOTO</a:t>
            </a:r>
            <a:endParaRPr lang="en-US" dirty="0"/>
          </a:p>
        </p:txBody>
      </p:sp>
      <p:sp>
        <p:nvSpPr>
          <p:cNvPr id="22" name="Text Placeholder 9"/>
          <p:cNvSpPr>
            <a:spLocks noGrp="1"/>
          </p:cNvSpPr>
          <p:nvPr>
            <p:ph type="body" sz="quarter" idx="16" hasCustomPrompt="1"/>
          </p:nvPr>
        </p:nvSpPr>
        <p:spPr>
          <a:xfrm>
            <a:off x="357618" y="4528965"/>
            <a:ext cx="3312338" cy="408159"/>
          </a:xfrm>
          <a:prstGeom prst="rect">
            <a:avLst/>
          </a:prstGeom>
        </p:spPr>
        <p:txBody>
          <a:bodyPr/>
          <a:lstStyle>
            <a:lvl1pPr marL="0" indent="0" algn="ctr">
              <a:buNone/>
              <a:defRPr sz="23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SPEAKER NAME</a:t>
            </a:r>
            <a:endParaRPr lang="en-US" dirty="0"/>
          </a:p>
        </p:txBody>
      </p:sp>
      <p:sp>
        <p:nvSpPr>
          <p:cNvPr id="24" name="Text Placeholder 23"/>
          <p:cNvSpPr>
            <a:spLocks noGrp="1"/>
          </p:cNvSpPr>
          <p:nvPr>
            <p:ph type="body" sz="quarter" idx="17" hasCustomPrompt="1"/>
          </p:nvPr>
        </p:nvSpPr>
        <p:spPr>
          <a:xfrm>
            <a:off x="4279900" y="2027238"/>
            <a:ext cx="7594600" cy="404177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r>
              <a:rPr lang="en-US" dirty="0" smtClean="0"/>
              <a:t> </a:t>
            </a:r>
            <a:r>
              <a:rPr lang="en-US" dirty="0" err="1" smtClean="0"/>
              <a:t>est</a:t>
            </a:r>
            <a:r>
              <a:rPr lang="en-US" dirty="0" smtClean="0"/>
              <a:t> </a:t>
            </a:r>
            <a:r>
              <a:rPr lang="en-US" dirty="0" err="1" smtClean="0"/>
              <a:t>mauris</a:t>
            </a:r>
            <a:r>
              <a:rPr lang="en-US" dirty="0" smtClean="0"/>
              <a:t> et </a:t>
            </a:r>
            <a:r>
              <a:rPr lang="en-US" dirty="0" err="1" smtClean="0"/>
              <a:t>turpis</a:t>
            </a:r>
            <a:r>
              <a:rPr lang="en-US" dirty="0" smtClean="0"/>
              <a:t>. </a:t>
            </a:r>
            <a:r>
              <a:rPr lang="en-US" dirty="0" err="1" smtClean="0"/>
              <a:t>Suspendisse</a:t>
            </a:r>
            <a:r>
              <a:rPr lang="en-US" dirty="0" smtClean="0"/>
              <a:t> </a:t>
            </a:r>
            <a:r>
              <a:rPr lang="en-US" dirty="0" err="1" smtClean="0"/>
              <a:t>eleifend</a:t>
            </a:r>
            <a:r>
              <a:rPr lang="en-US" dirty="0" smtClean="0"/>
              <a:t> </a:t>
            </a:r>
            <a:r>
              <a:rPr lang="en-US" dirty="0" err="1" smtClean="0"/>
              <a:t>ornare</a:t>
            </a:r>
            <a:r>
              <a:rPr lang="en-US" dirty="0" smtClean="0"/>
              <a:t> </a:t>
            </a:r>
            <a:r>
              <a:rPr lang="en-US" dirty="0" err="1" smtClean="0"/>
              <a:t>diam</a:t>
            </a:r>
            <a:r>
              <a:rPr lang="en-US" dirty="0" smtClean="0"/>
              <a:t> sit </a:t>
            </a:r>
            <a:r>
              <a:rPr lang="en-US" dirty="0" err="1" smtClean="0"/>
              <a:t>amet</a:t>
            </a:r>
            <a:r>
              <a:rPr lang="en-US" dirty="0" smtClean="0"/>
              <a:t> </a:t>
            </a:r>
            <a:r>
              <a:rPr lang="en-US" dirty="0" err="1" smtClean="0"/>
              <a:t>facilisis</a:t>
            </a:r>
            <a:r>
              <a:rPr lang="en-US" dirty="0" smtClean="0"/>
              <a:t>. Nunc lacus </a:t>
            </a:r>
            <a:r>
              <a:rPr lang="en-US" dirty="0" err="1" smtClean="0"/>
              <a:t>mauris</a:t>
            </a:r>
            <a:r>
              <a:rPr lang="en-US" dirty="0" smtClean="0"/>
              <a:t>, </a:t>
            </a:r>
            <a:r>
              <a:rPr lang="en-US" dirty="0" err="1" smtClean="0"/>
              <a:t>sagittis</a:t>
            </a:r>
            <a:r>
              <a:rPr lang="en-US" dirty="0" smtClean="0"/>
              <a:t> in </a:t>
            </a:r>
            <a:r>
              <a:rPr lang="en-US" dirty="0" err="1" smtClean="0"/>
              <a:t>tortor</a:t>
            </a:r>
            <a:r>
              <a:rPr lang="en-US" dirty="0" smtClean="0"/>
              <a:t> a, </a:t>
            </a:r>
            <a:r>
              <a:rPr lang="en-US" dirty="0" err="1" smtClean="0"/>
              <a:t>scelerisque</a:t>
            </a:r>
            <a:r>
              <a:rPr lang="en-US" dirty="0" smtClean="0"/>
              <a:t> </a:t>
            </a:r>
            <a:r>
              <a:rPr lang="en-US" dirty="0" err="1" smtClean="0"/>
              <a:t>feugiat</a:t>
            </a:r>
            <a:r>
              <a:rPr lang="en-US" dirty="0" smtClean="0"/>
              <a:t> </a:t>
            </a:r>
            <a:r>
              <a:rPr lang="en-US" dirty="0" err="1" smtClean="0"/>
              <a:t>velit</a:t>
            </a:r>
            <a:r>
              <a:rPr lang="en-US" dirty="0" smtClean="0"/>
              <a:t>. </a:t>
            </a:r>
            <a:r>
              <a:rPr lang="en-US" dirty="0" err="1" smtClean="0"/>
              <a:t>Nullam</a:t>
            </a:r>
            <a:r>
              <a:rPr lang="en-US" dirty="0" smtClean="0"/>
              <a:t> sit </a:t>
            </a:r>
            <a:r>
              <a:rPr lang="en-US" dirty="0" err="1" smtClean="0"/>
              <a:t>amet</a:t>
            </a:r>
            <a:r>
              <a:rPr lang="en-US" dirty="0" smtClean="0"/>
              <a:t> </a:t>
            </a:r>
            <a:r>
              <a:rPr lang="en-US" dirty="0" err="1" smtClean="0"/>
              <a:t>lobortis</a:t>
            </a:r>
            <a:r>
              <a:rPr lang="en-US" dirty="0" smtClean="0"/>
              <a:t> </a:t>
            </a:r>
            <a:r>
              <a:rPr lang="en-US" dirty="0" err="1" smtClean="0"/>
              <a:t>urna</a:t>
            </a:r>
            <a:r>
              <a:rPr lang="en-US" dirty="0" smtClean="0"/>
              <a:t>. </a:t>
            </a:r>
            <a:r>
              <a:rPr lang="en-US" dirty="0" err="1" smtClean="0"/>
              <a:t>Aenean</a:t>
            </a:r>
            <a:r>
              <a:rPr lang="en-US" dirty="0" smtClean="0"/>
              <a:t> </a:t>
            </a:r>
            <a:r>
              <a:rPr lang="en-US" dirty="0" err="1" smtClean="0"/>
              <a:t>auctor</a:t>
            </a:r>
            <a:r>
              <a:rPr lang="en-US" dirty="0" smtClean="0"/>
              <a:t> ligula </a:t>
            </a:r>
            <a:r>
              <a:rPr lang="en-US" dirty="0" err="1" smtClean="0"/>
              <a:t>feugiat</a:t>
            </a:r>
            <a:r>
              <a:rPr lang="en-US" dirty="0" smtClean="0"/>
              <a:t>, </a:t>
            </a:r>
            <a:r>
              <a:rPr lang="en-US" dirty="0" err="1" smtClean="0"/>
              <a:t>tempor</a:t>
            </a:r>
            <a:r>
              <a:rPr lang="en-US" dirty="0" smtClean="0"/>
              <a:t> </a:t>
            </a:r>
            <a:r>
              <a:rPr lang="en-US" dirty="0" err="1" smtClean="0"/>
              <a:t>diam</a:t>
            </a:r>
            <a:r>
              <a:rPr lang="en-US" dirty="0" smtClean="0"/>
              <a:t> non, </a:t>
            </a:r>
            <a:r>
              <a:rPr lang="en-US" dirty="0" err="1" smtClean="0"/>
              <a:t>viverra</a:t>
            </a:r>
            <a:r>
              <a:rPr lang="en-US" dirty="0" smtClean="0"/>
              <a:t> </a:t>
            </a:r>
            <a:r>
              <a:rPr lang="en-US" dirty="0" err="1" smtClean="0"/>
              <a:t>eros</a:t>
            </a:r>
            <a:r>
              <a:rPr lang="en-US" dirty="0" smtClean="0"/>
              <a:t>. </a:t>
            </a:r>
            <a:r>
              <a:rPr lang="en-US" dirty="0" err="1" smtClean="0"/>
              <a:t>Morbi</a:t>
            </a:r>
            <a:r>
              <a:rPr lang="en-US" dirty="0" smtClean="0"/>
              <a:t> </a:t>
            </a:r>
            <a:r>
              <a:rPr lang="en-US" dirty="0" err="1" smtClean="0"/>
              <a:t>hendrerit</a:t>
            </a:r>
            <a:r>
              <a:rPr lang="en-US" dirty="0" smtClean="0"/>
              <a:t> </a:t>
            </a:r>
            <a:r>
              <a:rPr lang="en-US" dirty="0" err="1" smtClean="0"/>
              <a:t>egestas</a:t>
            </a:r>
            <a:r>
              <a:rPr lang="en-US" dirty="0" smtClean="0"/>
              <a:t> </a:t>
            </a:r>
            <a:r>
              <a:rPr lang="en-US" dirty="0" err="1" smtClean="0"/>
              <a:t>nunc</a:t>
            </a:r>
            <a:r>
              <a:rPr lang="en-US" dirty="0" smtClean="0"/>
              <a:t> vitae </a:t>
            </a:r>
            <a:r>
              <a:rPr lang="en-US" dirty="0" err="1" smtClean="0"/>
              <a:t>commodo</a:t>
            </a:r>
            <a:endParaRPr lang="en-US" dirty="0"/>
          </a:p>
        </p:txBody>
      </p:sp>
    </p:spTree>
    <p:extLst>
      <p:ext uri="{BB962C8B-B14F-4D97-AF65-F5344CB8AC3E}">
        <p14:creationId xmlns:p14="http://schemas.microsoft.com/office/powerpoint/2010/main" val="19584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9"/>
          <p:cNvGrpSpPr/>
          <p:nvPr userDrawn="1"/>
        </p:nvGrpSpPr>
        <p:grpSpPr>
          <a:xfrm>
            <a:off x="2406222" y="1971653"/>
            <a:ext cx="7334510" cy="4100535"/>
            <a:chOff x="2406222" y="1318119"/>
            <a:chExt cx="7334510" cy="5504735"/>
          </a:xfrm>
        </p:grpSpPr>
        <p:cxnSp>
          <p:nvCxnSpPr>
            <p:cNvPr id="11" name="Straight Connector 10"/>
            <p:cNvCxnSpPr/>
            <p:nvPr/>
          </p:nvCxnSpPr>
          <p:spPr>
            <a:xfrm flipV="1">
              <a:off x="2406222" y="1318119"/>
              <a:ext cx="0" cy="550473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846107" y="1318119"/>
              <a:ext cx="0" cy="550473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300847" y="1318119"/>
              <a:ext cx="0" cy="550473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9740732" y="1318119"/>
              <a:ext cx="0" cy="550473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grpSp>
      <p:sp>
        <p:nvSpPr>
          <p:cNvPr id="15" name="Text Placeholder 9"/>
          <p:cNvSpPr>
            <a:spLocks noGrp="1"/>
          </p:cNvSpPr>
          <p:nvPr>
            <p:ph type="body" sz="quarter" idx="10" hasCustomPrompt="1"/>
          </p:nvPr>
        </p:nvSpPr>
        <p:spPr>
          <a:xfrm>
            <a:off x="332905" y="271463"/>
            <a:ext cx="11541938" cy="408159"/>
          </a:xfrm>
          <a:prstGeom prst="rect">
            <a:avLst/>
          </a:prstGeom>
        </p:spPr>
        <p:txBody>
          <a:bodyPr/>
          <a:lstStyle>
            <a:lvl1pPr marL="0" indent="0">
              <a:buNone/>
              <a:defRPr sz="35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HEADLINE OF PAGE HERE</a:t>
            </a:r>
            <a:endParaRPr lang="en-US" dirty="0"/>
          </a:p>
        </p:txBody>
      </p:sp>
      <p:sp>
        <p:nvSpPr>
          <p:cNvPr id="16" name="Text Placeholder 9"/>
          <p:cNvSpPr>
            <a:spLocks noGrp="1"/>
          </p:cNvSpPr>
          <p:nvPr>
            <p:ph type="body" sz="quarter" idx="11" hasCustomPrompt="1"/>
          </p:nvPr>
        </p:nvSpPr>
        <p:spPr>
          <a:xfrm>
            <a:off x="332905" y="741021"/>
            <a:ext cx="11541938" cy="408159"/>
          </a:xfrm>
          <a:prstGeom prst="rect">
            <a:avLst/>
          </a:prstGeom>
        </p:spPr>
        <p:txBody>
          <a:bodyPr/>
          <a:lstStyle>
            <a:lvl1pPr marL="0" indent="0">
              <a:buNone/>
              <a:defRPr sz="23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SECOND LINE HERE</a:t>
            </a:r>
            <a:endParaRPr lang="en-US" dirty="0"/>
          </a:p>
        </p:txBody>
      </p:sp>
      <p:cxnSp>
        <p:nvCxnSpPr>
          <p:cNvPr id="17" name="Straight Connector 16">
            <a:extLst>
              <a:ext uri="{FF2B5EF4-FFF2-40B4-BE49-F238E27FC236}">
                <a16:creationId xmlns:a16="http://schemas.microsoft.com/office/drawing/2014/main" id="{3C7A8D05-A421-4E46-9A31-A046D251256E}"/>
              </a:ext>
            </a:extLst>
          </p:cNvPr>
          <p:cNvCxnSpPr/>
          <p:nvPr userDrawn="1"/>
        </p:nvCxnSpPr>
        <p:spPr>
          <a:xfrm flipH="1">
            <a:off x="1" y="1311814"/>
            <a:ext cx="12191999" cy="11648"/>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18"/>
          <p:cNvSpPr>
            <a:spLocks noGrp="1" noChangeAspect="1"/>
          </p:cNvSpPr>
          <p:nvPr>
            <p:ph type="pic" sz="quarter" idx="15" hasCustomPrompt="1"/>
          </p:nvPr>
        </p:nvSpPr>
        <p:spPr>
          <a:xfrm>
            <a:off x="665311" y="2097741"/>
            <a:ext cx="1116000" cy="1116000"/>
          </a:xfrm>
          <a:prstGeom prst="ellipse">
            <a:avLst/>
          </a:prstGeom>
          <a:solidFill>
            <a:schemeClr val="bg1"/>
          </a:solidFill>
        </p:spPr>
        <p:txBody>
          <a:bodyPr anchor="ctr"/>
          <a:lstStyle>
            <a:lvl1pPr marL="0" indent="0" algn="ctr">
              <a:buNone/>
              <a:defRPr sz="1200" b="1">
                <a:solidFill>
                  <a:schemeClr val="accent1"/>
                </a:solidFill>
              </a:defRPr>
            </a:lvl1pPr>
          </a:lstStyle>
          <a:p>
            <a:r>
              <a:rPr lang="en-US" dirty="0" smtClean="0"/>
              <a:t>REPLACE</a:t>
            </a:r>
            <a:br>
              <a:rPr lang="en-US" dirty="0" smtClean="0"/>
            </a:br>
            <a:r>
              <a:rPr lang="en-US" dirty="0" smtClean="0"/>
              <a:t>PHOTO</a:t>
            </a:r>
            <a:endParaRPr lang="en-US" dirty="0"/>
          </a:p>
        </p:txBody>
      </p:sp>
      <p:sp>
        <p:nvSpPr>
          <p:cNvPr id="19" name="Text Placeholder 9"/>
          <p:cNvSpPr>
            <a:spLocks noGrp="1"/>
          </p:cNvSpPr>
          <p:nvPr>
            <p:ph type="body" sz="quarter" idx="14" hasCustomPrompt="1"/>
          </p:nvPr>
        </p:nvSpPr>
        <p:spPr>
          <a:xfrm>
            <a:off x="348884" y="4309676"/>
            <a:ext cx="1748856" cy="408159"/>
          </a:xfrm>
          <a:prstGeom prst="rect">
            <a:avLst/>
          </a:prstGeom>
        </p:spPr>
        <p:txBody>
          <a:bodyPr/>
          <a:lstStyle>
            <a:lvl1pPr marL="0" indent="0" algn="ctr">
              <a:buNone/>
              <a:defRPr sz="105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PLACEHOLDER COPY HERE</a:t>
            </a:r>
            <a:endParaRPr lang="en-US" dirty="0"/>
          </a:p>
        </p:txBody>
      </p:sp>
      <p:sp>
        <p:nvSpPr>
          <p:cNvPr id="20" name="Text Placeholder 9"/>
          <p:cNvSpPr>
            <a:spLocks noGrp="1"/>
          </p:cNvSpPr>
          <p:nvPr>
            <p:ph type="body" sz="quarter" idx="16" hasCustomPrompt="1"/>
          </p:nvPr>
        </p:nvSpPr>
        <p:spPr>
          <a:xfrm>
            <a:off x="348884" y="3679392"/>
            <a:ext cx="1748856" cy="630284"/>
          </a:xfrm>
          <a:prstGeom prst="rect">
            <a:avLst/>
          </a:prstGeom>
        </p:spPr>
        <p:txBody>
          <a:bodyPr/>
          <a:lstStyle>
            <a:lvl1pPr marL="0" indent="0" algn="ctr">
              <a:spcBef>
                <a:spcPts val="600"/>
              </a:spcBef>
              <a:buNone/>
              <a:defRPr sz="14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COPY</a:t>
            </a:r>
            <a:br>
              <a:rPr lang="en-US" dirty="0" smtClean="0"/>
            </a:br>
            <a:r>
              <a:rPr lang="en-US" dirty="0" smtClean="0"/>
              <a:t>HERE</a:t>
            </a:r>
            <a:endParaRPr lang="en-US" dirty="0"/>
          </a:p>
        </p:txBody>
      </p:sp>
      <p:sp>
        <p:nvSpPr>
          <p:cNvPr id="21" name="Subtitle 2">
            <a:extLst>
              <a:ext uri="{FF2B5EF4-FFF2-40B4-BE49-F238E27FC236}">
                <a16:creationId xmlns:a16="http://schemas.microsoft.com/office/drawing/2014/main" id="{AFDCBB30-F27B-A645-BDA6-78EC87516BC1}"/>
              </a:ext>
            </a:extLst>
          </p:cNvPr>
          <p:cNvSpPr txBox="1">
            <a:spLocks/>
          </p:cNvSpPr>
          <p:nvPr userDrawn="1"/>
        </p:nvSpPr>
        <p:spPr>
          <a:xfrm>
            <a:off x="409240" y="6341423"/>
            <a:ext cx="6905960" cy="30601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00AEEF"/>
              </a:buClr>
              <a:buNone/>
            </a:pPr>
            <a:r>
              <a:rPr lang="en-US" sz="900" b="1" dirty="0">
                <a:solidFill>
                  <a:schemeClr val="bg1">
                    <a:lumMod val="75000"/>
                  </a:schemeClr>
                </a:solidFill>
              </a:rPr>
              <a:t>©</a:t>
            </a:r>
            <a:r>
              <a:rPr lang="en-US" sz="900" b="1" dirty="0" smtClean="0">
                <a:solidFill>
                  <a:schemeClr val="bg1">
                    <a:lumMod val="75000"/>
                  </a:schemeClr>
                </a:solidFill>
              </a:rPr>
              <a:t>2019 </a:t>
            </a:r>
            <a:r>
              <a:rPr lang="en-US" sz="900" b="1" dirty="0">
                <a:solidFill>
                  <a:schemeClr val="bg1">
                    <a:lumMod val="75000"/>
                  </a:schemeClr>
                </a:solidFill>
              </a:rPr>
              <a:t>EPAM Systems, Inc.</a:t>
            </a:r>
            <a:endParaRPr lang="en-US" sz="900" dirty="0">
              <a:solidFill>
                <a:schemeClr val="bg1">
                  <a:lumMod val="75000"/>
                </a:schemeClr>
              </a:solidFill>
            </a:endParaRPr>
          </a:p>
        </p:txBody>
      </p:sp>
      <p:sp>
        <p:nvSpPr>
          <p:cNvPr id="22" name="Picture Placeholder 18"/>
          <p:cNvSpPr>
            <a:spLocks noGrp="1" noChangeAspect="1"/>
          </p:cNvSpPr>
          <p:nvPr>
            <p:ph type="pic" sz="quarter" idx="17" hasCustomPrompt="1"/>
          </p:nvPr>
        </p:nvSpPr>
        <p:spPr>
          <a:xfrm>
            <a:off x="3085783" y="2097741"/>
            <a:ext cx="1116000" cy="1116000"/>
          </a:xfrm>
          <a:prstGeom prst="ellipse">
            <a:avLst/>
          </a:prstGeom>
          <a:solidFill>
            <a:schemeClr val="bg1"/>
          </a:solidFill>
        </p:spPr>
        <p:txBody>
          <a:bodyPr anchor="ctr"/>
          <a:lstStyle>
            <a:lvl1pPr marL="0" indent="0" algn="ctr">
              <a:buNone/>
              <a:defRPr sz="1200" b="1">
                <a:solidFill>
                  <a:schemeClr val="accent1"/>
                </a:solidFill>
              </a:defRPr>
            </a:lvl1pPr>
          </a:lstStyle>
          <a:p>
            <a:r>
              <a:rPr lang="en-US" dirty="0" smtClean="0"/>
              <a:t>REPLACE</a:t>
            </a:r>
            <a:br>
              <a:rPr lang="en-US" dirty="0" smtClean="0"/>
            </a:br>
            <a:r>
              <a:rPr lang="en-US" dirty="0" smtClean="0"/>
              <a:t>PHOTO</a:t>
            </a:r>
            <a:endParaRPr lang="en-US" dirty="0"/>
          </a:p>
        </p:txBody>
      </p:sp>
      <p:sp>
        <p:nvSpPr>
          <p:cNvPr id="23" name="Text Placeholder 9"/>
          <p:cNvSpPr>
            <a:spLocks noGrp="1"/>
          </p:cNvSpPr>
          <p:nvPr>
            <p:ph type="body" sz="quarter" idx="18" hasCustomPrompt="1"/>
          </p:nvPr>
        </p:nvSpPr>
        <p:spPr>
          <a:xfrm>
            <a:off x="2769356" y="4309676"/>
            <a:ext cx="1748856" cy="408159"/>
          </a:xfrm>
          <a:prstGeom prst="rect">
            <a:avLst/>
          </a:prstGeom>
        </p:spPr>
        <p:txBody>
          <a:bodyPr/>
          <a:lstStyle>
            <a:lvl1pPr marL="0" indent="0" algn="ctr">
              <a:buNone/>
              <a:defRPr sz="105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PLACEHOLDER COPY HERE</a:t>
            </a:r>
            <a:endParaRPr lang="en-US" dirty="0"/>
          </a:p>
        </p:txBody>
      </p:sp>
      <p:sp>
        <p:nvSpPr>
          <p:cNvPr id="24" name="Text Placeholder 9"/>
          <p:cNvSpPr>
            <a:spLocks noGrp="1"/>
          </p:cNvSpPr>
          <p:nvPr>
            <p:ph type="body" sz="quarter" idx="19" hasCustomPrompt="1"/>
          </p:nvPr>
        </p:nvSpPr>
        <p:spPr>
          <a:xfrm>
            <a:off x="2769356" y="3679392"/>
            <a:ext cx="1748856" cy="630284"/>
          </a:xfrm>
          <a:prstGeom prst="rect">
            <a:avLst/>
          </a:prstGeom>
        </p:spPr>
        <p:txBody>
          <a:bodyPr/>
          <a:lstStyle>
            <a:lvl1pPr marL="0" indent="0" algn="ctr">
              <a:spcBef>
                <a:spcPts val="600"/>
              </a:spcBef>
              <a:buNone/>
              <a:defRPr sz="14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COPY</a:t>
            </a:r>
            <a:br>
              <a:rPr lang="en-US" dirty="0" smtClean="0"/>
            </a:br>
            <a:r>
              <a:rPr lang="en-US" dirty="0" smtClean="0"/>
              <a:t>HERE</a:t>
            </a:r>
            <a:endParaRPr lang="en-US" dirty="0"/>
          </a:p>
        </p:txBody>
      </p:sp>
      <p:sp>
        <p:nvSpPr>
          <p:cNvPr id="25" name="Picture Placeholder 18"/>
          <p:cNvSpPr>
            <a:spLocks noGrp="1" noChangeAspect="1"/>
          </p:cNvSpPr>
          <p:nvPr>
            <p:ph type="pic" sz="quarter" idx="20" hasCustomPrompt="1"/>
          </p:nvPr>
        </p:nvSpPr>
        <p:spPr>
          <a:xfrm>
            <a:off x="5517011" y="2097741"/>
            <a:ext cx="1116000" cy="1116000"/>
          </a:xfrm>
          <a:prstGeom prst="ellipse">
            <a:avLst/>
          </a:prstGeom>
          <a:solidFill>
            <a:schemeClr val="bg1"/>
          </a:solidFill>
        </p:spPr>
        <p:txBody>
          <a:bodyPr anchor="ctr"/>
          <a:lstStyle>
            <a:lvl1pPr marL="0" indent="0" algn="ctr">
              <a:buNone/>
              <a:defRPr sz="1200" b="1">
                <a:solidFill>
                  <a:schemeClr val="accent1"/>
                </a:solidFill>
              </a:defRPr>
            </a:lvl1pPr>
          </a:lstStyle>
          <a:p>
            <a:r>
              <a:rPr lang="en-US" dirty="0" smtClean="0"/>
              <a:t>REPLACE</a:t>
            </a:r>
            <a:br>
              <a:rPr lang="en-US" dirty="0" smtClean="0"/>
            </a:br>
            <a:r>
              <a:rPr lang="en-US" dirty="0" smtClean="0"/>
              <a:t>PHOTO</a:t>
            </a:r>
            <a:endParaRPr lang="en-US" dirty="0"/>
          </a:p>
        </p:txBody>
      </p:sp>
      <p:sp>
        <p:nvSpPr>
          <p:cNvPr id="26" name="Text Placeholder 9"/>
          <p:cNvSpPr>
            <a:spLocks noGrp="1"/>
          </p:cNvSpPr>
          <p:nvPr>
            <p:ph type="body" sz="quarter" idx="21" hasCustomPrompt="1"/>
          </p:nvPr>
        </p:nvSpPr>
        <p:spPr>
          <a:xfrm>
            <a:off x="5200584" y="4309676"/>
            <a:ext cx="1748856" cy="408159"/>
          </a:xfrm>
          <a:prstGeom prst="rect">
            <a:avLst/>
          </a:prstGeom>
        </p:spPr>
        <p:txBody>
          <a:bodyPr/>
          <a:lstStyle>
            <a:lvl1pPr marL="0" indent="0" algn="ctr">
              <a:buNone/>
              <a:defRPr sz="105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PLACEHOLDER COPY HERE</a:t>
            </a:r>
            <a:endParaRPr lang="en-US" dirty="0"/>
          </a:p>
        </p:txBody>
      </p:sp>
      <p:sp>
        <p:nvSpPr>
          <p:cNvPr id="27" name="Text Placeholder 9"/>
          <p:cNvSpPr>
            <a:spLocks noGrp="1"/>
          </p:cNvSpPr>
          <p:nvPr>
            <p:ph type="body" sz="quarter" idx="22" hasCustomPrompt="1"/>
          </p:nvPr>
        </p:nvSpPr>
        <p:spPr>
          <a:xfrm>
            <a:off x="5200584" y="3679392"/>
            <a:ext cx="1748856" cy="630284"/>
          </a:xfrm>
          <a:prstGeom prst="rect">
            <a:avLst/>
          </a:prstGeom>
        </p:spPr>
        <p:txBody>
          <a:bodyPr/>
          <a:lstStyle>
            <a:lvl1pPr marL="0" indent="0" algn="ctr">
              <a:spcBef>
                <a:spcPts val="600"/>
              </a:spcBef>
              <a:buNone/>
              <a:defRPr sz="14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COPY</a:t>
            </a:r>
            <a:br>
              <a:rPr lang="en-US" dirty="0" smtClean="0"/>
            </a:br>
            <a:r>
              <a:rPr lang="en-US" dirty="0" smtClean="0"/>
              <a:t>HERE</a:t>
            </a:r>
            <a:endParaRPr lang="en-US" dirty="0"/>
          </a:p>
        </p:txBody>
      </p:sp>
      <p:sp>
        <p:nvSpPr>
          <p:cNvPr id="28" name="Picture Placeholder 18"/>
          <p:cNvSpPr>
            <a:spLocks noGrp="1" noChangeAspect="1"/>
          </p:cNvSpPr>
          <p:nvPr>
            <p:ph type="pic" sz="quarter" idx="23" hasCustomPrompt="1"/>
          </p:nvPr>
        </p:nvSpPr>
        <p:spPr>
          <a:xfrm>
            <a:off x="7948239" y="2097741"/>
            <a:ext cx="1116000" cy="1116000"/>
          </a:xfrm>
          <a:prstGeom prst="ellipse">
            <a:avLst/>
          </a:prstGeom>
          <a:solidFill>
            <a:schemeClr val="bg1"/>
          </a:solidFill>
        </p:spPr>
        <p:txBody>
          <a:bodyPr anchor="ctr"/>
          <a:lstStyle>
            <a:lvl1pPr marL="0" indent="0" algn="ctr">
              <a:buNone/>
              <a:defRPr sz="1200" b="1">
                <a:solidFill>
                  <a:schemeClr val="accent1"/>
                </a:solidFill>
              </a:defRPr>
            </a:lvl1pPr>
          </a:lstStyle>
          <a:p>
            <a:r>
              <a:rPr lang="en-US" dirty="0" smtClean="0"/>
              <a:t>REPLACE</a:t>
            </a:r>
            <a:br>
              <a:rPr lang="en-US" dirty="0" smtClean="0"/>
            </a:br>
            <a:r>
              <a:rPr lang="en-US" dirty="0" smtClean="0"/>
              <a:t>PHOTO</a:t>
            </a:r>
            <a:endParaRPr lang="en-US" dirty="0"/>
          </a:p>
        </p:txBody>
      </p:sp>
      <p:sp>
        <p:nvSpPr>
          <p:cNvPr id="29" name="Text Placeholder 9"/>
          <p:cNvSpPr>
            <a:spLocks noGrp="1"/>
          </p:cNvSpPr>
          <p:nvPr>
            <p:ph type="body" sz="quarter" idx="24" hasCustomPrompt="1"/>
          </p:nvPr>
        </p:nvSpPr>
        <p:spPr>
          <a:xfrm>
            <a:off x="7631812" y="4309676"/>
            <a:ext cx="1748856" cy="408159"/>
          </a:xfrm>
          <a:prstGeom prst="rect">
            <a:avLst/>
          </a:prstGeom>
        </p:spPr>
        <p:txBody>
          <a:bodyPr/>
          <a:lstStyle>
            <a:lvl1pPr marL="0" indent="0" algn="ctr">
              <a:buNone/>
              <a:defRPr sz="105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PLACEHOLDER COPY HERE</a:t>
            </a:r>
            <a:endParaRPr lang="en-US" dirty="0"/>
          </a:p>
        </p:txBody>
      </p:sp>
      <p:sp>
        <p:nvSpPr>
          <p:cNvPr id="30" name="Text Placeholder 9"/>
          <p:cNvSpPr>
            <a:spLocks noGrp="1"/>
          </p:cNvSpPr>
          <p:nvPr>
            <p:ph type="body" sz="quarter" idx="25" hasCustomPrompt="1"/>
          </p:nvPr>
        </p:nvSpPr>
        <p:spPr>
          <a:xfrm>
            <a:off x="7631812" y="3679392"/>
            <a:ext cx="1748856" cy="630284"/>
          </a:xfrm>
          <a:prstGeom prst="rect">
            <a:avLst/>
          </a:prstGeom>
        </p:spPr>
        <p:txBody>
          <a:bodyPr/>
          <a:lstStyle>
            <a:lvl1pPr marL="0" indent="0" algn="ctr">
              <a:spcBef>
                <a:spcPts val="600"/>
              </a:spcBef>
              <a:buNone/>
              <a:defRPr sz="14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COPY</a:t>
            </a:r>
            <a:br>
              <a:rPr lang="en-US" dirty="0" smtClean="0"/>
            </a:br>
            <a:r>
              <a:rPr lang="en-US" dirty="0" smtClean="0"/>
              <a:t>HERE</a:t>
            </a:r>
            <a:endParaRPr lang="en-US" dirty="0"/>
          </a:p>
        </p:txBody>
      </p:sp>
      <p:sp>
        <p:nvSpPr>
          <p:cNvPr id="31" name="Picture Placeholder 18"/>
          <p:cNvSpPr>
            <a:spLocks noGrp="1" noChangeAspect="1"/>
          </p:cNvSpPr>
          <p:nvPr>
            <p:ph type="pic" sz="quarter" idx="26" hasCustomPrompt="1"/>
          </p:nvPr>
        </p:nvSpPr>
        <p:spPr>
          <a:xfrm>
            <a:off x="10420898" y="2097741"/>
            <a:ext cx="1116000" cy="1116000"/>
          </a:xfrm>
          <a:prstGeom prst="ellipse">
            <a:avLst/>
          </a:prstGeom>
          <a:solidFill>
            <a:schemeClr val="bg1"/>
          </a:solidFill>
        </p:spPr>
        <p:txBody>
          <a:bodyPr anchor="ctr"/>
          <a:lstStyle>
            <a:lvl1pPr marL="0" indent="0" algn="ctr">
              <a:buNone/>
              <a:defRPr sz="1200" b="1">
                <a:solidFill>
                  <a:schemeClr val="accent1"/>
                </a:solidFill>
              </a:defRPr>
            </a:lvl1pPr>
          </a:lstStyle>
          <a:p>
            <a:r>
              <a:rPr lang="en-US" dirty="0" smtClean="0"/>
              <a:t>REPLACE</a:t>
            </a:r>
            <a:br>
              <a:rPr lang="en-US" dirty="0" smtClean="0"/>
            </a:br>
            <a:r>
              <a:rPr lang="en-US" dirty="0" smtClean="0"/>
              <a:t>PHOTO</a:t>
            </a:r>
            <a:endParaRPr lang="en-US" dirty="0"/>
          </a:p>
        </p:txBody>
      </p:sp>
      <p:sp>
        <p:nvSpPr>
          <p:cNvPr id="32" name="Text Placeholder 9"/>
          <p:cNvSpPr>
            <a:spLocks noGrp="1"/>
          </p:cNvSpPr>
          <p:nvPr>
            <p:ph type="body" sz="quarter" idx="27" hasCustomPrompt="1"/>
          </p:nvPr>
        </p:nvSpPr>
        <p:spPr>
          <a:xfrm>
            <a:off x="10104471" y="4309676"/>
            <a:ext cx="1748856" cy="408159"/>
          </a:xfrm>
          <a:prstGeom prst="rect">
            <a:avLst/>
          </a:prstGeom>
        </p:spPr>
        <p:txBody>
          <a:bodyPr/>
          <a:lstStyle>
            <a:lvl1pPr marL="0" indent="0" algn="ctr">
              <a:buNone/>
              <a:defRPr sz="105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PLACEHOLDER COPY HERE</a:t>
            </a:r>
            <a:endParaRPr lang="en-US" dirty="0"/>
          </a:p>
        </p:txBody>
      </p:sp>
      <p:sp>
        <p:nvSpPr>
          <p:cNvPr id="33" name="Text Placeholder 9"/>
          <p:cNvSpPr>
            <a:spLocks noGrp="1"/>
          </p:cNvSpPr>
          <p:nvPr>
            <p:ph type="body" sz="quarter" idx="28" hasCustomPrompt="1"/>
          </p:nvPr>
        </p:nvSpPr>
        <p:spPr>
          <a:xfrm>
            <a:off x="10104471" y="3679392"/>
            <a:ext cx="1748856" cy="630284"/>
          </a:xfrm>
          <a:prstGeom prst="rect">
            <a:avLst/>
          </a:prstGeom>
        </p:spPr>
        <p:txBody>
          <a:bodyPr/>
          <a:lstStyle>
            <a:lvl1pPr marL="0" indent="0" algn="ctr">
              <a:spcBef>
                <a:spcPts val="600"/>
              </a:spcBef>
              <a:buNone/>
              <a:defRPr sz="14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COPY</a:t>
            </a:r>
            <a:br>
              <a:rPr lang="en-US" dirty="0" smtClean="0"/>
            </a:br>
            <a:r>
              <a:rPr lang="en-US" dirty="0" smtClean="0"/>
              <a:t>HERE</a:t>
            </a:r>
            <a:endParaRPr lang="en-US" dirty="0"/>
          </a:p>
        </p:txBody>
      </p:sp>
    </p:spTree>
    <p:extLst>
      <p:ext uri="{BB962C8B-B14F-4D97-AF65-F5344CB8AC3E}">
        <p14:creationId xmlns:p14="http://schemas.microsoft.com/office/powerpoint/2010/main" val="593676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32905" y="271463"/>
            <a:ext cx="11541938" cy="408159"/>
          </a:xfrm>
          <a:prstGeom prst="rect">
            <a:avLst/>
          </a:prstGeom>
        </p:spPr>
        <p:txBody>
          <a:bodyPr/>
          <a:lstStyle>
            <a:lvl1pPr marL="0" indent="0">
              <a:buNone/>
              <a:defRPr sz="35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HEADLINE OF PAGE HERE</a:t>
            </a:r>
            <a:endParaRPr lang="en-US" dirty="0"/>
          </a:p>
        </p:txBody>
      </p:sp>
      <p:sp>
        <p:nvSpPr>
          <p:cNvPr id="7" name="Text Placeholder 9"/>
          <p:cNvSpPr>
            <a:spLocks noGrp="1"/>
          </p:cNvSpPr>
          <p:nvPr>
            <p:ph type="body" sz="quarter" idx="11" hasCustomPrompt="1"/>
          </p:nvPr>
        </p:nvSpPr>
        <p:spPr>
          <a:xfrm>
            <a:off x="332905" y="741021"/>
            <a:ext cx="11541938" cy="408159"/>
          </a:xfrm>
          <a:prstGeom prst="rect">
            <a:avLst/>
          </a:prstGeom>
        </p:spPr>
        <p:txBody>
          <a:bodyPr/>
          <a:lstStyle>
            <a:lvl1pPr marL="0" indent="0">
              <a:buNone/>
              <a:defRPr sz="23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SECOND LINE HERE</a:t>
            </a:r>
            <a:endParaRPr lang="en-US" dirty="0"/>
          </a:p>
        </p:txBody>
      </p:sp>
      <p:cxnSp>
        <p:nvCxnSpPr>
          <p:cNvPr id="8" name="Straight Connector 7">
            <a:extLst>
              <a:ext uri="{FF2B5EF4-FFF2-40B4-BE49-F238E27FC236}">
                <a16:creationId xmlns:a16="http://schemas.microsoft.com/office/drawing/2014/main" id="{3C7A8D05-A421-4E46-9A31-A046D251256E}"/>
              </a:ext>
            </a:extLst>
          </p:cNvPr>
          <p:cNvCxnSpPr/>
          <p:nvPr userDrawn="1"/>
        </p:nvCxnSpPr>
        <p:spPr>
          <a:xfrm flipH="1">
            <a:off x="1" y="1311814"/>
            <a:ext cx="12191999" cy="11648"/>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861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32905" y="271463"/>
            <a:ext cx="11541938" cy="408159"/>
          </a:xfrm>
          <a:prstGeom prst="rect">
            <a:avLst/>
          </a:prstGeom>
        </p:spPr>
        <p:txBody>
          <a:bodyPr/>
          <a:lstStyle>
            <a:lvl1pPr marL="0" indent="0">
              <a:buNone/>
              <a:defRPr sz="3500" b="1" spc="3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HEADLINE OF PAGE HERE</a:t>
            </a:r>
            <a:endParaRPr lang="en-US" dirty="0"/>
          </a:p>
        </p:txBody>
      </p:sp>
      <p:sp>
        <p:nvSpPr>
          <p:cNvPr id="7" name="Text Placeholder 9"/>
          <p:cNvSpPr>
            <a:spLocks noGrp="1"/>
          </p:cNvSpPr>
          <p:nvPr>
            <p:ph type="body" sz="quarter" idx="11" hasCustomPrompt="1"/>
          </p:nvPr>
        </p:nvSpPr>
        <p:spPr>
          <a:xfrm>
            <a:off x="332905" y="741021"/>
            <a:ext cx="11541938" cy="408159"/>
          </a:xfrm>
          <a:prstGeom prst="rect">
            <a:avLst/>
          </a:prstGeom>
        </p:spPr>
        <p:txBody>
          <a:bodyPr/>
          <a:lstStyle>
            <a:lvl1pPr marL="0" indent="0">
              <a:buNone/>
              <a:defRPr sz="23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SECOND LINE HERE</a:t>
            </a:r>
            <a:endParaRPr lang="en-US" dirty="0"/>
          </a:p>
        </p:txBody>
      </p:sp>
      <p:cxnSp>
        <p:nvCxnSpPr>
          <p:cNvPr id="8" name="Straight Connector 7">
            <a:extLst>
              <a:ext uri="{FF2B5EF4-FFF2-40B4-BE49-F238E27FC236}">
                <a16:creationId xmlns:a16="http://schemas.microsoft.com/office/drawing/2014/main" id="{3C7A8D05-A421-4E46-9A31-A046D251256E}"/>
              </a:ext>
            </a:extLst>
          </p:cNvPr>
          <p:cNvCxnSpPr/>
          <p:nvPr userDrawn="1"/>
        </p:nvCxnSpPr>
        <p:spPr>
          <a:xfrm flipH="1">
            <a:off x="1" y="1311814"/>
            <a:ext cx="12191999" cy="11648"/>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9" name="Text Placeholder 9"/>
          <p:cNvSpPr>
            <a:spLocks noGrp="1"/>
          </p:cNvSpPr>
          <p:nvPr>
            <p:ph type="body" sz="quarter" idx="14" hasCustomPrompt="1"/>
          </p:nvPr>
        </p:nvSpPr>
        <p:spPr>
          <a:xfrm>
            <a:off x="400648" y="2142067"/>
            <a:ext cx="3312338" cy="408159"/>
          </a:xfrm>
          <a:prstGeom prst="rect">
            <a:avLst/>
          </a:prstGeom>
        </p:spPr>
        <p:txBody>
          <a:bodyPr/>
          <a:lstStyle>
            <a:lvl1pPr marL="0" indent="0" algn="ctr">
              <a:buNone/>
              <a:defRPr sz="16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CHART TITLE</a:t>
            </a:r>
            <a:endParaRPr lang="en-US" dirty="0"/>
          </a:p>
        </p:txBody>
      </p:sp>
      <p:grpSp>
        <p:nvGrpSpPr>
          <p:cNvPr id="10" name="Group 9"/>
          <p:cNvGrpSpPr/>
          <p:nvPr userDrawn="1"/>
        </p:nvGrpSpPr>
        <p:grpSpPr>
          <a:xfrm>
            <a:off x="4064000" y="2081299"/>
            <a:ext cx="4064000" cy="4354219"/>
            <a:chOff x="4064000" y="1814908"/>
            <a:chExt cx="4064000" cy="4031255"/>
          </a:xfrm>
        </p:grpSpPr>
        <p:cxnSp>
          <p:nvCxnSpPr>
            <p:cNvPr id="11" name="Straight Connector 10"/>
            <p:cNvCxnSpPr/>
            <p:nvPr/>
          </p:nvCxnSpPr>
          <p:spPr>
            <a:xfrm flipV="1">
              <a:off x="8128000" y="1814908"/>
              <a:ext cx="0" cy="403125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064000" y="1814908"/>
              <a:ext cx="0" cy="403125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5" hasCustomPrompt="1"/>
          </p:nvPr>
        </p:nvSpPr>
        <p:spPr>
          <a:xfrm>
            <a:off x="400405" y="2689073"/>
            <a:ext cx="3313112" cy="36068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r>
              <a:rPr lang="en-US" dirty="0" smtClean="0"/>
              <a:t/>
            </a:r>
            <a:br>
              <a:rPr lang="en-US" dirty="0" smtClean="0"/>
            </a:br>
            <a:r>
              <a:rPr lang="en-US" dirty="0" smtClean="0"/>
              <a:t/>
            </a:r>
            <a:br>
              <a:rPr lang="en-US" dirty="0" smtClean="0"/>
            </a:br>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endParaRPr lang="en-US" dirty="0" smtClean="0"/>
          </a:p>
          <a:p>
            <a:pPr lvl="0"/>
            <a:endParaRPr lang="en-US" dirty="0" smtClean="0"/>
          </a:p>
        </p:txBody>
      </p:sp>
      <p:sp>
        <p:nvSpPr>
          <p:cNvPr id="16" name="Text Placeholder 9"/>
          <p:cNvSpPr>
            <a:spLocks noGrp="1"/>
          </p:cNvSpPr>
          <p:nvPr>
            <p:ph type="body" sz="quarter" idx="16" hasCustomPrompt="1"/>
          </p:nvPr>
        </p:nvSpPr>
        <p:spPr>
          <a:xfrm>
            <a:off x="4424008" y="2142067"/>
            <a:ext cx="3312338" cy="408159"/>
          </a:xfrm>
          <a:prstGeom prst="rect">
            <a:avLst/>
          </a:prstGeom>
        </p:spPr>
        <p:txBody>
          <a:bodyPr/>
          <a:lstStyle>
            <a:lvl1pPr marL="0" indent="0" algn="ctr">
              <a:buNone/>
              <a:defRPr sz="16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CHART TITLE</a:t>
            </a:r>
            <a:endParaRPr lang="en-US" dirty="0"/>
          </a:p>
        </p:txBody>
      </p:sp>
      <p:sp>
        <p:nvSpPr>
          <p:cNvPr id="17" name="Text Placeholder 13"/>
          <p:cNvSpPr>
            <a:spLocks noGrp="1"/>
          </p:cNvSpPr>
          <p:nvPr>
            <p:ph type="body" sz="quarter" idx="17" hasCustomPrompt="1"/>
          </p:nvPr>
        </p:nvSpPr>
        <p:spPr>
          <a:xfrm>
            <a:off x="4423765" y="2689073"/>
            <a:ext cx="3313112" cy="36068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r>
              <a:rPr lang="en-US" dirty="0" smtClean="0"/>
              <a:t/>
            </a:r>
            <a:br>
              <a:rPr lang="en-US" dirty="0" smtClean="0"/>
            </a:br>
            <a:r>
              <a:rPr lang="en-US" dirty="0" smtClean="0"/>
              <a:t/>
            </a:r>
            <a:br>
              <a:rPr lang="en-US" dirty="0" smtClean="0"/>
            </a:br>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endParaRPr lang="en-US" dirty="0" smtClean="0"/>
          </a:p>
          <a:p>
            <a:pPr lvl="0"/>
            <a:endParaRPr lang="en-US" dirty="0" smtClean="0"/>
          </a:p>
        </p:txBody>
      </p:sp>
      <p:sp>
        <p:nvSpPr>
          <p:cNvPr id="21" name="Text Placeholder 9"/>
          <p:cNvSpPr>
            <a:spLocks noGrp="1"/>
          </p:cNvSpPr>
          <p:nvPr>
            <p:ph type="body" sz="quarter" idx="18" hasCustomPrompt="1"/>
          </p:nvPr>
        </p:nvSpPr>
        <p:spPr>
          <a:xfrm>
            <a:off x="8540202" y="2142067"/>
            <a:ext cx="3312338" cy="408159"/>
          </a:xfrm>
          <a:prstGeom prst="rect">
            <a:avLst/>
          </a:prstGeom>
        </p:spPr>
        <p:txBody>
          <a:bodyPr/>
          <a:lstStyle>
            <a:lvl1pPr marL="0" indent="0" algn="ctr">
              <a:buNone/>
              <a:defRPr sz="1600" b="1" spc="3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CHART TITLE</a:t>
            </a:r>
            <a:endParaRPr lang="en-US" dirty="0"/>
          </a:p>
        </p:txBody>
      </p:sp>
      <p:sp>
        <p:nvSpPr>
          <p:cNvPr id="22" name="Text Placeholder 13"/>
          <p:cNvSpPr>
            <a:spLocks noGrp="1"/>
          </p:cNvSpPr>
          <p:nvPr>
            <p:ph type="body" sz="quarter" idx="19" hasCustomPrompt="1"/>
          </p:nvPr>
        </p:nvSpPr>
        <p:spPr>
          <a:xfrm>
            <a:off x="8539959" y="2689073"/>
            <a:ext cx="3313112" cy="36068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r>
              <a:rPr lang="en-US" dirty="0" smtClean="0"/>
              <a:t/>
            </a:r>
            <a:br>
              <a:rPr lang="en-US" dirty="0" smtClean="0"/>
            </a:br>
            <a:r>
              <a:rPr lang="en-US" dirty="0" smtClean="0"/>
              <a:t/>
            </a:r>
            <a:br>
              <a:rPr lang="en-US" dirty="0" smtClean="0"/>
            </a:br>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endParaRPr lang="en-US" dirty="0" smtClean="0"/>
          </a:p>
          <a:p>
            <a:pPr lvl="0"/>
            <a:endParaRPr lang="en-US" dirty="0" smtClean="0"/>
          </a:p>
        </p:txBody>
      </p:sp>
    </p:spTree>
    <p:extLst>
      <p:ext uri="{BB962C8B-B14F-4D97-AF65-F5344CB8AC3E}">
        <p14:creationId xmlns:p14="http://schemas.microsoft.com/office/powerpoint/2010/main" val="21663771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2638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a:off x="2" y="-163253"/>
            <a:ext cx="2064269" cy="1583263"/>
          </a:xfrm>
          <a:prstGeom prst="rect">
            <a:avLst/>
          </a:prstGeom>
        </p:spPr>
      </p:pic>
      <p:pic>
        <p:nvPicPr>
          <p:cNvPr id="5" name="Picture 4"/>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rot="10800000">
            <a:off x="10127731" y="5366350"/>
            <a:ext cx="2064269" cy="1583263"/>
          </a:xfrm>
          <a:prstGeom prst="rect">
            <a:avLst/>
          </a:prstGeom>
        </p:spPr>
      </p:pic>
      <p:sp>
        <p:nvSpPr>
          <p:cNvPr id="6" name="Text Placeholder 5"/>
          <p:cNvSpPr>
            <a:spLocks noGrp="1"/>
          </p:cNvSpPr>
          <p:nvPr>
            <p:ph type="body" sz="quarter" idx="10" hasCustomPrompt="1"/>
          </p:nvPr>
        </p:nvSpPr>
        <p:spPr>
          <a:xfrm>
            <a:off x="2063750" y="1654175"/>
            <a:ext cx="7515225" cy="3711575"/>
          </a:xfrm>
          <a:prstGeom prst="rect">
            <a:avLst/>
          </a:prstGeom>
        </p:spPr>
        <p:txBody>
          <a:bodyPr anchor="ctr"/>
          <a:lstStyle>
            <a:lvl1pPr marL="0" indent="0" algn="ctr">
              <a:buNone/>
              <a:defRPr>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lacinia</a:t>
            </a:r>
            <a:r>
              <a:rPr lang="en-US" dirty="0" smtClean="0"/>
              <a:t>, </a:t>
            </a:r>
            <a:r>
              <a:rPr lang="en-US" dirty="0" err="1" smtClean="0"/>
              <a:t>diam</a:t>
            </a:r>
            <a:r>
              <a:rPr lang="en-US" dirty="0" smtClean="0"/>
              <a:t> </a:t>
            </a:r>
            <a:r>
              <a:rPr lang="en-US" dirty="0" err="1" smtClean="0"/>
              <a:t>eget</a:t>
            </a:r>
            <a:r>
              <a:rPr lang="en-US" dirty="0" smtClean="0"/>
              <a:t> </a:t>
            </a:r>
            <a:r>
              <a:rPr lang="en-US" dirty="0" err="1" smtClean="0"/>
              <a:t>lobortis</a:t>
            </a:r>
            <a:r>
              <a:rPr lang="en-US" dirty="0" smtClean="0"/>
              <a:t> </a:t>
            </a:r>
            <a:r>
              <a:rPr lang="en-US" dirty="0" err="1" smtClean="0"/>
              <a:t>aliquet</a:t>
            </a:r>
            <a:r>
              <a:rPr lang="en-US" dirty="0" smtClean="0"/>
              <a:t>, lacus lorem </a:t>
            </a:r>
            <a:r>
              <a:rPr lang="en-US" dirty="0" err="1" smtClean="0"/>
              <a:t>placerat</a:t>
            </a:r>
            <a:r>
              <a:rPr lang="en-US" dirty="0" smtClean="0"/>
              <a:t> libero, </a:t>
            </a:r>
            <a:r>
              <a:rPr lang="en-US" dirty="0" err="1" smtClean="0"/>
              <a:t>nec</a:t>
            </a:r>
            <a:r>
              <a:rPr lang="en-US" dirty="0" smtClean="0"/>
              <a:t> </a:t>
            </a:r>
            <a:r>
              <a:rPr lang="en-US" dirty="0" err="1" smtClean="0"/>
              <a:t>vulputate</a:t>
            </a:r>
            <a:r>
              <a:rPr lang="en-US" dirty="0" smtClean="0"/>
              <a:t> </a:t>
            </a:r>
            <a:r>
              <a:rPr lang="en-US" dirty="0" err="1" smtClean="0"/>
              <a:t>est</a:t>
            </a:r>
            <a:r>
              <a:rPr lang="en-US" dirty="0" smtClean="0"/>
              <a:t> </a:t>
            </a:r>
            <a:r>
              <a:rPr lang="en-US" dirty="0" err="1" smtClean="0"/>
              <a:t>mauris</a:t>
            </a:r>
            <a:r>
              <a:rPr lang="en-US" dirty="0" smtClean="0"/>
              <a:t> et </a:t>
            </a:r>
            <a:r>
              <a:rPr lang="en-US" dirty="0" err="1" smtClean="0"/>
              <a:t>turpis</a:t>
            </a:r>
            <a:r>
              <a:rPr lang="en-US" dirty="0" smtClean="0"/>
              <a:t>. </a:t>
            </a:r>
            <a:r>
              <a:rPr lang="en-US" dirty="0" err="1" smtClean="0"/>
              <a:t>Suspendisse</a:t>
            </a:r>
            <a:r>
              <a:rPr lang="en-US" dirty="0" smtClean="0"/>
              <a:t> </a:t>
            </a:r>
            <a:r>
              <a:rPr lang="en-US" dirty="0" err="1" smtClean="0"/>
              <a:t>eleifend</a:t>
            </a:r>
            <a:r>
              <a:rPr lang="en-US" dirty="0" smtClean="0"/>
              <a:t> </a:t>
            </a:r>
            <a:r>
              <a:rPr lang="en-US" dirty="0" err="1" smtClean="0"/>
              <a:t>ornare</a:t>
            </a:r>
            <a:r>
              <a:rPr lang="en-US" dirty="0" smtClean="0"/>
              <a:t> </a:t>
            </a:r>
            <a:r>
              <a:rPr lang="en-US" dirty="0" err="1" smtClean="0"/>
              <a:t>diam</a:t>
            </a:r>
            <a:r>
              <a:rPr lang="en-US" dirty="0" smtClean="0"/>
              <a:t> sit </a:t>
            </a:r>
            <a:r>
              <a:rPr lang="en-US" dirty="0" err="1" smtClean="0"/>
              <a:t>amet</a:t>
            </a:r>
            <a:r>
              <a:rPr lang="en-US" dirty="0" smtClean="0"/>
              <a:t> </a:t>
            </a:r>
            <a:r>
              <a:rPr lang="en-US" dirty="0" err="1" smtClean="0"/>
              <a:t>facilisis</a:t>
            </a:r>
            <a:r>
              <a:rPr lang="en-US" dirty="0" smtClean="0"/>
              <a:t>. Nunc lacus </a:t>
            </a:r>
            <a:r>
              <a:rPr lang="en-US" dirty="0" err="1" smtClean="0"/>
              <a:t>mauris</a:t>
            </a:r>
            <a:r>
              <a:rPr lang="en-US" dirty="0" smtClean="0"/>
              <a:t>, </a:t>
            </a:r>
            <a:r>
              <a:rPr lang="en-US" dirty="0" err="1" smtClean="0"/>
              <a:t>sagittis</a:t>
            </a:r>
            <a:r>
              <a:rPr lang="en-US" dirty="0" smtClean="0"/>
              <a:t> in </a:t>
            </a:r>
            <a:r>
              <a:rPr lang="en-US" dirty="0" err="1" smtClean="0"/>
              <a:t>tortor</a:t>
            </a:r>
            <a:r>
              <a:rPr lang="en-US" dirty="0" smtClean="0"/>
              <a:t> a, </a:t>
            </a:r>
            <a:r>
              <a:rPr lang="en-US" dirty="0" err="1" smtClean="0"/>
              <a:t>scelerisque</a:t>
            </a:r>
            <a:r>
              <a:rPr lang="en-US" dirty="0" smtClean="0"/>
              <a:t> </a:t>
            </a:r>
            <a:r>
              <a:rPr lang="en-US" dirty="0" err="1" smtClean="0"/>
              <a:t>feugiat</a:t>
            </a:r>
            <a:r>
              <a:rPr lang="en-US" dirty="0" smtClean="0"/>
              <a:t> </a:t>
            </a:r>
            <a:r>
              <a:rPr lang="en-US" dirty="0" err="1" smtClean="0"/>
              <a:t>velit</a:t>
            </a:r>
            <a:r>
              <a:rPr lang="en-US" dirty="0" smtClean="0"/>
              <a:t>. </a:t>
            </a:r>
            <a:r>
              <a:rPr lang="en-US" dirty="0" err="1" smtClean="0"/>
              <a:t>Nullam</a:t>
            </a:r>
            <a:r>
              <a:rPr lang="en-US" dirty="0" smtClean="0"/>
              <a:t> sit </a:t>
            </a:r>
            <a:r>
              <a:rPr lang="en-US" dirty="0" err="1" smtClean="0"/>
              <a:t>amet</a:t>
            </a:r>
            <a:r>
              <a:rPr lang="en-US" dirty="0" smtClean="0"/>
              <a:t> </a:t>
            </a:r>
            <a:r>
              <a:rPr lang="en-US" dirty="0" err="1" smtClean="0"/>
              <a:t>lobortis</a:t>
            </a:r>
            <a:r>
              <a:rPr lang="en-US" dirty="0" smtClean="0"/>
              <a:t> </a:t>
            </a:r>
            <a:r>
              <a:rPr lang="en-US" dirty="0" err="1" smtClean="0"/>
              <a:t>urna</a:t>
            </a:r>
            <a:r>
              <a:rPr lang="en-US" dirty="0" smtClean="0"/>
              <a:t>. </a:t>
            </a:r>
            <a:r>
              <a:rPr lang="en-US" dirty="0" err="1" smtClean="0"/>
              <a:t>Aenean</a:t>
            </a:r>
            <a:r>
              <a:rPr lang="en-US" dirty="0" smtClean="0"/>
              <a:t> </a:t>
            </a:r>
            <a:r>
              <a:rPr lang="en-US" dirty="0" err="1" smtClean="0"/>
              <a:t>auctor</a:t>
            </a:r>
            <a:r>
              <a:rPr lang="en-US" dirty="0" smtClean="0"/>
              <a:t> ligula </a:t>
            </a:r>
            <a:r>
              <a:rPr lang="en-US" dirty="0" err="1" smtClean="0"/>
              <a:t>feugiat</a:t>
            </a:r>
            <a:r>
              <a:rPr lang="en-US" dirty="0" smtClean="0"/>
              <a:t>, </a:t>
            </a:r>
            <a:r>
              <a:rPr lang="en-US" dirty="0" err="1" smtClean="0"/>
              <a:t>tempor</a:t>
            </a:r>
            <a:r>
              <a:rPr lang="en-US" dirty="0" smtClean="0"/>
              <a:t> </a:t>
            </a:r>
            <a:r>
              <a:rPr lang="en-US" dirty="0" err="1" smtClean="0"/>
              <a:t>diam</a:t>
            </a:r>
            <a:r>
              <a:rPr lang="en-US" dirty="0" smtClean="0"/>
              <a:t> non, </a:t>
            </a:r>
            <a:r>
              <a:rPr lang="en-US" dirty="0" err="1" smtClean="0"/>
              <a:t>viverra</a:t>
            </a:r>
            <a:r>
              <a:rPr lang="en-US" dirty="0" smtClean="0"/>
              <a:t> </a:t>
            </a:r>
            <a:r>
              <a:rPr lang="en-US" dirty="0" err="1" smtClean="0"/>
              <a:t>eros</a:t>
            </a:r>
            <a:r>
              <a:rPr lang="en-US" dirty="0" smtClean="0"/>
              <a:t>. </a:t>
            </a:r>
            <a:r>
              <a:rPr lang="en-US" dirty="0" err="1" smtClean="0"/>
              <a:t>Morbi</a:t>
            </a:r>
            <a:r>
              <a:rPr lang="en-US" dirty="0" smtClean="0"/>
              <a:t> </a:t>
            </a:r>
            <a:r>
              <a:rPr lang="en-US" dirty="0" err="1" smtClean="0"/>
              <a:t>hendrerit</a:t>
            </a:r>
            <a:r>
              <a:rPr lang="en-US" dirty="0" smtClean="0"/>
              <a:t> </a:t>
            </a:r>
            <a:r>
              <a:rPr lang="en-US" dirty="0" err="1" smtClean="0"/>
              <a:t>egestas</a:t>
            </a:r>
            <a:r>
              <a:rPr lang="en-US" dirty="0" smtClean="0"/>
              <a:t> </a:t>
            </a:r>
            <a:r>
              <a:rPr lang="en-US" dirty="0" err="1" smtClean="0"/>
              <a:t>nunc</a:t>
            </a:r>
            <a:r>
              <a:rPr lang="en-US" dirty="0" smtClean="0"/>
              <a:t> vitae </a:t>
            </a:r>
            <a:r>
              <a:rPr lang="en-US" dirty="0" err="1" smtClean="0"/>
              <a:t>commodo</a:t>
            </a:r>
            <a:endParaRPr lang="en-US" dirty="0"/>
          </a:p>
        </p:txBody>
      </p:sp>
    </p:spTree>
    <p:extLst>
      <p:ext uri="{BB962C8B-B14F-4D97-AF65-F5344CB8AC3E}">
        <p14:creationId xmlns:p14="http://schemas.microsoft.com/office/powerpoint/2010/main" val="8231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9D1E7-1615-C244-B305-A2E3AB515013}"/>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44BC5C-5FA4-8C4D-ACC5-1244622C86FF}"/>
              </a:ext>
            </a:extLst>
          </p:cNvPr>
          <p:cNvPicPr>
            <a:picLocks noChangeAspect="1"/>
          </p:cNvPicPr>
          <p:nvPr userDrawn="1"/>
        </p:nvPicPr>
        <p:blipFill rotWithShape="1">
          <a:blip r:embed="rId10" cstate="screen">
            <a:alphaModFix amt="70000"/>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13152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5" r:id="rId7"/>
    <p:sldLayoutId id="2147483664"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55082" y="265242"/>
            <a:ext cx="8100518" cy="6239075"/>
          </a:xfrm>
          <a:prstGeom prst="rect">
            <a:avLst/>
          </a:prstGeom>
        </p:spPr>
      </p:pic>
      <p:sp>
        <p:nvSpPr>
          <p:cNvPr id="5" name="Text Placeholder 4"/>
          <p:cNvSpPr>
            <a:spLocks noGrp="1"/>
          </p:cNvSpPr>
          <p:nvPr>
            <p:ph type="body" sz="quarter" idx="10"/>
          </p:nvPr>
        </p:nvSpPr>
        <p:spPr>
          <a:xfrm>
            <a:off x="1921669" y="4496580"/>
            <a:ext cx="8348662" cy="512082"/>
          </a:xfrm>
        </p:spPr>
        <p:txBody>
          <a:bodyPr/>
          <a:lstStyle/>
          <a:p>
            <a:r>
              <a:rPr lang="en-US" dirty="0" smtClean="0"/>
              <a:t>BA as a Digital Orchestrator</a:t>
            </a:r>
            <a:endParaRPr lang="en-US" dirty="0"/>
          </a:p>
        </p:txBody>
      </p:sp>
      <p:sp>
        <p:nvSpPr>
          <p:cNvPr id="6" name="Text Placeholder 5"/>
          <p:cNvSpPr>
            <a:spLocks noGrp="1"/>
          </p:cNvSpPr>
          <p:nvPr>
            <p:ph type="body" sz="quarter" idx="11"/>
          </p:nvPr>
        </p:nvSpPr>
        <p:spPr>
          <a:xfrm>
            <a:off x="1921669" y="5053597"/>
            <a:ext cx="8348662" cy="512082"/>
          </a:xfrm>
        </p:spPr>
        <p:txBody>
          <a:bodyPr/>
          <a:lstStyle/>
          <a:p>
            <a:r>
              <a:rPr lang="en-US" dirty="0" smtClean="0"/>
              <a:t>Iurii Medynskii</a:t>
            </a:r>
            <a:endParaRPr lang="en-US" dirty="0"/>
          </a:p>
        </p:txBody>
      </p:sp>
      <p:sp>
        <p:nvSpPr>
          <p:cNvPr id="8" name="Text Placeholder 5"/>
          <p:cNvSpPr>
            <a:spLocks noGrp="1"/>
          </p:cNvSpPr>
          <p:nvPr>
            <p:ph type="body" sz="quarter" idx="11"/>
          </p:nvPr>
        </p:nvSpPr>
        <p:spPr>
          <a:xfrm>
            <a:off x="1921669" y="5861605"/>
            <a:ext cx="8348662" cy="512082"/>
          </a:xfrm>
        </p:spPr>
        <p:txBody>
          <a:bodyPr/>
          <a:lstStyle/>
          <a:p>
            <a:r>
              <a:rPr lang="en-US" sz="2800" b="1" dirty="0" smtClean="0">
                <a:solidFill>
                  <a:srgbClr val="1A9CB0"/>
                </a:solidFill>
              </a:rPr>
              <a:t>MAY 2019</a:t>
            </a:r>
            <a:endParaRPr lang="en-US" sz="2800" b="1" dirty="0">
              <a:solidFill>
                <a:srgbClr val="1A9CB0"/>
              </a:solidFill>
            </a:endParaRPr>
          </a:p>
        </p:txBody>
      </p:sp>
      <p:pic>
        <p:nvPicPr>
          <p:cNvPr id="1026" name="Picture 2" descr="https://analystdays.ru/files/autoupload/69/36/96/3f4vhkyk444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5462" y="5610614"/>
            <a:ext cx="220027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81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a:t>Enterprise Architect</a:t>
            </a:r>
          </a:p>
        </p:txBody>
      </p:sp>
      <p:pic>
        <p:nvPicPr>
          <p:cNvPr id="2" name="Picture 1"/>
          <p:cNvPicPr>
            <a:picLocks noChangeAspect="1"/>
          </p:cNvPicPr>
          <p:nvPr/>
        </p:nvPicPr>
        <p:blipFill>
          <a:blip r:embed="rId3"/>
          <a:stretch>
            <a:fillRect/>
          </a:stretch>
        </p:blipFill>
        <p:spPr>
          <a:xfrm>
            <a:off x="2015066" y="1400641"/>
            <a:ext cx="8324990" cy="5415028"/>
          </a:xfrm>
          <a:prstGeom prst="rect">
            <a:avLst/>
          </a:prstGeom>
        </p:spPr>
      </p:pic>
    </p:spTree>
    <p:extLst>
      <p:ext uri="{BB962C8B-B14F-4D97-AF65-F5344CB8AC3E}">
        <p14:creationId xmlns:p14="http://schemas.microsoft.com/office/powerpoint/2010/main" val="126664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5400000">
            <a:off x="5619614" y="5246183"/>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5619615" y="3049082"/>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46724" y="1955801"/>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70451" y="1955801"/>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p:nvPr>
        </p:nvSpPr>
        <p:spPr>
          <a:xfrm>
            <a:off x="332905" y="359015"/>
            <a:ext cx="11541938" cy="408159"/>
          </a:xfrm>
        </p:spPr>
        <p:txBody>
          <a:bodyPr/>
          <a:lstStyle/>
          <a:p>
            <a:r>
              <a:rPr lang="en-US" spc="0" dirty="0"/>
              <a:t>Business </a:t>
            </a:r>
            <a:r>
              <a:rPr lang="en-US" spc="0" dirty="0" smtClean="0"/>
              <a:t>Scenarios</a:t>
            </a:r>
            <a:endParaRPr lang="en-US" spc="0" dirty="0"/>
          </a:p>
        </p:txBody>
      </p:sp>
      <p:sp>
        <p:nvSpPr>
          <p:cNvPr id="6" name="Rectangle 5"/>
          <p:cNvSpPr/>
          <p:nvPr/>
        </p:nvSpPr>
        <p:spPr>
          <a:xfrm>
            <a:off x="6507806" y="2383817"/>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13259" y="2383817"/>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07806" y="4603345"/>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13259" y="4603345"/>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507806" y="1371600"/>
            <a:ext cx="4477694" cy="546100"/>
          </a:xfrm>
          <a:prstGeom prst="rightArrow">
            <a:avLst/>
          </a:prstGeom>
          <a:solidFill>
            <a:srgbClr val="39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3435410" y="4295708"/>
            <a:ext cx="4369882" cy="546100"/>
          </a:xfrm>
          <a:prstGeom prst="rightArrow">
            <a:avLst/>
          </a:prstGeom>
          <a:solidFill>
            <a:srgbClr val="39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013700" y="3899853"/>
            <a:ext cx="508271" cy="508271"/>
          </a:xfrm>
          <a:prstGeom prst="ellipse">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325100" y="3899853"/>
            <a:ext cx="508271" cy="5082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13700" y="6105728"/>
            <a:ext cx="508271" cy="5082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325100" y="6118428"/>
            <a:ext cx="508271" cy="508271"/>
          </a:xfrm>
          <a:prstGeom prst="ellipse">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21600" y="1446769"/>
            <a:ext cx="3426839" cy="369332"/>
          </a:xfrm>
          <a:prstGeom prst="rect">
            <a:avLst/>
          </a:prstGeom>
          <a:noFill/>
        </p:spPr>
        <p:txBody>
          <a:bodyPr wrap="square" rtlCol="0">
            <a:spAutoFit/>
          </a:bodyPr>
          <a:lstStyle/>
          <a:p>
            <a:r>
              <a:rPr lang="en-US" b="1" dirty="0" smtClean="0">
                <a:solidFill>
                  <a:schemeClr val="bg1"/>
                </a:solidFill>
              </a:rPr>
              <a:t>PRODUCT EXPANSION</a:t>
            </a:r>
            <a:endParaRPr lang="en-US" b="1" dirty="0">
              <a:solidFill>
                <a:schemeClr val="bg1"/>
              </a:solidFill>
            </a:endParaRPr>
          </a:p>
        </p:txBody>
      </p:sp>
      <p:sp>
        <p:nvSpPr>
          <p:cNvPr id="22" name="TextBox 21"/>
          <p:cNvSpPr txBox="1"/>
          <p:nvPr/>
        </p:nvSpPr>
        <p:spPr>
          <a:xfrm rot="16200000">
            <a:off x="3901097" y="3715186"/>
            <a:ext cx="3426839" cy="369332"/>
          </a:xfrm>
          <a:prstGeom prst="rect">
            <a:avLst/>
          </a:prstGeom>
          <a:noFill/>
        </p:spPr>
        <p:txBody>
          <a:bodyPr wrap="square" rtlCol="0">
            <a:spAutoFit/>
          </a:bodyPr>
          <a:lstStyle/>
          <a:p>
            <a:r>
              <a:rPr lang="en-US" b="1" dirty="0" smtClean="0">
                <a:solidFill>
                  <a:schemeClr val="bg1"/>
                </a:solidFill>
              </a:rPr>
              <a:t>MARKET EXPANSION</a:t>
            </a:r>
            <a:endParaRPr lang="en-US" b="1" dirty="0">
              <a:solidFill>
                <a:schemeClr val="bg1"/>
              </a:solidFill>
            </a:endParaRPr>
          </a:p>
        </p:txBody>
      </p:sp>
      <p:sp>
        <p:nvSpPr>
          <p:cNvPr id="23" name="TextBox 22"/>
          <p:cNvSpPr txBox="1"/>
          <p:nvPr/>
        </p:nvSpPr>
        <p:spPr>
          <a:xfrm>
            <a:off x="6770451" y="1991098"/>
            <a:ext cx="1517515" cy="369332"/>
          </a:xfrm>
          <a:prstGeom prst="rect">
            <a:avLst/>
          </a:prstGeom>
          <a:noFill/>
        </p:spPr>
        <p:txBody>
          <a:bodyPr wrap="square" rtlCol="0">
            <a:spAutoFit/>
          </a:bodyPr>
          <a:lstStyle/>
          <a:p>
            <a:pPr algn="ctr"/>
            <a:r>
              <a:rPr lang="en-US" b="1" dirty="0" smtClean="0">
                <a:solidFill>
                  <a:schemeClr val="bg1"/>
                </a:solidFill>
              </a:rPr>
              <a:t>EXISTING</a:t>
            </a:r>
            <a:endParaRPr lang="en-US" b="1" dirty="0">
              <a:solidFill>
                <a:schemeClr val="bg1"/>
              </a:solidFill>
            </a:endParaRPr>
          </a:p>
        </p:txBody>
      </p:sp>
      <p:sp>
        <p:nvSpPr>
          <p:cNvPr id="24" name="TextBox 23"/>
          <p:cNvSpPr txBox="1"/>
          <p:nvPr/>
        </p:nvSpPr>
        <p:spPr>
          <a:xfrm>
            <a:off x="9046724" y="1978399"/>
            <a:ext cx="1517515"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25" name="TextBox 24"/>
          <p:cNvSpPr txBox="1"/>
          <p:nvPr/>
        </p:nvSpPr>
        <p:spPr>
          <a:xfrm rot="16200000">
            <a:off x="5488182" y="3243793"/>
            <a:ext cx="1517515" cy="369332"/>
          </a:xfrm>
          <a:prstGeom prst="rect">
            <a:avLst/>
          </a:prstGeom>
          <a:noFill/>
        </p:spPr>
        <p:txBody>
          <a:bodyPr wrap="square" rtlCol="0">
            <a:spAutoFit/>
          </a:bodyPr>
          <a:lstStyle/>
          <a:p>
            <a:pPr algn="ctr"/>
            <a:r>
              <a:rPr lang="en-US" b="1" dirty="0" smtClean="0">
                <a:solidFill>
                  <a:schemeClr val="bg1"/>
                </a:solidFill>
              </a:rPr>
              <a:t>EXISTING</a:t>
            </a:r>
            <a:endParaRPr lang="en-US" b="1" dirty="0">
              <a:solidFill>
                <a:schemeClr val="bg1"/>
              </a:solidFill>
            </a:endParaRPr>
          </a:p>
        </p:txBody>
      </p:sp>
      <p:sp>
        <p:nvSpPr>
          <p:cNvPr id="26" name="TextBox 25"/>
          <p:cNvSpPr txBox="1"/>
          <p:nvPr/>
        </p:nvSpPr>
        <p:spPr>
          <a:xfrm rot="16200000">
            <a:off x="5495048" y="5454006"/>
            <a:ext cx="1517515"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27" name="TextBox 26"/>
          <p:cNvSpPr txBox="1"/>
          <p:nvPr/>
        </p:nvSpPr>
        <p:spPr>
          <a:xfrm>
            <a:off x="6770451" y="2867398"/>
            <a:ext cx="1517515" cy="646331"/>
          </a:xfrm>
          <a:prstGeom prst="rect">
            <a:avLst/>
          </a:prstGeom>
          <a:noFill/>
        </p:spPr>
        <p:txBody>
          <a:bodyPr wrap="square" rtlCol="0">
            <a:spAutoFit/>
          </a:bodyPr>
          <a:lstStyle/>
          <a:p>
            <a:pPr algn="ctr"/>
            <a:r>
              <a:rPr lang="en-US" b="1" dirty="0" smtClean="0">
                <a:solidFill>
                  <a:srgbClr val="1A9CB0"/>
                </a:solidFill>
              </a:rPr>
              <a:t>Market Penetration</a:t>
            </a:r>
            <a:endParaRPr lang="en-US" b="1" dirty="0">
              <a:solidFill>
                <a:srgbClr val="1A9CB0"/>
              </a:solidFill>
            </a:endParaRPr>
          </a:p>
        </p:txBody>
      </p:sp>
      <p:sp>
        <p:nvSpPr>
          <p:cNvPr id="28" name="TextBox 27"/>
          <p:cNvSpPr txBox="1"/>
          <p:nvPr/>
        </p:nvSpPr>
        <p:spPr>
          <a:xfrm>
            <a:off x="9046724" y="2867398"/>
            <a:ext cx="1517515" cy="646331"/>
          </a:xfrm>
          <a:prstGeom prst="rect">
            <a:avLst/>
          </a:prstGeom>
          <a:noFill/>
        </p:spPr>
        <p:txBody>
          <a:bodyPr wrap="square" rtlCol="0">
            <a:spAutoFit/>
          </a:bodyPr>
          <a:lstStyle/>
          <a:p>
            <a:pPr algn="ctr"/>
            <a:r>
              <a:rPr lang="en-US" b="1" dirty="0" smtClean="0">
                <a:solidFill>
                  <a:srgbClr val="1A9CB0"/>
                </a:solidFill>
              </a:rPr>
              <a:t>Product Development</a:t>
            </a:r>
            <a:endParaRPr lang="en-US" b="1" dirty="0">
              <a:solidFill>
                <a:srgbClr val="1A9CB0"/>
              </a:solidFill>
            </a:endParaRPr>
          </a:p>
        </p:txBody>
      </p:sp>
      <p:sp>
        <p:nvSpPr>
          <p:cNvPr id="29" name="TextBox 28"/>
          <p:cNvSpPr txBox="1"/>
          <p:nvPr/>
        </p:nvSpPr>
        <p:spPr>
          <a:xfrm>
            <a:off x="6770451" y="5213906"/>
            <a:ext cx="1517515" cy="646331"/>
          </a:xfrm>
          <a:prstGeom prst="rect">
            <a:avLst/>
          </a:prstGeom>
          <a:noFill/>
        </p:spPr>
        <p:txBody>
          <a:bodyPr wrap="square" rtlCol="0">
            <a:spAutoFit/>
          </a:bodyPr>
          <a:lstStyle/>
          <a:p>
            <a:pPr algn="ctr"/>
            <a:r>
              <a:rPr lang="en-US" b="1" dirty="0" smtClean="0">
                <a:solidFill>
                  <a:srgbClr val="1A9CB0"/>
                </a:solidFill>
              </a:rPr>
              <a:t>Market Development</a:t>
            </a:r>
            <a:endParaRPr lang="en-US" b="1" dirty="0">
              <a:solidFill>
                <a:srgbClr val="1A9CB0"/>
              </a:solidFill>
            </a:endParaRPr>
          </a:p>
        </p:txBody>
      </p:sp>
      <p:sp>
        <p:nvSpPr>
          <p:cNvPr id="30" name="TextBox 29"/>
          <p:cNvSpPr txBox="1"/>
          <p:nvPr/>
        </p:nvSpPr>
        <p:spPr>
          <a:xfrm>
            <a:off x="9008624" y="5233512"/>
            <a:ext cx="1659376" cy="369332"/>
          </a:xfrm>
          <a:prstGeom prst="rect">
            <a:avLst/>
          </a:prstGeom>
          <a:noFill/>
        </p:spPr>
        <p:txBody>
          <a:bodyPr wrap="square" rtlCol="0">
            <a:spAutoFit/>
          </a:bodyPr>
          <a:lstStyle/>
          <a:p>
            <a:pPr algn="ctr"/>
            <a:r>
              <a:rPr lang="en-US" b="1" dirty="0" smtClean="0">
                <a:solidFill>
                  <a:srgbClr val="1A9CB0"/>
                </a:solidFill>
              </a:rPr>
              <a:t>Diversification</a:t>
            </a:r>
            <a:endParaRPr lang="en-US" b="1" dirty="0">
              <a:solidFill>
                <a:srgbClr val="1A9CB0"/>
              </a:solidFill>
            </a:endParaRPr>
          </a:p>
        </p:txBody>
      </p:sp>
      <p:sp>
        <p:nvSpPr>
          <p:cNvPr id="31" name="TextBox 30"/>
          <p:cNvSpPr txBox="1"/>
          <p:nvPr/>
        </p:nvSpPr>
        <p:spPr>
          <a:xfrm>
            <a:off x="559558" y="2163065"/>
            <a:ext cx="4544549" cy="3970318"/>
          </a:xfrm>
          <a:prstGeom prst="rect">
            <a:avLst/>
          </a:prstGeom>
          <a:noFill/>
        </p:spPr>
        <p:txBody>
          <a:bodyPr wrap="square" rtlCol="0">
            <a:spAutoFit/>
          </a:bodyPr>
          <a:lstStyle/>
          <a:p>
            <a:pPr fontAlgn="ctr"/>
            <a:endParaRPr lang="en-US" dirty="0" smtClean="0">
              <a:solidFill>
                <a:schemeClr val="bg1"/>
              </a:solidFill>
            </a:endParaRPr>
          </a:p>
          <a:p>
            <a:pPr marL="285750" indent="-285750" fontAlgn="ctr">
              <a:buFont typeface="Arial" panose="020B0604020202020204" pitchFamily="34" charset="0"/>
              <a:buChar char="•"/>
            </a:pPr>
            <a:r>
              <a:rPr lang="en-US" dirty="0" smtClean="0">
                <a:solidFill>
                  <a:schemeClr val="bg1"/>
                </a:solidFill>
              </a:rPr>
              <a:t>Digital </a:t>
            </a:r>
            <a:r>
              <a:rPr lang="en-US" dirty="0">
                <a:solidFill>
                  <a:schemeClr val="bg1"/>
                </a:solidFill>
              </a:rPr>
              <a:t>Transformation</a:t>
            </a:r>
          </a:p>
          <a:p>
            <a:pPr marL="285750" indent="-285750" fontAlgn="ctr">
              <a:buFont typeface="Arial" panose="020B0604020202020204" pitchFamily="34" charset="0"/>
              <a:buChar char="•"/>
            </a:pPr>
            <a:r>
              <a:rPr lang="en-US" dirty="0">
                <a:solidFill>
                  <a:schemeClr val="bg1"/>
                </a:solidFill>
              </a:rPr>
              <a:t>Investment Analysis</a:t>
            </a:r>
          </a:p>
          <a:p>
            <a:pPr marL="285750" indent="-285750" fontAlgn="ctr">
              <a:buFont typeface="Arial" panose="020B0604020202020204" pitchFamily="34" charset="0"/>
              <a:buChar char="•"/>
            </a:pPr>
            <a:r>
              <a:rPr lang="en-US" dirty="0">
                <a:solidFill>
                  <a:schemeClr val="bg1"/>
                </a:solidFill>
              </a:rPr>
              <a:t>Merger &amp; Acquisition Analysis</a:t>
            </a:r>
          </a:p>
          <a:p>
            <a:pPr marL="285750" indent="-285750" fontAlgn="ctr">
              <a:buFont typeface="Arial" panose="020B0604020202020204" pitchFamily="34" charset="0"/>
              <a:buChar char="•"/>
            </a:pPr>
            <a:r>
              <a:rPr lang="en-US" dirty="0">
                <a:solidFill>
                  <a:schemeClr val="bg1"/>
                </a:solidFill>
              </a:rPr>
              <a:t>New Product/Service Rollout</a:t>
            </a:r>
          </a:p>
          <a:p>
            <a:pPr marL="285750" indent="-285750" fontAlgn="ctr">
              <a:buFont typeface="Arial" panose="020B0604020202020204" pitchFamily="34" charset="0"/>
              <a:buChar char="•"/>
            </a:pPr>
            <a:r>
              <a:rPr lang="en-US" dirty="0" smtClean="0">
                <a:solidFill>
                  <a:schemeClr val="bg1"/>
                </a:solidFill>
              </a:rPr>
              <a:t>Shift </a:t>
            </a:r>
            <a:r>
              <a:rPr lang="en-US" dirty="0">
                <a:solidFill>
                  <a:schemeClr val="bg1"/>
                </a:solidFill>
              </a:rPr>
              <a:t>to Customer Centric Business Model</a:t>
            </a:r>
          </a:p>
          <a:p>
            <a:pPr marL="285750" indent="-285750" fontAlgn="ctr">
              <a:buFont typeface="Arial" panose="020B0604020202020204" pitchFamily="34" charset="0"/>
              <a:buChar char="•"/>
            </a:pPr>
            <a:r>
              <a:rPr lang="en-US" dirty="0">
                <a:solidFill>
                  <a:schemeClr val="bg1"/>
                </a:solidFill>
              </a:rPr>
              <a:t>Operational Cost Reduction</a:t>
            </a:r>
          </a:p>
          <a:p>
            <a:pPr marL="285750" indent="-285750" fontAlgn="ctr">
              <a:buFont typeface="Arial" panose="020B0604020202020204" pitchFamily="34" charset="0"/>
              <a:buChar char="•"/>
            </a:pPr>
            <a:r>
              <a:rPr lang="en-US" dirty="0">
                <a:solidFill>
                  <a:schemeClr val="bg1"/>
                </a:solidFill>
              </a:rPr>
              <a:t>Business Capability Outsourcing</a:t>
            </a:r>
          </a:p>
          <a:p>
            <a:pPr marL="285750" indent="-285750" fontAlgn="ctr">
              <a:buFont typeface="Arial" panose="020B0604020202020204" pitchFamily="34" charset="0"/>
              <a:buChar char="•"/>
            </a:pPr>
            <a:r>
              <a:rPr lang="en-US" dirty="0">
                <a:solidFill>
                  <a:schemeClr val="bg1"/>
                </a:solidFill>
              </a:rPr>
              <a:t>Supply Chain Streamlining</a:t>
            </a:r>
          </a:p>
          <a:p>
            <a:pPr marL="285750" indent="-285750" fontAlgn="ctr">
              <a:buFont typeface="Arial" panose="020B0604020202020204" pitchFamily="34" charset="0"/>
              <a:buChar char="•"/>
            </a:pPr>
            <a:r>
              <a:rPr lang="en-US" dirty="0">
                <a:solidFill>
                  <a:schemeClr val="bg1"/>
                </a:solidFill>
              </a:rPr>
              <a:t>Globalization</a:t>
            </a:r>
          </a:p>
          <a:p>
            <a:pPr marL="285750" indent="-285750" fontAlgn="ctr">
              <a:buFont typeface="Arial" panose="020B0604020202020204" pitchFamily="34" charset="0"/>
              <a:buChar char="•"/>
            </a:pPr>
            <a:r>
              <a:rPr lang="en-US" dirty="0">
                <a:solidFill>
                  <a:schemeClr val="bg1"/>
                </a:solidFill>
              </a:rPr>
              <a:t>Regulatory Compliance</a:t>
            </a:r>
          </a:p>
          <a:p>
            <a:pPr marL="285750" indent="-285750" fontAlgn="ctr">
              <a:buFont typeface="Arial" panose="020B0604020202020204" pitchFamily="34" charset="0"/>
              <a:buChar char="•"/>
            </a:pPr>
            <a:r>
              <a:rPr lang="en-US" dirty="0">
                <a:solidFill>
                  <a:schemeClr val="bg1"/>
                </a:solidFill>
              </a:rPr>
              <a:t>Divestiture</a:t>
            </a:r>
          </a:p>
          <a:p>
            <a:pPr marL="285750" indent="-285750" fontAlgn="ctr">
              <a:buFont typeface="Arial" panose="020B0604020202020204" pitchFamily="34" charset="0"/>
              <a:buChar char="•"/>
            </a:pPr>
            <a:r>
              <a:rPr lang="en-US" dirty="0">
                <a:solidFill>
                  <a:schemeClr val="bg1"/>
                </a:solidFill>
              </a:rPr>
              <a:t>Joint Venture Deployment</a:t>
            </a:r>
          </a:p>
          <a:p>
            <a:endParaRPr lang="ru-RU" dirty="0">
              <a:solidFill>
                <a:schemeClr val="bg1"/>
              </a:solidFill>
            </a:endParaRPr>
          </a:p>
        </p:txBody>
      </p:sp>
    </p:spTree>
    <p:extLst>
      <p:ext uri="{BB962C8B-B14F-4D97-AF65-F5344CB8AC3E}">
        <p14:creationId xmlns:p14="http://schemas.microsoft.com/office/powerpoint/2010/main" val="3536306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6324600" y="1431189"/>
            <a:ext cx="5589364" cy="486511"/>
          </a:xfrm>
          <a:prstGeom prst="rect">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81236" y="1431189"/>
            <a:ext cx="5729064" cy="486511"/>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p:nvPr>
        </p:nvSpPr>
        <p:spPr>
          <a:xfrm>
            <a:off x="332905" y="359015"/>
            <a:ext cx="11541938" cy="408159"/>
          </a:xfrm>
        </p:spPr>
        <p:txBody>
          <a:bodyPr/>
          <a:lstStyle/>
          <a:p>
            <a:r>
              <a:rPr lang="en-US" spc="0" dirty="0"/>
              <a:t>Both </a:t>
            </a:r>
            <a:r>
              <a:rPr lang="en-US" spc="0" dirty="0" smtClean="0"/>
              <a:t>Sides View</a:t>
            </a:r>
            <a:endParaRPr lang="en-US" spc="0" dirty="0"/>
          </a:p>
        </p:txBody>
      </p:sp>
      <p:grpSp>
        <p:nvGrpSpPr>
          <p:cNvPr id="4" name="Group 3"/>
          <p:cNvGrpSpPr/>
          <p:nvPr/>
        </p:nvGrpSpPr>
        <p:grpSpPr>
          <a:xfrm>
            <a:off x="445101" y="1977864"/>
            <a:ext cx="5216938" cy="4840098"/>
            <a:chOff x="5347301" y="1371600"/>
            <a:chExt cx="5801138" cy="5382099"/>
          </a:xfrm>
        </p:grpSpPr>
        <p:sp>
          <p:nvSpPr>
            <p:cNvPr id="11" name="Right Arrow 10"/>
            <p:cNvSpPr/>
            <p:nvPr/>
          </p:nvSpPr>
          <p:spPr>
            <a:xfrm>
              <a:off x="6507806" y="1371600"/>
              <a:ext cx="4477694" cy="546100"/>
            </a:xfrm>
            <a:prstGeom prst="rightArrow">
              <a:avLst/>
            </a:prstGeom>
            <a:solidFill>
              <a:srgbClr val="39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347301" y="1446769"/>
              <a:ext cx="5801138" cy="5306930"/>
              <a:chOff x="5347301" y="1446769"/>
              <a:chExt cx="5801138" cy="5306930"/>
            </a:xfrm>
          </p:grpSpPr>
          <p:sp>
            <p:nvSpPr>
              <p:cNvPr id="13" name="Rectangle 12"/>
              <p:cNvSpPr/>
              <p:nvPr/>
            </p:nvSpPr>
            <p:spPr>
              <a:xfrm rot="5400000">
                <a:off x="5619614" y="5246183"/>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5619615" y="3049082"/>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46724" y="1955801"/>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70451" y="1955801"/>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7806" y="2383817"/>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13259" y="2383817"/>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07806" y="4603345"/>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813259" y="4603345"/>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3435410" y="4295708"/>
                <a:ext cx="4369882" cy="546100"/>
              </a:xfrm>
              <a:prstGeom prst="rightArrow">
                <a:avLst/>
              </a:prstGeom>
              <a:solidFill>
                <a:srgbClr val="39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013700" y="3899853"/>
                <a:ext cx="508271" cy="508271"/>
              </a:xfrm>
              <a:prstGeom prst="ellipse">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325100" y="3899853"/>
                <a:ext cx="508271" cy="5082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13700" y="6105728"/>
                <a:ext cx="508271" cy="5082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325100" y="6118428"/>
                <a:ext cx="508271" cy="508271"/>
              </a:xfrm>
              <a:prstGeom prst="ellipse">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21600" y="1446769"/>
                <a:ext cx="3426839" cy="369332"/>
              </a:xfrm>
              <a:prstGeom prst="rect">
                <a:avLst/>
              </a:prstGeom>
              <a:noFill/>
            </p:spPr>
            <p:txBody>
              <a:bodyPr wrap="square" rtlCol="0">
                <a:spAutoFit/>
              </a:bodyPr>
              <a:lstStyle/>
              <a:p>
                <a:r>
                  <a:rPr lang="en-US" b="1" dirty="0" smtClean="0">
                    <a:solidFill>
                      <a:schemeClr val="bg1"/>
                    </a:solidFill>
                  </a:rPr>
                  <a:t>PRODUCT EXPANSION</a:t>
                </a:r>
                <a:endParaRPr lang="en-US" b="1" dirty="0">
                  <a:solidFill>
                    <a:schemeClr val="bg1"/>
                  </a:solidFill>
                </a:endParaRPr>
              </a:p>
            </p:txBody>
          </p:sp>
          <p:sp>
            <p:nvSpPr>
              <p:cNvPr id="22" name="TextBox 21"/>
              <p:cNvSpPr txBox="1"/>
              <p:nvPr/>
            </p:nvSpPr>
            <p:spPr>
              <a:xfrm rot="16200000">
                <a:off x="3901097" y="3715186"/>
                <a:ext cx="3426839" cy="369332"/>
              </a:xfrm>
              <a:prstGeom prst="rect">
                <a:avLst/>
              </a:prstGeom>
              <a:noFill/>
            </p:spPr>
            <p:txBody>
              <a:bodyPr wrap="square" rtlCol="0">
                <a:spAutoFit/>
              </a:bodyPr>
              <a:lstStyle/>
              <a:p>
                <a:r>
                  <a:rPr lang="en-US" b="1" dirty="0" smtClean="0">
                    <a:solidFill>
                      <a:schemeClr val="bg1"/>
                    </a:solidFill>
                  </a:rPr>
                  <a:t>MARKET EXPANSION</a:t>
                </a:r>
                <a:endParaRPr lang="en-US" b="1" dirty="0">
                  <a:solidFill>
                    <a:schemeClr val="bg1"/>
                  </a:solidFill>
                </a:endParaRPr>
              </a:p>
            </p:txBody>
          </p:sp>
          <p:sp>
            <p:nvSpPr>
              <p:cNvPr id="23" name="TextBox 22"/>
              <p:cNvSpPr txBox="1"/>
              <p:nvPr/>
            </p:nvSpPr>
            <p:spPr>
              <a:xfrm>
                <a:off x="6770451" y="1991098"/>
                <a:ext cx="1517515" cy="369332"/>
              </a:xfrm>
              <a:prstGeom prst="rect">
                <a:avLst/>
              </a:prstGeom>
              <a:noFill/>
            </p:spPr>
            <p:txBody>
              <a:bodyPr wrap="square" rtlCol="0">
                <a:spAutoFit/>
              </a:bodyPr>
              <a:lstStyle/>
              <a:p>
                <a:pPr algn="ctr"/>
                <a:r>
                  <a:rPr lang="en-US" b="1" dirty="0" smtClean="0">
                    <a:solidFill>
                      <a:schemeClr val="bg1"/>
                    </a:solidFill>
                  </a:rPr>
                  <a:t>EXISTING</a:t>
                </a:r>
                <a:endParaRPr lang="en-US" b="1" dirty="0">
                  <a:solidFill>
                    <a:schemeClr val="bg1"/>
                  </a:solidFill>
                </a:endParaRPr>
              </a:p>
            </p:txBody>
          </p:sp>
          <p:sp>
            <p:nvSpPr>
              <p:cNvPr id="24" name="TextBox 23"/>
              <p:cNvSpPr txBox="1"/>
              <p:nvPr/>
            </p:nvSpPr>
            <p:spPr>
              <a:xfrm>
                <a:off x="9046724" y="1978399"/>
                <a:ext cx="1517515"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25" name="TextBox 24"/>
              <p:cNvSpPr txBox="1"/>
              <p:nvPr/>
            </p:nvSpPr>
            <p:spPr>
              <a:xfrm rot="16200000">
                <a:off x="5488182" y="3243793"/>
                <a:ext cx="1517515" cy="369332"/>
              </a:xfrm>
              <a:prstGeom prst="rect">
                <a:avLst/>
              </a:prstGeom>
              <a:noFill/>
            </p:spPr>
            <p:txBody>
              <a:bodyPr wrap="square" rtlCol="0">
                <a:spAutoFit/>
              </a:bodyPr>
              <a:lstStyle/>
              <a:p>
                <a:pPr algn="ctr"/>
                <a:r>
                  <a:rPr lang="en-US" b="1" dirty="0" smtClean="0">
                    <a:solidFill>
                      <a:schemeClr val="bg1"/>
                    </a:solidFill>
                  </a:rPr>
                  <a:t>EXISTING</a:t>
                </a:r>
                <a:endParaRPr lang="en-US" b="1" dirty="0">
                  <a:solidFill>
                    <a:schemeClr val="bg1"/>
                  </a:solidFill>
                </a:endParaRPr>
              </a:p>
            </p:txBody>
          </p:sp>
          <p:sp>
            <p:nvSpPr>
              <p:cNvPr id="26" name="TextBox 25"/>
              <p:cNvSpPr txBox="1"/>
              <p:nvPr/>
            </p:nvSpPr>
            <p:spPr>
              <a:xfrm rot="16200000">
                <a:off x="5495048" y="5454006"/>
                <a:ext cx="1517515"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27" name="TextBox 26"/>
              <p:cNvSpPr txBox="1"/>
              <p:nvPr/>
            </p:nvSpPr>
            <p:spPr>
              <a:xfrm>
                <a:off x="6770451" y="2867398"/>
                <a:ext cx="1517515" cy="646331"/>
              </a:xfrm>
              <a:prstGeom prst="rect">
                <a:avLst/>
              </a:prstGeom>
              <a:noFill/>
            </p:spPr>
            <p:txBody>
              <a:bodyPr wrap="square" rtlCol="0">
                <a:spAutoFit/>
              </a:bodyPr>
              <a:lstStyle/>
              <a:p>
                <a:pPr algn="ctr"/>
                <a:r>
                  <a:rPr lang="en-US" b="1" dirty="0" smtClean="0">
                    <a:solidFill>
                      <a:srgbClr val="1A9CB0"/>
                    </a:solidFill>
                  </a:rPr>
                  <a:t>Market Penetration</a:t>
                </a:r>
                <a:endParaRPr lang="en-US" b="1" dirty="0">
                  <a:solidFill>
                    <a:srgbClr val="1A9CB0"/>
                  </a:solidFill>
                </a:endParaRPr>
              </a:p>
            </p:txBody>
          </p:sp>
          <p:sp>
            <p:nvSpPr>
              <p:cNvPr id="28" name="TextBox 27"/>
              <p:cNvSpPr txBox="1"/>
              <p:nvPr/>
            </p:nvSpPr>
            <p:spPr>
              <a:xfrm>
                <a:off x="9008625" y="2867397"/>
                <a:ext cx="1659376" cy="718708"/>
              </a:xfrm>
              <a:prstGeom prst="rect">
                <a:avLst/>
              </a:prstGeom>
              <a:noFill/>
            </p:spPr>
            <p:txBody>
              <a:bodyPr wrap="square" rtlCol="0">
                <a:spAutoFit/>
              </a:bodyPr>
              <a:lstStyle/>
              <a:p>
                <a:pPr algn="ctr"/>
                <a:r>
                  <a:rPr lang="en-US" b="1" dirty="0" smtClean="0">
                    <a:solidFill>
                      <a:srgbClr val="1A9CB0"/>
                    </a:solidFill>
                  </a:rPr>
                  <a:t>Product Development</a:t>
                </a:r>
                <a:endParaRPr lang="en-US" b="1" dirty="0">
                  <a:solidFill>
                    <a:srgbClr val="1A9CB0"/>
                  </a:solidFill>
                </a:endParaRPr>
              </a:p>
            </p:txBody>
          </p:sp>
          <p:sp>
            <p:nvSpPr>
              <p:cNvPr id="29" name="TextBox 28"/>
              <p:cNvSpPr txBox="1"/>
              <p:nvPr/>
            </p:nvSpPr>
            <p:spPr>
              <a:xfrm>
                <a:off x="6617627" y="5213906"/>
                <a:ext cx="1793515" cy="718708"/>
              </a:xfrm>
              <a:prstGeom prst="rect">
                <a:avLst/>
              </a:prstGeom>
              <a:noFill/>
            </p:spPr>
            <p:txBody>
              <a:bodyPr wrap="square" rtlCol="0">
                <a:spAutoFit/>
              </a:bodyPr>
              <a:lstStyle/>
              <a:p>
                <a:pPr algn="ctr"/>
                <a:r>
                  <a:rPr lang="en-US" b="1" dirty="0" smtClean="0">
                    <a:solidFill>
                      <a:srgbClr val="1A9CB0"/>
                    </a:solidFill>
                  </a:rPr>
                  <a:t>Market Development</a:t>
                </a:r>
                <a:endParaRPr lang="en-US" b="1" dirty="0">
                  <a:solidFill>
                    <a:srgbClr val="1A9CB0"/>
                  </a:solidFill>
                </a:endParaRPr>
              </a:p>
            </p:txBody>
          </p:sp>
          <p:sp>
            <p:nvSpPr>
              <p:cNvPr id="30" name="TextBox 29"/>
              <p:cNvSpPr txBox="1"/>
              <p:nvPr/>
            </p:nvSpPr>
            <p:spPr>
              <a:xfrm>
                <a:off x="8897992" y="5233511"/>
                <a:ext cx="1854742" cy="410690"/>
              </a:xfrm>
              <a:prstGeom prst="rect">
                <a:avLst/>
              </a:prstGeom>
              <a:noFill/>
            </p:spPr>
            <p:txBody>
              <a:bodyPr wrap="square" rtlCol="0">
                <a:spAutoFit/>
              </a:bodyPr>
              <a:lstStyle/>
              <a:p>
                <a:pPr algn="ctr"/>
                <a:r>
                  <a:rPr lang="en-US" b="1" dirty="0" smtClean="0">
                    <a:solidFill>
                      <a:srgbClr val="1A9CB0"/>
                    </a:solidFill>
                  </a:rPr>
                  <a:t>Diversification</a:t>
                </a:r>
                <a:endParaRPr lang="en-US" b="1" dirty="0">
                  <a:solidFill>
                    <a:srgbClr val="1A9CB0"/>
                  </a:solidFill>
                </a:endParaRPr>
              </a:p>
            </p:txBody>
          </p:sp>
        </p:grpSp>
      </p:grpSp>
      <p:grpSp>
        <p:nvGrpSpPr>
          <p:cNvPr id="31" name="Group 30"/>
          <p:cNvGrpSpPr/>
          <p:nvPr/>
        </p:nvGrpSpPr>
        <p:grpSpPr>
          <a:xfrm>
            <a:off x="6607105" y="1977864"/>
            <a:ext cx="5216938" cy="4840098"/>
            <a:chOff x="5347301" y="1371600"/>
            <a:chExt cx="5801138" cy="5382099"/>
          </a:xfrm>
        </p:grpSpPr>
        <p:sp>
          <p:nvSpPr>
            <p:cNvPr id="32" name="Right Arrow 31"/>
            <p:cNvSpPr/>
            <p:nvPr/>
          </p:nvSpPr>
          <p:spPr>
            <a:xfrm>
              <a:off x="6507806" y="1371600"/>
              <a:ext cx="4477694" cy="546100"/>
            </a:xfrm>
            <a:prstGeom prst="rightArrow">
              <a:avLst/>
            </a:prstGeom>
            <a:solidFill>
              <a:srgbClr val="39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347301" y="1446769"/>
              <a:ext cx="5801138" cy="5306930"/>
              <a:chOff x="5347301" y="1446769"/>
              <a:chExt cx="5801138" cy="5306930"/>
            </a:xfrm>
          </p:grpSpPr>
          <p:sp>
            <p:nvSpPr>
              <p:cNvPr id="34" name="Rectangle 33"/>
              <p:cNvSpPr/>
              <p:nvPr/>
            </p:nvSpPr>
            <p:spPr>
              <a:xfrm rot="5400000">
                <a:off x="5619614" y="5246183"/>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5619615" y="3049082"/>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046724" y="1955801"/>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70451" y="1955801"/>
                <a:ext cx="1517515" cy="75875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507806" y="2383817"/>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813259" y="2383817"/>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507806" y="4603345"/>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813259" y="4603345"/>
                <a:ext cx="2023354" cy="202335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5400000">
                <a:off x="3435410" y="4295708"/>
                <a:ext cx="4369882" cy="546100"/>
              </a:xfrm>
              <a:prstGeom prst="rightArrow">
                <a:avLst/>
              </a:prstGeom>
              <a:solidFill>
                <a:srgbClr val="39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013700" y="3899853"/>
                <a:ext cx="508271" cy="508271"/>
              </a:xfrm>
              <a:prstGeom prst="ellipse">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325100" y="3899853"/>
                <a:ext cx="508271" cy="5082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013700" y="6105728"/>
                <a:ext cx="508271" cy="5082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325100" y="6118428"/>
                <a:ext cx="508271" cy="508271"/>
              </a:xfrm>
              <a:prstGeom prst="ellipse">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721600" y="1446769"/>
                <a:ext cx="3426839" cy="369332"/>
              </a:xfrm>
              <a:prstGeom prst="rect">
                <a:avLst/>
              </a:prstGeom>
              <a:noFill/>
            </p:spPr>
            <p:txBody>
              <a:bodyPr wrap="square" rtlCol="0">
                <a:spAutoFit/>
              </a:bodyPr>
              <a:lstStyle/>
              <a:p>
                <a:r>
                  <a:rPr lang="en-US" b="1" dirty="0" smtClean="0">
                    <a:solidFill>
                      <a:schemeClr val="bg1"/>
                    </a:solidFill>
                  </a:rPr>
                  <a:t>PRODUCT EXPANSION</a:t>
                </a:r>
                <a:endParaRPr lang="en-US" b="1" dirty="0">
                  <a:solidFill>
                    <a:schemeClr val="bg1"/>
                  </a:solidFill>
                </a:endParaRPr>
              </a:p>
            </p:txBody>
          </p:sp>
          <p:sp>
            <p:nvSpPr>
              <p:cNvPr id="48" name="TextBox 47"/>
              <p:cNvSpPr txBox="1"/>
              <p:nvPr/>
            </p:nvSpPr>
            <p:spPr>
              <a:xfrm rot="16200000">
                <a:off x="3901097" y="3715186"/>
                <a:ext cx="3426839" cy="369332"/>
              </a:xfrm>
              <a:prstGeom prst="rect">
                <a:avLst/>
              </a:prstGeom>
              <a:noFill/>
            </p:spPr>
            <p:txBody>
              <a:bodyPr wrap="square" rtlCol="0">
                <a:spAutoFit/>
              </a:bodyPr>
              <a:lstStyle/>
              <a:p>
                <a:r>
                  <a:rPr lang="en-US" b="1" dirty="0" smtClean="0">
                    <a:solidFill>
                      <a:schemeClr val="bg1"/>
                    </a:solidFill>
                  </a:rPr>
                  <a:t>MARKET EXPANSION</a:t>
                </a:r>
                <a:endParaRPr lang="en-US" b="1" dirty="0">
                  <a:solidFill>
                    <a:schemeClr val="bg1"/>
                  </a:solidFill>
                </a:endParaRPr>
              </a:p>
            </p:txBody>
          </p:sp>
          <p:sp>
            <p:nvSpPr>
              <p:cNvPr id="49" name="TextBox 48"/>
              <p:cNvSpPr txBox="1"/>
              <p:nvPr/>
            </p:nvSpPr>
            <p:spPr>
              <a:xfrm>
                <a:off x="6770451" y="1991098"/>
                <a:ext cx="1517515" cy="369332"/>
              </a:xfrm>
              <a:prstGeom prst="rect">
                <a:avLst/>
              </a:prstGeom>
              <a:noFill/>
            </p:spPr>
            <p:txBody>
              <a:bodyPr wrap="square" rtlCol="0">
                <a:spAutoFit/>
              </a:bodyPr>
              <a:lstStyle/>
              <a:p>
                <a:pPr algn="ctr"/>
                <a:r>
                  <a:rPr lang="en-US" b="1" dirty="0" smtClean="0">
                    <a:solidFill>
                      <a:schemeClr val="bg1"/>
                    </a:solidFill>
                  </a:rPr>
                  <a:t>EXISTING</a:t>
                </a:r>
                <a:endParaRPr lang="en-US" b="1" dirty="0">
                  <a:solidFill>
                    <a:schemeClr val="bg1"/>
                  </a:solidFill>
                </a:endParaRPr>
              </a:p>
            </p:txBody>
          </p:sp>
          <p:sp>
            <p:nvSpPr>
              <p:cNvPr id="50" name="TextBox 49"/>
              <p:cNvSpPr txBox="1"/>
              <p:nvPr/>
            </p:nvSpPr>
            <p:spPr>
              <a:xfrm>
                <a:off x="9046724" y="1978399"/>
                <a:ext cx="1517515"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51" name="TextBox 50"/>
              <p:cNvSpPr txBox="1"/>
              <p:nvPr/>
            </p:nvSpPr>
            <p:spPr>
              <a:xfrm rot="16200000">
                <a:off x="5488182" y="3243793"/>
                <a:ext cx="1517515" cy="369332"/>
              </a:xfrm>
              <a:prstGeom prst="rect">
                <a:avLst/>
              </a:prstGeom>
              <a:noFill/>
            </p:spPr>
            <p:txBody>
              <a:bodyPr wrap="square" rtlCol="0">
                <a:spAutoFit/>
              </a:bodyPr>
              <a:lstStyle/>
              <a:p>
                <a:pPr algn="ctr"/>
                <a:r>
                  <a:rPr lang="en-US" b="1" dirty="0" smtClean="0">
                    <a:solidFill>
                      <a:schemeClr val="bg1"/>
                    </a:solidFill>
                  </a:rPr>
                  <a:t>EXISTING</a:t>
                </a:r>
                <a:endParaRPr lang="en-US" b="1" dirty="0">
                  <a:solidFill>
                    <a:schemeClr val="bg1"/>
                  </a:solidFill>
                </a:endParaRPr>
              </a:p>
            </p:txBody>
          </p:sp>
          <p:sp>
            <p:nvSpPr>
              <p:cNvPr id="52" name="TextBox 51"/>
              <p:cNvSpPr txBox="1"/>
              <p:nvPr/>
            </p:nvSpPr>
            <p:spPr>
              <a:xfrm rot="16200000">
                <a:off x="5495048" y="5454006"/>
                <a:ext cx="1517515"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53" name="TextBox 52"/>
              <p:cNvSpPr txBox="1"/>
              <p:nvPr/>
            </p:nvSpPr>
            <p:spPr>
              <a:xfrm>
                <a:off x="6770451" y="2867398"/>
                <a:ext cx="1517515" cy="646331"/>
              </a:xfrm>
              <a:prstGeom prst="rect">
                <a:avLst/>
              </a:prstGeom>
              <a:noFill/>
            </p:spPr>
            <p:txBody>
              <a:bodyPr wrap="square" rtlCol="0">
                <a:spAutoFit/>
              </a:bodyPr>
              <a:lstStyle/>
              <a:p>
                <a:pPr algn="ctr"/>
                <a:r>
                  <a:rPr lang="en-US" b="1" dirty="0" smtClean="0">
                    <a:solidFill>
                      <a:srgbClr val="1A9CB0"/>
                    </a:solidFill>
                  </a:rPr>
                  <a:t>Market Penetration</a:t>
                </a:r>
                <a:endParaRPr lang="en-US" b="1" dirty="0">
                  <a:solidFill>
                    <a:srgbClr val="1A9CB0"/>
                  </a:solidFill>
                </a:endParaRPr>
              </a:p>
            </p:txBody>
          </p:sp>
          <p:sp>
            <p:nvSpPr>
              <p:cNvPr id="54" name="TextBox 53"/>
              <p:cNvSpPr txBox="1"/>
              <p:nvPr/>
            </p:nvSpPr>
            <p:spPr>
              <a:xfrm>
                <a:off x="9008625" y="2867397"/>
                <a:ext cx="1659376" cy="718708"/>
              </a:xfrm>
              <a:prstGeom prst="rect">
                <a:avLst/>
              </a:prstGeom>
              <a:noFill/>
            </p:spPr>
            <p:txBody>
              <a:bodyPr wrap="square" rtlCol="0">
                <a:spAutoFit/>
              </a:bodyPr>
              <a:lstStyle/>
              <a:p>
                <a:pPr algn="ctr"/>
                <a:r>
                  <a:rPr lang="en-US" b="1" dirty="0" smtClean="0">
                    <a:solidFill>
                      <a:srgbClr val="1A9CB0"/>
                    </a:solidFill>
                  </a:rPr>
                  <a:t>Product Development</a:t>
                </a:r>
                <a:endParaRPr lang="en-US" b="1" dirty="0">
                  <a:solidFill>
                    <a:srgbClr val="1A9CB0"/>
                  </a:solidFill>
                </a:endParaRPr>
              </a:p>
            </p:txBody>
          </p:sp>
          <p:sp>
            <p:nvSpPr>
              <p:cNvPr id="55" name="TextBox 54"/>
              <p:cNvSpPr txBox="1"/>
              <p:nvPr/>
            </p:nvSpPr>
            <p:spPr>
              <a:xfrm>
                <a:off x="6617627" y="5213906"/>
                <a:ext cx="1793515" cy="718708"/>
              </a:xfrm>
              <a:prstGeom prst="rect">
                <a:avLst/>
              </a:prstGeom>
              <a:noFill/>
            </p:spPr>
            <p:txBody>
              <a:bodyPr wrap="square" rtlCol="0">
                <a:spAutoFit/>
              </a:bodyPr>
              <a:lstStyle/>
              <a:p>
                <a:pPr algn="ctr"/>
                <a:r>
                  <a:rPr lang="en-US" b="1" dirty="0" smtClean="0">
                    <a:solidFill>
                      <a:srgbClr val="1A9CB0"/>
                    </a:solidFill>
                  </a:rPr>
                  <a:t>Market Development</a:t>
                </a:r>
                <a:endParaRPr lang="en-US" b="1" dirty="0">
                  <a:solidFill>
                    <a:srgbClr val="1A9CB0"/>
                  </a:solidFill>
                </a:endParaRPr>
              </a:p>
            </p:txBody>
          </p:sp>
          <p:sp>
            <p:nvSpPr>
              <p:cNvPr id="56" name="TextBox 55"/>
              <p:cNvSpPr txBox="1"/>
              <p:nvPr/>
            </p:nvSpPr>
            <p:spPr>
              <a:xfrm>
                <a:off x="8897992" y="5233511"/>
                <a:ext cx="1854742" cy="410690"/>
              </a:xfrm>
              <a:prstGeom prst="rect">
                <a:avLst/>
              </a:prstGeom>
              <a:noFill/>
            </p:spPr>
            <p:txBody>
              <a:bodyPr wrap="square" rtlCol="0">
                <a:spAutoFit/>
              </a:bodyPr>
              <a:lstStyle/>
              <a:p>
                <a:pPr algn="ctr"/>
                <a:r>
                  <a:rPr lang="en-US" b="1" dirty="0" smtClean="0">
                    <a:solidFill>
                      <a:srgbClr val="1A9CB0"/>
                    </a:solidFill>
                  </a:rPr>
                  <a:t>Diversification</a:t>
                </a:r>
                <a:endParaRPr lang="en-US" b="1" dirty="0">
                  <a:solidFill>
                    <a:srgbClr val="1A9CB0"/>
                  </a:solidFill>
                </a:endParaRPr>
              </a:p>
            </p:txBody>
          </p:sp>
        </p:grpSp>
      </p:grpSp>
      <p:sp>
        <p:nvSpPr>
          <p:cNvPr id="5" name="TextBox 4"/>
          <p:cNvSpPr txBox="1"/>
          <p:nvPr/>
        </p:nvSpPr>
        <p:spPr>
          <a:xfrm>
            <a:off x="481236" y="1393089"/>
            <a:ext cx="5729064" cy="584775"/>
          </a:xfrm>
          <a:prstGeom prst="rect">
            <a:avLst/>
          </a:prstGeom>
          <a:noFill/>
        </p:spPr>
        <p:txBody>
          <a:bodyPr wrap="square" rtlCol="0">
            <a:spAutoFit/>
          </a:bodyPr>
          <a:lstStyle/>
          <a:p>
            <a:pPr algn="ctr"/>
            <a:r>
              <a:rPr lang="en-US" sz="3200" dirty="0" smtClean="0">
                <a:solidFill>
                  <a:schemeClr val="bg1"/>
                </a:solidFill>
              </a:rPr>
              <a:t>YOUR COMPANY</a:t>
            </a:r>
            <a:endParaRPr lang="en-US" sz="3200" dirty="0">
              <a:solidFill>
                <a:schemeClr val="bg1"/>
              </a:solidFill>
            </a:endParaRPr>
          </a:p>
        </p:txBody>
      </p:sp>
      <p:sp>
        <p:nvSpPr>
          <p:cNvPr id="57" name="TextBox 56"/>
          <p:cNvSpPr txBox="1"/>
          <p:nvPr/>
        </p:nvSpPr>
        <p:spPr>
          <a:xfrm>
            <a:off x="6324600" y="1393089"/>
            <a:ext cx="5589364" cy="584775"/>
          </a:xfrm>
          <a:prstGeom prst="rect">
            <a:avLst/>
          </a:prstGeom>
          <a:noFill/>
        </p:spPr>
        <p:txBody>
          <a:bodyPr wrap="square" rtlCol="0">
            <a:spAutoFit/>
          </a:bodyPr>
          <a:lstStyle/>
          <a:p>
            <a:pPr algn="ctr"/>
            <a:r>
              <a:rPr lang="en-US" sz="3200" dirty="0" smtClean="0">
                <a:solidFill>
                  <a:schemeClr val="bg1"/>
                </a:solidFill>
              </a:rPr>
              <a:t>CUSTOMER</a:t>
            </a:r>
            <a:endParaRPr lang="en-US" sz="3200" dirty="0">
              <a:solidFill>
                <a:schemeClr val="bg1"/>
              </a:solidFill>
            </a:endParaRPr>
          </a:p>
        </p:txBody>
      </p:sp>
    </p:spTree>
    <p:extLst>
      <p:ext uri="{BB962C8B-B14F-4D97-AF65-F5344CB8AC3E}">
        <p14:creationId xmlns:p14="http://schemas.microsoft.com/office/powerpoint/2010/main" val="2080121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a:t>IT MGT Consulting</a:t>
            </a:r>
          </a:p>
        </p:txBody>
      </p:sp>
      <p:pic>
        <p:nvPicPr>
          <p:cNvPr id="4" name="Picture 3"/>
          <p:cNvPicPr>
            <a:picLocks noChangeAspect="1"/>
          </p:cNvPicPr>
          <p:nvPr/>
        </p:nvPicPr>
        <p:blipFill>
          <a:blip r:embed="rId2"/>
          <a:stretch>
            <a:fillRect/>
          </a:stretch>
        </p:blipFill>
        <p:spPr>
          <a:xfrm>
            <a:off x="1380066" y="1397156"/>
            <a:ext cx="9510374" cy="5393108"/>
          </a:xfrm>
          <a:prstGeom prst="rect">
            <a:avLst/>
          </a:prstGeom>
        </p:spPr>
      </p:pic>
    </p:spTree>
    <p:extLst>
      <p:ext uri="{BB962C8B-B14F-4D97-AF65-F5344CB8AC3E}">
        <p14:creationId xmlns:p14="http://schemas.microsoft.com/office/powerpoint/2010/main" val="4256078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a:t>Expectation </a:t>
            </a:r>
            <a:r>
              <a:rPr lang="en-US" spc="0" dirty="0" smtClean="0"/>
              <a:t>Management</a:t>
            </a:r>
            <a:endParaRPr lang="en-US" spc="0" dirty="0"/>
          </a:p>
        </p:txBody>
      </p:sp>
      <p:pic>
        <p:nvPicPr>
          <p:cNvPr id="5" name="Picture 4"/>
          <p:cNvPicPr>
            <a:picLocks noChangeAspect="1"/>
          </p:cNvPicPr>
          <p:nvPr/>
        </p:nvPicPr>
        <p:blipFill>
          <a:blip r:embed="rId3"/>
          <a:stretch>
            <a:fillRect/>
          </a:stretch>
        </p:blipFill>
        <p:spPr>
          <a:xfrm>
            <a:off x="1667658" y="1631285"/>
            <a:ext cx="8830064" cy="4761047"/>
          </a:xfrm>
          <a:prstGeom prst="rect">
            <a:avLst/>
          </a:prstGeom>
        </p:spPr>
      </p:pic>
    </p:spTree>
    <p:extLst>
      <p:ext uri="{BB962C8B-B14F-4D97-AF65-F5344CB8AC3E}">
        <p14:creationId xmlns:p14="http://schemas.microsoft.com/office/powerpoint/2010/main" val="666431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smtClean="0"/>
              <a:t>Business Relationship Management</a:t>
            </a:r>
            <a:endParaRPr lang="en-US" spc="0" dirty="0"/>
          </a:p>
        </p:txBody>
      </p:sp>
      <p:pic>
        <p:nvPicPr>
          <p:cNvPr id="3" name="Picture 2"/>
          <p:cNvPicPr>
            <a:picLocks noChangeAspect="1"/>
          </p:cNvPicPr>
          <p:nvPr/>
        </p:nvPicPr>
        <p:blipFill>
          <a:blip r:embed="rId3"/>
          <a:stretch>
            <a:fillRect/>
          </a:stretch>
        </p:blipFill>
        <p:spPr>
          <a:xfrm>
            <a:off x="2667000" y="1695522"/>
            <a:ext cx="6837932" cy="4842644"/>
          </a:xfrm>
          <a:prstGeom prst="rect">
            <a:avLst/>
          </a:prstGeom>
        </p:spPr>
      </p:pic>
    </p:spTree>
    <p:extLst>
      <p:ext uri="{BB962C8B-B14F-4D97-AF65-F5344CB8AC3E}">
        <p14:creationId xmlns:p14="http://schemas.microsoft.com/office/powerpoint/2010/main" val="371724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905" y="422075"/>
            <a:ext cx="11541938" cy="408159"/>
          </a:xfrm>
        </p:spPr>
        <p:txBody>
          <a:bodyPr/>
          <a:lstStyle/>
          <a:p>
            <a:r>
              <a:rPr lang="en-US" dirty="0" smtClean="0"/>
              <a:t>TARGET SKILLSET</a:t>
            </a:r>
            <a:endParaRPr lang="en-US" dirty="0"/>
          </a:p>
        </p:txBody>
      </p:sp>
      <p:pic>
        <p:nvPicPr>
          <p:cNvPr id="3" name="Picture 2"/>
          <p:cNvPicPr>
            <a:picLocks noChangeAspect="1"/>
          </p:cNvPicPr>
          <p:nvPr/>
        </p:nvPicPr>
        <p:blipFill>
          <a:blip r:embed="rId2"/>
          <a:stretch>
            <a:fillRect/>
          </a:stretch>
        </p:blipFill>
        <p:spPr>
          <a:xfrm>
            <a:off x="3146030" y="1565459"/>
            <a:ext cx="6259151" cy="5051241"/>
          </a:xfrm>
          <a:prstGeom prst="rect">
            <a:avLst/>
          </a:prstGeom>
        </p:spPr>
      </p:pic>
    </p:spTree>
    <p:extLst>
      <p:ext uri="{BB962C8B-B14F-4D97-AF65-F5344CB8AC3E}">
        <p14:creationId xmlns:p14="http://schemas.microsoft.com/office/powerpoint/2010/main" val="644335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307559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spTree>
    <p:extLst>
      <p:ext uri="{BB962C8B-B14F-4D97-AF65-F5344CB8AC3E}">
        <p14:creationId xmlns:p14="http://schemas.microsoft.com/office/powerpoint/2010/main" val="2841876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24241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Iurii </a:t>
            </a:r>
            <a:r>
              <a:rPr lang="en-US" dirty="0" smtClean="0"/>
              <a:t>Medynskii</a:t>
            </a:r>
            <a:endParaRPr lang="en-US" dirty="0"/>
          </a:p>
        </p:txBody>
      </p:sp>
      <p:sp>
        <p:nvSpPr>
          <p:cNvPr id="6" name="Text Placeholder 5"/>
          <p:cNvSpPr>
            <a:spLocks noGrp="1"/>
          </p:cNvSpPr>
          <p:nvPr>
            <p:ph type="body" sz="quarter" idx="11"/>
          </p:nvPr>
        </p:nvSpPr>
        <p:spPr/>
        <p:txBody>
          <a:bodyPr/>
          <a:lstStyle/>
          <a:p>
            <a:r>
              <a:rPr lang="en-US" dirty="0"/>
              <a:t>Chief Business Analyst, EPAM Russia</a:t>
            </a:r>
          </a:p>
        </p:txBody>
      </p:sp>
      <p:sp>
        <p:nvSpPr>
          <p:cNvPr id="7" name="Text Placeholder 6"/>
          <p:cNvSpPr>
            <a:spLocks noGrp="1"/>
          </p:cNvSpPr>
          <p:nvPr>
            <p:ph type="body" sz="quarter" idx="14"/>
          </p:nvPr>
        </p:nvSpPr>
        <p:spPr/>
        <p:txBody>
          <a:bodyPr/>
          <a:lstStyle/>
          <a:p>
            <a:r>
              <a:rPr lang="en-US" dirty="0"/>
              <a:t>EPAM Russia, </a:t>
            </a:r>
            <a:r>
              <a:rPr lang="en-US" dirty="0" smtClean="0"/>
              <a:t>Chief </a:t>
            </a:r>
            <a:r>
              <a:rPr lang="en-US" dirty="0"/>
              <a:t>Business Analyst</a:t>
            </a:r>
          </a:p>
        </p:txBody>
      </p:sp>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3" b="43"/>
          <a:stretch>
            <a:fillRect/>
          </a:stretch>
        </p:blipFill>
        <p:spPr/>
      </p:pic>
      <p:sp>
        <p:nvSpPr>
          <p:cNvPr id="9" name="Text Placeholder 8"/>
          <p:cNvSpPr>
            <a:spLocks noGrp="1"/>
          </p:cNvSpPr>
          <p:nvPr>
            <p:ph type="body" sz="quarter" idx="16"/>
          </p:nvPr>
        </p:nvSpPr>
        <p:spPr/>
        <p:txBody>
          <a:bodyPr/>
          <a:lstStyle/>
          <a:p>
            <a:r>
              <a:rPr lang="en-US" dirty="0" smtClean="0"/>
              <a:t>IURII MEDYNSKII</a:t>
            </a:r>
            <a:endParaRPr lang="en-US" dirty="0"/>
          </a:p>
        </p:txBody>
      </p:sp>
      <p:sp>
        <p:nvSpPr>
          <p:cNvPr id="10" name="Text Placeholder 9"/>
          <p:cNvSpPr>
            <a:spLocks noGrp="1"/>
          </p:cNvSpPr>
          <p:nvPr>
            <p:ph type="body" sz="quarter" idx="17"/>
          </p:nvPr>
        </p:nvSpPr>
        <p:spPr/>
        <p:txBody>
          <a:bodyPr/>
          <a:lstStyle/>
          <a:p>
            <a:r>
              <a:rPr lang="en-US" sz="2300" dirty="0"/>
              <a:t>Now there is a tendency and demand in end-to-end solutions seasoned with a strategic view. </a:t>
            </a:r>
            <a:endParaRPr lang="en-US" sz="2300" dirty="0" smtClean="0"/>
          </a:p>
          <a:p>
            <a:endParaRPr lang="en-US" sz="2300" dirty="0" smtClean="0"/>
          </a:p>
          <a:p>
            <a:r>
              <a:rPr lang="en-US" sz="2300" dirty="0" smtClean="0"/>
              <a:t>I </a:t>
            </a:r>
            <a:r>
              <a:rPr lang="en-US" sz="2300" dirty="0"/>
              <a:t>will observe EPAM </a:t>
            </a:r>
            <a:r>
              <a:rPr lang="en-US" sz="2300" dirty="0" smtClean="0"/>
              <a:t>experience in ensure to find a supply with hybrid role and result oriented hero.</a:t>
            </a:r>
            <a:r>
              <a:rPr lang="en-US" sz="2300" dirty="0"/>
              <a:t> </a:t>
            </a:r>
          </a:p>
          <a:p>
            <a:endParaRPr lang="en-US" sz="2300" dirty="0" smtClean="0"/>
          </a:p>
          <a:p>
            <a:r>
              <a:rPr lang="en-US" sz="2300" dirty="0" smtClean="0"/>
              <a:t>My </a:t>
            </a:r>
            <a:r>
              <a:rPr lang="en-US" sz="2300" dirty="0"/>
              <a:t>goal is to unfold </a:t>
            </a:r>
            <a:r>
              <a:rPr lang="en-US" sz="2300" dirty="0" smtClean="0"/>
              <a:t>these questions </a:t>
            </a:r>
            <a:r>
              <a:rPr lang="en-US" sz="2300" dirty="0"/>
              <a:t>and </a:t>
            </a:r>
            <a:r>
              <a:rPr lang="en-US" sz="2300" dirty="0" smtClean="0"/>
              <a:t>discuss </a:t>
            </a:r>
            <a:r>
              <a:rPr lang="en-US" sz="2300" dirty="0"/>
              <a:t>your vision during Q&amp;A.</a:t>
            </a:r>
          </a:p>
        </p:txBody>
      </p:sp>
    </p:spTree>
    <p:extLst>
      <p:ext uri="{BB962C8B-B14F-4D97-AF65-F5344CB8AC3E}">
        <p14:creationId xmlns:p14="http://schemas.microsoft.com/office/powerpoint/2010/main" val="1264376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407079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4203979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199635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1007424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2987095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2846574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Target Skillset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1" y="1369030"/>
            <a:ext cx="7620732" cy="5385197"/>
          </a:xfrm>
          <a:prstGeom prst="rect">
            <a:avLst/>
          </a:prstGeom>
        </p:spPr>
      </p:pic>
    </p:spTree>
    <p:extLst>
      <p:ext uri="{BB962C8B-B14F-4D97-AF65-F5344CB8AC3E}">
        <p14:creationId xmlns:p14="http://schemas.microsoft.com/office/powerpoint/2010/main" val="3118066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905" y="422075"/>
            <a:ext cx="11541938" cy="408159"/>
          </a:xfrm>
        </p:spPr>
        <p:txBody>
          <a:bodyPr/>
          <a:lstStyle/>
          <a:p>
            <a:r>
              <a:rPr lang="en-US" dirty="0"/>
              <a:t>WHY BAs?</a:t>
            </a:r>
          </a:p>
        </p:txBody>
      </p:sp>
      <p:pic>
        <p:nvPicPr>
          <p:cNvPr id="4" name="Picture 3"/>
          <p:cNvPicPr>
            <a:picLocks noChangeAspect="1"/>
          </p:cNvPicPr>
          <p:nvPr/>
        </p:nvPicPr>
        <p:blipFill>
          <a:blip r:embed="rId3"/>
          <a:stretch>
            <a:fillRect/>
          </a:stretch>
        </p:blipFill>
        <p:spPr>
          <a:xfrm>
            <a:off x="2774331" y="1564597"/>
            <a:ext cx="6183058" cy="5022638"/>
          </a:xfrm>
          <a:prstGeom prst="rect">
            <a:avLst/>
          </a:prstGeom>
        </p:spPr>
      </p:pic>
    </p:spTree>
    <p:extLst>
      <p:ext uri="{BB962C8B-B14F-4D97-AF65-F5344CB8AC3E}">
        <p14:creationId xmlns:p14="http://schemas.microsoft.com/office/powerpoint/2010/main" val="1613514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Problem Solvers</a:t>
            </a:r>
            <a:endParaRPr lang="en-US" spc="0" dirty="0">
              <a:solidFill>
                <a:schemeClr val="bg1"/>
              </a:solidFill>
            </a:endParaRPr>
          </a:p>
        </p:txBody>
      </p:sp>
      <p:sp>
        <p:nvSpPr>
          <p:cNvPr id="5" name="TextBox 4"/>
          <p:cNvSpPr txBox="1"/>
          <p:nvPr/>
        </p:nvSpPr>
        <p:spPr>
          <a:xfrm>
            <a:off x="9171374" y="3536302"/>
            <a:ext cx="2640563" cy="369332"/>
          </a:xfrm>
          <a:prstGeom prst="rect">
            <a:avLst/>
          </a:prstGeom>
          <a:noFill/>
        </p:spPr>
        <p:txBody>
          <a:bodyPr wrap="square" rtlCol="0">
            <a:spAutoFit/>
          </a:bodyPr>
          <a:lstStyle/>
          <a:p>
            <a:r>
              <a:rPr lang="en-US" dirty="0" smtClean="0">
                <a:solidFill>
                  <a:schemeClr val="bg1"/>
                </a:solidFill>
              </a:rPr>
              <a:t>9.1.4  Problem Solving</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1802670" y="1467234"/>
            <a:ext cx="7315200" cy="4876800"/>
          </a:xfrm>
          <a:prstGeom prst="rect">
            <a:avLst/>
          </a:prstGeom>
        </p:spPr>
      </p:pic>
    </p:spTree>
    <p:extLst>
      <p:ext uri="{BB962C8B-B14F-4D97-AF65-F5344CB8AC3E}">
        <p14:creationId xmlns:p14="http://schemas.microsoft.com/office/powerpoint/2010/main" val="2782099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Decision Making Supporters</a:t>
            </a:r>
            <a:endParaRPr lang="en-US" spc="0" dirty="0">
              <a:solidFill>
                <a:schemeClr val="bg1"/>
              </a:solidFill>
            </a:endParaRPr>
          </a:p>
        </p:txBody>
      </p:sp>
      <p:sp>
        <p:nvSpPr>
          <p:cNvPr id="5" name="TextBox 4"/>
          <p:cNvSpPr txBox="1"/>
          <p:nvPr/>
        </p:nvSpPr>
        <p:spPr>
          <a:xfrm>
            <a:off x="434298" y="3807088"/>
            <a:ext cx="2640563" cy="369332"/>
          </a:xfrm>
          <a:prstGeom prst="rect">
            <a:avLst/>
          </a:prstGeom>
          <a:noFill/>
        </p:spPr>
        <p:txBody>
          <a:bodyPr wrap="square" rtlCol="0">
            <a:spAutoFit/>
          </a:bodyPr>
          <a:lstStyle/>
          <a:p>
            <a:pPr algn="ctr"/>
            <a:r>
              <a:rPr lang="en-US" dirty="0" smtClean="0">
                <a:solidFill>
                  <a:schemeClr val="bg1"/>
                </a:solidFill>
              </a:rPr>
              <a:t>10.16   Decision Analysis</a:t>
            </a:r>
            <a:endParaRPr lang="en-US" dirty="0">
              <a:solidFill>
                <a:schemeClr val="bg1"/>
              </a:solidFill>
            </a:endParaRPr>
          </a:p>
        </p:txBody>
      </p:sp>
      <p:sp>
        <p:nvSpPr>
          <p:cNvPr id="8" name="TextBox 7"/>
          <p:cNvSpPr txBox="1"/>
          <p:nvPr/>
        </p:nvSpPr>
        <p:spPr>
          <a:xfrm>
            <a:off x="8798852" y="3641627"/>
            <a:ext cx="2640563" cy="369332"/>
          </a:xfrm>
          <a:prstGeom prst="rect">
            <a:avLst/>
          </a:prstGeom>
          <a:noFill/>
        </p:spPr>
        <p:txBody>
          <a:bodyPr wrap="square" rtlCol="0">
            <a:spAutoFit/>
          </a:bodyPr>
          <a:lstStyle/>
          <a:p>
            <a:pPr algn="ctr"/>
            <a:r>
              <a:rPr lang="en-US" dirty="0" smtClean="0">
                <a:solidFill>
                  <a:schemeClr val="bg1"/>
                </a:solidFill>
              </a:rPr>
              <a:t>10.17   Decision Modelling</a:t>
            </a:r>
            <a:endParaRPr lang="en-US" dirty="0">
              <a:solidFill>
                <a:schemeClr val="bg1"/>
              </a:solidFill>
            </a:endParaRPr>
          </a:p>
        </p:txBody>
      </p:sp>
      <p:sp>
        <p:nvSpPr>
          <p:cNvPr id="9" name="TextBox 8"/>
          <p:cNvSpPr txBox="1"/>
          <p:nvPr/>
        </p:nvSpPr>
        <p:spPr>
          <a:xfrm>
            <a:off x="5127170" y="6238509"/>
            <a:ext cx="2640563" cy="369332"/>
          </a:xfrm>
          <a:prstGeom prst="rect">
            <a:avLst/>
          </a:prstGeom>
          <a:noFill/>
        </p:spPr>
        <p:txBody>
          <a:bodyPr wrap="square" rtlCol="0">
            <a:spAutoFit/>
          </a:bodyPr>
          <a:lstStyle/>
          <a:p>
            <a:pPr algn="ctr"/>
            <a:r>
              <a:rPr lang="en-US" dirty="0" smtClean="0">
                <a:solidFill>
                  <a:schemeClr val="bg1"/>
                </a:solidFill>
              </a:rPr>
              <a:t>10.20   Financial Analysis</a:t>
            </a:r>
            <a:endParaRPr lang="en-US" dirty="0">
              <a:solidFill>
                <a:schemeClr val="bg1"/>
              </a:solidFill>
            </a:endParaRPr>
          </a:p>
        </p:txBody>
      </p:sp>
      <p:pic>
        <p:nvPicPr>
          <p:cNvPr id="11" name="Picture 10"/>
          <p:cNvPicPr>
            <a:picLocks noChangeAspect="1"/>
          </p:cNvPicPr>
          <p:nvPr/>
        </p:nvPicPr>
        <p:blipFill>
          <a:blip r:embed="rId2"/>
          <a:stretch>
            <a:fillRect/>
          </a:stretch>
        </p:blipFill>
        <p:spPr>
          <a:xfrm>
            <a:off x="2752093" y="1452366"/>
            <a:ext cx="6231081" cy="4709443"/>
          </a:xfrm>
          <a:prstGeom prst="rect">
            <a:avLst/>
          </a:prstGeom>
        </p:spPr>
      </p:pic>
    </p:spTree>
    <p:extLst>
      <p:ext uri="{BB962C8B-B14F-4D97-AF65-F5344CB8AC3E}">
        <p14:creationId xmlns:p14="http://schemas.microsoft.com/office/powerpoint/2010/main" val="824930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905" y="422075"/>
            <a:ext cx="11541938" cy="408159"/>
          </a:xfrm>
        </p:spPr>
        <p:txBody>
          <a:bodyPr/>
          <a:lstStyle/>
          <a:p>
            <a:r>
              <a:rPr lang="en-US" dirty="0"/>
              <a:t>WHERE WE ARE</a:t>
            </a:r>
          </a:p>
        </p:txBody>
      </p:sp>
      <p:pic>
        <p:nvPicPr>
          <p:cNvPr id="5" name="Picture 4"/>
          <p:cNvPicPr>
            <a:picLocks noChangeAspect="1"/>
          </p:cNvPicPr>
          <p:nvPr/>
        </p:nvPicPr>
        <p:blipFill>
          <a:blip r:embed="rId3"/>
          <a:stretch>
            <a:fillRect/>
          </a:stretch>
        </p:blipFill>
        <p:spPr>
          <a:xfrm>
            <a:off x="2614108" y="1688951"/>
            <a:ext cx="8095817" cy="4401481"/>
          </a:xfrm>
          <a:prstGeom prst="rect">
            <a:avLst/>
          </a:prstGeom>
        </p:spPr>
      </p:pic>
    </p:spTree>
    <p:extLst>
      <p:ext uri="{BB962C8B-B14F-4D97-AF65-F5344CB8AC3E}">
        <p14:creationId xmlns:p14="http://schemas.microsoft.com/office/powerpoint/2010/main" val="3515811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2183" y="1567544"/>
            <a:ext cx="11522768" cy="4762614"/>
          </a:xfrm>
          <a:prstGeom prst="rect">
            <a:avLst/>
          </a:prstGeom>
        </p:spPr>
      </p:pic>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Business Processes Improvers</a:t>
            </a:r>
            <a:endParaRPr lang="en-US" spc="0" dirty="0">
              <a:solidFill>
                <a:schemeClr val="bg1"/>
              </a:solidFill>
            </a:endParaRPr>
          </a:p>
        </p:txBody>
      </p:sp>
      <p:sp>
        <p:nvSpPr>
          <p:cNvPr id="8" name="TextBox 7"/>
          <p:cNvSpPr txBox="1"/>
          <p:nvPr/>
        </p:nvSpPr>
        <p:spPr>
          <a:xfrm>
            <a:off x="8524491" y="5836381"/>
            <a:ext cx="1756684" cy="646331"/>
          </a:xfrm>
          <a:prstGeom prst="rect">
            <a:avLst/>
          </a:prstGeom>
          <a:noFill/>
        </p:spPr>
        <p:txBody>
          <a:bodyPr wrap="square" rtlCol="0">
            <a:spAutoFit/>
          </a:bodyPr>
          <a:lstStyle/>
          <a:p>
            <a:pPr algn="r"/>
            <a:r>
              <a:rPr lang="en-US" dirty="0" smtClean="0">
                <a:solidFill>
                  <a:schemeClr val="bg1"/>
                </a:solidFill>
              </a:rPr>
              <a:t>10.35     Process Modelling</a:t>
            </a:r>
            <a:endParaRPr lang="en-US" dirty="0">
              <a:solidFill>
                <a:schemeClr val="bg1"/>
              </a:solidFill>
            </a:endParaRPr>
          </a:p>
        </p:txBody>
      </p:sp>
      <p:sp>
        <p:nvSpPr>
          <p:cNvPr id="5" name="TextBox 4"/>
          <p:cNvSpPr txBox="1"/>
          <p:nvPr/>
        </p:nvSpPr>
        <p:spPr>
          <a:xfrm>
            <a:off x="1367046" y="1499315"/>
            <a:ext cx="1845818" cy="646331"/>
          </a:xfrm>
          <a:prstGeom prst="rect">
            <a:avLst/>
          </a:prstGeom>
          <a:noFill/>
        </p:spPr>
        <p:txBody>
          <a:bodyPr wrap="square" rtlCol="0">
            <a:spAutoFit/>
          </a:bodyPr>
          <a:lstStyle/>
          <a:p>
            <a:pPr algn="r"/>
            <a:r>
              <a:rPr lang="en-US" dirty="0" smtClean="0">
                <a:solidFill>
                  <a:schemeClr val="bg1"/>
                </a:solidFill>
              </a:rPr>
              <a:t>10.34    Process Analysis</a:t>
            </a:r>
            <a:endParaRPr lang="en-US" dirty="0">
              <a:solidFill>
                <a:schemeClr val="bg1"/>
              </a:solidFill>
            </a:endParaRPr>
          </a:p>
        </p:txBody>
      </p:sp>
    </p:spTree>
    <p:extLst>
      <p:ext uri="{BB962C8B-B14F-4D97-AF65-F5344CB8AC3E}">
        <p14:creationId xmlns:p14="http://schemas.microsoft.com/office/powerpoint/2010/main" val="2892471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Product Owners and Managers</a:t>
            </a:r>
            <a:endParaRPr lang="en-US" spc="0" dirty="0">
              <a:solidFill>
                <a:schemeClr val="bg1"/>
              </a:solidFill>
            </a:endParaRPr>
          </a:p>
        </p:txBody>
      </p:sp>
      <p:sp>
        <p:nvSpPr>
          <p:cNvPr id="8" name="TextBox 7"/>
          <p:cNvSpPr txBox="1"/>
          <p:nvPr/>
        </p:nvSpPr>
        <p:spPr>
          <a:xfrm>
            <a:off x="9335614" y="2429969"/>
            <a:ext cx="2384861" cy="646331"/>
          </a:xfrm>
          <a:prstGeom prst="rect">
            <a:avLst/>
          </a:prstGeom>
          <a:noFill/>
        </p:spPr>
        <p:txBody>
          <a:bodyPr wrap="square" rtlCol="0">
            <a:spAutoFit/>
          </a:bodyPr>
          <a:lstStyle/>
          <a:p>
            <a:pPr algn="r"/>
            <a:r>
              <a:rPr lang="en-US" dirty="0" smtClean="0">
                <a:solidFill>
                  <a:schemeClr val="bg1"/>
                </a:solidFill>
              </a:rPr>
              <a:t>10.4   Benchmarking &amp; Market Analysis</a:t>
            </a:r>
            <a:endParaRPr lang="en-US" dirty="0">
              <a:solidFill>
                <a:schemeClr val="bg1"/>
              </a:solidFill>
            </a:endParaRPr>
          </a:p>
        </p:txBody>
      </p:sp>
      <p:sp>
        <p:nvSpPr>
          <p:cNvPr id="5" name="TextBox 4"/>
          <p:cNvSpPr txBox="1"/>
          <p:nvPr/>
        </p:nvSpPr>
        <p:spPr>
          <a:xfrm>
            <a:off x="631479" y="2429969"/>
            <a:ext cx="1711128" cy="646331"/>
          </a:xfrm>
          <a:prstGeom prst="rect">
            <a:avLst/>
          </a:prstGeom>
          <a:noFill/>
        </p:spPr>
        <p:txBody>
          <a:bodyPr wrap="square" rtlCol="0">
            <a:spAutoFit/>
          </a:bodyPr>
          <a:lstStyle/>
          <a:p>
            <a:pPr algn="r"/>
            <a:r>
              <a:rPr lang="en-US" dirty="0" smtClean="0">
                <a:solidFill>
                  <a:schemeClr val="bg1"/>
                </a:solidFill>
              </a:rPr>
              <a:t>10.49   Vendor Assessment</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297" y="1351587"/>
            <a:ext cx="5538651" cy="5497111"/>
          </a:xfrm>
          <a:prstGeom prst="rect">
            <a:avLst/>
          </a:prstGeom>
        </p:spPr>
      </p:pic>
    </p:spTree>
    <p:extLst>
      <p:ext uri="{BB962C8B-B14F-4D97-AF65-F5344CB8AC3E}">
        <p14:creationId xmlns:p14="http://schemas.microsoft.com/office/powerpoint/2010/main" val="2990186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Enterprise Solutions Delivery Evangelists</a:t>
            </a:r>
            <a:endParaRPr lang="en-US" spc="0" dirty="0">
              <a:solidFill>
                <a:schemeClr val="bg1"/>
              </a:solidFill>
            </a:endParaRPr>
          </a:p>
        </p:txBody>
      </p:sp>
      <p:grpSp>
        <p:nvGrpSpPr>
          <p:cNvPr id="2" name="Group 1"/>
          <p:cNvGrpSpPr/>
          <p:nvPr/>
        </p:nvGrpSpPr>
        <p:grpSpPr>
          <a:xfrm>
            <a:off x="1386787" y="1448557"/>
            <a:ext cx="9108982" cy="4592923"/>
            <a:chOff x="2656920" y="2251635"/>
            <a:chExt cx="6942781" cy="3500683"/>
          </a:xfrm>
        </p:grpSpPr>
        <p:sp>
          <p:nvSpPr>
            <p:cNvPr id="7" name="Shape 275"/>
            <p:cNvSpPr>
              <a:spLocks noChangeAspect="1"/>
            </p:cNvSpPr>
            <p:nvPr/>
          </p:nvSpPr>
          <p:spPr>
            <a:xfrm>
              <a:off x="5079729" y="2251635"/>
              <a:ext cx="3302573" cy="970495"/>
            </a:xfrm>
            <a:prstGeom prst="roundRect">
              <a:avLst>
                <a:gd name="adj" fmla="val 50000"/>
              </a:avLst>
            </a:prstGeom>
            <a:noFill/>
            <a:ln w="19050">
              <a:solidFill>
                <a:srgbClr val="39C5D7"/>
              </a:solidFill>
              <a:prstDash val="dash"/>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endParaRPr kumimoji="0" sz="900" b="0" i="0" u="none" strike="noStrike" kern="0" cap="none" spc="0" normalizeH="0" baseline="0" noProof="0" dirty="0">
                <a:ln>
                  <a:noFill/>
                </a:ln>
                <a:solidFill>
                  <a:srgbClr val="222222">
                    <a:lumMod val="50000"/>
                  </a:srgbClr>
                </a:solidFill>
                <a:effectLst/>
                <a:uLnTx/>
                <a:uFillTx/>
                <a:latin typeface="Calibri Light"/>
                <a:ea typeface="Arial" charset="0"/>
                <a:cs typeface="Arial" charset="0"/>
                <a:sym typeface="Bliss Medium"/>
              </a:endParaRPr>
            </a:p>
          </p:txBody>
        </p:sp>
        <p:cxnSp>
          <p:nvCxnSpPr>
            <p:cNvPr id="9" name="Straight Connector 8"/>
            <p:cNvCxnSpPr/>
            <p:nvPr/>
          </p:nvCxnSpPr>
          <p:spPr>
            <a:xfrm>
              <a:off x="7253419" y="3224242"/>
              <a:ext cx="82507" cy="0"/>
            </a:xfrm>
            <a:prstGeom prst="line">
              <a:avLst/>
            </a:prstGeom>
            <a:noFill/>
            <a:ln w="9525" cap="flat" cmpd="sng" algn="ctr">
              <a:solidFill>
                <a:srgbClr val="39C5D7"/>
              </a:solidFill>
              <a:prstDash val="solid"/>
              <a:miter lim="800000"/>
              <a:headEnd type="triangle"/>
              <a:tailEnd type="none"/>
            </a:ln>
            <a:effectLst/>
          </p:spPr>
        </p:cxnSp>
        <p:cxnSp>
          <p:nvCxnSpPr>
            <p:cNvPr id="11" name="Straight Connector 10"/>
            <p:cNvCxnSpPr/>
            <p:nvPr/>
          </p:nvCxnSpPr>
          <p:spPr>
            <a:xfrm>
              <a:off x="6079308" y="3224242"/>
              <a:ext cx="82507" cy="0"/>
            </a:xfrm>
            <a:prstGeom prst="line">
              <a:avLst/>
            </a:prstGeom>
            <a:noFill/>
            <a:ln w="9525" cap="flat" cmpd="sng" algn="ctr">
              <a:solidFill>
                <a:srgbClr val="39C5D7"/>
              </a:solidFill>
              <a:prstDash val="solid"/>
              <a:miter lim="800000"/>
              <a:headEnd type="triangle"/>
              <a:tailEnd type="none"/>
            </a:ln>
            <a:effectLst/>
          </p:spPr>
        </p:cxnSp>
        <p:sp>
          <p:nvSpPr>
            <p:cNvPr id="12" name="Shape 275"/>
            <p:cNvSpPr>
              <a:spLocks noChangeAspect="1"/>
            </p:cNvSpPr>
            <p:nvPr/>
          </p:nvSpPr>
          <p:spPr>
            <a:xfrm>
              <a:off x="2742329" y="2251635"/>
              <a:ext cx="2128461" cy="970495"/>
            </a:xfrm>
            <a:prstGeom prst="roundRect">
              <a:avLst>
                <a:gd name="adj" fmla="val 50000"/>
              </a:avLst>
            </a:prstGeom>
            <a:noFill/>
            <a:ln w="19050">
              <a:solidFill>
                <a:srgbClr val="39C5D7"/>
              </a:solidFill>
              <a:prstDash val="dash"/>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endParaRPr kumimoji="0" sz="900" b="0" i="0" u="none" strike="noStrike" kern="0" cap="none" spc="0" normalizeH="0" baseline="0" noProof="0" dirty="0">
                <a:ln>
                  <a:noFill/>
                </a:ln>
                <a:solidFill>
                  <a:srgbClr val="222222">
                    <a:lumMod val="50000"/>
                  </a:srgbClr>
                </a:solidFill>
                <a:effectLst/>
                <a:uLnTx/>
                <a:uFillTx/>
                <a:latin typeface="Calibri Light"/>
                <a:ea typeface="Arial" charset="0"/>
                <a:cs typeface="Arial" charset="0"/>
                <a:sym typeface="Bliss Medium"/>
              </a:endParaRPr>
            </a:p>
          </p:txBody>
        </p:sp>
        <p:sp>
          <p:nvSpPr>
            <p:cNvPr id="13" name="Shape 275"/>
            <p:cNvSpPr>
              <a:spLocks noChangeAspect="1"/>
            </p:cNvSpPr>
            <p:nvPr/>
          </p:nvSpPr>
          <p:spPr>
            <a:xfrm>
              <a:off x="2795548" y="2311469"/>
              <a:ext cx="849319" cy="849319"/>
            </a:xfrm>
            <a:prstGeom prst="ellipse">
              <a:avLst/>
            </a:prstGeom>
            <a:solidFill>
              <a:srgbClr val="1A8AA1"/>
            </a:solidFill>
            <a:ln w="19050">
              <a:solidFill>
                <a:srgbClr val="FFFFFF"/>
              </a:solidFill>
              <a:prstDash val="solid"/>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Pattern</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Library</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Dev</a:t>
              </a:r>
              <a:endParaRPr kumimoji="0" sz="1600" b="0" i="0" u="none" strike="noStrike" kern="0" cap="none" spc="-100" normalizeH="0" noProof="0" dirty="0">
                <a:ln>
                  <a:noFill/>
                </a:ln>
                <a:solidFill>
                  <a:srgbClr val="FFFFFF"/>
                </a:solidFill>
                <a:effectLst/>
                <a:uLnTx/>
                <a:uFillTx/>
                <a:latin typeface="+mn-lt"/>
                <a:ea typeface="Arial" charset="0"/>
                <a:cs typeface="Arial" charset="0"/>
                <a:sym typeface="Bliss Medium"/>
              </a:endParaRPr>
            </a:p>
          </p:txBody>
        </p:sp>
        <p:sp>
          <p:nvSpPr>
            <p:cNvPr id="14" name="Shape 275"/>
            <p:cNvSpPr>
              <a:spLocks noChangeAspect="1"/>
            </p:cNvSpPr>
            <p:nvPr/>
          </p:nvSpPr>
          <p:spPr>
            <a:xfrm>
              <a:off x="3966225" y="2311469"/>
              <a:ext cx="849319" cy="849319"/>
            </a:xfrm>
            <a:prstGeom prst="ellipse">
              <a:avLst/>
            </a:prstGeom>
            <a:solidFill>
              <a:srgbClr val="A3C644"/>
            </a:solidFill>
            <a:ln w="19050">
              <a:solidFill>
                <a:srgbClr val="FFFFFF"/>
              </a:solidFill>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Discovery</a:t>
              </a:r>
            </a:p>
          </p:txBody>
        </p:sp>
        <p:cxnSp>
          <p:nvCxnSpPr>
            <p:cNvPr id="15" name="Straight Connector 14"/>
            <p:cNvCxnSpPr>
              <a:stCxn id="12" idx="3"/>
            </p:cNvCxnSpPr>
            <p:nvPr/>
          </p:nvCxnSpPr>
          <p:spPr>
            <a:xfrm>
              <a:off x="4870789" y="2736882"/>
              <a:ext cx="208940" cy="0"/>
            </a:xfrm>
            <a:prstGeom prst="line">
              <a:avLst/>
            </a:prstGeom>
            <a:noFill/>
            <a:ln w="19050" cap="flat" cmpd="sng" algn="ctr">
              <a:solidFill>
                <a:schemeClr val="bg1"/>
              </a:solidFill>
              <a:prstDash val="solid"/>
              <a:miter lim="800000"/>
            </a:ln>
            <a:effectLst/>
          </p:spPr>
        </p:cxnSp>
        <p:cxnSp>
          <p:nvCxnSpPr>
            <p:cNvPr id="16" name="Straight Connector 15"/>
            <p:cNvCxnSpPr>
              <a:stCxn id="13" idx="6"/>
              <a:endCxn id="14" idx="2"/>
            </p:cNvCxnSpPr>
            <p:nvPr/>
          </p:nvCxnSpPr>
          <p:spPr>
            <a:xfrm>
              <a:off x="3644867" y="2736128"/>
              <a:ext cx="321357" cy="0"/>
            </a:xfrm>
            <a:prstGeom prst="line">
              <a:avLst/>
            </a:prstGeom>
            <a:noFill/>
            <a:ln w="19050" cap="flat" cmpd="sng" algn="ctr">
              <a:solidFill>
                <a:schemeClr val="bg1"/>
              </a:solidFill>
              <a:prstDash val="solid"/>
              <a:miter lim="800000"/>
            </a:ln>
            <a:effectLst/>
          </p:spPr>
        </p:cxnSp>
        <p:cxnSp>
          <p:nvCxnSpPr>
            <p:cNvPr id="17" name="Straight Connector 16"/>
            <p:cNvCxnSpPr/>
            <p:nvPr/>
          </p:nvCxnSpPr>
          <p:spPr>
            <a:xfrm>
              <a:off x="3741907" y="3224242"/>
              <a:ext cx="82507" cy="0"/>
            </a:xfrm>
            <a:prstGeom prst="line">
              <a:avLst/>
            </a:prstGeom>
            <a:noFill/>
            <a:ln w="9525" cap="flat" cmpd="sng" algn="ctr">
              <a:solidFill>
                <a:srgbClr val="39C5D7"/>
              </a:solidFill>
              <a:prstDash val="solid"/>
              <a:miter lim="800000"/>
              <a:headEnd type="triangle"/>
              <a:tailEnd type="none"/>
            </a:ln>
            <a:effectLst/>
          </p:spPr>
        </p:cxnSp>
        <p:sp>
          <p:nvSpPr>
            <p:cNvPr id="18" name="Shape 275"/>
            <p:cNvSpPr>
              <a:spLocks noChangeAspect="1"/>
            </p:cNvSpPr>
            <p:nvPr/>
          </p:nvSpPr>
          <p:spPr>
            <a:xfrm>
              <a:off x="5136901" y="2311469"/>
              <a:ext cx="849319" cy="849319"/>
            </a:xfrm>
            <a:prstGeom prst="ellipse">
              <a:avLst/>
            </a:prstGeom>
            <a:solidFill>
              <a:srgbClr val="B22746"/>
            </a:solidFill>
            <a:ln w="19050">
              <a:solidFill>
                <a:srgbClr val="FFFFFF"/>
              </a:solidFill>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Experience</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&amp; Solution</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Design</a:t>
              </a:r>
            </a:p>
          </p:txBody>
        </p:sp>
        <p:sp>
          <p:nvSpPr>
            <p:cNvPr id="19" name="Shape 275"/>
            <p:cNvSpPr>
              <a:spLocks noChangeAspect="1"/>
            </p:cNvSpPr>
            <p:nvPr/>
          </p:nvSpPr>
          <p:spPr>
            <a:xfrm>
              <a:off x="6307577" y="2311469"/>
              <a:ext cx="849319" cy="849319"/>
            </a:xfrm>
            <a:prstGeom prst="ellipse">
              <a:avLst/>
            </a:prstGeom>
            <a:solidFill>
              <a:srgbClr val="2FC2D9"/>
            </a:solidFill>
            <a:ln w="19050">
              <a:solidFill>
                <a:srgbClr val="FFFFFF"/>
              </a:solidFill>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Build</a:t>
              </a:r>
              <a:endParaRPr kumimoji="0" sz="1600" b="0" i="0" u="none" strike="noStrike" kern="0" cap="none" spc="-100" normalizeH="0" noProof="0" dirty="0">
                <a:ln>
                  <a:noFill/>
                </a:ln>
                <a:solidFill>
                  <a:srgbClr val="FFFFFF"/>
                </a:solidFill>
                <a:effectLst/>
                <a:uLnTx/>
                <a:uFillTx/>
                <a:latin typeface="+mn-lt"/>
                <a:ea typeface="Arial" charset="0"/>
                <a:cs typeface="Arial" charset="0"/>
                <a:sym typeface="Bliss Medium"/>
              </a:endParaRPr>
            </a:p>
          </p:txBody>
        </p:sp>
        <p:sp>
          <p:nvSpPr>
            <p:cNvPr id="20" name="Shape 275"/>
            <p:cNvSpPr>
              <a:spLocks noChangeAspect="1"/>
            </p:cNvSpPr>
            <p:nvPr/>
          </p:nvSpPr>
          <p:spPr>
            <a:xfrm>
              <a:off x="7478253" y="2311469"/>
              <a:ext cx="849319" cy="849319"/>
            </a:xfrm>
            <a:prstGeom prst="ellipse">
              <a:avLst/>
            </a:prstGeom>
            <a:solidFill>
              <a:srgbClr val="666666"/>
            </a:solidFill>
            <a:ln w="19050">
              <a:solidFill>
                <a:srgbClr val="FFFFFF"/>
              </a:solidFill>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Transition</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FFFFFF"/>
                  </a:solidFill>
                  <a:effectLst/>
                  <a:uLnTx/>
                  <a:uFillTx/>
                  <a:latin typeface="+mn-lt"/>
                  <a:ea typeface="Arial" charset="0"/>
                  <a:cs typeface="Arial" charset="0"/>
                  <a:sym typeface="Bliss Medium"/>
                </a:rPr>
                <a:t>&amp; Launch</a:t>
              </a:r>
            </a:p>
          </p:txBody>
        </p:sp>
        <p:sp>
          <p:nvSpPr>
            <p:cNvPr id="21" name="Shape 275"/>
            <p:cNvSpPr>
              <a:spLocks noChangeAspect="1"/>
            </p:cNvSpPr>
            <p:nvPr/>
          </p:nvSpPr>
          <p:spPr>
            <a:xfrm>
              <a:off x="8648931" y="2311469"/>
              <a:ext cx="849319" cy="849319"/>
            </a:xfrm>
            <a:prstGeom prst="ellipse">
              <a:avLst/>
            </a:prstGeom>
            <a:solidFill>
              <a:srgbClr val="FFFFFF"/>
            </a:solidFill>
            <a:ln w="19050">
              <a:solidFill>
                <a:srgbClr val="222222"/>
              </a:solidFill>
            </a:ln>
            <a:effectLst/>
            <a:extLst>
              <a:ext uri="{C572A759-6A51-4108-AA02-DFA0A04FC94B}">
                <ma14:wrappingTextBoxFlag xmlns="" xmlns:ma14="http://schemas.microsoft.com/office/mac/drawingml/2011/main" val="1"/>
              </a:ext>
            </a:extLst>
          </p:spPr>
          <p:txBody>
            <a:bodyPr wrap="none" lIns="0" tIns="0" rIns="0" bIns="0" numCol="1" anchor="ctr">
              <a:noAutofit/>
            </a:bodyPr>
            <a:lstStyle>
              <a:lvl1pPr algn="ctr">
                <a:lnSpc>
                  <a:spcPct val="120000"/>
                </a:lnSpc>
                <a:defRPr sz="800" cap="all">
                  <a:solidFill>
                    <a:srgbClr val="FF9201"/>
                  </a:solidFill>
                  <a:latin typeface="Bliss Medium"/>
                  <a:ea typeface="Bliss Medium"/>
                  <a:cs typeface="Bliss Medium"/>
                  <a:sym typeface="Bliss Medium"/>
                </a:defRPr>
              </a:lvl1pPr>
            </a:lstStyle>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222222">
                      <a:lumMod val="50000"/>
                    </a:srgbClr>
                  </a:solidFill>
                  <a:effectLst/>
                  <a:uLnTx/>
                  <a:uFillTx/>
                  <a:latin typeface="+mn-lt"/>
                  <a:ea typeface="Arial" charset="0"/>
                  <a:cs typeface="Arial" charset="0"/>
                  <a:sym typeface="Bliss Medium"/>
                </a:rPr>
                <a:t>Post</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222222">
                      <a:lumMod val="50000"/>
                    </a:srgbClr>
                  </a:solidFill>
                  <a:effectLst/>
                  <a:uLnTx/>
                  <a:uFillTx/>
                  <a:latin typeface="+mn-lt"/>
                  <a:ea typeface="Arial" charset="0"/>
                  <a:cs typeface="Arial" charset="0"/>
                  <a:sym typeface="Bliss Medium"/>
                </a:rPr>
                <a:t>Production </a:t>
              </a:r>
            </a:p>
            <a:p>
              <a:pPr marL="0" marR="0" lvl="0" indent="0" algn="ctr" defTabSz="685800" eaLnBrk="1" fontAlgn="auto" latinLnBrk="0" hangingPunct="1">
                <a:lnSpc>
                  <a:spcPct val="120000"/>
                </a:lnSpc>
                <a:spcBef>
                  <a:spcPts val="0"/>
                </a:spcBef>
                <a:spcAft>
                  <a:spcPts val="0"/>
                </a:spcAft>
                <a:buClrTx/>
                <a:buSzTx/>
                <a:buFontTx/>
                <a:buNone/>
                <a:tabLst/>
                <a:defRPr sz="1800" cap="none">
                  <a:solidFill>
                    <a:srgbClr val="000000"/>
                  </a:solidFill>
                </a:defRPr>
              </a:pPr>
              <a:r>
                <a:rPr kumimoji="0" lang="en-GB" sz="1600" b="0" i="0" u="none" strike="noStrike" kern="0" cap="none" spc="-100" normalizeH="0" noProof="0" dirty="0">
                  <a:ln>
                    <a:noFill/>
                  </a:ln>
                  <a:solidFill>
                    <a:srgbClr val="222222">
                      <a:lumMod val="50000"/>
                    </a:srgbClr>
                  </a:solidFill>
                  <a:effectLst/>
                  <a:uLnTx/>
                  <a:uFillTx/>
                  <a:latin typeface="+mn-lt"/>
                  <a:ea typeface="Arial" charset="0"/>
                  <a:cs typeface="Arial" charset="0"/>
                  <a:sym typeface="Bliss Medium"/>
                </a:rPr>
                <a:t>&amp; Ops</a:t>
              </a:r>
              <a:endParaRPr kumimoji="0" sz="1600" b="0" i="0" u="none" strike="noStrike" kern="0" cap="none" spc="-100" normalizeH="0" noProof="0" dirty="0">
                <a:ln>
                  <a:noFill/>
                </a:ln>
                <a:solidFill>
                  <a:srgbClr val="222222">
                    <a:lumMod val="50000"/>
                  </a:srgbClr>
                </a:solidFill>
                <a:effectLst/>
                <a:uLnTx/>
                <a:uFillTx/>
                <a:latin typeface="+mn-lt"/>
                <a:ea typeface="Arial" charset="0"/>
                <a:cs typeface="Arial" charset="0"/>
                <a:sym typeface="Bliss Medium"/>
              </a:endParaRPr>
            </a:p>
          </p:txBody>
        </p:sp>
        <p:cxnSp>
          <p:nvCxnSpPr>
            <p:cNvPr id="22" name="Straight Connector 21"/>
            <p:cNvCxnSpPr>
              <a:stCxn id="19" idx="2"/>
            </p:cNvCxnSpPr>
            <p:nvPr/>
          </p:nvCxnSpPr>
          <p:spPr>
            <a:xfrm flipH="1">
              <a:off x="5986221" y="2736129"/>
              <a:ext cx="321356" cy="1508"/>
            </a:xfrm>
            <a:prstGeom prst="line">
              <a:avLst/>
            </a:prstGeom>
            <a:noFill/>
            <a:ln w="19050" cap="flat" cmpd="sng" algn="ctr">
              <a:solidFill>
                <a:schemeClr val="bg1"/>
              </a:solidFill>
              <a:prstDash val="solid"/>
              <a:miter lim="800000"/>
            </a:ln>
            <a:effectLst/>
          </p:spPr>
        </p:cxnSp>
        <p:cxnSp>
          <p:nvCxnSpPr>
            <p:cNvPr id="23" name="Straight Connector 22"/>
            <p:cNvCxnSpPr>
              <a:stCxn id="19" idx="6"/>
              <a:endCxn id="20" idx="2"/>
            </p:cNvCxnSpPr>
            <p:nvPr/>
          </p:nvCxnSpPr>
          <p:spPr>
            <a:xfrm>
              <a:off x="7156896" y="2736129"/>
              <a:ext cx="321357" cy="0"/>
            </a:xfrm>
            <a:prstGeom prst="line">
              <a:avLst/>
            </a:prstGeom>
            <a:noFill/>
            <a:ln w="19050" cap="flat" cmpd="sng" algn="ctr">
              <a:solidFill>
                <a:schemeClr val="bg1"/>
              </a:solidFill>
              <a:prstDash val="solid"/>
              <a:miter lim="800000"/>
            </a:ln>
            <a:effectLst/>
          </p:spPr>
        </p:cxnSp>
        <p:cxnSp>
          <p:nvCxnSpPr>
            <p:cNvPr id="24" name="Straight Connector 23"/>
            <p:cNvCxnSpPr>
              <a:stCxn id="7" idx="3"/>
              <a:endCxn id="21" idx="2"/>
            </p:cNvCxnSpPr>
            <p:nvPr/>
          </p:nvCxnSpPr>
          <p:spPr>
            <a:xfrm flipV="1">
              <a:off x="8382302" y="2736129"/>
              <a:ext cx="266629" cy="754"/>
            </a:xfrm>
            <a:prstGeom prst="line">
              <a:avLst/>
            </a:prstGeom>
            <a:noFill/>
            <a:ln w="19050" cap="flat" cmpd="sng" algn="ctr">
              <a:solidFill>
                <a:schemeClr val="bg1"/>
              </a:solidFill>
              <a:prstDash val="solid"/>
              <a:miter lim="800000"/>
            </a:ln>
            <a:effectLst/>
          </p:spPr>
        </p:cxnSp>
        <p:sp>
          <p:nvSpPr>
            <p:cNvPr id="25" name="Rectangle 24"/>
            <p:cNvSpPr/>
            <p:nvPr/>
          </p:nvSpPr>
          <p:spPr>
            <a:xfrm>
              <a:off x="2656920" y="3334195"/>
              <a:ext cx="1084986" cy="461349"/>
            </a:xfrm>
            <a:prstGeom prst="rect">
              <a:avLst/>
            </a:prstGeom>
          </p:spPr>
          <p:txBody>
            <a:bodyPr wrap="square">
              <a:spAutoFit/>
            </a:bodyPr>
            <a:lstStyle/>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Development of </a:t>
              </a:r>
              <a:r>
                <a:rPr lang="en-US" sz="1100" dirty="0" smtClean="0">
                  <a:solidFill>
                    <a:schemeClr val="bg1"/>
                  </a:solidFill>
                  <a:ea typeface="Arial" charset="0"/>
                  <a:cs typeface="Arial" charset="0"/>
                  <a:sym typeface="Bliss Medium"/>
                </a:rPr>
                <a:t>patterns</a:t>
              </a:r>
              <a:endParaRPr lang="en-US" sz="1100" dirty="0">
                <a:solidFill>
                  <a:schemeClr val="bg1"/>
                </a:solidFill>
                <a:ea typeface="Arial" charset="0"/>
                <a:cs typeface="Arial" charset="0"/>
                <a:sym typeface="Bliss Medium"/>
              </a:endParaRP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smtClean="0">
                  <a:solidFill>
                    <a:schemeClr val="bg1"/>
                  </a:solidFill>
                  <a:ea typeface="Arial" charset="0"/>
                  <a:cs typeface="Arial" charset="0"/>
                  <a:sym typeface="Bliss Medium"/>
                </a:rPr>
                <a:t>Prototypes</a:t>
              </a:r>
              <a:endParaRPr lang="en-US" sz="1100" dirty="0">
                <a:solidFill>
                  <a:schemeClr val="bg1"/>
                </a:solidFill>
                <a:ea typeface="Arial" charset="0"/>
                <a:cs typeface="Arial" charset="0"/>
                <a:sym typeface="Bliss Medium"/>
              </a:endParaRPr>
            </a:p>
          </p:txBody>
        </p:sp>
        <p:sp>
          <p:nvSpPr>
            <p:cNvPr id="26" name="Rectangle 25"/>
            <p:cNvSpPr/>
            <p:nvPr/>
          </p:nvSpPr>
          <p:spPr>
            <a:xfrm>
              <a:off x="3741907" y="3334194"/>
              <a:ext cx="1282811" cy="2338025"/>
            </a:xfrm>
            <a:prstGeom prst="rect">
              <a:avLst/>
            </a:prstGeom>
          </p:spPr>
          <p:txBody>
            <a:bodyPr wrap="square">
              <a:spAutoFit/>
            </a:bodyPr>
            <a:lstStyle/>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Project Kick-Off</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Conduct Stakeholders workshops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Create Program Roadmap</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Finalize and Prioritize Project Scope</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Agree on Project Management Methodology and Tools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smtClean="0">
                  <a:solidFill>
                    <a:schemeClr val="bg1"/>
                  </a:solidFill>
                  <a:ea typeface="Arial" charset="0"/>
                  <a:cs typeface="Arial" charset="0"/>
                  <a:sym typeface="Bliss Medium"/>
                </a:rPr>
                <a:t>Plan Communications</a:t>
              </a:r>
              <a:endParaRPr lang="en-US" sz="1100" dirty="0">
                <a:solidFill>
                  <a:schemeClr val="bg1"/>
                </a:solidFill>
                <a:ea typeface="Arial" charset="0"/>
                <a:cs typeface="Arial" charset="0"/>
                <a:sym typeface="Bliss Medium"/>
              </a:endParaRP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Competitive Analysis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Define High Level Architecture and Implementation </a:t>
              </a:r>
              <a:r>
                <a:rPr lang="en-US" sz="1100" dirty="0" smtClean="0">
                  <a:solidFill>
                    <a:schemeClr val="bg1"/>
                  </a:solidFill>
                  <a:ea typeface="Arial" charset="0"/>
                  <a:cs typeface="Arial" charset="0"/>
                  <a:sym typeface="Bliss Medium"/>
                </a:rPr>
                <a:t>Approach</a:t>
              </a:r>
              <a:endParaRPr lang="en-US" sz="1100" dirty="0">
                <a:solidFill>
                  <a:schemeClr val="bg1"/>
                </a:solidFill>
                <a:ea typeface="Arial" charset="0"/>
                <a:cs typeface="Arial" charset="0"/>
                <a:sym typeface="Bliss Medium"/>
              </a:endParaRPr>
            </a:p>
          </p:txBody>
        </p:sp>
        <p:sp>
          <p:nvSpPr>
            <p:cNvPr id="27" name="Rectangle 26"/>
            <p:cNvSpPr/>
            <p:nvPr/>
          </p:nvSpPr>
          <p:spPr>
            <a:xfrm>
              <a:off x="4998000" y="3327921"/>
              <a:ext cx="1133006" cy="2103440"/>
            </a:xfrm>
            <a:prstGeom prst="rect">
              <a:avLst/>
            </a:prstGeom>
          </p:spPr>
          <p:txBody>
            <a:bodyPr wrap="square">
              <a:spAutoFit/>
            </a:bodyPr>
            <a:lstStyle/>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UX and Visual Design Creation</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Responsive HTML Development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smtClean="0">
                  <a:solidFill>
                    <a:schemeClr val="bg1"/>
                  </a:solidFill>
                  <a:ea typeface="Arial" charset="0"/>
                  <a:cs typeface="Arial" charset="0"/>
                </a:rPr>
                <a:t>Plan Risks</a:t>
              </a:r>
              <a:endParaRPr lang="en-GB" sz="1100" dirty="0">
                <a:solidFill>
                  <a:schemeClr val="bg1"/>
                </a:solidFill>
                <a:ea typeface="Arial" charset="0"/>
                <a:cs typeface="Arial" charset="0"/>
              </a:endParaRP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smtClean="0">
                  <a:solidFill>
                    <a:schemeClr val="bg1"/>
                  </a:solidFill>
                  <a:ea typeface="Arial" charset="0"/>
                  <a:cs typeface="Arial" charset="0"/>
                </a:rPr>
                <a:t>Testing Strategy</a:t>
              </a:r>
              <a:endParaRPr lang="en-GB" sz="1100" dirty="0">
                <a:solidFill>
                  <a:schemeClr val="bg1"/>
                </a:solidFill>
                <a:ea typeface="Arial" charset="0"/>
                <a:cs typeface="Arial" charset="0"/>
              </a:endParaRP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smtClean="0">
                  <a:solidFill>
                    <a:schemeClr val="bg1"/>
                  </a:solidFill>
                  <a:ea typeface="Arial" charset="0"/>
                  <a:cs typeface="Arial" charset="0"/>
                </a:rPr>
                <a:t>Backlog (User </a:t>
              </a:r>
              <a:r>
                <a:rPr lang="en-GB" sz="1100" dirty="0">
                  <a:solidFill>
                    <a:schemeClr val="bg1"/>
                  </a:solidFill>
                  <a:ea typeface="Arial" charset="0"/>
                  <a:cs typeface="Arial" charset="0"/>
                </a:rPr>
                <a:t>Stories)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Finalized Solution Architecture and Integration </a:t>
              </a:r>
              <a:r>
                <a:rPr lang="en-GB" sz="1100" dirty="0" smtClean="0">
                  <a:solidFill>
                    <a:schemeClr val="bg1"/>
                  </a:solidFill>
                  <a:ea typeface="Arial" charset="0"/>
                  <a:cs typeface="Arial" charset="0"/>
                </a:rPr>
                <a:t>Approach</a:t>
              </a:r>
              <a:endParaRPr lang="en-GB" sz="1100" dirty="0">
                <a:solidFill>
                  <a:schemeClr val="bg1"/>
                </a:solidFill>
                <a:ea typeface="Arial" charset="0"/>
                <a:cs typeface="Arial" charset="0"/>
              </a:endParaRP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Content Structure</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Environment Architecture</a:t>
              </a:r>
            </a:p>
          </p:txBody>
        </p:sp>
        <p:sp>
          <p:nvSpPr>
            <p:cNvPr id="28" name="Rectangle 27"/>
            <p:cNvSpPr/>
            <p:nvPr/>
          </p:nvSpPr>
          <p:spPr>
            <a:xfrm>
              <a:off x="6161815" y="3336097"/>
              <a:ext cx="1118573" cy="2181635"/>
            </a:xfrm>
            <a:prstGeom prst="rect">
              <a:avLst/>
            </a:prstGeom>
          </p:spPr>
          <p:txBody>
            <a:bodyPr wrap="square">
              <a:spAutoFit/>
            </a:bodyPr>
            <a:lstStyle/>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Common Elements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Component Library &amp;Templates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Analytics </a:t>
              </a:r>
              <a:r>
                <a:rPr lang="en-GB" sz="1100" dirty="0" smtClean="0">
                  <a:solidFill>
                    <a:schemeClr val="bg1"/>
                  </a:solidFill>
                  <a:ea typeface="Arial" charset="0"/>
                  <a:cs typeface="Arial" charset="0"/>
                  <a:sym typeface="Bliss Medium"/>
                </a:rPr>
                <a:t>Configuration</a:t>
              </a:r>
              <a:endParaRPr lang="en-GB" sz="1100" dirty="0">
                <a:solidFill>
                  <a:schemeClr val="bg1"/>
                </a:solidFill>
                <a:ea typeface="Arial" charset="0"/>
                <a:cs typeface="Arial" charset="0"/>
                <a:sym typeface="Bliss Medium"/>
              </a:endParaRP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Workflows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Integration</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Security Model</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Content Migration</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Build Engineering</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Functional, Integration, End-to-End Testing</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sym typeface="Bliss Medium"/>
                </a:rPr>
                <a:t>Rollout and Transition Planning</a:t>
              </a:r>
            </a:p>
          </p:txBody>
        </p:sp>
        <p:sp>
          <p:nvSpPr>
            <p:cNvPr id="29" name="Rectangle 28"/>
            <p:cNvSpPr/>
            <p:nvPr/>
          </p:nvSpPr>
          <p:spPr>
            <a:xfrm>
              <a:off x="7350531" y="3336098"/>
              <a:ext cx="986094" cy="2416220"/>
            </a:xfrm>
            <a:prstGeom prst="rect">
              <a:avLst/>
            </a:prstGeom>
          </p:spPr>
          <p:txBody>
            <a:bodyPr wrap="square">
              <a:spAutoFit/>
            </a:bodyPr>
            <a:lstStyle/>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Business User Trainings</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User Acceptance Testing</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Security Testing</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Performance testing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Transition to Support and Maintenance Team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Business and IT Cutover</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GB" sz="1100" dirty="0">
                  <a:solidFill>
                    <a:schemeClr val="bg1"/>
                  </a:solidFill>
                  <a:ea typeface="Arial" charset="0"/>
                  <a:cs typeface="Arial" charset="0"/>
                </a:rPr>
                <a:t>Final Deployment and Production Data Migration </a:t>
              </a:r>
            </a:p>
          </p:txBody>
        </p:sp>
        <p:sp>
          <p:nvSpPr>
            <p:cNvPr id="30" name="Rectangle 29"/>
            <p:cNvSpPr/>
            <p:nvPr/>
          </p:nvSpPr>
          <p:spPr>
            <a:xfrm>
              <a:off x="8515616" y="3336098"/>
              <a:ext cx="1084085" cy="1868856"/>
            </a:xfrm>
            <a:prstGeom prst="rect">
              <a:avLst/>
            </a:prstGeom>
          </p:spPr>
          <p:txBody>
            <a:bodyPr wrap="square">
              <a:spAutoFit/>
            </a:bodyPr>
            <a:lstStyle/>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Post Launch Stabilization</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Ongoing Support and Maintenance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Shadowing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Measurement and Optimization </a:t>
              </a:r>
            </a:p>
            <a:p>
              <a:pPr marL="171450" indent="-171450" defTabSz="685800">
                <a:lnSpc>
                  <a:spcPts val="1200"/>
                </a:lnSpc>
                <a:spcAft>
                  <a:spcPts val="400"/>
                </a:spcAft>
                <a:buFont typeface="Arial" panose="020B0604020202020204" pitchFamily="34" charset="0"/>
                <a:buChar char="•"/>
                <a:defRPr sz="1800">
                  <a:solidFill>
                    <a:srgbClr val="000000"/>
                  </a:solidFill>
                </a:defRPr>
              </a:pPr>
              <a:r>
                <a:rPr lang="en-US" sz="1100" dirty="0">
                  <a:solidFill>
                    <a:schemeClr val="bg1"/>
                  </a:solidFill>
                  <a:ea typeface="Arial" charset="0"/>
                  <a:cs typeface="Arial" charset="0"/>
                  <a:sym typeface="Bliss Medium"/>
                </a:rPr>
                <a:t>Software and Documentation Updates </a:t>
              </a:r>
            </a:p>
            <a:p>
              <a:pPr marL="171450" indent="-171450" defTabSz="685800">
                <a:lnSpc>
                  <a:spcPts val="1200"/>
                </a:lnSpc>
                <a:spcAft>
                  <a:spcPts val="400"/>
                </a:spcAft>
                <a:buFont typeface="Arial" panose="020B0604020202020204" pitchFamily="34" charset="0"/>
                <a:buChar char="•"/>
                <a:defRPr sz="1800">
                  <a:solidFill>
                    <a:srgbClr val="000000"/>
                  </a:solidFill>
                </a:defRPr>
              </a:pPr>
              <a:endParaRPr lang="en-US" sz="1100" dirty="0">
                <a:solidFill>
                  <a:schemeClr val="bg1"/>
                </a:solidFill>
                <a:ea typeface="Arial" charset="0"/>
                <a:cs typeface="Arial" charset="0"/>
                <a:sym typeface="Bliss Medium"/>
              </a:endParaRPr>
            </a:p>
            <a:p>
              <a:pPr marL="171450" indent="-171450" defTabSz="685800">
                <a:lnSpc>
                  <a:spcPts val="1200"/>
                </a:lnSpc>
                <a:spcAft>
                  <a:spcPts val="400"/>
                </a:spcAft>
                <a:buFont typeface="Arial" panose="020B0604020202020204" pitchFamily="34" charset="0"/>
                <a:buChar char="•"/>
                <a:defRPr sz="1800">
                  <a:solidFill>
                    <a:srgbClr val="000000"/>
                  </a:solidFill>
                </a:defRPr>
              </a:pPr>
              <a:endParaRPr lang="en-US" sz="1100" dirty="0">
                <a:solidFill>
                  <a:schemeClr val="bg1"/>
                </a:solidFill>
                <a:ea typeface="Arial" charset="0"/>
                <a:cs typeface="Arial" charset="0"/>
                <a:sym typeface="Bliss Medium"/>
              </a:endParaRPr>
            </a:p>
            <a:p>
              <a:pPr marL="171450" indent="-171450" defTabSz="685800">
                <a:lnSpc>
                  <a:spcPts val="1200"/>
                </a:lnSpc>
                <a:spcAft>
                  <a:spcPts val="400"/>
                </a:spcAft>
                <a:buFont typeface="Arial" panose="020B0604020202020204" pitchFamily="34" charset="0"/>
                <a:buChar char="•"/>
                <a:defRPr sz="1800">
                  <a:solidFill>
                    <a:srgbClr val="000000"/>
                  </a:solidFill>
                </a:defRPr>
              </a:pPr>
              <a:endParaRPr lang="en-US" sz="1100" dirty="0">
                <a:solidFill>
                  <a:schemeClr val="bg1"/>
                </a:solidFill>
                <a:ea typeface="Arial" charset="0"/>
                <a:cs typeface="Arial" charset="0"/>
              </a:endParaRPr>
            </a:p>
          </p:txBody>
        </p:sp>
      </p:grpSp>
      <p:sp>
        <p:nvSpPr>
          <p:cNvPr id="35" name="Left-Right Arrow 34"/>
          <p:cNvSpPr/>
          <p:nvPr/>
        </p:nvSpPr>
        <p:spPr>
          <a:xfrm>
            <a:off x="2315412" y="6352745"/>
            <a:ext cx="7722130" cy="192537"/>
          </a:xfrm>
          <a:prstGeom prst="leftRightArrow">
            <a:avLst>
              <a:gd name="adj1" fmla="val 98272"/>
              <a:gd name="adj2" fmla="val 50000"/>
            </a:avLst>
          </a:prstGeom>
          <a:solidFill>
            <a:schemeClr val="tx1"/>
          </a:solidFill>
          <a:ln w="6350" cap="flat" cmpd="sng" algn="ctr">
            <a:solidFill>
              <a:schemeClr val="bg1"/>
            </a:solidFill>
            <a:prstDash val="sysDot"/>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chemeClr val="bg1"/>
                </a:solidFill>
                <a:effectLst/>
                <a:uLnTx/>
                <a:uFillTx/>
                <a:latin typeface="Calibri Light"/>
                <a:ea typeface="Arial Hebrew" charset="0"/>
                <a:cs typeface="Arial Hebrew" charset="0"/>
              </a:rPr>
              <a:t>Project and Program Management, Change Management, Risk Management, Communication, Compliance with Policies</a:t>
            </a:r>
          </a:p>
        </p:txBody>
      </p:sp>
    </p:spTree>
    <p:extLst>
      <p:ext uri="{BB962C8B-B14F-4D97-AF65-F5344CB8AC3E}">
        <p14:creationId xmlns:p14="http://schemas.microsoft.com/office/powerpoint/2010/main" val="794161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905" y="422075"/>
            <a:ext cx="11541938" cy="408159"/>
          </a:xfrm>
        </p:spPr>
        <p:txBody>
          <a:bodyPr/>
          <a:lstStyle/>
          <a:p>
            <a:r>
              <a:rPr lang="en-US" dirty="0"/>
              <a:t>TRANSITION AND GROWTH</a:t>
            </a:r>
          </a:p>
        </p:txBody>
      </p:sp>
      <p:pic>
        <p:nvPicPr>
          <p:cNvPr id="6" name="Picture 5"/>
          <p:cNvPicPr>
            <a:picLocks noChangeAspect="1"/>
          </p:cNvPicPr>
          <p:nvPr/>
        </p:nvPicPr>
        <p:blipFill>
          <a:blip r:embed="rId3"/>
          <a:stretch>
            <a:fillRect/>
          </a:stretch>
        </p:blipFill>
        <p:spPr>
          <a:xfrm>
            <a:off x="2294792" y="2083956"/>
            <a:ext cx="7493050" cy="3390828"/>
          </a:xfrm>
          <a:prstGeom prst="rect">
            <a:avLst/>
          </a:prstGeom>
        </p:spPr>
      </p:pic>
    </p:spTree>
    <p:extLst>
      <p:ext uri="{BB962C8B-B14F-4D97-AF65-F5344CB8AC3E}">
        <p14:creationId xmlns:p14="http://schemas.microsoft.com/office/powerpoint/2010/main" val="553711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Quality </a:t>
            </a:r>
            <a:r>
              <a:rPr lang="en-US" spc="0" dirty="0">
                <a:solidFill>
                  <a:schemeClr val="bg1"/>
                </a:solidFill>
              </a:rPr>
              <a:t>over </a:t>
            </a:r>
            <a:r>
              <a:rPr lang="en-US" spc="0" dirty="0" smtClean="0">
                <a:solidFill>
                  <a:schemeClr val="bg1"/>
                </a:solidFill>
              </a:rPr>
              <a:t>Quantity</a:t>
            </a:r>
            <a:endParaRPr lang="en-US" spc="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09" y="1364627"/>
            <a:ext cx="8163859" cy="5442573"/>
          </a:xfrm>
          <a:prstGeom prst="rect">
            <a:avLst/>
          </a:prstGeom>
        </p:spPr>
      </p:pic>
    </p:spTree>
    <p:extLst>
      <p:ext uri="{BB962C8B-B14F-4D97-AF65-F5344CB8AC3E}">
        <p14:creationId xmlns:p14="http://schemas.microsoft.com/office/powerpoint/2010/main" val="3588213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a:solidFill>
                  <a:schemeClr val="bg1"/>
                </a:solidFill>
              </a:rPr>
              <a:t>Continuous Improvement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377" y="5961975"/>
            <a:ext cx="613768" cy="6137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794" y="4923411"/>
            <a:ext cx="742860" cy="742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794" y="3151313"/>
            <a:ext cx="742860" cy="7428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794" y="2295635"/>
            <a:ext cx="742860" cy="7428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377" y="3992427"/>
            <a:ext cx="742860" cy="74286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3376" y="1397011"/>
            <a:ext cx="855277" cy="855277"/>
          </a:xfrm>
          <a:prstGeom prst="rect">
            <a:avLst/>
          </a:prstGeom>
        </p:spPr>
      </p:pic>
      <p:sp>
        <p:nvSpPr>
          <p:cNvPr id="13" name="Rectangle 12"/>
          <p:cNvSpPr/>
          <p:nvPr/>
        </p:nvSpPr>
        <p:spPr>
          <a:xfrm>
            <a:off x="4066385" y="1333948"/>
            <a:ext cx="6605196" cy="4532909"/>
          </a:xfrm>
          <a:prstGeom prst="rect">
            <a:avLst/>
          </a:prstGeom>
          <a:solidFill>
            <a:srgbClr val="C9DB48"/>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 name="Rectangle 13"/>
          <p:cNvSpPr/>
          <p:nvPr/>
        </p:nvSpPr>
        <p:spPr>
          <a:xfrm>
            <a:off x="4066385" y="2252288"/>
            <a:ext cx="3324118" cy="3614569"/>
          </a:xfrm>
          <a:prstGeom prst="rect">
            <a:avLst/>
          </a:prstGeom>
          <a:solidFill>
            <a:srgbClr val="89D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5" name="Rectangle 14"/>
          <p:cNvSpPr/>
          <p:nvPr/>
        </p:nvSpPr>
        <p:spPr>
          <a:xfrm>
            <a:off x="7347463" y="2252288"/>
            <a:ext cx="3324118" cy="3614569"/>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 name="TextBox 15"/>
          <p:cNvSpPr txBox="1"/>
          <p:nvPr/>
        </p:nvSpPr>
        <p:spPr>
          <a:xfrm>
            <a:off x="5195944" y="1541702"/>
            <a:ext cx="5755341" cy="461665"/>
          </a:xfrm>
          <a:prstGeom prst="rect">
            <a:avLst/>
          </a:prstGeom>
          <a:noFill/>
        </p:spPr>
        <p:txBody>
          <a:bodyPr wrap="square" rtlCol="0">
            <a:normAutofit/>
          </a:bodyPr>
          <a:lstStyle/>
          <a:p>
            <a:r>
              <a:rPr lang="en-US" sz="2400" dirty="0" smtClean="0">
                <a:solidFill>
                  <a:schemeClr val="bg1"/>
                </a:solidFill>
              </a:rPr>
              <a:t>WE CAN DO BRM IMPROVEMENT</a:t>
            </a:r>
            <a:endParaRPr lang="en-US" sz="2400" dirty="0">
              <a:solidFill>
                <a:schemeClr val="bg1"/>
              </a:solidFill>
            </a:endParaRPr>
          </a:p>
        </p:txBody>
      </p:sp>
      <p:sp>
        <p:nvSpPr>
          <p:cNvPr id="17" name="TextBox 16"/>
          <p:cNvSpPr txBox="1"/>
          <p:nvPr/>
        </p:nvSpPr>
        <p:spPr>
          <a:xfrm>
            <a:off x="4238513" y="2423828"/>
            <a:ext cx="3001383" cy="369332"/>
          </a:xfrm>
          <a:prstGeom prst="rect">
            <a:avLst/>
          </a:prstGeom>
          <a:noFill/>
        </p:spPr>
        <p:txBody>
          <a:bodyPr wrap="square" rtlCol="0">
            <a:normAutofit/>
          </a:bodyPr>
          <a:lstStyle/>
          <a:p>
            <a:pPr algn="ctr"/>
            <a:r>
              <a:rPr lang="en-US" dirty="0" smtClean="0">
                <a:solidFill>
                  <a:srgbClr val="1A9CB0"/>
                </a:solidFill>
              </a:rPr>
              <a:t>QUANTITATIVELY MANAGED</a:t>
            </a:r>
            <a:endParaRPr lang="en-US" dirty="0">
              <a:solidFill>
                <a:srgbClr val="1A9CB0"/>
              </a:solidFill>
            </a:endParaRPr>
          </a:p>
        </p:txBody>
      </p:sp>
      <p:sp>
        <p:nvSpPr>
          <p:cNvPr id="18" name="TextBox 17"/>
          <p:cNvSpPr txBox="1"/>
          <p:nvPr/>
        </p:nvSpPr>
        <p:spPr>
          <a:xfrm>
            <a:off x="7476565" y="2416428"/>
            <a:ext cx="3001383" cy="646331"/>
          </a:xfrm>
          <a:prstGeom prst="rect">
            <a:avLst/>
          </a:prstGeom>
          <a:noFill/>
        </p:spPr>
        <p:txBody>
          <a:bodyPr wrap="square" rtlCol="0">
            <a:normAutofit/>
          </a:bodyPr>
          <a:lstStyle/>
          <a:p>
            <a:pPr algn="ctr"/>
            <a:r>
              <a:rPr lang="en-US" dirty="0" smtClean="0">
                <a:solidFill>
                  <a:schemeClr val="bg1"/>
                </a:solidFill>
              </a:rPr>
              <a:t>I CAN </a:t>
            </a:r>
            <a:r>
              <a:rPr lang="en-US" u="sng" dirty="0" smtClean="0">
                <a:solidFill>
                  <a:schemeClr val="bg1"/>
                </a:solidFill>
              </a:rPr>
              <a:t>GUARANTEE</a:t>
            </a:r>
            <a:r>
              <a:rPr lang="en-US" dirty="0" smtClean="0">
                <a:solidFill>
                  <a:schemeClr val="bg1"/>
                </a:solidFill>
              </a:rPr>
              <a:t> OUR SUCCESS</a:t>
            </a:r>
            <a:endParaRPr lang="en-US" dirty="0">
              <a:solidFill>
                <a:schemeClr val="bg1"/>
              </a:solidFill>
            </a:endParaRPr>
          </a:p>
        </p:txBody>
      </p:sp>
      <p:sp>
        <p:nvSpPr>
          <p:cNvPr id="19" name="TextBox 18"/>
          <p:cNvSpPr txBox="1"/>
          <p:nvPr/>
        </p:nvSpPr>
        <p:spPr>
          <a:xfrm>
            <a:off x="4238513" y="3381262"/>
            <a:ext cx="3001383" cy="369332"/>
          </a:xfrm>
          <a:prstGeom prst="rect">
            <a:avLst/>
          </a:prstGeom>
          <a:noFill/>
        </p:spPr>
        <p:txBody>
          <a:bodyPr wrap="square" rtlCol="0">
            <a:normAutofit/>
          </a:bodyPr>
          <a:lstStyle/>
          <a:p>
            <a:pPr algn="ctr"/>
            <a:r>
              <a:rPr lang="en-US" dirty="0" smtClean="0">
                <a:solidFill>
                  <a:srgbClr val="1A9CB0"/>
                </a:solidFill>
              </a:rPr>
              <a:t>DEFINED</a:t>
            </a:r>
            <a:endParaRPr lang="en-US" dirty="0">
              <a:solidFill>
                <a:srgbClr val="1A9CB0"/>
              </a:solidFill>
            </a:endParaRPr>
          </a:p>
        </p:txBody>
      </p:sp>
      <p:sp>
        <p:nvSpPr>
          <p:cNvPr id="20" name="TextBox 19"/>
          <p:cNvSpPr txBox="1"/>
          <p:nvPr/>
        </p:nvSpPr>
        <p:spPr>
          <a:xfrm>
            <a:off x="7476565" y="3381262"/>
            <a:ext cx="3001383" cy="646331"/>
          </a:xfrm>
          <a:prstGeom prst="rect">
            <a:avLst/>
          </a:prstGeom>
          <a:noFill/>
        </p:spPr>
        <p:txBody>
          <a:bodyPr wrap="square" rtlCol="0">
            <a:normAutofit/>
          </a:bodyPr>
          <a:lstStyle/>
          <a:p>
            <a:pPr algn="ctr"/>
            <a:r>
              <a:rPr lang="en-US" dirty="0" smtClean="0">
                <a:solidFill>
                  <a:schemeClr val="bg1"/>
                </a:solidFill>
              </a:rPr>
              <a:t>I CAN IMPROVE LIKE WE DID BEFORE</a:t>
            </a:r>
            <a:endParaRPr lang="en-US" dirty="0">
              <a:solidFill>
                <a:schemeClr val="bg1"/>
              </a:solidFill>
            </a:endParaRPr>
          </a:p>
        </p:txBody>
      </p:sp>
      <p:sp>
        <p:nvSpPr>
          <p:cNvPr id="21" name="TextBox 20"/>
          <p:cNvSpPr txBox="1"/>
          <p:nvPr/>
        </p:nvSpPr>
        <p:spPr>
          <a:xfrm>
            <a:off x="4238513" y="4307290"/>
            <a:ext cx="3001383" cy="369332"/>
          </a:xfrm>
          <a:prstGeom prst="rect">
            <a:avLst/>
          </a:prstGeom>
          <a:noFill/>
        </p:spPr>
        <p:txBody>
          <a:bodyPr wrap="square" rtlCol="0">
            <a:normAutofit/>
          </a:bodyPr>
          <a:lstStyle/>
          <a:p>
            <a:pPr algn="ctr"/>
            <a:r>
              <a:rPr lang="en-US" dirty="0" smtClean="0">
                <a:solidFill>
                  <a:srgbClr val="1A9CB0"/>
                </a:solidFill>
              </a:rPr>
              <a:t>MANAGED</a:t>
            </a:r>
            <a:endParaRPr lang="en-US" dirty="0">
              <a:solidFill>
                <a:srgbClr val="1A9CB0"/>
              </a:solidFill>
            </a:endParaRPr>
          </a:p>
        </p:txBody>
      </p:sp>
      <p:sp>
        <p:nvSpPr>
          <p:cNvPr id="22" name="TextBox 21"/>
          <p:cNvSpPr txBox="1"/>
          <p:nvPr/>
        </p:nvSpPr>
        <p:spPr>
          <a:xfrm>
            <a:off x="7476565" y="4307290"/>
            <a:ext cx="3001383" cy="369332"/>
          </a:xfrm>
          <a:prstGeom prst="rect">
            <a:avLst/>
          </a:prstGeom>
          <a:noFill/>
        </p:spPr>
        <p:txBody>
          <a:bodyPr wrap="square" rtlCol="0">
            <a:normAutofit/>
          </a:bodyPr>
          <a:lstStyle/>
          <a:p>
            <a:pPr algn="ctr"/>
            <a:r>
              <a:rPr lang="en-US" dirty="0" smtClean="0">
                <a:solidFill>
                  <a:schemeClr val="bg1"/>
                </a:solidFill>
              </a:rPr>
              <a:t>I CAN DO AS DEFINED</a:t>
            </a:r>
            <a:endParaRPr lang="en-US" dirty="0">
              <a:solidFill>
                <a:schemeClr val="bg1"/>
              </a:solidFill>
            </a:endParaRPr>
          </a:p>
        </p:txBody>
      </p:sp>
      <p:sp>
        <p:nvSpPr>
          <p:cNvPr id="23" name="TextBox 22"/>
          <p:cNvSpPr txBox="1"/>
          <p:nvPr/>
        </p:nvSpPr>
        <p:spPr>
          <a:xfrm>
            <a:off x="4238513" y="5079535"/>
            <a:ext cx="3001383" cy="369332"/>
          </a:xfrm>
          <a:prstGeom prst="rect">
            <a:avLst/>
          </a:prstGeom>
          <a:noFill/>
        </p:spPr>
        <p:txBody>
          <a:bodyPr wrap="square" rtlCol="0">
            <a:normAutofit/>
          </a:bodyPr>
          <a:lstStyle/>
          <a:p>
            <a:pPr algn="ctr"/>
            <a:r>
              <a:rPr lang="en-US" dirty="0" smtClean="0">
                <a:solidFill>
                  <a:srgbClr val="1A9CB0"/>
                </a:solidFill>
              </a:rPr>
              <a:t>AD-HOC</a:t>
            </a:r>
            <a:endParaRPr lang="en-US" dirty="0">
              <a:solidFill>
                <a:srgbClr val="1A9CB0"/>
              </a:solidFill>
            </a:endParaRPr>
          </a:p>
        </p:txBody>
      </p:sp>
      <p:sp>
        <p:nvSpPr>
          <p:cNvPr id="24" name="TextBox 23"/>
          <p:cNvSpPr txBox="1"/>
          <p:nvPr/>
        </p:nvSpPr>
        <p:spPr>
          <a:xfrm>
            <a:off x="7476565" y="5092215"/>
            <a:ext cx="3001383" cy="369332"/>
          </a:xfrm>
          <a:prstGeom prst="rect">
            <a:avLst/>
          </a:prstGeom>
          <a:noFill/>
        </p:spPr>
        <p:txBody>
          <a:bodyPr wrap="square" rtlCol="0">
            <a:normAutofit/>
          </a:bodyPr>
          <a:lstStyle/>
          <a:p>
            <a:pPr algn="ctr"/>
            <a:r>
              <a:rPr lang="en-US" dirty="0" smtClean="0">
                <a:solidFill>
                  <a:schemeClr val="bg1"/>
                </a:solidFill>
              </a:rPr>
              <a:t>JUST DO IT</a:t>
            </a:r>
            <a:endParaRPr lang="en-US" dirty="0">
              <a:solidFill>
                <a:schemeClr val="bg1"/>
              </a:solidFill>
            </a:endParaRPr>
          </a:p>
        </p:txBody>
      </p:sp>
      <p:sp>
        <p:nvSpPr>
          <p:cNvPr id="25" name="TextBox 24"/>
          <p:cNvSpPr txBox="1"/>
          <p:nvPr/>
        </p:nvSpPr>
        <p:spPr>
          <a:xfrm>
            <a:off x="4158035" y="6136486"/>
            <a:ext cx="3001383" cy="369332"/>
          </a:xfrm>
          <a:prstGeom prst="rect">
            <a:avLst/>
          </a:prstGeom>
          <a:noFill/>
        </p:spPr>
        <p:txBody>
          <a:bodyPr wrap="square" rtlCol="0">
            <a:normAutofit/>
          </a:bodyPr>
          <a:lstStyle/>
          <a:p>
            <a:pPr algn="ctr"/>
            <a:r>
              <a:rPr lang="en-US" dirty="0" smtClean="0">
                <a:solidFill>
                  <a:schemeClr val="bg1"/>
                </a:solidFill>
              </a:rPr>
              <a:t>LAW</a:t>
            </a:r>
            <a:endParaRPr lang="en-US" dirty="0">
              <a:solidFill>
                <a:schemeClr val="bg1"/>
              </a:solidFill>
            </a:endParaRPr>
          </a:p>
        </p:txBody>
      </p:sp>
      <p:sp>
        <p:nvSpPr>
          <p:cNvPr id="26" name="TextBox 25"/>
          <p:cNvSpPr txBox="1"/>
          <p:nvPr/>
        </p:nvSpPr>
        <p:spPr>
          <a:xfrm>
            <a:off x="7347463" y="6136486"/>
            <a:ext cx="3001383" cy="369332"/>
          </a:xfrm>
          <a:prstGeom prst="rect">
            <a:avLst/>
          </a:prstGeom>
          <a:noFill/>
        </p:spPr>
        <p:txBody>
          <a:bodyPr wrap="square" rtlCol="0">
            <a:normAutofit/>
          </a:bodyPr>
          <a:lstStyle/>
          <a:p>
            <a:pPr algn="ctr"/>
            <a:r>
              <a:rPr lang="en-US" dirty="0" smtClean="0">
                <a:solidFill>
                  <a:schemeClr val="bg1"/>
                </a:solidFill>
              </a:rPr>
              <a:t>BABOK / PRODBOK / PMI-BA</a:t>
            </a:r>
            <a:endParaRPr lang="en-US" dirty="0">
              <a:solidFill>
                <a:schemeClr val="bg1"/>
              </a:solidFill>
            </a:endParaRPr>
          </a:p>
        </p:txBody>
      </p:sp>
      <p:cxnSp>
        <p:nvCxnSpPr>
          <p:cNvPr id="36" name="Straight Connector 35"/>
          <p:cNvCxnSpPr/>
          <p:nvPr/>
        </p:nvCxnSpPr>
        <p:spPr>
          <a:xfrm>
            <a:off x="7347463" y="2252288"/>
            <a:ext cx="0" cy="47509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55617" y="1333948"/>
            <a:ext cx="0" cy="564238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671581" y="1333948"/>
            <a:ext cx="0" cy="566390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05312" y="1333948"/>
            <a:ext cx="0" cy="558172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2252288"/>
            <a:ext cx="12192000"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5866857"/>
            <a:ext cx="12192000"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973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Operational Balance</a:t>
            </a:r>
            <a:endParaRPr lang="en-US" spc="0" dirty="0">
              <a:solidFill>
                <a:schemeClr val="bg1"/>
              </a:solidFill>
            </a:endParaRPr>
          </a:p>
        </p:txBody>
      </p:sp>
      <p:pic>
        <p:nvPicPr>
          <p:cNvPr id="3" name="Picture 2"/>
          <p:cNvPicPr>
            <a:picLocks noChangeAspect="1"/>
          </p:cNvPicPr>
          <p:nvPr/>
        </p:nvPicPr>
        <p:blipFill>
          <a:blip r:embed="rId3"/>
          <a:stretch>
            <a:fillRect/>
          </a:stretch>
        </p:blipFill>
        <p:spPr>
          <a:xfrm>
            <a:off x="3289111" y="1435031"/>
            <a:ext cx="5672009" cy="5009638"/>
          </a:xfrm>
          <a:prstGeom prst="rect">
            <a:avLst/>
          </a:prstGeom>
        </p:spPr>
      </p:pic>
    </p:spTree>
    <p:extLst>
      <p:ext uri="{BB962C8B-B14F-4D97-AF65-F5344CB8AC3E}">
        <p14:creationId xmlns:p14="http://schemas.microsoft.com/office/powerpoint/2010/main" val="3627320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332905" y="359015"/>
            <a:ext cx="11541938" cy="408159"/>
          </a:xfrm>
        </p:spPr>
        <p:txBody>
          <a:bodyPr/>
          <a:lstStyle/>
          <a:p>
            <a:r>
              <a:rPr lang="en-US" spc="0" dirty="0" smtClean="0">
                <a:solidFill>
                  <a:schemeClr val="bg1"/>
                </a:solidFill>
              </a:rPr>
              <a:t>BA Centric Look</a:t>
            </a:r>
            <a:endParaRPr lang="en-US" spc="0" dirty="0">
              <a:solidFill>
                <a:schemeClr val="bg1"/>
              </a:solidFill>
            </a:endParaRPr>
          </a:p>
        </p:txBody>
      </p:sp>
      <p:sp>
        <p:nvSpPr>
          <p:cNvPr id="4" name="Text Placeholder 7"/>
          <p:cNvSpPr txBox="1">
            <a:spLocks/>
          </p:cNvSpPr>
          <p:nvPr/>
        </p:nvSpPr>
        <p:spPr>
          <a:xfrm>
            <a:off x="2719819" y="1583493"/>
            <a:ext cx="1909669" cy="1193543"/>
          </a:xfrm>
          <a:prstGeom prst="rect">
            <a:avLst/>
          </a:prstGeom>
        </p:spPr>
        <p:txBody>
          <a:bodyPr vert="horz" lIns="0" tIns="0" rIns="0" bIns="0" rtlCol="0" anchor="ctr" anchorCtr="0">
            <a:noAutofit/>
          </a:bodyPr>
          <a:lstStyle>
            <a:lvl1pPr marL="0" indent="0" algn="l" defTabSz="914400" rtl="0" eaLnBrk="1" latinLnBrk="0" hangingPunct="1">
              <a:lnSpc>
                <a:spcPts val="1600"/>
              </a:lnSpc>
              <a:spcBef>
                <a:spcPts val="0"/>
              </a:spcBef>
              <a:spcAft>
                <a:spcPts val="300"/>
              </a:spcAft>
              <a:buFont typeface="Arial" panose="020B0604020202020204" pitchFamily="34" charset="0"/>
              <a:buNone/>
              <a:defRPr sz="1200" kern="1200">
                <a:solidFill>
                  <a:schemeClr val="tx1"/>
                </a:solidFill>
                <a:latin typeface="Arial Black"/>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0"/>
              </a:spcBef>
              <a:spcAft>
                <a:spcPts val="300"/>
              </a:spcAft>
              <a:buClrTx/>
              <a:buSzTx/>
              <a:buFont typeface="Arial" panose="020B0604020202020204" pitchFamily="34" charset="0"/>
              <a:buNone/>
              <a:tabLst/>
              <a:defRPr/>
            </a:pPr>
            <a:r>
              <a:rPr kumimoji="0" lang="en-US" sz="1800" b="1" i="0" u="none" strike="noStrike" kern="1200" cap="all" spc="0" normalizeH="0" baseline="0" noProof="0" dirty="0" smtClean="0">
                <a:ln>
                  <a:noFill/>
                </a:ln>
                <a:solidFill>
                  <a:schemeClr val="bg1"/>
                </a:solidFill>
                <a:effectLst/>
                <a:uLnTx/>
                <a:uFillTx/>
                <a:latin typeface="+mn-lt"/>
                <a:ea typeface="+mn-ea"/>
                <a:cs typeface="+mn-cs"/>
              </a:rPr>
              <a:t>Knowledge / EXPERIENCE Quality</a:t>
            </a:r>
            <a:endParaRPr kumimoji="0" lang="en-US" sz="1800" b="1" i="0" u="none" strike="noStrike" kern="1200" cap="all" spc="0" normalizeH="0" baseline="0" noProof="0" dirty="0">
              <a:ln>
                <a:noFill/>
              </a:ln>
              <a:solidFill>
                <a:schemeClr val="bg1"/>
              </a:solidFill>
              <a:effectLst/>
              <a:uLnTx/>
              <a:uFillTx/>
              <a:latin typeface="+mn-lt"/>
              <a:ea typeface="+mn-ea"/>
              <a:cs typeface="+mn-cs"/>
            </a:endParaRPr>
          </a:p>
        </p:txBody>
      </p:sp>
      <p:sp>
        <p:nvSpPr>
          <p:cNvPr id="5" name="Text Placeholder 8"/>
          <p:cNvSpPr txBox="1">
            <a:spLocks/>
          </p:cNvSpPr>
          <p:nvPr/>
        </p:nvSpPr>
        <p:spPr>
          <a:xfrm>
            <a:off x="5011004" y="1504368"/>
            <a:ext cx="7218095" cy="1193542"/>
          </a:xfrm>
          <a:prstGeom prst="rect">
            <a:avLst/>
          </a:prstGeom>
        </p:spPr>
        <p:txBody>
          <a:bodyPr vert="horz" lIns="0" tIns="0" rIns="0" bIns="0" rtlCol="0" anchor="ctr" anchorCtr="0">
            <a:noAutofit/>
          </a:bodyPr>
          <a:lstStyle>
            <a:lvl1pPr marL="128588" indent="-128588" algn="l" defTabSz="914400" rtl="0" eaLnBrk="1" latinLnBrk="0" hangingPunct="1">
              <a:lnSpc>
                <a:spcPct val="120000"/>
              </a:lnSpc>
              <a:spcBef>
                <a:spcPts val="0"/>
              </a:spcBef>
              <a:spcAft>
                <a:spcPts val="750"/>
              </a:spcAft>
              <a:buClr>
                <a:srgbClr val="2FC2D9"/>
              </a:buClr>
              <a:buFont typeface="Arial"/>
              <a:buChar char="•"/>
              <a:defRPr lang="en-US" sz="1200" kern="1200" dirty="0" smtClean="0">
                <a:solidFill>
                  <a:srgbClr val="444444"/>
                </a:solidFill>
                <a:latin typeface="+mn-lt"/>
                <a:ea typeface="+mn-ea"/>
                <a:cs typeface="Trebuchet M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Criteria</a:t>
            </a:r>
          </a:p>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Complex Cases</a:t>
            </a:r>
          </a:p>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Best Practices</a:t>
            </a:r>
            <a:endParaRPr kumimoji="0" lang="en-US" sz="1800" b="0" i="0" u="none" strike="noStrike" kern="1200" cap="none" spc="0" normalizeH="0" baseline="0" noProof="0" dirty="0">
              <a:ln>
                <a:noFill/>
              </a:ln>
              <a:solidFill>
                <a:schemeClr val="bg1"/>
              </a:solidFill>
              <a:effectLst/>
              <a:uLnTx/>
              <a:uFillTx/>
              <a:ea typeface="+mn-ea"/>
            </a:endParaRPr>
          </a:p>
        </p:txBody>
      </p:sp>
      <p:sp>
        <p:nvSpPr>
          <p:cNvPr id="7" name="Text Placeholder 9"/>
          <p:cNvSpPr txBox="1">
            <a:spLocks/>
          </p:cNvSpPr>
          <p:nvPr/>
        </p:nvSpPr>
        <p:spPr>
          <a:xfrm>
            <a:off x="2719819" y="2968948"/>
            <a:ext cx="1909669" cy="1193543"/>
          </a:xfrm>
          <a:prstGeom prst="rect">
            <a:avLst/>
          </a:prstGeom>
        </p:spPr>
        <p:txBody>
          <a:bodyPr vert="horz" lIns="0" tIns="0" rIns="0" bIns="0" rtlCol="0" anchor="ctr" anchorCtr="0">
            <a:noAutofit/>
          </a:bodyPr>
          <a:lstStyle>
            <a:lvl1pPr marL="0" indent="0" algn="l" defTabSz="914400" rtl="0" eaLnBrk="1" latinLnBrk="0" hangingPunct="1">
              <a:lnSpc>
                <a:spcPts val="1600"/>
              </a:lnSpc>
              <a:spcBef>
                <a:spcPts val="0"/>
              </a:spcBef>
              <a:spcAft>
                <a:spcPts val="300"/>
              </a:spcAft>
              <a:buFont typeface="Arial" panose="020B0604020202020204" pitchFamily="34" charset="0"/>
              <a:buNone/>
              <a:defRPr sz="1200" kern="1200">
                <a:solidFill>
                  <a:schemeClr val="tx1"/>
                </a:solidFill>
                <a:latin typeface="Arial Black"/>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0"/>
              </a:spcBef>
              <a:spcAft>
                <a:spcPts val="300"/>
              </a:spcAft>
              <a:buClrTx/>
              <a:buSzTx/>
              <a:buFont typeface="Arial" panose="020B0604020202020204" pitchFamily="34" charset="0"/>
              <a:buNone/>
              <a:tabLst/>
              <a:defRPr/>
            </a:pPr>
            <a:r>
              <a:rPr lang="en-US" sz="1800" b="1" dirty="0" smtClean="0">
                <a:solidFill>
                  <a:schemeClr val="bg1"/>
                </a:solidFill>
                <a:latin typeface="+mn-lt"/>
              </a:rPr>
              <a:t>OPERATIONAL EXELLENCE AND BALANCE</a:t>
            </a:r>
            <a:endParaRPr kumimoji="0" lang="en-US" sz="1800" b="1"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10"/>
          <p:cNvSpPr txBox="1">
            <a:spLocks/>
          </p:cNvSpPr>
          <p:nvPr/>
        </p:nvSpPr>
        <p:spPr>
          <a:xfrm>
            <a:off x="5011004" y="2960159"/>
            <a:ext cx="7218095" cy="1193542"/>
          </a:xfrm>
          <a:prstGeom prst="rect">
            <a:avLst/>
          </a:prstGeom>
        </p:spPr>
        <p:txBody>
          <a:bodyPr vert="horz" lIns="0" tIns="0" rIns="0" bIns="0" rtlCol="0" anchor="ctr" anchorCtr="0">
            <a:noAutofit/>
          </a:bodyPr>
          <a:lstStyle>
            <a:lvl1pPr marL="128588" indent="-128588" algn="l" defTabSz="914400" rtl="0" eaLnBrk="1" latinLnBrk="0" hangingPunct="1">
              <a:lnSpc>
                <a:spcPct val="120000"/>
              </a:lnSpc>
              <a:spcBef>
                <a:spcPts val="0"/>
              </a:spcBef>
              <a:spcAft>
                <a:spcPts val="750"/>
              </a:spcAft>
              <a:buClr>
                <a:srgbClr val="2FC2D9"/>
              </a:buClr>
              <a:buFont typeface="Arial"/>
              <a:buChar char="•"/>
              <a:defRPr lang="en-US" sz="1200" kern="1200" dirty="0" smtClean="0">
                <a:solidFill>
                  <a:srgbClr val="444444"/>
                </a:solidFill>
                <a:latin typeface="+mn-lt"/>
                <a:ea typeface="+mn-ea"/>
                <a:cs typeface="Trebuchet M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Quality</a:t>
            </a:r>
          </a:p>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Productivity</a:t>
            </a:r>
          </a:p>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Transparency</a:t>
            </a:r>
          </a:p>
        </p:txBody>
      </p:sp>
      <p:sp>
        <p:nvSpPr>
          <p:cNvPr id="9" name="Text Placeholder 11"/>
          <p:cNvSpPr txBox="1">
            <a:spLocks/>
          </p:cNvSpPr>
          <p:nvPr/>
        </p:nvSpPr>
        <p:spPr>
          <a:xfrm>
            <a:off x="2719819" y="4354403"/>
            <a:ext cx="1909669" cy="1193543"/>
          </a:xfrm>
          <a:prstGeom prst="rect">
            <a:avLst/>
          </a:prstGeom>
        </p:spPr>
        <p:txBody>
          <a:bodyPr vert="horz" lIns="0" tIns="0" rIns="0" bIns="0" rtlCol="0" anchor="ctr" anchorCtr="0">
            <a:noAutofit/>
          </a:bodyPr>
          <a:lstStyle>
            <a:lvl1pPr marL="0" indent="0" algn="l" defTabSz="914400" rtl="0" eaLnBrk="1" latinLnBrk="0" hangingPunct="1">
              <a:lnSpc>
                <a:spcPts val="1600"/>
              </a:lnSpc>
              <a:spcBef>
                <a:spcPts val="0"/>
              </a:spcBef>
              <a:spcAft>
                <a:spcPts val="300"/>
              </a:spcAft>
              <a:buFont typeface="Arial" panose="020B0604020202020204" pitchFamily="34" charset="0"/>
              <a:buNone/>
              <a:defRPr sz="1200" kern="1200">
                <a:solidFill>
                  <a:schemeClr val="tx1"/>
                </a:solidFill>
                <a:latin typeface="Arial Black"/>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0"/>
              </a:spcBef>
              <a:spcAft>
                <a:spcPts val="300"/>
              </a:spcAft>
              <a:buClrTx/>
              <a:buSzTx/>
              <a:buFont typeface="Arial" panose="020B0604020202020204" pitchFamily="34" charset="0"/>
              <a:buNone/>
              <a:tabLst/>
              <a:defRPr/>
            </a:pPr>
            <a:r>
              <a:rPr kumimoji="0" lang="en-US" sz="1800" b="1" i="0" u="none" strike="noStrike" kern="1200" cap="none" spc="0" normalizeH="0" baseline="0" noProof="0" smtClean="0">
                <a:ln>
                  <a:noFill/>
                </a:ln>
                <a:solidFill>
                  <a:schemeClr val="bg1"/>
                </a:solidFill>
                <a:effectLst/>
                <a:uLnTx/>
                <a:uFillTx/>
                <a:latin typeface="+mn-lt"/>
                <a:ea typeface="+mn-ea"/>
                <a:cs typeface="+mn-cs"/>
              </a:rPr>
              <a:t>CAREER STRATEGY</a:t>
            </a:r>
            <a:endParaRPr kumimoji="0" lang="en-US" sz="1800" b="1" i="0" u="none" strike="noStrike" kern="1200" cap="none" spc="0" normalizeH="0" baseline="0" noProof="0" dirty="0">
              <a:ln>
                <a:noFill/>
              </a:ln>
              <a:solidFill>
                <a:schemeClr val="bg1"/>
              </a:solidFill>
              <a:effectLst/>
              <a:uLnTx/>
              <a:uFillTx/>
              <a:latin typeface="+mn-lt"/>
              <a:ea typeface="+mn-ea"/>
              <a:cs typeface="+mn-cs"/>
            </a:endParaRPr>
          </a:p>
        </p:txBody>
      </p:sp>
      <p:sp>
        <p:nvSpPr>
          <p:cNvPr id="10" name="Text Placeholder 12"/>
          <p:cNvSpPr txBox="1">
            <a:spLocks/>
          </p:cNvSpPr>
          <p:nvPr/>
        </p:nvSpPr>
        <p:spPr>
          <a:xfrm>
            <a:off x="5011004" y="4389574"/>
            <a:ext cx="7218095" cy="1193542"/>
          </a:xfrm>
          <a:prstGeom prst="rect">
            <a:avLst/>
          </a:prstGeom>
        </p:spPr>
        <p:txBody>
          <a:bodyPr vert="horz" lIns="0" tIns="0" rIns="0" bIns="0" rtlCol="0" anchor="ctr" anchorCtr="0">
            <a:noAutofit/>
          </a:bodyPr>
          <a:lstStyle>
            <a:lvl1pPr marL="128588" indent="-128588" algn="l" defTabSz="914400" rtl="0" eaLnBrk="1" latinLnBrk="0" hangingPunct="1">
              <a:lnSpc>
                <a:spcPct val="120000"/>
              </a:lnSpc>
              <a:spcBef>
                <a:spcPts val="0"/>
              </a:spcBef>
              <a:spcAft>
                <a:spcPts val="750"/>
              </a:spcAft>
              <a:buClr>
                <a:srgbClr val="2FC2D9"/>
              </a:buClr>
              <a:buFont typeface="Arial"/>
              <a:buChar char="•"/>
              <a:defRPr lang="en-US" sz="1200" kern="1200" dirty="0" smtClean="0">
                <a:solidFill>
                  <a:srgbClr val="444444"/>
                </a:solidFill>
                <a:latin typeface="+mn-lt"/>
                <a:ea typeface="+mn-ea"/>
                <a:cs typeface="Trebuchet M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Alignment wit</a:t>
            </a:r>
            <a:r>
              <a:rPr lang="en-US" sz="1800" dirty="0">
                <a:solidFill>
                  <a:schemeClr val="bg1"/>
                </a:solidFill>
              </a:rPr>
              <a:t>h</a:t>
            </a:r>
            <a:r>
              <a:rPr kumimoji="0" lang="en-US" sz="1800" b="0" i="0" u="none" strike="noStrike" kern="1200" cap="none" spc="0" normalizeH="0" baseline="0" noProof="0" dirty="0" smtClean="0">
                <a:ln>
                  <a:noFill/>
                </a:ln>
                <a:solidFill>
                  <a:schemeClr val="bg1"/>
                </a:solidFill>
                <a:effectLst/>
                <a:uLnTx/>
                <a:uFillTx/>
                <a:ea typeface="+mn-ea"/>
              </a:rPr>
              <a:t> vision and strategy</a:t>
            </a:r>
          </a:p>
          <a:p>
            <a:pPr lvl="0">
              <a:defRPr/>
            </a:pPr>
            <a:r>
              <a:rPr lang="en-US" sz="1800" dirty="0" smtClean="0">
                <a:solidFill>
                  <a:schemeClr val="bg1"/>
                </a:solidFill>
              </a:rPr>
              <a:t>Develop </a:t>
            </a:r>
            <a:r>
              <a:rPr lang="en-US" sz="1800" dirty="0">
                <a:solidFill>
                  <a:schemeClr val="bg1"/>
                </a:solidFill>
              </a:rPr>
              <a:t>and gain maturity</a:t>
            </a:r>
            <a:endParaRPr kumimoji="0" lang="en-US" sz="1800" b="0" i="0" u="none" strike="noStrike" kern="1200" cap="none" spc="0" normalizeH="0" baseline="0" noProof="0" dirty="0" smtClean="0">
              <a:ln>
                <a:noFill/>
              </a:ln>
              <a:solidFill>
                <a:schemeClr val="bg1"/>
              </a:solidFill>
              <a:effectLst/>
              <a:uLnTx/>
              <a:uFillTx/>
              <a:ea typeface="+mn-ea"/>
            </a:endParaRPr>
          </a:p>
          <a:p>
            <a:pPr marL="128588" marR="0" lvl="0" indent="-128588" algn="l" defTabSz="914400" rtl="0" eaLnBrk="1" fontAlgn="auto" latinLnBrk="0" hangingPunct="1">
              <a:lnSpc>
                <a:spcPct val="120000"/>
              </a:lnSpc>
              <a:spcBef>
                <a:spcPts val="0"/>
              </a:spcBef>
              <a:spcAft>
                <a:spcPts val="750"/>
              </a:spcAft>
              <a:buClr>
                <a:srgbClr val="2FC2D9"/>
              </a:buClr>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ea typeface="+mn-ea"/>
              </a:rPr>
              <a:t>SWAT – Strategic, Tactics and Operations</a:t>
            </a:r>
            <a:endParaRPr kumimoji="0" lang="en-US" sz="1800" b="0" i="0" u="none" strike="noStrike" kern="1200" cap="none" spc="0" normalizeH="0" baseline="0" noProof="0" dirty="0">
              <a:ln>
                <a:noFill/>
              </a:ln>
              <a:solidFill>
                <a:schemeClr val="bg1"/>
              </a:solidFill>
              <a:effectLst/>
              <a:uLnTx/>
              <a:uFillTx/>
              <a:ea typeface="+mn-ea"/>
            </a:endParaRPr>
          </a:p>
        </p:txBody>
      </p:sp>
      <p:sp>
        <p:nvSpPr>
          <p:cNvPr id="2" name="Rectangle 1"/>
          <p:cNvSpPr/>
          <p:nvPr/>
        </p:nvSpPr>
        <p:spPr>
          <a:xfrm>
            <a:off x="0" y="1327640"/>
            <a:ext cx="2004646" cy="4484076"/>
          </a:xfrm>
          <a:prstGeom prst="rect">
            <a:avLst/>
          </a:prstGeom>
          <a:solidFill>
            <a:srgbClr val="89DC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2882540"/>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254140"/>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600200" y="3112478"/>
            <a:ext cx="808892" cy="808892"/>
          </a:xfrm>
          <a:prstGeom prst="ellipse">
            <a:avLst/>
          </a:prstGeom>
          <a:solidFill>
            <a:srgbClr val="39C5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0200" y="4536831"/>
            <a:ext cx="808892" cy="808892"/>
          </a:xfrm>
          <a:prstGeom prst="ellipse">
            <a:avLst/>
          </a:prstGeom>
          <a:solidFill>
            <a:srgbClr val="39C5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600200" y="1705708"/>
            <a:ext cx="808892" cy="808892"/>
            <a:chOff x="1600200" y="1811217"/>
            <a:chExt cx="808892" cy="808892"/>
          </a:xfrm>
        </p:grpSpPr>
        <p:sp>
          <p:nvSpPr>
            <p:cNvPr id="14" name="Oval 13"/>
            <p:cNvSpPr/>
            <p:nvPr/>
          </p:nvSpPr>
          <p:spPr>
            <a:xfrm>
              <a:off x="1600200" y="1811217"/>
              <a:ext cx="808892" cy="808892"/>
            </a:xfrm>
            <a:prstGeom prst="ellipse">
              <a:avLst/>
            </a:prstGeom>
            <a:solidFill>
              <a:srgbClr val="39C5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89234" y="1934308"/>
              <a:ext cx="430823" cy="646331"/>
            </a:xfrm>
            <a:prstGeom prst="rect">
              <a:avLst/>
            </a:prstGeom>
            <a:noFill/>
          </p:spPr>
          <p:txBody>
            <a:bodyPr wrap="square" rtlCol="0">
              <a:spAutoFit/>
            </a:bodyPr>
            <a:lstStyle/>
            <a:p>
              <a:r>
                <a:rPr lang="en-US" sz="36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1</a:t>
              </a:r>
              <a:endParaRPr lang="en-US" sz="36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sp>
        <p:nvSpPr>
          <p:cNvPr id="18" name="TextBox 17"/>
          <p:cNvSpPr txBox="1"/>
          <p:nvPr/>
        </p:nvSpPr>
        <p:spPr>
          <a:xfrm>
            <a:off x="1789234" y="3200401"/>
            <a:ext cx="430823" cy="646331"/>
          </a:xfrm>
          <a:prstGeom prst="rect">
            <a:avLst/>
          </a:prstGeom>
          <a:noFill/>
        </p:spPr>
        <p:txBody>
          <a:bodyPr wrap="square" rtlCol="0">
            <a:spAutoFit/>
          </a:bodyPr>
          <a:lstStyle/>
          <a:p>
            <a:r>
              <a:rPr lang="en-US" sz="36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2</a:t>
            </a:r>
            <a:endParaRPr lang="en-US" sz="36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9" name="TextBox 18"/>
          <p:cNvSpPr txBox="1"/>
          <p:nvPr/>
        </p:nvSpPr>
        <p:spPr>
          <a:xfrm>
            <a:off x="1789234" y="4607170"/>
            <a:ext cx="430823" cy="646331"/>
          </a:xfrm>
          <a:prstGeom prst="rect">
            <a:avLst/>
          </a:prstGeom>
          <a:noFill/>
        </p:spPr>
        <p:txBody>
          <a:bodyPr wrap="square" rtlCol="0">
            <a:spAutoFit/>
          </a:bodyPr>
          <a:lstStyle/>
          <a:p>
            <a:r>
              <a:rPr lang="en-US" sz="36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3</a:t>
            </a:r>
            <a:endParaRPr lang="en-US" sz="36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744339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800" dirty="0">
                <a:latin typeface="Segoe UI Semibold" panose="020B0702040204020203" pitchFamily="34" charset="0"/>
                <a:cs typeface="Segoe UI Semibold" panose="020B0702040204020203" pitchFamily="34" charset="0"/>
              </a:rPr>
              <a:t>IF YOU DON’T CHANGE YOUR FUTURE THE FUTURE WILL CHANGE YOU</a:t>
            </a:r>
          </a:p>
        </p:txBody>
      </p:sp>
    </p:spTree>
    <p:extLst>
      <p:ext uri="{BB962C8B-B14F-4D97-AF65-F5344CB8AC3E}">
        <p14:creationId xmlns:p14="http://schemas.microsoft.com/office/powerpoint/2010/main" val="323794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905" y="441518"/>
            <a:ext cx="11541938" cy="408159"/>
          </a:xfrm>
        </p:spPr>
        <p:txBody>
          <a:bodyPr/>
          <a:lstStyle/>
          <a:p>
            <a:pPr algn="ctr"/>
            <a:r>
              <a:rPr lang="en-US" dirty="0" smtClean="0"/>
              <a:t>THANK YOU</a:t>
            </a:r>
            <a:endParaRPr lang="en-US" dirty="0"/>
          </a:p>
        </p:txBody>
      </p:sp>
      <p:pic>
        <p:nvPicPr>
          <p:cNvPr id="4" name="Picture 3"/>
          <p:cNvPicPr>
            <a:picLocks noChangeAspect="1"/>
          </p:cNvPicPr>
          <p:nvPr/>
        </p:nvPicPr>
        <p:blipFill>
          <a:blip r:embed="rId3"/>
          <a:stretch>
            <a:fillRect/>
          </a:stretch>
        </p:blipFill>
        <p:spPr>
          <a:xfrm>
            <a:off x="2198076" y="1480300"/>
            <a:ext cx="8774723" cy="5143547"/>
          </a:xfrm>
          <a:prstGeom prst="rect">
            <a:avLst/>
          </a:prstGeom>
        </p:spPr>
      </p:pic>
    </p:spTree>
    <p:extLst>
      <p:ext uri="{BB962C8B-B14F-4D97-AF65-F5344CB8AC3E}">
        <p14:creationId xmlns:p14="http://schemas.microsoft.com/office/powerpoint/2010/main" val="40803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090204" y="1529696"/>
            <a:ext cx="1904072" cy="1460225"/>
          </a:xfrm>
          <a:prstGeom prst="rect">
            <a:avLst/>
          </a:prstGeom>
        </p:spPr>
      </p:pic>
      <p:sp>
        <p:nvSpPr>
          <p:cNvPr id="27" name="Rectangle 26"/>
          <p:cNvSpPr/>
          <p:nvPr/>
        </p:nvSpPr>
        <p:spPr>
          <a:xfrm>
            <a:off x="8206481" y="2942226"/>
            <a:ext cx="3367144" cy="957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06481" y="3238062"/>
            <a:ext cx="3367144" cy="957430"/>
          </a:xfrm>
          <a:prstGeom prst="rect">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37903" y="4039502"/>
            <a:ext cx="2603351" cy="699246"/>
          </a:xfrm>
          <a:prstGeom prst="rect">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06481" y="3797457"/>
            <a:ext cx="3367144" cy="957430"/>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37903" y="4313820"/>
            <a:ext cx="2603351" cy="699246"/>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81298" y="4733372"/>
            <a:ext cx="2291378" cy="527124"/>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0"/>
          </p:nvPr>
        </p:nvSpPr>
        <p:spPr>
          <a:xfrm>
            <a:off x="332905" y="359015"/>
            <a:ext cx="11541938" cy="408159"/>
          </a:xfrm>
        </p:spPr>
        <p:txBody>
          <a:bodyPr/>
          <a:lstStyle/>
          <a:p>
            <a:r>
              <a:rPr lang="en-US" spc="0" dirty="0"/>
              <a:t>Product Engineering Underpins Evolution and Growth</a:t>
            </a:r>
          </a:p>
        </p:txBody>
      </p:sp>
      <p:sp>
        <p:nvSpPr>
          <p:cNvPr id="2" name="Rectangle 1"/>
          <p:cNvSpPr/>
          <p:nvPr/>
        </p:nvSpPr>
        <p:spPr>
          <a:xfrm>
            <a:off x="537878" y="5142158"/>
            <a:ext cx="1678193" cy="279698"/>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81298" y="4980792"/>
            <a:ext cx="2291378" cy="441063"/>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37903" y="4722610"/>
            <a:ext cx="2603351" cy="699246"/>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206481" y="4464426"/>
            <a:ext cx="3367144" cy="957430"/>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898732" y="4060043"/>
            <a:ext cx="888475" cy="953023"/>
          </a:xfrm>
          <a:prstGeom prst="rect">
            <a:avLst/>
          </a:prstGeom>
        </p:spPr>
      </p:pic>
      <p:pic>
        <p:nvPicPr>
          <p:cNvPr id="28" name="Picture 27"/>
          <p:cNvPicPr>
            <a:picLocks noChangeAspect="1"/>
          </p:cNvPicPr>
          <p:nvPr/>
        </p:nvPicPr>
        <p:blipFill>
          <a:blip r:embed="rId4"/>
          <a:stretch>
            <a:fillRect/>
          </a:stretch>
        </p:blipFill>
        <p:spPr>
          <a:xfrm>
            <a:off x="2899655" y="3769587"/>
            <a:ext cx="888475" cy="953023"/>
          </a:xfrm>
          <a:prstGeom prst="rect">
            <a:avLst/>
          </a:prstGeom>
        </p:spPr>
      </p:pic>
      <p:pic>
        <p:nvPicPr>
          <p:cNvPr id="29" name="Picture 28"/>
          <p:cNvPicPr>
            <a:picLocks noChangeAspect="1"/>
          </p:cNvPicPr>
          <p:nvPr/>
        </p:nvPicPr>
        <p:blipFill>
          <a:blip r:embed="rId4"/>
          <a:stretch>
            <a:fillRect/>
          </a:stretch>
        </p:blipFill>
        <p:spPr>
          <a:xfrm>
            <a:off x="5258751" y="3107020"/>
            <a:ext cx="888475" cy="953023"/>
          </a:xfrm>
          <a:prstGeom prst="rect">
            <a:avLst/>
          </a:prstGeom>
        </p:spPr>
      </p:pic>
      <p:pic>
        <p:nvPicPr>
          <p:cNvPr id="31" name="Picture 30"/>
          <p:cNvPicPr>
            <a:picLocks noChangeAspect="1"/>
          </p:cNvPicPr>
          <p:nvPr/>
        </p:nvPicPr>
        <p:blipFill>
          <a:blip r:embed="rId4"/>
          <a:stretch>
            <a:fillRect/>
          </a:stretch>
        </p:blipFill>
        <p:spPr>
          <a:xfrm>
            <a:off x="9790050" y="2175634"/>
            <a:ext cx="753880" cy="808650"/>
          </a:xfrm>
          <a:prstGeom prst="rect">
            <a:avLst/>
          </a:prstGeom>
        </p:spPr>
      </p:pic>
      <p:pic>
        <p:nvPicPr>
          <p:cNvPr id="5" name="Picture 4"/>
          <p:cNvPicPr>
            <a:picLocks noChangeAspect="1"/>
          </p:cNvPicPr>
          <p:nvPr/>
        </p:nvPicPr>
        <p:blipFill>
          <a:blip r:embed="rId5"/>
          <a:stretch>
            <a:fillRect/>
          </a:stretch>
        </p:blipFill>
        <p:spPr>
          <a:xfrm>
            <a:off x="3788130" y="2989922"/>
            <a:ext cx="945911" cy="1791857"/>
          </a:xfrm>
          <a:prstGeom prst="rect">
            <a:avLst/>
          </a:prstGeom>
        </p:spPr>
      </p:pic>
      <p:pic>
        <p:nvPicPr>
          <p:cNvPr id="33" name="Picture 32"/>
          <p:cNvPicPr>
            <a:picLocks noChangeAspect="1"/>
          </p:cNvPicPr>
          <p:nvPr/>
        </p:nvPicPr>
        <p:blipFill>
          <a:blip r:embed="rId5"/>
          <a:stretch>
            <a:fillRect/>
          </a:stretch>
        </p:blipFill>
        <p:spPr>
          <a:xfrm>
            <a:off x="6875578" y="2317571"/>
            <a:ext cx="945911" cy="1791857"/>
          </a:xfrm>
          <a:prstGeom prst="rect">
            <a:avLst/>
          </a:prstGeom>
        </p:spPr>
      </p:pic>
      <p:pic>
        <p:nvPicPr>
          <p:cNvPr id="34" name="Picture 33"/>
          <p:cNvPicPr>
            <a:picLocks noChangeAspect="1"/>
          </p:cNvPicPr>
          <p:nvPr/>
        </p:nvPicPr>
        <p:blipFill>
          <a:blip r:embed="rId5"/>
          <a:stretch>
            <a:fillRect/>
          </a:stretch>
        </p:blipFill>
        <p:spPr>
          <a:xfrm>
            <a:off x="10651510" y="1484559"/>
            <a:ext cx="774659" cy="1467451"/>
          </a:xfrm>
          <a:prstGeom prst="rect">
            <a:avLst/>
          </a:prstGeom>
        </p:spPr>
      </p:pic>
      <p:pic>
        <p:nvPicPr>
          <p:cNvPr id="6" name="Picture 5"/>
          <p:cNvPicPr>
            <a:picLocks noChangeAspect="1"/>
          </p:cNvPicPr>
          <p:nvPr/>
        </p:nvPicPr>
        <p:blipFill>
          <a:blip r:embed="rId6"/>
          <a:stretch>
            <a:fillRect/>
          </a:stretch>
        </p:blipFill>
        <p:spPr>
          <a:xfrm rot="20002602">
            <a:off x="5930002" y="1893992"/>
            <a:ext cx="926841" cy="2235006"/>
          </a:xfrm>
          <a:prstGeom prst="rect">
            <a:avLst/>
          </a:prstGeom>
        </p:spPr>
      </p:pic>
      <p:pic>
        <p:nvPicPr>
          <p:cNvPr id="35" name="Picture 34"/>
          <p:cNvPicPr>
            <a:picLocks noChangeAspect="1"/>
          </p:cNvPicPr>
          <p:nvPr/>
        </p:nvPicPr>
        <p:blipFill>
          <a:blip r:embed="rId6"/>
          <a:stretch>
            <a:fillRect/>
          </a:stretch>
        </p:blipFill>
        <p:spPr>
          <a:xfrm rot="19413001">
            <a:off x="8569792" y="1266610"/>
            <a:ext cx="753932" cy="1818048"/>
          </a:xfrm>
          <a:prstGeom prst="rect">
            <a:avLst/>
          </a:prstGeom>
        </p:spPr>
      </p:pic>
      <p:pic>
        <p:nvPicPr>
          <p:cNvPr id="7" name="Picture 6"/>
          <p:cNvPicPr>
            <a:picLocks noChangeAspect="1"/>
          </p:cNvPicPr>
          <p:nvPr/>
        </p:nvPicPr>
        <p:blipFill>
          <a:blip r:embed="rId7"/>
          <a:stretch>
            <a:fillRect/>
          </a:stretch>
        </p:blipFill>
        <p:spPr>
          <a:xfrm rot="5400000">
            <a:off x="10934820" y="2234037"/>
            <a:ext cx="941296" cy="453566"/>
          </a:xfrm>
          <a:prstGeom prst="rect">
            <a:avLst/>
          </a:prstGeom>
        </p:spPr>
      </p:pic>
      <p:pic>
        <p:nvPicPr>
          <p:cNvPr id="9" name="Picture 8"/>
          <p:cNvPicPr>
            <a:picLocks noChangeAspect="1"/>
          </p:cNvPicPr>
          <p:nvPr/>
        </p:nvPicPr>
        <p:blipFill>
          <a:blip r:embed="rId8"/>
          <a:stretch>
            <a:fillRect/>
          </a:stretch>
        </p:blipFill>
        <p:spPr>
          <a:xfrm>
            <a:off x="8103465" y="2367068"/>
            <a:ext cx="782530" cy="617216"/>
          </a:xfrm>
          <a:prstGeom prst="rect">
            <a:avLst/>
          </a:prstGeom>
        </p:spPr>
      </p:pic>
      <p:sp>
        <p:nvSpPr>
          <p:cNvPr id="10" name="TextBox 9"/>
          <p:cNvSpPr txBox="1"/>
          <p:nvPr/>
        </p:nvSpPr>
        <p:spPr>
          <a:xfrm>
            <a:off x="898732" y="5109892"/>
            <a:ext cx="1323190" cy="369332"/>
          </a:xfrm>
          <a:prstGeom prst="rect">
            <a:avLst/>
          </a:prstGeom>
          <a:noFill/>
        </p:spPr>
        <p:txBody>
          <a:bodyPr wrap="square" rtlCol="0">
            <a:spAutoFit/>
          </a:bodyPr>
          <a:lstStyle/>
          <a:p>
            <a:r>
              <a:rPr lang="en-US" b="1" dirty="0" smtClean="0">
                <a:solidFill>
                  <a:schemeClr val="bg1"/>
                </a:solidFill>
              </a:rPr>
              <a:t>1990s</a:t>
            </a:r>
            <a:endParaRPr lang="en-US" b="1" dirty="0">
              <a:solidFill>
                <a:schemeClr val="bg1"/>
              </a:solidFill>
            </a:endParaRPr>
          </a:p>
        </p:txBody>
      </p:sp>
      <p:sp>
        <p:nvSpPr>
          <p:cNvPr id="36" name="TextBox 35"/>
          <p:cNvSpPr txBox="1"/>
          <p:nvPr/>
        </p:nvSpPr>
        <p:spPr>
          <a:xfrm>
            <a:off x="3308445" y="5109892"/>
            <a:ext cx="1323190" cy="369332"/>
          </a:xfrm>
          <a:prstGeom prst="rect">
            <a:avLst/>
          </a:prstGeom>
          <a:noFill/>
        </p:spPr>
        <p:txBody>
          <a:bodyPr wrap="square" rtlCol="0">
            <a:spAutoFit/>
          </a:bodyPr>
          <a:lstStyle/>
          <a:p>
            <a:r>
              <a:rPr lang="en-US" b="1" dirty="0" smtClean="0">
                <a:solidFill>
                  <a:schemeClr val="bg1"/>
                </a:solidFill>
              </a:rPr>
              <a:t>2000s</a:t>
            </a:r>
            <a:endParaRPr lang="en-US" b="1" dirty="0">
              <a:solidFill>
                <a:schemeClr val="bg1"/>
              </a:solidFill>
            </a:endParaRPr>
          </a:p>
        </p:txBody>
      </p:sp>
      <p:sp>
        <p:nvSpPr>
          <p:cNvPr id="37" name="TextBox 36"/>
          <p:cNvSpPr txBox="1"/>
          <p:nvPr/>
        </p:nvSpPr>
        <p:spPr>
          <a:xfrm>
            <a:off x="5985296" y="5109892"/>
            <a:ext cx="1323190" cy="369332"/>
          </a:xfrm>
          <a:prstGeom prst="rect">
            <a:avLst/>
          </a:prstGeom>
          <a:noFill/>
        </p:spPr>
        <p:txBody>
          <a:bodyPr wrap="square" rtlCol="0">
            <a:spAutoFit/>
          </a:bodyPr>
          <a:lstStyle/>
          <a:p>
            <a:r>
              <a:rPr lang="en-US" b="1" dirty="0" smtClean="0">
                <a:solidFill>
                  <a:schemeClr val="bg1"/>
                </a:solidFill>
              </a:rPr>
              <a:t>2012-2015</a:t>
            </a:r>
            <a:endParaRPr lang="en-US" b="1" dirty="0">
              <a:solidFill>
                <a:schemeClr val="bg1"/>
              </a:solidFill>
            </a:endParaRPr>
          </a:p>
        </p:txBody>
      </p:sp>
      <p:sp>
        <p:nvSpPr>
          <p:cNvPr id="38" name="TextBox 37"/>
          <p:cNvSpPr txBox="1"/>
          <p:nvPr/>
        </p:nvSpPr>
        <p:spPr>
          <a:xfrm>
            <a:off x="9342244" y="5109892"/>
            <a:ext cx="1323190" cy="369332"/>
          </a:xfrm>
          <a:prstGeom prst="rect">
            <a:avLst/>
          </a:prstGeom>
          <a:noFill/>
        </p:spPr>
        <p:txBody>
          <a:bodyPr wrap="square" rtlCol="0">
            <a:spAutoFit/>
          </a:bodyPr>
          <a:lstStyle/>
          <a:p>
            <a:r>
              <a:rPr lang="en-US" b="1" dirty="0" smtClean="0">
                <a:solidFill>
                  <a:schemeClr val="bg1"/>
                </a:solidFill>
              </a:rPr>
              <a:t>2015-2018</a:t>
            </a:r>
            <a:endParaRPr lang="en-US" b="1" dirty="0">
              <a:solidFill>
                <a:schemeClr val="bg1"/>
              </a:solidFill>
            </a:endParaRPr>
          </a:p>
        </p:txBody>
      </p:sp>
      <p:cxnSp>
        <p:nvCxnSpPr>
          <p:cNvPr id="40" name="Straight Connector 39"/>
          <p:cNvCxnSpPr/>
          <p:nvPr/>
        </p:nvCxnSpPr>
        <p:spPr>
          <a:xfrm>
            <a:off x="126460" y="5719864"/>
            <a:ext cx="1194556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84960" y="5926324"/>
            <a:ext cx="1678193" cy="279698"/>
          </a:xfrm>
          <a:prstGeom prst="rect">
            <a:avLst/>
          </a:prstGeom>
          <a:solidFill>
            <a:srgbClr val="1A9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4960" y="6406754"/>
            <a:ext cx="1678193" cy="279698"/>
          </a:xfrm>
          <a:prstGeom prst="rect">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03655" y="5926324"/>
            <a:ext cx="1678193" cy="279698"/>
          </a:xfrm>
          <a:prstGeom prst="rect">
            <a:avLst/>
          </a:prstGeom>
          <a:solidFill>
            <a:srgbClr val="B22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03655" y="6406754"/>
            <a:ext cx="1678193" cy="27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023351" y="5868744"/>
            <a:ext cx="4046706" cy="338554"/>
          </a:xfrm>
          <a:prstGeom prst="rect">
            <a:avLst/>
          </a:prstGeom>
          <a:noFill/>
        </p:spPr>
        <p:txBody>
          <a:bodyPr wrap="square" rtlCol="0">
            <a:spAutoFit/>
          </a:bodyPr>
          <a:lstStyle/>
          <a:p>
            <a:r>
              <a:rPr lang="en-US" sz="1600" b="1" dirty="0" smtClean="0">
                <a:solidFill>
                  <a:schemeClr val="bg1"/>
                </a:solidFill>
              </a:rPr>
              <a:t>Product Engineering</a:t>
            </a:r>
            <a:endParaRPr lang="en-US" sz="1600" b="1" dirty="0">
              <a:solidFill>
                <a:schemeClr val="bg1"/>
              </a:solidFill>
            </a:endParaRPr>
          </a:p>
        </p:txBody>
      </p:sp>
      <p:sp>
        <p:nvSpPr>
          <p:cNvPr id="46" name="TextBox 45"/>
          <p:cNvSpPr txBox="1"/>
          <p:nvPr/>
        </p:nvSpPr>
        <p:spPr>
          <a:xfrm>
            <a:off x="2023351" y="6347898"/>
            <a:ext cx="4046706" cy="338554"/>
          </a:xfrm>
          <a:prstGeom prst="rect">
            <a:avLst/>
          </a:prstGeom>
          <a:noFill/>
        </p:spPr>
        <p:txBody>
          <a:bodyPr wrap="square" rtlCol="0">
            <a:spAutoFit/>
          </a:bodyPr>
          <a:lstStyle/>
          <a:p>
            <a:r>
              <a:rPr lang="en-US" sz="1600" b="1" dirty="0" smtClean="0">
                <a:solidFill>
                  <a:schemeClr val="bg1"/>
                </a:solidFill>
              </a:rPr>
              <a:t>Product Development Services</a:t>
            </a:r>
            <a:endParaRPr lang="en-US" sz="1600" b="1" dirty="0">
              <a:solidFill>
                <a:schemeClr val="bg1"/>
              </a:solidFill>
            </a:endParaRPr>
          </a:p>
        </p:txBody>
      </p:sp>
      <p:sp>
        <p:nvSpPr>
          <p:cNvPr id="47" name="TextBox 46"/>
          <p:cNvSpPr txBox="1"/>
          <p:nvPr/>
        </p:nvSpPr>
        <p:spPr>
          <a:xfrm>
            <a:off x="8209290" y="5892387"/>
            <a:ext cx="4046706" cy="338554"/>
          </a:xfrm>
          <a:prstGeom prst="rect">
            <a:avLst/>
          </a:prstGeom>
          <a:noFill/>
        </p:spPr>
        <p:txBody>
          <a:bodyPr wrap="square" rtlCol="0">
            <a:spAutoFit/>
          </a:bodyPr>
          <a:lstStyle/>
          <a:p>
            <a:r>
              <a:rPr lang="en-US" sz="1600" b="1" dirty="0" smtClean="0">
                <a:solidFill>
                  <a:schemeClr val="bg1"/>
                </a:solidFill>
              </a:rPr>
              <a:t>Technology Services</a:t>
            </a:r>
            <a:endParaRPr lang="en-US" sz="1600" b="1" dirty="0">
              <a:solidFill>
                <a:schemeClr val="bg1"/>
              </a:solidFill>
            </a:endParaRPr>
          </a:p>
        </p:txBody>
      </p:sp>
      <p:sp>
        <p:nvSpPr>
          <p:cNvPr id="48" name="TextBox 47"/>
          <p:cNvSpPr txBox="1"/>
          <p:nvPr/>
        </p:nvSpPr>
        <p:spPr>
          <a:xfrm>
            <a:off x="8209290" y="6341136"/>
            <a:ext cx="2607867" cy="338554"/>
          </a:xfrm>
          <a:prstGeom prst="rect">
            <a:avLst/>
          </a:prstGeom>
          <a:noFill/>
        </p:spPr>
        <p:txBody>
          <a:bodyPr wrap="square" rtlCol="0">
            <a:spAutoFit/>
          </a:bodyPr>
          <a:lstStyle/>
          <a:p>
            <a:r>
              <a:rPr lang="en-US" sz="1600" b="1" dirty="0" smtClean="0">
                <a:solidFill>
                  <a:schemeClr val="bg1"/>
                </a:solidFill>
              </a:rPr>
              <a:t>Orchestration </a:t>
            </a:r>
            <a:r>
              <a:rPr lang="en-US" sz="1600" b="1" dirty="0">
                <a:solidFill>
                  <a:schemeClr val="bg1"/>
                </a:solidFill>
              </a:rPr>
              <a:t>Services</a:t>
            </a:r>
          </a:p>
        </p:txBody>
      </p:sp>
    </p:spTree>
    <p:extLst>
      <p:ext uri="{BB962C8B-B14F-4D97-AF65-F5344CB8AC3E}">
        <p14:creationId xmlns:p14="http://schemas.microsoft.com/office/powerpoint/2010/main" val="211654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smtClean="0"/>
              <a:t>Become a New </a:t>
            </a:r>
            <a:r>
              <a:rPr lang="en-US" spc="0" dirty="0"/>
              <a:t>Player</a:t>
            </a:r>
          </a:p>
        </p:txBody>
      </p:sp>
      <p:sp>
        <p:nvSpPr>
          <p:cNvPr id="21" name="Text Placeholder 20"/>
          <p:cNvSpPr>
            <a:spLocks noGrp="1"/>
          </p:cNvSpPr>
          <p:nvPr>
            <p:ph type="body" sz="quarter" idx="4294967295"/>
          </p:nvPr>
        </p:nvSpPr>
        <p:spPr>
          <a:xfrm>
            <a:off x="303370" y="1694594"/>
            <a:ext cx="4822221" cy="408159"/>
          </a:xfrm>
          <a:prstGeom prst="rect">
            <a:avLst/>
          </a:prstGeom>
        </p:spPr>
        <p:txBody>
          <a:bodyPr/>
          <a:lstStyle/>
          <a:p>
            <a:pPr marL="0" indent="0">
              <a:buNone/>
            </a:pPr>
            <a:r>
              <a:rPr lang="en-US" dirty="0" smtClean="0">
                <a:solidFill>
                  <a:srgbClr val="39C5D7"/>
                </a:solidFill>
              </a:rPr>
              <a:t>Traditional System Integrators</a:t>
            </a:r>
            <a:endParaRPr lang="en-US" dirty="0">
              <a:solidFill>
                <a:srgbClr val="39C5D7"/>
              </a:solidFill>
            </a:endParaRPr>
          </a:p>
        </p:txBody>
      </p:sp>
      <p:sp>
        <p:nvSpPr>
          <p:cNvPr id="22" name="Text Placeholder 21"/>
          <p:cNvSpPr>
            <a:spLocks noGrp="1"/>
          </p:cNvSpPr>
          <p:nvPr>
            <p:ph type="body" sz="quarter" idx="4294967295"/>
          </p:nvPr>
        </p:nvSpPr>
        <p:spPr>
          <a:xfrm>
            <a:off x="264216" y="2689073"/>
            <a:ext cx="4823348" cy="3606800"/>
          </a:xfrm>
          <a:prstGeom prst="rect">
            <a:avLst/>
          </a:prstGeom>
        </p:spPr>
        <p:txBody>
          <a:bodyPr/>
          <a:lstStyle/>
          <a:p>
            <a:endParaRPr lang="en-US" dirty="0"/>
          </a:p>
        </p:txBody>
      </p:sp>
      <p:sp>
        <p:nvSpPr>
          <p:cNvPr id="25" name="Text Placeholder 24"/>
          <p:cNvSpPr>
            <a:spLocks noGrp="1"/>
          </p:cNvSpPr>
          <p:nvPr>
            <p:ph type="body" sz="quarter" idx="4294967295"/>
          </p:nvPr>
        </p:nvSpPr>
        <p:spPr>
          <a:xfrm>
            <a:off x="5272388" y="1694594"/>
            <a:ext cx="4858353" cy="408159"/>
          </a:xfrm>
          <a:prstGeom prst="rect">
            <a:avLst/>
          </a:prstGeom>
        </p:spPr>
        <p:txBody>
          <a:bodyPr/>
          <a:lstStyle/>
          <a:p>
            <a:pPr marL="0" indent="0">
              <a:buNone/>
            </a:pPr>
            <a:r>
              <a:rPr lang="en-US" dirty="0" smtClean="0">
                <a:solidFill>
                  <a:srgbClr val="39C5D7"/>
                </a:solidFill>
              </a:rPr>
              <a:t>Software-Enriches-The Brand Company (Hybrid Engagements) </a:t>
            </a:r>
            <a:endParaRPr lang="en-US" dirty="0">
              <a:solidFill>
                <a:srgbClr val="39C5D7"/>
              </a:solidFill>
            </a:endParaRPr>
          </a:p>
        </p:txBody>
      </p:sp>
      <p:sp>
        <p:nvSpPr>
          <p:cNvPr id="26" name="Text Placeholder 25"/>
          <p:cNvSpPr>
            <a:spLocks noGrp="1"/>
          </p:cNvSpPr>
          <p:nvPr>
            <p:ph type="body" sz="quarter" idx="4294967295"/>
          </p:nvPr>
        </p:nvSpPr>
        <p:spPr>
          <a:xfrm>
            <a:off x="5243202" y="2689073"/>
            <a:ext cx="4781062" cy="3606800"/>
          </a:xfrm>
          <a:prstGeom prst="rect">
            <a:avLst/>
          </a:prstGeom>
        </p:spPr>
        <p:txBody>
          <a:bodyPr/>
          <a:lstStyle/>
          <a:p>
            <a:endParaRPr lang="en-US" dirty="0"/>
          </a:p>
        </p:txBody>
      </p:sp>
      <p:sp>
        <p:nvSpPr>
          <p:cNvPr id="2" name="Isosceles Triangle 1"/>
          <p:cNvSpPr/>
          <p:nvPr/>
        </p:nvSpPr>
        <p:spPr>
          <a:xfrm>
            <a:off x="264216" y="2898843"/>
            <a:ext cx="4786006" cy="339703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1232117" y="2898843"/>
            <a:ext cx="2850205" cy="202302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flipV="1">
            <a:off x="5238258" y="2898843"/>
            <a:ext cx="4786006" cy="3397030"/>
          </a:xfrm>
          <a:prstGeom prst="triangle">
            <a:avLst/>
          </a:prstGeom>
          <a:solidFill>
            <a:srgbClr val="C9D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flipV="1">
            <a:off x="6575852" y="4797647"/>
            <a:ext cx="2110819" cy="149822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1495" y="3910201"/>
            <a:ext cx="2091447" cy="369332"/>
          </a:xfrm>
          <a:prstGeom prst="rect">
            <a:avLst/>
          </a:prstGeom>
          <a:noFill/>
        </p:spPr>
        <p:txBody>
          <a:bodyPr wrap="square" rtlCol="0">
            <a:spAutoFit/>
          </a:bodyPr>
          <a:lstStyle/>
          <a:p>
            <a:pPr algn="ctr"/>
            <a:r>
              <a:rPr lang="en-US" dirty="0" smtClean="0">
                <a:solidFill>
                  <a:schemeClr val="bg1"/>
                </a:solidFill>
              </a:rPr>
              <a:t>NEW</a:t>
            </a:r>
            <a:endParaRPr lang="en-US" dirty="0">
              <a:solidFill>
                <a:schemeClr val="bg1"/>
              </a:solidFill>
            </a:endParaRPr>
          </a:p>
        </p:txBody>
      </p:sp>
      <p:sp>
        <p:nvSpPr>
          <p:cNvPr id="14" name="TextBox 13"/>
          <p:cNvSpPr txBox="1"/>
          <p:nvPr/>
        </p:nvSpPr>
        <p:spPr>
          <a:xfrm>
            <a:off x="2178993" y="5505220"/>
            <a:ext cx="2091447" cy="369332"/>
          </a:xfrm>
          <a:prstGeom prst="rect">
            <a:avLst/>
          </a:prstGeom>
          <a:noFill/>
        </p:spPr>
        <p:txBody>
          <a:bodyPr wrap="square" rtlCol="0">
            <a:spAutoFit/>
          </a:bodyPr>
          <a:lstStyle/>
          <a:p>
            <a:r>
              <a:rPr lang="en-US" dirty="0" smtClean="0">
                <a:solidFill>
                  <a:schemeClr val="bg1"/>
                </a:solidFill>
              </a:rPr>
              <a:t>LEGACY</a:t>
            </a:r>
            <a:endParaRPr lang="en-US" dirty="0">
              <a:solidFill>
                <a:schemeClr val="bg1"/>
              </a:solidFill>
            </a:endParaRPr>
          </a:p>
        </p:txBody>
      </p:sp>
      <p:sp>
        <p:nvSpPr>
          <p:cNvPr id="15" name="TextBox 14"/>
          <p:cNvSpPr txBox="1"/>
          <p:nvPr/>
        </p:nvSpPr>
        <p:spPr>
          <a:xfrm>
            <a:off x="7217921" y="5135888"/>
            <a:ext cx="2091447" cy="369332"/>
          </a:xfrm>
          <a:prstGeom prst="rect">
            <a:avLst/>
          </a:prstGeom>
          <a:noFill/>
        </p:spPr>
        <p:txBody>
          <a:bodyPr wrap="square" rtlCol="0">
            <a:spAutoFit/>
          </a:bodyPr>
          <a:lstStyle/>
          <a:p>
            <a:r>
              <a:rPr lang="en-US" dirty="0" smtClean="0">
                <a:solidFill>
                  <a:schemeClr val="bg1"/>
                </a:solidFill>
              </a:rPr>
              <a:t>LEGACY</a:t>
            </a:r>
            <a:endParaRPr lang="en-US" dirty="0">
              <a:solidFill>
                <a:schemeClr val="bg1"/>
              </a:solidFill>
            </a:endParaRPr>
          </a:p>
        </p:txBody>
      </p:sp>
      <p:sp>
        <p:nvSpPr>
          <p:cNvPr id="16" name="TextBox 15"/>
          <p:cNvSpPr txBox="1"/>
          <p:nvPr/>
        </p:nvSpPr>
        <p:spPr>
          <a:xfrm>
            <a:off x="6655840" y="3728191"/>
            <a:ext cx="2091447" cy="369332"/>
          </a:xfrm>
          <a:prstGeom prst="rect">
            <a:avLst/>
          </a:prstGeom>
          <a:noFill/>
        </p:spPr>
        <p:txBody>
          <a:bodyPr wrap="square" rtlCol="0">
            <a:spAutoFit/>
          </a:bodyPr>
          <a:lstStyle/>
          <a:p>
            <a:pPr algn="ctr"/>
            <a:r>
              <a:rPr lang="en-US" b="1" dirty="0" smtClean="0">
                <a:solidFill>
                  <a:schemeClr val="bg1"/>
                </a:solidFill>
              </a:rPr>
              <a:t>NEW</a:t>
            </a:r>
            <a:endParaRPr lang="en-US" b="1" dirty="0">
              <a:solidFill>
                <a:schemeClr val="bg1"/>
              </a:solidFill>
            </a:endParaRPr>
          </a:p>
        </p:txBody>
      </p:sp>
      <p:sp>
        <p:nvSpPr>
          <p:cNvPr id="18" name="TextBox 17"/>
          <p:cNvSpPr txBox="1"/>
          <p:nvPr/>
        </p:nvSpPr>
        <p:spPr>
          <a:xfrm>
            <a:off x="10131274" y="2772222"/>
            <a:ext cx="2091447" cy="338554"/>
          </a:xfrm>
          <a:prstGeom prst="rect">
            <a:avLst/>
          </a:prstGeom>
          <a:noFill/>
        </p:spPr>
        <p:txBody>
          <a:bodyPr wrap="square" rtlCol="0">
            <a:spAutoFit/>
          </a:bodyPr>
          <a:lstStyle/>
          <a:p>
            <a:r>
              <a:rPr lang="en-US" sz="1600" spc="-50" dirty="0" smtClean="0">
                <a:solidFill>
                  <a:srgbClr val="C9DB48"/>
                </a:solidFill>
              </a:rPr>
              <a:t>Strategy Consulting</a:t>
            </a:r>
            <a:endParaRPr lang="en-US" sz="1600" spc="-50" dirty="0">
              <a:solidFill>
                <a:srgbClr val="C9DB48"/>
              </a:solidFill>
            </a:endParaRPr>
          </a:p>
        </p:txBody>
      </p:sp>
      <p:sp>
        <p:nvSpPr>
          <p:cNvPr id="20" name="TextBox 19"/>
          <p:cNvSpPr txBox="1"/>
          <p:nvPr/>
        </p:nvSpPr>
        <p:spPr>
          <a:xfrm>
            <a:off x="10131274" y="3130072"/>
            <a:ext cx="2091447" cy="338554"/>
          </a:xfrm>
          <a:prstGeom prst="rect">
            <a:avLst/>
          </a:prstGeom>
          <a:noFill/>
        </p:spPr>
        <p:txBody>
          <a:bodyPr wrap="square" rtlCol="0">
            <a:spAutoFit/>
          </a:bodyPr>
          <a:lstStyle/>
          <a:p>
            <a:r>
              <a:rPr lang="en-US" sz="1600" spc="-50" dirty="0" smtClean="0">
                <a:solidFill>
                  <a:srgbClr val="C9DB48"/>
                </a:solidFill>
              </a:rPr>
              <a:t>Service Design</a:t>
            </a:r>
            <a:endParaRPr lang="en-US" sz="1600" spc="-50" dirty="0">
              <a:solidFill>
                <a:srgbClr val="C9DB48"/>
              </a:solidFill>
            </a:endParaRPr>
          </a:p>
        </p:txBody>
      </p:sp>
      <p:sp>
        <p:nvSpPr>
          <p:cNvPr id="27" name="TextBox 26"/>
          <p:cNvSpPr txBox="1"/>
          <p:nvPr/>
        </p:nvSpPr>
        <p:spPr>
          <a:xfrm>
            <a:off x="10131274" y="3468626"/>
            <a:ext cx="2091447" cy="338554"/>
          </a:xfrm>
          <a:prstGeom prst="rect">
            <a:avLst/>
          </a:prstGeom>
          <a:noFill/>
        </p:spPr>
        <p:txBody>
          <a:bodyPr wrap="square" rtlCol="0">
            <a:spAutoFit/>
          </a:bodyPr>
          <a:lstStyle/>
          <a:p>
            <a:r>
              <a:rPr lang="en-US" sz="1600" spc="-50" dirty="0" smtClean="0">
                <a:solidFill>
                  <a:srgbClr val="C9DB48"/>
                </a:solidFill>
              </a:rPr>
              <a:t>CX &amp; UX Skills</a:t>
            </a:r>
            <a:endParaRPr lang="en-US" sz="1600" spc="-50" dirty="0">
              <a:solidFill>
                <a:srgbClr val="C9DB48"/>
              </a:solidFill>
            </a:endParaRPr>
          </a:p>
        </p:txBody>
      </p:sp>
      <p:sp>
        <p:nvSpPr>
          <p:cNvPr id="28" name="TextBox 27"/>
          <p:cNvSpPr txBox="1"/>
          <p:nvPr/>
        </p:nvSpPr>
        <p:spPr>
          <a:xfrm>
            <a:off x="10131274" y="3857414"/>
            <a:ext cx="2091447" cy="584775"/>
          </a:xfrm>
          <a:prstGeom prst="rect">
            <a:avLst/>
          </a:prstGeom>
          <a:noFill/>
        </p:spPr>
        <p:txBody>
          <a:bodyPr wrap="square" rtlCol="0">
            <a:spAutoFit/>
          </a:bodyPr>
          <a:lstStyle/>
          <a:p>
            <a:r>
              <a:rPr lang="en-US" sz="1600" spc="-50" dirty="0" smtClean="0">
                <a:solidFill>
                  <a:srgbClr val="C9DB48"/>
                </a:solidFill>
              </a:rPr>
              <a:t>Industry </a:t>
            </a:r>
            <a:r>
              <a:rPr lang="ru-RU" sz="1600" spc="-50" dirty="0" smtClean="0">
                <a:solidFill>
                  <a:srgbClr val="C9DB48"/>
                </a:solidFill>
              </a:rPr>
              <a:t>/</a:t>
            </a:r>
            <a:r>
              <a:rPr lang="en-US" sz="1600" spc="-50" dirty="0" smtClean="0">
                <a:solidFill>
                  <a:srgbClr val="C9DB48"/>
                </a:solidFill>
              </a:rPr>
              <a:t> Domain Expertise</a:t>
            </a:r>
            <a:endParaRPr lang="en-US" sz="1600" spc="-50" dirty="0">
              <a:solidFill>
                <a:srgbClr val="C9DB48"/>
              </a:solidFill>
            </a:endParaRPr>
          </a:p>
        </p:txBody>
      </p:sp>
      <p:sp>
        <p:nvSpPr>
          <p:cNvPr id="29" name="TextBox 28"/>
          <p:cNvSpPr txBox="1"/>
          <p:nvPr/>
        </p:nvSpPr>
        <p:spPr>
          <a:xfrm>
            <a:off x="10131274" y="4442189"/>
            <a:ext cx="2091447" cy="584775"/>
          </a:xfrm>
          <a:prstGeom prst="rect">
            <a:avLst/>
          </a:prstGeom>
          <a:noFill/>
        </p:spPr>
        <p:txBody>
          <a:bodyPr wrap="square" rtlCol="0">
            <a:spAutoFit/>
          </a:bodyPr>
          <a:lstStyle/>
          <a:p>
            <a:r>
              <a:rPr lang="en-US" sz="1600" spc="-50" dirty="0" smtClean="0">
                <a:solidFill>
                  <a:srgbClr val="C9DB48"/>
                </a:solidFill>
              </a:rPr>
              <a:t>Product Development </a:t>
            </a:r>
            <a:r>
              <a:rPr lang="ru-RU" sz="1600" spc="-50" dirty="0" smtClean="0">
                <a:solidFill>
                  <a:srgbClr val="C9DB48"/>
                </a:solidFill>
              </a:rPr>
              <a:t>/</a:t>
            </a:r>
            <a:r>
              <a:rPr lang="en-US" sz="1600" spc="-50" dirty="0" smtClean="0">
                <a:solidFill>
                  <a:srgbClr val="C9DB48"/>
                </a:solidFill>
              </a:rPr>
              <a:t> Agile Mindset</a:t>
            </a:r>
            <a:endParaRPr lang="en-US" sz="1600" spc="-50" dirty="0">
              <a:solidFill>
                <a:srgbClr val="C9DB48"/>
              </a:solidFill>
            </a:endParaRPr>
          </a:p>
        </p:txBody>
      </p:sp>
      <p:sp>
        <p:nvSpPr>
          <p:cNvPr id="30" name="TextBox 29"/>
          <p:cNvSpPr txBox="1"/>
          <p:nvPr/>
        </p:nvSpPr>
        <p:spPr>
          <a:xfrm>
            <a:off x="10131274" y="5026964"/>
            <a:ext cx="2091447" cy="584775"/>
          </a:xfrm>
          <a:prstGeom prst="rect">
            <a:avLst/>
          </a:prstGeom>
          <a:noFill/>
        </p:spPr>
        <p:txBody>
          <a:bodyPr wrap="square" rtlCol="0">
            <a:spAutoFit/>
          </a:bodyPr>
          <a:lstStyle/>
          <a:p>
            <a:r>
              <a:rPr lang="en-US" sz="1600" spc="-50" dirty="0" smtClean="0">
                <a:solidFill>
                  <a:srgbClr val="C9DB48"/>
                </a:solidFill>
              </a:rPr>
              <a:t>Modern &amp; Legacy Platform Expertise</a:t>
            </a:r>
            <a:endParaRPr lang="en-US" sz="1600" spc="-50" dirty="0">
              <a:solidFill>
                <a:srgbClr val="C9DB48"/>
              </a:solidFill>
            </a:endParaRPr>
          </a:p>
        </p:txBody>
      </p:sp>
      <p:cxnSp>
        <p:nvCxnSpPr>
          <p:cNvPr id="6" name="Straight Connector 5"/>
          <p:cNvCxnSpPr/>
          <p:nvPr/>
        </p:nvCxnSpPr>
        <p:spPr>
          <a:xfrm>
            <a:off x="10130741" y="2689073"/>
            <a:ext cx="0" cy="2816147"/>
          </a:xfrm>
          <a:prstGeom prst="line">
            <a:avLst/>
          </a:prstGeom>
          <a:ln>
            <a:solidFill>
              <a:srgbClr val="C9DB48"/>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8" idx="1"/>
          </p:cNvCxnSpPr>
          <p:nvPr/>
        </p:nvCxnSpPr>
        <p:spPr>
          <a:xfrm flipH="1">
            <a:off x="9309368" y="4149802"/>
            <a:ext cx="821906" cy="3909"/>
          </a:xfrm>
          <a:prstGeom prst="straightConnector1">
            <a:avLst/>
          </a:prstGeom>
          <a:ln>
            <a:solidFill>
              <a:srgbClr val="C9DB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81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smtClean="0"/>
              <a:t>Competitors</a:t>
            </a:r>
            <a:endParaRPr lang="en-US" spc="0" dirty="0"/>
          </a:p>
        </p:txBody>
      </p:sp>
      <p:pic>
        <p:nvPicPr>
          <p:cNvPr id="2" name="Picture 1"/>
          <p:cNvPicPr>
            <a:picLocks noChangeAspect="1"/>
          </p:cNvPicPr>
          <p:nvPr/>
        </p:nvPicPr>
        <p:blipFill>
          <a:blip r:embed="rId3"/>
          <a:stretch>
            <a:fillRect/>
          </a:stretch>
        </p:blipFill>
        <p:spPr>
          <a:xfrm>
            <a:off x="0" y="1328487"/>
            <a:ext cx="12192000" cy="5529513"/>
          </a:xfrm>
          <a:prstGeom prst="rect">
            <a:avLst/>
          </a:prstGeom>
        </p:spPr>
      </p:pic>
    </p:spTree>
    <p:extLst>
      <p:ext uri="{BB962C8B-B14F-4D97-AF65-F5344CB8AC3E}">
        <p14:creationId xmlns:p14="http://schemas.microsoft.com/office/powerpoint/2010/main" val="212898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2905" y="422075"/>
            <a:ext cx="11541938" cy="408159"/>
          </a:xfrm>
        </p:spPr>
        <p:txBody>
          <a:bodyPr/>
          <a:lstStyle/>
          <a:p>
            <a:r>
              <a:rPr lang="en-US" dirty="0"/>
              <a:t>WHO THE HERO IS</a:t>
            </a:r>
          </a:p>
        </p:txBody>
      </p:sp>
      <p:pic>
        <p:nvPicPr>
          <p:cNvPr id="3" name="Picture 2"/>
          <p:cNvPicPr>
            <a:picLocks noChangeAspect="1"/>
          </p:cNvPicPr>
          <p:nvPr/>
        </p:nvPicPr>
        <p:blipFill>
          <a:blip r:embed="rId3"/>
          <a:stretch>
            <a:fillRect/>
          </a:stretch>
        </p:blipFill>
        <p:spPr>
          <a:xfrm>
            <a:off x="3137793" y="1433960"/>
            <a:ext cx="5803007" cy="5167440"/>
          </a:xfrm>
          <a:prstGeom prst="rect">
            <a:avLst/>
          </a:prstGeom>
        </p:spPr>
      </p:pic>
    </p:spTree>
    <p:extLst>
      <p:ext uri="{BB962C8B-B14F-4D97-AF65-F5344CB8AC3E}">
        <p14:creationId xmlns:p14="http://schemas.microsoft.com/office/powerpoint/2010/main" val="117000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a:t>BRM - Business Value </a:t>
            </a:r>
            <a:r>
              <a:rPr lang="en-US" spc="0" dirty="0" smtClean="0"/>
              <a:t>Oriented</a:t>
            </a:r>
            <a:endParaRPr lang="en-US" spc="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4" y="1380067"/>
            <a:ext cx="12281957" cy="5845423"/>
          </a:xfrm>
          <a:prstGeom prst="rect">
            <a:avLst/>
          </a:prstGeom>
        </p:spPr>
      </p:pic>
      <p:sp>
        <p:nvSpPr>
          <p:cNvPr id="17" name="TextBox 16"/>
          <p:cNvSpPr txBox="1"/>
          <p:nvPr/>
        </p:nvSpPr>
        <p:spPr>
          <a:xfrm>
            <a:off x="3210126" y="1653702"/>
            <a:ext cx="1987515" cy="400110"/>
          </a:xfrm>
          <a:prstGeom prst="rect">
            <a:avLst/>
          </a:prstGeom>
          <a:noFill/>
        </p:spPr>
        <p:txBody>
          <a:bodyPr wrap="square" rtlCol="0">
            <a:spAutoFit/>
          </a:bodyPr>
          <a:lstStyle/>
          <a:p>
            <a:r>
              <a:rPr lang="en-US" sz="2000" dirty="0" smtClean="0">
                <a:solidFill>
                  <a:schemeClr val="bg1"/>
                </a:solidFill>
              </a:rPr>
              <a:t>Potential Value</a:t>
            </a:r>
            <a:endParaRPr lang="en-US" sz="2000" dirty="0">
              <a:solidFill>
                <a:schemeClr val="bg1"/>
              </a:solidFill>
            </a:endParaRPr>
          </a:p>
        </p:txBody>
      </p:sp>
      <p:sp>
        <p:nvSpPr>
          <p:cNvPr id="34" name="TextBox 33"/>
          <p:cNvSpPr txBox="1"/>
          <p:nvPr/>
        </p:nvSpPr>
        <p:spPr>
          <a:xfrm>
            <a:off x="10252953" y="4221804"/>
            <a:ext cx="1731524" cy="400110"/>
          </a:xfrm>
          <a:prstGeom prst="rect">
            <a:avLst/>
          </a:prstGeom>
          <a:noFill/>
        </p:spPr>
        <p:txBody>
          <a:bodyPr wrap="square" rtlCol="0">
            <a:spAutoFit/>
          </a:bodyPr>
          <a:lstStyle/>
          <a:p>
            <a:r>
              <a:rPr lang="en-US" sz="2000" dirty="0" smtClean="0">
                <a:solidFill>
                  <a:schemeClr val="bg1"/>
                </a:solidFill>
              </a:rPr>
              <a:t>Realized Value</a:t>
            </a:r>
            <a:endParaRPr lang="en-US" sz="2000" dirty="0">
              <a:solidFill>
                <a:schemeClr val="bg1"/>
              </a:solidFill>
            </a:endParaRPr>
          </a:p>
        </p:txBody>
      </p:sp>
      <p:sp>
        <p:nvSpPr>
          <p:cNvPr id="38" name="TextBox 37"/>
          <p:cNvSpPr txBox="1"/>
          <p:nvPr/>
        </p:nvSpPr>
        <p:spPr>
          <a:xfrm>
            <a:off x="4319080" y="3117874"/>
            <a:ext cx="1400785" cy="707886"/>
          </a:xfrm>
          <a:prstGeom prst="rect">
            <a:avLst/>
          </a:prstGeom>
          <a:noFill/>
        </p:spPr>
        <p:txBody>
          <a:bodyPr wrap="square" rtlCol="0">
            <a:spAutoFit/>
          </a:bodyPr>
          <a:lstStyle/>
          <a:p>
            <a:r>
              <a:rPr lang="en-US" sz="2000" spc="-150" dirty="0">
                <a:solidFill>
                  <a:schemeClr val="bg1"/>
                </a:solidFill>
              </a:rPr>
              <a:t>Recognized Opportunities</a:t>
            </a:r>
          </a:p>
        </p:txBody>
      </p:sp>
      <p:sp>
        <p:nvSpPr>
          <p:cNvPr id="39" name="TextBox 38"/>
          <p:cNvSpPr txBox="1"/>
          <p:nvPr/>
        </p:nvSpPr>
        <p:spPr>
          <a:xfrm>
            <a:off x="5829428" y="3117874"/>
            <a:ext cx="1400785" cy="707886"/>
          </a:xfrm>
          <a:prstGeom prst="rect">
            <a:avLst/>
          </a:prstGeom>
          <a:noFill/>
        </p:spPr>
        <p:txBody>
          <a:bodyPr wrap="square" rtlCol="0">
            <a:spAutoFit/>
          </a:bodyPr>
          <a:lstStyle/>
          <a:p>
            <a:r>
              <a:rPr lang="en-US" sz="2000" spc="-150" dirty="0" smtClean="0">
                <a:solidFill>
                  <a:schemeClr val="bg1"/>
                </a:solidFill>
              </a:rPr>
              <a:t>Delivered Solutions</a:t>
            </a:r>
            <a:endParaRPr lang="en-US" sz="2000" spc="-150" dirty="0">
              <a:solidFill>
                <a:schemeClr val="bg1"/>
              </a:solidFill>
            </a:endParaRPr>
          </a:p>
        </p:txBody>
      </p:sp>
      <p:sp>
        <p:nvSpPr>
          <p:cNvPr id="40" name="TextBox 39"/>
          <p:cNvSpPr txBox="1"/>
          <p:nvPr/>
        </p:nvSpPr>
        <p:spPr>
          <a:xfrm>
            <a:off x="7120647" y="3117874"/>
            <a:ext cx="1400785" cy="707886"/>
          </a:xfrm>
          <a:prstGeom prst="rect">
            <a:avLst/>
          </a:prstGeom>
          <a:noFill/>
        </p:spPr>
        <p:txBody>
          <a:bodyPr wrap="square" rtlCol="0">
            <a:spAutoFit/>
          </a:bodyPr>
          <a:lstStyle/>
          <a:p>
            <a:r>
              <a:rPr lang="en-US" sz="2000" spc="-150" dirty="0" smtClean="0">
                <a:solidFill>
                  <a:schemeClr val="bg1"/>
                </a:solidFill>
              </a:rPr>
              <a:t>Implemented Solutions</a:t>
            </a:r>
            <a:endParaRPr lang="en-US" sz="2000" spc="-150" dirty="0">
              <a:solidFill>
                <a:schemeClr val="bg1"/>
              </a:solidFill>
            </a:endParaRPr>
          </a:p>
        </p:txBody>
      </p:sp>
    </p:spTree>
    <p:extLst>
      <p:ext uri="{BB962C8B-B14F-4D97-AF65-F5344CB8AC3E}">
        <p14:creationId xmlns:p14="http://schemas.microsoft.com/office/powerpoint/2010/main" val="196257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32905" y="359015"/>
            <a:ext cx="11541938" cy="408159"/>
          </a:xfrm>
        </p:spPr>
        <p:txBody>
          <a:bodyPr/>
          <a:lstStyle/>
          <a:p>
            <a:r>
              <a:rPr lang="en-US" spc="0" dirty="0" smtClean="0"/>
              <a:t>Complexity Management</a:t>
            </a:r>
            <a:endParaRPr lang="en-US" spc="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999" y="1481668"/>
            <a:ext cx="8703139" cy="5160962"/>
          </a:xfrm>
          <a:prstGeom prst="rect">
            <a:avLst/>
          </a:prstGeom>
        </p:spPr>
      </p:pic>
    </p:spTree>
    <p:extLst>
      <p:ext uri="{BB962C8B-B14F-4D97-AF65-F5344CB8AC3E}">
        <p14:creationId xmlns:p14="http://schemas.microsoft.com/office/powerpoint/2010/main" val="133895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8AC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5991</TotalTime>
  <Words>1273</Words>
  <Application>Microsoft Office PowerPoint</Application>
  <PresentationFormat>Widescreen</PresentationFormat>
  <Paragraphs>244</Paragraphs>
  <Slides>39</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Hebrew</vt:lpstr>
      <vt:lpstr>Bliss Medium</vt:lpstr>
      <vt:lpstr>Calibri</vt:lpstr>
      <vt:lpstr>Calibri Light</vt:lpstr>
      <vt:lpstr>Segoe UI Black</vt:lpstr>
      <vt:lpstr>Segoe UI Semibold</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dc:title>
  <dc:creator>Jennifer Markowitz</dc:creator>
  <cp:lastModifiedBy>Iurii Medynskii</cp:lastModifiedBy>
  <cp:revision>237</cp:revision>
  <dcterms:created xsi:type="dcterms:W3CDTF">2017-06-29T15:04:19Z</dcterms:created>
  <dcterms:modified xsi:type="dcterms:W3CDTF">2019-05-24T04:17:41Z</dcterms:modified>
</cp:coreProperties>
</file>