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4" r:id="rId3"/>
    <p:sldId id="279" r:id="rId4"/>
    <p:sldId id="278" r:id="rId5"/>
    <p:sldId id="280" r:id="rId6"/>
    <p:sldId id="265" r:id="rId7"/>
    <p:sldId id="268" r:id="rId8"/>
    <p:sldId id="281" r:id="rId9"/>
    <p:sldId id="267" r:id="rId10"/>
    <p:sldId id="271" r:id="rId11"/>
    <p:sldId id="273" r:id="rId12"/>
    <p:sldId id="270" r:id="rId13"/>
    <p:sldId id="272" r:id="rId14"/>
    <p:sldId id="282" r:id="rId15"/>
    <p:sldId id="277" r:id="rId16"/>
    <p:sldId id="274" r:id="rId17"/>
    <p:sldId id="276" r:id="rId18"/>
    <p:sldId id="26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15" userDrawn="1">
          <p15:clr>
            <a:srgbClr val="A4A3A4"/>
          </p15:clr>
        </p15:guide>
        <p15:guide id="3" pos="5881" userDrawn="1">
          <p15:clr>
            <a:srgbClr val="A4A3A4"/>
          </p15:clr>
        </p15:guide>
        <p15:guide id="4" orient="horz" pos="3249" userDrawn="1">
          <p15:clr>
            <a:srgbClr val="A4A3A4"/>
          </p15:clr>
        </p15:guide>
        <p15:guide id="5" pos="1799" userDrawn="1">
          <p15:clr>
            <a:srgbClr val="A4A3A4"/>
          </p15:clr>
        </p15:guide>
        <p15:guide id="6" orient="horz" pos="29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05D"/>
    <a:srgbClr val="92D050"/>
    <a:srgbClr val="ED7D31"/>
    <a:srgbClr val="AFDC7E"/>
    <a:srgbClr val="8C3C97"/>
    <a:srgbClr val="B6E08A"/>
    <a:srgbClr val="D1EBB4"/>
    <a:srgbClr val="E0F1CD"/>
    <a:srgbClr val="E4F3D3"/>
    <a:srgbClr val="7C9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98" y="60"/>
      </p:cViewPr>
      <p:guideLst>
        <p:guide pos="3840"/>
        <p:guide orient="horz" pos="2115"/>
        <p:guide pos="5881"/>
        <p:guide orient="horz" pos="3249"/>
        <p:guide pos="1799"/>
        <p:guide orient="horz" pos="29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83103-F717-4581-9FED-6F7264AB7570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C553B-BF4A-4933-A16B-5D6F0CF3C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86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6125D-88AE-4585-AC53-67346735E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5F953-672C-4013-953C-A1C210BB9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3191B-0FA8-4F85-898E-A91ECBB1D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3C9B-0735-4868-94CE-6F1E7EB2B0C5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45347-6B75-4C06-A999-F68210F5F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B4D87-18FC-44CB-976E-370C71E4F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F8A9-AE2F-4725-89E4-EC4EA7DA8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5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535B9-9A23-4B40-97E3-12ACEC90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48C9F-8D7C-4F9D-B65D-2301A42B6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11E43-F1F9-4304-91D7-4B24989D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3C9B-0735-4868-94CE-6F1E7EB2B0C5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C97D1-A341-4CED-A572-BE0A774A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7F7EC-36D6-4510-BE48-CF9CD6F0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F8A9-AE2F-4725-89E4-EC4EA7DA8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9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3C366-A436-411C-8BD2-7C1FE552F5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8038A-DF03-4C9C-ADFC-6C3E7F23D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48599-429E-435B-A4DA-9CEE6CE5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3C9B-0735-4868-94CE-6F1E7EB2B0C5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C9C4B-91CA-4361-97DB-29E1F2EB0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8A296-5FD7-4DF7-A9C0-F50756B3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F8A9-AE2F-4725-89E4-EC4EA7DA8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16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F472-2E87-4B5D-9B7F-D20D91413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7BD49-3E34-40CC-9F79-9BCAAD8E4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6B2BA-EBEC-4C17-9E3B-124ADC1C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3C9B-0735-4868-94CE-6F1E7EB2B0C5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12B06-647A-46D5-99B6-058054EB7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697DF-213F-42A9-B4B5-9E7E0146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F8A9-AE2F-4725-89E4-EC4EA7DA8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72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67CBB-6FF5-4716-A960-95FFB006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3FA64-01D5-4D3C-B5EE-0133BD5DD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F6367-CE06-464F-9374-8453A4C4E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3C9B-0735-4868-94CE-6F1E7EB2B0C5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01572-5A63-40B7-9068-8A19C506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5A4E1-E87D-4FDC-98C9-C47C0FC4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F8A9-AE2F-4725-89E4-EC4EA7DA8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32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703B-7D41-4229-8126-D28520EE7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3B3FA-D367-448B-826F-686A4F0AD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3AEC4-8E52-4711-80E8-C5EC95D4F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2D643-45E4-48C4-AB32-D074A7A2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3C9B-0735-4868-94CE-6F1E7EB2B0C5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60865-19D8-4C58-9F27-AE78BA410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065CF-F980-449B-8C33-355984BA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F8A9-AE2F-4725-89E4-EC4EA7DA8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36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108F7-2D91-4CD2-B0E2-3E32D0887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866C1-87BD-4F49-A44F-F11FDEC3D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0ABEA-125F-4C44-B17D-EA09F8174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81126-57A5-4C7B-872E-33E3CB7A4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318164-E201-403B-B5E1-FD413A2C7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3890A3-3573-4DBF-BE0F-6BF7618F0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3C9B-0735-4868-94CE-6F1E7EB2B0C5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8A70C-8780-41E1-93C6-807980E7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820876-172A-4E5F-8C5F-672AAA83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F8A9-AE2F-4725-89E4-EC4EA7DA8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6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6CE9-4CE8-41FD-9C0A-08E92473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B14E7-5D0F-460E-8512-07252B4A3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3C9B-0735-4868-94CE-6F1E7EB2B0C5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93976-A7A5-4542-B5F2-8A95BFCF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EDB64-3D08-4BC3-8940-60C2C5A13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F8A9-AE2F-4725-89E4-EC4EA7DA8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5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BC65C0C-DE40-4297-8E5F-D6B685D395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6848" y="6066490"/>
            <a:ext cx="898902" cy="54138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1874E7D-B440-4459-B7AA-D5302AAFED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286" y="6066490"/>
            <a:ext cx="1106218" cy="5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4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E1281-7DDD-44FF-B6A7-C74DABA9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322E4-F0DF-4080-836F-D38636D1F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26807-1470-425E-821D-10AC4FFFD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ACDD6-8FAC-4750-B4BB-0B703326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3C9B-0735-4868-94CE-6F1E7EB2B0C5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7A1EB-CB0C-4099-915D-E3614EFD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42232-A493-479F-96CD-2364759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F8A9-AE2F-4725-89E4-EC4EA7DA8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4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E8853-06EE-4281-B2A3-DC0474B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8C671C-2D50-49C7-9E25-3419A9395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ECB94-7E24-49D7-8AA3-D1DD1DE61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1FDA4-CAF1-4117-952D-B001EEE4A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3C9B-0735-4868-94CE-6F1E7EB2B0C5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5FFE9-0510-496A-98CA-31AFB1FD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327D8-24E2-4679-9582-2CF5FCB28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F8A9-AE2F-4725-89E4-EC4EA7DA8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2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18488-D782-4403-A862-7079B337D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65C85-AD16-455B-B82A-C93966907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5C885-6680-4A17-9624-789AD7605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13C9B-0735-4868-94CE-6F1E7EB2B0C5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B7484-2400-43EE-B8F4-42C3091E0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D4B2F-DF13-40AF-8472-48FDE9A01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CF8A9-AE2F-4725-89E4-EC4EA7DA8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5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@mockupeditor-com-56805?utm_content=attributionCopyText&amp;utm_medium=referral&amp;utm_source=pexels" TargetMode="External"/><Relationship Id="rId3" Type="http://schemas.openxmlformats.org/officeDocument/2006/relationships/hyperlink" Target="https://unsplash.com/search/photos/development?utm_source=unsplash&amp;utm_medium=referral&amp;utm_content=creditCopyText" TargetMode="External"/><Relationship Id="rId7" Type="http://schemas.openxmlformats.org/officeDocument/2006/relationships/hyperlink" Target="https://www.pexels.com/photo/macbook-pro-908284/?utm_content=attributionCopyText&amp;utm_medium=referral&amp;utm_source=pexels" TargetMode="External"/><Relationship Id="rId2" Type="http://schemas.openxmlformats.org/officeDocument/2006/relationships/hyperlink" Target="https://unsplash.com/photos/rk_Zz3b7G2Y?utm_source=unsplash&amp;utm_medium=referral&amp;utm_content=creditCopyTex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@rawpixel?utm_content=attributionCopyText&amp;utm_medium=referral&amp;utm_source=pexels" TargetMode="External"/><Relationship Id="rId11" Type="http://schemas.openxmlformats.org/officeDocument/2006/relationships/hyperlink" Target="https://unsplash.com/search/photos/evolution?utm_source=unsplash&amp;utm_medium=referral&amp;utm_content=creditCopyText" TargetMode="External"/><Relationship Id="rId5" Type="http://schemas.openxmlformats.org/officeDocument/2006/relationships/hyperlink" Target="https://www.pexels.com/photo/healthy-person-woman-sport-4078/?utm_content=attributionCopyText&amp;utm_medium=referral&amp;utm_source=pexels" TargetMode="External"/><Relationship Id="rId10" Type="http://schemas.openxmlformats.org/officeDocument/2006/relationships/hyperlink" Target="https://unsplash.com/photos/aWDgqexSxA0?utm_source=unsplash&amp;utm_medium=referral&amp;utm_content=creditCopyText" TargetMode="External"/><Relationship Id="rId4" Type="http://schemas.openxmlformats.org/officeDocument/2006/relationships/hyperlink" Target="https://www.pexels.com/@gratisography?utm_content=attributionCopyText&amp;utm_medium=referral&amp;utm_source=pexels" TargetMode="External"/><Relationship Id="rId9" Type="http://schemas.openxmlformats.org/officeDocument/2006/relationships/hyperlink" Target="https://www.pexels.com/photo/blank-frame-above-table-205321/?utm_content=attributionCopyText&amp;utm_medium=referral&amp;utm_source=pexel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68C9DCC-29FE-478F-845F-A134882BC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88" y="109754"/>
            <a:ext cx="6495617" cy="6495617"/>
          </a:xfrm>
          <a:prstGeom prst="rect">
            <a:avLst/>
          </a:prstGeom>
        </p:spPr>
      </p:pic>
      <p:sp>
        <p:nvSpPr>
          <p:cNvPr id="6" name="Прямоугольник 67">
            <a:extLst>
              <a:ext uri="{FF2B5EF4-FFF2-40B4-BE49-F238E27FC236}">
                <a16:creationId xmlns:a16="http://schemas.microsoft.com/office/drawing/2014/main" id="{CEA50A80-6E3B-4B38-B5A1-6F1C624171E0}"/>
              </a:ext>
            </a:extLst>
          </p:cNvPr>
          <p:cNvSpPr/>
          <p:nvPr/>
        </p:nvSpPr>
        <p:spPr>
          <a:xfrm>
            <a:off x="-4763" y="1505671"/>
            <a:ext cx="12196763" cy="3210709"/>
          </a:xfrm>
          <a:prstGeom prst="rect">
            <a:avLst/>
          </a:prstGeom>
          <a:solidFill>
            <a:srgbClr val="F7F7F7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dirty="0">
                <a:solidFill>
                  <a:schemeClr val="tx1"/>
                </a:solidFill>
              </a:rPr>
              <a:t>Эволюция роли аналитика в проекте Леруа Мерлен Маркетплейс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1F2B43F-8668-48B9-956A-09FFD2ED5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89" y="4754853"/>
            <a:ext cx="3835346" cy="187702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DAF63D4-B296-42B2-8AAC-17D34FA58FB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69" y="357012"/>
            <a:ext cx="1863202" cy="11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louds in the sky on a cloudy day&#10;&#10;Description automatically generated">
            <a:extLst>
              <a:ext uri="{FF2B5EF4-FFF2-40B4-BE49-F238E27FC236}">
                <a16:creationId xmlns:a16="http://schemas.microsoft.com/office/drawing/2014/main" id="{38695ABD-5EFC-4885-914C-2E5E08BD6C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68AE6E1-E05B-4EC0-871F-48DE4C5A5B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6848" y="6066490"/>
            <a:ext cx="898902" cy="54138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32EDA48-1282-4DBE-8169-B3D3F3AC06E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286" y="6066490"/>
            <a:ext cx="1106218" cy="5413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EE018D-6DA7-4DB7-ABBC-18C6FBCA1318}"/>
              </a:ext>
            </a:extLst>
          </p:cNvPr>
          <p:cNvSpPr/>
          <p:nvPr/>
        </p:nvSpPr>
        <p:spPr>
          <a:xfrm>
            <a:off x="0" y="3265580"/>
            <a:ext cx="7267074" cy="2194560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00"/>
              </a:lnSpc>
            </a:pPr>
            <a:r>
              <a:rPr lang="ru-RU" sz="4800" b="1" dirty="0"/>
              <a:t>Собственная разработка</a:t>
            </a:r>
          </a:p>
        </p:txBody>
      </p:sp>
    </p:spTree>
    <p:extLst>
      <p:ext uri="{BB962C8B-B14F-4D97-AF65-F5344CB8AC3E}">
        <p14:creationId xmlns:p14="http://schemas.microsoft.com/office/powerpoint/2010/main" val="8091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mputer sitting on a table&#10;&#10;Description automatically generated">
            <a:extLst>
              <a:ext uri="{FF2B5EF4-FFF2-40B4-BE49-F238E27FC236}">
                <a16:creationId xmlns:a16="http://schemas.microsoft.com/office/drawing/2014/main" id="{BAB51351-CF0A-4A95-806A-CAEDCD6D8C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652635-E163-4681-A3BA-0E29208AC179}"/>
              </a:ext>
            </a:extLst>
          </p:cNvPr>
          <p:cNvSpPr/>
          <p:nvPr/>
        </p:nvSpPr>
        <p:spPr>
          <a:xfrm>
            <a:off x="0" y="3114505"/>
            <a:ext cx="7267074" cy="219456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00"/>
              </a:lnSpc>
            </a:pPr>
            <a:r>
              <a:rPr lang="ru-RU" sz="4800" b="1" dirty="0"/>
              <a:t>Как стартовать свою разработку?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78454B2-66D3-4220-A538-66E9614BCC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6848" y="6066490"/>
            <a:ext cx="898902" cy="54138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79023C8-52FE-46DC-9752-97442E68B5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286" y="6066490"/>
            <a:ext cx="1106218" cy="5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9598820-8F17-4590-8ED3-7F69504A55E5}"/>
              </a:ext>
            </a:extLst>
          </p:cNvPr>
          <p:cNvGrpSpPr/>
          <p:nvPr/>
        </p:nvGrpSpPr>
        <p:grpSpPr>
          <a:xfrm>
            <a:off x="6514648" y="2096734"/>
            <a:ext cx="5907642" cy="3631757"/>
            <a:chOff x="6514648" y="2096734"/>
            <a:chExt cx="5907642" cy="3631757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C6A5271-6B1B-401A-A936-278C4CF60644}"/>
                </a:ext>
              </a:extLst>
            </p:cNvPr>
            <p:cNvGrpSpPr/>
            <p:nvPr/>
          </p:nvGrpSpPr>
          <p:grpSpPr>
            <a:xfrm>
              <a:off x="10533113" y="2104072"/>
              <a:ext cx="1889177" cy="2054155"/>
              <a:chOff x="1497105" y="1924216"/>
              <a:chExt cx="2384523" cy="2655736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8793C387-74D6-4ACB-88D8-F9ED2A3C60C0}"/>
                  </a:ext>
                </a:extLst>
              </p:cNvPr>
              <p:cNvSpPr/>
              <p:nvPr/>
            </p:nvSpPr>
            <p:spPr>
              <a:xfrm rot="2713336">
                <a:off x="1830192" y="2216881"/>
                <a:ext cx="2051436" cy="2051436"/>
              </a:xfrm>
              <a:prstGeom prst="roundRect">
                <a:avLst/>
              </a:prstGeom>
              <a:solidFill>
                <a:srgbClr val="E4F3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31E7851-8796-4519-9B9A-71C8DFE5B1C4}"/>
                  </a:ext>
                </a:extLst>
              </p:cNvPr>
              <p:cNvSpPr/>
              <p:nvPr/>
            </p:nvSpPr>
            <p:spPr>
              <a:xfrm>
                <a:off x="1497105" y="1924216"/>
                <a:ext cx="1525780" cy="26557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A17951E-4592-4B30-BB86-7194D00BC594}"/>
                </a:ext>
              </a:extLst>
            </p:cNvPr>
            <p:cNvGrpSpPr/>
            <p:nvPr/>
          </p:nvGrpSpPr>
          <p:grpSpPr>
            <a:xfrm>
              <a:off x="6514648" y="2096734"/>
              <a:ext cx="1889177" cy="2054155"/>
              <a:chOff x="1497105" y="1924216"/>
              <a:chExt cx="2384523" cy="2655736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8D085CC7-AD80-47C2-A326-BFC5A319BFF1}"/>
                  </a:ext>
                </a:extLst>
              </p:cNvPr>
              <p:cNvSpPr/>
              <p:nvPr/>
            </p:nvSpPr>
            <p:spPr>
              <a:xfrm rot="2713336">
                <a:off x="1830192" y="2216881"/>
                <a:ext cx="2051436" cy="2051436"/>
              </a:xfrm>
              <a:prstGeom prst="roundRect">
                <a:avLst/>
              </a:prstGeom>
              <a:solidFill>
                <a:srgbClr val="E4F3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BC6A373-0EDA-4D65-9898-8E5F71A766AC}"/>
                  </a:ext>
                </a:extLst>
              </p:cNvPr>
              <p:cNvSpPr/>
              <p:nvPr/>
            </p:nvSpPr>
            <p:spPr>
              <a:xfrm>
                <a:off x="1497105" y="1924216"/>
                <a:ext cx="1525780" cy="26557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5A64BFB-BD5A-486D-B1FE-AF6A2A538A75}"/>
                </a:ext>
              </a:extLst>
            </p:cNvPr>
            <p:cNvSpPr/>
            <p:nvPr/>
          </p:nvSpPr>
          <p:spPr>
            <a:xfrm>
              <a:off x="7951622" y="3799759"/>
              <a:ext cx="4010128" cy="19287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accent6">
                      <a:lumMod val="50000"/>
                    </a:schemeClr>
                  </a:solidFill>
                </a:rPr>
                <a:t>Стартовали разработку с внешней командой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B746D95-DC48-4274-B105-06E8F8B96A2B}"/>
                </a:ext>
              </a:extLst>
            </p:cNvPr>
            <p:cNvSpPr/>
            <p:nvPr/>
          </p:nvSpPr>
          <p:spPr>
            <a:xfrm>
              <a:off x="9558215" y="2334274"/>
              <a:ext cx="1517773" cy="151777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8" name="Picture 37" descr="A close up of a logo&#10;&#10;Description automatically generated">
              <a:extLst>
                <a:ext uri="{FF2B5EF4-FFF2-40B4-BE49-F238E27FC236}">
                  <a16:creationId xmlns:a16="http://schemas.microsoft.com/office/drawing/2014/main" id="{7F1B6AEE-AC3D-4EAD-B251-A611FF654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9617" y="2529245"/>
              <a:ext cx="1075619" cy="107561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A553C7-049F-4AA4-9B30-28D55424F667}"/>
              </a:ext>
            </a:extLst>
          </p:cNvPr>
          <p:cNvGrpSpPr/>
          <p:nvPr/>
        </p:nvGrpSpPr>
        <p:grpSpPr>
          <a:xfrm>
            <a:off x="2483748" y="2096733"/>
            <a:ext cx="5324306" cy="3276430"/>
            <a:chOff x="2483748" y="2096733"/>
            <a:chExt cx="5324306" cy="327643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22AB3D2-FD07-42AF-A09E-03FCF39CDE4A}"/>
                </a:ext>
              </a:extLst>
            </p:cNvPr>
            <p:cNvGrpSpPr/>
            <p:nvPr/>
          </p:nvGrpSpPr>
          <p:grpSpPr>
            <a:xfrm>
              <a:off x="2483748" y="2096733"/>
              <a:ext cx="1889177" cy="2054155"/>
              <a:chOff x="1497105" y="1924216"/>
              <a:chExt cx="2384523" cy="2655736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592512AC-280F-4C47-9F27-98FC492161DE}"/>
                  </a:ext>
                </a:extLst>
              </p:cNvPr>
              <p:cNvSpPr/>
              <p:nvPr/>
            </p:nvSpPr>
            <p:spPr>
              <a:xfrm rot="2713336">
                <a:off x="1830192" y="2216881"/>
                <a:ext cx="2051436" cy="2051436"/>
              </a:xfrm>
              <a:prstGeom prst="roundRect">
                <a:avLst/>
              </a:prstGeom>
              <a:solidFill>
                <a:srgbClr val="E4F3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8724272-0CC2-408C-8A57-824869C38198}"/>
                  </a:ext>
                </a:extLst>
              </p:cNvPr>
              <p:cNvSpPr/>
              <p:nvPr/>
            </p:nvSpPr>
            <p:spPr>
              <a:xfrm>
                <a:off x="1497105" y="1924216"/>
                <a:ext cx="1525780" cy="26557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666A76-44DB-4A54-88F7-F362BF67F755}"/>
                </a:ext>
              </a:extLst>
            </p:cNvPr>
            <p:cNvSpPr/>
            <p:nvPr/>
          </p:nvSpPr>
          <p:spPr>
            <a:xfrm>
              <a:off x="4252107" y="4155088"/>
              <a:ext cx="3555947" cy="12180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accent6">
                      <a:lumMod val="50000"/>
                    </a:schemeClr>
                  </a:solidFill>
                </a:rPr>
                <a:t>Приоритизировали задачи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363E246-0BCC-43CD-B442-77DB6280C38E}"/>
                </a:ext>
              </a:extLst>
            </p:cNvPr>
            <p:cNvGrpSpPr/>
            <p:nvPr/>
          </p:nvGrpSpPr>
          <p:grpSpPr>
            <a:xfrm>
              <a:off x="5300601" y="2372264"/>
              <a:ext cx="1517773" cy="1517773"/>
              <a:chOff x="5225972" y="3632908"/>
              <a:chExt cx="1517773" cy="1517773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739CFD6-D8F3-4FD8-B256-5B638E717EEF}"/>
                  </a:ext>
                </a:extLst>
              </p:cNvPr>
              <p:cNvSpPr/>
              <p:nvPr/>
            </p:nvSpPr>
            <p:spPr>
              <a:xfrm>
                <a:off x="5225972" y="3632908"/>
                <a:ext cx="1517773" cy="151777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3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6151F389-B476-423C-B060-7062CF00C1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3836" y="3789889"/>
                <a:ext cx="1100537" cy="1100537"/>
              </a:xfrm>
              <a:prstGeom prst="rect">
                <a:avLst/>
              </a:prstGeom>
            </p:spPr>
          </p:pic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03E99C5-2B40-40EC-8D38-4E518EE00B04}"/>
              </a:ext>
            </a:extLst>
          </p:cNvPr>
          <p:cNvSpPr/>
          <p:nvPr/>
        </p:nvSpPr>
        <p:spPr>
          <a:xfrm>
            <a:off x="1077938" y="846178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  <a:alpha val="50000"/>
                  </a:schemeClr>
                </a:solidFill>
              </a:rPr>
              <a:t>Май 2018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32306D-6B3C-4FD3-A687-4C0555FE5CD1}"/>
              </a:ext>
            </a:extLst>
          </p:cNvPr>
          <p:cNvSpPr/>
          <p:nvPr/>
        </p:nvSpPr>
        <p:spPr>
          <a:xfrm>
            <a:off x="2541836" y="309284"/>
            <a:ext cx="628153" cy="62815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EE6931-77F9-4C73-AC93-E48688EF5216}"/>
              </a:ext>
            </a:extLst>
          </p:cNvPr>
          <p:cNvSpPr/>
          <p:nvPr/>
        </p:nvSpPr>
        <p:spPr>
          <a:xfrm>
            <a:off x="5781923" y="309284"/>
            <a:ext cx="628153" cy="62815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473A73-7E5E-4AB8-954F-1D693FC92306}"/>
              </a:ext>
            </a:extLst>
          </p:cNvPr>
          <p:cNvSpPr/>
          <p:nvPr/>
        </p:nvSpPr>
        <p:spPr>
          <a:xfrm>
            <a:off x="9022010" y="309283"/>
            <a:ext cx="628153" cy="62815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6F148-75C3-4E4D-BCD0-970D1A980949}"/>
              </a:ext>
            </a:extLst>
          </p:cNvPr>
          <p:cNvCxnSpPr>
            <a:stCxn id="4" idx="2"/>
          </p:cNvCxnSpPr>
          <p:nvPr/>
        </p:nvCxnSpPr>
        <p:spPr>
          <a:xfrm flipH="1" flipV="1">
            <a:off x="0" y="623359"/>
            <a:ext cx="2541836" cy="2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A90923-018A-4F9F-9FD4-9F4CBC346A90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3169989" y="623361"/>
            <a:ext cx="2611934" cy="0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FFE562-322E-41F1-8C03-56205EA6DC2C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6410076" y="623360"/>
            <a:ext cx="2611934" cy="1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8A712C-FB71-4F9E-ABFF-649F376B2729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9650163" y="623359"/>
            <a:ext cx="2541837" cy="1"/>
          </a:xfrm>
          <a:prstGeom prst="line">
            <a:avLst/>
          </a:prstGeom>
          <a:ln w="127000">
            <a:gradFill>
              <a:gsLst>
                <a:gs pos="0">
                  <a:srgbClr val="92D050"/>
                </a:gs>
                <a:gs pos="100000">
                  <a:srgbClr val="E4F3D3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5BB608-E493-453D-80D3-0D6F07CAF5BD}"/>
              </a:ext>
            </a:extLst>
          </p:cNvPr>
          <p:cNvSpPr/>
          <p:nvPr/>
        </p:nvSpPr>
        <p:spPr>
          <a:xfrm>
            <a:off x="2020168" y="1160254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92D050">
                    <a:alpha val="49000"/>
                  </a:srgbClr>
                </a:solidFill>
              </a:rPr>
              <a:t>MVP </a:t>
            </a:r>
            <a:r>
              <a:rPr lang="ru-RU" sz="2000" b="1" dirty="0">
                <a:solidFill>
                  <a:srgbClr val="92D050">
                    <a:alpha val="49000"/>
                  </a:srgbClr>
                </a:solidFill>
              </a:rPr>
              <a:t>на сотрудниках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ECAD4C7-B861-457C-9429-DAB8330BB94D}"/>
              </a:ext>
            </a:extLst>
          </p:cNvPr>
          <p:cNvSpPr/>
          <p:nvPr/>
        </p:nvSpPr>
        <p:spPr>
          <a:xfrm>
            <a:off x="4318025" y="838665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  <a:alpha val="50000"/>
                  </a:schemeClr>
                </a:solidFill>
              </a:rPr>
              <a:t>Июль 2018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E195ED6-776F-46DF-A737-EA98779C8B6F}"/>
              </a:ext>
            </a:extLst>
          </p:cNvPr>
          <p:cNvSpPr/>
          <p:nvPr/>
        </p:nvSpPr>
        <p:spPr>
          <a:xfrm>
            <a:off x="5196298" y="1156392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92D050">
                    <a:alpha val="49000"/>
                  </a:srgbClr>
                </a:solidFill>
              </a:rPr>
              <a:t>Запуск на Россию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FFC59A-FEF1-445D-9FE8-B05FE1D51697}"/>
              </a:ext>
            </a:extLst>
          </p:cNvPr>
          <p:cNvSpPr/>
          <p:nvPr/>
        </p:nvSpPr>
        <p:spPr>
          <a:xfrm>
            <a:off x="7558112" y="838664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Сентябрь 2018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31D320-7045-4C55-A357-55479606B5DB}"/>
              </a:ext>
            </a:extLst>
          </p:cNvPr>
          <p:cNvSpPr/>
          <p:nvPr/>
        </p:nvSpPr>
        <p:spPr>
          <a:xfrm>
            <a:off x="8122307" y="1156391"/>
            <a:ext cx="3931870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92D050"/>
                </a:solidFill>
              </a:rPr>
              <a:t>Переход к разработке продуктов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E13C23-DEE3-4690-A209-1EBCA41B0A2E}"/>
              </a:ext>
            </a:extLst>
          </p:cNvPr>
          <p:cNvGrpSpPr/>
          <p:nvPr/>
        </p:nvGrpSpPr>
        <p:grpSpPr>
          <a:xfrm>
            <a:off x="-1705825" y="1788605"/>
            <a:ext cx="5727373" cy="3589701"/>
            <a:chOff x="-1705825" y="1788605"/>
            <a:chExt cx="5727373" cy="35897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0F7979F-50F8-4E46-BA48-4131CB7E7E60}"/>
                </a:ext>
              </a:extLst>
            </p:cNvPr>
            <p:cNvGrpSpPr/>
            <p:nvPr/>
          </p:nvGrpSpPr>
          <p:grpSpPr>
            <a:xfrm>
              <a:off x="-1705825" y="1788605"/>
              <a:ext cx="2442442" cy="2655736"/>
              <a:chOff x="1497105" y="1924216"/>
              <a:chExt cx="2384523" cy="2655736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2507C264-2C33-478D-A769-CF1012F0B130}"/>
                  </a:ext>
                </a:extLst>
              </p:cNvPr>
              <p:cNvSpPr/>
              <p:nvPr/>
            </p:nvSpPr>
            <p:spPr>
              <a:xfrm rot="2713336">
                <a:off x="1830192" y="2216881"/>
                <a:ext cx="2051436" cy="2051436"/>
              </a:xfrm>
              <a:prstGeom prst="roundRect">
                <a:avLst/>
              </a:prstGeom>
              <a:solidFill>
                <a:srgbClr val="E4F3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C3B103-7540-43D8-9A13-118744380C63}"/>
                  </a:ext>
                </a:extLst>
              </p:cNvPr>
              <p:cNvSpPr/>
              <p:nvPr/>
            </p:nvSpPr>
            <p:spPr>
              <a:xfrm>
                <a:off x="1497105" y="1924216"/>
                <a:ext cx="1525780" cy="26557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91B047-62B2-4FC1-A37C-B52C332A5AFA}"/>
                </a:ext>
              </a:extLst>
            </p:cNvPr>
            <p:cNvSpPr/>
            <p:nvPr/>
          </p:nvSpPr>
          <p:spPr>
            <a:xfrm>
              <a:off x="11419" y="4106239"/>
              <a:ext cx="4010129" cy="12720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accent6">
                      <a:lumMod val="50000"/>
                    </a:schemeClr>
                  </a:solidFill>
                </a:rPr>
                <a:t>Разбились на продуктовые команды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82A4071-7FBF-4648-B82E-6AD055B6AFCD}"/>
                </a:ext>
              </a:extLst>
            </p:cNvPr>
            <p:cNvGrpSpPr/>
            <p:nvPr/>
          </p:nvGrpSpPr>
          <p:grpSpPr>
            <a:xfrm>
              <a:off x="977533" y="2259139"/>
              <a:ext cx="2109212" cy="1661451"/>
              <a:chOff x="1038520" y="3429000"/>
              <a:chExt cx="2109212" cy="166145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C8CE975-A41D-44AE-B551-A0A553BDB30B}"/>
                  </a:ext>
                </a:extLst>
              </p:cNvPr>
              <p:cNvGrpSpPr/>
              <p:nvPr/>
            </p:nvGrpSpPr>
            <p:grpSpPr>
              <a:xfrm>
                <a:off x="1038520" y="3429000"/>
                <a:ext cx="2109212" cy="1661451"/>
                <a:chOff x="1793624" y="3429000"/>
                <a:chExt cx="2109212" cy="1661451"/>
              </a:xfrm>
            </p:grpSpPr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D9943711-060F-4E92-9D26-353ED5D8019E}"/>
                    </a:ext>
                  </a:extLst>
                </p:cNvPr>
                <p:cNvSpPr/>
                <p:nvPr/>
              </p:nvSpPr>
              <p:spPr>
                <a:xfrm>
                  <a:off x="2541836" y="3429000"/>
                  <a:ext cx="628153" cy="62815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9FC0B70-337F-47B2-A20A-703332EC9376}"/>
                    </a:ext>
                  </a:extLst>
                </p:cNvPr>
                <p:cNvSpPr/>
                <p:nvPr/>
              </p:nvSpPr>
              <p:spPr>
                <a:xfrm>
                  <a:off x="1793624" y="4460309"/>
                  <a:ext cx="628153" cy="62815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62C8335A-F392-4343-A081-BC4B68197F20}"/>
                    </a:ext>
                  </a:extLst>
                </p:cNvPr>
                <p:cNvSpPr/>
                <p:nvPr/>
              </p:nvSpPr>
              <p:spPr>
                <a:xfrm>
                  <a:off x="2541837" y="4460310"/>
                  <a:ext cx="628153" cy="62815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F5401B67-E516-4432-BD1A-43DED9C379E4}"/>
                    </a:ext>
                  </a:extLst>
                </p:cNvPr>
                <p:cNvSpPr/>
                <p:nvPr/>
              </p:nvSpPr>
              <p:spPr>
                <a:xfrm>
                  <a:off x="3274683" y="4462298"/>
                  <a:ext cx="628153" cy="62815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" name="Connector: Elbow 13">
                  <a:extLst>
                    <a:ext uri="{FF2B5EF4-FFF2-40B4-BE49-F238E27FC236}">
                      <a16:creationId xmlns:a16="http://schemas.microsoft.com/office/drawing/2014/main" id="{257A9FAE-382A-4A7B-8A82-21F065503AD8}"/>
                    </a:ext>
                  </a:extLst>
                </p:cNvPr>
                <p:cNvCxnSpPr>
                  <a:endCxn id="25" idx="0"/>
                </p:cNvCxnSpPr>
                <p:nvPr/>
              </p:nvCxnSpPr>
              <p:spPr>
                <a:xfrm rot="5400000">
                  <a:off x="1881779" y="3920311"/>
                  <a:ext cx="765920" cy="314076"/>
                </a:xfrm>
                <a:prstGeom prst="bentConnector3">
                  <a:avLst>
                    <a:gd name="adj1" fmla="val 2246"/>
                  </a:avLst>
                </a:prstGeom>
                <a:ln w="38100">
                  <a:solidFill>
                    <a:srgbClr val="92D05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or: Elbow 29">
                  <a:extLst>
                    <a:ext uri="{FF2B5EF4-FFF2-40B4-BE49-F238E27FC236}">
                      <a16:creationId xmlns:a16="http://schemas.microsoft.com/office/drawing/2014/main" id="{7E7B06A0-6FBF-4D10-B3AF-51C4575672B5}"/>
                    </a:ext>
                  </a:extLst>
                </p:cNvPr>
                <p:cNvCxnSpPr>
                  <a:cxnSpLocks/>
                  <a:stCxn id="81" idx="6"/>
                  <a:endCxn id="27" idx="0"/>
                </p:cNvCxnSpPr>
                <p:nvPr/>
              </p:nvCxnSpPr>
              <p:spPr>
                <a:xfrm>
                  <a:off x="3169989" y="3743077"/>
                  <a:ext cx="418771" cy="719221"/>
                </a:xfrm>
                <a:prstGeom prst="bentConnector2">
                  <a:avLst/>
                </a:prstGeom>
                <a:ln w="38100">
                  <a:solidFill>
                    <a:srgbClr val="92D05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Elbow 32">
                  <a:extLst>
                    <a:ext uri="{FF2B5EF4-FFF2-40B4-BE49-F238E27FC236}">
                      <a16:creationId xmlns:a16="http://schemas.microsoft.com/office/drawing/2014/main" id="{33D9C498-3945-4775-8591-9E6C01A2A0CA}"/>
                    </a:ext>
                  </a:extLst>
                </p:cNvPr>
                <p:cNvCxnSpPr>
                  <a:cxnSpLocks/>
                  <a:stCxn id="81" idx="4"/>
                  <a:endCxn id="26" idx="0"/>
                </p:cNvCxnSpPr>
                <p:nvPr/>
              </p:nvCxnSpPr>
              <p:spPr>
                <a:xfrm rot="16200000" flipH="1">
                  <a:off x="2654335" y="4258730"/>
                  <a:ext cx="403157" cy="1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92D05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9" name="Picture 2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24A8D35-CF25-4953-89FE-C7A7AF93F7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1283" y="3439179"/>
                <a:ext cx="526477" cy="526477"/>
              </a:xfrm>
              <a:prstGeom prst="rect">
                <a:avLst/>
              </a:prstGeom>
            </p:spPr>
          </p:pic>
          <p:pic>
            <p:nvPicPr>
              <p:cNvPr id="60" name="Picture 5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A6B9548-3728-476C-9BD6-495810147E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329" y="4460309"/>
                <a:ext cx="526477" cy="526477"/>
              </a:xfrm>
              <a:prstGeom prst="rect">
                <a:avLst/>
              </a:prstGeom>
            </p:spPr>
          </p:pic>
          <p:pic>
            <p:nvPicPr>
              <p:cNvPr id="61" name="Picture 6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CBB8AA35-A62F-4527-971C-83EEBB2DF0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8152" y="4470917"/>
                <a:ext cx="526477" cy="526477"/>
              </a:xfrm>
              <a:prstGeom prst="rect">
                <a:avLst/>
              </a:prstGeom>
            </p:spPr>
          </p:pic>
          <p:pic>
            <p:nvPicPr>
              <p:cNvPr id="62" name="Picture 6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71B1C6CA-7C19-4CEF-B84D-83759C185B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980" y="4482953"/>
                <a:ext cx="526477" cy="52647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200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68AE6E1-E05B-4EC0-871F-48DE4C5A5B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6848" y="6066490"/>
            <a:ext cx="898902" cy="54138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32EDA48-1282-4DBE-8169-B3D3F3AC06E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286" y="6066490"/>
            <a:ext cx="1106218" cy="5413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88EFB85-57D4-41EA-A594-6F1724B63C24}"/>
              </a:ext>
            </a:extLst>
          </p:cNvPr>
          <p:cNvSpPr/>
          <p:nvPr/>
        </p:nvSpPr>
        <p:spPr>
          <a:xfrm>
            <a:off x="2541836" y="309284"/>
            <a:ext cx="628153" cy="62815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CCBA39-4A76-4FD3-9D99-679FA18F059F}"/>
              </a:ext>
            </a:extLst>
          </p:cNvPr>
          <p:cNvSpPr/>
          <p:nvPr/>
        </p:nvSpPr>
        <p:spPr>
          <a:xfrm>
            <a:off x="5781923" y="309284"/>
            <a:ext cx="628153" cy="62815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7817B1-0925-442E-A8C9-FE70AC81A994}"/>
              </a:ext>
            </a:extLst>
          </p:cNvPr>
          <p:cNvSpPr/>
          <p:nvPr/>
        </p:nvSpPr>
        <p:spPr>
          <a:xfrm>
            <a:off x="9022010" y="309283"/>
            <a:ext cx="628153" cy="62815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B8C71C-F21F-4541-9D52-0152E007CF8F}"/>
              </a:ext>
            </a:extLst>
          </p:cNvPr>
          <p:cNvCxnSpPr>
            <a:stCxn id="14" idx="2"/>
          </p:cNvCxnSpPr>
          <p:nvPr/>
        </p:nvCxnSpPr>
        <p:spPr>
          <a:xfrm flipH="1" flipV="1">
            <a:off x="0" y="623359"/>
            <a:ext cx="2541836" cy="2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5ACD47-470D-42EC-8E36-32E6DC7DD993}"/>
              </a:ext>
            </a:extLst>
          </p:cNvPr>
          <p:cNvCxnSpPr>
            <a:cxnSpLocks/>
            <a:stCxn id="15" idx="2"/>
            <a:endCxn id="14" idx="6"/>
          </p:cNvCxnSpPr>
          <p:nvPr/>
        </p:nvCxnSpPr>
        <p:spPr>
          <a:xfrm flipH="1">
            <a:off x="3169989" y="623361"/>
            <a:ext cx="2611934" cy="0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764F1E-A7AB-4DFD-8D64-4A4417F96A7D}"/>
              </a:ext>
            </a:extLst>
          </p:cNvPr>
          <p:cNvCxnSpPr>
            <a:cxnSpLocks/>
            <a:stCxn id="16" idx="2"/>
            <a:endCxn id="15" idx="6"/>
          </p:cNvCxnSpPr>
          <p:nvPr/>
        </p:nvCxnSpPr>
        <p:spPr>
          <a:xfrm flipH="1">
            <a:off x="6410076" y="623360"/>
            <a:ext cx="2611934" cy="1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A6DCFE-46C0-43EF-8914-7A91F28ED834}"/>
              </a:ext>
            </a:extLst>
          </p:cNvPr>
          <p:cNvCxnSpPr>
            <a:cxnSpLocks/>
            <a:endCxn id="16" idx="6"/>
          </p:cNvCxnSpPr>
          <p:nvPr/>
        </p:nvCxnSpPr>
        <p:spPr>
          <a:xfrm flipH="1">
            <a:off x="9650163" y="623359"/>
            <a:ext cx="2541837" cy="1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958DC22-78D6-42C5-A85B-458B851A89FD}"/>
              </a:ext>
            </a:extLst>
          </p:cNvPr>
          <p:cNvGrpSpPr/>
          <p:nvPr/>
        </p:nvGrpSpPr>
        <p:grpSpPr>
          <a:xfrm>
            <a:off x="2127119" y="1960058"/>
            <a:ext cx="7268550" cy="1272067"/>
            <a:chOff x="2127119" y="1960058"/>
            <a:chExt cx="7268550" cy="127206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5AA06BD-B601-47A7-9260-4DCE2A0F3EAD}"/>
                </a:ext>
              </a:extLst>
            </p:cNvPr>
            <p:cNvSpPr/>
            <p:nvPr/>
          </p:nvSpPr>
          <p:spPr>
            <a:xfrm>
              <a:off x="2855912" y="1960058"/>
              <a:ext cx="6539757" cy="12720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4400" b="1" dirty="0">
                  <a:solidFill>
                    <a:schemeClr val="accent6">
                      <a:lumMod val="50000"/>
                    </a:schemeClr>
                  </a:solidFill>
                </a:rPr>
                <a:t>Набираем свои команды разработки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8B813BC-BA3F-4C59-895C-7663436DE494}"/>
                </a:ext>
              </a:extLst>
            </p:cNvPr>
            <p:cNvSpPr/>
            <p:nvPr/>
          </p:nvSpPr>
          <p:spPr>
            <a:xfrm>
              <a:off x="2127119" y="2282014"/>
              <a:ext cx="628153" cy="6281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CD7A771-EAA7-48DD-BE63-2A44939087EF}"/>
              </a:ext>
            </a:extLst>
          </p:cNvPr>
          <p:cNvGrpSpPr/>
          <p:nvPr/>
        </p:nvGrpSpPr>
        <p:grpSpPr>
          <a:xfrm>
            <a:off x="2127118" y="3726240"/>
            <a:ext cx="7822225" cy="1272067"/>
            <a:chOff x="2127118" y="3726240"/>
            <a:chExt cx="7822225" cy="127206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1D13B34-5207-4EC5-B5DB-4E0EBD518F50}"/>
                </a:ext>
              </a:extLst>
            </p:cNvPr>
            <p:cNvSpPr/>
            <p:nvPr/>
          </p:nvSpPr>
          <p:spPr>
            <a:xfrm>
              <a:off x="2855912" y="3726240"/>
              <a:ext cx="7093431" cy="12720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4400" b="1" dirty="0">
                  <a:solidFill>
                    <a:schemeClr val="accent6">
                      <a:lumMod val="50000"/>
                    </a:schemeClr>
                  </a:solidFill>
                </a:rPr>
                <a:t>Переходим на </a:t>
              </a:r>
              <a:r>
                <a:rPr lang="ru-RU" sz="4400" b="1" dirty="0" err="1">
                  <a:solidFill>
                    <a:schemeClr val="accent6">
                      <a:lumMod val="50000"/>
                    </a:schemeClr>
                  </a:solidFill>
                </a:rPr>
                <a:t>микросервисы</a:t>
              </a:r>
              <a:endParaRPr lang="ru-RU" sz="4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5682253-AE84-4266-BB14-6067FF6219DC}"/>
                </a:ext>
              </a:extLst>
            </p:cNvPr>
            <p:cNvSpPr/>
            <p:nvPr/>
          </p:nvSpPr>
          <p:spPr>
            <a:xfrm>
              <a:off x="2127118" y="4048196"/>
              <a:ext cx="628153" cy="6281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1059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B8C71C-F21F-4541-9D52-0152E007CF8F}"/>
              </a:ext>
            </a:extLst>
          </p:cNvPr>
          <p:cNvCxnSpPr>
            <a:cxnSpLocks/>
          </p:cNvCxnSpPr>
          <p:nvPr/>
        </p:nvCxnSpPr>
        <p:spPr>
          <a:xfrm flipH="1">
            <a:off x="0" y="623359"/>
            <a:ext cx="12192000" cy="0"/>
          </a:xfrm>
          <a:prstGeom prst="line">
            <a:avLst/>
          </a:prstGeom>
          <a:ln w="127000">
            <a:gradFill>
              <a:gsLst>
                <a:gs pos="0">
                  <a:srgbClr val="92D050"/>
                </a:gs>
                <a:gs pos="100000">
                  <a:srgbClr val="E4F3D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A68AE6E1-E05B-4EC0-871F-48DE4C5A5B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6848" y="6066490"/>
            <a:ext cx="898902" cy="54138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32EDA48-1282-4DBE-8169-B3D3F3AC06E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286" y="6066490"/>
            <a:ext cx="1106218" cy="5413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88EFB85-57D4-41EA-A594-6F1724B63C24}"/>
              </a:ext>
            </a:extLst>
          </p:cNvPr>
          <p:cNvSpPr/>
          <p:nvPr/>
        </p:nvSpPr>
        <p:spPr>
          <a:xfrm>
            <a:off x="2541836" y="309284"/>
            <a:ext cx="628153" cy="628153"/>
          </a:xfrm>
          <a:prstGeom prst="ellipse">
            <a:avLst/>
          </a:prstGeom>
          <a:solidFill>
            <a:srgbClr val="E0F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CCBA39-4A76-4FD3-9D99-679FA18F059F}"/>
              </a:ext>
            </a:extLst>
          </p:cNvPr>
          <p:cNvSpPr/>
          <p:nvPr/>
        </p:nvSpPr>
        <p:spPr>
          <a:xfrm>
            <a:off x="5781923" y="309284"/>
            <a:ext cx="628153" cy="628153"/>
          </a:xfrm>
          <a:prstGeom prst="ellipse">
            <a:avLst/>
          </a:prstGeom>
          <a:solidFill>
            <a:srgbClr val="D1E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7817B1-0925-442E-A8C9-FE70AC81A994}"/>
              </a:ext>
            </a:extLst>
          </p:cNvPr>
          <p:cNvSpPr/>
          <p:nvPr/>
        </p:nvSpPr>
        <p:spPr>
          <a:xfrm>
            <a:off x="9022010" y="309283"/>
            <a:ext cx="628153" cy="628153"/>
          </a:xfrm>
          <a:prstGeom prst="ellipse">
            <a:avLst/>
          </a:prstGeom>
          <a:solidFill>
            <a:srgbClr val="B6E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8D2269-681D-43D2-A493-A6C03E27320D}"/>
              </a:ext>
            </a:extLst>
          </p:cNvPr>
          <p:cNvSpPr/>
          <p:nvPr/>
        </p:nvSpPr>
        <p:spPr>
          <a:xfrm>
            <a:off x="1077938" y="846178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Было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A1059D-0CE6-49B5-BD8A-979C67521075}"/>
              </a:ext>
            </a:extLst>
          </p:cNvPr>
          <p:cNvSpPr/>
          <p:nvPr/>
        </p:nvSpPr>
        <p:spPr>
          <a:xfrm>
            <a:off x="2348780" y="1108986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92D050"/>
                </a:solidFill>
              </a:rPr>
              <a:t>Раньше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A054FA-141E-469F-92C6-4380F0C4CE33}"/>
              </a:ext>
            </a:extLst>
          </p:cNvPr>
          <p:cNvSpPr/>
          <p:nvPr/>
        </p:nvSpPr>
        <p:spPr>
          <a:xfrm>
            <a:off x="7558114" y="847300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Стало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FE7EC2-2C50-4CA2-93C9-D3256EB6655B}"/>
              </a:ext>
            </a:extLst>
          </p:cNvPr>
          <p:cNvSpPr/>
          <p:nvPr/>
        </p:nvSpPr>
        <p:spPr>
          <a:xfrm>
            <a:off x="8828956" y="1110108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92D050"/>
                </a:solidFill>
              </a:rPr>
              <a:t>Сейчас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585519" y="2213839"/>
            <a:ext cx="9728837" cy="1290346"/>
            <a:chOff x="1614558" y="4303610"/>
            <a:chExt cx="9728837" cy="129034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23F79E7-B205-4DA0-B130-9E5F0EE06F67}"/>
                </a:ext>
              </a:extLst>
            </p:cNvPr>
            <p:cNvSpPr/>
            <p:nvPr/>
          </p:nvSpPr>
          <p:spPr>
            <a:xfrm>
              <a:off x="1614558" y="4321889"/>
              <a:ext cx="2512195" cy="12720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solidFill>
                    <a:schemeClr val="accent6">
                      <a:lumMod val="50000"/>
                    </a:schemeClr>
                  </a:solidFill>
                </a:rPr>
                <a:t>Аналитик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BFA655-958E-4434-B33E-0497ACB75441}"/>
                </a:ext>
              </a:extLst>
            </p:cNvPr>
            <p:cNvSpPr/>
            <p:nvPr/>
          </p:nvSpPr>
          <p:spPr>
            <a:xfrm>
              <a:off x="7333266" y="4303610"/>
              <a:ext cx="4010129" cy="12720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solidFill>
                    <a:schemeClr val="accent6">
                      <a:lumMod val="50000"/>
                    </a:schemeClr>
                  </a:solidFill>
                </a:rPr>
                <a:t>Владелец Продукта</a:t>
              </a:r>
            </a:p>
          </p:txBody>
        </p:sp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3F3C1778-7B36-497B-B243-DC0C25D8E7C7}"/>
                </a:ext>
              </a:extLst>
            </p:cNvPr>
            <p:cNvSpPr/>
            <p:nvPr/>
          </p:nvSpPr>
          <p:spPr>
            <a:xfrm>
              <a:off x="5094946" y="4579318"/>
              <a:ext cx="899530" cy="899530"/>
            </a:xfrm>
            <a:prstGeom prst="chevr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D15A4B75-5685-437B-B403-A2B0E6C2F4C3}"/>
                </a:ext>
              </a:extLst>
            </p:cNvPr>
            <p:cNvSpPr/>
            <p:nvPr/>
          </p:nvSpPr>
          <p:spPr>
            <a:xfrm>
              <a:off x="6433736" y="4579318"/>
              <a:ext cx="899530" cy="899530"/>
            </a:xfrm>
            <a:prstGeom prst="chevr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898129" y="4008393"/>
            <a:ext cx="4067308" cy="138499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Глубокое понимание предметной 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Анализ продукта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61291" y="4008393"/>
            <a:ext cx="45289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Наполнение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приоритизация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бэклога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Фасилитация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7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B8C71C-F21F-4541-9D52-0152E007CF8F}"/>
              </a:ext>
            </a:extLst>
          </p:cNvPr>
          <p:cNvCxnSpPr>
            <a:cxnSpLocks/>
          </p:cNvCxnSpPr>
          <p:nvPr/>
        </p:nvCxnSpPr>
        <p:spPr>
          <a:xfrm flipH="1">
            <a:off x="0" y="623359"/>
            <a:ext cx="12192000" cy="0"/>
          </a:xfrm>
          <a:prstGeom prst="line">
            <a:avLst/>
          </a:prstGeom>
          <a:ln w="127000">
            <a:gradFill>
              <a:gsLst>
                <a:gs pos="0">
                  <a:srgbClr val="92D050"/>
                </a:gs>
                <a:gs pos="100000">
                  <a:srgbClr val="E4F3D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A68AE6E1-E05B-4EC0-871F-48DE4C5A5B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6848" y="6066490"/>
            <a:ext cx="898902" cy="54138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32EDA48-1282-4DBE-8169-B3D3F3AC06E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286" y="6066490"/>
            <a:ext cx="1106218" cy="5413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88EFB85-57D4-41EA-A594-6F1724B63C24}"/>
              </a:ext>
            </a:extLst>
          </p:cNvPr>
          <p:cNvSpPr/>
          <p:nvPr/>
        </p:nvSpPr>
        <p:spPr>
          <a:xfrm>
            <a:off x="2541836" y="309284"/>
            <a:ext cx="628153" cy="628153"/>
          </a:xfrm>
          <a:prstGeom prst="ellipse">
            <a:avLst/>
          </a:prstGeom>
          <a:solidFill>
            <a:srgbClr val="E0F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CCBA39-4A76-4FD3-9D99-679FA18F059F}"/>
              </a:ext>
            </a:extLst>
          </p:cNvPr>
          <p:cNvSpPr/>
          <p:nvPr/>
        </p:nvSpPr>
        <p:spPr>
          <a:xfrm>
            <a:off x="5781923" y="309284"/>
            <a:ext cx="628153" cy="628153"/>
          </a:xfrm>
          <a:prstGeom prst="ellipse">
            <a:avLst/>
          </a:prstGeom>
          <a:solidFill>
            <a:srgbClr val="D1E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7817B1-0925-442E-A8C9-FE70AC81A994}"/>
              </a:ext>
            </a:extLst>
          </p:cNvPr>
          <p:cNvSpPr/>
          <p:nvPr/>
        </p:nvSpPr>
        <p:spPr>
          <a:xfrm>
            <a:off x="9022010" y="309283"/>
            <a:ext cx="628153" cy="628153"/>
          </a:xfrm>
          <a:prstGeom prst="ellipse">
            <a:avLst/>
          </a:prstGeom>
          <a:solidFill>
            <a:srgbClr val="B6E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AA06BD-B601-47A7-9260-4DCE2A0F3EAD}"/>
              </a:ext>
            </a:extLst>
          </p:cNvPr>
          <p:cNvSpPr/>
          <p:nvPr/>
        </p:nvSpPr>
        <p:spPr>
          <a:xfrm>
            <a:off x="4108978" y="2036675"/>
            <a:ext cx="4010129" cy="127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accent6">
                    <a:lumMod val="50000"/>
                  </a:schemeClr>
                </a:solidFill>
              </a:rPr>
              <a:t>ЧТО?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D13B34-5207-4EC5-B5DB-4E0EBD518F50}"/>
              </a:ext>
            </a:extLst>
          </p:cNvPr>
          <p:cNvSpPr/>
          <p:nvPr/>
        </p:nvSpPr>
        <p:spPr>
          <a:xfrm>
            <a:off x="935067" y="2036675"/>
            <a:ext cx="4010129" cy="127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Бизнес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E94AD2-2B02-4CEF-85CA-239B4851F7F6}"/>
              </a:ext>
            </a:extLst>
          </p:cNvPr>
          <p:cNvSpPr/>
          <p:nvPr/>
        </p:nvSpPr>
        <p:spPr>
          <a:xfrm>
            <a:off x="935066" y="4196044"/>
            <a:ext cx="4010129" cy="127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Аналитик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50F3B0-96B0-42E2-9EDD-13738023CA69}"/>
              </a:ext>
            </a:extLst>
          </p:cNvPr>
          <p:cNvSpPr/>
          <p:nvPr/>
        </p:nvSpPr>
        <p:spPr>
          <a:xfrm>
            <a:off x="4091517" y="4196044"/>
            <a:ext cx="4010129" cy="127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accent6">
                    <a:lumMod val="50000"/>
                  </a:schemeClr>
                </a:solidFill>
              </a:rPr>
              <a:t>КАК?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3F79E7-B205-4DA0-B130-9E5F0EE06F67}"/>
              </a:ext>
            </a:extLst>
          </p:cNvPr>
          <p:cNvSpPr/>
          <p:nvPr/>
        </p:nvSpPr>
        <p:spPr>
          <a:xfrm>
            <a:off x="7415246" y="2036673"/>
            <a:ext cx="4010129" cy="127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Владелец продукта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4937BE-94AC-419D-A646-575E921B743E}"/>
              </a:ext>
            </a:extLst>
          </p:cNvPr>
          <p:cNvSpPr/>
          <p:nvPr/>
        </p:nvSpPr>
        <p:spPr>
          <a:xfrm>
            <a:off x="7415241" y="4196044"/>
            <a:ext cx="4010129" cy="127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Команда </a:t>
            </a:r>
          </a:p>
          <a:p>
            <a:pPr algn="ctr"/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разработки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8D2269-681D-43D2-A493-A6C03E27320D}"/>
              </a:ext>
            </a:extLst>
          </p:cNvPr>
          <p:cNvSpPr/>
          <p:nvPr/>
        </p:nvSpPr>
        <p:spPr>
          <a:xfrm>
            <a:off x="1077938" y="846178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Было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A1059D-0CE6-49B5-BD8A-979C67521075}"/>
              </a:ext>
            </a:extLst>
          </p:cNvPr>
          <p:cNvSpPr/>
          <p:nvPr/>
        </p:nvSpPr>
        <p:spPr>
          <a:xfrm>
            <a:off x="2348780" y="1108986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92D050"/>
                </a:solidFill>
              </a:rPr>
              <a:t>Раньше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A054FA-141E-469F-92C6-4380F0C4CE33}"/>
              </a:ext>
            </a:extLst>
          </p:cNvPr>
          <p:cNvSpPr/>
          <p:nvPr/>
        </p:nvSpPr>
        <p:spPr>
          <a:xfrm>
            <a:off x="7558114" y="847300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Стало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FE7EC2-2C50-4CA2-93C9-D3256EB6655B}"/>
              </a:ext>
            </a:extLst>
          </p:cNvPr>
          <p:cNvSpPr/>
          <p:nvPr/>
        </p:nvSpPr>
        <p:spPr>
          <a:xfrm>
            <a:off x="8828956" y="1110108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92D050"/>
                </a:solidFill>
              </a:rPr>
              <a:t>Сейчас</a:t>
            </a:r>
          </a:p>
        </p:txBody>
      </p:sp>
    </p:spTree>
    <p:extLst>
      <p:ext uri="{BB962C8B-B14F-4D97-AF65-F5344CB8AC3E}">
        <p14:creationId xmlns:p14="http://schemas.microsoft.com/office/powerpoint/2010/main" val="390818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8" grpId="1"/>
      <p:bldP spid="33" grpId="0"/>
      <p:bldP spid="33" grpId="1"/>
      <p:bldP spid="22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ll, indoor, ground, table&#10;&#10;Description automatically generated">
            <a:extLst>
              <a:ext uri="{FF2B5EF4-FFF2-40B4-BE49-F238E27FC236}">
                <a16:creationId xmlns:a16="http://schemas.microsoft.com/office/drawing/2014/main" id="{DE1787CA-BC31-47D0-B1A6-C5BABA132D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B40413-9B6E-4F1C-841E-ACA13DD4B631}"/>
              </a:ext>
            </a:extLst>
          </p:cNvPr>
          <p:cNvGrpSpPr/>
          <p:nvPr/>
        </p:nvGrpSpPr>
        <p:grpSpPr>
          <a:xfrm>
            <a:off x="0" y="3970430"/>
            <a:ext cx="6647543" cy="1531845"/>
            <a:chOff x="0" y="3970430"/>
            <a:chExt cx="6647543" cy="15318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6D6CC0-FA83-4B83-B073-E8055A7591FF}"/>
                </a:ext>
              </a:extLst>
            </p:cNvPr>
            <p:cNvSpPr/>
            <p:nvPr/>
          </p:nvSpPr>
          <p:spPr>
            <a:xfrm>
              <a:off x="0" y="3970430"/>
              <a:ext cx="6647543" cy="1531845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“</a:t>
              </a:r>
              <a:r>
                <a:rPr lang="ru-RU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Будущее не предопределено. Нет судьбы, кроме той, что мы творим сами.</a:t>
              </a:r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”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F9D038-C1A5-405D-90EB-9C4DEB8A38AD}"/>
                </a:ext>
              </a:extLst>
            </p:cNvPr>
            <p:cNvSpPr/>
            <p:nvPr/>
          </p:nvSpPr>
          <p:spPr>
            <a:xfrm>
              <a:off x="3658300" y="5132943"/>
              <a:ext cx="272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Терминатор 2. Судный день</a:t>
              </a:r>
              <a:endParaRPr lang="ru-RU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944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7">
            <a:extLst>
              <a:ext uri="{FF2B5EF4-FFF2-40B4-BE49-F238E27FC236}">
                <a16:creationId xmlns:a16="http://schemas.microsoft.com/office/drawing/2014/main" id="{128B6C67-0D30-4462-B0F1-E6B3F04D3A31}"/>
              </a:ext>
            </a:extLst>
          </p:cNvPr>
          <p:cNvSpPr/>
          <p:nvPr/>
        </p:nvSpPr>
        <p:spPr>
          <a:xfrm>
            <a:off x="-9918" y="970998"/>
            <a:ext cx="12201918" cy="2636354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endParaRPr lang="ru-RU" sz="1800" spc="-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7EF19C0-8B3B-48E4-A10D-51100606BC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2400" y="182899"/>
            <a:ext cx="1308542" cy="78809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FE6E4B3-51A5-4687-A372-5210EB16EA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70" y="5819775"/>
            <a:ext cx="1610334" cy="7880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F1B4803-2031-459D-AB95-8002BDFCBD86}"/>
              </a:ext>
            </a:extLst>
          </p:cNvPr>
          <p:cNvGrpSpPr/>
          <p:nvPr/>
        </p:nvGrpSpPr>
        <p:grpSpPr>
          <a:xfrm>
            <a:off x="700410" y="1539291"/>
            <a:ext cx="4710641" cy="1803969"/>
            <a:chOff x="700410" y="1539291"/>
            <a:chExt cx="4710641" cy="1803969"/>
          </a:xfrm>
        </p:grpSpPr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4FB6A350-5A9F-4A9C-B5CF-122D1A4DBEC9}"/>
                </a:ext>
              </a:extLst>
            </p:cNvPr>
            <p:cNvSpPr txBox="1">
              <a:spLocks/>
            </p:cNvSpPr>
            <p:nvPr/>
          </p:nvSpPr>
          <p:spPr>
            <a:xfrm>
              <a:off x="700410" y="1539291"/>
              <a:ext cx="4710641" cy="12026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b="1" dirty="0">
                  <a:latin typeface="Calibri" panose="020F0502020204030204" pitchFamily="34" charset="0"/>
                  <a:cs typeface="Calibri" panose="020F0502020204030204" pitchFamily="34" charset="0"/>
                </a:rPr>
                <a:t>Спасибо!</a:t>
              </a:r>
            </a:p>
          </p:txBody>
        </p:sp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9FDEBFEC-0A0E-4C42-B5F5-151F362DBF42}"/>
                </a:ext>
              </a:extLst>
            </p:cNvPr>
            <p:cNvSpPr txBox="1">
              <a:spLocks/>
            </p:cNvSpPr>
            <p:nvPr/>
          </p:nvSpPr>
          <p:spPr>
            <a:xfrm>
              <a:off x="700410" y="2140614"/>
              <a:ext cx="4710641" cy="12026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Обсудим?</a:t>
              </a: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E936B48-B9F9-48CD-B982-D673E03CB11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6" y="6066968"/>
            <a:ext cx="425965" cy="4259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0DAA56-83BB-4D88-BB24-ED5A34970E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4" y="5278869"/>
            <a:ext cx="425965" cy="4259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F37D7A-586C-443F-8D01-BE4B0422023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7" y="4490771"/>
            <a:ext cx="425964" cy="425964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00B87FBC-0EB2-4538-98C6-861DCA625CED}"/>
              </a:ext>
            </a:extLst>
          </p:cNvPr>
          <p:cNvSpPr txBox="1">
            <a:spLocks/>
          </p:cNvSpPr>
          <p:nvPr/>
        </p:nvSpPr>
        <p:spPr>
          <a:xfrm>
            <a:off x="1534341" y="4490770"/>
            <a:ext cx="5076009" cy="425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linkedin.com/in/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damarkov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9BEDADC-2715-4B99-8E03-29878606B330}"/>
              </a:ext>
            </a:extLst>
          </p:cNvPr>
          <p:cNvSpPr txBox="1">
            <a:spLocks/>
          </p:cNvSpPr>
          <p:nvPr/>
        </p:nvSpPr>
        <p:spPr>
          <a:xfrm>
            <a:off x="1534341" y="5278868"/>
            <a:ext cx="5076009" cy="425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damarkov@gmail.com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AA28F38E-FDC4-4789-BCDC-756BAE935D67}"/>
              </a:ext>
            </a:extLst>
          </p:cNvPr>
          <p:cNvSpPr txBox="1">
            <a:spLocks/>
          </p:cNvSpPr>
          <p:nvPr/>
        </p:nvSpPr>
        <p:spPr>
          <a:xfrm>
            <a:off x="1516142" y="6048501"/>
            <a:ext cx="5076009" cy="425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Dmitry.Markovich@leroymerlin.ru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D006C4CF-9F5F-4FCD-A0D5-EBF55F4491E6}"/>
              </a:ext>
            </a:extLst>
          </p:cNvPr>
          <p:cNvSpPr txBox="1">
            <a:spLocks/>
          </p:cNvSpPr>
          <p:nvPr/>
        </p:nvSpPr>
        <p:spPr>
          <a:xfrm>
            <a:off x="8987160" y="1687852"/>
            <a:ext cx="4710641" cy="1202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Дмитрий </a:t>
            </a:r>
          </a:p>
          <a:p>
            <a:pPr algn="l"/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Маркович</a:t>
            </a:r>
          </a:p>
        </p:txBody>
      </p:sp>
      <p:pic>
        <p:nvPicPr>
          <p:cNvPr id="22" name="Picture 21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4841ADE-2A03-40AE-A9B2-1B2DBE64C8C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45" y="1120435"/>
            <a:ext cx="2337480" cy="23374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532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3673-7988-4423-9767-440C0C01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Annex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AE134-3B9D-472D-B1F9-D662C4FEA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I’ve used a variety of icons and pics under the Free license. If you are interested, the attribution is below:</a:t>
            </a:r>
          </a:p>
          <a:p>
            <a:r>
              <a:rPr lang="en-US" dirty="0"/>
              <a:t>Icons by </a:t>
            </a:r>
            <a:r>
              <a:rPr lang="en-US" dirty="0" err="1"/>
              <a:t>Freepic</a:t>
            </a:r>
            <a:r>
              <a:rPr lang="ru-RU" dirty="0"/>
              <a:t> </a:t>
            </a:r>
            <a:r>
              <a:rPr lang="en-US" dirty="0"/>
              <a:t>from </a:t>
            </a:r>
            <a:r>
              <a:rPr lang="en-US" dirty="0" err="1"/>
              <a:t>Flaticon</a:t>
            </a:r>
            <a:endParaRPr lang="en-US" dirty="0"/>
          </a:p>
          <a:p>
            <a:r>
              <a:rPr lang="en-US" dirty="0"/>
              <a:t>Icons by </a:t>
            </a:r>
            <a:r>
              <a:rPr lang="en-US" dirty="0" err="1"/>
              <a:t>Geotatah</a:t>
            </a:r>
            <a:r>
              <a:rPr lang="en-US" dirty="0"/>
              <a:t> from </a:t>
            </a:r>
            <a:r>
              <a:rPr lang="en-US" dirty="0" err="1"/>
              <a:t>Flaticon</a:t>
            </a:r>
            <a:endParaRPr lang="en-US" dirty="0"/>
          </a:p>
          <a:p>
            <a:r>
              <a:rPr lang="en-US" dirty="0"/>
              <a:t>Icons by </a:t>
            </a:r>
            <a:r>
              <a:rPr lang="en-US" dirty="0" err="1"/>
              <a:t>Surang</a:t>
            </a:r>
            <a:r>
              <a:rPr lang="en-US" dirty="0"/>
              <a:t> from </a:t>
            </a:r>
            <a:r>
              <a:rPr lang="en-US" dirty="0" err="1"/>
              <a:t>Flaticon</a:t>
            </a:r>
            <a:endParaRPr lang="en-US" dirty="0"/>
          </a:p>
          <a:p>
            <a:r>
              <a:rPr lang="en-US" dirty="0"/>
              <a:t>Icons by Pixel perfect from </a:t>
            </a:r>
            <a:r>
              <a:rPr lang="en-US" dirty="0" err="1"/>
              <a:t>Flaticon</a:t>
            </a:r>
            <a:endParaRPr lang="en-US" dirty="0"/>
          </a:p>
          <a:p>
            <a:r>
              <a:rPr lang="en-US" dirty="0"/>
              <a:t>Photo by </a:t>
            </a:r>
            <a:r>
              <a:rPr lang="en-US" dirty="0">
                <a:hlinkClick r:id="rId2"/>
              </a:rPr>
              <a:t>Samuel Zeller</a:t>
            </a:r>
            <a:r>
              <a:rPr lang="en-US" dirty="0"/>
              <a:t> from </a:t>
            </a:r>
            <a:r>
              <a:rPr lang="en-US" dirty="0" err="1">
                <a:hlinkClick r:id="rId3"/>
              </a:rPr>
              <a:t>Unsplash</a:t>
            </a:r>
            <a:endParaRPr lang="en-US" dirty="0"/>
          </a:p>
          <a:p>
            <a:r>
              <a:rPr lang="en-US" dirty="0"/>
              <a:t>Photo by </a:t>
            </a:r>
            <a:r>
              <a:rPr lang="en-US" dirty="0" err="1">
                <a:hlinkClick r:id="rId4"/>
              </a:rPr>
              <a:t>Gratisography</a:t>
            </a:r>
            <a:r>
              <a:rPr lang="en-US" dirty="0"/>
              <a:t> from </a:t>
            </a:r>
            <a:r>
              <a:rPr lang="en-US" dirty="0" err="1">
                <a:hlinkClick r:id="rId5"/>
              </a:rPr>
              <a:t>Pexels</a:t>
            </a:r>
            <a:endParaRPr lang="en-US" dirty="0"/>
          </a:p>
          <a:p>
            <a:r>
              <a:rPr lang="en-US" dirty="0"/>
              <a:t>Photo by </a:t>
            </a:r>
            <a:r>
              <a:rPr lang="en-US" dirty="0">
                <a:hlinkClick r:id="rId6"/>
              </a:rPr>
              <a:t>rawpixel.com</a:t>
            </a:r>
            <a:r>
              <a:rPr lang="en-US" dirty="0"/>
              <a:t> from </a:t>
            </a:r>
            <a:r>
              <a:rPr lang="en-US" dirty="0" err="1">
                <a:hlinkClick r:id="rId7"/>
              </a:rPr>
              <a:t>Pexels</a:t>
            </a:r>
            <a:endParaRPr lang="ru-RU" dirty="0"/>
          </a:p>
          <a:p>
            <a:r>
              <a:rPr lang="en-US" dirty="0"/>
              <a:t>Photo by </a:t>
            </a:r>
            <a:r>
              <a:rPr lang="en-US" dirty="0">
                <a:hlinkClick r:id="rId8"/>
              </a:rPr>
              <a:t>MockupEditor.com</a:t>
            </a:r>
            <a:r>
              <a:rPr lang="en-US" dirty="0"/>
              <a:t> from </a:t>
            </a:r>
            <a:r>
              <a:rPr lang="en-US" dirty="0" err="1">
                <a:hlinkClick r:id="rId9"/>
              </a:rPr>
              <a:t>Pexels</a:t>
            </a:r>
            <a:endParaRPr lang="en-US" dirty="0"/>
          </a:p>
          <a:p>
            <a:r>
              <a:rPr lang="en-US" dirty="0"/>
              <a:t>Photo by </a:t>
            </a:r>
            <a:r>
              <a:rPr lang="en-US" dirty="0">
                <a:hlinkClick r:id="rId10"/>
              </a:rPr>
              <a:t>Johannes </a:t>
            </a:r>
            <a:r>
              <a:rPr lang="en-US" dirty="0" err="1">
                <a:hlinkClick r:id="rId10"/>
              </a:rPr>
              <a:t>Plenio</a:t>
            </a:r>
            <a:r>
              <a:rPr lang="en-US" dirty="0"/>
              <a:t> on </a:t>
            </a:r>
            <a:r>
              <a:rPr lang="en-US" dirty="0" err="1">
                <a:hlinkClick r:id="rId11"/>
              </a:rPr>
              <a:t>Unsplash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7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67">
            <a:extLst>
              <a:ext uri="{FF2B5EF4-FFF2-40B4-BE49-F238E27FC236}">
                <a16:creationId xmlns:a16="http://schemas.microsoft.com/office/drawing/2014/main" id="{EE86C03C-46A2-49F0-8E62-C3A0D2E9F657}"/>
              </a:ext>
            </a:extLst>
          </p:cNvPr>
          <p:cNvSpPr/>
          <p:nvPr/>
        </p:nvSpPr>
        <p:spPr>
          <a:xfrm>
            <a:off x="0" y="576949"/>
            <a:ext cx="12201918" cy="2636354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endParaRPr lang="ru-RU" sz="1800" spc="-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Прямоугольник 67">
            <a:extLst>
              <a:ext uri="{FF2B5EF4-FFF2-40B4-BE49-F238E27FC236}">
                <a16:creationId xmlns:a16="http://schemas.microsoft.com/office/drawing/2014/main" id="{5260D8FD-A5CE-4034-94BC-A0E2D3480C6E}"/>
              </a:ext>
            </a:extLst>
          </p:cNvPr>
          <p:cNvSpPr/>
          <p:nvPr/>
        </p:nvSpPr>
        <p:spPr>
          <a:xfrm>
            <a:off x="1232011" y="0"/>
            <a:ext cx="4694230" cy="684271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endParaRPr lang="ru-RU" sz="1800" spc="-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Рисунок 624">
            <a:extLst>
              <a:ext uri="{FF2B5EF4-FFF2-40B4-BE49-F238E27FC236}">
                <a16:creationId xmlns:a16="http://schemas.microsoft.com/office/drawing/2014/main" id="{B9DA1AC5-E0F3-4C32-8AC5-362FDD544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10" y="859310"/>
            <a:ext cx="4976912" cy="293122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EC16DC1-DBB7-4A39-9120-885D6F73607B}"/>
              </a:ext>
            </a:extLst>
          </p:cNvPr>
          <p:cNvSpPr txBox="1">
            <a:spLocks/>
          </p:cNvSpPr>
          <p:nvPr/>
        </p:nvSpPr>
        <p:spPr>
          <a:xfrm>
            <a:off x="1232011" y="81192"/>
            <a:ext cx="3585410" cy="657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LEROY MERLIN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5B101A-E433-4FFD-A040-0BCBF6877581}"/>
              </a:ext>
            </a:extLst>
          </p:cNvPr>
          <p:cNvGrpSpPr/>
          <p:nvPr/>
        </p:nvGrpSpPr>
        <p:grpSpPr>
          <a:xfrm>
            <a:off x="1677369" y="3948449"/>
            <a:ext cx="3560629" cy="2092036"/>
            <a:chOff x="1533874" y="3770849"/>
            <a:chExt cx="3560629" cy="2092036"/>
          </a:xfrm>
        </p:grpSpPr>
        <p:sp>
          <p:nvSpPr>
            <p:cNvPr id="25" name="Shape 178">
              <a:extLst>
                <a:ext uri="{FF2B5EF4-FFF2-40B4-BE49-F238E27FC236}">
                  <a16:creationId xmlns:a16="http://schemas.microsoft.com/office/drawing/2014/main" id="{1F80D22A-2809-4583-A63F-4474F9D5EC3A}"/>
                </a:ext>
              </a:extLst>
            </p:cNvPr>
            <p:cNvSpPr txBox="1"/>
            <p:nvPr/>
          </p:nvSpPr>
          <p:spPr>
            <a:xfrm>
              <a:off x="1674520" y="4094130"/>
              <a:ext cx="3233985" cy="2917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00" tIns="12000" rIns="12000" bIns="120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Arial"/>
                  <a:cs typeface="Arial"/>
                  <a:sym typeface="Arial"/>
                </a:rPr>
                <a:t>по</a:t>
              </a: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Arial"/>
                  <a:cs typeface="Arial"/>
                  <a:sym typeface="Arial"/>
                </a:rPr>
                <a:t>товарообороту</a:t>
              </a: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Arial"/>
                  <a:cs typeface="Arial"/>
                  <a:sym typeface="Arial"/>
                </a:rPr>
                <a:t>, в сегменте 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Arial"/>
                  <a:cs typeface="Arial"/>
                  <a:sym typeface="Arial"/>
                </a:rPr>
                <a:t>DIY</a:t>
              </a:r>
              <a:endPara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179">
              <a:extLst>
                <a:ext uri="{FF2B5EF4-FFF2-40B4-BE49-F238E27FC236}">
                  <a16:creationId xmlns:a16="http://schemas.microsoft.com/office/drawing/2014/main" id="{87FD5AA1-44AC-4D25-A337-2109EC335177}"/>
                </a:ext>
              </a:extLst>
            </p:cNvPr>
            <p:cNvSpPr txBox="1"/>
            <p:nvPr/>
          </p:nvSpPr>
          <p:spPr>
            <a:xfrm>
              <a:off x="1674520" y="5614598"/>
              <a:ext cx="2999406" cy="248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00" tIns="12000" rIns="12000" bIns="120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Arial"/>
                  <a:cs typeface="Arial"/>
                  <a:sym typeface="Arial"/>
                </a:rPr>
                <a:t>по</a:t>
              </a: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Arial"/>
                  <a:cs typeface="Arial"/>
                  <a:sym typeface="Arial"/>
                </a:rPr>
                <a:t>товарообороту</a:t>
              </a: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Arial"/>
                  <a:cs typeface="Arial"/>
                  <a:sym typeface="Arial"/>
                </a:rPr>
                <a:t> , в сегменте </a:t>
              </a: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Arial"/>
                  <a:cs typeface="Arial"/>
                  <a:sym typeface="Arial"/>
                </a:rPr>
                <a:t>DIY</a:t>
              </a:r>
              <a:endPara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180">
              <a:extLst>
                <a:ext uri="{FF2B5EF4-FFF2-40B4-BE49-F238E27FC236}">
                  <a16:creationId xmlns:a16="http://schemas.microsoft.com/office/drawing/2014/main" id="{7E9AE75C-9685-4D18-9197-FC57242F0EF8}"/>
                </a:ext>
              </a:extLst>
            </p:cNvPr>
            <p:cNvSpPr txBox="1"/>
            <p:nvPr/>
          </p:nvSpPr>
          <p:spPr>
            <a:xfrm>
              <a:off x="1674520" y="4868601"/>
              <a:ext cx="1933104" cy="233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00" tIns="12000" rIns="12000" bIns="120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Arial"/>
                  <a:cs typeface="Arial"/>
                  <a:sym typeface="Arial"/>
                </a:rPr>
                <a:t>в России</a:t>
              </a:r>
              <a:endPara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192">
              <a:extLst>
                <a:ext uri="{FF2B5EF4-FFF2-40B4-BE49-F238E27FC236}">
                  <a16:creationId xmlns:a16="http://schemas.microsoft.com/office/drawing/2014/main" id="{5CFCDF21-4CFC-4950-B10E-FFB50B220F97}"/>
                </a:ext>
              </a:extLst>
            </p:cNvPr>
            <p:cNvSpPr txBox="1"/>
            <p:nvPr/>
          </p:nvSpPr>
          <p:spPr>
            <a:xfrm>
              <a:off x="1674519" y="3795652"/>
              <a:ext cx="2808000" cy="267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00" tIns="12000" rIns="12000" bIns="120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en-US" sz="2200" b="1" dirty="0">
                  <a:solidFill>
                    <a:srgbClr val="69BE5D"/>
                  </a:solidFill>
                  <a:latin typeface="+mj-lt"/>
                  <a:ea typeface="Arial"/>
                  <a:cs typeface="Arial"/>
                  <a:sym typeface="Arial"/>
                </a:rPr>
                <a:t>1 </a:t>
              </a:r>
              <a:r>
                <a:rPr lang="en-US" sz="2200" b="1" dirty="0" err="1">
                  <a:solidFill>
                    <a:srgbClr val="69BE5D"/>
                  </a:solidFill>
                  <a:latin typeface="+mj-lt"/>
                  <a:cs typeface="Arial"/>
                  <a:sym typeface="Arial"/>
                </a:rPr>
                <a:t>Место</a:t>
              </a:r>
              <a:r>
                <a:rPr lang="ru-RU" sz="2200" b="1" dirty="0">
                  <a:solidFill>
                    <a:srgbClr val="69BE5D"/>
                  </a:solidFill>
                  <a:latin typeface="+mj-lt"/>
                  <a:ea typeface="Arial"/>
                  <a:cs typeface="Arial"/>
                  <a:sym typeface="Arial"/>
                </a:rPr>
                <a:t> в Европе</a:t>
              </a:r>
              <a:endParaRPr sz="2200" b="1" dirty="0">
                <a:solidFill>
                  <a:srgbClr val="69BE5D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193">
              <a:extLst>
                <a:ext uri="{FF2B5EF4-FFF2-40B4-BE49-F238E27FC236}">
                  <a16:creationId xmlns:a16="http://schemas.microsoft.com/office/drawing/2014/main" id="{6F8E5D23-9B51-4B78-97E4-E4A3798E2D39}"/>
                </a:ext>
              </a:extLst>
            </p:cNvPr>
            <p:cNvSpPr txBox="1"/>
            <p:nvPr/>
          </p:nvSpPr>
          <p:spPr>
            <a:xfrm>
              <a:off x="1674520" y="5277279"/>
              <a:ext cx="3419983" cy="337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00" tIns="12000" rIns="12000" bIns="120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ru-RU" sz="2200" b="1" dirty="0">
                  <a:solidFill>
                    <a:srgbClr val="69BE5D"/>
                  </a:solidFill>
                  <a:latin typeface="+mj-lt"/>
                  <a:ea typeface="Arial"/>
                  <a:cs typeface="Arial"/>
                  <a:sym typeface="Arial"/>
                </a:rPr>
                <a:t>1</a:t>
              </a:r>
              <a:r>
                <a:rPr lang="en-US" sz="2200" b="1" dirty="0">
                  <a:solidFill>
                    <a:srgbClr val="69BE5D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200" b="1" dirty="0" err="1">
                  <a:solidFill>
                    <a:srgbClr val="69BE5D"/>
                  </a:solidFill>
                  <a:latin typeface="+mj-lt"/>
                  <a:ea typeface="Arial"/>
                  <a:cs typeface="Arial"/>
                  <a:sym typeface="Arial"/>
                </a:rPr>
                <a:t>Место</a:t>
              </a:r>
              <a:r>
                <a:rPr lang="ru-RU" sz="2200" b="1" dirty="0">
                  <a:solidFill>
                    <a:srgbClr val="69BE5D"/>
                  </a:solidFill>
                  <a:latin typeface="+mj-lt"/>
                  <a:ea typeface="Arial"/>
                  <a:cs typeface="Arial"/>
                  <a:sym typeface="Arial"/>
                </a:rPr>
                <a:t> в России</a:t>
              </a:r>
              <a:endParaRPr sz="2200" dirty="0">
                <a:solidFill>
                  <a:srgbClr val="69BE5D"/>
                </a:solidFill>
                <a:latin typeface="+mj-lt"/>
              </a:endParaRPr>
            </a:p>
          </p:txBody>
        </p:sp>
        <p:sp>
          <p:nvSpPr>
            <p:cNvPr id="30" name="Shape 194">
              <a:extLst>
                <a:ext uri="{FF2B5EF4-FFF2-40B4-BE49-F238E27FC236}">
                  <a16:creationId xmlns:a16="http://schemas.microsoft.com/office/drawing/2014/main" id="{1EC88268-759E-4D9E-87E5-85EDAB97ED61}"/>
                </a:ext>
              </a:extLst>
            </p:cNvPr>
            <p:cNvSpPr txBox="1"/>
            <p:nvPr/>
          </p:nvSpPr>
          <p:spPr>
            <a:xfrm>
              <a:off x="1674520" y="4572187"/>
              <a:ext cx="3056564" cy="212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00" tIns="12000" rIns="12000" bIns="120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ru-RU" sz="2200" b="1" dirty="0">
                  <a:solidFill>
                    <a:srgbClr val="69BE5D"/>
                  </a:solidFill>
                  <a:latin typeface="+mj-lt"/>
                  <a:ea typeface="Arial"/>
                  <a:cs typeface="Arial"/>
                  <a:sym typeface="Arial"/>
                </a:rPr>
                <a:t>9</a:t>
              </a:r>
              <a:r>
                <a:rPr lang="en-US" sz="2200" b="1" dirty="0">
                  <a:solidFill>
                    <a:srgbClr val="69BE5D"/>
                  </a:solidFill>
                  <a:latin typeface="+mj-lt"/>
                  <a:ea typeface="Arial"/>
                  <a:cs typeface="Arial"/>
                  <a:sym typeface="Arial"/>
                </a:rPr>
                <a:t>5 </a:t>
              </a:r>
              <a:r>
                <a:rPr lang="en-US" sz="2200" b="1" dirty="0" err="1">
                  <a:solidFill>
                    <a:srgbClr val="69BE5D"/>
                  </a:solidFill>
                  <a:latin typeface="+mj-lt"/>
                  <a:ea typeface="Arial"/>
                  <a:cs typeface="Arial"/>
                  <a:sym typeface="Arial"/>
                </a:rPr>
                <a:t>гипермарк</a:t>
              </a:r>
              <a:r>
                <a:rPr lang="ru-RU" sz="2200" b="1" dirty="0" err="1">
                  <a:solidFill>
                    <a:srgbClr val="69BE5D"/>
                  </a:solidFill>
                  <a:latin typeface="+mj-lt"/>
                  <a:ea typeface="Arial"/>
                  <a:cs typeface="Arial"/>
                  <a:sym typeface="Arial"/>
                </a:rPr>
                <a:t>етов</a:t>
              </a:r>
              <a:endParaRPr sz="2200" dirty="0">
                <a:solidFill>
                  <a:srgbClr val="69BE5D"/>
                </a:solidFill>
                <a:latin typeface="+mj-lt"/>
              </a:endParaRPr>
            </a:p>
          </p:txBody>
        </p:sp>
        <p:cxnSp>
          <p:nvCxnSpPr>
            <p:cNvPr id="31" name="Shape 195">
              <a:extLst>
                <a:ext uri="{FF2B5EF4-FFF2-40B4-BE49-F238E27FC236}">
                  <a16:creationId xmlns:a16="http://schemas.microsoft.com/office/drawing/2014/main" id="{40FA60AC-64C9-4B89-B74E-48CD6A3415C1}"/>
                </a:ext>
              </a:extLst>
            </p:cNvPr>
            <p:cNvCxnSpPr/>
            <p:nvPr/>
          </p:nvCxnSpPr>
          <p:spPr>
            <a:xfrm flipV="1">
              <a:off x="1533874" y="3770849"/>
              <a:ext cx="2" cy="543600"/>
            </a:xfrm>
            <a:prstGeom prst="straightConnector1">
              <a:avLst/>
            </a:prstGeom>
            <a:noFill/>
            <a:ln w="25400" cap="flat" cmpd="sng">
              <a:solidFill>
                <a:srgbClr val="69BE5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" name="Shape 197">
              <a:extLst>
                <a:ext uri="{FF2B5EF4-FFF2-40B4-BE49-F238E27FC236}">
                  <a16:creationId xmlns:a16="http://schemas.microsoft.com/office/drawing/2014/main" id="{7D386174-3F63-4B19-9780-1393BDC64F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3877" y="4536797"/>
              <a:ext cx="0" cy="1326088"/>
            </a:xfrm>
            <a:prstGeom prst="straightConnector1">
              <a:avLst/>
            </a:prstGeom>
            <a:noFill/>
            <a:ln w="25400" cap="flat" cmpd="sng">
              <a:solidFill>
                <a:srgbClr val="69BE5D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68C747-9118-4C4D-AB7F-715377061240}"/>
              </a:ext>
            </a:extLst>
          </p:cNvPr>
          <p:cNvGrpSpPr/>
          <p:nvPr/>
        </p:nvGrpSpPr>
        <p:grpSpPr>
          <a:xfrm>
            <a:off x="4097505" y="1283061"/>
            <a:ext cx="277082" cy="436363"/>
            <a:chOff x="4817421" y="807840"/>
            <a:chExt cx="277082" cy="436363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611CC8C9-820F-4271-BAEB-54B094FD7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421" y="807840"/>
              <a:ext cx="267197" cy="436363"/>
            </a:xfrm>
            <a:custGeom>
              <a:avLst/>
              <a:gdLst>
                <a:gd name="T0" fmla="*/ 780 w 780"/>
                <a:gd name="T1" fmla="*/ 392 h 1273"/>
                <a:gd name="T2" fmla="*/ 390 w 780"/>
                <a:gd name="T3" fmla="*/ 0 h 1273"/>
                <a:gd name="T4" fmla="*/ 0 w 780"/>
                <a:gd name="T5" fmla="*/ 392 h 1273"/>
                <a:gd name="T6" fmla="*/ 20 w 780"/>
                <a:gd name="T7" fmla="*/ 517 h 1273"/>
                <a:gd name="T8" fmla="*/ 371 w 780"/>
                <a:gd name="T9" fmla="*/ 1257 h 1273"/>
                <a:gd name="T10" fmla="*/ 410 w 780"/>
                <a:gd name="T11" fmla="*/ 1257 h 1273"/>
                <a:gd name="T12" fmla="*/ 760 w 780"/>
                <a:gd name="T13" fmla="*/ 517 h 1273"/>
                <a:gd name="T14" fmla="*/ 780 w 780"/>
                <a:gd name="T15" fmla="*/ 39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0" h="1273">
                  <a:moveTo>
                    <a:pt x="780" y="392"/>
                  </a:moveTo>
                  <a:cubicBezTo>
                    <a:pt x="780" y="175"/>
                    <a:pt x="606" y="0"/>
                    <a:pt x="390" y="0"/>
                  </a:cubicBezTo>
                  <a:cubicBezTo>
                    <a:pt x="175" y="0"/>
                    <a:pt x="0" y="175"/>
                    <a:pt x="0" y="392"/>
                  </a:cubicBezTo>
                  <a:cubicBezTo>
                    <a:pt x="0" y="436"/>
                    <a:pt x="7" y="478"/>
                    <a:pt x="20" y="517"/>
                  </a:cubicBezTo>
                  <a:cubicBezTo>
                    <a:pt x="371" y="1257"/>
                    <a:pt x="371" y="1257"/>
                    <a:pt x="371" y="1257"/>
                  </a:cubicBezTo>
                  <a:cubicBezTo>
                    <a:pt x="379" y="1273"/>
                    <a:pt x="402" y="1273"/>
                    <a:pt x="410" y="1257"/>
                  </a:cubicBezTo>
                  <a:cubicBezTo>
                    <a:pt x="760" y="517"/>
                    <a:pt x="760" y="517"/>
                    <a:pt x="760" y="517"/>
                  </a:cubicBezTo>
                  <a:cubicBezTo>
                    <a:pt x="773" y="478"/>
                    <a:pt x="780" y="436"/>
                    <a:pt x="780" y="392"/>
                  </a:cubicBezTo>
                  <a:close/>
                </a:path>
              </a:pathLst>
            </a:custGeom>
            <a:solidFill>
              <a:srgbClr val="60B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Shape 190">
              <a:extLst>
                <a:ext uri="{FF2B5EF4-FFF2-40B4-BE49-F238E27FC236}">
                  <a16:creationId xmlns:a16="http://schemas.microsoft.com/office/drawing/2014/main" id="{5773BFFD-0A1D-4AFC-A76A-E7B9CD1F7239}"/>
                </a:ext>
              </a:extLst>
            </p:cNvPr>
            <p:cNvSpPr txBox="1"/>
            <p:nvPr/>
          </p:nvSpPr>
          <p:spPr>
            <a:xfrm>
              <a:off x="4819303" y="851608"/>
              <a:ext cx="275200" cy="188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00" tIns="12000" rIns="12000" bIns="120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000"/>
              </a:pPr>
              <a:r>
                <a:rPr lang="en-US" sz="1000" b="1" dirty="0">
                  <a:solidFill>
                    <a:srgbClr val="FFFFFF"/>
                  </a:solidFill>
                  <a:latin typeface="+mj-lt"/>
                  <a:ea typeface="Helvetica Neue"/>
                  <a:cs typeface="Helvetica Neue"/>
                  <a:sym typeface="Helvetica Neue"/>
                </a:rPr>
                <a:t>RU</a:t>
              </a:r>
              <a:endParaRPr dirty="0">
                <a:latin typeface="+mj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268E08-DD40-4A24-B313-D22F40662BFC}"/>
              </a:ext>
            </a:extLst>
          </p:cNvPr>
          <p:cNvGrpSpPr/>
          <p:nvPr/>
        </p:nvGrpSpPr>
        <p:grpSpPr>
          <a:xfrm>
            <a:off x="3593107" y="1513639"/>
            <a:ext cx="277082" cy="436363"/>
            <a:chOff x="4432988" y="951347"/>
            <a:chExt cx="277082" cy="436363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EA9B1862-9559-4154-A3FC-C45F2A7B9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988" y="951347"/>
              <a:ext cx="267197" cy="436363"/>
            </a:xfrm>
            <a:custGeom>
              <a:avLst/>
              <a:gdLst>
                <a:gd name="T0" fmla="*/ 780 w 780"/>
                <a:gd name="T1" fmla="*/ 392 h 1273"/>
                <a:gd name="T2" fmla="*/ 390 w 780"/>
                <a:gd name="T3" fmla="*/ 0 h 1273"/>
                <a:gd name="T4" fmla="*/ 0 w 780"/>
                <a:gd name="T5" fmla="*/ 392 h 1273"/>
                <a:gd name="T6" fmla="*/ 20 w 780"/>
                <a:gd name="T7" fmla="*/ 517 h 1273"/>
                <a:gd name="T8" fmla="*/ 371 w 780"/>
                <a:gd name="T9" fmla="*/ 1257 h 1273"/>
                <a:gd name="T10" fmla="*/ 410 w 780"/>
                <a:gd name="T11" fmla="*/ 1257 h 1273"/>
                <a:gd name="T12" fmla="*/ 760 w 780"/>
                <a:gd name="T13" fmla="*/ 517 h 1273"/>
                <a:gd name="T14" fmla="*/ 780 w 780"/>
                <a:gd name="T15" fmla="*/ 39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0" h="1273">
                  <a:moveTo>
                    <a:pt x="780" y="392"/>
                  </a:moveTo>
                  <a:cubicBezTo>
                    <a:pt x="780" y="175"/>
                    <a:pt x="606" y="0"/>
                    <a:pt x="390" y="0"/>
                  </a:cubicBezTo>
                  <a:cubicBezTo>
                    <a:pt x="175" y="0"/>
                    <a:pt x="0" y="175"/>
                    <a:pt x="0" y="392"/>
                  </a:cubicBezTo>
                  <a:cubicBezTo>
                    <a:pt x="0" y="436"/>
                    <a:pt x="7" y="478"/>
                    <a:pt x="20" y="517"/>
                  </a:cubicBezTo>
                  <a:cubicBezTo>
                    <a:pt x="371" y="1257"/>
                    <a:pt x="371" y="1257"/>
                    <a:pt x="371" y="1257"/>
                  </a:cubicBezTo>
                  <a:cubicBezTo>
                    <a:pt x="379" y="1273"/>
                    <a:pt x="402" y="1273"/>
                    <a:pt x="410" y="1257"/>
                  </a:cubicBezTo>
                  <a:cubicBezTo>
                    <a:pt x="760" y="517"/>
                    <a:pt x="760" y="517"/>
                    <a:pt x="760" y="517"/>
                  </a:cubicBezTo>
                  <a:cubicBezTo>
                    <a:pt x="773" y="478"/>
                    <a:pt x="780" y="436"/>
                    <a:pt x="780" y="392"/>
                  </a:cubicBezTo>
                  <a:close/>
                </a:path>
              </a:pathLst>
            </a:custGeom>
            <a:solidFill>
              <a:srgbClr val="60B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Shape 190">
              <a:extLst>
                <a:ext uri="{FF2B5EF4-FFF2-40B4-BE49-F238E27FC236}">
                  <a16:creationId xmlns:a16="http://schemas.microsoft.com/office/drawing/2014/main" id="{C34D0044-8B35-459C-B791-BF5A8794E5B8}"/>
                </a:ext>
              </a:extLst>
            </p:cNvPr>
            <p:cNvSpPr txBox="1"/>
            <p:nvPr/>
          </p:nvSpPr>
          <p:spPr>
            <a:xfrm>
              <a:off x="4434870" y="995115"/>
              <a:ext cx="275200" cy="188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00" tIns="12000" rIns="12000" bIns="120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000"/>
              </a:pPr>
              <a:r>
                <a:rPr lang="en-US" sz="1000" b="1" dirty="0">
                  <a:solidFill>
                    <a:srgbClr val="FFFFFF"/>
                  </a:solidFill>
                  <a:latin typeface="+mj-lt"/>
                  <a:ea typeface="Helvetica Neue"/>
                  <a:cs typeface="Helvetica Neue"/>
                  <a:sym typeface="Helvetica Neue"/>
                </a:rPr>
                <a:t>EU</a:t>
              </a:r>
              <a:endParaRPr dirty="0">
                <a:latin typeface="+mj-lt"/>
              </a:endParaRPr>
            </a:p>
          </p:txBody>
        </p:sp>
      </p:grpSp>
      <p:sp>
        <p:nvSpPr>
          <p:cNvPr id="39" name="Shape 200">
            <a:extLst>
              <a:ext uri="{FF2B5EF4-FFF2-40B4-BE49-F238E27FC236}">
                <a16:creationId xmlns:a16="http://schemas.microsoft.com/office/drawing/2014/main" id="{1B29A6D1-0ED4-4FE5-A5F5-AC84A263A294}"/>
              </a:ext>
            </a:extLst>
          </p:cNvPr>
          <p:cNvSpPr/>
          <p:nvPr/>
        </p:nvSpPr>
        <p:spPr>
          <a:xfrm>
            <a:off x="1038655" y="1819244"/>
            <a:ext cx="2735366" cy="2391714"/>
          </a:xfrm>
          <a:custGeom>
            <a:avLst/>
            <a:gdLst>
              <a:gd name="connsiteX0" fmla="*/ 0 w 263603"/>
              <a:gd name="connsiteY0" fmla="*/ 136580 h 136580"/>
              <a:gd name="connsiteX1" fmla="*/ 263603 w 263603"/>
              <a:gd name="connsiteY1" fmla="*/ 28857 h 136580"/>
              <a:gd name="connsiteX0" fmla="*/ 0 w 114237"/>
              <a:gd name="connsiteY0" fmla="*/ 223187 h 223187"/>
              <a:gd name="connsiteX1" fmla="*/ 114237 w 114237"/>
              <a:gd name="connsiteY1" fmla="*/ 21054 h 223187"/>
              <a:gd name="connsiteX0" fmla="*/ 0 w 114237"/>
              <a:gd name="connsiteY0" fmla="*/ 202133 h 202133"/>
              <a:gd name="connsiteX1" fmla="*/ 114237 w 114237"/>
              <a:gd name="connsiteY1" fmla="*/ 0 h 202133"/>
              <a:gd name="connsiteX0" fmla="*/ 0 w 129930"/>
              <a:gd name="connsiteY0" fmla="*/ 375247 h 375247"/>
              <a:gd name="connsiteX1" fmla="*/ 129930 w 129930"/>
              <a:gd name="connsiteY1" fmla="*/ 0 h 375247"/>
              <a:gd name="connsiteX0" fmla="*/ 656 w 130586"/>
              <a:gd name="connsiteY0" fmla="*/ 375247 h 375247"/>
              <a:gd name="connsiteX1" fmla="*/ 130586 w 130586"/>
              <a:gd name="connsiteY1" fmla="*/ 0 h 375247"/>
              <a:gd name="connsiteX0" fmla="*/ 933 w 93593"/>
              <a:gd name="connsiteY0" fmla="*/ 303244 h 303244"/>
              <a:gd name="connsiteX1" fmla="*/ 93593 w 93593"/>
              <a:gd name="connsiteY1" fmla="*/ 0 h 303244"/>
              <a:gd name="connsiteX0" fmla="*/ 909 w 96021"/>
              <a:gd name="connsiteY0" fmla="*/ 308606 h 308606"/>
              <a:gd name="connsiteX1" fmla="*/ 96021 w 96021"/>
              <a:gd name="connsiteY1" fmla="*/ 0 h 308606"/>
              <a:gd name="connsiteX0" fmla="*/ 879 w 98933"/>
              <a:gd name="connsiteY0" fmla="*/ 344607 h 344607"/>
              <a:gd name="connsiteX1" fmla="*/ 98933 w 98933"/>
              <a:gd name="connsiteY1" fmla="*/ 0 h 344607"/>
              <a:gd name="connsiteX0" fmla="*/ 10429 w 108483"/>
              <a:gd name="connsiteY0" fmla="*/ 344607 h 344607"/>
              <a:gd name="connsiteX1" fmla="*/ 3073 w 108483"/>
              <a:gd name="connsiteY1" fmla="*/ 255685 h 344607"/>
              <a:gd name="connsiteX2" fmla="*/ 108483 w 108483"/>
              <a:gd name="connsiteY2" fmla="*/ 0 h 344607"/>
              <a:gd name="connsiteX0" fmla="*/ 7694 w 105748"/>
              <a:gd name="connsiteY0" fmla="*/ 344607 h 344607"/>
              <a:gd name="connsiteX1" fmla="*/ 338 w 105748"/>
              <a:gd name="connsiteY1" fmla="*/ 255685 h 344607"/>
              <a:gd name="connsiteX2" fmla="*/ 105748 w 105748"/>
              <a:gd name="connsiteY2" fmla="*/ 0 h 344607"/>
              <a:gd name="connsiteX0" fmla="*/ 7356 w 105410"/>
              <a:gd name="connsiteY0" fmla="*/ 344607 h 344607"/>
              <a:gd name="connsiteX1" fmla="*/ 0 w 105410"/>
              <a:gd name="connsiteY1" fmla="*/ 255685 h 344607"/>
              <a:gd name="connsiteX2" fmla="*/ 105410 w 105410"/>
              <a:gd name="connsiteY2" fmla="*/ 0 h 344607"/>
              <a:gd name="connsiteX0" fmla="*/ 7437 w 105491"/>
              <a:gd name="connsiteY0" fmla="*/ 344607 h 344607"/>
              <a:gd name="connsiteX1" fmla="*/ 81 w 105491"/>
              <a:gd name="connsiteY1" fmla="*/ 255685 h 344607"/>
              <a:gd name="connsiteX2" fmla="*/ 105491 w 105491"/>
              <a:gd name="connsiteY2" fmla="*/ 0 h 344607"/>
              <a:gd name="connsiteX0" fmla="*/ 12087 w 110141"/>
              <a:gd name="connsiteY0" fmla="*/ 344607 h 344607"/>
              <a:gd name="connsiteX1" fmla="*/ 4731 w 110141"/>
              <a:gd name="connsiteY1" fmla="*/ 255685 h 344607"/>
              <a:gd name="connsiteX2" fmla="*/ 110141 w 110141"/>
              <a:gd name="connsiteY2" fmla="*/ 0 h 344607"/>
              <a:gd name="connsiteX0" fmla="*/ 17142 w 115196"/>
              <a:gd name="connsiteY0" fmla="*/ 344607 h 344607"/>
              <a:gd name="connsiteX1" fmla="*/ 9786 w 115196"/>
              <a:gd name="connsiteY1" fmla="*/ 255685 h 344607"/>
              <a:gd name="connsiteX2" fmla="*/ 115196 w 115196"/>
              <a:gd name="connsiteY2" fmla="*/ 0 h 344607"/>
              <a:gd name="connsiteX0" fmla="*/ 17142 w 115196"/>
              <a:gd name="connsiteY0" fmla="*/ 344607 h 344607"/>
              <a:gd name="connsiteX1" fmla="*/ 9786 w 115196"/>
              <a:gd name="connsiteY1" fmla="*/ 255685 h 344607"/>
              <a:gd name="connsiteX2" fmla="*/ 115196 w 115196"/>
              <a:gd name="connsiteY2" fmla="*/ 0 h 344607"/>
              <a:gd name="connsiteX0" fmla="*/ 27832 w 125886"/>
              <a:gd name="connsiteY0" fmla="*/ 344607 h 344607"/>
              <a:gd name="connsiteX1" fmla="*/ 5029 w 125886"/>
              <a:gd name="connsiteY1" fmla="*/ 248025 h 344607"/>
              <a:gd name="connsiteX2" fmla="*/ 125886 w 125886"/>
              <a:gd name="connsiteY2" fmla="*/ 0 h 344607"/>
              <a:gd name="connsiteX0" fmla="*/ 27832 w 125886"/>
              <a:gd name="connsiteY0" fmla="*/ 344607 h 344607"/>
              <a:gd name="connsiteX1" fmla="*/ 5029 w 125886"/>
              <a:gd name="connsiteY1" fmla="*/ 248025 h 344607"/>
              <a:gd name="connsiteX2" fmla="*/ 125886 w 125886"/>
              <a:gd name="connsiteY2" fmla="*/ 0 h 344607"/>
              <a:gd name="connsiteX0" fmla="*/ 23800 w 121854"/>
              <a:gd name="connsiteY0" fmla="*/ 344607 h 344607"/>
              <a:gd name="connsiteX1" fmla="*/ 997 w 121854"/>
              <a:gd name="connsiteY1" fmla="*/ 248025 h 344607"/>
              <a:gd name="connsiteX2" fmla="*/ 121854 w 121854"/>
              <a:gd name="connsiteY2" fmla="*/ 0 h 344607"/>
              <a:gd name="connsiteX0" fmla="*/ 23800 w 121854"/>
              <a:gd name="connsiteY0" fmla="*/ 344607 h 344607"/>
              <a:gd name="connsiteX1" fmla="*/ 997 w 121854"/>
              <a:gd name="connsiteY1" fmla="*/ 248025 h 344607"/>
              <a:gd name="connsiteX2" fmla="*/ 121854 w 121854"/>
              <a:gd name="connsiteY2" fmla="*/ 0 h 344607"/>
              <a:gd name="connsiteX0" fmla="*/ 23800 w 121854"/>
              <a:gd name="connsiteY0" fmla="*/ 344607 h 344607"/>
              <a:gd name="connsiteX1" fmla="*/ 997 w 121854"/>
              <a:gd name="connsiteY1" fmla="*/ 248025 h 344607"/>
              <a:gd name="connsiteX2" fmla="*/ 121854 w 121854"/>
              <a:gd name="connsiteY2" fmla="*/ 0 h 344607"/>
              <a:gd name="connsiteX0" fmla="*/ 23423 w 121477"/>
              <a:gd name="connsiteY0" fmla="*/ 344607 h 344607"/>
              <a:gd name="connsiteX1" fmla="*/ 620 w 121477"/>
              <a:gd name="connsiteY1" fmla="*/ 248025 h 344607"/>
              <a:gd name="connsiteX2" fmla="*/ 121477 w 121477"/>
              <a:gd name="connsiteY2" fmla="*/ 0 h 344607"/>
              <a:gd name="connsiteX0" fmla="*/ 23515 w 121569"/>
              <a:gd name="connsiteY0" fmla="*/ 344607 h 344607"/>
              <a:gd name="connsiteX1" fmla="*/ 712 w 121569"/>
              <a:gd name="connsiteY1" fmla="*/ 248025 h 344607"/>
              <a:gd name="connsiteX2" fmla="*/ 121569 w 121569"/>
              <a:gd name="connsiteY2" fmla="*/ 0 h 344607"/>
              <a:gd name="connsiteX0" fmla="*/ 28106 w 126160"/>
              <a:gd name="connsiteY0" fmla="*/ 344607 h 344607"/>
              <a:gd name="connsiteX1" fmla="*/ 399 w 126160"/>
              <a:gd name="connsiteY1" fmla="*/ 249557 h 344607"/>
              <a:gd name="connsiteX2" fmla="*/ 126160 w 126160"/>
              <a:gd name="connsiteY2" fmla="*/ 0 h 34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160" h="344607" extrusionOk="0">
                <a:moveTo>
                  <a:pt x="28106" y="344607"/>
                </a:moveTo>
                <a:cubicBezTo>
                  <a:pt x="4813" y="313701"/>
                  <a:pt x="-1807" y="299105"/>
                  <a:pt x="399" y="249557"/>
                </a:cubicBezTo>
                <a:cubicBezTo>
                  <a:pt x="4904" y="176281"/>
                  <a:pt x="103315" y="87295"/>
                  <a:pt x="126160" y="0"/>
                </a:cubicBezTo>
              </a:path>
            </a:pathLst>
          </a:custGeom>
          <a:noFill/>
          <a:ln w="12700" cap="flat" cmpd="sng">
            <a:solidFill>
              <a:srgbClr val="69BE5D"/>
            </a:solidFill>
            <a:prstDash val="sysDot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1" name="Shape 200">
            <a:extLst>
              <a:ext uri="{FF2B5EF4-FFF2-40B4-BE49-F238E27FC236}">
                <a16:creationId xmlns:a16="http://schemas.microsoft.com/office/drawing/2014/main" id="{380680DE-3B5F-4B83-BF80-97EB7E3FC4EF}"/>
              </a:ext>
            </a:extLst>
          </p:cNvPr>
          <p:cNvSpPr/>
          <p:nvPr/>
        </p:nvSpPr>
        <p:spPr>
          <a:xfrm>
            <a:off x="1005488" y="1577968"/>
            <a:ext cx="3243304" cy="3944068"/>
          </a:xfrm>
          <a:custGeom>
            <a:avLst/>
            <a:gdLst>
              <a:gd name="connsiteX0" fmla="*/ 0 w 263603"/>
              <a:gd name="connsiteY0" fmla="*/ 136580 h 136580"/>
              <a:gd name="connsiteX1" fmla="*/ 263603 w 263603"/>
              <a:gd name="connsiteY1" fmla="*/ 28857 h 136580"/>
              <a:gd name="connsiteX0" fmla="*/ 0 w 114237"/>
              <a:gd name="connsiteY0" fmla="*/ 223187 h 223187"/>
              <a:gd name="connsiteX1" fmla="*/ 114237 w 114237"/>
              <a:gd name="connsiteY1" fmla="*/ 21054 h 223187"/>
              <a:gd name="connsiteX0" fmla="*/ 0 w 114237"/>
              <a:gd name="connsiteY0" fmla="*/ 202133 h 202133"/>
              <a:gd name="connsiteX1" fmla="*/ 114237 w 114237"/>
              <a:gd name="connsiteY1" fmla="*/ 0 h 202133"/>
              <a:gd name="connsiteX0" fmla="*/ 0 w 129930"/>
              <a:gd name="connsiteY0" fmla="*/ 375247 h 375247"/>
              <a:gd name="connsiteX1" fmla="*/ 129930 w 129930"/>
              <a:gd name="connsiteY1" fmla="*/ 0 h 375247"/>
              <a:gd name="connsiteX0" fmla="*/ 656 w 130586"/>
              <a:gd name="connsiteY0" fmla="*/ 375247 h 375247"/>
              <a:gd name="connsiteX1" fmla="*/ 130586 w 130586"/>
              <a:gd name="connsiteY1" fmla="*/ 0 h 375247"/>
              <a:gd name="connsiteX0" fmla="*/ 933 w 93593"/>
              <a:gd name="connsiteY0" fmla="*/ 303244 h 303244"/>
              <a:gd name="connsiteX1" fmla="*/ 93593 w 93593"/>
              <a:gd name="connsiteY1" fmla="*/ 0 h 303244"/>
              <a:gd name="connsiteX0" fmla="*/ 909 w 96021"/>
              <a:gd name="connsiteY0" fmla="*/ 308606 h 308606"/>
              <a:gd name="connsiteX1" fmla="*/ 96021 w 96021"/>
              <a:gd name="connsiteY1" fmla="*/ 0 h 308606"/>
              <a:gd name="connsiteX0" fmla="*/ 879 w 98933"/>
              <a:gd name="connsiteY0" fmla="*/ 344607 h 344607"/>
              <a:gd name="connsiteX1" fmla="*/ 98933 w 98933"/>
              <a:gd name="connsiteY1" fmla="*/ 0 h 344607"/>
              <a:gd name="connsiteX0" fmla="*/ 10429 w 108483"/>
              <a:gd name="connsiteY0" fmla="*/ 344607 h 344607"/>
              <a:gd name="connsiteX1" fmla="*/ 3073 w 108483"/>
              <a:gd name="connsiteY1" fmla="*/ 255685 h 344607"/>
              <a:gd name="connsiteX2" fmla="*/ 108483 w 108483"/>
              <a:gd name="connsiteY2" fmla="*/ 0 h 344607"/>
              <a:gd name="connsiteX0" fmla="*/ 7694 w 105748"/>
              <a:gd name="connsiteY0" fmla="*/ 344607 h 344607"/>
              <a:gd name="connsiteX1" fmla="*/ 338 w 105748"/>
              <a:gd name="connsiteY1" fmla="*/ 255685 h 344607"/>
              <a:gd name="connsiteX2" fmla="*/ 105748 w 105748"/>
              <a:gd name="connsiteY2" fmla="*/ 0 h 344607"/>
              <a:gd name="connsiteX0" fmla="*/ 7356 w 105410"/>
              <a:gd name="connsiteY0" fmla="*/ 344607 h 344607"/>
              <a:gd name="connsiteX1" fmla="*/ 0 w 105410"/>
              <a:gd name="connsiteY1" fmla="*/ 255685 h 344607"/>
              <a:gd name="connsiteX2" fmla="*/ 105410 w 105410"/>
              <a:gd name="connsiteY2" fmla="*/ 0 h 344607"/>
              <a:gd name="connsiteX0" fmla="*/ 7437 w 105491"/>
              <a:gd name="connsiteY0" fmla="*/ 344607 h 344607"/>
              <a:gd name="connsiteX1" fmla="*/ 81 w 105491"/>
              <a:gd name="connsiteY1" fmla="*/ 255685 h 344607"/>
              <a:gd name="connsiteX2" fmla="*/ 105491 w 105491"/>
              <a:gd name="connsiteY2" fmla="*/ 0 h 344607"/>
              <a:gd name="connsiteX0" fmla="*/ 12087 w 110141"/>
              <a:gd name="connsiteY0" fmla="*/ 344607 h 344607"/>
              <a:gd name="connsiteX1" fmla="*/ 4731 w 110141"/>
              <a:gd name="connsiteY1" fmla="*/ 255685 h 344607"/>
              <a:gd name="connsiteX2" fmla="*/ 110141 w 110141"/>
              <a:gd name="connsiteY2" fmla="*/ 0 h 344607"/>
              <a:gd name="connsiteX0" fmla="*/ 17142 w 115196"/>
              <a:gd name="connsiteY0" fmla="*/ 344607 h 344607"/>
              <a:gd name="connsiteX1" fmla="*/ 9786 w 115196"/>
              <a:gd name="connsiteY1" fmla="*/ 255685 h 344607"/>
              <a:gd name="connsiteX2" fmla="*/ 115196 w 115196"/>
              <a:gd name="connsiteY2" fmla="*/ 0 h 344607"/>
              <a:gd name="connsiteX0" fmla="*/ 17142 w 115196"/>
              <a:gd name="connsiteY0" fmla="*/ 344607 h 344607"/>
              <a:gd name="connsiteX1" fmla="*/ 9786 w 115196"/>
              <a:gd name="connsiteY1" fmla="*/ 255685 h 344607"/>
              <a:gd name="connsiteX2" fmla="*/ 115196 w 115196"/>
              <a:gd name="connsiteY2" fmla="*/ 0 h 344607"/>
              <a:gd name="connsiteX0" fmla="*/ 27832 w 125886"/>
              <a:gd name="connsiteY0" fmla="*/ 344607 h 344607"/>
              <a:gd name="connsiteX1" fmla="*/ 5029 w 125886"/>
              <a:gd name="connsiteY1" fmla="*/ 248025 h 344607"/>
              <a:gd name="connsiteX2" fmla="*/ 125886 w 125886"/>
              <a:gd name="connsiteY2" fmla="*/ 0 h 344607"/>
              <a:gd name="connsiteX0" fmla="*/ 27832 w 125886"/>
              <a:gd name="connsiteY0" fmla="*/ 344607 h 344607"/>
              <a:gd name="connsiteX1" fmla="*/ 5029 w 125886"/>
              <a:gd name="connsiteY1" fmla="*/ 248025 h 344607"/>
              <a:gd name="connsiteX2" fmla="*/ 125886 w 125886"/>
              <a:gd name="connsiteY2" fmla="*/ 0 h 344607"/>
              <a:gd name="connsiteX0" fmla="*/ 23800 w 121854"/>
              <a:gd name="connsiteY0" fmla="*/ 344607 h 344607"/>
              <a:gd name="connsiteX1" fmla="*/ 997 w 121854"/>
              <a:gd name="connsiteY1" fmla="*/ 248025 h 344607"/>
              <a:gd name="connsiteX2" fmla="*/ 121854 w 121854"/>
              <a:gd name="connsiteY2" fmla="*/ 0 h 344607"/>
              <a:gd name="connsiteX0" fmla="*/ 23800 w 121854"/>
              <a:gd name="connsiteY0" fmla="*/ 344607 h 344607"/>
              <a:gd name="connsiteX1" fmla="*/ 997 w 121854"/>
              <a:gd name="connsiteY1" fmla="*/ 248025 h 344607"/>
              <a:gd name="connsiteX2" fmla="*/ 121854 w 121854"/>
              <a:gd name="connsiteY2" fmla="*/ 0 h 344607"/>
              <a:gd name="connsiteX0" fmla="*/ 23800 w 121854"/>
              <a:gd name="connsiteY0" fmla="*/ 344607 h 344607"/>
              <a:gd name="connsiteX1" fmla="*/ 997 w 121854"/>
              <a:gd name="connsiteY1" fmla="*/ 248025 h 344607"/>
              <a:gd name="connsiteX2" fmla="*/ 121854 w 121854"/>
              <a:gd name="connsiteY2" fmla="*/ 0 h 344607"/>
              <a:gd name="connsiteX0" fmla="*/ 23423 w 121477"/>
              <a:gd name="connsiteY0" fmla="*/ 344607 h 344607"/>
              <a:gd name="connsiteX1" fmla="*/ 620 w 121477"/>
              <a:gd name="connsiteY1" fmla="*/ 248025 h 344607"/>
              <a:gd name="connsiteX2" fmla="*/ 121477 w 121477"/>
              <a:gd name="connsiteY2" fmla="*/ 0 h 344607"/>
              <a:gd name="connsiteX0" fmla="*/ 23515 w 121569"/>
              <a:gd name="connsiteY0" fmla="*/ 344607 h 344607"/>
              <a:gd name="connsiteX1" fmla="*/ 712 w 121569"/>
              <a:gd name="connsiteY1" fmla="*/ 248025 h 344607"/>
              <a:gd name="connsiteX2" fmla="*/ 121569 w 121569"/>
              <a:gd name="connsiteY2" fmla="*/ 0 h 344607"/>
              <a:gd name="connsiteX0" fmla="*/ 23515 w 142166"/>
              <a:gd name="connsiteY0" fmla="*/ 401290 h 401290"/>
              <a:gd name="connsiteX1" fmla="*/ 712 w 142166"/>
              <a:gd name="connsiteY1" fmla="*/ 304708 h 401290"/>
              <a:gd name="connsiteX2" fmla="*/ 142166 w 142166"/>
              <a:gd name="connsiteY2" fmla="*/ 0 h 401290"/>
              <a:gd name="connsiteX0" fmla="*/ 19052 w 143097"/>
              <a:gd name="connsiteY0" fmla="*/ 568276 h 568276"/>
              <a:gd name="connsiteX1" fmla="*/ 1643 w 143097"/>
              <a:gd name="connsiteY1" fmla="*/ 304708 h 568276"/>
              <a:gd name="connsiteX2" fmla="*/ 143097 w 143097"/>
              <a:gd name="connsiteY2" fmla="*/ 0 h 568276"/>
              <a:gd name="connsiteX0" fmla="*/ 24633 w 148678"/>
              <a:gd name="connsiteY0" fmla="*/ 568276 h 568276"/>
              <a:gd name="connsiteX1" fmla="*/ 604 w 148678"/>
              <a:gd name="connsiteY1" fmla="*/ 404287 h 568276"/>
              <a:gd name="connsiteX2" fmla="*/ 148678 w 148678"/>
              <a:gd name="connsiteY2" fmla="*/ 0 h 568276"/>
              <a:gd name="connsiteX0" fmla="*/ 25774 w 149819"/>
              <a:gd name="connsiteY0" fmla="*/ 568276 h 568276"/>
              <a:gd name="connsiteX1" fmla="*/ 519 w 149819"/>
              <a:gd name="connsiteY1" fmla="*/ 456374 h 568276"/>
              <a:gd name="connsiteX2" fmla="*/ 149819 w 149819"/>
              <a:gd name="connsiteY2" fmla="*/ 0 h 568276"/>
              <a:gd name="connsiteX0" fmla="*/ 25774 w 149819"/>
              <a:gd name="connsiteY0" fmla="*/ 568276 h 568276"/>
              <a:gd name="connsiteX1" fmla="*/ 519 w 149819"/>
              <a:gd name="connsiteY1" fmla="*/ 456374 h 568276"/>
              <a:gd name="connsiteX2" fmla="*/ 149819 w 149819"/>
              <a:gd name="connsiteY2" fmla="*/ 0 h 568276"/>
              <a:gd name="connsiteX0" fmla="*/ 25774 w 149819"/>
              <a:gd name="connsiteY0" fmla="*/ 568276 h 568276"/>
              <a:gd name="connsiteX1" fmla="*/ 519 w 149819"/>
              <a:gd name="connsiteY1" fmla="*/ 456374 h 568276"/>
              <a:gd name="connsiteX2" fmla="*/ 149819 w 149819"/>
              <a:gd name="connsiteY2" fmla="*/ 0 h 568276"/>
              <a:gd name="connsiteX0" fmla="*/ 31917 w 149587"/>
              <a:gd name="connsiteY0" fmla="*/ 568276 h 568276"/>
              <a:gd name="connsiteX1" fmla="*/ 287 w 149587"/>
              <a:gd name="connsiteY1" fmla="*/ 456374 h 568276"/>
              <a:gd name="connsiteX2" fmla="*/ 149587 w 149587"/>
              <a:gd name="connsiteY2" fmla="*/ 0 h 56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587" h="568276" extrusionOk="0">
                <a:moveTo>
                  <a:pt x="31917" y="568276"/>
                </a:moveTo>
                <a:cubicBezTo>
                  <a:pt x="8624" y="537370"/>
                  <a:pt x="-1919" y="505922"/>
                  <a:pt x="287" y="456374"/>
                </a:cubicBezTo>
                <a:cubicBezTo>
                  <a:pt x="6754" y="337905"/>
                  <a:pt x="126742" y="87295"/>
                  <a:pt x="149587" y="0"/>
                </a:cubicBezTo>
              </a:path>
            </a:pathLst>
          </a:custGeom>
          <a:noFill/>
          <a:ln w="12700" cap="flat" cmpd="sng">
            <a:solidFill>
              <a:srgbClr val="69BE5D"/>
            </a:solidFill>
            <a:prstDash val="sysDot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9AE8D28B-3A44-40AF-90F6-0E721C6552EE}"/>
              </a:ext>
            </a:extLst>
          </p:cNvPr>
          <p:cNvSpPr txBox="1">
            <a:spLocks/>
          </p:cNvSpPr>
          <p:nvPr/>
        </p:nvSpPr>
        <p:spPr>
          <a:xfrm>
            <a:off x="9063360" y="1195143"/>
            <a:ext cx="4710641" cy="1202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Дмитрий </a:t>
            </a:r>
          </a:p>
          <a:p>
            <a:pPr algn="l"/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Маркович</a:t>
            </a:r>
          </a:p>
        </p:txBody>
      </p: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A6F4AF08-6E37-40DA-AE19-95BD1C3762B6}"/>
              </a:ext>
            </a:extLst>
          </p:cNvPr>
          <p:cNvSpPr txBox="1">
            <a:spLocks/>
          </p:cNvSpPr>
          <p:nvPr/>
        </p:nvSpPr>
        <p:spPr>
          <a:xfrm>
            <a:off x="6514175" y="3025765"/>
            <a:ext cx="5687744" cy="19885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Занимаюсь продуктами для взаимодействия с партнерами и построения ассортимента Маркетплейс Леруа Мерлен </a:t>
            </a:r>
          </a:p>
        </p:txBody>
      </p:sp>
      <p:pic>
        <p:nvPicPr>
          <p:cNvPr id="45" name="Picture 4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4AADAFF-B064-4473-B64E-FAF9F95CAA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75" y="712013"/>
            <a:ext cx="2337480" cy="23374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133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roup 222">
            <a:extLst>
              <a:ext uri="{FF2B5EF4-FFF2-40B4-BE49-F238E27FC236}">
                <a16:creationId xmlns:a16="http://schemas.microsoft.com/office/drawing/2014/main" id="{6677EBA4-980D-4F99-AA3C-5228AAAE9D2D}"/>
              </a:ext>
            </a:extLst>
          </p:cNvPr>
          <p:cNvGrpSpPr/>
          <p:nvPr/>
        </p:nvGrpSpPr>
        <p:grpSpPr>
          <a:xfrm>
            <a:off x="1616537" y="1169383"/>
            <a:ext cx="8885902" cy="4723238"/>
            <a:chOff x="1787638" y="1427119"/>
            <a:chExt cx="8885902" cy="4723238"/>
          </a:xfrm>
        </p:grpSpPr>
        <p:sp>
          <p:nvSpPr>
            <p:cNvPr id="136" name="Shape 672">
              <a:extLst>
                <a:ext uri="{FF2B5EF4-FFF2-40B4-BE49-F238E27FC236}">
                  <a16:creationId xmlns:a16="http://schemas.microsoft.com/office/drawing/2014/main" id="{689A9394-9CFD-4489-A353-1C72ABC68888}"/>
                </a:ext>
              </a:extLst>
            </p:cNvPr>
            <p:cNvSpPr/>
            <p:nvPr/>
          </p:nvSpPr>
          <p:spPr>
            <a:xfrm>
              <a:off x="5196418" y="5000800"/>
              <a:ext cx="892642" cy="4886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915" y="19896"/>
                  </a:moveTo>
                  <a:cubicBezTo>
                    <a:pt x="24475" y="19896"/>
                    <a:pt x="24475" y="19896"/>
                    <a:pt x="24475" y="19896"/>
                  </a:cubicBezTo>
                  <a:cubicBezTo>
                    <a:pt x="22776" y="19896"/>
                    <a:pt x="21756" y="22383"/>
                    <a:pt x="21756" y="24870"/>
                  </a:cubicBezTo>
                  <a:cubicBezTo>
                    <a:pt x="21756" y="27979"/>
                    <a:pt x="22776" y="29844"/>
                    <a:pt x="24475" y="29844"/>
                  </a:cubicBezTo>
                  <a:cubicBezTo>
                    <a:pt x="29915" y="29844"/>
                    <a:pt x="29915" y="29844"/>
                    <a:pt x="29915" y="29844"/>
                  </a:cubicBezTo>
                  <a:cubicBezTo>
                    <a:pt x="31274" y="29844"/>
                    <a:pt x="32634" y="27979"/>
                    <a:pt x="32634" y="24870"/>
                  </a:cubicBezTo>
                  <a:cubicBezTo>
                    <a:pt x="32634" y="22383"/>
                    <a:pt x="31274" y="19896"/>
                    <a:pt x="29915" y="19896"/>
                  </a:cubicBezTo>
                  <a:moveTo>
                    <a:pt x="59830" y="19896"/>
                  </a:moveTo>
                  <a:cubicBezTo>
                    <a:pt x="47932" y="19896"/>
                    <a:pt x="38073" y="37927"/>
                    <a:pt x="38073" y="59689"/>
                  </a:cubicBezTo>
                  <a:cubicBezTo>
                    <a:pt x="38073" y="82072"/>
                    <a:pt x="47932" y="100103"/>
                    <a:pt x="59830" y="100103"/>
                  </a:cubicBezTo>
                  <a:cubicBezTo>
                    <a:pt x="72067" y="100103"/>
                    <a:pt x="81586" y="82072"/>
                    <a:pt x="81586" y="59689"/>
                  </a:cubicBezTo>
                  <a:cubicBezTo>
                    <a:pt x="81586" y="37927"/>
                    <a:pt x="72067" y="19896"/>
                    <a:pt x="59830" y="19896"/>
                  </a:cubicBezTo>
                  <a:moveTo>
                    <a:pt x="68668" y="76476"/>
                  </a:moveTo>
                  <a:cubicBezTo>
                    <a:pt x="68328" y="78341"/>
                    <a:pt x="67648" y="80207"/>
                    <a:pt x="66968" y="81450"/>
                  </a:cubicBezTo>
                  <a:cubicBezTo>
                    <a:pt x="65949" y="82694"/>
                    <a:pt x="65269" y="83316"/>
                    <a:pt x="64249" y="83937"/>
                  </a:cubicBezTo>
                  <a:cubicBezTo>
                    <a:pt x="62889" y="84559"/>
                    <a:pt x="62209" y="85181"/>
                    <a:pt x="60849" y="85181"/>
                  </a:cubicBezTo>
                  <a:cubicBezTo>
                    <a:pt x="60849" y="90155"/>
                    <a:pt x="60849" y="90155"/>
                    <a:pt x="60849" y="90155"/>
                  </a:cubicBezTo>
                  <a:cubicBezTo>
                    <a:pt x="58810" y="90155"/>
                    <a:pt x="58810" y="90155"/>
                    <a:pt x="58810" y="90155"/>
                  </a:cubicBezTo>
                  <a:cubicBezTo>
                    <a:pt x="58810" y="85181"/>
                    <a:pt x="58810" y="85181"/>
                    <a:pt x="58810" y="85181"/>
                  </a:cubicBezTo>
                  <a:cubicBezTo>
                    <a:pt x="57450" y="85181"/>
                    <a:pt x="56430" y="84559"/>
                    <a:pt x="55410" y="83937"/>
                  </a:cubicBezTo>
                  <a:cubicBezTo>
                    <a:pt x="54390" y="83316"/>
                    <a:pt x="53371" y="82072"/>
                    <a:pt x="52691" y="80829"/>
                  </a:cubicBezTo>
                  <a:cubicBezTo>
                    <a:pt x="52011" y="79585"/>
                    <a:pt x="51331" y="77720"/>
                    <a:pt x="50991" y="75854"/>
                  </a:cubicBezTo>
                  <a:cubicBezTo>
                    <a:pt x="50311" y="73989"/>
                    <a:pt x="50311" y="72124"/>
                    <a:pt x="50311" y="69637"/>
                  </a:cubicBezTo>
                  <a:cubicBezTo>
                    <a:pt x="54390" y="69637"/>
                    <a:pt x="54390" y="69637"/>
                    <a:pt x="54390" y="69637"/>
                  </a:cubicBezTo>
                  <a:cubicBezTo>
                    <a:pt x="54390" y="72124"/>
                    <a:pt x="54730" y="74611"/>
                    <a:pt x="55410" y="76476"/>
                  </a:cubicBezTo>
                  <a:cubicBezTo>
                    <a:pt x="56090" y="78341"/>
                    <a:pt x="57110" y="78963"/>
                    <a:pt x="58810" y="78963"/>
                  </a:cubicBezTo>
                  <a:cubicBezTo>
                    <a:pt x="58810" y="62797"/>
                    <a:pt x="58810" y="62797"/>
                    <a:pt x="58810" y="62797"/>
                  </a:cubicBezTo>
                  <a:cubicBezTo>
                    <a:pt x="57790" y="62176"/>
                    <a:pt x="57110" y="61554"/>
                    <a:pt x="56090" y="60932"/>
                  </a:cubicBezTo>
                  <a:cubicBezTo>
                    <a:pt x="55070" y="60310"/>
                    <a:pt x="54390" y="59067"/>
                    <a:pt x="53371" y="58445"/>
                  </a:cubicBezTo>
                  <a:cubicBezTo>
                    <a:pt x="52691" y="57202"/>
                    <a:pt x="52011" y="55958"/>
                    <a:pt x="51671" y="54093"/>
                  </a:cubicBezTo>
                  <a:cubicBezTo>
                    <a:pt x="50991" y="52227"/>
                    <a:pt x="50651" y="50362"/>
                    <a:pt x="50651" y="47875"/>
                  </a:cubicBezTo>
                  <a:cubicBezTo>
                    <a:pt x="50651" y="45388"/>
                    <a:pt x="50991" y="43523"/>
                    <a:pt x="51331" y="42279"/>
                  </a:cubicBezTo>
                  <a:cubicBezTo>
                    <a:pt x="52011" y="40414"/>
                    <a:pt x="52691" y="39170"/>
                    <a:pt x="53371" y="37927"/>
                  </a:cubicBezTo>
                  <a:cubicBezTo>
                    <a:pt x="54050" y="36683"/>
                    <a:pt x="55070" y="36062"/>
                    <a:pt x="56090" y="35440"/>
                  </a:cubicBezTo>
                  <a:cubicBezTo>
                    <a:pt x="57110" y="34818"/>
                    <a:pt x="57790" y="34196"/>
                    <a:pt x="58810" y="34196"/>
                  </a:cubicBezTo>
                  <a:cubicBezTo>
                    <a:pt x="58810" y="29844"/>
                    <a:pt x="58810" y="29844"/>
                    <a:pt x="58810" y="29844"/>
                  </a:cubicBezTo>
                  <a:cubicBezTo>
                    <a:pt x="60849" y="29844"/>
                    <a:pt x="60849" y="29844"/>
                    <a:pt x="60849" y="29844"/>
                  </a:cubicBezTo>
                  <a:cubicBezTo>
                    <a:pt x="60849" y="34196"/>
                    <a:pt x="60849" y="34196"/>
                    <a:pt x="60849" y="34196"/>
                  </a:cubicBezTo>
                  <a:cubicBezTo>
                    <a:pt x="62209" y="34196"/>
                    <a:pt x="62889" y="34818"/>
                    <a:pt x="63909" y="35440"/>
                  </a:cubicBezTo>
                  <a:cubicBezTo>
                    <a:pt x="64929" y="36062"/>
                    <a:pt x="65609" y="36683"/>
                    <a:pt x="66288" y="37927"/>
                  </a:cubicBezTo>
                  <a:cubicBezTo>
                    <a:pt x="66968" y="38549"/>
                    <a:pt x="67648" y="40414"/>
                    <a:pt x="67988" y="41658"/>
                  </a:cubicBezTo>
                  <a:cubicBezTo>
                    <a:pt x="68668" y="43523"/>
                    <a:pt x="68668" y="45388"/>
                    <a:pt x="68668" y="47875"/>
                  </a:cubicBezTo>
                  <a:cubicBezTo>
                    <a:pt x="64589" y="47875"/>
                    <a:pt x="64589" y="47875"/>
                    <a:pt x="64589" y="47875"/>
                  </a:cubicBezTo>
                  <a:cubicBezTo>
                    <a:pt x="64589" y="45388"/>
                    <a:pt x="64249" y="43523"/>
                    <a:pt x="63569" y="42279"/>
                  </a:cubicBezTo>
                  <a:cubicBezTo>
                    <a:pt x="62889" y="41036"/>
                    <a:pt x="62209" y="40414"/>
                    <a:pt x="60849" y="40414"/>
                  </a:cubicBezTo>
                  <a:cubicBezTo>
                    <a:pt x="60849" y="54715"/>
                    <a:pt x="60849" y="54715"/>
                    <a:pt x="60849" y="54715"/>
                  </a:cubicBezTo>
                  <a:cubicBezTo>
                    <a:pt x="62209" y="55336"/>
                    <a:pt x="62889" y="55958"/>
                    <a:pt x="63909" y="56580"/>
                  </a:cubicBezTo>
                  <a:cubicBezTo>
                    <a:pt x="64929" y="57823"/>
                    <a:pt x="65949" y="58445"/>
                    <a:pt x="66628" y="59689"/>
                  </a:cubicBezTo>
                  <a:cubicBezTo>
                    <a:pt x="67648" y="60932"/>
                    <a:pt x="67988" y="62176"/>
                    <a:pt x="68668" y="64041"/>
                  </a:cubicBezTo>
                  <a:cubicBezTo>
                    <a:pt x="69008" y="65284"/>
                    <a:pt x="69348" y="67772"/>
                    <a:pt x="69348" y="70259"/>
                  </a:cubicBezTo>
                  <a:cubicBezTo>
                    <a:pt x="69348" y="72746"/>
                    <a:pt x="69008" y="74611"/>
                    <a:pt x="68668" y="76476"/>
                  </a:cubicBezTo>
                  <a:moveTo>
                    <a:pt x="114560" y="0"/>
                  </a:moveTo>
                  <a:cubicBezTo>
                    <a:pt x="5439" y="0"/>
                    <a:pt x="5439" y="0"/>
                    <a:pt x="5439" y="0"/>
                  </a:cubicBezTo>
                  <a:cubicBezTo>
                    <a:pt x="2379" y="0"/>
                    <a:pt x="0" y="4352"/>
                    <a:pt x="0" y="9948"/>
                  </a:cubicBezTo>
                  <a:cubicBezTo>
                    <a:pt x="0" y="110051"/>
                    <a:pt x="0" y="110051"/>
                    <a:pt x="0" y="110051"/>
                  </a:cubicBezTo>
                  <a:cubicBezTo>
                    <a:pt x="0" y="115647"/>
                    <a:pt x="2379" y="120000"/>
                    <a:pt x="5439" y="120000"/>
                  </a:cubicBezTo>
                  <a:cubicBezTo>
                    <a:pt x="114560" y="120000"/>
                    <a:pt x="114560" y="120000"/>
                    <a:pt x="114560" y="120000"/>
                  </a:cubicBezTo>
                  <a:cubicBezTo>
                    <a:pt x="117620" y="120000"/>
                    <a:pt x="120000" y="115647"/>
                    <a:pt x="120000" y="110051"/>
                  </a:cubicBezTo>
                  <a:cubicBezTo>
                    <a:pt x="120000" y="9948"/>
                    <a:pt x="120000" y="9948"/>
                    <a:pt x="120000" y="9948"/>
                  </a:cubicBezTo>
                  <a:cubicBezTo>
                    <a:pt x="120000" y="4352"/>
                    <a:pt x="117620" y="0"/>
                    <a:pt x="114560" y="0"/>
                  </a:cubicBezTo>
                  <a:moveTo>
                    <a:pt x="8158" y="9948"/>
                  </a:moveTo>
                  <a:cubicBezTo>
                    <a:pt x="9518" y="9948"/>
                    <a:pt x="10878" y="12435"/>
                    <a:pt x="10878" y="14922"/>
                  </a:cubicBezTo>
                  <a:cubicBezTo>
                    <a:pt x="10878" y="18031"/>
                    <a:pt x="9518" y="19896"/>
                    <a:pt x="8158" y="19896"/>
                  </a:cubicBezTo>
                  <a:cubicBezTo>
                    <a:pt x="6458" y="19896"/>
                    <a:pt x="5439" y="18031"/>
                    <a:pt x="5439" y="14922"/>
                  </a:cubicBezTo>
                  <a:cubicBezTo>
                    <a:pt x="5439" y="12435"/>
                    <a:pt x="6458" y="9948"/>
                    <a:pt x="8158" y="9948"/>
                  </a:cubicBezTo>
                  <a:moveTo>
                    <a:pt x="8158" y="110051"/>
                  </a:moveTo>
                  <a:cubicBezTo>
                    <a:pt x="6458" y="110051"/>
                    <a:pt x="5439" y="107564"/>
                    <a:pt x="5439" y="105077"/>
                  </a:cubicBezTo>
                  <a:cubicBezTo>
                    <a:pt x="5439" y="101968"/>
                    <a:pt x="6458" y="100103"/>
                    <a:pt x="8158" y="100103"/>
                  </a:cubicBezTo>
                  <a:cubicBezTo>
                    <a:pt x="9518" y="100103"/>
                    <a:pt x="10878" y="101968"/>
                    <a:pt x="10878" y="105077"/>
                  </a:cubicBezTo>
                  <a:cubicBezTo>
                    <a:pt x="10878" y="107564"/>
                    <a:pt x="9518" y="110051"/>
                    <a:pt x="8158" y="110051"/>
                  </a:cubicBezTo>
                  <a:moveTo>
                    <a:pt x="111841" y="110051"/>
                  </a:moveTo>
                  <a:cubicBezTo>
                    <a:pt x="110141" y="110051"/>
                    <a:pt x="109121" y="107564"/>
                    <a:pt x="109121" y="105077"/>
                  </a:cubicBezTo>
                  <a:cubicBezTo>
                    <a:pt x="109121" y="101968"/>
                    <a:pt x="110141" y="100103"/>
                    <a:pt x="111841" y="100103"/>
                  </a:cubicBezTo>
                  <a:cubicBezTo>
                    <a:pt x="113201" y="100103"/>
                    <a:pt x="114560" y="101968"/>
                    <a:pt x="114560" y="105077"/>
                  </a:cubicBezTo>
                  <a:cubicBezTo>
                    <a:pt x="114560" y="107564"/>
                    <a:pt x="113201" y="110051"/>
                    <a:pt x="111841" y="110051"/>
                  </a:cubicBezTo>
                  <a:moveTo>
                    <a:pt x="114560" y="90777"/>
                  </a:moveTo>
                  <a:cubicBezTo>
                    <a:pt x="113541" y="90155"/>
                    <a:pt x="112861" y="90155"/>
                    <a:pt x="111841" y="90155"/>
                  </a:cubicBezTo>
                  <a:cubicBezTo>
                    <a:pt x="107082" y="90155"/>
                    <a:pt x="103682" y="96373"/>
                    <a:pt x="103682" y="105077"/>
                  </a:cubicBezTo>
                  <a:cubicBezTo>
                    <a:pt x="103682" y="106321"/>
                    <a:pt x="103682" y="108186"/>
                    <a:pt x="104022" y="110051"/>
                  </a:cubicBezTo>
                  <a:cubicBezTo>
                    <a:pt x="15637" y="110051"/>
                    <a:pt x="15637" y="110051"/>
                    <a:pt x="15637" y="110051"/>
                  </a:cubicBezTo>
                  <a:cubicBezTo>
                    <a:pt x="15977" y="108186"/>
                    <a:pt x="16317" y="106321"/>
                    <a:pt x="16317" y="105077"/>
                  </a:cubicBezTo>
                  <a:cubicBezTo>
                    <a:pt x="16317" y="96373"/>
                    <a:pt x="12577" y="90155"/>
                    <a:pt x="8158" y="90155"/>
                  </a:cubicBezTo>
                  <a:cubicBezTo>
                    <a:pt x="7138" y="90155"/>
                    <a:pt x="6118" y="90155"/>
                    <a:pt x="5439" y="90777"/>
                  </a:cubicBezTo>
                  <a:cubicBezTo>
                    <a:pt x="5439" y="29222"/>
                    <a:pt x="5439" y="29222"/>
                    <a:pt x="5439" y="29222"/>
                  </a:cubicBezTo>
                  <a:cubicBezTo>
                    <a:pt x="6118" y="29844"/>
                    <a:pt x="7138" y="29844"/>
                    <a:pt x="8158" y="29844"/>
                  </a:cubicBezTo>
                  <a:cubicBezTo>
                    <a:pt x="12577" y="29844"/>
                    <a:pt x="16317" y="23005"/>
                    <a:pt x="16317" y="14922"/>
                  </a:cubicBezTo>
                  <a:cubicBezTo>
                    <a:pt x="16317" y="13056"/>
                    <a:pt x="15977" y="11813"/>
                    <a:pt x="15637" y="9948"/>
                  </a:cubicBezTo>
                  <a:cubicBezTo>
                    <a:pt x="104022" y="9948"/>
                    <a:pt x="104022" y="9948"/>
                    <a:pt x="104022" y="9948"/>
                  </a:cubicBezTo>
                  <a:cubicBezTo>
                    <a:pt x="103682" y="11813"/>
                    <a:pt x="103682" y="13056"/>
                    <a:pt x="103682" y="14922"/>
                  </a:cubicBezTo>
                  <a:cubicBezTo>
                    <a:pt x="103682" y="23005"/>
                    <a:pt x="107082" y="29844"/>
                    <a:pt x="111841" y="29844"/>
                  </a:cubicBezTo>
                  <a:cubicBezTo>
                    <a:pt x="112861" y="29844"/>
                    <a:pt x="113541" y="29844"/>
                    <a:pt x="114560" y="29222"/>
                  </a:cubicBezTo>
                  <a:lnTo>
                    <a:pt x="114560" y="90777"/>
                  </a:lnTo>
                  <a:close/>
                  <a:moveTo>
                    <a:pt x="111841" y="19896"/>
                  </a:moveTo>
                  <a:cubicBezTo>
                    <a:pt x="110141" y="19896"/>
                    <a:pt x="109121" y="18031"/>
                    <a:pt x="109121" y="14922"/>
                  </a:cubicBezTo>
                  <a:cubicBezTo>
                    <a:pt x="109121" y="12435"/>
                    <a:pt x="110141" y="9948"/>
                    <a:pt x="111841" y="9948"/>
                  </a:cubicBezTo>
                  <a:cubicBezTo>
                    <a:pt x="113201" y="9948"/>
                    <a:pt x="114560" y="12435"/>
                    <a:pt x="114560" y="14922"/>
                  </a:cubicBezTo>
                  <a:cubicBezTo>
                    <a:pt x="114560" y="18031"/>
                    <a:pt x="113201" y="19896"/>
                    <a:pt x="111841" y="19896"/>
                  </a:cubicBezTo>
                  <a:moveTo>
                    <a:pt x="55070" y="47253"/>
                  </a:moveTo>
                  <a:cubicBezTo>
                    <a:pt x="55070" y="48497"/>
                    <a:pt x="55070" y="49119"/>
                    <a:pt x="55410" y="49740"/>
                  </a:cubicBezTo>
                  <a:cubicBezTo>
                    <a:pt x="55750" y="50984"/>
                    <a:pt x="55750" y="51606"/>
                    <a:pt x="56430" y="52227"/>
                  </a:cubicBezTo>
                  <a:cubicBezTo>
                    <a:pt x="56770" y="52227"/>
                    <a:pt x="57110" y="52849"/>
                    <a:pt x="57450" y="53471"/>
                  </a:cubicBezTo>
                  <a:cubicBezTo>
                    <a:pt x="58130" y="53471"/>
                    <a:pt x="58130" y="54093"/>
                    <a:pt x="58810" y="54093"/>
                  </a:cubicBezTo>
                  <a:cubicBezTo>
                    <a:pt x="58810" y="40414"/>
                    <a:pt x="58810" y="40414"/>
                    <a:pt x="58810" y="40414"/>
                  </a:cubicBezTo>
                  <a:cubicBezTo>
                    <a:pt x="57450" y="40414"/>
                    <a:pt x="56770" y="41036"/>
                    <a:pt x="56090" y="42279"/>
                  </a:cubicBezTo>
                  <a:cubicBezTo>
                    <a:pt x="55410" y="42901"/>
                    <a:pt x="55070" y="44766"/>
                    <a:pt x="55070" y="47253"/>
                  </a:cubicBezTo>
                  <a:moveTo>
                    <a:pt x="95524" y="90155"/>
                  </a:moveTo>
                  <a:cubicBezTo>
                    <a:pt x="89745" y="90155"/>
                    <a:pt x="89745" y="90155"/>
                    <a:pt x="89745" y="90155"/>
                  </a:cubicBezTo>
                  <a:cubicBezTo>
                    <a:pt x="88385" y="90155"/>
                    <a:pt x="87025" y="92020"/>
                    <a:pt x="87025" y="95129"/>
                  </a:cubicBezTo>
                  <a:cubicBezTo>
                    <a:pt x="87025" y="97616"/>
                    <a:pt x="88385" y="100103"/>
                    <a:pt x="89745" y="100103"/>
                  </a:cubicBezTo>
                  <a:cubicBezTo>
                    <a:pt x="95524" y="100103"/>
                    <a:pt x="95524" y="100103"/>
                    <a:pt x="95524" y="100103"/>
                  </a:cubicBezTo>
                  <a:cubicBezTo>
                    <a:pt x="96883" y="100103"/>
                    <a:pt x="98243" y="97616"/>
                    <a:pt x="98243" y="95129"/>
                  </a:cubicBezTo>
                  <a:cubicBezTo>
                    <a:pt x="98243" y="92020"/>
                    <a:pt x="96883" y="90155"/>
                    <a:pt x="95524" y="90155"/>
                  </a:cubicBezTo>
                  <a:moveTo>
                    <a:pt x="63909" y="65906"/>
                  </a:moveTo>
                  <a:cubicBezTo>
                    <a:pt x="63229" y="65284"/>
                    <a:pt x="62889" y="64663"/>
                    <a:pt x="62209" y="64041"/>
                  </a:cubicBezTo>
                  <a:cubicBezTo>
                    <a:pt x="61869" y="64041"/>
                    <a:pt x="61529" y="63419"/>
                    <a:pt x="60849" y="63419"/>
                  </a:cubicBezTo>
                  <a:cubicBezTo>
                    <a:pt x="60849" y="78963"/>
                    <a:pt x="60849" y="78963"/>
                    <a:pt x="60849" y="78963"/>
                  </a:cubicBezTo>
                  <a:cubicBezTo>
                    <a:pt x="62209" y="78963"/>
                    <a:pt x="63229" y="78341"/>
                    <a:pt x="63909" y="77098"/>
                  </a:cubicBezTo>
                  <a:cubicBezTo>
                    <a:pt x="64929" y="75854"/>
                    <a:pt x="65269" y="73989"/>
                    <a:pt x="65269" y="70880"/>
                  </a:cubicBezTo>
                  <a:cubicBezTo>
                    <a:pt x="65269" y="69637"/>
                    <a:pt x="64929" y="69015"/>
                    <a:pt x="64929" y="67772"/>
                  </a:cubicBezTo>
                  <a:cubicBezTo>
                    <a:pt x="64589" y="67150"/>
                    <a:pt x="64249" y="66528"/>
                    <a:pt x="63909" y="65906"/>
                  </a:cubicBezTo>
                </a:path>
              </a:pathLst>
            </a:custGeom>
            <a:solidFill>
              <a:srgbClr val="66C05D"/>
            </a:solidFill>
            <a:ln>
              <a:noFill/>
            </a:ln>
          </p:spPr>
          <p:txBody>
            <a:bodyPr lIns="68543" tIns="34261" rIns="68543" bIns="34261" anchor="t" anchorCtr="0">
              <a:noAutofit/>
            </a:bodyPr>
            <a:lstStyle/>
            <a:p>
              <a:endPara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9F0BD52-2CBA-4FFD-A9AF-08A7B08136AF}"/>
                </a:ext>
              </a:extLst>
            </p:cNvPr>
            <p:cNvSpPr txBox="1"/>
            <p:nvPr/>
          </p:nvSpPr>
          <p:spPr>
            <a:xfrm>
              <a:off x="5123288" y="4580020"/>
              <a:ext cx="1190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66C05D"/>
                  </a:solidFill>
                </a:rPr>
                <a:t>%</a:t>
              </a:r>
              <a:r>
                <a:rPr lang="ru-RU" sz="1000" b="1" dirty="0">
                  <a:solidFill>
                    <a:srgbClr val="66C05D"/>
                  </a:solidFill>
                </a:rPr>
                <a:t> комиссия</a:t>
              </a:r>
              <a:endParaRPr lang="ru-RU" sz="900" b="1" dirty="0">
                <a:solidFill>
                  <a:srgbClr val="66C05D"/>
                </a:solidFill>
              </a:endParaRPr>
            </a:p>
          </p:txBody>
        </p:sp>
        <p:sp>
          <p:nvSpPr>
            <p:cNvPr id="138" name="Дуга 112">
              <a:extLst>
                <a:ext uri="{FF2B5EF4-FFF2-40B4-BE49-F238E27FC236}">
                  <a16:creationId xmlns:a16="http://schemas.microsoft.com/office/drawing/2014/main" id="{499BFE7E-F0C6-4A63-BE2F-4D7446198C9E}"/>
                </a:ext>
              </a:extLst>
            </p:cNvPr>
            <p:cNvSpPr/>
            <p:nvPr/>
          </p:nvSpPr>
          <p:spPr>
            <a:xfrm rot="20100856" flipH="1">
              <a:off x="5050950" y="2623392"/>
              <a:ext cx="2398833" cy="3033926"/>
            </a:xfrm>
            <a:prstGeom prst="arc">
              <a:avLst>
                <a:gd name="adj1" fmla="val 17609510"/>
                <a:gd name="adj2" fmla="val 21423216"/>
              </a:avLst>
            </a:prstGeom>
            <a:ln w="57150" cap="rnd">
              <a:solidFill>
                <a:srgbClr val="7D7D7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39" name="Дуга 113">
              <a:extLst>
                <a:ext uri="{FF2B5EF4-FFF2-40B4-BE49-F238E27FC236}">
                  <a16:creationId xmlns:a16="http://schemas.microsoft.com/office/drawing/2014/main" id="{56433BC8-41A9-495D-8768-0CCF0F0F4254}"/>
                </a:ext>
              </a:extLst>
            </p:cNvPr>
            <p:cNvSpPr/>
            <p:nvPr/>
          </p:nvSpPr>
          <p:spPr>
            <a:xfrm rot="9878180">
              <a:off x="3547643" y="3850444"/>
              <a:ext cx="2875331" cy="1307234"/>
            </a:xfrm>
            <a:prstGeom prst="arc">
              <a:avLst>
                <a:gd name="adj1" fmla="val 16518483"/>
                <a:gd name="adj2" fmla="val 21286611"/>
              </a:avLst>
            </a:prstGeom>
            <a:ln w="57150" cap="rnd">
              <a:solidFill>
                <a:srgbClr val="7D7D7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49" name="Дуга 109">
              <a:extLst>
                <a:ext uri="{FF2B5EF4-FFF2-40B4-BE49-F238E27FC236}">
                  <a16:creationId xmlns:a16="http://schemas.microsoft.com/office/drawing/2014/main" id="{AEB26330-725E-4C54-B23D-10642A9452F6}"/>
                </a:ext>
              </a:extLst>
            </p:cNvPr>
            <p:cNvSpPr/>
            <p:nvPr/>
          </p:nvSpPr>
          <p:spPr>
            <a:xfrm rot="16650518">
              <a:off x="3164387" y="1894157"/>
              <a:ext cx="4319365" cy="4193035"/>
            </a:xfrm>
            <a:prstGeom prst="arc">
              <a:avLst>
                <a:gd name="adj1" fmla="val 16300769"/>
                <a:gd name="adj2" fmla="val 21364522"/>
              </a:avLst>
            </a:prstGeom>
            <a:ln w="57150" cap="rnd">
              <a:solidFill>
                <a:srgbClr val="7D7D7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D1321A99-D3CC-45BC-9967-90553632867A}"/>
                </a:ext>
              </a:extLst>
            </p:cNvPr>
            <p:cNvGrpSpPr/>
            <p:nvPr/>
          </p:nvGrpSpPr>
          <p:grpSpPr>
            <a:xfrm>
              <a:off x="4829527" y="1427119"/>
              <a:ext cx="2796585" cy="2521619"/>
              <a:chOff x="5153234" y="1614426"/>
              <a:chExt cx="1792652" cy="1616394"/>
            </a:xfrm>
          </p:grpSpPr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823A891-1EA0-4AB5-9004-0441FA92BF7D}"/>
                  </a:ext>
                </a:extLst>
              </p:cNvPr>
              <p:cNvSpPr txBox="1"/>
              <p:nvPr/>
            </p:nvSpPr>
            <p:spPr>
              <a:xfrm>
                <a:off x="5153234" y="2895428"/>
                <a:ext cx="1792652" cy="33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err="1">
                    <a:solidFill>
                      <a:srgbClr val="66C05D"/>
                    </a:solidFill>
                  </a:rPr>
                  <a:t>Маркетплейс</a:t>
                </a:r>
                <a:endParaRPr lang="ru-RU" sz="2400" b="1" dirty="0">
                  <a:solidFill>
                    <a:srgbClr val="66C05D"/>
                  </a:solidFill>
                </a:endParaRPr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4A46311E-9264-4EDF-998C-94ACAF9A1715}"/>
                  </a:ext>
                </a:extLst>
              </p:cNvPr>
              <p:cNvGrpSpPr/>
              <p:nvPr/>
            </p:nvGrpSpPr>
            <p:grpSpPr>
              <a:xfrm>
                <a:off x="5612070" y="1614426"/>
                <a:ext cx="874977" cy="1287405"/>
                <a:chOff x="2948843" y="3005589"/>
                <a:chExt cx="969584" cy="1426605"/>
              </a:xfrm>
            </p:grpSpPr>
            <p:grpSp>
              <p:nvGrpSpPr>
                <p:cNvPr id="165" name="Group 4">
                  <a:extLst>
                    <a:ext uri="{FF2B5EF4-FFF2-40B4-BE49-F238E27FC236}">
                      <a16:creationId xmlns:a16="http://schemas.microsoft.com/office/drawing/2014/main" id="{D2B9D33C-CA3A-469C-A44C-B963505F7A8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948843" y="3005589"/>
                  <a:ext cx="969584" cy="1426605"/>
                  <a:chOff x="-611" y="1624"/>
                  <a:chExt cx="611" cy="899"/>
                </a:xfrm>
                <a:solidFill>
                  <a:srgbClr val="66C05D"/>
                </a:solidFill>
              </p:grpSpPr>
              <p:sp>
                <p:nvSpPr>
                  <p:cNvPr id="167" name="Freeform 5">
                    <a:extLst>
                      <a:ext uri="{FF2B5EF4-FFF2-40B4-BE49-F238E27FC236}">
                        <a16:creationId xmlns:a16="http://schemas.microsoft.com/office/drawing/2014/main" id="{49CF08D9-2B84-4DBF-B45C-77C094440D5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611" y="1624"/>
                    <a:ext cx="611" cy="899"/>
                  </a:xfrm>
                  <a:custGeom>
                    <a:avLst/>
                    <a:gdLst>
                      <a:gd name="T0" fmla="*/ 866 w 912"/>
                      <a:gd name="T1" fmla="*/ 476 h 1343"/>
                      <a:gd name="T2" fmla="*/ 45 w 912"/>
                      <a:gd name="T3" fmla="*/ 476 h 1343"/>
                      <a:gd name="T4" fmla="*/ 0 w 912"/>
                      <a:gd name="T5" fmla="*/ 1175 h 1343"/>
                      <a:gd name="T6" fmla="*/ 897 w 912"/>
                      <a:gd name="T7" fmla="*/ 628 h 1343"/>
                      <a:gd name="T8" fmla="*/ 790 w 912"/>
                      <a:gd name="T9" fmla="*/ 567 h 1343"/>
                      <a:gd name="T10" fmla="*/ 684 w 912"/>
                      <a:gd name="T11" fmla="*/ 651 h 1343"/>
                      <a:gd name="T12" fmla="*/ 624 w 912"/>
                      <a:gd name="T13" fmla="*/ 688 h 1343"/>
                      <a:gd name="T14" fmla="*/ 653 w 912"/>
                      <a:gd name="T15" fmla="*/ 567 h 1343"/>
                      <a:gd name="T16" fmla="*/ 258 w 912"/>
                      <a:gd name="T17" fmla="*/ 567 h 1343"/>
                      <a:gd name="T18" fmla="*/ 228 w 912"/>
                      <a:gd name="T19" fmla="*/ 651 h 1343"/>
                      <a:gd name="T20" fmla="*/ 228 w 912"/>
                      <a:gd name="T21" fmla="*/ 651 h 1343"/>
                      <a:gd name="T22" fmla="*/ 547 w 912"/>
                      <a:gd name="T23" fmla="*/ 567 h 1343"/>
                      <a:gd name="T24" fmla="*/ 365 w 912"/>
                      <a:gd name="T25" fmla="*/ 567 h 1343"/>
                      <a:gd name="T26" fmla="*/ 375 w 912"/>
                      <a:gd name="T27" fmla="*/ 713 h 1343"/>
                      <a:gd name="T28" fmla="*/ 415 w 912"/>
                      <a:gd name="T29" fmla="*/ 718 h 1343"/>
                      <a:gd name="T30" fmla="*/ 442 w 912"/>
                      <a:gd name="T31" fmla="*/ 707 h 1343"/>
                      <a:gd name="T32" fmla="*/ 461 w 912"/>
                      <a:gd name="T33" fmla="*/ 699 h 1343"/>
                      <a:gd name="T34" fmla="*/ 495 w 912"/>
                      <a:gd name="T35" fmla="*/ 718 h 1343"/>
                      <a:gd name="T36" fmla="*/ 535 w 912"/>
                      <a:gd name="T37" fmla="*/ 714 h 1343"/>
                      <a:gd name="T38" fmla="*/ 365 w 912"/>
                      <a:gd name="T39" fmla="*/ 932 h 1343"/>
                      <a:gd name="T40" fmla="*/ 836 w 912"/>
                      <a:gd name="T41" fmla="*/ 476 h 1343"/>
                      <a:gd name="T42" fmla="*/ 882 w 912"/>
                      <a:gd name="T43" fmla="*/ 506 h 1343"/>
                      <a:gd name="T44" fmla="*/ 121 w 912"/>
                      <a:gd name="T45" fmla="*/ 651 h 1343"/>
                      <a:gd name="T46" fmla="*/ 45 w 912"/>
                      <a:gd name="T47" fmla="*/ 708 h 1343"/>
                      <a:gd name="T48" fmla="*/ 273 w 912"/>
                      <a:gd name="T49" fmla="*/ 715 h 1343"/>
                      <a:gd name="T50" fmla="*/ 228 w 912"/>
                      <a:gd name="T51" fmla="*/ 1297 h 1343"/>
                      <a:gd name="T52" fmla="*/ 152 w 912"/>
                      <a:gd name="T53" fmla="*/ 1312 h 1343"/>
                      <a:gd name="T54" fmla="*/ 136 w 912"/>
                      <a:gd name="T55" fmla="*/ 1312 h 1343"/>
                      <a:gd name="T56" fmla="*/ 60 w 912"/>
                      <a:gd name="T57" fmla="*/ 1297 h 1343"/>
                      <a:gd name="T58" fmla="*/ 30 w 912"/>
                      <a:gd name="T59" fmla="*/ 1267 h 1343"/>
                      <a:gd name="T60" fmla="*/ 30 w 912"/>
                      <a:gd name="T61" fmla="*/ 1206 h 1343"/>
                      <a:gd name="T62" fmla="*/ 106 w 912"/>
                      <a:gd name="T63" fmla="*/ 1206 h 1343"/>
                      <a:gd name="T64" fmla="*/ 182 w 912"/>
                      <a:gd name="T65" fmla="*/ 1221 h 1343"/>
                      <a:gd name="T66" fmla="*/ 258 w 912"/>
                      <a:gd name="T67" fmla="*/ 1221 h 1343"/>
                      <a:gd name="T68" fmla="*/ 273 w 912"/>
                      <a:gd name="T69" fmla="*/ 1282 h 1343"/>
                      <a:gd name="T70" fmla="*/ 608 w 912"/>
                      <a:gd name="T71" fmla="*/ 1312 h 1343"/>
                      <a:gd name="T72" fmla="*/ 320 w 912"/>
                      <a:gd name="T73" fmla="*/ 715 h 1343"/>
                      <a:gd name="T74" fmla="*/ 577 w 912"/>
                      <a:gd name="T75" fmla="*/ 963 h 1343"/>
                      <a:gd name="T76" fmla="*/ 598 w 912"/>
                      <a:gd name="T77" fmla="*/ 717 h 1343"/>
                      <a:gd name="T78" fmla="*/ 836 w 912"/>
                      <a:gd name="T79" fmla="*/ 1297 h 1343"/>
                      <a:gd name="T80" fmla="*/ 760 w 912"/>
                      <a:gd name="T81" fmla="*/ 1312 h 1343"/>
                      <a:gd name="T82" fmla="*/ 745 w 912"/>
                      <a:gd name="T83" fmla="*/ 1312 h 1343"/>
                      <a:gd name="T84" fmla="*/ 669 w 912"/>
                      <a:gd name="T85" fmla="*/ 1297 h 1343"/>
                      <a:gd name="T86" fmla="*/ 638 w 912"/>
                      <a:gd name="T87" fmla="*/ 1267 h 1343"/>
                      <a:gd name="T88" fmla="*/ 638 w 912"/>
                      <a:gd name="T89" fmla="*/ 1206 h 1343"/>
                      <a:gd name="T90" fmla="*/ 714 w 912"/>
                      <a:gd name="T91" fmla="*/ 1206 h 1343"/>
                      <a:gd name="T92" fmla="*/ 790 w 912"/>
                      <a:gd name="T93" fmla="*/ 1221 h 1343"/>
                      <a:gd name="T94" fmla="*/ 866 w 912"/>
                      <a:gd name="T95" fmla="*/ 1221 h 1343"/>
                      <a:gd name="T96" fmla="*/ 882 w 912"/>
                      <a:gd name="T97" fmla="*/ 1282 h 1343"/>
                      <a:gd name="T98" fmla="*/ 638 w 912"/>
                      <a:gd name="T99" fmla="*/ 1175 h 1343"/>
                      <a:gd name="T100" fmla="*/ 828 w 912"/>
                      <a:gd name="T101" fmla="*/ 719 h 1343"/>
                      <a:gd name="T102" fmla="*/ 638 w 912"/>
                      <a:gd name="T103" fmla="*/ 1175 h 1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912" h="1343">
                        <a:moveTo>
                          <a:pt x="897" y="628"/>
                        </a:moveTo>
                        <a:cubicBezTo>
                          <a:pt x="897" y="567"/>
                          <a:pt x="897" y="567"/>
                          <a:pt x="897" y="567"/>
                        </a:cubicBezTo>
                        <a:cubicBezTo>
                          <a:pt x="912" y="567"/>
                          <a:pt x="912" y="567"/>
                          <a:pt x="912" y="567"/>
                        </a:cubicBezTo>
                        <a:cubicBezTo>
                          <a:pt x="912" y="476"/>
                          <a:pt x="912" y="476"/>
                          <a:pt x="912" y="476"/>
                        </a:cubicBezTo>
                        <a:cubicBezTo>
                          <a:pt x="866" y="476"/>
                          <a:pt x="866" y="476"/>
                          <a:pt x="866" y="476"/>
                        </a:cubicBezTo>
                        <a:cubicBezTo>
                          <a:pt x="866" y="124"/>
                          <a:pt x="866" y="124"/>
                          <a:pt x="866" y="124"/>
                        </a:cubicBezTo>
                        <a:cubicBezTo>
                          <a:pt x="866" y="56"/>
                          <a:pt x="811" y="0"/>
                          <a:pt x="743" y="0"/>
                        </a:cubicBezTo>
                        <a:cubicBezTo>
                          <a:pt x="169" y="0"/>
                          <a:pt x="169" y="0"/>
                          <a:pt x="169" y="0"/>
                        </a:cubicBezTo>
                        <a:cubicBezTo>
                          <a:pt x="101" y="0"/>
                          <a:pt x="45" y="56"/>
                          <a:pt x="45" y="124"/>
                        </a:cubicBezTo>
                        <a:cubicBezTo>
                          <a:pt x="45" y="476"/>
                          <a:pt x="45" y="476"/>
                          <a:pt x="45" y="476"/>
                        </a:cubicBezTo>
                        <a:cubicBezTo>
                          <a:pt x="0" y="476"/>
                          <a:pt x="0" y="476"/>
                          <a:pt x="0" y="476"/>
                        </a:cubicBezTo>
                        <a:cubicBezTo>
                          <a:pt x="0" y="567"/>
                          <a:pt x="0" y="567"/>
                          <a:pt x="0" y="567"/>
                        </a:cubicBezTo>
                        <a:cubicBezTo>
                          <a:pt x="15" y="567"/>
                          <a:pt x="15" y="567"/>
                          <a:pt x="15" y="567"/>
                        </a:cubicBezTo>
                        <a:cubicBezTo>
                          <a:pt x="15" y="1175"/>
                          <a:pt x="15" y="1175"/>
                          <a:pt x="15" y="1175"/>
                        </a:cubicBezTo>
                        <a:cubicBezTo>
                          <a:pt x="0" y="1175"/>
                          <a:pt x="0" y="1175"/>
                          <a:pt x="0" y="1175"/>
                        </a:cubicBezTo>
                        <a:cubicBezTo>
                          <a:pt x="0" y="1343"/>
                          <a:pt x="0" y="1343"/>
                          <a:pt x="0" y="1343"/>
                        </a:cubicBezTo>
                        <a:cubicBezTo>
                          <a:pt x="912" y="1343"/>
                          <a:pt x="912" y="1343"/>
                          <a:pt x="912" y="1343"/>
                        </a:cubicBezTo>
                        <a:cubicBezTo>
                          <a:pt x="912" y="1175"/>
                          <a:pt x="912" y="1175"/>
                          <a:pt x="912" y="1175"/>
                        </a:cubicBezTo>
                        <a:cubicBezTo>
                          <a:pt x="897" y="1175"/>
                          <a:pt x="897" y="1175"/>
                          <a:pt x="897" y="1175"/>
                        </a:cubicBezTo>
                        <a:lnTo>
                          <a:pt x="897" y="628"/>
                        </a:lnTo>
                        <a:close/>
                        <a:moveTo>
                          <a:pt x="866" y="628"/>
                        </a:moveTo>
                        <a:cubicBezTo>
                          <a:pt x="866" y="651"/>
                          <a:pt x="866" y="651"/>
                          <a:pt x="866" y="651"/>
                        </a:cubicBezTo>
                        <a:cubicBezTo>
                          <a:pt x="866" y="672"/>
                          <a:pt x="849" y="689"/>
                          <a:pt x="828" y="689"/>
                        </a:cubicBezTo>
                        <a:cubicBezTo>
                          <a:pt x="807" y="689"/>
                          <a:pt x="790" y="672"/>
                          <a:pt x="790" y="651"/>
                        </a:cubicBezTo>
                        <a:cubicBezTo>
                          <a:pt x="790" y="567"/>
                          <a:pt x="790" y="567"/>
                          <a:pt x="790" y="567"/>
                        </a:cubicBezTo>
                        <a:cubicBezTo>
                          <a:pt x="866" y="567"/>
                          <a:pt x="866" y="567"/>
                          <a:pt x="866" y="567"/>
                        </a:cubicBezTo>
                        <a:lnTo>
                          <a:pt x="866" y="628"/>
                        </a:lnTo>
                        <a:close/>
                        <a:moveTo>
                          <a:pt x="760" y="651"/>
                        </a:moveTo>
                        <a:cubicBezTo>
                          <a:pt x="760" y="672"/>
                          <a:pt x="743" y="689"/>
                          <a:pt x="722" y="689"/>
                        </a:cubicBezTo>
                        <a:cubicBezTo>
                          <a:pt x="701" y="689"/>
                          <a:pt x="684" y="672"/>
                          <a:pt x="684" y="651"/>
                        </a:cubicBezTo>
                        <a:cubicBezTo>
                          <a:pt x="684" y="567"/>
                          <a:pt x="684" y="567"/>
                          <a:pt x="684" y="567"/>
                        </a:cubicBezTo>
                        <a:cubicBezTo>
                          <a:pt x="760" y="567"/>
                          <a:pt x="760" y="567"/>
                          <a:pt x="760" y="567"/>
                        </a:cubicBezTo>
                        <a:lnTo>
                          <a:pt x="760" y="651"/>
                        </a:lnTo>
                        <a:close/>
                        <a:moveTo>
                          <a:pt x="653" y="651"/>
                        </a:moveTo>
                        <a:cubicBezTo>
                          <a:pt x="653" y="669"/>
                          <a:pt x="641" y="684"/>
                          <a:pt x="624" y="688"/>
                        </a:cubicBezTo>
                        <a:cubicBezTo>
                          <a:pt x="620" y="688"/>
                          <a:pt x="620" y="688"/>
                          <a:pt x="620" y="688"/>
                        </a:cubicBezTo>
                        <a:cubicBezTo>
                          <a:pt x="619" y="689"/>
                          <a:pt x="617" y="689"/>
                          <a:pt x="615" y="689"/>
                        </a:cubicBezTo>
                        <a:cubicBezTo>
                          <a:pt x="594" y="689"/>
                          <a:pt x="577" y="672"/>
                          <a:pt x="577" y="651"/>
                        </a:cubicBezTo>
                        <a:cubicBezTo>
                          <a:pt x="577" y="567"/>
                          <a:pt x="577" y="567"/>
                          <a:pt x="577" y="567"/>
                        </a:cubicBezTo>
                        <a:cubicBezTo>
                          <a:pt x="653" y="567"/>
                          <a:pt x="653" y="567"/>
                          <a:pt x="653" y="567"/>
                        </a:cubicBezTo>
                        <a:lnTo>
                          <a:pt x="653" y="651"/>
                        </a:lnTo>
                        <a:close/>
                        <a:moveTo>
                          <a:pt x="291" y="688"/>
                        </a:moveTo>
                        <a:cubicBezTo>
                          <a:pt x="287" y="688"/>
                          <a:pt x="287" y="688"/>
                          <a:pt x="287" y="688"/>
                        </a:cubicBezTo>
                        <a:cubicBezTo>
                          <a:pt x="271" y="684"/>
                          <a:pt x="258" y="669"/>
                          <a:pt x="258" y="651"/>
                        </a:cubicBezTo>
                        <a:cubicBezTo>
                          <a:pt x="258" y="567"/>
                          <a:pt x="258" y="567"/>
                          <a:pt x="258" y="567"/>
                        </a:cubicBezTo>
                        <a:cubicBezTo>
                          <a:pt x="334" y="567"/>
                          <a:pt x="334" y="567"/>
                          <a:pt x="334" y="567"/>
                        </a:cubicBezTo>
                        <a:cubicBezTo>
                          <a:pt x="334" y="651"/>
                          <a:pt x="334" y="651"/>
                          <a:pt x="334" y="651"/>
                        </a:cubicBezTo>
                        <a:cubicBezTo>
                          <a:pt x="334" y="672"/>
                          <a:pt x="317" y="689"/>
                          <a:pt x="296" y="689"/>
                        </a:cubicBezTo>
                        <a:cubicBezTo>
                          <a:pt x="294" y="689"/>
                          <a:pt x="293" y="689"/>
                          <a:pt x="291" y="688"/>
                        </a:cubicBezTo>
                        <a:close/>
                        <a:moveTo>
                          <a:pt x="228" y="651"/>
                        </a:moveTo>
                        <a:cubicBezTo>
                          <a:pt x="228" y="672"/>
                          <a:pt x="211" y="689"/>
                          <a:pt x="190" y="689"/>
                        </a:cubicBezTo>
                        <a:cubicBezTo>
                          <a:pt x="169" y="689"/>
                          <a:pt x="152" y="672"/>
                          <a:pt x="152" y="651"/>
                        </a:cubicBezTo>
                        <a:cubicBezTo>
                          <a:pt x="152" y="567"/>
                          <a:pt x="152" y="567"/>
                          <a:pt x="152" y="567"/>
                        </a:cubicBezTo>
                        <a:cubicBezTo>
                          <a:pt x="228" y="567"/>
                          <a:pt x="228" y="567"/>
                          <a:pt x="228" y="567"/>
                        </a:cubicBezTo>
                        <a:lnTo>
                          <a:pt x="228" y="651"/>
                        </a:lnTo>
                        <a:close/>
                        <a:moveTo>
                          <a:pt x="547" y="651"/>
                        </a:moveTo>
                        <a:cubicBezTo>
                          <a:pt x="547" y="672"/>
                          <a:pt x="530" y="689"/>
                          <a:pt x="509" y="689"/>
                        </a:cubicBezTo>
                        <a:cubicBezTo>
                          <a:pt x="488" y="689"/>
                          <a:pt x="471" y="672"/>
                          <a:pt x="471" y="651"/>
                        </a:cubicBezTo>
                        <a:cubicBezTo>
                          <a:pt x="471" y="567"/>
                          <a:pt x="471" y="567"/>
                          <a:pt x="471" y="567"/>
                        </a:cubicBezTo>
                        <a:cubicBezTo>
                          <a:pt x="547" y="567"/>
                          <a:pt x="547" y="567"/>
                          <a:pt x="547" y="567"/>
                        </a:cubicBezTo>
                        <a:lnTo>
                          <a:pt x="547" y="651"/>
                        </a:lnTo>
                        <a:close/>
                        <a:moveTo>
                          <a:pt x="441" y="651"/>
                        </a:moveTo>
                        <a:cubicBezTo>
                          <a:pt x="441" y="672"/>
                          <a:pt x="424" y="689"/>
                          <a:pt x="403" y="689"/>
                        </a:cubicBezTo>
                        <a:cubicBezTo>
                          <a:pt x="382" y="689"/>
                          <a:pt x="365" y="672"/>
                          <a:pt x="365" y="651"/>
                        </a:cubicBezTo>
                        <a:cubicBezTo>
                          <a:pt x="365" y="567"/>
                          <a:pt x="365" y="567"/>
                          <a:pt x="365" y="567"/>
                        </a:cubicBezTo>
                        <a:cubicBezTo>
                          <a:pt x="441" y="567"/>
                          <a:pt x="441" y="567"/>
                          <a:pt x="441" y="567"/>
                        </a:cubicBezTo>
                        <a:lnTo>
                          <a:pt x="441" y="651"/>
                        </a:lnTo>
                        <a:close/>
                        <a:moveTo>
                          <a:pt x="365" y="708"/>
                        </a:moveTo>
                        <a:cubicBezTo>
                          <a:pt x="365" y="708"/>
                          <a:pt x="365" y="708"/>
                          <a:pt x="365" y="708"/>
                        </a:cubicBezTo>
                        <a:cubicBezTo>
                          <a:pt x="368" y="710"/>
                          <a:pt x="372" y="712"/>
                          <a:pt x="375" y="713"/>
                        </a:cubicBezTo>
                        <a:cubicBezTo>
                          <a:pt x="376" y="714"/>
                          <a:pt x="376" y="714"/>
                          <a:pt x="377" y="714"/>
                        </a:cubicBezTo>
                        <a:cubicBezTo>
                          <a:pt x="381" y="716"/>
                          <a:pt x="384" y="717"/>
                          <a:pt x="388" y="718"/>
                        </a:cubicBezTo>
                        <a:cubicBezTo>
                          <a:pt x="389" y="718"/>
                          <a:pt x="389" y="718"/>
                          <a:pt x="390" y="718"/>
                        </a:cubicBezTo>
                        <a:cubicBezTo>
                          <a:pt x="394" y="719"/>
                          <a:pt x="398" y="719"/>
                          <a:pt x="403" y="719"/>
                        </a:cubicBezTo>
                        <a:cubicBezTo>
                          <a:pt x="407" y="719"/>
                          <a:pt x="411" y="719"/>
                          <a:pt x="415" y="718"/>
                        </a:cubicBezTo>
                        <a:cubicBezTo>
                          <a:pt x="416" y="718"/>
                          <a:pt x="416" y="718"/>
                          <a:pt x="417" y="718"/>
                        </a:cubicBezTo>
                        <a:cubicBezTo>
                          <a:pt x="421" y="717"/>
                          <a:pt x="425" y="716"/>
                          <a:pt x="428" y="714"/>
                        </a:cubicBezTo>
                        <a:cubicBezTo>
                          <a:pt x="429" y="714"/>
                          <a:pt x="429" y="714"/>
                          <a:pt x="430" y="713"/>
                        </a:cubicBezTo>
                        <a:cubicBezTo>
                          <a:pt x="434" y="712"/>
                          <a:pt x="437" y="710"/>
                          <a:pt x="440" y="708"/>
                        </a:cubicBezTo>
                        <a:cubicBezTo>
                          <a:pt x="441" y="708"/>
                          <a:pt x="441" y="707"/>
                          <a:pt x="442" y="707"/>
                        </a:cubicBezTo>
                        <a:cubicBezTo>
                          <a:pt x="445" y="705"/>
                          <a:pt x="448" y="702"/>
                          <a:pt x="451" y="699"/>
                        </a:cubicBezTo>
                        <a:cubicBezTo>
                          <a:pt x="451" y="699"/>
                          <a:pt x="451" y="699"/>
                          <a:pt x="451" y="699"/>
                        </a:cubicBezTo>
                        <a:cubicBezTo>
                          <a:pt x="453" y="697"/>
                          <a:pt x="454" y="696"/>
                          <a:pt x="456" y="694"/>
                        </a:cubicBezTo>
                        <a:cubicBezTo>
                          <a:pt x="457" y="696"/>
                          <a:pt x="459" y="697"/>
                          <a:pt x="460" y="699"/>
                        </a:cubicBezTo>
                        <a:cubicBezTo>
                          <a:pt x="461" y="699"/>
                          <a:pt x="461" y="699"/>
                          <a:pt x="461" y="699"/>
                        </a:cubicBezTo>
                        <a:cubicBezTo>
                          <a:pt x="464" y="702"/>
                          <a:pt x="467" y="705"/>
                          <a:pt x="470" y="707"/>
                        </a:cubicBezTo>
                        <a:cubicBezTo>
                          <a:pt x="470" y="707"/>
                          <a:pt x="471" y="708"/>
                          <a:pt x="471" y="708"/>
                        </a:cubicBezTo>
                        <a:cubicBezTo>
                          <a:pt x="475" y="710"/>
                          <a:pt x="478" y="712"/>
                          <a:pt x="481" y="713"/>
                        </a:cubicBezTo>
                        <a:cubicBezTo>
                          <a:pt x="482" y="714"/>
                          <a:pt x="483" y="714"/>
                          <a:pt x="483" y="714"/>
                        </a:cubicBezTo>
                        <a:cubicBezTo>
                          <a:pt x="487" y="716"/>
                          <a:pt x="491" y="717"/>
                          <a:pt x="495" y="718"/>
                        </a:cubicBezTo>
                        <a:cubicBezTo>
                          <a:pt x="495" y="718"/>
                          <a:pt x="496" y="718"/>
                          <a:pt x="496" y="718"/>
                        </a:cubicBezTo>
                        <a:cubicBezTo>
                          <a:pt x="501" y="719"/>
                          <a:pt x="505" y="719"/>
                          <a:pt x="509" y="719"/>
                        </a:cubicBezTo>
                        <a:cubicBezTo>
                          <a:pt x="513" y="719"/>
                          <a:pt x="518" y="719"/>
                          <a:pt x="522" y="718"/>
                        </a:cubicBezTo>
                        <a:cubicBezTo>
                          <a:pt x="522" y="718"/>
                          <a:pt x="523" y="718"/>
                          <a:pt x="523" y="718"/>
                        </a:cubicBezTo>
                        <a:cubicBezTo>
                          <a:pt x="527" y="717"/>
                          <a:pt x="531" y="716"/>
                          <a:pt x="535" y="714"/>
                        </a:cubicBezTo>
                        <a:cubicBezTo>
                          <a:pt x="535" y="714"/>
                          <a:pt x="536" y="714"/>
                          <a:pt x="537" y="713"/>
                        </a:cubicBezTo>
                        <a:cubicBezTo>
                          <a:pt x="540" y="712"/>
                          <a:pt x="543" y="710"/>
                          <a:pt x="547" y="708"/>
                        </a:cubicBezTo>
                        <a:cubicBezTo>
                          <a:pt x="547" y="708"/>
                          <a:pt x="547" y="708"/>
                          <a:pt x="547" y="708"/>
                        </a:cubicBezTo>
                        <a:cubicBezTo>
                          <a:pt x="547" y="932"/>
                          <a:pt x="547" y="932"/>
                          <a:pt x="547" y="932"/>
                        </a:cubicBezTo>
                        <a:cubicBezTo>
                          <a:pt x="365" y="932"/>
                          <a:pt x="365" y="932"/>
                          <a:pt x="365" y="932"/>
                        </a:cubicBezTo>
                        <a:lnTo>
                          <a:pt x="365" y="708"/>
                        </a:lnTo>
                        <a:close/>
                        <a:moveTo>
                          <a:pt x="180" y="31"/>
                        </a:moveTo>
                        <a:cubicBezTo>
                          <a:pt x="732" y="31"/>
                          <a:pt x="732" y="31"/>
                          <a:pt x="732" y="31"/>
                        </a:cubicBezTo>
                        <a:cubicBezTo>
                          <a:pt x="789" y="31"/>
                          <a:pt x="836" y="78"/>
                          <a:pt x="836" y="135"/>
                        </a:cubicBezTo>
                        <a:cubicBezTo>
                          <a:pt x="836" y="476"/>
                          <a:pt x="836" y="476"/>
                          <a:pt x="836" y="476"/>
                        </a:cubicBezTo>
                        <a:cubicBezTo>
                          <a:pt x="76" y="476"/>
                          <a:pt x="76" y="476"/>
                          <a:pt x="76" y="476"/>
                        </a:cubicBezTo>
                        <a:cubicBezTo>
                          <a:pt x="76" y="135"/>
                          <a:pt x="76" y="135"/>
                          <a:pt x="76" y="135"/>
                        </a:cubicBezTo>
                        <a:cubicBezTo>
                          <a:pt x="76" y="78"/>
                          <a:pt x="122" y="31"/>
                          <a:pt x="180" y="31"/>
                        </a:cubicBezTo>
                        <a:close/>
                        <a:moveTo>
                          <a:pt x="30" y="506"/>
                        </a:moveTo>
                        <a:cubicBezTo>
                          <a:pt x="882" y="506"/>
                          <a:pt x="882" y="506"/>
                          <a:pt x="882" y="506"/>
                        </a:cubicBezTo>
                        <a:cubicBezTo>
                          <a:pt x="882" y="537"/>
                          <a:pt x="882" y="537"/>
                          <a:pt x="882" y="537"/>
                        </a:cubicBezTo>
                        <a:cubicBezTo>
                          <a:pt x="30" y="537"/>
                          <a:pt x="30" y="537"/>
                          <a:pt x="30" y="537"/>
                        </a:cubicBezTo>
                        <a:lnTo>
                          <a:pt x="30" y="506"/>
                        </a:lnTo>
                        <a:close/>
                        <a:moveTo>
                          <a:pt x="121" y="567"/>
                        </a:moveTo>
                        <a:cubicBezTo>
                          <a:pt x="121" y="651"/>
                          <a:pt x="121" y="651"/>
                          <a:pt x="121" y="651"/>
                        </a:cubicBezTo>
                        <a:cubicBezTo>
                          <a:pt x="121" y="672"/>
                          <a:pt x="104" y="689"/>
                          <a:pt x="83" y="689"/>
                        </a:cubicBezTo>
                        <a:cubicBezTo>
                          <a:pt x="62" y="689"/>
                          <a:pt x="45" y="672"/>
                          <a:pt x="45" y="651"/>
                        </a:cubicBezTo>
                        <a:cubicBezTo>
                          <a:pt x="45" y="567"/>
                          <a:pt x="45" y="567"/>
                          <a:pt x="45" y="567"/>
                        </a:cubicBezTo>
                        <a:lnTo>
                          <a:pt x="121" y="567"/>
                        </a:lnTo>
                        <a:close/>
                        <a:moveTo>
                          <a:pt x="45" y="708"/>
                        </a:moveTo>
                        <a:cubicBezTo>
                          <a:pt x="56" y="715"/>
                          <a:pt x="69" y="719"/>
                          <a:pt x="83" y="719"/>
                        </a:cubicBezTo>
                        <a:cubicBezTo>
                          <a:pt x="105" y="719"/>
                          <a:pt x="124" y="709"/>
                          <a:pt x="136" y="693"/>
                        </a:cubicBezTo>
                        <a:cubicBezTo>
                          <a:pt x="149" y="709"/>
                          <a:pt x="168" y="719"/>
                          <a:pt x="190" y="719"/>
                        </a:cubicBezTo>
                        <a:cubicBezTo>
                          <a:pt x="211" y="719"/>
                          <a:pt x="230" y="709"/>
                          <a:pt x="243" y="693"/>
                        </a:cubicBezTo>
                        <a:cubicBezTo>
                          <a:pt x="251" y="703"/>
                          <a:pt x="261" y="711"/>
                          <a:pt x="273" y="715"/>
                        </a:cubicBezTo>
                        <a:cubicBezTo>
                          <a:pt x="273" y="1175"/>
                          <a:pt x="273" y="1175"/>
                          <a:pt x="273" y="1175"/>
                        </a:cubicBezTo>
                        <a:cubicBezTo>
                          <a:pt x="45" y="1175"/>
                          <a:pt x="45" y="1175"/>
                          <a:pt x="45" y="1175"/>
                        </a:cubicBezTo>
                        <a:lnTo>
                          <a:pt x="45" y="708"/>
                        </a:lnTo>
                        <a:close/>
                        <a:moveTo>
                          <a:pt x="212" y="1312"/>
                        </a:moveTo>
                        <a:cubicBezTo>
                          <a:pt x="221" y="1312"/>
                          <a:pt x="228" y="1306"/>
                          <a:pt x="228" y="1297"/>
                        </a:cubicBezTo>
                        <a:cubicBezTo>
                          <a:pt x="228" y="1289"/>
                          <a:pt x="221" y="1282"/>
                          <a:pt x="212" y="1282"/>
                        </a:cubicBezTo>
                        <a:cubicBezTo>
                          <a:pt x="197" y="1282"/>
                          <a:pt x="197" y="1282"/>
                          <a:pt x="197" y="1282"/>
                        </a:cubicBezTo>
                        <a:cubicBezTo>
                          <a:pt x="189" y="1282"/>
                          <a:pt x="182" y="1289"/>
                          <a:pt x="182" y="1297"/>
                        </a:cubicBezTo>
                        <a:cubicBezTo>
                          <a:pt x="182" y="1306"/>
                          <a:pt x="189" y="1312"/>
                          <a:pt x="197" y="1312"/>
                        </a:cubicBezTo>
                        <a:cubicBezTo>
                          <a:pt x="152" y="1312"/>
                          <a:pt x="152" y="1312"/>
                          <a:pt x="152" y="1312"/>
                        </a:cubicBezTo>
                        <a:cubicBezTo>
                          <a:pt x="160" y="1312"/>
                          <a:pt x="167" y="1306"/>
                          <a:pt x="167" y="1297"/>
                        </a:cubicBezTo>
                        <a:cubicBezTo>
                          <a:pt x="167" y="1289"/>
                          <a:pt x="160" y="1282"/>
                          <a:pt x="152" y="1282"/>
                        </a:cubicBezTo>
                        <a:cubicBezTo>
                          <a:pt x="136" y="1282"/>
                          <a:pt x="136" y="1282"/>
                          <a:pt x="136" y="1282"/>
                        </a:cubicBezTo>
                        <a:cubicBezTo>
                          <a:pt x="128" y="1282"/>
                          <a:pt x="121" y="1289"/>
                          <a:pt x="121" y="1297"/>
                        </a:cubicBezTo>
                        <a:cubicBezTo>
                          <a:pt x="121" y="1306"/>
                          <a:pt x="128" y="1312"/>
                          <a:pt x="136" y="1312"/>
                        </a:cubicBezTo>
                        <a:cubicBezTo>
                          <a:pt x="91" y="1312"/>
                          <a:pt x="91" y="1312"/>
                          <a:pt x="91" y="1312"/>
                        </a:cubicBezTo>
                        <a:cubicBezTo>
                          <a:pt x="99" y="1312"/>
                          <a:pt x="106" y="1306"/>
                          <a:pt x="106" y="1297"/>
                        </a:cubicBezTo>
                        <a:cubicBezTo>
                          <a:pt x="106" y="1289"/>
                          <a:pt x="99" y="1282"/>
                          <a:pt x="91" y="1282"/>
                        </a:cubicBezTo>
                        <a:cubicBezTo>
                          <a:pt x="76" y="1282"/>
                          <a:pt x="76" y="1282"/>
                          <a:pt x="76" y="1282"/>
                        </a:cubicBezTo>
                        <a:cubicBezTo>
                          <a:pt x="67" y="1282"/>
                          <a:pt x="60" y="1289"/>
                          <a:pt x="60" y="1297"/>
                        </a:cubicBezTo>
                        <a:cubicBezTo>
                          <a:pt x="60" y="1306"/>
                          <a:pt x="67" y="1312"/>
                          <a:pt x="76" y="1312"/>
                        </a:cubicBezTo>
                        <a:cubicBezTo>
                          <a:pt x="30" y="1312"/>
                          <a:pt x="30" y="1312"/>
                          <a:pt x="30" y="1312"/>
                        </a:cubicBezTo>
                        <a:cubicBezTo>
                          <a:pt x="38" y="1312"/>
                          <a:pt x="45" y="1306"/>
                          <a:pt x="45" y="1297"/>
                        </a:cubicBezTo>
                        <a:cubicBezTo>
                          <a:pt x="45" y="1289"/>
                          <a:pt x="38" y="1282"/>
                          <a:pt x="30" y="1282"/>
                        </a:cubicBezTo>
                        <a:cubicBezTo>
                          <a:pt x="30" y="1267"/>
                          <a:pt x="30" y="1267"/>
                          <a:pt x="30" y="1267"/>
                        </a:cubicBezTo>
                        <a:cubicBezTo>
                          <a:pt x="45" y="1267"/>
                          <a:pt x="45" y="1267"/>
                          <a:pt x="45" y="1267"/>
                        </a:cubicBezTo>
                        <a:cubicBezTo>
                          <a:pt x="54" y="1267"/>
                          <a:pt x="60" y="1260"/>
                          <a:pt x="60" y="1252"/>
                        </a:cubicBezTo>
                        <a:cubicBezTo>
                          <a:pt x="60" y="1243"/>
                          <a:pt x="54" y="1236"/>
                          <a:pt x="45" y="1236"/>
                        </a:cubicBezTo>
                        <a:cubicBezTo>
                          <a:pt x="30" y="1236"/>
                          <a:pt x="30" y="1236"/>
                          <a:pt x="30" y="1236"/>
                        </a:cubicBezTo>
                        <a:cubicBezTo>
                          <a:pt x="30" y="1206"/>
                          <a:pt x="30" y="1206"/>
                          <a:pt x="30" y="1206"/>
                        </a:cubicBezTo>
                        <a:cubicBezTo>
                          <a:pt x="45" y="1206"/>
                          <a:pt x="45" y="1206"/>
                          <a:pt x="45" y="1206"/>
                        </a:cubicBezTo>
                        <a:cubicBezTo>
                          <a:pt x="45" y="1214"/>
                          <a:pt x="52" y="1221"/>
                          <a:pt x="60" y="1221"/>
                        </a:cubicBezTo>
                        <a:cubicBezTo>
                          <a:pt x="76" y="1221"/>
                          <a:pt x="76" y="1221"/>
                          <a:pt x="76" y="1221"/>
                        </a:cubicBezTo>
                        <a:cubicBezTo>
                          <a:pt x="84" y="1221"/>
                          <a:pt x="91" y="1214"/>
                          <a:pt x="91" y="1206"/>
                        </a:cubicBezTo>
                        <a:cubicBezTo>
                          <a:pt x="106" y="1206"/>
                          <a:pt x="106" y="1206"/>
                          <a:pt x="106" y="1206"/>
                        </a:cubicBezTo>
                        <a:cubicBezTo>
                          <a:pt x="106" y="1214"/>
                          <a:pt x="113" y="1221"/>
                          <a:pt x="121" y="1221"/>
                        </a:cubicBezTo>
                        <a:cubicBezTo>
                          <a:pt x="136" y="1221"/>
                          <a:pt x="136" y="1221"/>
                          <a:pt x="136" y="1221"/>
                        </a:cubicBezTo>
                        <a:cubicBezTo>
                          <a:pt x="145" y="1221"/>
                          <a:pt x="152" y="1214"/>
                          <a:pt x="152" y="1206"/>
                        </a:cubicBezTo>
                        <a:cubicBezTo>
                          <a:pt x="167" y="1206"/>
                          <a:pt x="167" y="1206"/>
                          <a:pt x="167" y="1206"/>
                        </a:cubicBezTo>
                        <a:cubicBezTo>
                          <a:pt x="167" y="1214"/>
                          <a:pt x="174" y="1221"/>
                          <a:pt x="182" y="1221"/>
                        </a:cubicBezTo>
                        <a:cubicBezTo>
                          <a:pt x="197" y="1221"/>
                          <a:pt x="197" y="1221"/>
                          <a:pt x="197" y="1221"/>
                        </a:cubicBezTo>
                        <a:cubicBezTo>
                          <a:pt x="206" y="1221"/>
                          <a:pt x="212" y="1214"/>
                          <a:pt x="212" y="1206"/>
                        </a:cubicBezTo>
                        <a:cubicBezTo>
                          <a:pt x="228" y="1206"/>
                          <a:pt x="228" y="1206"/>
                          <a:pt x="228" y="1206"/>
                        </a:cubicBezTo>
                        <a:cubicBezTo>
                          <a:pt x="228" y="1214"/>
                          <a:pt x="235" y="1221"/>
                          <a:pt x="243" y="1221"/>
                        </a:cubicBezTo>
                        <a:cubicBezTo>
                          <a:pt x="258" y="1221"/>
                          <a:pt x="258" y="1221"/>
                          <a:pt x="258" y="1221"/>
                        </a:cubicBezTo>
                        <a:cubicBezTo>
                          <a:pt x="267" y="1221"/>
                          <a:pt x="273" y="1214"/>
                          <a:pt x="273" y="1206"/>
                        </a:cubicBezTo>
                        <a:cubicBezTo>
                          <a:pt x="273" y="1236"/>
                          <a:pt x="273" y="1236"/>
                          <a:pt x="273" y="1236"/>
                        </a:cubicBezTo>
                        <a:cubicBezTo>
                          <a:pt x="265" y="1236"/>
                          <a:pt x="258" y="1243"/>
                          <a:pt x="258" y="1252"/>
                        </a:cubicBezTo>
                        <a:cubicBezTo>
                          <a:pt x="258" y="1260"/>
                          <a:pt x="265" y="1267"/>
                          <a:pt x="273" y="1267"/>
                        </a:cubicBezTo>
                        <a:cubicBezTo>
                          <a:pt x="273" y="1282"/>
                          <a:pt x="273" y="1282"/>
                          <a:pt x="273" y="1282"/>
                        </a:cubicBezTo>
                        <a:cubicBezTo>
                          <a:pt x="258" y="1282"/>
                          <a:pt x="258" y="1282"/>
                          <a:pt x="258" y="1282"/>
                        </a:cubicBezTo>
                        <a:cubicBezTo>
                          <a:pt x="250" y="1282"/>
                          <a:pt x="243" y="1289"/>
                          <a:pt x="243" y="1297"/>
                        </a:cubicBezTo>
                        <a:cubicBezTo>
                          <a:pt x="243" y="1306"/>
                          <a:pt x="250" y="1312"/>
                          <a:pt x="258" y="1312"/>
                        </a:cubicBezTo>
                        <a:lnTo>
                          <a:pt x="212" y="1312"/>
                        </a:lnTo>
                        <a:close/>
                        <a:moveTo>
                          <a:pt x="608" y="1312"/>
                        </a:moveTo>
                        <a:cubicBezTo>
                          <a:pt x="304" y="1312"/>
                          <a:pt x="304" y="1312"/>
                          <a:pt x="304" y="1312"/>
                        </a:cubicBezTo>
                        <a:cubicBezTo>
                          <a:pt x="304" y="719"/>
                          <a:pt x="304" y="719"/>
                          <a:pt x="304" y="719"/>
                        </a:cubicBezTo>
                        <a:cubicBezTo>
                          <a:pt x="305" y="719"/>
                          <a:pt x="306" y="718"/>
                          <a:pt x="307" y="718"/>
                        </a:cubicBezTo>
                        <a:cubicBezTo>
                          <a:pt x="309" y="718"/>
                          <a:pt x="311" y="717"/>
                          <a:pt x="314" y="717"/>
                        </a:cubicBezTo>
                        <a:cubicBezTo>
                          <a:pt x="316" y="716"/>
                          <a:pt x="318" y="716"/>
                          <a:pt x="320" y="715"/>
                        </a:cubicBezTo>
                        <a:cubicBezTo>
                          <a:pt x="322" y="714"/>
                          <a:pt x="324" y="713"/>
                          <a:pt x="326" y="712"/>
                        </a:cubicBezTo>
                        <a:cubicBezTo>
                          <a:pt x="328" y="711"/>
                          <a:pt x="330" y="710"/>
                          <a:pt x="332" y="709"/>
                        </a:cubicBezTo>
                        <a:cubicBezTo>
                          <a:pt x="333" y="709"/>
                          <a:pt x="333" y="708"/>
                          <a:pt x="334" y="708"/>
                        </a:cubicBezTo>
                        <a:cubicBezTo>
                          <a:pt x="334" y="963"/>
                          <a:pt x="334" y="963"/>
                          <a:pt x="334" y="963"/>
                        </a:cubicBezTo>
                        <a:cubicBezTo>
                          <a:pt x="577" y="963"/>
                          <a:pt x="577" y="963"/>
                          <a:pt x="577" y="963"/>
                        </a:cubicBezTo>
                        <a:cubicBezTo>
                          <a:pt x="577" y="708"/>
                          <a:pt x="577" y="708"/>
                          <a:pt x="577" y="708"/>
                        </a:cubicBezTo>
                        <a:cubicBezTo>
                          <a:pt x="578" y="708"/>
                          <a:pt x="579" y="709"/>
                          <a:pt x="580" y="709"/>
                        </a:cubicBezTo>
                        <a:cubicBezTo>
                          <a:pt x="582" y="710"/>
                          <a:pt x="584" y="711"/>
                          <a:pt x="586" y="712"/>
                        </a:cubicBezTo>
                        <a:cubicBezTo>
                          <a:pt x="588" y="713"/>
                          <a:pt x="590" y="714"/>
                          <a:pt x="592" y="715"/>
                        </a:cubicBezTo>
                        <a:cubicBezTo>
                          <a:pt x="594" y="716"/>
                          <a:pt x="596" y="716"/>
                          <a:pt x="598" y="717"/>
                        </a:cubicBezTo>
                        <a:cubicBezTo>
                          <a:pt x="600" y="717"/>
                          <a:pt x="603" y="718"/>
                          <a:pt x="605" y="718"/>
                        </a:cubicBezTo>
                        <a:cubicBezTo>
                          <a:pt x="606" y="718"/>
                          <a:pt x="607" y="719"/>
                          <a:pt x="608" y="719"/>
                        </a:cubicBezTo>
                        <a:lnTo>
                          <a:pt x="608" y="1312"/>
                        </a:lnTo>
                        <a:close/>
                        <a:moveTo>
                          <a:pt x="821" y="1312"/>
                        </a:moveTo>
                        <a:cubicBezTo>
                          <a:pt x="829" y="1312"/>
                          <a:pt x="836" y="1306"/>
                          <a:pt x="836" y="1297"/>
                        </a:cubicBezTo>
                        <a:cubicBezTo>
                          <a:pt x="836" y="1289"/>
                          <a:pt x="829" y="1282"/>
                          <a:pt x="821" y="1282"/>
                        </a:cubicBezTo>
                        <a:cubicBezTo>
                          <a:pt x="805" y="1282"/>
                          <a:pt x="805" y="1282"/>
                          <a:pt x="805" y="1282"/>
                        </a:cubicBezTo>
                        <a:cubicBezTo>
                          <a:pt x="797" y="1282"/>
                          <a:pt x="790" y="1289"/>
                          <a:pt x="790" y="1297"/>
                        </a:cubicBezTo>
                        <a:cubicBezTo>
                          <a:pt x="790" y="1306"/>
                          <a:pt x="797" y="1312"/>
                          <a:pt x="805" y="1312"/>
                        </a:cubicBezTo>
                        <a:cubicBezTo>
                          <a:pt x="760" y="1312"/>
                          <a:pt x="760" y="1312"/>
                          <a:pt x="760" y="1312"/>
                        </a:cubicBezTo>
                        <a:cubicBezTo>
                          <a:pt x="768" y="1312"/>
                          <a:pt x="775" y="1306"/>
                          <a:pt x="775" y="1297"/>
                        </a:cubicBezTo>
                        <a:cubicBezTo>
                          <a:pt x="775" y="1289"/>
                          <a:pt x="768" y="1282"/>
                          <a:pt x="760" y="1282"/>
                        </a:cubicBezTo>
                        <a:cubicBezTo>
                          <a:pt x="745" y="1282"/>
                          <a:pt x="745" y="1282"/>
                          <a:pt x="745" y="1282"/>
                        </a:cubicBezTo>
                        <a:cubicBezTo>
                          <a:pt x="736" y="1282"/>
                          <a:pt x="729" y="1289"/>
                          <a:pt x="729" y="1297"/>
                        </a:cubicBezTo>
                        <a:cubicBezTo>
                          <a:pt x="729" y="1306"/>
                          <a:pt x="736" y="1312"/>
                          <a:pt x="745" y="1312"/>
                        </a:cubicBezTo>
                        <a:cubicBezTo>
                          <a:pt x="699" y="1312"/>
                          <a:pt x="699" y="1312"/>
                          <a:pt x="699" y="1312"/>
                        </a:cubicBezTo>
                        <a:cubicBezTo>
                          <a:pt x="707" y="1312"/>
                          <a:pt x="714" y="1306"/>
                          <a:pt x="714" y="1297"/>
                        </a:cubicBezTo>
                        <a:cubicBezTo>
                          <a:pt x="714" y="1289"/>
                          <a:pt x="707" y="1282"/>
                          <a:pt x="699" y="1282"/>
                        </a:cubicBezTo>
                        <a:cubicBezTo>
                          <a:pt x="684" y="1282"/>
                          <a:pt x="684" y="1282"/>
                          <a:pt x="684" y="1282"/>
                        </a:cubicBezTo>
                        <a:cubicBezTo>
                          <a:pt x="675" y="1282"/>
                          <a:pt x="669" y="1289"/>
                          <a:pt x="669" y="1297"/>
                        </a:cubicBezTo>
                        <a:cubicBezTo>
                          <a:pt x="669" y="1306"/>
                          <a:pt x="675" y="1312"/>
                          <a:pt x="684" y="1312"/>
                        </a:cubicBezTo>
                        <a:cubicBezTo>
                          <a:pt x="638" y="1312"/>
                          <a:pt x="638" y="1312"/>
                          <a:pt x="638" y="1312"/>
                        </a:cubicBezTo>
                        <a:cubicBezTo>
                          <a:pt x="647" y="1312"/>
                          <a:pt x="653" y="1306"/>
                          <a:pt x="653" y="1297"/>
                        </a:cubicBezTo>
                        <a:cubicBezTo>
                          <a:pt x="653" y="1289"/>
                          <a:pt x="647" y="1282"/>
                          <a:pt x="638" y="1282"/>
                        </a:cubicBezTo>
                        <a:cubicBezTo>
                          <a:pt x="638" y="1267"/>
                          <a:pt x="638" y="1267"/>
                          <a:pt x="638" y="1267"/>
                        </a:cubicBezTo>
                        <a:cubicBezTo>
                          <a:pt x="653" y="1267"/>
                          <a:pt x="653" y="1267"/>
                          <a:pt x="653" y="1267"/>
                        </a:cubicBezTo>
                        <a:cubicBezTo>
                          <a:pt x="662" y="1267"/>
                          <a:pt x="669" y="1260"/>
                          <a:pt x="669" y="1252"/>
                        </a:cubicBezTo>
                        <a:cubicBezTo>
                          <a:pt x="669" y="1243"/>
                          <a:pt x="662" y="1236"/>
                          <a:pt x="653" y="1236"/>
                        </a:cubicBezTo>
                        <a:cubicBezTo>
                          <a:pt x="638" y="1236"/>
                          <a:pt x="638" y="1236"/>
                          <a:pt x="638" y="1236"/>
                        </a:cubicBezTo>
                        <a:cubicBezTo>
                          <a:pt x="638" y="1206"/>
                          <a:pt x="638" y="1206"/>
                          <a:pt x="638" y="1206"/>
                        </a:cubicBezTo>
                        <a:cubicBezTo>
                          <a:pt x="653" y="1206"/>
                          <a:pt x="653" y="1206"/>
                          <a:pt x="653" y="1206"/>
                        </a:cubicBezTo>
                        <a:cubicBezTo>
                          <a:pt x="653" y="1214"/>
                          <a:pt x="660" y="1221"/>
                          <a:pt x="669" y="1221"/>
                        </a:cubicBezTo>
                        <a:cubicBezTo>
                          <a:pt x="684" y="1221"/>
                          <a:pt x="684" y="1221"/>
                          <a:pt x="684" y="1221"/>
                        </a:cubicBezTo>
                        <a:cubicBezTo>
                          <a:pt x="692" y="1221"/>
                          <a:pt x="699" y="1214"/>
                          <a:pt x="699" y="1206"/>
                        </a:cubicBezTo>
                        <a:cubicBezTo>
                          <a:pt x="714" y="1206"/>
                          <a:pt x="714" y="1206"/>
                          <a:pt x="714" y="1206"/>
                        </a:cubicBezTo>
                        <a:cubicBezTo>
                          <a:pt x="714" y="1214"/>
                          <a:pt x="721" y="1221"/>
                          <a:pt x="729" y="1221"/>
                        </a:cubicBezTo>
                        <a:cubicBezTo>
                          <a:pt x="745" y="1221"/>
                          <a:pt x="745" y="1221"/>
                          <a:pt x="745" y="1221"/>
                        </a:cubicBezTo>
                        <a:cubicBezTo>
                          <a:pt x="753" y="1221"/>
                          <a:pt x="760" y="1214"/>
                          <a:pt x="760" y="1206"/>
                        </a:cubicBezTo>
                        <a:cubicBezTo>
                          <a:pt x="775" y="1206"/>
                          <a:pt x="775" y="1206"/>
                          <a:pt x="775" y="1206"/>
                        </a:cubicBezTo>
                        <a:cubicBezTo>
                          <a:pt x="775" y="1214"/>
                          <a:pt x="782" y="1221"/>
                          <a:pt x="790" y="1221"/>
                        </a:cubicBezTo>
                        <a:cubicBezTo>
                          <a:pt x="805" y="1221"/>
                          <a:pt x="805" y="1221"/>
                          <a:pt x="805" y="1221"/>
                        </a:cubicBezTo>
                        <a:cubicBezTo>
                          <a:pt x="814" y="1221"/>
                          <a:pt x="821" y="1214"/>
                          <a:pt x="821" y="1206"/>
                        </a:cubicBezTo>
                        <a:cubicBezTo>
                          <a:pt x="836" y="1206"/>
                          <a:pt x="836" y="1206"/>
                          <a:pt x="836" y="1206"/>
                        </a:cubicBezTo>
                        <a:cubicBezTo>
                          <a:pt x="836" y="1214"/>
                          <a:pt x="843" y="1221"/>
                          <a:pt x="851" y="1221"/>
                        </a:cubicBezTo>
                        <a:cubicBezTo>
                          <a:pt x="866" y="1221"/>
                          <a:pt x="866" y="1221"/>
                          <a:pt x="866" y="1221"/>
                        </a:cubicBezTo>
                        <a:cubicBezTo>
                          <a:pt x="875" y="1221"/>
                          <a:pt x="882" y="1214"/>
                          <a:pt x="882" y="1206"/>
                        </a:cubicBezTo>
                        <a:cubicBezTo>
                          <a:pt x="882" y="1236"/>
                          <a:pt x="882" y="1236"/>
                          <a:pt x="882" y="1236"/>
                        </a:cubicBezTo>
                        <a:cubicBezTo>
                          <a:pt x="873" y="1236"/>
                          <a:pt x="866" y="1243"/>
                          <a:pt x="866" y="1252"/>
                        </a:cubicBezTo>
                        <a:cubicBezTo>
                          <a:pt x="866" y="1260"/>
                          <a:pt x="873" y="1267"/>
                          <a:pt x="882" y="1267"/>
                        </a:cubicBezTo>
                        <a:cubicBezTo>
                          <a:pt x="882" y="1282"/>
                          <a:pt x="882" y="1282"/>
                          <a:pt x="882" y="1282"/>
                        </a:cubicBezTo>
                        <a:cubicBezTo>
                          <a:pt x="866" y="1282"/>
                          <a:pt x="866" y="1282"/>
                          <a:pt x="866" y="1282"/>
                        </a:cubicBezTo>
                        <a:cubicBezTo>
                          <a:pt x="858" y="1282"/>
                          <a:pt x="851" y="1289"/>
                          <a:pt x="851" y="1297"/>
                        </a:cubicBezTo>
                        <a:cubicBezTo>
                          <a:pt x="851" y="1306"/>
                          <a:pt x="858" y="1312"/>
                          <a:pt x="866" y="1312"/>
                        </a:cubicBezTo>
                        <a:lnTo>
                          <a:pt x="821" y="1312"/>
                        </a:lnTo>
                        <a:close/>
                        <a:moveTo>
                          <a:pt x="638" y="1175"/>
                        </a:moveTo>
                        <a:cubicBezTo>
                          <a:pt x="638" y="715"/>
                          <a:pt x="638" y="715"/>
                          <a:pt x="638" y="715"/>
                        </a:cubicBezTo>
                        <a:cubicBezTo>
                          <a:pt x="650" y="711"/>
                          <a:pt x="661" y="703"/>
                          <a:pt x="669" y="693"/>
                        </a:cubicBezTo>
                        <a:cubicBezTo>
                          <a:pt x="681" y="709"/>
                          <a:pt x="700" y="719"/>
                          <a:pt x="722" y="719"/>
                        </a:cubicBezTo>
                        <a:cubicBezTo>
                          <a:pt x="744" y="719"/>
                          <a:pt x="763" y="709"/>
                          <a:pt x="775" y="693"/>
                        </a:cubicBezTo>
                        <a:cubicBezTo>
                          <a:pt x="788" y="709"/>
                          <a:pt x="807" y="719"/>
                          <a:pt x="828" y="719"/>
                        </a:cubicBezTo>
                        <a:cubicBezTo>
                          <a:pt x="842" y="719"/>
                          <a:pt x="855" y="715"/>
                          <a:pt x="866" y="708"/>
                        </a:cubicBezTo>
                        <a:cubicBezTo>
                          <a:pt x="866" y="1175"/>
                          <a:pt x="866" y="1175"/>
                          <a:pt x="866" y="1175"/>
                        </a:cubicBezTo>
                        <a:lnTo>
                          <a:pt x="638" y="1175"/>
                        </a:lnTo>
                        <a:close/>
                        <a:moveTo>
                          <a:pt x="638" y="1175"/>
                        </a:moveTo>
                        <a:cubicBezTo>
                          <a:pt x="638" y="1175"/>
                          <a:pt x="638" y="1175"/>
                          <a:pt x="638" y="117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  <p:sp>
                <p:nvSpPr>
                  <p:cNvPr id="168" name="Freeform 6">
                    <a:extLst>
                      <a:ext uri="{FF2B5EF4-FFF2-40B4-BE49-F238E27FC236}">
                        <a16:creationId xmlns:a16="http://schemas.microsoft.com/office/drawing/2014/main" id="{9317FB6B-F9AC-4ED5-8F76-845129C4F04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387" y="2299"/>
                    <a:ext cx="163" cy="183"/>
                  </a:xfrm>
                  <a:custGeom>
                    <a:avLst/>
                    <a:gdLst>
                      <a:gd name="T0" fmla="*/ 0 w 163"/>
                      <a:gd name="T1" fmla="*/ 183 h 183"/>
                      <a:gd name="T2" fmla="*/ 163 w 163"/>
                      <a:gd name="T3" fmla="*/ 183 h 183"/>
                      <a:gd name="T4" fmla="*/ 163 w 163"/>
                      <a:gd name="T5" fmla="*/ 0 h 183"/>
                      <a:gd name="T6" fmla="*/ 0 w 163"/>
                      <a:gd name="T7" fmla="*/ 0 h 183"/>
                      <a:gd name="T8" fmla="*/ 0 w 163"/>
                      <a:gd name="T9" fmla="*/ 183 h 183"/>
                      <a:gd name="T10" fmla="*/ 20 w 163"/>
                      <a:gd name="T11" fmla="*/ 20 h 183"/>
                      <a:gd name="T12" fmla="*/ 142 w 163"/>
                      <a:gd name="T13" fmla="*/ 20 h 183"/>
                      <a:gd name="T14" fmla="*/ 142 w 163"/>
                      <a:gd name="T15" fmla="*/ 163 h 183"/>
                      <a:gd name="T16" fmla="*/ 20 w 163"/>
                      <a:gd name="T17" fmla="*/ 163 h 183"/>
                      <a:gd name="T18" fmla="*/ 20 w 163"/>
                      <a:gd name="T19" fmla="*/ 20 h 183"/>
                      <a:gd name="T20" fmla="*/ 20 w 163"/>
                      <a:gd name="T21" fmla="*/ 20 h 183"/>
                      <a:gd name="T22" fmla="*/ 20 w 163"/>
                      <a:gd name="T23" fmla="*/ 20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183">
                        <a:moveTo>
                          <a:pt x="0" y="183"/>
                        </a:moveTo>
                        <a:lnTo>
                          <a:pt x="163" y="183"/>
                        </a:lnTo>
                        <a:lnTo>
                          <a:pt x="163" y="0"/>
                        </a:lnTo>
                        <a:lnTo>
                          <a:pt x="0" y="0"/>
                        </a:lnTo>
                        <a:lnTo>
                          <a:pt x="0" y="183"/>
                        </a:lnTo>
                        <a:close/>
                        <a:moveTo>
                          <a:pt x="20" y="20"/>
                        </a:moveTo>
                        <a:lnTo>
                          <a:pt x="142" y="20"/>
                        </a:lnTo>
                        <a:lnTo>
                          <a:pt x="142" y="163"/>
                        </a:lnTo>
                        <a:lnTo>
                          <a:pt x="20" y="163"/>
                        </a:lnTo>
                        <a:lnTo>
                          <a:pt x="20" y="20"/>
                        </a:lnTo>
                        <a:close/>
                        <a:moveTo>
                          <a:pt x="20" y="20"/>
                        </a:moveTo>
                        <a:lnTo>
                          <a:pt x="20" y="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  <p:sp>
                <p:nvSpPr>
                  <p:cNvPr id="169" name="Freeform 7">
                    <a:extLst>
                      <a:ext uri="{FF2B5EF4-FFF2-40B4-BE49-F238E27FC236}">
                        <a16:creationId xmlns:a16="http://schemas.microsoft.com/office/drawing/2014/main" id="{1A48B95B-6D35-469F-B1D6-63170323ED4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387" y="2299"/>
                    <a:ext cx="163" cy="183"/>
                  </a:xfrm>
                  <a:custGeom>
                    <a:avLst/>
                    <a:gdLst>
                      <a:gd name="T0" fmla="*/ 0 w 163"/>
                      <a:gd name="T1" fmla="*/ 183 h 183"/>
                      <a:gd name="T2" fmla="*/ 163 w 163"/>
                      <a:gd name="T3" fmla="*/ 183 h 183"/>
                      <a:gd name="T4" fmla="*/ 163 w 163"/>
                      <a:gd name="T5" fmla="*/ 0 h 183"/>
                      <a:gd name="T6" fmla="*/ 0 w 163"/>
                      <a:gd name="T7" fmla="*/ 0 h 183"/>
                      <a:gd name="T8" fmla="*/ 0 w 163"/>
                      <a:gd name="T9" fmla="*/ 183 h 183"/>
                      <a:gd name="T10" fmla="*/ 20 w 163"/>
                      <a:gd name="T11" fmla="*/ 20 h 183"/>
                      <a:gd name="T12" fmla="*/ 142 w 163"/>
                      <a:gd name="T13" fmla="*/ 20 h 183"/>
                      <a:gd name="T14" fmla="*/ 142 w 163"/>
                      <a:gd name="T15" fmla="*/ 163 h 183"/>
                      <a:gd name="T16" fmla="*/ 20 w 163"/>
                      <a:gd name="T17" fmla="*/ 163 h 183"/>
                      <a:gd name="T18" fmla="*/ 20 w 163"/>
                      <a:gd name="T19" fmla="*/ 20 h 183"/>
                      <a:gd name="T20" fmla="*/ 20 w 163"/>
                      <a:gd name="T21" fmla="*/ 20 h 183"/>
                      <a:gd name="T22" fmla="*/ 20 w 163"/>
                      <a:gd name="T23" fmla="*/ 20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183">
                        <a:moveTo>
                          <a:pt x="0" y="183"/>
                        </a:moveTo>
                        <a:lnTo>
                          <a:pt x="163" y="183"/>
                        </a:lnTo>
                        <a:lnTo>
                          <a:pt x="163" y="0"/>
                        </a:lnTo>
                        <a:lnTo>
                          <a:pt x="0" y="0"/>
                        </a:lnTo>
                        <a:lnTo>
                          <a:pt x="0" y="183"/>
                        </a:lnTo>
                        <a:moveTo>
                          <a:pt x="20" y="20"/>
                        </a:moveTo>
                        <a:lnTo>
                          <a:pt x="142" y="20"/>
                        </a:lnTo>
                        <a:lnTo>
                          <a:pt x="142" y="163"/>
                        </a:lnTo>
                        <a:lnTo>
                          <a:pt x="20" y="163"/>
                        </a:lnTo>
                        <a:lnTo>
                          <a:pt x="20" y="20"/>
                        </a:lnTo>
                        <a:moveTo>
                          <a:pt x="20" y="20"/>
                        </a:moveTo>
                        <a:lnTo>
                          <a:pt x="20" y="20"/>
                        </a:ln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  <p:sp>
                <p:nvSpPr>
                  <p:cNvPr id="170" name="Freeform 8">
                    <a:extLst>
                      <a:ext uri="{FF2B5EF4-FFF2-40B4-BE49-F238E27FC236}">
                        <a16:creationId xmlns:a16="http://schemas.microsoft.com/office/drawing/2014/main" id="{B8778554-C111-4C93-B6F4-FF090AAEE7C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560" y="2451"/>
                    <a:ext cx="30" cy="21"/>
                  </a:xfrm>
                  <a:custGeom>
                    <a:avLst/>
                    <a:gdLst>
                      <a:gd name="T0" fmla="*/ 30 w 45"/>
                      <a:gd name="T1" fmla="*/ 0 h 31"/>
                      <a:gd name="T2" fmla="*/ 15 w 45"/>
                      <a:gd name="T3" fmla="*/ 0 h 31"/>
                      <a:gd name="T4" fmla="*/ 0 w 45"/>
                      <a:gd name="T5" fmla="*/ 16 h 31"/>
                      <a:gd name="T6" fmla="*/ 15 w 45"/>
                      <a:gd name="T7" fmla="*/ 31 h 31"/>
                      <a:gd name="T8" fmla="*/ 30 w 45"/>
                      <a:gd name="T9" fmla="*/ 31 h 31"/>
                      <a:gd name="T10" fmla="*/ 45 w 45"/>
                      <a:gd name="T11" fmla="*/ 16 h 31"/>
                      <a:gd name="T12" fmla="*/ 30 w 45"/>
                      <a:gd name="T13" fmla="*/ 0 h 31"/>
                      <a:gd name="T14" fmla="*/ 30 w 45"/>
                      <a:gd name="T15" fmla="*/ 0 h 31"/>
                      <a:gd name="T16" fmla="*/ 30 w 45"/>
                      <a:gd name="T17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5" h="31">
                        <a:moveTo>
                          <a:pt x="30" y="0"/>
                        </a:move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6" y="0"/>
                          <a:pt x="0" y="7"/>
                          <a:pt x="0" y="16"/>
                        </a:cubicBezTo>
                        <a:cubicBezTo>
                          <a:pt x="0" y="24"/>
                          <a:pt x="6" y="31"/>
                          <a:pt x="15" y="31"/>
                        </a:cubicBezTo>
                        <a:cubicBezTo>
                          <a:pt x="30" y="31"/>
                          <a:pt x="30" y="31"/>
                          <a:pt x="30" y="31"/>
                        </a:cubicBezTo>
                        <a:cubicBezTo>
                          <a:pt x="38" y="31"/>
                          <a:pt x="45" y="24"/>
                          <a:pt x="45" y="16"/>
                        </a:cubicBezTo>
                        <a:cubicBezTo>
                          <a:pt x="45" y="7"/>
                          <a:pt x="38" y="0"/>
                          <a:pt x="30" y="0"/>
                        </a:cubicBezTo>
                        <a:close/>
                        <a:moveTo>
                          <a:pt x="30" y="0"/>
                        </a:moveTo>
                        <a:cubicBezTo>
                          <a:pt x="30" y="0"/>
                          <a:pt x="30" y="0"/>
                          <a:pt x="3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  <p:sp>
                <p:nvSpPr>
                  <p:cNvPr id="171" name="Freeform 9">
                    <a:extLst>
                      <a:ext uri="{FF2B5EF4-FFF2-40B4-BE49-F238E27FC236}">
                        <a16:creationId xmlns:a16="http://schemas.microsoft.com/office/drawing/2014/main" id="{95AD82F1-1E54-406A-9A08-A3E7C32C58A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479" y="2451"/>
                    <a:ext cx="31" cy="21"/>
                  </a:xfrm>
                  <a:custGeom>
                    <a:avLst/>
                    <a:gdLst>
                      <a:gd name="T0" fmla="*/ 31 w 46"/>
                      <a:gd name="T1" fmla="*/ 0 h 31"/>
                      <a:gd name="T2" fmla="*/ 15 w 46"/>
                      <a:gd name="T3" fmla="*/ 0 h 31"/>
                      <a:gd name="T4" fmla="*/ 0 w 46"/>
                      <a:gd name="T5" fmla="*/ 16 h 31"/>
                      <a:gd name="T6" fmla="*/ 15 w 46"/>
                      <a:gd name="T7" fmla="*/ 31 h 31"/>
                      <a:gd name="T8" fmla="*/ 31 w 46"/>
                      <a:gd name="T9" fmla="*/ 31 h 31"/>
                      <a:gd name="T10" fmla="*/ 46 w 46"/>
                      <a:gd name="T11" fmla="*/ 16 h 31"/>
                      <a:gd name="T12" fmla="*/ 31 w 46"/>
                      <a:gd name="T13" fmla="*/ 0 h 31"/>
                      <a:gd name="T14" fmla="*/ 31 w 46"/>
                      <a:gd name="T15" fmla="*/ 0 h 31"/>
                      <a:gd name="T16" fmla="*/ 31 w 46"/>
                      <a:gd name="T17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" h="31">
                        <a:moveTo>
                          <a:pt x="31" y="0"/>
                        </a:move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24"/>
                          <a:pt x="7" y="31"/>
                          <a:pt x="15" y="31"/>
                        </a:cubicBezTo>
                        <a:cubicBezTo>
                          <a:pt x="31" y="31"/>
                          <a:pt x="31" y="31"/>
                          <a:pt x="31" y="31"/>
                        </a:cubicBezTo>
                        <a:cubicBezTo>
                          <a:pt x="39" y="31"/>
                          <a:pt x="46" y="24"/>
                          <a:pt x="46" y="16"/>
                        </a:cubicBezTo>
                        <a:cubicBezTo>
                          <a:pt x="46" y="7"/>
                          <a:pt x="39" y="0"/>
                          <a:pt x="31" y="0"/>
                        </a:cubicBezTo>
                        <a:close/>
                        <a:moveTo>
                          <a:pt x="31" y="0"/>
                        </a:moveTo>
                        <a:cubicBezTo>
                          <a:pt x="31" y="0"/>
                          <a:pt x="31" y="0"/>
                          <a:pt x="3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  <p:sp>
                <p:nvSpPr>
                  <p:cNvPr id="172" name="Freeform 10">
                    <a:extLst>
                      <a:ext uri="{FF2B5EF4-FFF2-40B4-BE49-F238E27FC236}">
                        <a16:creationId xmlns:a16="http://schemas.microsoft.com/office/drawing/2014/main" id="{6A7A2345-A7B8-4656-BB8B-79E426960D0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520" y="2451"/>
                    <a:ext cx="31" cy="21"/>
                  </a:xfrm>
                  <a:custGeom>
                    <a:avLst/>
                    <a:gdLst>
                      <a:gd name="T0" fmla="*/ 31 w 46"/>
                      <a:gd name="T1" fmla="*/ 0 h 31"/>
                      <a:gd name="T2" fmla="*/ 16 w 46"/>
                      <a:gd name="T3" fmla="*/ 0 h 31"/>
                      <a:gd name="T4" fmla="*/ 0 w 46"/>
                      <a:gd name="T5" fmla="*/ 16 h 31"/>
                      <a:gd name="T6" fmla="*/ 16 w 46"/>
                      <a:gd name="T7" fmla="*/ 31 h 31"/>
                      <a:gd name="T8" fmla="*/ 31 w 46"/>
                      <a:gd name="T9" fmla="*/ 31 h 31"/>
                      <a:gd name="T10" fmla="*/ 46 w 46"/>
                      <a:gd name="T11" fmla="*/ 16 h 31"/>
                      <a:gd name="T12" fmla="*/ 31 w 46"/>
                      <a:gd name="T13" fmla="*/ 0 h 31"/>
                      <a:gd name="T14" fmla="*/ 31 w 46"/>
                      <a:gd name="T15" fmla="*/ 0 h 31"/>
                      <a:gd name="T16" fmla="*/ 31 w 46"/>
                      <a:gd name="T17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" h="31">
                        <a:moveTo>
                          <a:pt x="31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24"/>
                          <a:pt x="7" y="31"/>
                          <a:pt x="16" y="31"/>
                        </a:cubicBezTo>
                        <a:cubicBezTo>
                          <a:pt x="31" y="31"/>
                          <a:pt x="31" y="31"/>
                          <a:pt x="31" y="31"/>
                        </a:cubicBezTo>
                        <a:cubicBezTo>
                          <a:pt x="39" y="31"/>
                          <a:pt x="46" y="24"/>
                          <a:pt x="46" y="16"/>
                        </a:cubicBezTo>
                        <a:cubicBezTo>
                          <a:pt x="46" y="7"/>
                          <a:pt x="39" y="0"/>
                          <a:pt x="31" y="0"/>
                        </a:cubicBezTo>
                        <a:close/>
                        <a:moveTo>
                          <a:pt x="31" y="0"/>
                        </a:moveTo>
                        <a:cubicBezTo>
                          <a:pt x="31" y="0"/>
                          <a:pt x="31" y="0"/>
                          <a:pt x="3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  <p:sp>
                <p:nvSpPr>
                  <p:cNvPr id="173" name="Freeform 11">
                    <a:extLst>
                      <a:ext uri="{FF2B5EF4-FFF2-40B4-BE49-F238E27FC236}">
                        <a16:creationId xmlns:a16="http://schemas.microsoft.com/office/drawing/2014/main" id="{2EE292F1-E96E-4774-B810-90C6F2CB369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53" y="2451"/>
                    <a:ext cx="30" cy="21"/>
                  </a:xfrm>
                  <a:custGeom>
                    <a:avLst/>
                    <a:gdLst>
                      <a:gd name="T0" fmla="*/ 30 w 45"/>
                      <a:gd name="T1" fmla="*/ 0 h 31"/>
                      <a:gd name="T2" fmla="*/ 15 w 45"/>
                      <a:gd name="T3" fmla="*/ 0 h 31"/>
                      <a:gd name="T4" fmla="*/ 0 w 45"/>
                      <a:gd name="T5" fmla="*/ 16 h 31"/>
                      <a:gd name="T6" fmla="*/ 15 w 45"/>
                      <a:gd name="T7" fmla="*/ 31 h 31"/>
                      <a:gd name="T8" fmla="*/ 30 w 45"/>
                      <a:gd name="T9" fmla="*/ 31 h 31"/>
                      <a:gd name="T10" fmla="*/ 45 w 45"/>
                      <a:gd name="T11" fmla="*/ 16 h 31"/>
                      <a:gd name="T12" fmla="*/ 30 w 45"/>
                      <a:gd name="T13" fmla="*/ 0 h 31"/>
                      <a:gd name="T14" fmla="*/ 30 w 45"/>
                      <a:gd name="T15" fmla="*/ 0 h 31"/>
                      <a:gd name="T16" fmla="*/ 30 w 45"/>
                      <a:gd name="T17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5" h="31">
                        <a:moveTo>
                          <a:pt x="30" y="0"/>
                        </a:move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24"/>
                          <a:pt x="7" y="31"/>
                          <a:pt x="15" y="31"/>
                        </a:cubicBezTo>
                        <a:cubicBezTo>
                          <a:pt x="30" y="31"/>
                          <a:pt x="30" y="31"/>
                          <a:pt x="30" y="31"/>
                        </a:cubicBezTo>
                        <a:cubicBezTo>
                          <a:pt x="39" y="31"/>
                          <a:pt x="45" y="24"/>
                          <a:pt x="45" y="16"/>
                        </a:cubicBezTo>
                        <a:cubicBezTo>
                          <a:pt x="45" y="7"/>
                          <a:pt x="39" y="0"/>
                          <a:pt x="30" y="0"/>
                        </a:cubicBezTo>
                        <a:close/>
                        <a:moveTo>
                          <a:pt x="30" y="0"/>
                        </a:moveTo>
                        <a:cubicBezTo>
                          <a:pt x="30" y="0"/>
                          <a:pt x="30" y="0"/>
                          <a:pt x="3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  <p:sp>
                <p:nvSpPr>
                  <p:cNvPr id="174" name="Freeform 12">
                    <a:extLst>
                      <a:ext uri="{FF2B5EF4-FFF2-40B4-BE49-F238E27FC236}">
                        <a16:creationId xmlns:a16="http://schemas.microsoft.com/office/drawing/2014/main" id="{6E332A7B-CC6E-414C-82D6-D2F6BC4280E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72" y="2451"/>
                    <a:ext cx="31" cy="21"/>
                  </a:xfrm>
                  <a:custGeom>
                    <a:avLst/>
                    <a:gdLst>
                      <a:gd name="T0" fmla="*/ 31 w 46"/>
                      <a:gd name="T1" fmla="*/ 0 h 31"/>
                      <a:gd name="T2" fmla="*/ 16 w 46"/>
                      <a:gd name="T3" fmla="*/ 0 h 31"/>
                      <a:gd name="T4" fmla="*/ 0 w 46"/>
                      <a:gd name="T5" fmla="*/ 16 h 31"/>
                      <a:gd name="T6" fmla="*/ 16 w 46"/>
                      <a:gd name="T7" fmla="*/ 31 h 31"/>
                      <a:gd name="T8" fmla="*/ 31 w 46"/>
                      <a:gd name="T9" fmla="*/ 31 h 31"/>
                      <a:gd name="T10" fmla="*/ 46 w 46"/>
                      <a:gd name="T11" fmla="*/ 16 h 31"/>
                      <a:gd name="T12" fmla="*/ 31 w 46"/>
                      <a:gd name="T13" fmla="*/ 0 h 31"/>
                      <a:gd name="T14" fmla="*/ 31 w 46"/>
                      <a:gd name="T15" fmla="*/ 0 h 31"/>
                      <a:gd name="T16" fmla="*/ 31 w 46"/>
                      <a:gd name="T17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" h="31">
                        <a:moveTo>
                          <a:pt x="31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24"/>
                          <a:pt x="7" y="31"/>
                          <a:pt x="16" y="31"/>
                        </a:cubicBezTo>
                        <a:cubicBezTo>
                          <a:pt x="31" y="31"/>
                          <a:pt x="31" y="31"/>
                          <a:pt x="31" y="31"/>
                        </a:cubicBezTo>
                        <a:cubicBezTo>
                          <a:pt x="39" y="31"/>
                          <a:pt x="46" y="24"/>
                          <a:pt x="46" y="16"/>
                        </a:cubicBezTo>
                        <a:cubicBezTo>
                          <a:pt x="46" y="7"/>
                          <a:pt x="39" y="0"/>
                          <a:pt x="31" y="0"/>
                        </a:cubicBezTo>
                        <a:close/>
                        <a:moveTo>
                          <a:pt x="31" y="0"/>
                        </a:moveTo>
                        <a:cubicBezTo>
                          <a:pt x="31" y="0"/>
                          <a:pt x="31" y="0"/>
                          <a:pt x="3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  <p:sp>
                <p:nvSpPr>
                  <p:cNvPr id="175" name="Freeform 13">
                    <a:extLst>
                      <a:ext uri="{FF2B5EF4-FFF2-40B4-BE49-F238E27FC236}">
                        <a16:creationId xmlns:a16="http://schemas.microsoft.com/office/drawing/2014/main" id="{DF79663B-B18B-4590-8208-FA9416B08F1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12" y="2451"/>
                    <a:ext cx="30" cy="21"/>
                  </a:xfrm>
                  <a:custGeom>
                    <a:avLst/>
                    <a:gdLst>
                      <a:gd name="T0" fmla="*/ 30 w 45"/>
                      <a:gd name="T1" fmla="*/ 0 h 31"/>
                      <a:gd name="T2" fmla="*/ 15 w 45"/>
                      <a:gd name="T3" fmla="*/ 0 h 31"/>
                      <a:gd name="T4" fmla="*/ 0 w 45"/>
                      <a:gd name="T5" fmla="*/ 16 h 31"/>
                      <a:gd name="T6" fmla="*/ 15 w 45"/>
                      <a:gd name="T7" fmla="*/ 31 h 31"/>
                      <a:gd name="T8" fmla="*/ 30 w 45"/>
                      <a:gd name="T9" fmla="*/ 31 h 31"/>
                      <a:gd name="T10" fmla="*/ 45 w 45"/>
                      <a:gd name="T11" fmla="*/ 16 h 31"/>
                      <a:gd name="T12" fmla="*/ 30 w 45"/>
                      <a:gd name="T13" fmla="*/ 0 h 31"/>
                      <a:gd name="T14" fmla="*/ 30 w 45"/>
                      <a:gd name="T15" fmla="*/ 0 h 31"/>
                      <a:gd name="T16" fmla="*/ 30 w 45"/>
                      <a:gd name="T17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5" h="31">
                        <a:moveTo>
                          <a:pt x="30" y="0"/>
                        </a:move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24"/>
                          <a:pt x="7" y="31"/>
                          <a:pt x="15" y="31"/>
                        </a:cubicBezTo>
                        <a:cubicBezTo>
                          <a:pt x="30" y="31"/>
                          <a:pt x="30" y="31"/>
                          <a:pt x="30" y="31"/>
                        </a:cubicBezTo>
                        <a:cubicBezTo>
                          <a:pt x="39" y="31"/>
                          <a:pt x="45" y="24"/>
                          <a:pt x="45" y="16"/>
                        </a:cubicBezTo>
                        <a:cubicBezTo>
                          <a:pt x="45" y="7"/>
                          <a:pt x="39" y="0"/>
                          <a:pt x="30" y="0"/>
                        </a:cubicBezTo>
                        <a:close/>
                        <a:moveTo>
                          <a:pt x="30" y="0"/>
                        </a:moveTo>
                        <a:cubicBezTo>
                          <a:pt x="30" y="0"/>
                          <a:pt x="30" y="0"/>
                          <a:pt x="3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  <p:sp>
                <p:nvSpPr>
                  <p:cNvPr id="176" name="Freeform 14">
                    <a:extLst>
                      <a:ext uri="{FF2B5EF4-FFF2-40B4-BE49-F238E27FC236}">
                        <a16:creationId xmlns:a16="http://schemas.microsoft.com/office/drawing/2014/main" id="{98B3DEF7-2F8A-4539-9B39-0ABA921946C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572" y="2125"/>
                    <a:ext cx="63" cy="62"/>
                  </a:xfrm>
                  <a:custGeom>
                    <a:avLst/>
                    <a:gdLst>
                      <a:gd name="T0" fmla="*/ 17 w 94"/>
                      <a:gd name="T1" fmla="*/ 93 h 93"/>
                      <a:gd name="T2" fmla="*/ 27 w 94"/>
                      <a:gd name="T3" fmla="*/ 89 h 93"/>
                      <a:gd name="T4" fmla="*/ 88 w 94"/>
                      <a:gd name="T5" fmla="*/ 28 h 93"/>
                      <a:gd name="T6" fmla="*/ 88 w 94"/>
                      <a:gd name="T7" fmla="*/ 6 h 93"/>
                      <a:gd name="T8" fmla="*/ 67 w 94"/>
                      <a:gd name="T9" fmla="*/ 6 h 93"/>
                      <a:gd name="T10" fmla="*/ 6 w 94"/>
                      <a:gd name="T11" fmla="*/ 67 h 93"/>
                      <a:gd name="T12" fmla="*/ 6 w 94"/>
                      <a:gd name="T13" fmla="*/ 89 h 93"/>
                      <a:gd name="T14" fmla="*/ 17 w 94"/>
                      <a:gd name="T15" fmla="*/ 93 h 93"/>
                      <a:gd name="T16" fmla="*/ 17 w 94"/>
                      <a:gd name="T17" fmla="*/ 93 h 93"/>
                      <a:gd name="T18" fmla="*/ 17 w 94"/>
                      <a:gd name="T19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4" h="93">
                        <a:moveTo>
                          <a:pt x="17" y="93"/>
                        </a:moveTo>
                        <a:cubicBezTo>
                          <a:pt x="21" y="93"/>
                          <a:pt x="24" y="92"/>
                          <a:pt x="27" y="89"/>
                        </a:cubicBezTo>
                        <a:cubicBezTo>
                          <a:pt x="88" y="28"/>
                          <a:pt x="88" y="28"/>
                          <a:pt x="88" y="28"/>
                        </a:cubicBezTo>
                        <a:cubicBezTo>
                          <a:pt x="94" y="22"/>
                          <a:pt x="94" y="12"/>
                          <a:pt x="88" y="6"/>
                        </a:cubicBezTo>
                        <a:cubicBezTo>
                          <a:pt x="82" y="0"/>
                          <a:pt x="73" y="0"/>
                          <a:pt x="67" y="6"/>
                        </a:cubicBezTo>
                        <a:cubicBezTo>
                          <a:pt x="6" y="67"/>
                          <a:pt x="6" y="67"/>
                          <a:pt x="6" y="67"/>
                        </a:cubicBezTo>
                        <a:cubicBezTo>
                          <a:pt x="0" y="73"/>
                          <a:pt x="0" y="83"/>
                          <a:pt x="6" y="89"/>
                        </a:cubicBezTo>
                        <a:cubicBezTo>
                          <a:pt x="9" y="92"/>
                          <a:pt x="13" y="93"/>
                          <a:pt x="17" y="93"/>
                        </a:cubicBezTo>
                        <a:close/>
                        <a:moveTo>
                          <a:pt x="17" y="93"/>
                        </a:moveTo>
                        <a:cubicBezTo>
                          <a:pt x="17" y="93"/>
                          <a:pt x="17" y="93"/>
                          <a:pt x="17" y="9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  <p:sp>
                <p:nvSpPr>
                  <p:cNvPr id="177" name="Freeform 15">
                    <a:extLst>
                      <a:ext uri="{FF2B5EF4-FFF2-40B4-BE49-F238E27FC236}">
                        <a16:creationId xmlns:a16="http://schemas.microsoft.com/office/drawing/2014/main" id="{2A3DAFF8-8288-48BB-A312-6D046164996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572" y="2196"/>
                    <a:ext cx="43" cy="42"/>
                  </a:xfrm>
                  <a:custGeom>
                    <a:avLst/>
                    <a:gdLst>
                      <a:gd name="T0" fmla="*/ 17 w 64"/>
                      <a:gd name="T1" fmla="*/ 62 h 62"/>
                      <a:gd name="T2" fmla="*/ 27 w 64"/>
                      <a:gd name="T3" fmla="*/ 58 h 62"/>
                      <a:gd name="T4" fmla="*/ 58 w 64"/>
                      <a:gd name="T5" fmla="*/ 27 h 62"/>
                      <a:gd name="T6" fmla="*/ 58 w 64"/>
                      <a:gd name="T7" fmla="*/ 6 h 62"/>
                      <a:gd name="T8" fmla="*/ 36 w 64"/>
                      <a:gd name="T9" fmla="*/ 6 h 62"/>
                      <a:gd name="T10" fmla="*/ 6 w 64"/>
                      <a:gd name="T11" fmla="*/ 36 h 62"/>
                      <a:gd name="T12" fmla="*/ 6 w 64"/>
                      <a:gd name="T13" fmla="*/ 58 h 62"/>
                      <a:gd name="T14" fmla="*/ 17 w 64"/>
                      <a:gd name="T15" fmla="*/ 62 h 62"/>
                      <a:gd name="T16" fmla="*/ 17 w 64"/>
                      <a:gd name="T17" fmla="*/ 62 h 62"/>
                      <a:gd name="T18" fmla="*/ 17 w 64"/>
                      <a:gd name="T19" fmla="*/ 62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62">
                        <a:moveTo>
                          <a:pt x="17" y="62"/>
                        </a:moveTo>
                        <a:cubicBezTo>
                          <a:pt x="21" y="62"/>
                          <a:pt x="24" y="61"/>
                          <a:pt x="27" y="58"/>
                        </a:cubicBezTo>
                        <a:cubicBezTo>
                          <a:pt x="58" y="27"/>
                          <a:pt x="58" y="27"/>
                          <a:pt x="58" y="27"/>
                        </a:cubicBezTo>
                        <a:cubicBezTo>
                          <a:pt x="64" y="21"/>
                          <a:pt x="64" y="12"/>
                          <a:pt x="58" y="6"/>
                        </a:cubicBezTo>
                        <a:cubicBezTo>
                          <a:pt x="52" y="0"/>
                          <a:pt x="42" y="0"/>
                          <a:pt x="36" y="6"/>
                        </a:cubicBezTo>
                        <a:cubicBezTo>
                          <a:pt x="6" y="36"/>
                          <a:pt x="6" y="36"/>
                          <a:pt x="6" y="36"/>
                        </a:cubicBezTo>
                        <a:cubicBezTo>
                          <a:pt x="0" y="42"/>
                          <a:pt x="0" y="52"/>
                          <a:pt x="6" y="58"/>
                        </a:cubicBezTo>
                        <a:cubicBezTo>
                          <a:pt x="9" y="61"/>
                          <a:pt x="13" y="62"/>
                          <a:pt x="17" y="62"/>
                        </a:cubicBezTo>
                        <a:close/>
                        <a:moveTo>
                          <a:pt x="17" y="62"/>
                        </a:moveTo>
                        <a:cubicBezTo>
                          <a:pt x="17" y="62"/>
                          <a:pt x="17" y="62"/>
                          <a:pt x="17" y="6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  <p:sp>
                <p:nvSpPr>
                  <p:cNvPr id="178" name="Freeform 16">
                    <a:extLst>
                      <a:ext uri="{FF2B5EF4-FFF2-40B4-BE49-F238E27FC236}">
                        <a16:creationId xmlns:a16="http://schemas.microsoft.com/office/drawing/2014/main" id="{A1E7FEBD-EA62-4518-BFA5-72970156605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530" y="2176"/>
                    <a:ext cx="21" cy="21"/>
                  </a:xfrm>
                  <a:custGeom>
                    <a:avLst/>
                    <a:gdLst>
                      <a:gd name="T0" fmla="*/ 5 w 31"/>
                      <a:gd name="T1" fmla="*/ 5 h 31"/>
                      <a:gd name="T2" fmla="*/ 0 w 31"/>
                      <a:gd name="T3" fmla="*/ 16 h 31"/>
                      <a:gd name="T4" fmla="*/ 5 w 31"/>
                      <a:gd name="T5" fmla="*/ 27 h 31"/>
                      <a:gd name="T6" fmla="*/ 15 w 31"/>
                      <a:gd name="T7" fmla="*/ 31 h 31"/>
                      <a:gd name="T8" fmla="*/ 26 w 31"/>
                      <a:gd name="T9" fmla="*/ 27 h 31"/>
                      <a:gd name="T10" fmla="*/ 31 w 31"/>
                      <a:gd name="T11" fmla="*/ 16 h 31"/>
                      <a:gd name="T12" fmla="*/ 26 w 31"/>
                      <a:gd name="T13" fmla="*/ 5 h 31"/>
                      <a:gd name="T14" fmla="*/ 5 w 31"/>
                      <a:gd name="T15" fmla="*/ 5 h 31"/>
                      <a:gd name="T16" fmla="*/ 5 w 31"/>
                      <a:gd name="T17" fmla="*/ 5 h 31"/>
                      <a:gd name="T18" fmla="*/ 5 w 31"/>
                      <a:gd name="T19" fmla="*/ 5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1" h="31">
                        <a:moveTo>
                          <a:pt x="5" y="5"/>
                        </a:moveTo>
                        <a:cubicBezTo>
                          <a:pt x="2" y="8"/>
                          <a:pt x="0" y="12"/>
                          <a:pt x="0" y="16"/>
                        </a:cubicBezTo>
                        <a:cubicBezTo>
                          <a:pt x="0" y="20"/>
                          <a:pt x="2" y="24"/>
                          <a:pt x="5" y="27"/>
                        </a:cubicBezTo>
                        <a:cubicBezTo>
                          <a:pt x="8" y="30"/>
                          <a:pt x="12" y="31"/>
                          <a:pt x="15" y="31"/>
                        </a:cubicBezTo>
                        <a:cubicBezTo>
                          <a:pt x="20" y="31"/>
                          <a:pt x="23" y="30"/>
                          <a:pt x="26" y="27"/>
                        </a:cubicBezTo>
                        <a:cubicBezTo>
                          <a:pt x="29" y="24"/>
                          <a:pt x="31" y="20"/>
                          <a:pt x="31" y="16"/>
                        </a:cubicBezTo>
                        <a:cubicBezTo>
                          <a:pt x="31" y="12"/>
                          <a:pt x="29" y="8"/>
                          <a:pt x="26" y="5"/>
                        </a:cubicBezTo>
                        <a:cubicBezTo>
                          <a:pt x="21" y="0"/>
                          <a:pt x="11" y="0"/>
                          <a:pt x="5" y="5"/>
                        </a:cubicBezTo>
                        <a:close/>
                        <a:moveTo>
                          <a:pt x="5" y="5"/>
                        </a:moveTo>
                        <a:cubicBezTo>
                          <a:pt x="5" y="5"/>
                          <a:pt x="5" y="5"/>
                          <a:pt x="5" y="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  <p:sp>
                <p:nvSpPr>
                  <p:cNvPr id="179" name="Freeform 17">
                    <a:extLst>
                      <a:ext uri="{FF2B5EF4-FFF2-40B4-BE49-F238E27FC236}">
                        <a16:creationId xmlns:a16="http://schemas.microsoft.com/office/drawing/2014/main" id="{FA4C95B0-7BBC-4499-BEFA-DA0D0FEC697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511" y="2125"/>
                    <a:ext cx="53" cy="52"/>
                  </a:xfrm>
                  <a:custGeom>
                    <a:avLst/>
                    <a:gdLst>
                      <a:gd name="T0" fmla="*/ 6 w 79"/>
                      <a:gd name="T1" fmla="*/ 73 h 78"/>
                      <a:gd name="T2" fmla="*/ 17 w 79"/>
                      <a:gd name="T3" fmla="*/ 78 h 78"/>
                      <a:gd name="T4" fmla="*/ 28 w 79"/>
                      <a:gd name="T5" fmla="*/ 73 h 78"/>
                      <a:gd name="T6" fmla="*/ 73 w 79"/>
                      <a:gd name="T7" fmla="*/ 28 h 78"/>
                      <a:gd name="T8" fmla="*/ 73 w 79"/>
                      <a:gd name="T9" fmla="*/ 6 h 78"/>
                      <a:gd name="T10" fmla="*/ 52 w 79"/>
                      <a:gd name="T11" fmla="*/ 6 h 78"/>
                      <a:gd name="T12" fmla="*/ 6 w 79"/>
                      <a:gd name="T13" fmla="*/ 52 h 78"/>
                      <a:gd name="T14" fmla="*/ 6 w 79"/>
                      <a:gd name="T15" fmla="*/ 73 h 78"/>
                      <a:gd name="T16" fmla="*/ 6 w 79"/>
                      <a:gd name="T17" fmla="*/ 73 h 78"/>
                      <a:gd name="T18" fmla="*/ 6 w 79"/>
                      <a:gd name="T19" fmla="*/ 73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9" h="78">
                        <a:moveTo>
                          <a:pt x="6" y="73"/>
                        </a:moveTo>
                        <a:cubicBezTo>
                          <a:pt x="9" y="76"/>
                          <a:pt x="13" y="78"/>
                          <a:pt x="17" y="78"/>
                        </a:cubicBezTo>
                        <a:cubicBezTo>
                          <a:pt x="21" y="78"/>
                          <a:pt x="25" y="76"/>
                          <a:pt x="28" y="73"/>
                        </a:cubicBezTo>
                        <a:cubicBezTo>
                          <a:pt x="73" y="28"/>
                          <a:pt x="73" y="28"/>
                          <a:pt x="73" y="28"/>
                        </a:cubicBezTo>
                        <a:cubicBezTo>
                          <a:pt x="79" y="22"/>
                          <a:pt x="79" y="12"/>
                          <a:pt x="73" y="6"/>
                        </a:cubicBezTo>
                        <a:cubicBezTo>
                          <a:pt x="67" y="0"/>
                          <a:pt x="58" y="0"/>
                          <a:pt x="52" y="6"/>
                        </a:cubicBezTo>
                        <a:cubicBezTo>
                          <a:pt x="6" y="52"/>
                          <a:pt x="6" y="52"/>
                          <a:pt x="6" y="52"/>
                        </a:cubicBezTo>
                        <a:cubicBezTo>
                          <a:pt x="0" y="58"/>
                          <a:pt x="0" y="67"/>
                          <a:pt x="6" y="73"/>
                        </a:cubicBezTo>
                        <a:close/>
                        <a:moveTo>
                          <a:pt x="6" y="73"/>
                        </a:moveTo>
                        <a:cubicBezTo>
                          <a:pt x="6" y="73"/>
                          <a:pt x="6" y="73"/>
                          <a:pt x="6" y="7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  <p:sp>
                <p:nvSpPr>
                  <p:cNvPr id="180" name="Freeform 18">
                    <a:extLst>
                      <a:ext uri="{FF2B5EF4-FFF2-40B4-BE49-F238E27FC236}">
                        <a16:creationId xmlns:a16="http://schemas.microsoft.com/office/drawing/2014/main" id="{6D9B77E5-BA24-4161-B19C-E64A75D10A4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572" y="2176"/>
                    <a:ext cx="114" cy="113"/>
                  </a:xfrm>
                  <a:custGeom>
                    <a:avLst/>
                    <a:gdLst>
                      <a:gd name="T0" fmla="*/ 143 w 170"/>
                      <a:gd name="T1" fmla="*/ 6 h 169"/>
                      <a:gd name="T2" fmla="*/ 6 w 170"/>
                      <a:gd name="T3" fmla="*/ 143 h 169"/>
                      <a:gd name="T4" fmla="*/ 6 w 170"/>
                      <a:gd name="T5" fmla="*/ 165 h 169"/>
                      <a:gd name="T6" fmla="*/ 17 w 170"/>
                      <a:gd name="T7" fmla="*/ 169 h 169"/>
                      <a:gd name="T8" fmla="*/ 27 w 170"/>
                      <a:gd name="T9" fmla="*/ 165 h 169"/>
                      <a:gd name="T10" fmla="*/ 164 w 170"/>
                      <a:gd name="T11" fmla="*/ 28 h 169"/>
                      <a:gd name="T12" fmla="*/ 164 w 170"/>
                      <a:gd name="T13" fmla="*/ 6 h 169"/>
                      <a:gd name="T14" fmla="*/ 143 w 170"/>
                      <a:gd name="T15" fmla="*/ 6 h 169"/>
                      <a:gd name="T16" fmla="*/ 143 w 170"/>
                      <a:gd name="T17" fmla="*/ 6 h 169"/>
                      <a:gd name="T18" fmla="*/ 143 w 170"/>
                      <a:gd name="T19" fmla="*/ 6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0" h="169">
                        <a:moveTo>
                          <a:pt x="143" y="6"/>
                        </a:moveTo>
                        <a:cubicBezTo>
                          <a:pt x="6" y="143"/>
                          <a:pt x="6" y="143"/>
                          <a:pt x="6" y="143"/>
                        </a:cubicBezTo>
                        <a:cubicBezTo>
                          <a:pt x="0" y="149"/>
                          <a:pt x="0" y="159"/>
                          <a:pt x="6" y="165"/>
                        </a:cubicBezTo>
                        <a:cubicBezTo>
                          <a:pt x="9" y="168"/>
                          <a:pt x="13" y="169"/>
                          <a:pt x="17" y="169"/>
                        </a:cubicBezTo>
                        <a:cubicBezTo>
                          <a:pt x="21" y="169"/>
                          <a:pt x="24" y="168"/>
                          <a:pt x="27" y="165"/>
                        </a:cubicBezTo>
                        <a:cubicBezTo>
                          <a:pt x="164" y="28"/>
                          <a:pt x="164" y="28"/>
                          <a:pt x="164" y="28"/>
                        </a:cubicBezTo>
                        <a:cubicBezTo>
                          <a:pt x="170" y="22"/>
                          <a:pt x="170" y="12"/>
                          <a:pt x="164" y="6"/>
                        </a:cubicBezTo>
                        <a:cubicBezTo>
                          <a:pt x="158" y="0"/>
                          <a:pt x="149" y="0"/>
                          <a:pt x="143" y="6"/>
                        </a:cubicBezTo>
                        <a:close/>
                        <a:moveTo>
                          <a:pt x="143" y="6"/>
                        </a:moveTo>
                        <a:cubicBezTo>
                          <a:pt x="143" y="6"/>
                          <a:pt x="143" y="6"/>
                          <a:pt x="143" y="6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  <p:sp>
                <p:nvSpPr>
                  <p:cNvPr id="181" name="Freeform 19">
                    <a:extLst>
                      <a:ext uri="{FF2B5EF4-FFF2-40B4-BE49-F238E27FC236}">
                        <a16:creationId xmlns:a16="http://schemas.microsoft.com/office/drawing/2014/main" id="{C62F8948-783E-4932-A0A4-1B8135B062C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458" y="2156"/>
                    <a:ext cx="20" cy="21"/>
                  </a:xfrm>
                  <a:custGeom>
                    <a:avLst/>
                    <a:gdLst>
                      <a:gd name="T0" fmla="*/ 26 w 30"/>
                      <a:gd name="T1" fmla="*/ 6 h 32"/>
                      <a:gd name="T2" fmla="*/ 4 w 30"/>
                      <a:gd name="T3" fmla="*/ 6 h 32"/>
                      <a:gd name="T4" fmla="*/ 0 w 30"/>
                      <a:gd name="T5" fmla="*/ 17 h 32"/>
                      <a:gd name="T6" fmla="*/ 4 w 30"/>
                      <a:gd name="T7" fmla="*/ 27 h 32"/>
                      <a:gd name="T8" fmla="*/ 15 w 30"/>
                      <a:gd name="T9" fmla="*/ 32 h 32"/>
                      <a:gd name="T10" fmla="*/ 26 w 30"/>
                      <a:gd name="T11" fmla="*/ 27 h 32"/>
                      <a:gd name="T12" fmla="*/ 30 w 30"/>
                      <a:gd name="T13" fmla="*/ 17 h 32"/>
                      <a:gd name="T14" fmla="*/ 26 w 30"/>
                      <a:gd name="T15" fmla="*/ 6 h 32"/>
                      <a:gd name="T16" fmla="*/ 26 w 30"/>
                      <a:gd name="T17" fmla="*/ 6 h 32"/>
                      <a:gd name="T18" fmla="*/ 26 w 30"/>
                      <a:gd name="T19" fmla="*/ 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0" h="32">
                        <a:moveTo>
                          <a:pt x="26" y="6"/>
                        </a:moveTo>
                        <a:cubicBezTo>
                          <a:pt x="20" y="0"/>
                          <a:pt x="10" y="0"/>
                          <a:pt x="4" y="6"/>
                        </a:cubicBezTo>
                        <a:cubicBezTo>
                          <a:pt x="1" y="9"/>
                          <a:pt x="0" y="12"/>
                          <a:pt x="0" y="17"/>
                        </a:cubicBezTo>
                        <a:cubicBezTo>
                          <a:pt x="0" y="21"/>
                          <a:pt x="1" y="24"/>
                          <a:pt x="4" y="27"/>
                        </a:cubicBezTo>
                        <a:cubicBezTo>
                          <a:pt x="7" y="30"/>
                          <a:pt x="11" y="32"/>
                          <a:pt x="15" y="32"/>
                        </a:cubicBezTo>
                        <a:cubicBezTo>
                          <a:pt x="19" y="32"/>
                          <a:pt x="23" y="30"/>
                          <a:pt x="26" y="27"/>
                        </a:cubicBezTo>
                        <a:cubicBezTo>
                          <a:pt x="28" y="24"/>
                          <a:pt x="30" y="21"/>
                          <a:pt x="30" y="17"/>
                        </a:cubicBezTo>
                        <a:cubicBezTo>
                          <a:pt x="30" y="12"/>
                          <a:pt x="28" y="9"/>
                          <a:pt x="26" y="6"/>
                        </a:cubicBezTo>
                        <a:close/>
                        <a:moveTo>
                          <a:pt x="26" y="6"/>
                        </a:moveTo>
                        <a:cubicBezTo>
                          <a:pt x="26" y="6"/>
                          <a:pt x="26" y="6"/>
                          <a:pt x="26" y="6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  <p:sp>
                <p:nvSpPr>
                  <p:cNvPr id="182" name="Freeform 20">
                    <a:extLst>
                      <a:ext uri="{FF2B5EF4-FFF2-40B4-BE49-F238E27FC236}">
                        <a16:creationId xmlns:a16="http://schemas.microsoft.com/office/drawing/2014/main" id="{077F7273-1A9B-457F-A61B-ABF7A1173F2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74" y="2125"/>
                    <a:ext cx="63" cy="62"/>
                  </a:xfrm>
                  <a:custGeom>
                    <a:avLst/>
                    <a:gdLst>
                      <a:gd name="T0" fmla="*/ 17 w 94"/>
                      <a:gd name="T1" fmla="*/ 93 h 93"/>
                      <a:gd name="T2" fmla="*/ 27 w 94"/>
                      <a:gd name="T3" fmla="*/ 89 h 93"/>
                      <a:gd name="T4" fmla="*/ 88 w 94"/>
                      <a:gd name="T5" fmla="*/ 28 h 93"/>
                      <a:gd name="T6" fmla="*/ 88 w 94"/>
                      <a:gd name="T7" fmla="*/ 6 h 93"/>
                      <a:gd name="T8" fmla="*/ 67 w 94"/>
                      <a:gd name="T9" fmla="*/ 6 h 93"/>
                      <a:gd name="T10" fmla="*/ 6 w 94"/>
                      <a:gd name="T11" fmla="*/ 67 h 93"/>
                      <a:gd name="T12" fmla="*/ 6 w 94"/>
                      <a:gd name="T13" fmla="*/ 89 h 93"/>
                      <a:gd name="T14" fmla="*/ 17 w 94"/>
                      <a:gd name="T15" fmla="*/ 93 h 93"/>
                      <a:gd name="T16" fmla="*/ 17 w 94"/>
                      <a:gd name="T17" fmla="*/ 93 h 93"/>
                      <a:gd name="T18" fmla="*/ 17 w 94"/>
                      <a:gd name="T19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4" h="93">
                        <a:moveTo>
                          <a:pt x="17" y="93"/>
                        </a:moveTo>
                        <a:cubicBezTo>
                          <a:pt x="21" y="93"/>
                          <a:pt x="24" y="92"/>
                          <a:pt x="27" y="89"/>
                        </a:cubicBezTo>
                        <a:cubicBezTo>
                          <a:pt x="88" y="28"/>
                          <a:pt x="88" y="28"/>
                          <a:pt x="88" y="28"/>
                        </a:cubicBezTo>
                        <a:cubicBezTo>
                          <a:pt x="94" y="22"/>
                          <a:pt x="94" y="12"/>
                          <a:pt x="88" y="6"/>
                        </a:cubicBezTo>
                        <a:cubicBezTo>
                          <a:pt x="82" y="0"/>
                          <a:pt x="73" y="0"/>
                          <a:pt x="67" y="6"/>
                        </a:cubicBezTo>
                        <a:cubicBezTo>
                          <a:pt x="6" y="67"/>
                          <a:pt x="6" y="67"/>
                          <a:pt x="6" y="67"/>
                        </a:cubicBezTo>
                        <a:cubicBezTo>
                          <a:pt x="0" y="73"/>
                          <a:pt x="0" y="83"/>
                          <a:pt x="6" y="89"/>
                        </a:cubicBezTo>
                        <a:cubicBezTo>
                          <a:pt x="9" y="92"/>
                          <a:pt x="13" y="93"/>
                          <a:pt x="17" y="93"/>
                        </a:cubicBezTo>
                        <a:close/>
                        <a:moveTo>
                          <a:pt x="17" y="93"/>
                        </a:moveTo>
                        <a:cubicBezTo>
                          <a:pt x="17" y="93"/>
                          <a:pt x="17" y="93"/>
                          <a:pt x="17" y="9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  <p:sp>
                <p:nvSpPr>
                  <p:cNvPr id="183" name="Freeform 21">
                    <a:extLst>
                      <a:ext uri="{FF2B5EF4-FFF2-40B4-BE49-F238E27FC236}">
                        <a16:creationId xmlns:a16="http://schemas.microsoft.com/office/drawing/2014/main" id="{22DEE3A1-F42B-4121-BA8D-7FB69DCD0FE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74" y="2196"/>
                    <a:ext cx="43" cy="42"/>
                  </a:xfrm>
                  <a:custGeom>
                    <a:avLst/>
                    <a:gdLst>
                      <a:gd name="T0" fmla="*/ 17 w 64"/>
                      <a:gd name="T1" fmla="*/ 62 h 62"/>
                      <a:gd name="T2" fmla="*/ 27 w 64"/>
                      <a:gd name="T3" fmla="*/ 58 h 62"/>
                      <a:gd name="T4" fmla="*/ 58 w 64"/>
                      <a:gd name="T5" fmla="*/ 27 h 62"/>
                      <a:gd name="T6" fmla="*/ 58 w 64"/>
                      <a:gd name="T7" fmla="*/ 6 h 62"/>
                      <a:gd name="T8" fmla="*/ 36 w 64"/>
                      <a:gd name="T9" fmla="*/ 6 h 62"/>
                      <a:gd name="T10" fmla="*/ 6 w 64"/>
                      <a:gd name="T11" fmla="*/ 36 h 62"/>
                      <a:gd name="T12" fmla="*/ 6 w 64"/>
                      <a:gd name="T13" fmla="*/ 58 h 62"/>
                      <a:gd name="T14" fmla="*/ 17 w 64"/>
                      <a:gd name="T15" fmla="*/ 62 h 62"/>
                      <a:gd name="T16" fmla="*/ 17 w 64"/>
                      <a:gd name="T17" fmla="*/ 62 h 62"/>
                      <a:gd name="T18" fmla="*/ 17 w 64"/>
                      <a:gd name="T19" fmla="*/ 62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62">
                        <a:moveTo>
                          <a:pt x="17" y="62"/>
                        </a:moveTo>
                        <a:cubicBezTo>
                          <a:pt x="21" y="62"/>
                          <a:pt x="24" y="61"/>
                          <a:pt x="27" y="58"/>
                        </a:cubicBezTo>
                        <a:cubicBezTo>
                          <a:pt x="58" y="27"/>
                          <a:pt x="58" y="27"/>
                          <a:pt x="58" y="27"/>
                        </a:cubicBezTo>
                        <a:cubicBezTo>
                          <a:pt x="64" y="21"/>
                          <a:pt x="64" y="12"/>
                          <a:pt x="58" y="6"/>
                        </a:cubicBezTo>
                        <a:cubicBezTo>
                          <a:pt x="52" y="0"/>
                          <a:pt x="42" y="0"/>
                          <a:pt x="36" y="6"/>
                        </a:cubicBezTo>
                        <a:cubicBezTo>
                          <a:pt x="6" y="36"/>
                          <a:pt x="6" y="36"/>
                          <a:pt x="6" y="36"/>
                        </a:cubicBezTo>
                        <a:cubicBezTo>
                          <a:pt x="0" y="42"/>
                          <a:pt x="0" y="52"/>
                          <a:pt x="6" y="58"/>
                        </a:cubicBezTo>
                        <a:cubicBezTo>
                          <a:pt x="9" y="61"/>
                          <a:pt x="13" y="62"/>
                          <a:pt x="17" y="62"/>
                        </a:cubicBezTo>
                        <a:close/>
                        <a:moveTo>
                          <a:pt x="17" y="62"/>
                        </a:moveTo>
                        <a:cubicBezTo>
                          <a:pt x="17" y="62"/>
                          <a:pt x="17" y="62"/>
                          <a:pt x="17" y="6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  <p:sp>
                <p:nvSpPr>
                  <p:cNvPr id="184" name="Freeform 22">
                    <a:extLst>
                      <a:ext uri="{FF2B5EF4-FFF2-40B4-BE49-F238E27FC236}">
                        <a16:creationId xmlns:a16="http://schemas.microsoft.com/office/drawing/2014/main" id="{24005CF8-69D0-4008-9DF7-4E29D78828D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33" y="2176"/>
                    <a:ext cx="21" cy="21"/>
                  </a:xfrm>
                  <a:custGeom>
                    <a:avLst/>
                    <a:gdLst>
                      <a:gd name="T0" fmla="*/ 5 w 31"/>
                      <a:gd name="T1" fmla="*/ 5 h 31"/>
                      <a:gd name="T2" fmla="*/ 0 w 31"/>
                      <a:gd name="T3" fmla="*/ 16 h 31"/>
                      <a:gd name="T4" fmla="*/ 5 w 31"/>
                      <a:gd name="T5" fmla="*/ 27 h 31"/>
                      <a:gd name="T6" fmla="*/ 15 w 31"/>
                      <a:gd name="T7" fmla="*/ 31 h 31"/>
                      <a:gd name="T8" fmla="*/ 26 w 31"/>
                      <a:gd name="T9" fmla="*/ 27 h 31"/>
                      <a:gd name="T10" fmla="*/ 31 w 31"/>
                      <a:gd name="T11" fmla="*/ 16 h 31"/>
                      <a:gd name="T12" fmla="*/ 26 w 31"/>
                      <a:gd name="T13" fmla="*/ 5 h 31"/>
                      <a:gd name="T14" fmla="*/ 5 w 31"/>
                      <a:gd name="T15" fmla="*/ 5 h 31"/>
                      <a:gd name="T16" fmla="*/ 5 w 31"/>
                      <a:gd name="T17" fmla="*/ 5 h 31"/>
                      <a:gd name="T18" fmla="*/ 5 w 31"/>
                      <a:gd name="T19" fmla="*/ 5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1" h="31">
                        <a:moveTo>
                          <a:pt x="5" y="5"/>
                        </a:moveTo>
                        <a:cubicBezTo>
                          <a:pt x="2" y="8"/>
                          <a:pt x="0" y="12"/>
                          <a:pt x="0" y="16"/>
                        </a:cubicBezTo>
                        <a:cubicBezTo>
                          <a:pt x="0" y="20"/>
                          <a:pt x="2" y="24"/>
                          <a:pt x="5" y="27"/>
                        </a:cubicBezTo>
                        <a:cubicBezTo>
                          <a:pt x="8" y="30"/>
                          <a:pt x="11" y="31"/>
                          <a:pt x="15" y="31"/>
                        </a:cubicBezTo>
                        <a:cubicBezTo>
                          <a:pt x="19" y="31"/>
                          <a:pt x="23" y="30"/>
                          <a:pt x="26" y="27"/>
                        </a:cubicBezTo>
                        <a:cubicBezTo>
                          <a:pt x="29" y="24"/>
                          <a:pt x="31" y="20"/>
                          <a:pt x="31" y="16"/>
                        </a:cubicBezTo>
                        <a:cubicBezTo>
                          <a:pt x="31" y="12"/>
                          <a:pt x="29" y="8"/>
                          <a:pt x="26" y="5"/>
                        </a:cubicBezTo>
                        <a:cubicBezTo>
                          <a:pt x="21" y="0"/>
                          <a:pt x="10" y="0"/>
                          <a:pt x="5" y="5"/>
                        </a:cubicBezTo>
                        <a:close/>
                        <a:moveTo>
                          <a:pt x="5" y="5"/>
                        </a:moveTo>
                        <a:cubicBezTo>
                          <a:pt x="5" y="5"/>
                          <a:pt x="5" y="5"/>
                          <a:pt x="5" y="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  <p:sp>
                <p:nvSpPr>
                  <p:cNvPr id="185" name="Freeform 23">
                    <a:extLst>
                      <a:ext uri="{FF2B5EF4-FFF2-40B4-BE49-F238E27FC236}">
                        <a16:creationId xmlns:a16="http://schemas.microsoft.com/office/drawing/2014/main" id="{7A24E364-F3AD-4402-A9C7-B4775DF03CD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13" y="2125"/>
                    <a:ext cx="53" cy="52"/>
                  </a:xfrm>
                  <a:custGeom>
                    <a:avLst/>
                    <a:gdLst>
                      <a:gd name="T0" fmla="*/ 6 w 79"/>
                      <a:gd name="T1" fmla="*/ 73 h 78"/>
                      <a:gd name="T2" fmla="*/ 17 w 79"/>
                      <a:gd name="T3" fmla="*/ 78 h 78"/>
                      <a:gd name="T4" fmla="*/ 28 w 79"/>
                      <a:gd name="T5" fmla="*/ 73 h 78"/>
                      <a:gd name="T6" fmla="*/ 73 w 79"/>
                      <a:gd name="T7" fmla="*/ 28 h 78"/>
                      <a:gd name="T8" fmla="*/ 73 w 79"/>
                      <a:gd name="T9" fmla="*/ 6 h 78"/>
                      <a:gd name="T10" fmla="*/ 52 w 79"/>
                      <a:gd name="T11" fmla="*/ 6 h 78"/>
                      <a:gd name="T12" fmla="*/ 6 w 79"/>
                      <a:gd name="T13" fmla="*/ 52 h 78"/>
                      <a:gd name="T14" fmla="*/ 6 w 79"/>
                      <a:gd name="T15" fmla="*/ 73 h 78"/>
                      <a:gd name="T16" fmla="*/ 6 w 79"/>
                      <a:gd name="T17" fmla="*/ 73 h 78"/>
                      <a:gd name="T18" fmla="*/ 6 w 79"/>
                      <a:gd name="T19" fmla="*/ 73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9" h="78">
                        <a:moveTo>
                          <a:pt x="6" y="73"/>
                        </a:moveTo>
                        <a:cubicBezTo>
                          <a:pt x="9" y="76"/>
                          <a:pt x="13" y="78"/>
                          <a:pt x="17" y="78"/>
                        </a:cubicBezTo>
                        <a:cubicBezTo>
                          <a:pt x="21" y="78"/>
                          <a:pt x="25" y="76"/>
                          <a:pt x="28" y="73"/>
                        </a:cubicBezTo>
                        <a:cubicBezTo>
                          <a:pt x="73" y="28"/>
                          <a:pt x="73" y="28"/>
                          <a:pt x="73" y="28"/>
                        </a:cubicBezTo>
                        <a:cubicBezTo>
                          <a:pt x="79" y="22"/>
                          <a:pt x="79" y="12"/>
                          <a:pt x="73" y="6"/>
                        </a:cubicBezTo>
                        <a:cubicBezTo>
                          <a:pt x="67" y="0"/>
                          <a:pt x="58" y="0"/>
                          <a:pt x="52" y="6"/>
                        </a:cubicBezTo>
                        <a:cubicBezTo>
                          <a:pt x="6" y="52"/>
                          <a:pt x="6" y="52"/>
                          <a:pt x="6" y="52"/>
                        </a:cubicBezTo>
                        <a:cubicBezTo>
                          <a:pt x="0" y="58"/>
                          <a:pt x="0" y="67"/>
                          <a:pt x="6" y="73"/>
                        </a:cubicBezTo>
                        <a:close/>
                        <a:moveTo>
                          <a:pt x="6" y="73"/>
                        </a:moveTo>
                        <a:cubicBezTo>
                          <a:pt x="6" y="73"/>
                          <a:pt x="6" y="73"/>
                          <a:pt x="6" y="73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  <p:sp>
                <p:nvSpPr>
                  <p:cNvPr id="186" name="Freeform 24">
                    <a:extLst>
                      <a:ext uri="{FF2B5EF4-FFF2-40B4-BE49-F238E27FC236}">
                        <a16:creationId xmlns:a16="http://schemas.microsoft.com/office/drawing/2014/main" id="{7B0A34C3-B5F2-4D4A-ACCE-700F7428D68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74" y="2176"/>
                    <a:ext cx="114" cy="113"/>
                  </a:xfrm>
                  <a:custGeom>
                    <a:avLst/>
                    <a:gdLst>
                      <a:gd name="T0" fmla="*/ 143 w 170"/>
                      <a:gd name="T1" fmla="*/ 6 h 169"/>
                      <a:gd name="T2" fmla="*/ 6 w 170"/>
                      <a:gd name="T3" fmla="*/ 143 h 169"/>
                      <a:gd name="T4" fmla="*/ 6 w 170"/>
                      <a:gd name="T5" fmla="*/ 165 h 169"/>
                      <a:gd name="T6" fmla="*/ 17 w 170"/>
                      <a:gd name="T7" fmla="*/ 169 h 169"/>
                      <a:gd name="T8" fmla="*/ 27 w 170"/>
                      <a:gd name="T9" fmla="*/ 165 h 169"/>
                      <a:gd name="T10" fmla="*/ 164 w 170"/>
                      <a:gd name="T11" fmla="*/ 28 h 169"/>
                      <a:gd name="T12" fmla="*/ 164 w 170"/>
                      <a:gd name="T13" fmla="*/ 6 h 169"/>
                      <a:gd name="T14" fmla="*/ 143 w 170"/>
                      <a:gd name="T15" fmla="*/ 6 h 169"/>
                      <a:gd name="T16" fmla="*/ 143 w 170"/>
                      <a:gd name="T17" fmla="*/ 6 h 169"/>
                      <a:gd name="T18" fmla="*/ 143 w 170"/>
                      <a:gd name="T19" fmla="*/ 6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0" h="169">
                        <a:moveTo>
                          <a:pt x="143" y="6"/>
                        </a:moveTo>
                        <a:cubicBezTo>
                          <a:pt x="6" y="143"/>
                          <a:pt x="6" y="143"/>
                          <a:pt x="6" y="143"/>
                        </a:cubicBezTo>
                        <a:cubicBezTo>
                          <a:pt x="0" y="149"/>
                          <a:pt x="0" y="159"/>
                          <a:pt x="6" y="165"/>
                        </a:cubicBezTo>
                        <a:cubicBezTo>
                          <a:pt x="9" y="168"/>
                          <a:pt x="13" y="169"/>
                          <a:pt x="17" y="169"/>
                        </a:cubicBezTo>
                        <a:cubicBezTo>
                          <a:pt x="21" y="169"/>
                          <a:pt x="24" y="168"/>
                          <a:pt x="27" y="165"/>
                        </a:cubicBezTo>
                        <a:cubicBezTo>
                          <a:pt x="164" y="28"/>
                          <a:pt x="164" y="28"/>
                          <a:pt x="164" y="28"/>
                        </a:cubicBezTo>
                        <a:cubicBezTo>
                          <a:pt x="170" y="22"/>
                          <a:pt x="170" y="12"/>
                          <a:pt x="164" y="6"/>
                        </a:cubicBezTo>
                        <a:cubicBezTo>
                          <a:pt x="158" y="0"/>
                          <a:pt x="149" y="0"/>
                          <a:pt x="143" y="6"/>
                        </a:cubicBezTo>
                        <a:close/>
                        <a:moveTo>
                          <a:pt x="143" y="6"/>
                        </a:moveTo>
                        <a:cubicBezTo>
                          <a:pt x="143" y="6"/>
                          <a:pt x="143" y="6"/>
                          <a:pt x="143" y="6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  <p:sp>
                <p:nvSpPr>
                  <p:cNvPr id="187" name="Freeform 25">
                    <a:extLst>
                      <a:ext uri="{FF2B5EF4-FFF2-40B4-BE49-F238E27FC236}">
                        <a16:creationId xmlns:a16="http://schemas.microsoft.com/office/drawing/2014/main" id="{038825C5-4C18-46F5-86E8-E1BAAB85ACF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61" y="2156"/>
                    <a:ext cx="20" cy="21"/>
                  </a:xfrm>
                  <a:custGeom>
                    <a:avLst/>
                    <a:gdLst>
                      <a:gd name="T0" fmla="*/ 26 w 30"/>
                      <a:gd name="T1" fmla="*/ 6 h 32"/>
                      <a:gd name="T2" fmla="*/ 4 w 30"/>
                      <a:gd name="T3" fmla="*/ 6 h 32"/>
                      <a:gd name="T4" fmla="*/ 0 w 30"/>
                      <a:gd name="T5" fmla="*/ 17 h 32"/>
                      <a:gd name="T6" fmla="*/ 4 w 30"/>
                      <a:gd name="T7" fmla="*/ 27 h 32"/>
                      <a:gd name="T8" fmla="*/ 15 w 30"/>
                      <a:gd name="T9" fmla="*/ 32 h 32"/>
                      <a:gd name="T10" fmla="*/ 26 w 30"/>
                      <a:gd name="T11" fmla="*/ 27 h 32"/>
                      <a:gd name="T12" fmla="*/ 30 w 30"/>
                      <a:gd name="T13" fmla="*/ 17 h 32"/>
                      <a:gd name="T14" fmla="*/ 26 w 30"/>
                      <a:gd name="T15" fmla="*/ 6 h 32"/>
                      <a:gd name="T16" fmla="*/ 26 w 30"/>
                      <a:gd name="T17" fmla="*/ 6 h 32"/>
                      <a:gd name="T18" fmla="*/ 26 w 30"/>
                      <a:gd name="T19" fmla="*/ 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0" h="32">
                        <a:moveTo>
                          <a:pt x="26" y="6"/>
                        </a:moveTo>
                        <a:cubicBezTo>
                          <a:pt x="20" y="0"/>
                          <a:pt x="10" y="0"/>
                          <a:pt x="4" y="6"/>
                        </a:cubicBezTo>
                        <a:cubicBezTo>
                          <a:pt x="1" y="9"/>
                          <a:pt x="0" y="12"/>
                          <a:pt x="0" y="17"/>
                        </a:cubicBezTo>
                        <a:cubicBezTo>
                          <a:pt x="0" y="21"/>
                          <a:pt x="1" y="24"/>
                          <a:pt x="4" y="27"/>
                        </a:cubicBezTo>
                        <a:cubicBezTo>
                          <a:pt x="7" y="30"/>
                          <a:pt x="11" y="32"/>
                          <a:pt x="15" y="32"/>
                        </a:cubicBezTo>
                        <a:cubicBezTo>
                          <a:pt x="19" y="32"/>
                          <a:pt x="23" y="30"/>
                          <a:pt x="26" y="27"/>
                        </a:cubicBezTo>
                        <a:cubicBezTo>
                          <a:pt x="28" y="24"/>
                          <a:pt x="30" y="21"/>
                          <a:pt x="30" y="17"/>
                        </a:cubicBezTo>
                        <a:cubicBezTo>
                          <a:pt x="30" y="13"/>
                          <a:pt x="28" y="9"/>
                          <a:pt x="26" y="6"/>
                        </a:cubicBezTo>
                        <a:close/>
                        <a:moveTo>
                          <a:pt x="26" y="6"/>
                        </a:moveTo>
                        <a:cubicBezTo>
                          <a:pt x="26" y="6"/>
                          <a:pt x="26" y="6"/>
                          <a:pt x="26" y="6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</p:grpSp>
            <p:pic>
              <p:nvPicPr>
                <p:cNvPr id="166" name="Рисунок 39">
                  <a:extLst>
                    <a:ext uri="{FF2B5EF4-FFF2-40B4-BE49-F238E27FC236}">
                      <a16:creationId xmlns:a16="http://schemas.microsoft.com/office/drawing/2014/main" id="{8593A664-E5AC-4E94-881B-FED18C06D3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95851" y="3052611"/>
                  <a:ext cx="686669" cy="44761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1B032A75-97E3-4D1E-B12A-C0F6AF7E4D2B}"/>
                </a:ext>
              </a:extLst>
            </p:cNvPr>
            <p:cNvGrpSpPr/>
            <p:nvPr/>
          </p:nvGrpSpPr>
          <p:grpSpPr>
            <a:xfrm>
              <a:off x="1787638" y="3732768"/>
              <a:ext cx="1918721" cy="1438488"/>
              <a:chOff x="3843234" y="3200459"/>
              <a:chExt cx="1289223" cy="966546"/>
            </a:xfrm>
          </p:grpSpPr>
          <p:sp>
            <p:nvSpPr>
              <p:cNvPr id="144" name="Freeform 6">
                <a:extLst>
                  <a:ext uri="{FF2B5EF4-FFF2-40B4-BE49-F238E27FC236}">
                    <a16:creationId xmlns:a16="http://schemas.microsoft.com/office/drawing/2014/main" id="{66E35FAD-EADB-4FB4-A324-0B4FA6DE1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1320" y="3624176"/>
                <a:ext cx="107855" cy="117870"/>
              </a:xfrm>
              <a:custGeom>
                <a:avLst/>
                <a:gdLst>
                  <a:gd name="T0" fmla="*/ 105 w 140"/>
                  <a:gd name="T1" fmla="*/ 0 h 153"/>
                  <a:gd name="T2" fmla="*/ 0 w 140"/>
                  <a:gd name="T3" fmla="*/ 153 h 153"/>
                  <a:gd name="T4" fmla="*/ 140 w 140"/>
                  <a:gd name="T5" fmla="*/ 66 h 153"/>
                  <a:gd name="T6" fmla="*/ 105 w 140"/>
                  <a:gd name="T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153">
                    <a:moveTo>
                      <a:pt x="105" y="0"/>
                    </a:moveTo>
                    <a:lnTo>
                      <a:pt x="0" y="153"/>
                    </a:lnTo>
                    <a:lnTo>
                      <a:pt x="140" y="66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66C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3" rIns="91404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/>
              </a:p>
            </p:txBody>
          </p:sp>
          <p:sp>
            <p:nvSpPr>
              <p:cNvPr id="145" name="Freeform 7">
                <a:extLst>
                  <a:ext uri="{FF2B5EF4-FFF2-40B4-BE49-F238E27FC236}">
                    <a16:creationId xmlns:a16="http://schemas.microsoft.com/office/drawing/2014/main" id="{E90BD5DE-7F70-4A49-9DF0-A4BEB1F13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359" y="3623406"/>
                <a:ext cx="107855" cy="117870"/>
              </a:xfrm>
              <a:custGeom>
                <a:avLst/>
                <a:gdLst>
                  <a:gd name="T0" fmla="*/ 140 w 140"/>
                  <a:gd name="T1" fmla="*/ 153 h 153"/>
                  <a:gd name="T2" fmla="*/ 36 w 140"/>
                  <a:gd name="T3" fmla="*/ 0 h 153"/>
                  <a:gd name="T4" fmla="*/ 0 w 140"/>
                  <a:gd name="T5" fmla="*/ 66 h 153"/>
                  <a:gd name="T6" fmla="*/ 140 w 140"/>
                  <a:gd name="T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153">
                    <a:moveTo>
                      <a:pt x="140" y="153"/>
                    </a:moveTo>
                    <a:lnTo>
                      <a:pt x="36" y="0"/>
                    </a:lnTo>
                    <a:lnTo>
                      <a:pt x="0" y="66"/>
                    </a:lnTo>
                    <a:lnTo>
                      <a:pt x="140" y="153"/>
                    </a:lnTo>
                    <a:close/>
                  </a:path>
                </a:pathLst>
              </a:custGeom>
              <a:solidFill>
                <a:srgbClr val="66C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3" rIns="91404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/>
              </a:p>
            </p:txBody>
          </p:sp>
          <p:sp>
            <p:nvSpPr>
              <p:cNvPr id="146" name="Freeform 8">
                <a:extLst>
                  <a:ext uri="{FF2B5EF4-FFF2-40B4-BE49-F238E27FC236}">
                    <a16:creationId xmlns:a16="http://schemas.microsoft.com/office/drawing/2014/main" id="{019ADFDB-DB37-47AD-A25A-7A1D52CD4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3932" y="3618784"/>
                <a:ext cx="239593" cy="146375"/>
              </a:xfrm>
              <a:custGeom>
                <a:avLst/>
                <a:gdLst>
                  <a:gd name="T0" fmla="*/ 383 w 841"/>
                  <a:gd name="T1" fmla="*/ 190 h 514"/>
                  <a:gd name="T2" fmla="*/ 485 w 841"/>
                  <a:gd name="T3" fmla="*/ 0 h 514"/>
                  <a:gd name="T4" fmla="*/ 447 w 841"/>
                  <a:gd name="T5" fmla="*/ 9 h 514"/>
                  <a:gd name="T6" fmla="*/ 444 w 841"/>
                  <a:gd name="T7" fmla="*/ 9 h 514"/>
                  <a:gd name="T8" fmla="*/ 442 w 841"/>
                  <a:gd name="T9" fmla="*/ 9 h 514"/>
                  <a:gd name="T10" fmla="*/ 161 w 841"/>
                  <a:gd name="T11" fmla="*/ 112 h 514"/>
                  <a:gd name="T12" fmla="*/ 65 w 841"/>
                  <a:gd name="T13" fmla="*/ 159 h 514"/>
                  <a:gd name="T14" fmla="*/ 0 w 841"/>
                  <a:gd name="T15" fmla="*/ 269 h 514"/>
                  <a:gd name="T16" fmla="*/ 0 w 841"/>
                  <a:gd name="T17" fmla="*/ 514 h 514"/>
                  <a:gd name="T18" fmla="*/ 410 w 841"/>
                  <a:gd name="T19" fmla="*/ 514 h 514"/>
                  <a:gd name="T20" fmla="*/ 410 w 841"/>
                  <a:gd name="T21" fmla="*/ 412 h 514"/>
                  <a:gd name="T22" fmla="*/ 444 w 841"/>
                  <a:gd name="T23" fmla="*/ 378 h 514"/>
                  <a:gd name="T24" fmla="*/ 478 w 841"/>
                  <a:gd name="T25" fmla="*/ 412 h 514"/>
                  <a:gd name="T26" fmla="*/ 478 w 841"/>
                  <a:gd name="T27" fmla="*/ 514 h 514"/>
                  <a:gd name="T28" fmla="*/ 841 w 841"/>
                  <a:gd name="T29" fmla="*/ 514 h 514"/>
                  <a:gd name="T30" fmla="*/ 393 w 841"/>
                  <a:gd name="T31" fmla="*/ 235 h 514"/>
                  <a:gd name="T32" fmla="*/ 383 w 841"/>
                  <a:gd name="T33" fmla="*/ 19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1" h="514">
                    <a:moveTo>
                      <a:pt x="383" y="190"/>
                    </a:moveTo>
                    <a:cubicBezTo>
                      <a:pt x="485" y="0"/>
                      <a:pt x="485" y="0"/>
                      <a:pt x="485" y="0"/>
                    </a:cubicBezTo>
                    <a:cubicBezTo>
                      <a:pt x="473" y="3"/>
                      <a:pt x="460" y="6"/>
                      <a:pt x="447" y="9"/>
                    </a:cubicBezTo>
                    <a:cubicBezTo>
                      <a:pt x="446" y="9"/>
                      <a:pt x="445" y="9"/>
                      <a:pt x="444" y="9"/>
                    </a:cubicBezTo>
                    <a:cubicBezTo>
                      <a:pt x="443" y="9"/>
                      <a:pt x="443" y="9"/>
                      <a:pt x="442" y="9"/>
                    </a:cubicBezTo>
                    <a:cubicBezTo>
                      <a:pt x="345" y="33"/>
                      <a:pt x="250" y="68"/>
                      <a:pt x="161" y="112"/>
                    </a:cubicBezTo>
                    <a:cubicBezTo>
                      <a:pt x="130" y="129"/>
                      <a:pt x="96" y="142"/>
                      <a:pt x="65" y="159"/>
                    </a:cubicBezTo>
                    <a:cubicBezTo>
                      <a:pt x="24" y="183"/>
                      <a:pt x="0" y="224"/>
                      <a:pt x="0" y="269"/>
                    </a:cubicBezTo>
                    <a:cubicBezTo>
                      <a:pt x="0" y="514"/>
                      <a:pt x="0" y="514"/>
                      <a:pt x="0" y="514"/>
                    </a:cubicBezTo>
                    <a:cubicBezTo>
                      <a:pt x="410" y="514"/>
                      <a:pt x="410" y="514"/>
                      <a:pt x="410" y="514"/>
                    </a:cubicBezTo>
                    <a:cubicBezTo>
                      <a:pt x="410" y="412"/>
                      <a:pt x="410" y="412"/>
                      <a:pt x="410" y="412"/>
                    </a:cubicBezTo>
                    <a:cubicBezTo>
                      <a:pt x="410" y="392"/>
                      <a:pt x="424" y="378"/>
                      <a:pt x="444" y="378"/>
                    </a:cubicBezTo>
                    <a:cubicBezTo>
                      <a:pt x="464" y="378"/>
                      <a:pt x="478" y="392"/>
                      <a:pt x="478" y="412"/>
                    </a:cubicBezTo>
                    <a:cubicBezTo>
                      <a:pt x="478" y="514"/>
                      <a:pt x="478" y="514"/>
                      <a:pt x="478" y="514"/>
                    </a:cubicBezTo>
                    <a:cubicBezTo>
                      <a:pt x="841" y="514"/>
                      <a:pt x="841" y="514"/>
                      <a:pt x="841" y="514"/>
                    </a:cubicBezTo>
                    <a:cubicBezTo>
                      <a:pt x="393" y="235"/>
                      <a:pt x="393" y="235"/>
                      <a:pt x="393" y="235"/>
                    </a:cubicBezTo>
                    <a:cubicBezTo>
                      <a:pt x="379" y="224"/>
                      <a:pt x="372" y="204"/>
                      <a:pt x="383" y="190"/>
                    </a:cubicBezTo>
                    <a:close/>
                  </a:path>
                </a:pathLst>
              </a:custGeom>
              <a:solidFill>
                <a:srgbClr val="66C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3" rIns="91404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/>
              </a:p>
            </p:txBody>
          </p:sp>
          <p:sp>
            <p:nvSpPr>
              <p:cNvPr id="147" name="Freeform 9">
                <a:extLst>
                  <a:ext uri="{FF2B5EF4-FFF2-40B4-BE49-F238E27FC236}">
                    <a16:creationId xmlns:a16="http://schemas.microsoft.com/office/drawing/2014/main" id="{C0EB2A0A-3842-4227-BB4D-8A4B4DAAD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550" y="3619553"/>
                <a:ext cx="238053" cy="145605"/>
              </a:xfrm>
              <a:custGeom>
                <a:avLst/>
                <a:gdLst>
                  <a:gd name="T0" fmla="*/ 772 w 837"/>
                  <a:gd name="T1" fmla="*/ 156 h 511"/>
                  <a:gd name="T2" fmla="*/ 676 w 837"/>
                  <a:gd name="T3" fmla="*/ 109 h 511"/>
                  <a:gd name="T4" fmla="*/ 394 w 837"/>
                  <a:gd name="T5" fmla="*/ 7 h 511"/>
                  <a:gd name="T6" fmla="*/ 383 w 837"/>
                  <a:gd name="T7" fmla="*/ 6 h 511"/>
                  <a:gd name="T8" fmla="*/ 357 w 837"/>
                  <a:gd name="T9" fmla="*/ 0 h 511"/>
                  <a:gd name="T10" fmla="*/ 458 w 837"/>
                  <a:gd name="T11" fmla="*/ 187 h 511"/>
                  <a:gd name="T12" fmla="*/ 448 w 837"/>
                  <a:gd name="T13" fmla="*/ 232 h 511"/>
                  <a:gd name="T14" fmla="*/ 0 w 837"/>
                  <a:gd name="T15" fmla="*/ 511 h 511"/>
                  <a:gd name="T16" fmla="*/ 359 w 837"/>
                  <a:gd name="T17" fmla="*/ 511 h 511"/>
                  <a:gd name="T18" fmla="*/ 359 w 837"/>
                  <a:gd name="T19" fmla="*/ 409 h 511"/>
                  <a:gd name="T20" fmla="*/ 393 w 837"/>
                  <a:gd name="T21" fmla="*/ 375 h 511"/>
                  <a:gd name="T22" fmla="*/ 427 w 837"/>
                  <a:gd name="T23" fmla="*/ 409 h 511"/>
                  <a:gd name="T24" fmla="*/ 427 w 837"/>
                  <a:gd name="T25" fmla="*/ 511 h 511"/>
                  <a:gd name="T26" fmla="*/ 837 w 837"/>
                  <a:gd name="T27" fmla="*/ 511 h 511"/>
                  <a:gd name="T28" fmla="*/ 837 w 837"/>
                  <a:gd name="T29" fmla="*/ 266 h 511"/>
                  <a:gd name="T30" fmla="*/ 772 w 837"/>
                  <a:gd name="T31" fmla="*/ 156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37" h="511">
                    <a:moveTo>
                      <a:pt x="772" y="156"/>
                    </a:moveTo>
                    <a:cubicBezTo>
                      <a:pt x="738" y="139"/>
                      <a:pt x="707" y="122"/>
                      <a:pt x="676" y="109"/>
                    </a:cubicBezTo>
                    <a:cubicBezTo>
                      <a:pt x="586" y="65"/>
                      <a:pt x="491" y="31"/>
                      <a:pt x="394" y="7"/>
                    </a:cubicBezTo>
                    <a:cubicBezTo>
                      <a:pt x="391" y="8"/>
                      <a:pt x="387" y="8"/>
                      <a:pt x="383" y="6"/>
                    </a:cubicBezTo>
                    <a:cubicBezTo>
                      <a:pt x="374" y="4"/>
                      <a:pt x="366" y="2"/>
                      <a:pt x="357" y="0"/>
                    </a:cubicBezTo>
                    <a:cubicBezTo>
                      <a:pt x="458" y="187"/>
                      <a:pt x="458" y="187"/>
                      <a:pt x="458" y="187"/>
                    </a:cubicBezTo>
                    <a:cubicBezTo>
                      <a:pt x="468" y="204"/>
                      <a:pt x="461" y="221"/>
                      <a:pt x="448" y="232"/>
                    </a:cubicBezTo>
                    <a:cubicBezTo>
                      <a:pt x="0" y="511"/>
                      <a:pt x="0" y="511"/>
                      <a:pt x="0" y="511"/>
                    </a:cubicBezTo>
                    <a:cubicBezTo>
                      <a:pt x="359" y="511"/>
                      <a:pt x="359" y="511"/>
                      <a:pt x="359" y="511"/>
                    </a:cubicBezTo>
                    <a:cubicBezTo>
                      <a:pt x="359" y="409"/>
                      <a:pt x="359" y="409"/>
                      <a:pt x="359" y="409"/>
                    </a:cubicBezTo>
                    <a:cubicBezTo>
                      <a:pt x="359" y="389"/>
                      <a:pt x="373" y="375"/>
                      <a:pt x="393" y="375"/>
                    </a:cubicBezTo>
                    <a:cubicBezTo>
                      <a:pt x="413" y="375"/>
                      <a:pt x="427" y="389"/>
                      <a:pt x="427" y="409"/>
                    </a:cubicBezTo>
                    <a:cubicBezTo>
                      <a:pt x="427" y="511"/>
                      <a:pt x="427" y="511"/>
                      <a:pt x="427" y="511"/>
                    </a:cubicBezTo>
                    <a:cubicBezTo>
                      <a:pt x="837" y="511"/>
                      <a:pt x="837" y="511"/>
                      <a:pt x="837" y="511"/>
                    </a:cubicBezTo>
                    <a:cubicBezTo>
                      <a:pt x="837" y="266"/>
                      <a:pt x="837" y="266"/>
                      <a:pt x="837" y="266"/>
                    </a:cubicBezTo>
                    <a:cubicBezTo>
                      <a:pt x="837" y="221"/>
                      <a:pt x="813" y="180"/>
                      <a:pt x="772" y="156"/>
                    </a:cubicBezTo>
                    <a:close/>
                  </a:path>
                </a:pathLst>
              </a:custGeom>
              <a:solidFill>
                <a:srgbClr val="66C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3" rIns="91404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/>
              </a:p>
            </p:txBody>
          </p: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C918084F-7ECD-4439-B584-6603F288519C}"/>
                  </a:ext>
                </a:extLst>
              </p:cNvPr>
              <p:cNvGrpSpPr/>
              <p:nvPr/>
            </p:nvGrpSpPr>
            <p:grpSpPr>
              <a:xfrm>
                <a:off x="3843234" y="3200459"/>
                <a:ext cx="1289223" cy="966546"/>
                <a:chOff x="3843234" y="3200459"/>
                <a:chExt cx="1289223" cy="966546"/>
              </a:xfrm>
            </p:grpSpPr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BA7A1F47-CB53-4E1B-93BB-20F8641FD073}"/>
                    </a:ext>
                  </a:extLst>
                </p:cNvPr>
                <p:cNvSpPr txBox="1"/>
                <p:nvPr/>
              </p:nvSpPr>
              <p:spPr>
                <a:xfrm>
                  <a:off x="3843234" y="3815444"/>
                  <a:ext cx="1289223" cy="351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800" b="1" dirty="0" err="1">
                      <a:solidFill>
                        <a:srgbClr val="66C05D"/>
                      </a:solidFill>
                    </a:rPr>
                    <a:t>Мерчанты</a:t>
                  </a:r>
                  <a:endParaRPr lang="ru-RU" sz="1200" b="1" dirty="0">
                    <a:solidFill>
                      <a:srgbClr val="66C05D"/>
                    </a:solidFill>
                  </a:endParaRPr>
                </a:p>
              </p:txBody>
            </p:sp>
            <p:sp>
              <p:nvSpPr>
                <p:cNvPr id="143" name="Freeform 5">
                  <a:extLst>
                    <a:ext uri="{FF2B5EF4-FFF2-40B4-BE49-F238E27FC236}">
                      <a16:creationId xmlns:a16="http://schemas.microsoft.com/office/drawing/2014/main" id="{679C16A0-4899-4500-8CE4-1AC9A8E6E7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4673" y="3200459"/>
                  <a:ext cx="584730" cy="583960"/>
                </a:xfrm>
                <a:custGeom>
                  <a:avLst/>
                  <a:gdLst>
                    <a:gd name="T0" fmla="*/ 1850 w 2051"/>
                    <a:gd name="T1" fmla="*/ 1516 h 2048"/>
                    <a:gd name="T2" fmla="*/ 1570 w 2051"/>
                    <a:gd name="T3" fmla="*/ 546 h 2048"/>
                    <a:gd name="T4" fmla="*/ 478 w 2051"/>
                    <a:gd name="T5" fmla="*/ 546 h 2048"/>
                    <a:gd name="T6" fmla="*/ 201 w 2051"/>
                    <a:gd name="T7" fmla="*/ 1516 h 2048"/>
                    <a:gd name="T8" fmla="*/ 0 w 2051"/>
                    <a:gd name="T9" fmla="*/ 1734 h 2048"/>
                    <a:gd name="T10" fmla="*/ 34 w 2051"/>
                    <a:gd name="T11" fmla="*/ 2048 h 2048"/>
                    <a:gd name="T12" fmla="*/ 1027 w 2051"/>
                    <a:gd name="T13" fmla="*/ 2048 h 2048"/>
                    <a:gd name="T14" fmla="*/ 2041 w 2051"/>
                    <a:gd name="T15" fmla="*/ 2038 h 2048"/>
                    <a:gd name="T16" fmla="*/ 2051 w 2051"/>
                    <a:gd name="T17" fmla="*/ 1734 h 2048"/>
                    <a:gd name="T18" fmla="*/ 546 w 2051"/>
                    <a:gd name="T19" fmla="*/ 1396 h 2048"/>
                    <a:gd name="T20" fmla="*/ 1024 w 2051"/>
                    <a:gd name="T21" fmla="*/ 68 h 2048"/>
                    <a:gd name="T22" fmla="*/ 1505 w 2051"/>
                    <a:gd name="T23" fmla="*/ 1396 h 2048"/>
                    <a:gd name="T24" fmla="*/ 1286 w 2051"/>
                    <a:gd name="T25" fmla="*/ 1366 h 2048"/>
                    <a:gd name="T26" fmla="*/ 1266 w 2051"/>
                    <a:gd name="T27" fmla="*/ 1365 h 2048"/>
                    <a:gd name="T28" fmla="*/ 1266 w 2051"/>
                    <a:gd name="T29" fmla="*/ 1190 h 2048"/>
                    <a:gd name="T30" fmla="*/ 1434 w 2051"/>
                    <a:gd name="T31" fmla="*/ 580 h 2048"/>
                    <a:gd name="T32" fmla="*/ 990 w 2051"/>
                    <a:gd name="T33" fmla="*/ 546 h 2048"/>
                    <a:gd name="T34" fmla="*/ 819 w 2051"/>
                    <a:gd name="T35" fmla="*/ 341 h 2048"/>
                    <a:gd name="T36" fmla="*/ 645 w 2051"/>
                    <a:gd name="T37" fmla="*/ 546 h 2048"/>
                    <a:gd name="T38" fmla="*/ 614 w 2051"/>
                    <a:gd name="T39" fmla="*/ 751 h 2048"/>
                    <a:gd name="T40" fmla="*/ 785 w 2051"/>
                    <a:gd name="T41" fmla="*/ 1365 h 2048"/>
                    <a:gd name="T42" fmla="*/ 546 w 2051"/>
                    <a:gd name="T43" fmla="*/ 1396 h 2048"/>
                    <a:gd name="T44" fmla="*/ 676 w 2051"/>
                    <a:gd name="T45" fmla="*/ 1444 h 2048"/>
                    <a:gd name="T46" fmla="*/ 785 w 2051"/>
                    <a:gd name="T47" fmla="*/ 1468 h 2048"/>
                    <a:gd name="T48" fmla="*/ 853 w 2051"/>
                    <a:gd name="T49" fmla="*/ 1468 h 2048"/>
                    <a:gd name="T50" fmla="*/ 853 w 2051"/>
                    <a:gd name="T51" fmla="*/ 1248 h 2048"/>
                    <a:gd name="T52" fmla="*/ 1024 w 2051"/>
                    <a:gd name="T53" fmla="*/ 1297 h 2048"/>
                    <a:gd name="T54" fmla="*/ 1191 w 2051"/>
                    <a:gd name="T55" fmla="*/ 1399 h 2048"/>
                    <a:gd name="T56" fmla="*/ 1195 w 2051"/>
                    <a:gd name="T57" fmla="*/ 1468 h 2048"/>
                    <a:gd name="T58" fmla="*/ 1263 w 2051"/>
                    <a:gd name="T59" fmla="*/ 1468 h 2048"/>
                    <a:gd name="T60" fmla="*/ 1335 w 2051"/>
                    <a:gd name="T61" fmla="*/ 1441 h 2048"/>
                    <a:gd name="T62" fmla="*/ 1026 w 2051"/>
                    <a:gd name="T63" fmla="*/ 1951 h 2048"/>
                    <a:gd name="T64" fmla="*/ 1526 w 2051"/>
                    <a:gd name="T65" fmla="*/ 1662 h 2048"/>
                    <a:gd name="T66" fmla="*/ 1430 w 2051"/>
                    <a:gd name="T67" fmla="*/ 1485 h 2048"/>
                    <a:gd name="T68" fmla="*/ 1074 w 2051"/>
                    <a:gd name="T69" fmla="*/ 1223 h 2048"/>
                    <a:gd name="T70" fmla="*/ 1014 w 2051"/>
                    <a:gd name="T71" fmla="*/ 1228 h 2048"/>
                    <a:gd name="T72" fmla="*/ 843 w 2051"/>
                    <a:gd name="T73" fmla="*/ 1154 h 2048"/>
                    <a:gd name="T74" fmla="*/ 683 w 2051"/>
                    <a:gd name="T75" fmla="*/ 751 h 2048"/>
                    <a:gd name="T76" fmla="*/ 816 w 2051"/>
                    <a:gd name="T77" fmla="*/ 498 h 2048"/>
                    <a:gd name="T78" fmla="*/ 1365 w 2051"/>
                    <a:gd name="T79" fmla="*/ 614 h 2048"/>
                    <a:gd name="T80" fmla="*/ 1109 w 2051"/>
                    <a:gd name="T81" fmla="*/ 1214 h 2048"/>
                    <a:gd name="T82" fmla="*/ 522 w 2051"/>
                    <a:gd name="T83" fmla="*/ 1659 h 2048"/>
                    <a:gd name="T84" fmla="*/ 901 w 2051"/>
                    <a:gd name="T85" fmla="*/ 1894 h 2048"/>
                    <a:gd name="T86" fmla="*/ 133 w 2051"/>
                    <a:gd name="T87" fmla="*/ 1625 h 2048"/>
                    <a:gd name="T88" fmla="*/ 510 w 2051"/>
                    <a:gd name="T89" fmla="*/ 1474 h 2048"/>
                    <a:gd name="T90" fmla="*/ 515 w 2051"/>
                    <a:gd name="T91" fmla="*/ 1475 h 2048"/>
                    <a:gd name="T92" fmla="*/ 451 w 2051"/>
                    <a:gd name="T93" fmla="*/ 1655 h 2048"/>
                    <a:gd name="T94" fmla="*/ 909 w 2051"/>
                    <a:gd name="T95" fmla="*/ 1980 h 2048"/>
                    <a:gd name="T96" fmla="*/ 546 w 2051"/>
                    <a:gd name="T97" fmla="*/ 1877 h 2048"/>
                    <a:gd name="T98" fmla="*/ 478 w 2051"/>
                    <a:gd name="T99" fmla="*/ 1877 h 2048"/>
                    <a:gd name="T100" fmla="*/ 68 w 2051"/>
                    <a:gd name="T101" fmla="*/ 1980 h 2048"/>
                    <a:gd name="T102" fmla="*/ 1980 w 2051"/>
                    <a:gd name="T103" fmla="*/ 1980 h 2048"/>
                    <a:gd name="T104" fmla="*/ 1570 w 2051"/>
                    <a:gd name="T105" fmla="*/ 1877 h 2048"/>
                    <a:gd name="T106" fmla="*/ 1502 w 2051"/>
                    <a:gd name="T107" fmla="*/ 1877 h 2048"/>
                    <a:gd name="T108" fmla="*/ 1143 w 2051"/>
                    <a:gd name="T109" fmla="*/ 1980 h 2048"/>
                    <a:gd name="T110" fmla="*/ 1601 w 2051"/>
                    <a:gd name="T111" fmla="*/ 1655 h 2048"/>
                    <a:gd name="T112" fmla="*/ 1526 w 2051"/>
                    <a:gd name="T113" fmla="*/ 1475 h 2048"/>
                    <a:gd name="T114" fmla="*/ 1819 w 2051"/>
                    <a:gd name="T115" fmla="*/ 1577 h 2048"/>
                    <a:gd name="T116" fmla="*/ 1980 w 2051"/>
                    <a:gd name="T117" fmla="*/ 1734 h 20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51" h="2048">
                      <a:moveTo>
                        <a:pt x="1949" y="1567"/>
                      </a:moveTo>
                      <a:cubicBezTo>
                        <a:pt x="1915" y="1550"/>
                        <a:pt x="1884" y="1533"/>
                        <a:pt x="1850" y="1516"/>
                      </a:cubicBezTo>
                      <a:cubicBezTo>
                        <a:pt x="1760" y="1470"/>
                        <a:pt x="1667" y="1435"/>
                        <a:pt x="1570" y="1410"/>
                      </a:cubicBezTo>
                      <a:cubicBezTo>
                        <a:pt x="1570" y="546"/>
                        <a:pt x="1570" y="546"/>
                        <a:pt x="1570" y="546"/>
                      </a:cubicBezTo>
                      <a:cubicBezTo>
                        <a:pt x="1570" y="246"/>
                        <a:pt x="1324" y="0"/>
                        <a:pt x="1024" y="0"/>
                      </a:cubicBezTo>
                      <a:cubicBezTo>
                        <a:pt x="724" y="0"/>
                        <a:pt x="478" y="246"/>
                        <a:pt x="478" y="546"/>
                      </a:cubicBezTo>
                      <a:cubicBezTo>
                        <a:pt x="478" y="1413"/>
                        <a:pt x="478" y="1413"/>
                        <a:pt x="478" y="1413"/>
                      </a:cubicBezTo>
                      <a:cubicBezTo>
                        <a:pt x="382" y="1438"/>
                        <a:pt x="289" y="1472"/>
                        <a:pt x="201" y="1516"/>
                      </a:cubicBezTo>
                      <a:cubicBezTo>
                        <a:pt x="167" y="1533"/>
                        <a:pt x="137" y="1550"/>
                        <a:pt x="102" y="1567"/>
                      </a:cubicBezTo>
                      <a:cubicBezTo>
                        <a:pt x="38" y="1597"/>
                        <a:pt x="0" y="1662"/>
                        <a:pt x="0" y="1734"/>
                      </a:cubicBezTo>
                      <a:cubicBezTo>
                        <a:pt x="0" y="2014"/>
                        <a:pt x="0" y="2014"/>
                        <a:pt x="0" y="2014"/>
                      </a:cubicBezTo>
                      <a:cubicBezTo>
                        <a:pt x="0" y="2034"/>
                        <a:pt x="14" y="2048"/>
                        <a:pt x="34" y="2048"/>
                      </a:cubicBezTo>
                      <a:cubicBezTo>
                        <a:pt x="1024" y="2048"/>
                        <a:pt x="1024" y="2048"/>
                        <a:pt x="1024" y="2048"/>
                      </a:cubicBezTo>
                      <a:cubicBezTo>
                        <a:pt x="1027" y="2048"/>
                        <a:pt x="1027" y="2048"/>
                        <a:pt x="1027" y="2048"/>
                      </a:cubicBezTo>
                      <a:cubicBezTo>
                        <a:pt x="2014" y="2048"/>
                        <a:pt x="2014" y="2048"/>
                        <a:pt x="2014" y="2048"/>
                      </a:cubicBezTo>
                      <a:cubicBezTo>
                        <a:pt x="2024" y="2048"/>
                        <a:pt x="2034" y="2045"/>
                        <a:pt x="2041" y="2038"/>
                      </a:cubicBezTo>
                      <a:cubicBezTo>
                        <a:pt x="2048" y="2031"/>
                        <a:pt x="2051" y="2024"/>
                        <a:pt x="2051" y="2014"/>
                      </a:cubicBezTo>
                      <a:cubicBezTo>
                        <a:pt x="2051" y="1734"/>
                        <a:pt x="2051" y="1734"/>
                        <a:pt x="2051" y="1734"/>
                      </a:cubicBezTo>
                      <a:cubicBezTo>
                        <a:pt x="2051" y="1666"/>
                        <a:pt x="2010" y="1601"/>
                        <a:pt x="1949" y="1567"/>
                      </a:cubicBezTo>
                      <a:close/>
                      <a:moveTo>
                        <a:pt x="546" y="1396"/>
                      </a:moveTo>
                      <a:cubicBezTo>
                        <a:pt x="546" y="546"/>
                        <a:pt x="546" y="546"/>
                        <a:pt x="546" y="546"/>
                      </a:cubicBezTo>
                      <a:cubicBezTo>
                        <a:pt x="546" y="283"/>
                        <a:pt x="761" y="68"/>
                        <a:pt x="1024" y="68"/>
                      </a:cubicBezTo>
                      <a:cubicBezTo>
                        <a:pt x="1287" y="68"/>
                        <a:pt x="1502" y="283"/>
                        <a:pt x="1505" y="546"/>
                      </a:cubicBezTo>
                      <a:cubicBezTo>
                        <a:pt x="1505" y="1396"/>
                        <a:pt x="1505" y="1396"/>
                        <a:pt x="1505" y="1396"/>
                      </a:cubicBezTo>
                      <a:cubicBezTo>
                        <a:pt x="1438" y="1381"/>
                        <a:pt x="1369" y="1372"/>
                        <a:pt x="1299" y="1367"/>
                      </a:cubicBezTo>
                      <a:cubicBezTo>
                        <a:pt x="1295" y="1367"/>
                        <a:pt x="1291" y="1367"/>
                        <a:pt x="1286" y="1366"/>
                      </a:cubicBezTo>
                      <a:cubicBezTo>
                        <a:pt x="1286" y="1366"/>
                        <a:pt x="1285" y="1366"/>
                        <a:pt x="1285" y="1366"/>
                      </a:cubicBezTo>
                      <a:cubicBezTo>
                        <a:pt x="1279" y="1366"/>
                        <a:pt x="1273" y="1366"/>
                        <a:pt x="1266" y="1365"/>
                      </a:cubicBezTo>
                      <a:cubicBezTo>
                        <a:pt x="1266" y="1365"/>
                        <a:pt x="1266" y="1365"/>
                        <a:pt x="1266" y="1365"/>
                      </a:cubicBezTo>
                      <a:cubicBezTo>
                        <a:pt x="1266" y="1190"/>
                        <a:pt x="1266" y="1190"/>
                        <a:pt x="1266" y="1190"/>
                      </a:cubicBezTo>
                      <a:cubicBezTo>
                        <a:pt x="1368" y="1091"/>
                        <a:pt x="1434" y="931"/>
                        <a:pt x="1434" y="751"/>
                      </a:cubicBezTo>
                      <a:cubicBezTo>
                        <a:pt x="1434" y="580"/>
                        <a:pt x="1434" y="580"/>
                        <a:pt x="1434" y="580"/>
                      </a:cubicBezTo>
                      <a:cubicBezTo>
                        <a:pt x="1434" y="560"/>
                        <a:pt x="1420" y="546"/>
                        <a:pt x="1399" y="546"/>
                      </a:cubicBezTo>
                      <a:cubicBezTo>
                        <a:pt x="990" y="546"/>
                        <a:pt x="990" y="546"/>
                        <a:pt x="990" y="546"/>
                      </a:cubicBezTo>
                      <a:cubicBezTo>
                        <a:pt x="898" y="546"/>
                        <a:pt x="877" y="488"/>
                        <a:pt x="853" y="369"/>
                      </a:cubicBezTo>
                      <a:cubicBezTo>
                        <a:pt x="850" y="352"/>
                        <a:pt x="836" y="341"/>
                        <a:pt x="819" y="341"/>
                      </a:cubicBezTo>
                      <a:cubicBezTo>
                        <a:pt x="802" y="341"/>
                        <a:pt x="788" y="355"/>
                        <a:pt x="785" y="369"/>
                      </a:cubicBezTo>
                      <a:cubicBezTo>
                        <a:pt x="761" y="515"/>
                        <a:pt x="693" y="539"/>
                        <a:pt x="645" y="546"/>
                      </a:cubicBezTo>
                      <a:cubicBezTo>
                        <a:pt x="628" y="550"/>
                        <a:pt x="614" y="563"/>
                        <a:pt x="614" y="580"/>
                      </a:cubicBezTo>
                      <a:cubicBezTo>
                        <a:pt x="614" y="751"/>
                        <a:pt x="614" y="751"/>
                        <a:pt x="614" y="751"/>
                      </a:cubicBezTo>
                      <a:cubicBezTo>
                        <a:pt x="614" y="933"/>
                        <a:pt x="682" y="1094"/>
                        <a:pt x="785" y="1194"/>
                      </a:cubicBezTo>
                      <a:cubicBezTo>
                        <a:pt x="785" y="1365"/>
                        <a:pt x="785" y="1365"/>
                        <a:pt x="785" y="1365"/>
                      </a:cubicBezTo>
                      <a:cubicBezTo>
                        <a:pt x="785" y="1365"/>
                        <a:pt x="785" y="1365"/>
                        <a:pt x="785" y="1365"/>
                      </a:cubicBezTo>
                      <a:cubicBezTo>
                        <a:pt x="713" y="1369"/>
                        <a:pt x="628" y="1379"/>
                        <a:pt x="546" y="1396"/>
                      </a:cubicBezTo>
                      <a:close/>
                      <a:moveTo>
                        <a:pt x="1026" y="1951"/>
                      </a:moveTo>
                      <a:cubicBezTo>
                        <a:pt x="676" y="1444"/>
                        <a:pt x="676" y="1444"/>
                        <a:pt x="676" y="1444"/>
                      </a:cubicBezTo>
                      <a:cubicBezTo>
                        <a:pt x="712" y="1439"/>
                        <a:pt x="749" y="1436"/>
                        <a:pt x="785" y="1435"/>
                      </a:cubicBezTo>
                      <a:cubicBezTo>
                        <a:pt x="785" y="1468"/>
                        <a:pt x="785" y="1468"/>
                        <a:pt x="785" y="1468"/>
                      </a:cubicBezTo>
                      <a:cubicBezTo>
                        <a:pt x="785" y="1488"/>
                        <a:pt x="799" y="1502"/>
                        <a:pt x="819" y="1502"/>
                      </a:cubicBezTo>
                      <a:cubicBezTo>
                        <a:pt x="840" y="1502"/>
                        <a:pt x="853" y="1488"/>
                        <a:pt x="853" y="1468"/>
                      </a:cubicBezTo>
                      <a:cubicBezTo>
                        <a:pt x="853" y="1399"/>
                        <a:pt x="853" y="1399"/>
                        <a:pt x="853" y="1399"/>
                      </a:cubicBezTo>
                      <a:cubicBezTo>
                        <a:pt x="853" y="1248"/>
                        <a:pt x="853" y="1248"/>
                        <a:pt x="853" y="1248"/>
                      </a:cubicBezTo>
                      <a:cubicBezTo>
                        <a:pt x="866" y="1255"/>
                        <a:pt x="878" y="1262"/>
                        <a:pt x="891" y="1267"/>
                      </a:cubicBezTo>
                      <a:cubicBezTo>
                        <a:pt x="933" y="1287"/>
                        <a:pt x="977" y="1297"/>
                        <a:pt x="1024" y="1297"/>
                      </a:cubicBezTo>
                      <a:cubicBezTo>
                        <a:pt x="1083" y="1297"/>
                        <a:pt x="1140" y="1280"/>
                        <a:pt x="1191" y="1249"/>
                      </a:cubicBezTo>
                      <a:cubicBezTo>
                        <a:pt x="1191" y="1399"/>
                        <a:pt x="1191" y="1399"/>
                        <a:pt x="1191" y="1399"/>
                      </a:cubicBezTo>
                      <a:cubicBezTo>
                        <a:pt x="1191" y="1406"/>
                        <a:pt x="1192" y="1411"/>
                        <a:pt x="1195" y="1416"/>
                      </a:cubicBezTo>
                      <a:cubicBezTo>
                        <a:pt x="1195" y="1468"/>
                        <a:pt x="1195" y="1468"/>
                        <a:pt x="1195" y="1468"/>
                      </a:cubicBezTo>
                      <a:cubicBezTo>
                        <a:pt x="1195" y="1488"/>
                        <a:pt x="1208" y="1502"/>
                        <a:pt x="1229" y="1502"/>
                      </a:cubicBezTo>
                      <a:cubicBezTo>
                        <a:pt x="1249" y="1502"/>
                        <a:pt x="1263" y="1488"/>
                        <a:pt x="1263" y="1468"/>
                      </a:cubicBezTo>
                      <a:cubicBezTo>
                        <a:pt x="1263" y="1435"/>
                        <a:pt x="1263" y="1435"/>
                        <a:pt x="1263" y="1435"/>
                      </a:cubicBezTo>
                      <a:cubicBezTo>
                        <a:pt x="1287" y="1436"/>
                        <a:pt x="1311" y="1438"/>
                        <a:pt x="1335" y="1441"/>
                      </a:cubicBezTo>
                      <a:cubicBezTo>
                        <a:pt x="1348" y="1442"/>
                        <a:pt x="1361" y="1444"/>
                        <a:pt x="1374" y="1446"/>
                      </a:cubicBezTo>
                      <a:lnTo>
                        <a:pt x="1026" y="1951"/>
                      </a:lnTo>
                      <a:close/>
                      <a:moveTo>
                        <a:pt x="1430" y="1485"/>
                      </a:moveTo>
                      <a:cubicBezTo>
                        <a:pt x="1526" y="1662"/>
                        <a:pt x="1526" y="1662"/>
                        <a:pt x="1526" y="1662"/>
                      </a:cubicBezTo>
                      <a:cubicBezTo>
                        <a:pt x="1147" y="1898"/>
                        <a:pt x="1147" y="1898"/>
                        <a:pt x="1147" y="1898"/>
                      </a:cubicBezTo>
                      <a:lnTo>
                        <a:pt x="1430" y="1485"/>
                      </a:lnTo>
                      <a:close/>
                      <a:moveTo>
                        <a:pt x="1109" y="1214"/>
                      </a:moveTo>
                      <a:cubicBezTo>
                        <a:pt x="1097" y="1218"/>
                        <a:pt x="1085" y="1221"/>
                        <a:pt x="1074" y="1223"/>
                      </a:cubicBezTo>
                      <a:cubicBezTo>
                        <a:pt x="1062" y="1226"/>
                        <a:pt x="1050" y="1227"/>
                        <a:pt x="1038" y="1228"/>
                      </a:cubicBezTo>
                      <a:cubicBezTo>
                        <a:pt x="1030" y="1228"/>
                        <a:pt x="1022" y="1228"/>
                        <a:pt x="1014" y="1228"/>
                      </a:cubicBezTo>
                      <a:cubicBezTo>
                        <a:pt x="1002" y="1227"/>
                        <a:pt x="990" y="1226"/>
                        <a:pt x="978" y="1223"/>
                      </a:cubicBezTo>
                      <a:cubicBezTo>
                        <a:pt x="930" y="1214"/>
                        <a:pt x="884" y="1191"/>
                        <a:pt x="843" y="1154"/>
                      </a:cubicBezTo>
                      <a:cubicBezTo>
                        <a:pt x="840" y="1151"/>
                        <a:pt x="837" y="1148"/>
                        <a:pt x="833" y="1146"/>
                      </a:cubicBezTo>
                      <a:cubicBezTo>
                        <a:pt x="742" y="1060"/>
                        <a:pt x="683" y="915"/>
                        <a:pt x="683" y="751"/>
                      </a:cubicBezTo>
                      <a:cubicBezTo>
                        <a:pt x="683" y="608"/>
                        <a:pt x="683" y="608"/>
                        <a:pt x="683" y="608"/>
                      </a:cubicBezTo>
                      <a:cubicBezTo>
                        <a:pt x="741" y="594"/>
                        <a:pt x="788" y="556"/>
                        <a:pt x="816" y="498"/>
                      </a:cubicBezTo>
                      <a:cubicBezTo>
                        <a:pt x="843" y="560"/>
                        <a:pt x="891" y="614"/>
                        <a:pt x="990" y="614"/>
                      </a:cubicBezTo>
                      <a:cubicBezTo>
                        <a:pt x="1365" y="614"/>
                        <a:pt x="1365" y="614"/>
                        <a:pt x="1365" y="614"/>
                      </a:cubicBezTo>
                      <a:cubicBezTo>
                        <a:pt x="1365" y="751"/>
                        <a:pt x="1365" y="751"/>
                        <a:pt x="1365" y="751"/>
                      </a:cubicBezTo>
                      <a:cubicBezTo>
                        <a:pt x="1365" y="973"/>
                        <a:pt x="1256" y="1161"/>
                        <a:pt x="1109" y="1214"/>
                      </a:cubicBezTo>
                      <a:close/>
                      <a:moveTo>
                        <a:pt x="901" y="1894"/>
                      </a:moveTo>
                      <a:cubicBezTo>
                        <a:pt x="522" y="1659"/>
                        <a:pt x="522" y="1659"/>
                        <a:pt x="522" y="1659"/>
                      </a:cubicBezTo>
                      <a:cubicBezTo>
                        <a:pt x="618" y="1481"/>
                        <a:pt x="618" y="1481"/>
                        <a:pt x="618" y="1481"/>
                      </a:cubicBezTo>
                      <a:lnTo>
                        <a:pt x="901" y="1894"/>
                      </a:lnTo>
                      <a:close/>
                      <a:moveTo>
                        <a:pt x="68" y="1734"/>
                      </a:moveTo>
                      <a:cubicBezTo>
                        <a:pt x="68" y="1690"/>
                        <a:pt x="92" y="1649"/>
                        <a:pt x="133" y="1625"/>
                      </a:cubicBezTo>
                      <a:cubicBezTo>
                        <a:pt x="164" y="1608"/>
                        <a:pt x="198" y="1594"/>
                        <a:pt x="229" y="1577"/>
                      </a:cubicBezTo>
                      <a:cubicBezTo>
                        <a:pt x="318" y="1533"/>
                        <a:pt x="413" y="1499"/>
                        <a:pt x="510" y="1474"/>
                      </a:cubicBezTo>
                      <a:cubicBezTo>
                        <a:pt x="511" y="1475"/>
                        <a:pt x="511" y="1475"/>
                        <a:pt x="512" y="1475"/>
                      </a:cubicBezTo>
                      <a:cubicBezTo>
                        <a:pt x="513" y="1475"/>
                        <a:pt x="514" y="1475"/>
                        <a:pt x="515" y="1475"/>
                      </a:cubicBezTo>
                      <a:cubicBezTo>
                        <a:pt x="528" y="1471"/>
                        <a:pt x="541" y="1468"/>
                        <a:pt x="553" y="1465"/>
                      </a:cubicBezTo>
                      <a:cubicBezTo>
                        <a:pt x="451" y="1655"/>
                        <a:pt x="451" y="1655"/>
                        <a:pt x="451" y="1655"/>
                      </a:cubicBezTo>
                      <a:cubicBezTo>
                        <a:pt x="440" y="1669"/>
                        <a:pt x="447" y="1690"/>
                        <a:pt x="461" y="1700"/>
                      </a:cubicBezTo>
                      <a:cubicBezTo>
                        <a:pt x="909" y="1980"/>
                        <a:pt x="909" y="1980"/>
                        <a:pt x="909" y="1980"/>
                      </a:cubicBezTo>
                      <a:cubicBezTo>
                        <a:pt x="546" y="1980"/>
                        <a:pt x="546" y="1980"/>
                        <a:pt x="546" y="1980"/>
                      </a:cubicBezTo>
                      <a:cubicBezTo>
                        <a:pt x="546" y="1877"/>
                        <a:pt x="546" y="1877"/>
                        <a:pt x="546" y="1877"/>
                      </a:cubicBezTo>
                      <a:cubicBezTo>
                        <a:pt x="546" y="1857"/>
                        <a:pt x="532" y="1843"/>
                        <a:pt x="512" y="1843"/>
                      </a:cubicBezTo>
                      <a:cubicBezTo>
                        <a:pt x="492" y="1843"/>
                        <a:pt x="478" y="1857"/>
                        <a:pt x="478" y="1877"/>
                      </a:cubicBezTo>
                      <a:cubicBezTo>
                        <a:pt x="478" y="1980"/>
                        <a:pt x="478" y="1980"/>
                        <a:pt x="478" y="1980"/>
                      </a:cubicBezTo>
                      <a:cubicBezTo>
                        <a:pt x="68" y="1980"/>
                        <a:pt x="68" y="1980"/>
                        <a:pt x="68" y="1980"/>
                      </a:cubicBezTo>
                      <a:lnTo>
                        <a:pt x="68" y="1734"/>
                      </a:lnTo>
                      <a:close/>
                      <a:moveTo>
                        <a:pt x="1980" y="1980"/>
                      </a:moveTo>
                      <a:cubicBezTo>
                        <a:pt x="1570" y="1980"/>
                        <a:pt x="1570" y="1980"/>
                        <a:pt x="1570" y="1980"/>
                      </a:cubicBezTo>
                      <a:cubicBezTo>
                        <a:pt x="1570" y="1877"/>
                        <a:pt x="1570" y="1877"/>
                        <a:pt x="1570" y="1877"/>
                      </a:cubicBezTo>
                      <a:cubicBezTo>
                        <a:pt x="1570" y="1857"/>
                        <a:pt x="1556" y="1843"/>
                        <a:pt x="1536" y="1843"/>
                      </a:cubicBezTo>
                      <a:cubicBezTo>
                        <a:pt x="1516" y="1843"/>
                        <a:pt x="1502" y="1857"/>
                        <a:pt x="1502" y="1877"/>
                      </a:cubicBezTo>
                      <a:cubicBezTo>
                        <a:pt x="1502" y="1980"/>
                        <a:pt x="1502" y="1980"/>
                        <a:pt x="1502" y="1980"/>
                      </a:cubicBezTo>
                      <a:cubicBezTo>
                        <a:pt x="1143" y="1980"/>
                        <a:pt x="1143" y="1980"/>
                        <a:pt x="1143" y="1980"/>
                      </a:cubicBezTo>
                      <a:cubicBezTo>
                        <a:pt x="1591" y="1700"/>
                        <a:pt x="1591" y="1700"/>
                        <a:pt x="1591" y="1700"/>
                      </a:cubicBezTo>
                      <a:cubicBezTo>
                        <a:pt x="1604" y="1690"/>
                        <a:pt x="1611" y="1673"/>
                        <a:pt x="1601" y="1655"/>
                      </a:cubicBezTo>
                      <a:cubicBezTo>
                        <a:pt x="1500" y="1469"/>
                        <a:pt x="1500" y="1469"/>
                        <a:pt x="1500" y="1469"/>
                      </a:cubicBezTo>
                      <a:cubicBezTo>
                        <a:pt x="1509" y="1471"/>
                        <a:pt x="1517" y="1473"/>
                        <a:pt x="1526" y="1475"/>
                      </a:cubicBezTo>
                      <a:cubicBezTo>
                        <a:pt x="1530" y="1476"/>
                        <a:pt x="1534" y="1476"/>
                        <a:pt x="1537" y="1476"/>
                      </a:cubicBezTo>
                      <a:cubicBezTo>
                        <a:pt x="1634" y="1500"/>
                        <a:pt x="1729" y="1533"/>
                        <a:pt x="1819" y="1577"/>
                      </a:cubicBezTo>
                      <a:cubicBezTo>
                        <a:pt x="1850" y="1591"/>
                        <a:pt x="1881" y="1608"/>
                        <a:pt x="1915" y="1625"/>
                      </a:cubicBezTo>
                      <a:cubicBezTo>
                        <a:pt x="1956" y="1649"/>
                        <a:pt x="1980" y="1690"/>
                        <a:pt x="1980" y="1734"/>
                      </a:cubicBezTo>
                      <a:lnTo>
                        <a:pt x="1980" y="1980"/>
                      </a:lnTo>
                      <a:close/>
                    </a:path>
                  </a:pathLst>
                </a:custGeom>
                <a:solidFill>
                  <a:srgbClr val="7D7D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3" rIns="91404" bIns="4570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/>
                </a:p>
              </p:txBody>
            </p:sp>
            <p:grpSp>
              <p:nvGrpSpPr>
                <p:cNvPr id="151" name="Group 12">
                  <a:extLst>
                    <a:ext uri="{FF2B5EF4-FFF2-40B4-BE49-F238E27FC236}">
                      <a16:creationId xmlns:a16="http://schemas.microsoft.com/office/drawing/2014/main" id="{2A45A78F-7AB0-40CC-A276-D54A48F0E0B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973916" y="3201999"/>
                  <a:ext cx="583959" cy="582419"/>
                  <a:chOff x="1553" y="4093"/>
                  <a:chExt cx="758" cy="756"/>
                </a:xfrm>
              </p:grpSpPr>
              <p:sp>
                <p:nvSpPr>
                  <p:cNvPr id="162" name="Freeform 13">
                    <a:extLst>
                      <a:ext uri="{FF2B5EF4-FFF2-40B4-BE49-F238E27FC236}">
                        <a16:creationId xmlns:a16="http://schemas.microsoft.com/office/drawing/2014/main" id="{45535026-FF1E-4228-8AF7-C2D05697497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3" y="4093"/>
                    <a:ext cx="758" cy="756"/>
                  </a:xfrm>
                  <a:custGeom>
                    <a:avLst/>
                    <a:gdLst>
                      <a:gd name="T0" fmla="*/ 1444 w 2048"/>
                      <a:gd name="T1" fmla="*/ 1371 h 2044"/>
                      <a:gd name="T2" fmla="*/ 1468 w 2048"/>
                      <a:gd name="T3" fmla="*/ 1321 h 2044"/>
                      <a:gd name="T4" fmla="*/ 1570 w 2048"/>
                      <a:gd name="T5" fmla="*/ 785 h 2044"/>
                      <a:gd name="T6" fmla="*/ 1024 w 2048"/>
                      <a:gd name="T7" fmla="*/ 0 h 2044"/>
                      <a:gd name="T8" fmla="*/ 478 w 2048"/>
                      <a:gd name="T9" fmla="*/ 785 h 2044"/>
                      <a:gd name="T10" fmla="*/ 580 w 2048"/>
                      <a:gd name="T11" fmla="*/ 1321 h 2044"/>
                      <a:gd name="T12" fmla="*/ 601 w 2048"/>
                      <a:gd name="T13" fmla="*/ 1371 h 2044"/>
                      <a:gd name="T14" fmla="*/ 0 w 2048"/>
                      <a:gd name="T15" fmla="*/ 1730 h 2044"/>
                      <a:gd name="T16" fmla="*/ 34 w 2048"/>
                      <a:gd name="T17" fmla="*/ 2044 h 2044"/>
                      <a:gd name="T18" fmla="*/ 1195 w 2048"/>
                      <a:gd name="T19" fmla="*/ 2044 h 2044"/>
                      <a:gd name="T20" fmla="*/ 2048 w 2048"/>
                      <a:gd name="T21" fmla="*/ 2010 h 2044"/>
                      <a:gd name="T22" fmla="*/ 1946 w 2048"/>
                      <a:gd name="T23" fmla="*/ 1563 h 2044"/>
                      <a:gd name="T24" fmla="*/ 1034 w 2048"/>
                      <a:gd name="T25" fmla="*/ 1505 h 2044"/>
                      <a:gd name="T26" fmla="*/ 939 w 2048"/>
                      <a:gd name="T27" fmla="*/ 1672 h 2044"/>
                      <a:gd name="T28" fmla="*/ 917 w 2048"/>
                      <a:gd name="T29" fmla="*/ 1751 h 2044"/>
                      <a:gd name="T30" fmla="*/ 1130 w 2048"/>
                      <a:gd name="T31" fmla="*/ 1741 h 2044"/>
                      <a:gd name="T32" fmla="*/ 1156 w 2048"/>
                      <a:gd name="T33" fmla="*/ 1976 h 2044"/>
                      <a:gd name="T34" fmla="*/ 917 w 2048"/>
                      <a:gd name="T35" fmla="*/ 1751 h 2044"/>
                      <a:gd name="T36" fmla="*/ 1396 w 2048"/>
                      <a:gd name="T37" fmla="*/ 1324 h 2044"/>
                      <a:gd name="T38" fmla="*/ 1355 w 2048"/>
                      <a:gd name="T39" fmla="*/ 1379 h 2044"/>
                      <a:gd name="T40" fmla="*/ 1168 w 2048"/>
                      <a:gd name="T41" fmla="*/ 1637 h 2044"/>
                      <a:gd name="T42" fmla="*/ 1368 w 2048"/>
                      <a:gd name="T43" fmla="*/ 1277 h 2044"/>
                      <a:gd name="T44" fmla="*/ 546 w 2048"/>
                      <a:gd name="T45" fmla="*/ 546 h 2044"/>
                      <a:gd name="T46" fmla="*/ 1502 w 2048"/>
                      <a:gd name="T47" fmla="*/ 546 h 2044"/>
                      <a:gd name="T48" fmla="*/ 1378 w 2048"/>
                      <a:gd name="T49" fmla="*/ 1162 h 2044"/>
                      <a:gd name="T50" fmla="*/ 1362 w 2048"/>
                      <a:gd name="T51" fmla="*/ 1174 h 2044"/>
                      <a:gd name="T52" fmla="*/ 1024 w 2048"/>
                      <a:gd name="T53" fmla="*/ 1362 h 2044"/>
                      <a:gd name="T54" fmla="*/ 676 w 2048"/>
                      <a:gd name="T55" fmla="*/ 1164 h 2044"/>
                      <a:gd name="T56" fmla="*/ 546 w 2048"/>
                      <a:gd name="T57" fmla="*/ 785 h 2044"/>
                      <a:gd name="T58" fmla="*/ 972 w 2048"/>
                      <a:gd name="T59" fmla="*/ 1430 h 2044"/>
                      <a:gd name="T60" fmla="*/ 835 w 2048"/>
                      <a:gd name="T61" fmla="*/ 1575 h 2044"/>
                      <a:gd name="T62" fmla="*/ 689 w 2048"/>
                      <a:gd name="T63" fmla="*/ 1375 h 2044"/>
                      <a:gd name="T64" fmla="*/ 666 w 2048"/>
                      <a:gd name="T65" fmla="*/ 1263 h 2044"/>
                      <a:gd name="T66" fmla="*/ 972 w 2048"/>
                      <a:gd name="T67" fmla="*/ 1430 h 2044"/>
                      <a:gd name="T68" fmla="*/ 133 w 2048"/>
                      <a:gd name="T69" fmla="*/ 1624 h 2044"/>
                      <a:gd name="T70" fmla="*/ 853 w 2048"/>
                      <a:gd name="T71" fmla="*/ 1717 h 2044"/>
                      <a:gd name="T72" fmla="*/ 68 w 2048"/>
                      <a:gd name="T73" fmla="*/ 1976 h 2044"/>
                      <a:gd name="T74" fmla="*/ 1980 w 2048"/>
                      <a:gd name="T75" fmla="*/ 1976 h 2044"/>
                      <a:gd name="T76" fmla="*/ 1199 w 2048"/>
                      <a:gd name="T77" fmla="*/ 1709 h 2044"/>
                      <a:gd name="T78" fmla="*/ 1915 w 2048"/>
                      <a:gd name="T79" fmla="*/ 1621 h 2044"/>
                      <a:gd name="T80" fmla="*/ 1980 w 2048"/>
                      <a:gd name="T81" fmla="*/ 1976 h 20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048" h="2044">
                        <a:moveTo>
                          <a:pt x="1946" y="1563"/>
                        </a:moveTo>
                        <a:cubicBezTo>
                          <a:pt x="1741" y="1454"/>
                          <a:pt x="1584" y="1394"/>
                          <a:pt x="1444" y="1371"/>
                        </a:cubicBezTo>
                        <a:cubicBezTo>
                          <a:pt x="1461" y="1348"/>
                          <a:pt x="1461" y="1348"/>
                          <a:pt x="1461" y="1348"/>
                        </a:cubicBezTo>
                        <a:cubicBezTo>
                          <a:pt x="1468" y="1341"/>
                          <a:pt x="1471" y="1331"/>
                          <a:pt x="1468" y="1321"/>
                        </a:cubicBezTo>
                        <a:cubicBezTo>
                          <a:pt x="1436" y="1195"/>
                          <a:pt x="1436" y="1195"/>
                          <a:pt x="1436" y="1195"/>
                        </a:cubicBezTo>
                        <a:cubicBezTo>
                          <a:pt x="1521" y="1076"/>
                          <a:pt x="1570" y="927"/>
                          <a:pt x="1570" y="785"/>
                        </a:cubicBezTo>
                        <a:cubicBezTo>
                          <a:pt x="1570" y="546"/>
                          <a:pt x="1570" y="546"/>
                          <a:pt x="1570" y="546"/>
                        </a:cubicBezTo>
                        <a:cubicBezTo>
                          <a:pt x="1570" y="245"/>
                          <a:pt x="1324" y="0"/>
                          <a:pt x="1024" y="0"/>
                        </a:cubicBezTo>
                        <a:cubicBezTo>
                          <a:pt x="724" y="0"/>
                          <a:pt x="478" y="245"/>
                          <a:pt x="478" y="546"/>
                        </a:cubicBezTo>
                        <a:cubicBezTo>
                          <a:pt x="478" y="785"/>
                          <a:pt x="478" y="785"/>
                          <a:pt x="478" y="785"/>
                        </a:cubicBezTo>
                        <a:cubicBezTo>
                          <a:pt x="478" y="927"/>
                          <a:pt x="527" y="1076"/>
                          <a:pt x="612" y="1195"/>
                        </a:cubicBezTo>
                        <a:cubicBezTo>
                          <a:pt x="580" y="1321"/>
                          <a:pt x="580" y="1321"/>
                          <a:pt x="580" y="1321"/>
                        </a:cubicBezTo>
                        <a:cubicBezTo>
                          <a:pt x="580" y="1331"/>
                          <a:pt x="580" y="1341"/>
                          <a:pt x="587" y="1351"/>
                        </a:cubicBezTo>
                        <a:cubicBezTo>
                          <a:pt x="601" y="1371"/>
                          <a:pt x="601" y="1371"/>
                          <a:pt x="601" y="1371"/>
                        </a:cubicBezTo>
                        <a:cubicBezTo>
                          <a:pt x="462" y="1394"/>
                          <a:pt x="306" y="1455"/>
                          <a:pt x="102" y="1563"/>
                        </a:cubicBezTo>
                        <a:cubicBezTo>
                          <a:pt x="38" y="1594"/>
                          <a:pt x="0" y="1659"/>
                          <a:pt x="0" y="1730"/>
                        </a:cubicBezTo>
                        <a:cubicBezTo>
                          <a:pt x="0" y="2010"/>
                          <a:pt x="0" y="2010"/>
                          <a:pt x="0" y="2010"/>
                        </a:cubicBezTo>
                        <a:cubicBezTo>
                          <a:pt x="0" y="2031"/>
                          <a:pt x="14" y="2044"/>
                          <a:pt x="34" y="2044"/>
                        </a:cubicBezTo>
                        <a:cubicBezTo>
                          <a:pt x="853" y="2044"/>
                          <a:pt x="853" y="2044"/>
                          <a:pt x="853" y="2044"/>
                        </a:cubicBezTo>
                        <a:cubicBezTo>
                          <a:pt x="1195" y="2044"/>
                          <a:pt x="1195" y="2044"/>
                          <a:pt x="1195" y="2044"/>
                        </a:cubicBezTo>
                        <a:cubicBezTo>
                          <a:pt x="2014" y="2044"/>
                          <a:pt x="2014" y="2044"/>
                          <a:pt x="2014" y="2044"/>
                        </a:cubicBezTo>
                        <a:cubicBezTo>
                          <a:pt x="2034" y="2044"/>
                          <a:pt x="2048" y="2031"/>
                          <a:pt x="2048" y="2010"/>
                        </a:cubicBezTo>
                        <a:cubicBezTo>
                          <a:pt x="2048" y="1730"/>
                          <a:pt x="2048" y="1730"/>
                          <a:pt x="2048" y="1730"/>
                        </a:cubicBezTo>
                        <a:cubicBezTo>
                          <a:pt x="2048" y="1662"/>
                          <a:pt x="2007" y="1597"/>
                          <a:pt x="1946" y="1563"/>
                        </a:cubicBezTo>
                        <a:close/>
                        <a:moveTo>
                          <a:pt x="1024" y="1482"/>
                        </a:moveTo>
                        <a:cubicBezTo>
                          <a:pt x="1034" y="1505"/>
                          <a:pt x="1034" y="1505"/>
                          <a:pt x="1034" y="1505"/>
                        </a:cubicBezTo>
                        <a:cubicBezTo>
                          <a:pt x="1106" y="1672"/>
                          <a:pt x="1106" y="1672"/>
                          <a:pt x="1106" y="1672"/>
                        </a:cubicBezTo>
                        <a:cubicBezTo>
                          <a:pt x="939" y="1672"/>
                          <a:pt x="939" y="1672"/>
                          <a:pt x="939" y="1672"/>
                        </a:cubicBezTo>
                        <a:lnTo>
                          <a:pt x="1024" y="1482"/>
                        </a:lnTo>
                        <a:close/>
                        <a:moveTo>
                          <a:pt x="917" y="1751"/>
                        </a:moveTo>
                        <a:cubicBezTo>
                          <a:pt x="918" y="1741"/>
                          <a:pt x="918" y="1741"/>
                          <a:pt x="918" y="1741"/>
                        </a:cubicBezTo>
                        <a:cubicBezTo>
                          <a:pt x="1130" y="1741"/>
                          <a:pt x="1130" y="1741"/>
                          <a:pt x="1130" y="1741"/>
                        </a:cubicBezTo>
                        <a:cubicBezTo>
                          <a:pt x="1131" y="1751"/>
                          <a:pt x="1131" y="1751"/>
                          <a:pt x="1131" y="1751"/>
                        </a:cubicBezTo>
                        <a:cubicBezTo>
                          <a:pt x="1156" y="1976"/>
                          <a:pt x="1156" y="1976"/>
                          <a:pt x="1156" y="1976"/>
                        </a:cubicBezTo>
                        <a:cubicBezTo>
                          <a:pt x="892" y="1976"/>
                          <a:pt x="892" y="1976"/>
                          <a:pt x="892" y="1976"/>
                        </a:cubicBezTo>
                        <a:lnTo>
                          <a:pt x="917" y="1751"/>
                        </a:lnTo>
                        <a:close/>
                        <a:moveTo>
                          <a:pt x="1382" y="1263"/>
                        </a:moveTo>
                        <a:cubicBezTo>
                          <a:pt x="1396" y="1324"/>
                          <a:pt x="1396" y="1324"/>
                          <a:pt x="1396" y="1324"/>
                        </a:cubicBezTo>
                        <a:cubicBezTo>
                          <a:pt x="1361" y="1372"/>
                          <a:pt x="1361" y="1372"/>
                          <a:pt x="1361" y="1372"/>
                        </a:cubicBezTo>
                        <a:cubicBezTo>
                          <a:pt x="1359" y="1374"/>
                          <a:pt x="1357" y="1376"/>
                          <a:pt x="1355" y="1379"/>
                        </a:cubicBezTo>
                        <a:cubicBezTo>
                          <a:pt x="1213" y="1575"/>
                          <a:pt x="1213" y="1575"/>
                          <a:pt x="1213" y="1575"/>
                        </a:cubicBezTo>
                        <a:cubicBezTo>
                          <a:pt x="1168" y="1637"/>
                          <a:pt x="1168" y="1637"/>
                          <a:pt x="1168" y="1637"/>
                        </a:cubicBezTo>
                        <a:cubicBezTo>
                          <a:pt x="1076" y="1430"/>
                          <a:pt x="1076" y="1430"/>
                          <a:pt x="1076" y="1430"/>
                        </a:cubicBezTo>
                        <a:cubicBezTo>
                          <a:pt x="1188" y="1416"/>
                          <a:pt x="1288" y="1359"/>
                          <a:pt x="1368" y="1277"/>
                        </a:cubicBezTo>
                        <a:cubicBezTo>
                          <a:pt x="1373" y="1272"/>
                          <a:pt x="1378" y="1268"/>
                          <a:pt x="1382" y="1263"/>
                        </a:cubicBezTo>
                        <a:close/>
                        <a:moveTo>
                          <a:pt x="546" y="546"/>
                        </a:moveTo>
                        <a:cubicBezTo>
                          <a:pt x="546" y="283"/>
                          <a:pt x="761" y="68"/>
                          <a:pt x="1024" y="68"/>
                        </a:cubicBezTo>
                        <a:cubicBezTo>
                          <a:pt x="1287" y="68"/>
                          <a:pt x="1502" y="283"/>
                          <a:pt x="1502" y="546"/>
                        </a:cubicBezTo>
                        <a:cubicBezTo>
                          <a:pt x="1502" y="785"/>
                          <a:pt x="1502" y="785"/>
                          <a:pt x="1502" y="785"/>
                        </a:cubicBezTo>
                        <a:cubicBezTo>
                          <a:pt x="1502" y="931"/>
                          <a:pt x="1452" y="1062"/>
                          <a:pt x="1378" y="1162"/>
                        </a:cubicBezTo>
                        <a:cubicBezTo>
                          <a:pt x="1372" y="1164"/>
                          <a:pt x="1372" y="1164"/>
                          <a:pt x="1372" y="1164"/>
                        </a:cubicBezTo>
                        <a:cubicBezTo>
                          <a:pt x="1369" y="1167"/>
                          <a:pt x="1365" y="1170"/>
                          <a:pt x="1362" y="1174"/>
                        </a:cubicBezTo>
                        <a:cubicBezTo>
                          <a:pt x="1270" y="1297"/>
                          <a:pt x="1150" y="1362"/>
                          <a:pt x="1024" y="1362"/>
                        </a:cubicBezTo>
                        <a:cubicBezTo>
                          <a:pt x="1024" y="1362"/>
                          <a:pt x="1024" y="1362"/>
                          <a:pt x="1024" y="1362"/>
                        </a:cubicBezTo>
                        <a:cubicBezTo>
                          <a:pt x="901" y="1362"/>
                          <a:pt x="782" y="1293"/>
                          <a:pt x="686" y="1174"/>
                        </a:cubicBezTo>
                        <a:cubicBezTo>
                          <a:pt x="683" y="1170"/>
                          <a:pt x="679" y="1167"/>
                          <a:pt x="676" y="1164"/>
                        </a:cubicBezTo>
                        <a:cubicBezTo>
                          <a:pt x="670" y="1162"/>
                          <a:pt x="670" y="1162"/>
                          <a:pt x="670" y="1162"/>
                        </a:cubicBezTo>
                        <a:cubicBezTo>
                          <a:pt x="596" y="1062"/>
                          <a:pt x="546" y="931"/>
                          <a:pt x="546" y="785"/>
                        </a:cubicBezTo>
                        <a:lnTo>
                          <a:pt x="546" y="546"/>
                        </a:lnTo>
                        <a:close/>
                        <a:moveTo>
                          <a:pt x="972" y="1430"/>
                        </a:moveTo>
                        <a:cubicBezTo>
                          <a:pt x="880" y="1637"/>
                          <a:pt x="880" y="1637"/>
                          <a:pt x="880" y="1637"/>
                        </a:cubicBezTo>
                        <a:cubicBezTo>
                          <a:pt x="835" y="1575"/>
                          <a:pt x="835" y="1575"/>
                          <a:pt x="835" y="1575"/>
                        </a:cubicBezTo>
                        <a:cubicBezTo>
                          <a:pt x="693" y="1379"/>
                          <a:pt x="693" y="1379"/>
                          <a:pt x="693" y="1379"/>
                        </a:cubicBezTo>
                        <a:cubicBezTo>
                          <a:pt x="692" y="1378"/>
                          <a:pt x="691" y="1377"/>
                          <a:pt x="689" y="1375"/>
                        </a:cubicBezTo>
                        <a:cubicBezTo>
                          <a:pt x="652" y="1324"/>
                          <a:pt x="652" y="1324"/>
                          <a:pt x="652" y="1324"/>
                        </a:cubicBezTo>
                        <a:cubicBezTo>
                          <a:pt x="666" y="1263"/>
                          <a:pt x="666" y="1263"/>
                          <a:pt x="666" y="1263"/>
                        </a:cubicBezTo>
                        <a:cubicBezTo>
                          <a:pt x="670" y="1268"/>
                          <a:pt x="675" y="1272"/>
                          <a:pt x="680" y="1277"/>
                        </a:cubicBezTo>
                        <a:cubicBezTo>
                          <a:pt x="760" y="1359"/>
                          <a:pt x="860" y="1416"/>
                          <a:pt x="972" y="1430"/>
                        </a:cubicBezTo>
                        <a:close/>
                        <a:moveTo>
                          <a:pt x="68" y="1730"/>
                        </a:moveTo>
                        <a:cubicBezTo>
                          <a:pt x="68" y="1686"/>
                          <a:pt x="92" y="1645"/>
                          <a:pt x="133" y="1624"/>
                        </a:cubicBezTo>
                        <a:cubicBezTo>
                          <a:pt x="351" y="1509"/>
                          <a:pt x="507" y="1451"/>
                          <a:pt x="647" y="1434"/>
                        </a:cubicBezTo>
                        <a:cubicBezTo>
                          <a:pt x="853" y="1717"/>
                          <a:pt x="853" y="1717"/>
                          <a:pt x="853" y="1717"/>
                        </a:cubicBezTo>
                        <a:cubicBezTo>
                          <a:pt x="823" y="1976"/>
                          <a:pt x="823" y="1976"/>
                          <a:pt x="823" y="1976"/>
                        </a:cubicBezTo>
                        <a:cubicBezTo>
                          <a:pt x="68" y="1976"/>
                          <a:pt x="68" y="1976"/>
                          <a:pt x="68" y="1976"/>
                        </a:cubicBezTo>
                        <a:lnTo>
                          <a:pt x="68" y="1730"/>
                        </a:lnTo>
                        <a:close/>
                        <a:moveTo>
                          <a:pt x="1980" y="1976"/>
                        </a:moveTo>
                        <a:cubicBezTo>
                          <a:pt x="1229" y="1976"/>
                          <a:pt x="1229" y="1976"/>
                          <a:pt x="1229" y="1976"/>
                        </a:cubicBezTo>
                        <a:cubicBezTo>
                          <a:pt x="1199" y="1709"/>
                          <a:pt x="1199" y="1709"/>
                          <a:pt x="1199" y="1709"/>
                        </a:cubicBezTo>
                        <a:cubicBezTo>
                          <a:pt x="1401" y="1430"/>
                          <a:pt x="1401" y="1430"/>
                          <a:pt x="1401" y="1430"/>
                        </a:cubicBezTo>
                        <a:cubicBezTo>
                          <a:pt x="1541" y="1451"/>
                          <a:pt x="1701" y="1509"/>
                          <a:pt x="1915" y="1621"/>
                        </a:cubicBezTo>
                        <a:cubicBezTo>
                          <a:pt x="1956" y="1645"/>
                          <a:pt x="1980" y="1686"/>
                          <a:pt x="1980" y="1730"/>
                        </a:cubicBezTo>
                        <a:lnTo>
                          <a:pt x="1980" y="1976"/>
                        </a:lnTo>
                        <a:close/>
                      </a:path>
                    </a:pathLst>
                  </a:custGeom>
                  <a:solidFill>
                    <a:srgbClr val="7D7D7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  <p:sp>
                <p:nvSpPr>
                  <p:cNvPr id="163" name="Freeform 14">
                    <a:extLst>
                      <a:ext uri="{FF2B5EF4-FFF2-40B4-BE49-F238E27FC236}">
                        <a16:creationId xmlns:a16="http://schemas.microsoft.com/office/drawing/2014/main" id="{B23A3205-E01C-4B1B-9B05-D0C34DCFB8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0" y="4641"/>
                    <a:ext cx="62" cy="71"/>
                  </a:xfrm>
                  <a:custGeom>
                    <a:avLst/>
                    <a:gdLst>
                      <a:gd name="T0" fmla="*/ 35 w 62"/>
                      <a:gd name="T1" fmla="*/ 9 h 71"/>
                      <a:gd name="T2" fmla="*/ 31 w 62"/>
                      <a:gd name="T3" fmla="*/ 0 h 71"/>
                      <a:gd name="T4" fmla="*/ 0 w 62"/>
                      <a:gd name="T5" fmla="*/ 71 h 71"/>
                      <a:gd name="T6" fmla="*/ 62 w 62"/>
                      <a:gd name="T7" fmla="*/ 71 h 71"/>
                      <a:gd name="T8" fmla="*/ 35 w 62"/>
                      <a:gd name="T9" fmla="*/ 9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2" h="71">
                        <a:moveTo>
                          <a:pt x="35" y="9"/>
                        </a:moveTo>
                        <a:lnTo>
                          <a:pt x="31" y="0"/>
                        </a:lnTo>
                        <a:lnTo>
                          <a:pt x="0" y="71"/>
                        </a:lnTo>
                        <a:lnTo>
                          <a:pt x="62" y="71"/>
                        </a:lnTo>
                        <a:lnTo>
                          <a:pt x="35" y="9"/>
                        </a:lnTo>
                        <a:close/>
                      </a:path>
                    </a:pathLst>
                  </a:custGeom>
                  <a:solidFill>
                    <a:srgbClr val="66C0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  <p:sp>
                <p:nvSpPr>
                  <p:cNvPr id="164" name="Freeform 15">
                    <a:extLst>
                      <a:ext uri="{FF2B5EF4-FFF2-40B4-BE49-F238E27FC236}">
                        <a16:creationId xmlns:a16="http://schemas.microsoft.com/office/drawing/2014/main" id="{04875D0E-8EC5-40E4-A8C1-24B405B79B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" y="4737"/>
                    <a:ext cx="98" cy="87"/>
                  </a:xfrm>
                  <a:custGeom>
                    <a:avLst/>
                    <a:gdLst>
                      <a:gd name="T0" fmla="*/ 89 w 98"/>
                      <a:gd name="T1" fmla="*/ 4 h 87"/>
                      <a:gd name="T2" fmla="*/ 88 w 98"/>
                      <a:gd name="T3" fmla="*/ 0 h 87"/>
                      <a:gd name="T4" fmla="*/ 10 w 98"/>
                      <a:gd name="T5" fmla="*/ 0 h 87"/>
                      <a:gd name="T6" fmla="*/ 10 w 98"/>
                      <a:gd name="T7" fmla="*/ 4 h 87"/>
                      <a:gd name="T8" fmla="*/ 0 w 98"/>
                      <a:gd name="T9" fmla="*/ 87 h 87"/>
                      <a:gd name="T10" fmla="*/ 98 w 98"/>
                      <a:gd name="T11" fmla="*/ 87 h 87"/>
                      <a:gd name="T12" fmla="*/ 89 w 98"/>
                      <a:gd name="T13" fmla="*/ 4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8" h="87">
                        <a:moveTo>
                          <a:pt x="89" y="4"/>
                        </a:moveTo>
                        <a:lnTo>
                          <a:pt x="88" y="0"/>
                        </a:lnTo>
                        <a:lnTo>
                          <a:pt x="10" y="0"/>
                        </a:lnTo>
                        <a:lnTo>
                          <a:pt x="10" y="4"/>
                        </a:lnTo>
                        <a:lnTo>
                          <a:pt x="0" y="87"/>
                        </a:lnTo>
                        <a:lnTo>
                          <a:pt x="98" y="87"/>
                        </a:lnTo>
                        <a:lnTo>
                          <a:pt x="89" y="4"/>
                        </a:lnTo>
                        <a:close/>
                      </a:path>
                    </a:pathLst>
                  </a:custGeom>
                  <a:solidFill>
                    <a:srgbClr val="66C0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04" tIns="45703" rIns="91404" bIns="457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/>
                  </a:p>
                </p:txBody>
              </p:sp>
            </p:grpSp>
          </p:grpSp>
        </p:grpSp>
        <p:grpSp>
          <p:nvGrpSpPr>
            <p:cNvPr id="152" name="Group 35">
              <a:extLst>
                <a:ext uri="{FF2B5EF4-FFF2-40B4-BE49-F238E27FC236}">
                  <a16:creationId xmlns:a16="http://schemas.microsoft.com/office/drawing/2014/main" id="{9C5218CF-548B-4A51-BAF4-17E94AF168E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54608" y="1814661"/>
              <a:ext cx="758729" cy="857619"/>
              <a:chOff x="3527" y="751"/>
              <a:chExt cx="445" cy="503"/>
            </a:xfrm>
            <a:solidFill>
              <a:srgbClr val="66C05D"/>
            </a:solidFill>
          </p:grpSpPr>
          <p:sp>
            <p:nvSpPr>
              <p:cNvPr id="153" name="Freeform 36">
                <a:extLst>
                  <a:ext uri="{FF2B5EF4-FFF2-40B4-BE49-F238E27FC236}">
                    <a16:creationId xmlns:a16="http://schemas.microsoft.com/office/drawing/2014/main" id="{C7807A02-6B50-40E1-BF43-C3EE59E8B9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7" y="751"/>
                <a:ext cx="445" cy="503"/>
              </a:xfrm>
              <a:custGeom>
                <a:avLst/>
                <a:gdLst>
                  <a:gd name="T0" fmla="*/ 1344 w 1449"/>
                  <a:gd name="T1" fmla="*/ 786 h 1638"/>
                  <a:gd name="T2" fmla="*/ 1310 w 1449"/>
                  <a:gd name="T3" fmla="*/ 820 h 1638"/>
                  <a:gd name="T4" fmla="*/ 1367 w 1449"/>
                  <a:gd name="T5" fmla="*/ 985 h 1638"/>
                  <a:gd name="T6" fmla="*/ 1206 w 1449"/>
                  <a:gd name="T7" fmla="*/ 1114 h 1638"/>
                  <a:gd name="T8" fmla="*/ 559 w 1449"/>
                  <a:gd name="T9" fmla="*/ 498 h 1638"/>
                  <a:gd name="T10" fmla="*/ 1238 w 1449"/>
                  <a:gd name="T11" fmla="*/ 748 h 1638"/>
                  <a:gd name="T12" fmla="*/ 1272 w 1449"/>
                  <a:gd name="T13" fmla="*/ 714 h 1638"/>
                  <a:gd name="T14" fmla="*/ 774 w 1449"/>
                  <a:gd name="T15" fmla="*/ 225 h 1638"/>
                  <a:gd name="T16" fmla="*/ 747 w 1449"/>
                  <a:gd name="T17" fmla="*/ 242 h 1638"/>
                  <a:gd name="T18" fmla="*/ 666 w 1449"/>
                  <a:gd name="T19" fmla="*/ 170 h 1638"/>
                  <a:gd name="T20" fmla="*/ 603 w 1449"/>
                  <a:gd name="T21" fmla="*/ 223 h 1638"/>
                  <a:gd name="T22" fmla="*/ 370 w 1449"/>
                  <a:gd name="T23" fmla="*/ 0 h 1638"/>
                  <a:gd name="T24" fmla="*/ 283 w 1449"/>
                  <a:gd name="T25" fmla="*/ 76 h 1638"/>
                  <a:gd name="T26" fmla="*/ 308 w 1449"/>
                  <a:gd name="T27" fmla="*/ 135 h 1638"/>
                  <a:gd name="T28" fmla="*/ 342 w 1449"/>
                  <a:gd name="T29" fmla="*/ 101 h 1638"/>
                  <a:gd name="T30" fmla="*/ 370 w 1449"/>
                  <a:gd name="T31" fmla="*/ 58 h 1638"/>
                  <a:gd name="T32" fmla="*/ 533 w 1449"/>
                  <a:gd name="T33" fmla="*/ 292 h 1638"/>
                  <a:gd name="T34" fmla="*/ 382 w 1449"/>
                  <a:gd name="T35" fmla="*/ 175 h 1638"/>
                  <a:gd name="T36" fmla="*/ 499 w 1449"/>
                  <a:gd name="T37" fmla="*/ 326 h 1638"/>
                  <a:gd name="T38" fmla="*/ 453 w 1449"/>
                  <a:gd name="T39" fmla="*/ 407 h 1638"/>
                  <a:gd name="T40" fmla="*/ 508 w 1449"/>
                  <a:gd name="T41" fmla="*/ 481 h 1638"/>
                  <a:gd name="T42" fmla="*/ 532 w 1449"/>
                  <a:gd name="T43" fmla="*/ 539 h 1638"/>
                  <a:gd name="T44" fmla="*/ 122 w 1449"/>
                  <a:gd name="T45" fmla="*/ 810 h 1638"/>
                  <a:gd name="T46" fmla="*/ 26 w 1449"/>
                  <a:gd name="T47" fmla="*/ 810 h 1638"/>
                  <a:gd name="T48" fmla="*/ 739 w 1449"/>
                  <a:gd name="T49" fmla="*/ 1619 h 1638"/>
                  <a:gd name="T50" fmla="*/ 835 w 1449"/>
                  <a:gd name="T51" fmla="*/ 1619 h 1638"/>
                  <a:gd name="T52" fmla="*/ 834 w 1449"/>
                  <a:gd name="T53" fmla="*/ 1523 h 1638"/>
                  <a:gd name="T54" fmla="*/ 1118 w 1449"/>
                  <a:gd name="T55" fmla="*/ 1125 h 1638"/>
                  <a:gd name="T56" fmla="*/ 1295 w 1449"/>
                  <a:gd name="T57" fmla="*/ 1125 h 1638"/>
                  <a:gd name="T58" fmla="*/ 1401 w 1449"/>
                  <a:gd name="T59" fmla="*/ 843 h 1638"/>
                  <a:gd name="T60" fmla="*/ 893 w 1449"/>
                  <a:gd name="T61" fmla="*/ 999 h 1638"/>
                  <a:gd name="T62" fmla="*/ 845 w 1449"/>
                  <a:gd name="T63" fmla="*/ 944 h 1638"/>
                  <a:gd name="T64" fmla="*/ 933 w 1449"/>
                  <a:gd name="T65" fmla="*/ 940 h 1638"/>
                  <a:gd name="T66" fmla="*/ 666 w 1449"/>
                  <a:gd name="T67" fmla="*/ 228 h 1638"/>
                  <a:gd name="T68" fmla="*/ 552 w 1449"/>
                  <a:gd name="T69" fmla="*/ 437 h 1638"/>
                  <a:gd name="T70" fmla="*/ 566 w 1449"/>
                  <a:gd name="T71" fmla="*/ 573 h 1638"/>
                  <a:gd name="T72" fmla="*/ 484 w 1449"/>
                  <a:gd name="T73" fmla="*/ 971 h 1638"/>
                  <a:gd name="T74" fmla="*/ 517 w 1449"/>
                  <a:gd name="T75" fmla="*/ 1005 h 1638"/>
                  <a:gd name="T76" fmla="*/ 857 w 1449"/>
                  <a:gd name="T77" fmla="*/ 864 h 1638"/>
                  <a:gd name="T78" fmla="*/ 811 w 1449"/>
                  <a:gd name="T79" fmla="*/ 985 h 1638"/>
                  <a:gd name="T80" fmla="*/ 657 w 1449"/>
                  <a:gd name="T81" fmla="*/ 1346 h 1638"/>
                  <a:gd name="T82" fmla="*/ 445 w 1449"/>
                  <a:gd name="T83" fmla="*/ 1077 h 1638"/>
                  <a:gd name="T84" fmla="*/ 411 w 1449"/>
                  <a:gd name="T85" fmla="*/ 1043 h 1638"/>
                  <a:gd name="T86" fmla="*/ 225 w 1449"/>
                  <a:gd name="T87" fmla="*/ 914 h 1638"/>
                  <a:gd name="T88" fmla="*/ 801 w 1449"/>
                  <a:gd name="T89" fmla="*/ 1585 h 1638"/>
                  <a:gd name="T90" fmla="*/ 773 w 1449"/>
                  <a:gd name="T91" fmla="*/ 1585 h 1638"/>
                  <a:gd name="T92" fmla="*/ 60 w 1449"/>
                  <a:gd name="T93" fmla="*/ 844 h 1638"/>
                  <a:gd name="T94" fmla="*/ 88 w 1449"/>
                  <a:gd name="T95" fmla="*/ 844 h 1638"/>
                  <a:gd name="T96" fmla="*/ 786 w 1449"/>
                  <a:gd name="T97" fmla="*/ 1543 h 1638"/>
                  <a:gd name="T98" fmla="*/ 801 w 1449"/>
                  <a:gd name="T99" fmla="*/ 1585 h 1638"/>
                  <a:gd name="T100" fmla="*/ 692 w 1449"/>
                  <a:gd name="T101" fmla="*/ 1381 h 1638"/>
                  <a:gd name="T102" fmla="*/ 1076 w 1449"/>
                  <a:gd name="T103" fmla="*/ 1083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49" h="1638">
                    <a:moveTo>
                      <a:pt x="1401" y="843"/>
                    </a:moveTo>
                    <a:cubicBezTo>
                      <a:pt x="1344" y="786"/>
                      <a:pt x="1344" y="786"/>
                      <a:pt x="1344" y="786"/>
                    </a:cubicBezTo>
                    <a:cubicBezTo>
                      <a:pt x="1335" y="777"/>
                      <a:pt x="1320" y="777"/>
                      <a:pt x="1310" y="786"/>
                    </a:cubicBezTo>
                    <a:cubicBezTo>
                      <a:pt x="1301" y="796"/>
                      <a:pt x="1301" y="811"/>
                      <a:pt x="1310" y="820"/>
                    </a:cubicBezTo>
                    <a:cubicBezTo>
                      <a:pt x="1367" y="877"/>
                      <a:pt x="1367" y="877"/>
                      <a:pt x="1367" y="877"/>
                    </a:cubicBezTo>
                    <a:cubicBezTo>
                      <a:pt x="1397" y="906"/>
                      <a:pt x="1397" y="955"/>
                      <a:pt x="1367" y="985"/>
                    </a:cubicBezTo>
                    <a:cubicBezTo>
                      <a:pt x="1261" y="1091"/>
                      <a:pt x="1261" y="1091"/>
                      <a:pt x="1261" y="1091"/>
                    </a:cubicBezTo>
                    <a:cubicBezTo>
                      <a:pt x="1246" y="1106"/>
                      <a:pt x="1227" y="1114"/>
                      <a:pt x="1206" y="1114"/>
                    </a:cubicBezTo>
                    <a:cubicBezTo>
                      <a:pt x="1186" y="1114"/>
                      <a:pt x="1167" y="1106"/>
                      <a:pt x="1152" y="1091"/>
                    </a:cubicBezTo>
                    <a:cubicBezTo>
                      <a:pt x="559" y="498"/>
                      <a:pt x="559" y="498"/>
                      <a:pt x="559" y="498"/>
                    </a:cubicBezTo>
                    <a:cubicBezTo>
                      <a:pt x="774" y="283"/>
                      <a:pt x="774" y="283"/>
                      <a:pt x="774" y="283"/>
                    </a:cubicBezTo>
                    <a:cubicBezTo>
                      <a:pt x="1238" y="748"/>
                      <a:pt x="1238" y="748"/>
                      <a:pt x="1238" y="748"/>
                    </a:cubicBezTo>
                    <a:cubicBezTo>
                      <a:pt x="1247" y="757"/>
                      <a:pt x="1263" y="757"/>
                      <a:pt x="1272" y="748"/>
                    </a:cubicBezTo>
                    <a:cubicBezTo>
                      <a:pt x="1281" y="738"/>
                      <a:pt x="1281" y="723"/>
                      <a:pt x="1272" y="714"/>
                    </a:cubicBezTo>
                    <a:cubicBezTo>
                      <a:pt x="791" y="232"/>
                      <a:pt x="791" y="232"/>
                      <a:pt x="791" y="232"/>
                    </a:cubicBezTo>
                    <a:cubicBezTo>
                      <a:pt x="786" y="228"/>
                      <a:pt x="780" y="225"/>
                      <a:pt x="774" y="225"/>
                    </a:cubicBezTo>
                    <a:cubicBezTo>
                      <a:pt x="767" y="225"/>
                      <a:pt x="761" y="228"/>
                      <a:pt x="757" y="232"/>
                    </a:cubicBezTo>
                    <a:cubicBezTo>
                      <a:pt x="747" y="242"/>
                      <a:pt x="747" y="242"/>
                      <a:pt x="747" y="242"/>
                    </a:cubicBezTo>
                    <a:cubicBezTo>
                      <a:pt x="683" y="177"/>
                      <a:pt x="683" y="177"/>
                      <a:pt x="683" y="177"/>
                    </a:cubicBezTo>
                    <a:cubicBezTo>
                      <a:pt x="678" y="173"/>
                      <a:pt x="672" y="170"/>
                      <a:pt x="666" y="170"/>
                    </a:cubicBezTo>
                    <a:cubicBezTo>
                      <a:pt x="659" y="170"/>
                      <a:pt x="653" y="173"/>
                      <a:pt x="649" y="177"/>
                    </a:cubicBezTo>
                    <a:cubicBezTo>
                      <a:pt x="603" y="223"/>
                      <a:pt x="603" y="223"/>
                      <a:pt x="603" y="223"/>
                    </a:cubicBezTo>
                    <a:cubicBezTo>
                      <a:pt x="387" y="7"/>
                      <a:pt x="387" y="7"/>
                      <a:pt x="387" y="7"/>
                    </a:cubicBezTo>
                    <a:cubicBezTo>
                      <a:pt x="382" y="2"/>
                      <a:pt x="376" y="0"/>
                      <a:pt x="370" y="0"/>
                    </a:cubicBezTo>
                    <a:cubicBezTo>
                      <a:pt x="363" y="0"/>
                      <a:pt x="357" y="2"/>
                      <a:pt x="353" y="7"/>
                    </a:cubicBezTo>
                    <a:cubicBezTo>
                      <a:pt x="283" y="76"/>
                      <a:pt x="283" y="76"/>
                      <a:pt x="283" y="76"/>
                    </a:cubicBezTo>
                    <a:cubicBezTo>
                      <a:pt x="274" y="86"/>
                      <a:pt x="274" y="101"/>
                      <a:pt x="283" y="110"/>
                    </a:cubicBezTo>
                    <a:cubicBezTo>
                      <a:pt x="308" y="135"/>
                      <a:pt x="308" y="135"/>
                      <a:pt x="308" y="135"/>
                    </a:cubicBezTo>
                    <a:cubicBezTo>
                      <a:pt x="318" y="144"/>
                      <a:pt x="333" y="144"/>
                      <a:pt x="342" y="135"/>
                    </a:cubicBezTo>
                    <a:cubicBezTo>
                      <a:pt x="352" y="126"/>
                      <a:pt x="352" y="111"/>
                      <a:pt x="342" y="101"/>
                    </a:cubicBezTo>
                    <a:cubicBezTo>
                      <a:pt x="334" y="93"/>
                      <a:pt x="334" y="93"/>
                      <a:pt x="334" y="93"/>
                    </a:cubicBezTo>
                    <a:cubicBezTo>
                      <a:pt x="370" y="58"/>
                      <a:pt x="370" y="58"/>
                      <a:pt x="370" y="58"/>
                    </a:cubicBezTo>
                    <a:cubicBezTo>
                      <a:pt x="569" y="257"/>
                      <a:pt x="569" y="257"/>
                      <a:pt x="569" y="257"/>
                    </a:cubicBezTo>
                    <a:cubicBezTo>
                      <a:pt x="533" y="292"/>
                      <a:pt x="533" y="292"/>
                      <a:pt x="533" y="292"/>
                    </a:cubicBezTo>
                    <a:cubicBezTo>
                      <a:pt x="416" y="175"/>
                      <a:pt x="416" y="175"/>
                      <a:pt x="416" y="175"/>
                    </a:cubicBezTo>
                    <a:cubicBezTo>
                      <a:pt x="407" y="166"/>
                      <a:pt x="392" y="166"/>
                      <a:pt x="382" y="175"/>
                    </a:cubicBezTo>
                    <a:cubicBezTo>
                      <a:pt x="373" y="184"/>
                      <a:pt x="373" y="200"/>
                      <a:pt x="382" y="209"/>
                    </a:cubicBezTo>
                    <a:cubicBezTo>
                      <a:pt x="499" y="326"/>
                      <a:pt x="499" y="326"/>
                      <a:pt x="499" y="326"/>
                    </a:cubicBezTo>
                    <a:cubicBezTo>
                      <a:pt x="453" y="373"/>
                      <a:pt x="453" y="373"/>
                      <a:pt x="453" y="373"/>
                    </a:cubicBezTo>
                    <a:cubicBezTo>
                      <a:pt x="444" y="382"/>
                      <a:pt x="444" y="397"/>
                      <a:pt x="453" y="407"/>
                    </a:cubicBezTo>
                    <a:cubicBezTo>
                      <a:pt x="518" y="471"/>
                      <a:pt x="518" y="471"/>
                      <a:pt x="518" y="471"/>
                    </a:cubicBezTo>
                    <a:cubicBezTo>
                      <a:pt x="508" y="481"/>
                      <a:pt x="508" y="481"/>
                      <a:pt x="508" y="481"/>
                    </a:cubicBezTo>
                    <a:cubicBezTo>
                      <a:pt x="499" y="490"/>
                      <a:pt x="499" y="505"/>
                      <a:pt x="508" y="515"/>
                    </a:cubicBezTo>
                    <a:cubicBezTo>
                      <a:pt x="532" y="539"/>
                      <a:pt x="532" y="539"/>
                      <a:pt x="532" y="539"/>
                    </a:cubicBezTo>
                    <a:cubicBezTo>
                      <a:pt x="191" y="880"/>
                      <a:pt x="191" y="880"/>
                      <a:pt x="191" y="880"/>
                    </a:cubicBezTo>
                    <a:cubicBezTo>
                      <a:pt x="122" y="810"/>
                      <a:pt x="122" y="810"/>
                      <a:pt x="122" y="810"/>
                    </a:cubicBezTo>
                    <a:cubicBezTo>
                      <a:pt x="109" y="797"/>
                      <a:pt x="92" y="790"/>
                      <a:pt x="74" y="790"/>
                    </a:cubicBezTo>
                    <a:cubicBezTo>
                      <a:pt x="56" y="790"/>
                      <a:pt x="39" y="797"/>
                      <a:pt x="26" y="810"/>
                    </a:cubicBezTo>
                    <a:cubicBezTo>
                      <a:pt x="0" y="836"/>
                      <a:pt x="0" y="879"/>
                      <a:pt x="26" y="905"/>
                    </a:cubicBezTo>
                    <a:cubicBezTo>
                      <a:pt x="739" y="1619"/>
                      <a:pt x="739" y="1619"/>
                      <a:pt x="739" y="1619"/>
                    </a:cubicBezTo>
                    <a:cubicBezTo>
                      <a:pt x="752" y="1631"/>
                      <a:pt x="769" y="1638"/>
                      <a:pt x="787" y="1638"/>
                    </a:cubicBezTo>
                    <a:cubicBezTo>
                      <a:pt x="805" y="1638"/>
                      <a:pt x="822" y="1631"/>
                      <a:pt x="835" y="1619"/>
                    </a:cubicBezTo>
                    <a:cubicBezTo>
                      <a:pt x="861" y="1592"/>
                      <a:pt x="861" y="1550"/>
                      <a:pt x="835" y="1524"/>
                    </a:cubicBezTo>
                    <a:cubicBezTo>
                      <a:pt x="834" y="1523"/>
                      <a:pt x="834" y="1523"/>
                      <a:pt x="834" y="1523"/>
                    </a:cubicBezTo>
                    <a:cubicBezTo>
                      <a:pt x="1110" y="1117"/>
                      <a:pt x="1110" y="1117"/>
                      <a:pt x="1110" y="1117"/>
                    </a:cubicBezTo>
                    <a:cubicBezTo>
                      <a:pt x="1118" y="1125"/>
                      <a:pt x="1118" y="1125"/>
                      <a:pt x="1118" y="1125"/>
                    </a:cubicBezTo>
                    <a:cubicBezTo>
                      <a:pt x="1142" y="1149"/>
                      <a:pt x="1173" y="1162"/>
                      <a:pt x="1206" y="1162"/>
                    </a:cubicBezTo>
                    <a:cubicBezTo>
                      <a:pt x="1240" y="1162"/>
                      <a:pt x="1271" y="1149"/>
                      <a:pt x="1295" y="1125"/>
                    </a:cubicBezTo>
                    <a:cubicBezTo>
                      <a:pt x="1401" y="1019"/>
                      <a:pt x="1401" y="1019"/>
                      <a:pt x="1401" y="1019"/>
                    </a:cubicBezTo>
                    <a:cubicBezTo>
                      <a:pt x="1449" y="970"/>
                      <a:pt x="1449" y="891"/>
                      <a:pt x="1401" y="843"/>
                    </a:cubicBezTo>
                    <a:close/>
                    <a:moveTo>
                      <a:pt x="933" y="940"/>
                    </a:moveTo>
                    <a:cubicBezTo>
                      <a:pt x="893" y="999"/>
                      <a:pt x="893" y="999"/>
                      <a:pt x="893" y="999"/>
                    </a:cubicBezTo>
                    <a:cubicBezTo>
                      <a:pt x="845" y="951"/>
                      <a:pt x="845" y="951"/>
                      <a:pt x="845" y="951"/>
                    </a:cubicBezTo>
                    <a:cubicBezTo>
                      <a:pt x="843" y="949"/>
                      <a:pt x="843" y="946"/>
                      <a:pt x="845" y="944"/>
                    </a:cubicBezTo>
                    <a:cubicBezTo>
                      <a:pt x="891" y="898"/>
                      <a:pt x="891" y="898"/>
                      <a:pt x="891" y="898"/>
                    </a:cubicBezTo>
                    <a:lnTo>
                      <a:pt x="933" y="940"/>
                    </a:lnTo>
                    <a:close/>
                    <a:moveTo>
                      <a:pt x="504" y="390"/>
                    </a:moveTo>
                    <a:cubicBezTo>
                      <a:pt x="666" y="228"/>
                      <a:pt x="666" y="228"/>
                      <a:pt x="666" y="228"/>
                    </a:cubicBezTo>
                    <a:cubicBezTo>
                      <a:pt x="713" y="276"/>
                      <a:pt x="713" y="276"/>
                      <a:pt x="713" y="276"/>
                    </a:cubicBezTo>
                    <a:cubicBezTo>
                      <a:pt x="552" y="437"/>
                      <a:pt x="552" y="437"/>
                      <a:pt x="552" y="437"/>
                    </a:cubicBezTo>
                    <a:lnTo>
                      <a:pt x="504" y="390"/>
                    </a:lnTo>
                    <a:close/>
                    <a:moveTo>
                      <a:pt x="566" y="573"/>
                    </a:moveTo>
                    <a:cubicBezTo>
                      <a:pt x="724" y="730"/>
                      <a:pt x="724" y="730"/>
                      <a:pt x="724" y="730"/>
                    </a:cubicBezTo>
                    <a:cubicBezTo>
                      <a:pt x="484" y="971"/>
                      <a:pt x="484" y="971"/>
                      <a:pt x="484" y="971"/>
                    </a:cubicBezTo>
                    <a:cubicBezTo>
                      <a:pt x="474" y="980"/>
                      <a:pt x="474" y="995"/>
                      <a:pt x="484" y="1005"/>
                    </a:cubicBezTo>
                    <a:cubicBezTo>
                      <a:pt x="493" y="1014"/>
                      <a:pt x="508" y="1014"/>
                      <a:pt x="517" y="1005"/>
                    </a:cubicBezTo>
                    <a:cubicBezTo>
                      <a:pt x="758" y="764"/>
                      <a:pt x="758" y="764"/>
                      <a:pt x="758" y="764"/>
                    </a:cubicBezTo>
                    <a:cubicBezTo>
                      <a:pt x="857" y="864"/>
                      <a:pt x="857" y="864"/>
                      <a:pt x="857" y="864"/>
                    </a:cubicBezTo>
                    <a:cubicBezTo>
                      <a:pt x="811" y="910"/>
                      <a:pt x="811" y="910"/>
                      <a:pt x="811" y="910"/>
                    </a:cubicBezTo>
                    <a:cubicBezTo>
                      <a:pt x="790" y="931"/>
                      <a:pt x="790" y="964"/>
                      <a:pt x="811" y="985"/>
                    </a:cubicBezTo>
                    <a:cubicBezTo>
                      <a:pt x="866" y="1040"/>
                      <a:pt x="866" y="1040"/>
                      <a:pt x="866" y="1040"/>
                    </a:cubicBezTo>
                    <a:cubicBezTo>
                      <a:pt x="657" y="1346"/>
                      <a:pt x="657" y="1346"/>
                      <a:pt x="657" y="1346"/>
                    </a:cubicBezTo>
                    <a:cubicBezTo>
                      <a:pt x="417" y="1105"/>
                      <a:pt x="417" y="1105"/>
                      <a:pt x="417" y="1105"/>
                    </a:cubicBezTo>
                    <a:cubicBezTo>
                      <a:pt x="445" y="1077"/>
                      <a:pt x="445" y="1077"/>
                      <a:pt x="445" y="1077"/>
                    </a:cubicBezTo>
                    <a:cubicBezTo>
                      <a:pt x="454" y="1068"/>
                      <a:pt x="454" y="1053"/>
                      <a:pt x="445" y="1043"/>
                    </a:cubicBezTo>
                    <a:cubicBezTo>
                      <a:pt x="435" y="1034"/>
                      <a:pt x="420" y="1034"/>
                      <a:pt x="411" y="1043"/>
                    </a:cubicBezTo>
                    <a:cubicBezTo>
                      <a:pt x="383" y="1071"/>
                      <a:pt x="383" y="1071"/>
                      <a:pt x="383" y="1071"/>
                    </a:cubicBezTo>
                    <a:cubicBezTo>
                      <a:pt x="225" y="914"/>
                      <a:pt x="225" y="914"/>
                      <a:pt x="225" y="914"/>
                    </a:cubicBezTo>
                    <a:lnTo>
                      <a:pt x="566" y="573"/>
                    </a:lnTo>
                    <a:close/>
                    <a:moveTo>
                      <a:pt x="801" y="1585"/>
                    </a:moveTo>
                    <a:cubicBezTo>
                      <a:pt x="797" y="1588"/>
                      <a:pt x="792" y="1590"/>
                      <a:pt x="787" y="1590"/>
                    </a:cubicBezTo>
                    <a:cubicBezTo>
                      <a:pt x="782" y="1590"/>
                      <a:pt x="777" y="1588"/>
                      <a:pt x="773" y="1585"/>
                    </a:cubicBezTo>
                    <a:cubicBezTo>
                      <a:pt x="60" y="871"/>
                      <a:pt x="60" y="871"/>
                      <a:pt x="60" y="871"/>
                    </a:cubicBezTo>
                    <a:cubicBezTo>
                      <a:pt x="53" y="864"/>
                      <a:pt x="53" y="852"/>
                      <a:pt x="60" y="844"/>
                    </a:cubicBezTo>
                    <a:cubicBezTo>
                      <a:pt x="64" y="840"/>
                      <a:pt x="69" y="838"/>
                      <a:pt x="74" y="838"/>
                    </a:cubicBezTo>
                    <a:cubicBezTo>
                      <a:pt x="79" y="838"/>
                      <a:pt x="84" y="840"/>
                      <a:pt x="88" y="844"/>
                    </a:cubicBezTo>
                    <a:cubicBezTo>
                      <a:pt x="786" y="1543"/>
                      <a:pt x="786" y="1543"/>
                      <a:pt x="786" y="1543"/>
                    </a:cubicBezTo>
                    <a:cubicBezTo>
                      <a:pt x="786" y="1543"/>
                      <a:pt x="786" y="1543"/>
                      <a:pt x="786" y="1543"/>
                    </a:cubicBezTo>
                    <a:cubicBezTo>
                      <a:pt x="801" y="1557"/>
                      <a:pt x="801" y="1557"/>
                      <a:pt x="801" y="1557"/>
                    </a:cubicBezTo>
                    <a:cubicBezTo>
                      <a:pt x="808" y="1565"/>
                      <a:pt x="808" y="1577"/>
                      <a:pt x="801" y="1585"/>
                    </a:cubicBezTo>
                    <a:close/>
                    <a:moveTo>
                      <a:pt x="800" y="1489"/>
                    </a:moveTo>
                    <a:cubicBezTo>
                      <a:pt x="692" y="1381"/>
                      <a:pt x="692" y="1381"/>
                      <a:pt x="692" y="1381"/>
                    </a:cubicBezTo>
                    <a:cubicBezTo>
                      <a:pt x="968" y="975"/>
                      <a:pt x="968" y="975"/>
                      <a:pt x="968" y="975"/>
                    </a:cubicBezTo>
                    <a:cubicBezTo>
                      <a:pt x="1076" y="1083"/>
                      <a:pt x="1076" y="1083"/>
                      <a:pt x="1076" y="1083"/>
                    </a:cubicBezTo>
                    <a:lnTo>
                      <a:pt x="800" y="14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3" rIns="91404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154" name="Freeform 37">
                <a:extLst>
                  <a:ext uri="{FF2B5EF4-FFF2-40B4-BE49-F238E27FC236}">
                    <a16:creationId xmlns:a16="http://schemas.microsoft.com/office/drawing/2014/main" id="{9E67D050-5DE5-4527-BCA6-4F7DCE4F9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855"/>
                <a:ext cx="66" cy="65"/>
              </a:xfrm>
              <a:custGeom>
                <a:avLst/>
                <a:gdLst>
                  <a:gd name="T0" fmla="*/ 189 w 215"/>
                  <a:gd name="T1" fmla="*/ 213 h 213"/>
                  <a:gd name="T2" fmla="*/ 206 w 215"/>
                  <a:gd name="T3" fmla="*/ 206 h 213"/>
                  <a:gd name="T4" fmla="*/ 206 w 215"/>
                  <a:gd name="T5" fmla="*/ 172 h 213"/>
                  <a:gd name="T6" fmla="*/ 43 w 215"/>
                  <a:gd name="T7" fmla="*/ 9 h 213"/>
                  <a:gd name="T8" fmla="*/ 9 w 215"/>
                  <a:gd name="T9" fmla="*/ 9 h 213"/>
                  <a:gd name="T10" fmla="*/ 9 w 215"/>
                  <a:gd name="T11" fmla="*/ 43 h 213"/>
                  <a:gd name="T12" fmla="*/ 172 w 215"/>
                  <a:gd name="T13" fmla="*/ 206 h 213"/>
                  <a:gd name="T14" fmla="*/ 189 w 215"/>
                  <a:gd name="T15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5" h="213">
                    <a:moveTo>
                      <a:pt x="189" y="213"/>
                    </a:moveTo>
                    <a:cubicBezTo>
                      <a:pt x="195" y="213"/>
                      <a:pt x="201" y="211"/>
                      <a:pt x="206" y="206"/>
                    </a:cubicBezTo>
                    <a:cubicBezTo>
                      <a:pt x="215" y="197"/>
                      <a:pt x="215" y="181"/>
                      <a:pt x="206" y="172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3" y="0"/>
                      <a:pt x="18" y="0"/>
                      <a:pt x="9" y="9"/>
                    </a:cubicBezTo>
                    <a:cubicBezTo>
                      <a:pt x="0" y="18"/>
                      <a:pt x="0" y="34"/>
                      <a:pt x="9" y="43"/>
                    </a:cubicBezTo>
                    <a:cubicBezTo>
                      <a:pt x="172" y="206"/>
                      <a:pt x="172" y="206"/>
                      <a:pt x="172" y="206"/>
                    </a:cubicBezTo>
                    <a:cubicBezTo>
                      <a:pt x="177" y="211"/>
                      <a:pt x="183" y="213"/>
                      <a:pt x="189" y="2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3" rIns="91404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/>
              </a:p>
            </p:txBody>
          </p:sp>
          <p:sp>
            <p:nvSpPr>
              <p:cNvPr id="155" name="Freeform 38">
                <a:extLst>
                  <a:ext uri="{FF2B5EF4-FFF2-40B4-BE49-F238E27FC236}">
                    <a16:creationId xmlns:a16="http://schemas.microsoft.com/office/drawing/2014/main" id="{2CCF94A7-E2F9-469F-83AA-EE6A955C2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872"/>
                <a:ext cx="66" cy="66"/>
              </a:xfrm>
              <a:custGeom>
                <a:avLst/>
                <a:gdLst>
                  <a:gd name="T0" fmla="*/ 190 w 216"/>
                  <a:gd name="T1" fmla="*/ 213 h 213"/>
                  <a:gd name="T2" fmla="*/ 207 w 216"/>
                  <a:gd name="T3" fmla="*/ 206 h 213"/>
                  <a:gd name="T4" fmla="*/ 207 w 216"/>
                  <a:gd name="T5" fmla="*/ 172 h 213"/>
                  <a:gd name="T6" fmla="*/ 44 w 216"/>
                  <a:gd name="T7" fmla="*/ 9 h 213"/>
                  <a:gd name="T8" fmla="*/ 10 w 216"/>
                  <a:gd name="T9" fmla="*/ 9 h 213"/>
                  <a:gd name="T10" fmla="*/ 10 w 216"/>
                  <a:gd name="T11" fmla="*/ 43 h 213"/>
                  <a:gd name="T12" fmla="*/ 173 w 216"/>
                  <a:gd name="T13" fmla="*/ 206 h 213"/>
                  <a:gd name="T14" fmla="*/ 190 w 216"/>
                  <a:gd name="T15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213">
                    <a:moveTo>
                      <a:pt x="190" y="213"/>
                    </a:moveTo>
                    <a:cubicBezTo>
                      <a:pt x="196" y="213"/>
                      <a:pt x="202" y="211"/>
                      <a:pt x="207" y="206"/>
                    </a:cubicBezTo>
                    <a:cubicBezTo>
                      <a:pt x="216" y="197"/>
                      <a:pt x="216" y="182"/>
                      <a:pt x="207" y="17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4" y="0"/>
                      <a:pt x="19" y="0"/>
                      <a:pt x="10" y="9"/>
                    </a:cubicBezTo>
                    <a:cubicBezTo>
                      <a:pt x="0" y="18"/>
                      <a:pt x="0" y="34"/>
                      <a:pt x="10" y="43"/>
                    </a:cubicBezTo>
                    <a:cubicBezTo>
                      <a:pt x="173" y="206"/>
                      <a:pt x="173" y="206"/>
                      <a:pt x="173" y="206"/>
                    </a:cubicBezTo>
                    <a:cubicBezTo>
                      <a:pt x="177" y="211"/>
                      <a:pt x="184" y="213"/>
                      <a:pt x="190" y="2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3" rIns="91404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/>
              </a:p>
            </p:txBody>
          </p:sp>
          <p:sp>
            <p:nvSpPr>
              <p:cNvPr id="156" name="Freeform 39">
                <a:extLst>
                  <a:ext uri="{FF2B5EF4-FFF2-40B4-BE49-F238E27FC236}">
                    <a16:creationId xmlns:a16="http://schemas.microsoft.com/office/drawing/2014/main" id="{D08488FC-759C-4C87-BCAB-55F7934BF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890"/>
                <a:ext cx="67" cy="66"/>
              </a:xfrm>
              <a:custGeom>
                <a:avLst/>
                <a:gdLst>
                  <a:gd name="T0" fmla="*/ 10 w 216"/>
                  <a:gd name="T1" fmla="*/ 9 h 213"/>
                  <a:gd name="T2" fmla="*/ 10 w 216"/>
                  <a:gd name="T3" fmla="*/ 43 h 213"/>
                  <a:gd name="T4" fmla="*/ 173 w 216"/>
                  <a:gd name="T5" fmla="*/ 206 h 213"/>
                  <a:gd name="T6" fmla="*/ 190 w 216"/>
                  <a:gd name="T7" fmla="*/ 213 h 213"/>
                  <a:gd name="T8" fmla="*/ 207 w 216"/>
                  <a:gd name="T9" fmla="*/ 206 h 213"/>
                  <a:gd name="T10" fmla="*/ 207 w 216"/>
                  <a:gd name="T11" fmla="*/ 172 h 213"/>
                  <a:gd name="T12" fmla="*/ 44 w 216"/>
                  <a:gd name="T13" fmla="*/ 9 h 213"/>
                  <a:gd name="T14" fmla="*/ 10 w 216"/>
                  <a:gd name="T15" fmla="*/ 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213">
                    <a:moveTo>
                      <a:pt x="10" y="9"/>
                    </a:moveTo>
                    <a:cubicBezTo>
                      <a:pt x="0" y="19"/>
                      <a:pt x="0" y="34"/>
                      <a:pt x="10" y="43"/>
                    </a:cubicBezTo>
                    <a:cubicBezTo>
                      <a:pt x="173" y="206"/>
                      <a:pt x="173" y="206"/>
                      <a:pt x="173" y="206"/>
                    </a:cubicBezTo>
                    <a:cubicBezTo>
                      <a:pt x="177" y="211"/>
                      <a:pt x="184" y="213"/>
                      <a:pt x="190" y="213"/>
                    </a:cubicBezTo>
                    <a:cubicBezTo>
                      <a:pt x="196" y="213"/>
                      <a:pt x="202" y="211"/>
                      <a:pt x="207" y="206"/>
                    </a:cubicBezTo>
                    <a:cubicBezTo>
                      <a:pt x="216" y="197"/>
                      <a:pt x="216" y="182"/>
                      <a:pt x="207" y="17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4" y="0"/>
                      <a:pt x="19" y="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3" rIns="91404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/>
              </a:p>
            </p:txBody>
          </p:sp>
          <p:sp>
            <p:nvSpPr>
              <p:cNvPr id="157" name="Freeform 40">
                <a:extLst>
                  <a:ext uri="{FF2B5EF4-FFF2-40B4-BE49-F238E27FC236}">
                    <a16:creationId xmlns:a16="http://schemas.microsoft.com/office/drawing/2014/main" id="{6FC0D492-FB8C-49B6-BE87-5CD2B0855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945"/>
                <a:ext cx="42" cy="41"/>
              </a:xfrm>
              <a:custGeom>
                <a:avLst/>
                <a:gdLst>
                  <a:gd name="T0" fmla="*/ 91 w 135"/>
                  <a:gd name="T1" fmla="*/ 125 h 132"/>
                  <a:gd name="T2" fmla="*/ 108 w 135"/>
                  <a:gd name="T3" fmla="*/ 132 h 132"/>
                  <a:gd name="T4" fmla="*/ 125 w 135"/>
                  <a:gd name="T5" fmla="*/ 125 h 132"/>
                  <a:gd name="T6" fmla="*/ 125 w 135"/>
                  <a:gd name="T7" fmla="*/ 91 h 132"/>
                  <a:gd name="T8" fmla="*/ 44 w 135"/>
                  <a:gd name="T9" fmla="*/ 10 h 132"/>
                  <a:gd name="T10" fmla="*/ 10 w 135"/>
                  <a:gd name="T11" fmla="*/ 10 h 132"/>
                  <a:gd name="T12" fmla="*/ 10 w 135"/>
                  <a:gd name="T13" fmla="*/ 43 h 132"/>
                  <a:gd name="T14" fmla="*/ 91 w 135"/>
                  <a:gd name="T15" fmla="*/ 12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32">
                    <a:moveTo>
                      <a:pt x="91" y="125"/>
                    </a:moveTo>
                    <a:cubicBezTo>
                      <a:pt x="96" y="130"/>
                      <a:pt x="102" y="132"/>
                      <a:pt x="108" y="132"/>
                    </a:cubicBezTo>
                    <a:cubicBezTo>
                      <a:pt x="114" y="132"/>
                      <a:pt x="120" y="130"/>
                      <a:pt x="125" y="125"/>
                    </a:cubicBezTo>
                    <a:cubicBezTo>
                      <a:pt x="135" y="116"/>
                      <a:pt x="135" y="100"/>
                      <a:pt x="125" y="91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34" y="0"/>
                      <a:pt x="19" y="0"/>
                      <a:pt x="10" y="10"/>
                    </a:cubicBezTo>
                    <a:cubicBezTo>
                      <a:pt x="0" y="19"/>
                      <a:pt x="0" y="34"/>
                      <a:pt x="10" y="43"/>
                    </a:cubicBezTo>
                    <a:lnTo>
                      <a:pt x="91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3" rIns="91404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/>
              </a:p>
            </p:txBody>
          </p:sp>
          <p:sp>
            <p:nvSpPr>
              <p:cNvPr id="158" name="Freeform 41">
                <a:extLst>
                  <a:ext uri="{FF2B5EF4-FFF2-40B4-BE49-F238E27FC236}">
                    <a16:creationId xmlns:a16="http://schemas.microsoft.com/office/drawing/2014/main" id="{0555BBF4-BB39-41D1-8FBE-CFB687ADF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7" y="967"/>
                <a:ext cx="41" cy="40"/>
              </a:xfrm>
              <a:custGeom>
                <a:avLst/>
                <a:gdLst>
                  <a:gd name="T0" fmla="*/ 91 w 134"/>
                  <a:gd name="T1" fmla="*/ 125 h 132"/>
                  <a:gd name="T2" fmla="*/ 108 w 134"/>
                  <a:gd name="T3" fmla="*/ 132 h 132"/>
                  <a:gd name="T4" fmla="*/ 125 w 134"/>
                  <a:gd name="T5" fmla="*/ 125 h 132"/>
                  <a:gd name="T6" fmla="*/ 125 w 134"/>
                  <a:gd name="T7" fmla="*/ 91 h 132"/>
                  <a:gd name="T8" fmla="*/ 43 w 134"/>
                  <a:gd name="T9" fmla="*/ 10 h 132"/>
                  <a:gd name="T10" fmla="*/ 9 w 134"/>
                  <a:gd name="T11" fmla="*/ 10 h 132"/>
                  <a:gd name="T12" fmla="*/ 9 w 134"/>
                  <a:gd name="T13" fmla="*/ 44 h 132"/>
                  <a:gd name="T14" fmla="*/ 91 w 134"/>
                  <a:gd name="T15" fmla="*/ 12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2">
                    <a:moveTo>
                      <a:pt x="91" y="125"/>
                    </a:moveTo>
                    <a:cubicBezTo>
                      <a:pt x="96" y="130"/>
                      <a:pt x="102" y="132"/>
                      <a:pt x="108" y="132"/>
                    </a:cubicBezTo>
                    <a:cubicBezTo>
                      <a:pt x="114" y="132"/>
                      <a:pt x="120" y="130"/>
                      <a:pt x="125" y="125"/>
                    </a:cubicBezTo>
                    <a:cubicBezTo>
                      <a:pt x="134" y="116"/>
                      <a:pt x="134" y="101"/>
                      <a:pt x="125" y="91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34" y="0"/>
                      <a:pt x="19" y="0"/>
                      <a:pt x="9" y="10"/>
                    </a:cubicBezTo>
                    <a:cubicBezTo>
                      <a:pt x="0" y="19"/>
                      <a:pt x="0" y="34"/>
                      <a:pt x="9" y="44"/>
                    </a:cubicBezTo>
                    <a:lnTo>
                      <a:pt x="91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3" rIns="91404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/>
              </a:p>
            </p:txBody>
          </p:sp>
          <p:sp>
            <p:nvSpPr>
              <p:cNvPr id="159" name="Freeform 42">
                <a:extLst>
                  <a:ext uri="{FF2B5EF4-FFF2-40B4-BE49-F238E27FC236}">
                    <a16:creationId xmlns:a16="http://schemas.microsoft.com/office/drawing/2014/main" id="{259C8D55-8C11-4BAD-8824-52A066AF9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988"/>
                <a:ext cx="41" cy="41"/>
              </a:xfrm>
              <a:custGeom>
                <a:avLst/>
                <a:gdLst>
                  <a:gd name="T0" fmla="*/ 91 w 134"/>
                  <a:gd name="T1" fmla="*/ 125 h 132"/>
                  <a:gd name="T2" fmla="*/ 108 w 134"/>
                  <a:gd name="T3" fmla="*/ 132 h 132"/>
                  <a:gd name="T4" fmla="*/ 125 w 134"/>
                  <a:gd name="T5" fmla="*/ 125 h 132"/>
                  <a:gd name="T6" fmla="*/ 125 w 134"/>
                  <a:gd name="T7" fmla="*/ 91 h 132"/>
                  <a:gd name="T8" fmla="*/ 43 w 134"/>
                  <a:gd name="T9" fmla="*/ 9 h 132"/>
                  <a:gd name="T10" fmla="*/ 9 w 134"/>
                  <a:gd name="T11" fmla="*/ 9 h 132"/>
                  <a:gd name="T12" fmla="*/ 9 w 134"/>
                  <a:gd name="T13" fmla="*/ 43 h 132"/>
                  <a:gd name="T14" fmla="*/ 91 w 134"/>
                  <a:gd name="T15" fmla="*/ 12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2">
                    <a:moveTo>
                      <a:pt x="91" y="125"/>
                    </a:moveTo>
                    <a:cubicBezTo>
                      <a:pt x="95" y="129"/>
                      <a:pt x="102" y="132"/>
                      <a:pt x="108" y="132"/>
                    </a:cubicBezTo>
                    <a:cubicBezTo>
                      <a:pt x="114" y="132"/>
                      <a:pt x="120" y="129"/>
                      <a:pt x="125" y="125"/>
                    </a:cubicBezTo>
                    <a:cubicBezTo>
                      <a:pt x="134" y="115"/>
                      <a:pt x="134" y="100"/>
                      <a:pt x="125" y="91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4" y="0"/>
                      <a:pt x="19" y="0"/>
                      <a:pt x="9" y="9"/>
                    </a:cubicBezTo>
                    <a:cubicBezTo>
                      <a:pt x="0" y="19"/>
                      <a:pt x="0" y="34"/>
                      <a:pt x="9" y="43"/>
                    </a:cubicBezTo>
                    <a:lnTo>
                      <a:pt x="91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3" rIns="91404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/>
              </a:p>
            </p:txBody>
          </p:sp>
          <p:sp>
            <p:nvSpPr>
              <p:cNvPr id="160" name="Freeform 43">
                <a:extLst>
                  <a:ext uri="{FF2B5EF4-FFF2-40B4-BE49-F238E27FC236}">
                    <a16:creationId xmlns:a16="http://schemas.microsoft.com/office/drawing/2014/main" id="{7153CF17-B3C8-490B-A4DB-97487F895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" y="1009"/>
                <a:ext cx="42" cy="41"/>
              </a:xfrm>
              <a:custGeom>
                <a:avLst/>
                <a:gdLst>
                  <a:gd name="T0" fmla="*/ 124 w 134"/>
                  <a:gd name="T1" fmla="*/ 125 h 132"/>
                  <a:gd name="T2" fmla="*/ 124 w 134"/>
                  <a:gd name="T3" fmla="*/ 91 h 132"/>
                  <a:gd name="T4" fmla="*/ 43 w 134"/>
                  <a:gd name="T5" fmla="*/ 9 h 132"/>
                  <a:gd name="T6" fmla="*/ 9 w 134"/>
                  <a:gd name="T7" fmla="*/ 9 h 132"/>
                  <a:gd name="T8" fmla="*/ 9 w 134"/>
                  <a:gd name="T9" fmla="*/ 43 h 132"/>
                  <a:gd name="T10" fmla="*/ 90 w 134"/>
                  <a:gd name="T11" fmla="*/ 125 h 132"/>
                  <a:gd name="T12" fmla="*/ 107 w 134"/>
                  <a:gd name="T13" fmla="*/ 132 h 132"/>
                  <a:gd name="T14" fmla="*/ 124 w 134"/>
                  <a:gd name="T15" fmla="*/ 12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2">
                    <a:moveTo>
                      <a:pt x="124" y="125"/>
                    </a:moveTo>
                    <a:cubicBezTo>
                      <a:pt x="134" y="116"/>
                      <a:pt x="134" y="100"/>
                      <a:pt x="124" y="91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9"/>
                      <a:pt x="0" y="34"/>
                      <a:pt x="9" y="43"/>
                    </a:cubicBezTo>
                    <a:cubicBezTo>
                      <a:pt x="90" y="125"/>
                      <a:pt x="90" y="125"/>
                      <a:pt x="90" y="125"/>
                    </a:cubicBezTo>
                    <a:cubicBezTo>
                      <a:pt x="95" y="130"/>
                      <a:pt x="101" y="132"/>
                      <a:pt x="107" y="132"/>
                    </a:cubicBezTo>
                    <a:cubicBezTo>
                      <a:pt x="114" y="132"/>
                      <a:pt x="120" y="130"/>
                      <a:pt x="12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3" rIns="91404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/>
              </a:p>
            </p:txBody>
          </p:sp>
          <p:sp>
            <p:nvSpPr>
              <p:cNvPr id="161" name="Freeform 44">
                <a:extLst>
                  <a:ext uri="{FF2B5EF4-FFF2-40B4-BE49-F238E27FC236}">
                    <a16:creationId xmlns:a16="http://schemas.microsoft.com/office/drawing/2014/main" id="{6BC22680-85D2-4FFD-B9AA-82DB8047D0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1" y="955"/>
                <a:ext cx="98" cy="96"/>
              </a:xfrm>
              <a:custGeom>
                <a:avLst/>
                <a:gdLst>
                  <a:gd name="T0" fmla="*/ 213 w 318"/>
                  <a:gd name="T1" fmla="*/ 306 h 313"/>
                  <a:gd name="T2" fmla="*/ 230 w 318"/>
                  <a:gd name="T3" fmla="*/ 313 h 313"/>
                  <a:gd name="T4" fmla="*/ 247 w 318"/>
                  <a:gd name="T5" fmla="*/ 306 h 313"/>
                  <a:gd name="T6" fmla="*/ 308 w 318"/>
                  <a:gd name="T7" fmla="*/ 245 h 313"/>
                  <a:gd name="T8" fmla="*/ 308 w 318"/>
                  <a:gd name="T9" fmla="*/ 211 h 313"/>
                  <a:gd name="T10" fmla="*/ 104 w 318"/>
                  <a:gd name="T11" fmla="*/ 7 h 313"/>
                  <a:gd name="T12" fmla="*/ 88 w 318"/>
                  <a:gd name="T13" fmla="*/ 0 h 313"/>
                  <a:gd name="T14" fmla="*/ 71 w 318"/>
                  <a:gd name="T15" fmla="*/ 7 h 313"/>
                  <a:gd name="T16" fmla="*/ 9 w 318"/>
                  <a:gd name="T17" fmla="*/ 68 h 313"/>
                  <a:gd name="T18" fmla="*/ 9 w 318"/>
                  <a:gd name="T19" fmla="*/ 102 h 313"/>
                  <a:gd name="T20" fmla="*/ 213 w 318"/>
                  <a:gd name="T21" fmla="*/ 306 h 313"/>
                  <a:gd name="T22" fmla="*/ 88 w 318"/>
                  <a:gd name="T23" fmla="*/ 58 h 313"/>
                  <a:gd name="T24" fmla="*/ 257 w 318"/>
                  <a:gd name="T25" fmla="*/ 228 h 313"/>
                  <a:gd name="T26" fmla="*/ 230 w 318"/>
                  <a:gd name="T27" fmla="*/ 255 h 313"/>
                  <a:gd name="T28" fmla="*/ 60 w 318"/>
                  <a:gd name="T29" fmla="*/ 85 h 313"/>
                  <a:gd name="T30" fmla="*/ 88 w 318"/>
                  <a:gd name="T31" fmla="*/ 58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8" h="313">
                    <a:moveTo>
                      <a:pt x="213" y="306"/>
                    </a:moveTo>
                    <a:cubicBezTo>
                      <a:pt x="218" y="310"/>
                      <a:pt x="224" y="313"/>
                      <a:pt x="230" y="313"/>
                    </a:cubicBezTo>
                    <a:cubicBezTo>
                      <a:pt x="236" y="313"/>
                      <a:pt x="243" y="310"/>
                      <a:pt x="247" y="306"/>
                    </a:cubicBezTo>
                    <a:cubicBezTo>
                      <a:pt x="308" y="245"/>
                      <a:pt x="308" y="245"/>
                      <a:pt x="308" y="245"/>
                    </a:cubicBezTo>
                    <a:cubicBezTo>
                      <a:pt x="318" y="235"/>
                      <a:pt x="318" y="220"/>
                      <a:pt x="308" y="211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0" y="2"/>
                      <a:pt x="94" y="0"/>
                      <a:pt x="88" y="0"/>
                    </a:cubicBezTo>
                    <a:cubicBezTo>
                      <a:pt x="81" y="0"/>
                      <a:pt x="75" y="2"/>
                      <a:pt x="71" y="7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0" y="77"/>
                      <a:pt x="0" y="93"/>
                      <a:pt x="9" y="102"/>
                    </a:cubicBezTo>
                    <a:lnTo>
                      <a:pt x="213" y="306"/>
                    </a:lnTo>
                    <a:close/>
                    <a:moveTo>
                      <a:pt x="88" y="58"/>
                    </a:moveTo>
                    <a:cubicBezTo>
                      <a:pt x="257" y="228"/>
                      <a:pt x="257" y="228"/>
                      <a:pt x="257" y="228"/>
                    </a:cubicBezTo>
                    <a:cubicBezTo>
                      <a:pt x="230" y="255"/>
                      <a:pt x="230" y="255"/>
                      <a:pt x="230" y="255"/>
                    </a:cubicBezTo>
                    <a:cubicBezTo>
                      <a:pt x="60" y="85"/>
                      <a:pt x="60" y="85"/>
                      <a:pt x="60" y="85"/>
                    </a:cubicBezTo>
                    <a:lnTo>
                      <a:pt x="88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3" rIns="91404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/>
              </a:p>
            </p:txBody>
          </p:sp>
        </p:grpSp>
        <p:grpSp>
          <p:nvGrpSpPr>
            <p:cNvPr id="190" name="Group 35">
              <a:extLst>
                <a:ext uri="{FF2B5EF4-FFF2-40B4-BE49-F238E27FC236}">
                  <a16:creationId xmlns:a16="http://schemas.microsoft.com/office/drawing/2014/main" id="{A6B4C968-DDE4-46A4-8584-FAB3832A4EC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8427166" y="1531622"/>
              <a:ext cx="747489" cy="844912"/>
              <a:chOff x="3527" y="751"/>
              <a:chExt cx="445" cy="503"/>
            </a:xfrm>
            <a:solidFill>
              <a:srgbClr val="66C05D"/>
            </a:solidFill>
          </p:grpSpPr>
          <p:sp>
            <p:nvSpPr>
              <p:cNvPr id="192" name="Freeform 36">
                <a:extLst>
                  <a:ext uri="{FF2B5EF4-FFF2-40B4-BE49-F238E27FC236}">
                    <a16:creationId xmlns:a16="http://schemas.microsoft.com/office/drawing/2014/main" id="{E6B1B2F1-17D4-4BDB-9D3F-48E7FF210C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7" y="751"/>
                <a:ext cx="445" cy="503"/>
              </a:xfrm>
              <a:custGeom>
                <a:avLst/>
                <a:gdLst>
                  <a:gd name="T0" fmla="*/ 1344 w 1449"/>
                  <a:gd name="T1" fmla="*/ 786 h 1638"/>
                  <a:gd name="T2" fmla="*/ 1310 w 1449"/>
                  <a:gd name="T3" fmla="*/ 820 h 1638"/>
                  <a:gd name="T4" fmla="*/ 1367 w 1449"/>
                  <a:gd name="T5" fmla="*/ 985 h 1638"/>
                  <a:gd name="T6" fmla="*/ 1206 w 1449"/>
                  <a:gd name="T7" fmla="*/ 1114 h 1638"/>
                  <a:gd name="T8" fmla="*/ 559 w 1449"/>
                  <a:gd name="T9" fmla="*/ 498 h 1638"/>
                  <a:gd name="T10" fmla="*/ 1238 w 1449"/>
                  <a:gd name="T11" fmla="*/ 748 h 1638"/>
                  <a:gd name="T12" fmla="*/ 1272 w 1449"/>
                  <a:gd name="T13" fmla="*/ 714 h 1638"/>
                  <a:gd name="T14" fmla="*/ 774 w 1449"/>
                  <a:gd name="T15" fmla="*/ 225 h 1638"/>
                  <a:gd name="T16" fmla="*/ 747 w 1449"/>
                  <a:gd name="T17" fmla="*/ 242 h 1638"/>
                  <a:gd name="T18" fmla="*/ 666 w 1449"/>
                  <a:gd name="T19" fmla="*/ 170 h 1638"/>
                  <a:gd name="T20" fmla="*/ 603 w 1449"/>
                  <a:gd name="T21" fmla="*/ 223 h 1638"/>
                  <a:gd name="T22" fmla="*/ 370 w 1449"/>
                  <a:gd name="T23" fmla="*/ 0 h 1638"/>
                  <a:gd name="T24" fmla="*/ 283 w 1449"/>
                  <a:gd name="T25" fmla="*/ 76 h 1638"/>
                  <a:gd name="T26" fmla="*/ 308 w 1449"/>
                  <a:gd name="T27" fmla="*/ 135 h 1638"/>
                  <a:gd name="T28" fmla="*/ 342 w 1449"/>
                  <a:gd name="T29" fmla="*/ 101 h 1638"/>
                  <a:gd name="T30" fmla="*/ 370 w 1449"/>
                  <a:gd name="T31" fmla="*/ 58 h 1638"/>
                  <a:gd name="T32" fmla="*/ 533 w 1449"/>
                  <a:gd name="T33" fmla="*/ 292 h 1638"/>
                  <a:gd name="T34" fmla="*/ 382 w 1449"/>
                  <a:gd name="T35" fmla="*/ 175 h 1638"/>
                  <a:gd name="T36" fmla="*/ 499 w 1449"/>
                  <a:gd name="T37" fmla="*/ 326 h 1638"/>
                  <a:gd name="T38" fmla="*/ 453 w 1449"/>
                  <a:gd name="T39" fmla="*/ 407 h 1638"/>
                  <a:gd name="T40" fmla="*/ 508 w 1449"/>
                  <a:gd name="T41" fmla="*/ 481 h 1638"/>
                  <a:gd name="T42" fmla="*/ 532 w 1449"/>
                  <a:gd name="T43" fmla="*/ 539 h 1638"/>
                  <a:gd name="T44" fmla="*/ 122 w 1449"/>
                  <a:gd name="T45" fmla="*/ 810 h 1638"/>
                  <a:gd name="T46" fmla="*/ 26 w 1449"/>
                  <a:gd name="T47" fmla="*/ 810 h 1638"/>
                  <a:gd name="T48" fmla="*/ 739 w 1449"/>
                  <a:gd name="T49" fmla="*/ 1619 h 1638"/>
                  <a:gd name="T50" fmla="*/ 835 w 1449"/>
                  <a:gd name="T51" fmla="*/ 1619 h 1638"/>
                  <a:gd name="T52" fmla="*/ 834 w 1449"/>
                  <a:gd name="T53" fmla="*/ 1523 h 1638"/>
                  <a:gd name="T54" fmla="*/ 1118 w 1449"/>
                  <a:gd name="T55" fmla="*/ 1125 h 1638"/>
                  <a:gd name="T56" fmla="*/ 1295 w 1449"/>
                  <a:gd name="T57" fmla="*/ 1125 h 1638"/>
                  <a:gd name="T58" fmla="*/ 1401 w 1449"/>
                  <a:gd name="T59" fmla="*/ 843 h 1638"/>
                  <a:gd name="T60" fmla="*/ 893 w 1449"/>
                  <a:gd name="T61" fmla="*/ 999 h 1638"/>
                  <a:gd name="T62" fmla="*/ 845 w 1449"/>
                  <a:gd name="T63" fmla="*/ 944 h 1638"/>
                  <a:gd name="T64" fmla="*/ 933 w 1449"/>
                  <a:gd name="T65" fmla="*/ 940 h 1638"/>
                  <a:gd name="T66" fmla="*/ 666 w 1449"/>
                  <a:gd name="T67" fmla="*/ 228 h 1638"/>
                  <a:gd name="T68" fmla="*/ 552 w 1449"/>
                  <a:gd name="T69" fmla="*/ 437 h 1638"/>
                  <a:gd name="T70" fmla="*/ 566 w 1449"/>
                  <a:gd name="T71" fmla="*/ 573 h 1638"/>
                  <a:gd name="T72" fmla="*/ 484 w 1449"/>
                  <a:gd name="T73" fmla="*/ 971 h 1638"/>
                  <a:gd name="T74" fmla="*/ 517 w 1449"/>
                  <a:gd name="T75" fmla="*/ 1005 h 1638"/>
                  <a:gd name="T76" fmla="*/ 857 w 1449"/>
                  <a:gd name="T77" fmla="*/ 864 h 1638"/>
                  <a:gd name="T78" fmla="*/ 811 w 1449"/>
                  <a:gd name="T79" fmla="*/ 985 h 1638"/>
                  <a:gd name="T80" fmla="*/ 657 w 1449"/>
                  <a:gd name="T81" fmla="*/ 1346 h 1638"/>
                  <a:gd name="T82" fmla="*/ 445 w 1449"/>
                  <a:gd name="T83" fmla="*/ 1077 h 1638"/>
                  <a:gd name="T84" fmla="*/ 411 w 1449"/>
                  <a:gd name="T85" fmla="*/ 1043 h 1638"/>
                  <a:gd name="T86" fmla="*/ 225 w 1449"/>
                  <a:gd name="T87" fmla="*/ 914 h 1638"/>
                  <a:gd name="T88" fmla="*/ 801 w 1449"/>
                  <a:gd name="T89" fmla="*/ 1585 h 1638"/>
                  <a:gd name="T90" fmla="*/ 773 w 1449"/>
                  <a:gd name="T91" fmla="*/ 1585 h 1638"/>
                  <a:gd name="T92" fmla="*/ 60 w 1449"/>
                  <a:gd name="T93" fmla="*/ 844 h 1638"/>
                  <a:gd name="T94" fmla="*/ 88 w 1449"/>
                  <a:gd name="T95" fmla="*/ 844 h 1638"/>
                  <a:gd name="T96" fmla="*/ 786 w 1449"/>
                  <a:gd name="T97" fmla="*/ 1543 h 1638"/>
                  <a:gd name="T98" fmla="*/ 801 w 1449"/>
                  <a:gd name="T99" fmla="*/ 1585 h 1638"/>
                  <a:gd name="T100" fmla="*/ 692 w 1449"/>
                  <a:gd name="T101" fmla="*/ 1381 h 1638"/>
                  <a:gd name="T102" fmla="*/ 1076 w 1449"/>
                  <a:gd name="T103" fmla="*/ 1083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49" h="1638">
                    <a:moveTo>
                      <a:pt x="1401" y="843"/>
                    </a:moveTo>
                    <a:cubicBezTo>
                      <a:pt x="1344" y="786"/>
                      <a:pt x="1344" y="786"/>
                      <a:pt x="1344" y="786"/>
                    </a:cubicBezTo>
                    <a:cubicBezTo>
                      <a:pt x="1335" y="777"/>
                      <a:pt x="1320" y="777"/>
                      <a:pt x="1310" y="786"/>
                    </a:cubicBezTo>
                    <a:cubicBezTo>
                      <a:pt x="1301" y="796"/>
                      <a:pt x="1301" y="811"/>
                      <a:pt x="1310" y="820"/>
                    </a:cubicBezTo>
                    <a:cubicBezTo>
                      <a:pt x="1367" y="877"/>
                      <a:pt x="1367" y="877"/>
                      <a:pt x="1367" y="877"/>
                    </a:cubicBezTo>
                    <a:cubicBezTo>
                      <a:pt x="1397" y="906"/>
                      <a:pt x="1397" y="955"/>
                      <a:pt x="1367" y="985"/>
                    </a:cubicBezTo>
                    <a:cubicBezTo>
                      <a:pt x="1261" y="1091"/>
                      <a:pt x="1261" y="1091"/>
                      <a:pt x="1261" y="1091"/>
                    </a:cubicBezTo>
                    <a:cubicBezTo>
                      <a:pt x="1246" y="1106"/>
                      <a:pt x="1227" y="1114"/>
                      <a:pt x="1206" y="1114"/>
                    </a:cubicBezTo>
                    <a:cubicBezTo>
                      <a:pt x="1186" y="1114"/>
                      <a:pt x="1167" y="1106"/>
                      <a:pt x="1152" y="1091"/>
                    </a:cubicBezTo>
                    <a:cubicBezTo>
                      <a:pt x="559" y="498"/>
                      <a:pt x="559" y="498"/>
                      <a:pt x="559" y="498"/>
                    </a:cubicBezTo>
                    <a:cubicBezTo>
                      <a:pt x="774" y="283"/>
                      <a:pt x="774" y="283"/>
                      <a:pt x="774" y="283"/>
                    </a:cubicBezTo>
                    <a:cubicBezTo>
                      <a:pt x="1238" y="748"/>
                      <a:pt x="1238" y="748"/>
                      <a:pt x="1238" y="748"/>
                    </a:cubicBezTo>
                    <a:cubicBezTo>
                      <a:pt x="1247" y="757"/>
                      <a:pt x="1263" y="757"/>
                      <a:pt x="1272" y="748"/>
                    </a:cubicBezTo>
                    <a:cubicBezTo>
                      <a:pt x="1281" y="738"/>
                      <a:pt x="1281" y="723"/>
                      <a:pt x="1272" y="714"/>
                    </a:cubicBezTo>
                    <a:cubicBezTo>
                      <a:pt x="791" y="232"/>
                      <a:pt x="791" y="232"/>
                      <a:pt x="791" y="232"/>
                    </a:cubicBezTo>
                    <a:cubicBezTo>
                      <a:pt x="786" y="228"/>
                      <a:pt x="780" y="225"/>
                      <a:pt x="774" y="225"/>
                    </a:cubicBezTo>
                    <a:cubicBezTo>
                      <a:pt x="767" y="225"/>
                      <a:pt x="761" y="228"/>
                      <a:pt x="757" y="232"/>
                    </a:cubicBezTo>
                    <a:cubicBezTo>
                      <a:pt x="747" y="242"/>
                      <a:pt x="747" y="242"/>
                      <a:pt x="747" y="242"/>
                    </a:cubicBezTo>
                    <a:cubicBezTo>
                      <a:pt x="683" y="177"/>
                      <a:pt x="683" y="177"/>
                      <a:pt x="683" y="177"/>
                    </a:cubicBezTo>
                    <a:cubicBezTo>
                      <a:pt x="678" y="173"/>
                      <a:pt x="672" y="170"/>
                      <a:pt x="666" y="170"/>
                    </a:cubicBezTo>
                    <a:cubicBezTo>
                      <a:pt x="659" y="170"/>
                      <a:pt x="653" y="173"/>
                      <a:pt x="649" y="177"/>
                    </a:cubicBezTo>
                    <a:cubicBezTo>
                      <a:pt x="603" y="223"/>
                      <a:pt x="603" y="223"/>
                      <a:pt x="603" y="223"/>
                    </a:cubicBezTo>
                    <a:cubicBezTo>
                      <a:pt x="387" y="7"/>
                      <a:pt x="387" y="7"/>
                      <a:pt x="387" y="7"/>
                    </a:cubicBezTo>
                    <a:cubicBezTo>
                      <a:pt x="382" y="2"/>
                      <a:pt x="376" y="0"/>
                      <a:pt x="370" y="0"/>
                    </a:cubicBezTo>
                    <a:cubicBezTo>
                      <a:pt x="363" y="0"/>
                      <a:pt x="357" y="2"/>
                      <a:pt x="353" y="7"/>
                    </a:cubicBezTo>
                    <a:cubicBezTo>
                      <a:pt x="283" y="76"/>
                      <a:pt x="283" y="76"/>
                      <a:pt x="283" y="76"/>
                    </a:cubicBezTo>
                    <a:cubicBezTo>
                      <a:pt x="274" y="86"/>
                      <a:pt x="274" y="101"/>
                      <a:pt x="283" y="110"/>
                    </a:cubicBezTo>
                    <a:cubicBezTo>
                      <a:pt x="308" y="135"/>
                      <a:pt x="308" y="135"/>
                      <a:pt x="308" y="135"/>
                    </a:cubicBezTo>
                    <a:cubicBezTo>
                      <a:pt x="318" y="144"/>
                      <a:pt x="333" y="144"/>
                      <a:pt x="342" y="135"/>
                    </a:cubicBezTo>
                    <a:cubicBezTo>
                      <a:pt x="352" y="126"/>
                      <a:pt x="352" y="111"/>
                      <a:pt x="342" y="101"/>
                    </a:cubicBezTo>
                    <a:cubicBezTo>
                      <a:pt x="334" y="93"/>
                      <a:pt x="334" y="93"/>
                      <a:pt x="334" y="93"/>
                    </a:cubicBezTo>
                    <a:cubicBezTo>
                      <a:pt x="370" y="58"/>
                      <a:pt x="370" y="58"/>
                      <a:pt x="370" y="58"/>
                    </a:cubicBezTo>
                    <a:cubicBezTo>
                      <a:pt x="569" y="257"/>
                      <a:pt x="569" y="257"/>
                      <a:pt x="569" y="257"/>
                    </a:cubicBezTo>
                    <a:cubicBezTo>
                      <a:pt x="533" y="292"/>
                      <a:pt x="533" y="292"/>
                      <a:pt x="533" y="292"/>
                    </a:cubicBezTo>
                    <a:cubicBezTo>
                      <a:pt x="416" y="175"/>
                      <a:pt x="416" y="175"/>
                      <a:pt x="416" y="175"/>
                    </a:cubicBezTo>
                    <a:cubicBezTo>
                      <a:pt x="407" y="166"/>
                      <a:pt x="392" y="166"/>
                      <a:pt x="382" y="175"/>
                    </a:cubicBezTo>
                    <a:cubicBezTo>
                      <a:pt x="373" y="184"/>
                      <a:pt x="373" y="200"/>
                      <a:pt x="382" y="209"/>
                    </a:cubicBezTo>
                    <a:cubicBezTo>
                      <a:pt x="499" y="326"/>
                      <a:pt x="499" y="326"/>
                      <a:pt x="499" y="326"/>
                    </a:cubicBezTo>
                    <a:cubicBezTo>
                      <a:pt x="453" y="373"/>
                      <a:pt x="453" y="373"/>
                      <a:pt x="453" y="373"/>
                    </a:cubicBezTo>
                    <a:cubicBezTo>
                      <a:pt x="444" y="382"/>
                      <a:pt x="444" y="397"/>
                      <a:pt x="453" y="407"/>
                    </a:cubicBezTo>
                    <a:cubicBezTo>
                      <a:pt x="518" y="471"/>
                      <a:pt x="518" y="471"/>
                      <a:pt x="518" y="471"/>
                    </a:cubicBezTo>
                    <a:cubicBezTo>
                      <a:pt x="508" y="481"/>
                      <a:pt x="508" y="481"/>
                      <a:pt x="508" y="481"/>
                    </a:cubicBezTo>
                    <a:cubicBezTo>
                      <a:pt x="499" y="490"/>
                      <a:pt x="499" y="505"/>
                      <a:pt x="508" y="515"/>
                    </a:cubicBezTo>
                    <a:cubicBezTo>
                      <a:pt x="532" y="539"/>
                      <a:pt x="532" y="539"/>
                      <a:pt x="532" y="539"/>
                    </a:cubicBezTo>
                    <a:cubicBezTo>
                      <a:pt x="191" y="880"/>
                      <a:pt x="191" y="880"/>
                      <a:pt x="191" y="880"/>
                    </a:cubicBezTo>
                    <a:cubicBezTo>
                      <a:pt x="122" y="810"/>
                      <a:pt x="122" y="810"/>
                      <a:pt x="122" y="810"/>
                    </a:cubicBezTo>
                    <a:cubicBezTo>
                      <a:pt x="109" y="797"/>
                      <a:pt x="92" y="790"/>
                      <a:pt x="74" y="790"/>
                    </a:cubicBezTo>
                    <a:cubicBezTo>
                      <a:pt x="56" y="790"/>
                      <a:pt x="39" y="797"/>
                      <a:pt x="26" y="810"/>
                    </a:cubicBezTo>
                    <a:cubicBezTo>
                      <a:pt x="0" y="836"/>
                      <a:pt x="0" y="879"/>
                      <a:pt x="26" y="905"/>
                    </a:cubicBezTo>
                    <a:cubicBezTo>
                      <a:pt x="739" y="1619"/>
                      <a:pt x="739" y="1619"/>
                      <a:pt x="739" y="1619"/>
                    </a:cubicBezTo>
                    <a:cubicBezTo>
                      <a:pt x="752" y="1631"/>
                      <a:pt x="769" y="1638"/>
                      <a:pt x="787" y="1638"/>
                    </a:cubicBezTo>
                    <a:cubicBezTo>
                      <a:pt x="805" y="1638"/>
                      <a:pt x="822" y="1631"/>
                      <a:pt x="835" y="1619"/>
                    </a:cubicBezTo>
                    <a:cubicBezTo>
                      <a:pt x="861" y="1592"/>
                      <a:pt x="861" y="1550"/>
                      <a:pt x="835" y="1524"/>
                    </a:cubicBezTo>
                    <a:cubicBezTo>
                      <a:pt x="834" y="1523"/>
                      <a:pt x="834" y="1523"/>
                      <a:pt x="834" y="1523"/>
                    </a:cubicBezTo>
                    <a:cubicBezTo>
                      <a:pt x="1110" y="1117"/>
                      <a:pt x="1110" y="1117"/>
                      <a:pt x="1110" y="1117"/>
                    </a:cubicBezTo>
                    <a:cubicBezTo>
                      <a:pt x="1118" y="1125"/>
                      <a:pt x="1118" y="1125"/>
                      <a:pt x="1118" y="1125"/>
                    </a:cubicBezTo>
                    <a:cubicBezTo>
                      <a:pt x="1142" y="1149"/>
                      <a:pt x="1173" y="1162"/>
                      <a:pt x="1206" y="1162"/>
                    </a:cubicBezTo>
                    <a:cubicBezTo>
                      <a:pt x="1240" y="1162"/>
                      <a:pt x="1271" y="1149"/>
                      <a:pt x="1295" y="1125"/>
                    </a:cubicBezTo>
                    <a:cubicBezTo>
                      <a:pt x="1401" y="1019"/>
                      <a:pt x="1401" y="1019"/>
                      <a:pt x="1401" y="1019"/>
                    </a:cubicBezTo>
                    <a:cubicBezTo>
                      <a:pt x="1449" y="970"/>
                      <a:pt x="1449" y="891"/>
                      <a:pt x="1401" y="843"/>
                    </a:cubicBezTo>
                    <a:close/>
                    <a:moveTo>
                      <a:pt x="933" y="940"/>
                    </a:moveTo>
                    <a:cubicBezTo>
                      <a:pt x="893" y="999"/>
                      <a:pt x="893" y="999"/>
                      <a:pt x="893" y="999"/>
                    </a:cubicBezTo>
                    <a:cubicBezTo>
                      <a:pt x="845" y="951"/>
                      <a:pt x="845" y="951"/>
                      <a:pt x="845" y="951"/>
                    </a:cubicBezTo>
                    <a:cubicBezTo>
                      <a:pt x="843" y="949"/>
                      <a:pt x="843" y="946"/>
                      <a:pt x="845" y="944"/>
                    </a:cubicBezTo>
                    <a:cubicBezTo>
                      <a:pt x="891" y="898"/>
                      <a:pt x="891" y="898"/>
                      <a:pt x="891" y="898"/>
                    </a:cubicBezTo>
                    <a:lnTo>
                      <a:pt x="933" y="940"/>
                    </a:lnTo>
                    <a:close/>
                    <a:moveTo>
                      <a:pt x="504" y="390"/>
                    </a:moveTo>
                    <a:cubicBezTo>
                      <a:pt x="666" y="228"/>
                      <a:pt x="666" y="228"/>
                      <a:pt x="666" y="228"/>
                    </a:cubicBezTo>
                    <a:cubicBezTo>
                      <a:pt x="713" y="276"/>
                      <a:pt x="713" y="276"/>
                      <a:pt x="713" y="276"/>
                    </a:cubicBezTo>
                    <a:cubicBezTo>
                      <a:pt x="552" y="437"/>
                      <a:pt x="552" y="437"/>
                      <a:pt x="552" y="437"/>
                    </a:cubicBezTo>
                    <a:lnTo>
                      <a:pt x="504" y="390"/>
                    </a:lnTo>
                    <a:close/>
                    <a:moveTo>
                      <a:pt x="566" y="573"/>
                    </a:moveTo>
                    <a:cubicBezTo>
                      <a:pt x="724" y="730"/>
                      <a:pt x="724" y="730"/>
                      <a:pt x="724" y="730"/>
                    </a:cubicBezTo>
                    <a:cubicBezTo>
                      <a:pt x="484" y="971"/>
                      <a:pt x="484" y="971"/>
                      <a:pt x="484" y="971"/>
                    </a:cubicBezTo>
                    <a:cubicBezTo>
                      <a:pt x="474" y="980"/>
                      <a:pt x="474" y="995"/>
                      <a:pt x="484" y="1005"/>
                    </a:cubicBezTo>
                    <a:cubicBezTo>
                      <a:pt x="493" y="1014"/>
                      <a:pt x="508" y="1014"/>
                      <a:pt x="517" y="1005"/>
                    </a:cubicBezTo>
                    <a:cubicBezTo>
                      <a:pt x="758" y="764"/>
                      <a:pt x="758" y="764"/>
                      <a:pt x="758" y="764"/>
                    </a:cubicBezTo>
                    <a:cubicBezTo>
                      <a:pt x="857" y="864"/>
                      <a:pt x="857" y="864"/>
                      <a:pt x="857" y="864"/>
                    </a:cubicBezTo>
                    <a:cubicBezTo>
                      <a:pt x="811" y="910"/>
                      <a:pt x="811" y="910"/>
                      <a:pt x="811" y="910"/>
                    </a:cubicBezTo>
                    <a:cubicBezTo>
                      <a:pt x="790" y="931"/>
                      <a:pt x="790" y="964"/>
                      <a:pt x="811" y="985"/>
                    </a:cubicBezTo>
                    <a:cubicBezTo>
                      <a:pt x="866" y="1040"/>
                      <a:pt x="866" y="1040"/>
                      <a:pt x="866" y="1040"/>
                    </a:cubicBezTo>
                    <a:cubicBezTo>
                      <a:pt x="657" y="1346"/>
                      <a:pt x="657" y="1346"/>
                      <a:pt x="657" y="1346"/>
                    </a:cubicBezTo>
                    <a:cubicBezTo>
                      <a:pt x="417" y="1105"/>
                      <a:pt x="417" y="1105"/>
                      <a:pt x="417" y="1105"/>
                    </a:cubicBezTo>
                    <a:cubicBezTo>
                      <a:pt x="445" y="1077"/>
                      <a:pt x="445" y="1077"/>
                      <a:pt x="445" y="1077"/>
                    </a:cubicBezTo>
                    <a:cubicBezTo>
                      <a:pt x="454" y="1068"/>
                      <a:pt x="454" y="1053"/>
                      <a:pt x="445" y="1043"/>
                    </a:cubicBezTo>
                    <a:cubicBezTo>
                      <a:pt x="435" y="1034"/>
                      <a:pt x="420" y="1034"/>
                      <a:pt x="411" y="1043"/>
                    </a:cubicBezTo>
                    <a:cubicBezTo>
                      <a:pt x="383" y="1071"/>
                      <a:pt x="383" y="1071"/>
                      <a:pt x="383" y="1071"/>
                    </a:cubicBezTo>
                    <a:cubicBezTo>
                      <a:pt x="225" y="914"/>
                      <a:pt x="225" y="914"/>
                      <a:pt x="225" y="914"/>
                    </a:cubicBezTo>
                    <a:lnTo>
                      <a:pt x="566" y="573"/>
                    </a:lnTo>
                    <a:close/>
                    <a:moveTo>
                      <a:pt x="801" y="1585"/>
                    </a:moveTo>
                    <a:cubicBezTo>
                      <a:pt x="797" y="1588"/>
                      <a:pt x="792" y="1590"/>
                      <a:pt x="787" y="1590"/>
                    </a:cubicBezTo>
                    <a:cubicBezTo>
                      <a:pt x="782" y="1590"/>
                      <a:pt x="777" y="1588"/>
                      <a:pt x="773" y="1585"/>
                    </a:cubicBezTo>
                    <a:cubicBezTo>
                      <a:pt x="60" y="871"/>
                      <a:pt x="60" y="871"/>
                      <a:pt x="60" y="871"/>
                    </a:cubicBezTo>
                    <a:cubicBezTo>
                      <a:pt x="53" y="864"/>
                      <a:pt x="53" y="852"/>
                      <a:pt x="60" y="844"/>
                    </a:cubicBezTo>
                    <a:cubicBezTo>
                      <a:pt x="64" y="840"/>
                      <a:pt x="69" y="838"/>
                      <a:pt x="74" y="838"/>
                    </a:cubicBezTo>
                    <a:cubicBezTo>
                      <a:pt x="79" y="838"/>
                      <a:pt x="84" y="840"/>
                      <a:pt x="88" y="844"/>
                    </a:cubicBezTo>
                    <a:cubicBezTo>
                      <a:pt x="786" y="1543"/>
                      <a:pt x="786" y="1543"/>
                      <a:pt x="786" y="1543"/>
                    </a:cubicBezTo>
                    <a:cubicBezTo>
                      <a:pt x="786" y="1543"/>
                      <a:pt x="786" y="1543"/>
                      <a:pt x="786" y="1543"/>
                    </a:cubicBezTo>
                    <a:cubicBezTo>
                      <a:pt x="801" y="1557"/>
                      <a:pt x="801" y="1557"/>
                      <a:pt x="801" y="1557"/>
                    </a:cubicBezTo>
                    <a:cubicBezTo>
                      <a:pt x="808" y="1565"/>
                      <a:pt x="808" y="1577"/>
                      <a:pt x="801" y="1585"/>
                    </a:cubicBezTo>
                    <a:close/>
                    <a:moveTo>
                      <a:pt x="800" y="1489"/>
                    </a:moveTo>
                    <a:cubicBezTo>
                      <a:pt x="692" y="1381"/>
                      <a:pt x="692" y="1381"/>
                      <a:pt x="692" y="1381"/>
                    </a:cubicBezTo>
                    <a:cubicBezTo>
                      <a:pt x="968" y="975"/>
                      <a:pt x="968" y="975"/>
                      <a:pt x="968" y="975"/>
                    </a:cubicBezTo>
                    <a:cubicBezTo>
                      <a:pt x="1076" y="1083"/>
                      <a:pt x="1076" y="1083"/>
                      <a:pt x="1076" y="1083"/>
                    </a:cubicBezTo>
                    <a:lnTo>
                      <a:pt x="800" y="14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3" rIns="91404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/>
              </a:p>
            </p:txBody>
          </p:sp>
          <p:sp>
            <p:nvSpPr>
              <p:cNvPr id="193" name="Freeform 37">
                <a:extLst>
                  <a:ext uri="{FF2B5EF4-FFF2-40B4-BE49-F238E27FC236}">
                    <a16:creationId xmlns:a16="http://schemas.microsoft.com/office/drawing/2014/main" id="{B49C4250-480D-4CB7-99C9-5D74A4525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855"/>
                <a:ext cx="66" cy="65"/>
              </a:xfrm>
              <a:custGeom>
                <a:avLst/>
                <a:gdLst>
                  <a:gd name="T0" fmla="*/ 189 w 215"/>
                  <a:gd name="T1" fmla="*/ 213 h 213"/>
                  <a:gd name="T2" fmla="*/ 206 w 215"/>
                  <a:gd name="T3" fmla="*/ 206 h 213"/>
                  <a:gd name="T4" fmla="*/ 206 w 215"/>
                  <a:gd name="T5" fmla="*/ 172 h 213"/>
                  <a:gd name="T6" fmla="*/ 43 w 215"/>
                  <a:gd name="T7" fmla="*/ 9 h 213"/>
                  <a:gd name="T8" fmla="*/ 9 w 215"/>
                  <a:gd name="T9" fmla="*/ 9 h 213"/>
                  <a:gd name="T10" fmla="*/ 9 w 215"/>
                  <a:gd name="T11" fmla="*/ 43 h 213"/>
                  <a:gd name="T12" fmla="*/ 172 w 215"/>
                  <a:gd name="T13" fmla="*/ 206 h 213"/>
                  <a:gd name="T14" fmla="*/ 189 w 215"/>
                  <a:gd name="T15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5" h="213">
                    <a:moveTo>
                      <a:pt x="189" y="213"/>
                    </a:moveTo>
                    <a:cubicBezTo>
                      <a:pt x="195" y="213"/>
                      <a:pt x="201" y="211"/>
                      <a:pt x="206" y="206"/>
                    </a:cubicBezTo>
                    <a:cubicBezTo>
                      <a:pt x="215" y="197"/>
                      <a:pt x="215" y="181"/>
                      <a:pt x="206" y="172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3" y="0"/>
                      <a:pt x="18" y="0"/>
                      <a:pt x="9" y="9"/>
                    </a:cubicBezTo>
                    <a:cubicBezTo>
                      <a:pt x="0" y="18"/>
                      <a:pt x="0" y="34"/>
                      <a:pt x="9" y="43"/>
                    </a:cubicBezTo>
                    <a:cubicBezTo>
                      <a:pt x="172" y="206"/>
                      <a:pt x="172" y="206"/>
                      <a:pt x="172" y="206"/>
                    </a:cubicBezTo>
                    <a:cubicBezTo>
                      <a:pt x="177" y="211"/>
                      <a:pt x="183" y="213"/>
                      <a:pt x="189" y="2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3" rIns="91404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/>
              </a:p>
            </p:txBody>
          </p:sp>
          <p:sp>
            <p:nvSpPr>
              <p:cNvPr id="194" name="Freeform 38">
                <a:extLst>
                  <a:ext uri="{FF2B5EF4-FFF2-40B4-BE49-F238E27FC236}">
                    <a16:creationId xmlns:a16="http://schemas.microsoft.com/office/drawing/2014/main" id="{A91F1B21-8336-46A9-B168-022E2E003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872"/>
                <a:ext cx="66" cy="66"/>
              </a:xfrm>
              <a:custGeom>
                <a:avLst/>
                <a:gdLst>
                  <a:gd name="T0" fmla="*/ 190 w 216"/>
                  <a:gd name="T1" fmla="*/ 213 h 213"/>
                  <a:gd name="T2" fmla="*/ 207 w 216"/>
                  <a:gd name="T3" fmla="*/ 206 h 213"/>
                  <a:gd name="T4" fmla="*/ 207 w 216"/>
                  <a:gd name="T5" fmla="*/ 172 h 213"/>
                  <a:gd name="T6" fmla="*/ 44 w 216"/>
                  <a:gd name="T7" fmla="*/ 9 h 213"/>
                  <a:gd name="T8" fmla="*/ 10 w 216"/>
                  <a:gd name="T9" fmla="*/ 9 h 213"/>
                  <a:gd name="T10" fmla="*/ 10 w 216"/>
                  <a:gd name="T11" fmla="*/ 43 h 213"/>
                  <a:gd name="T12" fmla="*/ 173 w 216"/>
                  <a:gd name="T13" fmla="*/ 206 h 213"/>
                  <a:gd name="T14" fmla="*/ 190 w 216"/>
                  <a:gd name="T15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213">
                    <a:moveTo>
                      <a:pt x="190" y="213"/>
                    </a:moveTo>
                    <a:cubicBezTo>
                      <a:pt x="196" y="213"/>
                      <a:pt x="202" y="211"/>
                      <a:pt x="207" y="206"/>
                    </a:cubicBezTo>
                    <a:cubicBezTo>
                      <a:pt x="216" y="197"/>
                      <a:pt x="216" y="182"/>
                      <a:pt x="207" y="17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4" y="0"/>
                      <a:pt x="19" y="0"/>
                      <a:pt x="10" y="9"/>
                    </a:cubicBezTo>
                    <a:cubicBezTo>
                      <a:pt x="0" y="18"/>
                      <a:pt x="0" y="34"/>
                      <a:pt x="10" y="43"/>
                    </a:cubicBezTo>
                    <a:cubicBezTo>
                      <a:pt x="173" y="206"/>
                      <a:pt x="173" y="206"/>
                      <a:pt x="173" y="206"/>
                    </a:cubicBezTo>
                    <a:cubicBezTo>
                      <a:pt x="177" y="211"/>
                      <a:pt x="184" y="213"/>
                      <a:pt x="190" y="2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3" rIns="91404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/>
              </a:p>
            </p:txBody>
          </p:sp>
          <p:sp>
            <p:nvSpPr>
              <p:cNvPr id="195" name="Freeform 39">
                <a:extLst>
                  <a:ext uri="{FF2B5EF4-FFF2-40B4-BE49-F238E27FC236}">
                    <a16:creationId xmlns:a16="http://schemas.microsoft.com/office/drawing/2014/main" id="{F6B77E1C-20B9-4DC6-8D23-C7E687B76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890"/>
                <a:ext cx="67" cy="66"/>
              </a:xfrm>
              <a:custGeom>
                <a:avLst/>
                <a:gdLst>
                  <a:gd name="T0" fmla="*/ 10 w 216"/>
                  <a:gd name="T1" fmla="*/ 9 h 213"/>
                  <a:gd name="T2" fmla="*/ 10 w 216"/>
                  <a:gd name="T3" fmla="*/ 43 h 213"/>
                  <a:gd name="T4" fmla="*/ 173 w 216"/>
                  <a:gd name="T5" fmla="*/ 206 h 213"/>
                  <a:gd name="T6" fmla="*/ 190 w 216"/>
                  <a:gd name="T7" fmla="*/ 213 h 213"/>
                  <a:gd name="T8" fmla="*/ 207 w 216"/>
                  <a:gd name="T9" fmla="*/ 206 h 213"/>
                  <a:gd name="T10" fmla="*/ 207 w 216"/>
                  <a:gd name="T11" fmla="*/ 172 h 213"/>
                  <a:gd name="T12" fmla="*/ 44 w 216"/>
                  <a:gd name="T13" fmla="*/ 9 h 213"/>
                  <a:gd name="T14" fmla="*/ 10 w 216"/>
                  <a:gd name="T15" fmla="*/ 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213">
                    <a:moveTo>
                      <a:pt x="10" y="9"/>
                    </a:moveTo>
                    <a:cubicBezTo>
                      <a:pt x="0" y="19"/>
                      <a:pt x="0" y="34"/>
                      <a:pt x="10" y="43"/>
                    </a:cubicBezTo>
                    <a:cubicBezTo>
                      <a:pt x="173" y="206"/>
                      <a:pt x="173" y="206"/>
                      <a:pt x="173" y="206"/>
                    </a:cubicBezTo>
                    <a:cubicBezTo>
                      <a:pt x="177" y="211"/>
                      <a:pt x="184" y="213"/>
                      <a:pt x="190" y="213"/>
                    </a:cubicBezTo>
                    <a:cubicBezTo>
                      <a:pt x="196" y="213"/>
                      <a:pt x="202" y="211"/>
                      <a:pt x="207" y="206"/>
                    </a:cubicBezTo>
                    <a:cubicBezTo>
                      <a:pt x="216" y="197"/>
                      <a:pt x="216" y="182"/>
                      <a:pt x="207" y="17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4" y="0"/>
                      <a:pt x="19" y="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3" rIns="91404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/>
              </a:p>
            </p:txBody>
          </p:sp>
          <p:sp>
            <p:nvSpPr>
              <p:cNvPr id="196" name="Freeform 40">
                <a:extLst>
                  <a:ext uri="{FF2B5EF4-FFF2-40B4-BE49-F238E27FC236}">
                    <a16:creationId xmlns:a16="http://schemas.microsoft.com/office/drawing/2014/main" id="{A0201848-F117-43A1-8209-A51B765E0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945"/>
                <a:ext cx="42" cy="41"/>
              </a:xfrm>
              <a:custGeom>
                <a:avLst/>
                <a:gdLst>
                  <a:gd name="T0" fmla="*/ 91 w 135"/>
                  <a:gd name="T1" fmla="*/ 125 h 132"/>
                  <a:gd name="T2" fmla="*/ 108 w 135"/>
                  <a:gd name="T3" fmla="*/ 132 h 132"/>
                  <a:gd name="T4" fmla="*/ 125 w 135"/>
                  <a:gd name="T5" fmla="*/ 125 h 132"/>
                  <a:gd name="T6" fmla="*/ 125 w 135"/>
                  <a:gd name="T7" fmla="*/ 91 h 132"/>
                  <a:gd name="T8" fmla="*/ 44 w 135"/>
                  <a:gd name="T9" fmla="*/ 10 h 132"/>
                  <a:gd name="T10" fmla="*/ 10 w 135"/>
                  <a:gd name="T11" fmla="*/ 10 h 132"/>
                  <a:gd name="T12" fmla="*/ 10 w 135"/>
                  <a:gd name="T13" fmla="*/ 43 h 132"/>
                  <a:gd name="T14" fmla="*/ 91 w 135"/>
                  <a:gd name="T15" fmla="*/ 12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32">
                    <a:moveTo>
                      <a:pt x="91" y="125"/>
                    </a:moveTo>
                    <a:cubicBezTo>
                      <a:pt x="96" y="130"/>
                      <a:pt x="102" y="132"/>
                      <a:pt x="108" y="132"/>
                    </a:cubicBezTo>
                    <a:cubicBezTo>
                      <a:pt x="114" y="132"/>
                      <a:pt x="120" y="130"/>
                      <a:pt x="125" y="125"/>
                    </a:cubicBezTo>
                    <a:cubicBezTo>
                      <a:pt x="135" y="116"/>
                      <a:pt x="135" y="100"/>
                      <a:pt x="125" y="91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34" y="0"/>
                      <a:pt x="19" y="0"/>
                      <a:pt x="10" y="10"/>
                    </a:cubicBezTo>
                    <a:cubicBezTo>
                      <a:pt x="0" y="19"/>
                      <a:pt x="0" y="34"/>
                      <a:pt x="10" y="43"/>
                    </a:cubicBezTo>
                    <a:lnTo>
                      <a:pt x="91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3" rIns="91404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/>
              </a:p>
            </p:txBody>
          </p:sp>
          <p:sp>
            <p:nvSpPr>
              <p:cNvPr id="197" name="Freeform 41">
                <a:extLst>
                  <a:ext uri="{FF2B5EF4-FFF2-40B4-BE49-F238E27FC236}">
                    <a16:creationId xmlns:a16="http://schemas.microsoft.com/office/drawing/2014/main" id="{01E348B9-6EF9-4908-8813-651FC10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7" y="967"/>
                <a:ext cx="41" cy="40"/>
              </a:xfrm>
              <a:custGeom>
                <a:avLst/>
                <a:gdLst>
                  <a:gd name="T0" fmla="*/ 91 w 134"/>
                  <a:gd name="T1" fmla="*/ 125 h 132"/>
                  <a:gd name="T2" fmla="*/ 108 w 134"/>
                  <a:gd name="T3" fmla="*/ 132 h 132"/>
                  <a:gd name="T4" fmla="*/ 125 w 134"/>
                  <a:gd name="T5" fmla="*/ 125 h 132"/>
                  <a:gd name="T6" fmla="*/ 125 w 134"/>
                  <a:gd name="T7" fmla="*/ 91 h 132"/>
                  <a:gd name="T8" fmla="*/ 43 w 134"/>
                  <a:gd name="T9" fmla="*/ 10 h 132"/>
                  <a:gd name="T10" fmla="*/ 9 w 134"/>
                  <a:gd name="T11" fmla="*/ 10 h 132"/>
                  <a:gd name="T12" fmla="*/ 9 w 134"/>
                  <a:gd name="T13" fmla="*/ 44 h 132"/>
                  <a:gd name="T14" fmla="*/ 91 w 134"/>
                  <a:gd name="T15" fmla="*/ 12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2">
                    <a:moveTo>
                      <a:pt x="91" y="125"/>
                    </a:moveTo>
                    <a:cubicBezTo>
                      <a:pt x="96" y="130"/>
                      <a:pt x="102" y="132"/>
                      <a:pt x="108" y="132"/>
                    </a:cubicBezTo>
                    <a:cubicBezTo>
                      <a:pt x="114" y="132"/>
                      <a:pt x="120" y="130"/>
                      <a:pt x="125" y="125"/>
                    </a:cubicBezTo>
                    <a:cubicBezTo>
                      <a:pt x="134" y="116"/>
                      <a:pt x="134" y="101"/>
                      <a:pt x="125" y="91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34" y="0"/>
                      <a:pt x="19" y="0"/>
                      <a:pt x="9" y="10"/>
                    </a:cubicBezTo>
                    <a:cubicBezTo>
                      <a:pt x="0" y="19"/>
                      <a:pt x="0" y="34"/>
                      <a:pt x="9" y="44"/>
                    </a:cubicBezTo>
                    <a:lnTo>
                      <a:pt x="91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3" rIns="91404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/>
              </a:p>
            </p:txBody>
          </p:sp>
          <p:sp>
            <p:nvSpPr>
              <p:cNvPr id="198" name="Freeform 42">
                <a:extLst>
                  <a:ext uri="{FF2B5EF4-FFF2-40B4-BE49-F238E27FC236}">
                    <a16:creationId xmlns:a16="http://schemas.microsoft.com/office/drawing/2014/main" id="{242705A0-9BF9-41FF-84BD-D993D282D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988"/>
                <a:ext cx="41" cy="41"/>
              </a:xfrm>
              <a:custGeom>
                <a:avLst/>
                <a:gdLst>
                  <a:gd name="T0" fmla="*/ 91 w 134"/>
                  <a:gd name="T1" fmla="*/ 125 h 132"/>
                  <a:gd name="T2" fmla="*/ 108 w 134"/>
                  <a:gd name="T3" fmla="*/ 132 h 132"/>
                  <a:gd name="T4" fmla="*/ 125 w 134"/>
                  <a:gd name="T5" fmla="*/ 125 h 132"/>
                  <a:gd name="T6" fmla="*/ 125 w 134"/>
                  <a:gd name="T7" fmla="*/ 91 h 132"/>
                  <a:gd name="T8" fmla="*/ 43 w 134"/>
                  <a:gd name="T9" fmla="*/ 9 h 132"/>
                  <a:gd name="T10" fmla="*/ 9 w 134"/>
                  <a:gd name="T11" fmla="*/ 9 h 132"/>
                  <a:gd name="T12" fmla="*/ 9 w 134"/>
                  <a:gd name="T13" fmla="*/ 43 h 132"/>
                  <a:gd name="T14" fmla="*/ 91 w 134"/>
                  <a:gd name="T15" fmla="*/ 12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2">
                    <a:moveTo>
                      <a:pt x="91" y="125"/>
                    </a:moveTo>
                    <a:cubicBezTo>
                      <a:pt x="95" y="129"/>
                      <a:pt x="102" y="132"/>
                      <a:pt x="108" y="132"/>
                    </a:cubicBezTo>
                    <a:cubicBezTo>
                      <a:pt x="114" y="132"/>
                      <a:pt x="120" y="129"/>
                      <a:pt x="125" y="125"/>
                    </a:cubicBezTo>
                    <a:cubicBezTo>
                      <a:pt x="134" y="115"/>
                      <a:pt x="134" y="100"/>
                      <a:pt x="125" y="91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4" y="0"/>
                      <a:pt x="19" y="0"/>
                      <a:pt x="9" y="9"/>
                    </a:cubicBezTo>
                    <a:cubicBezTo>
                      <a:pt x="0" y="19"/>
                      <a:pt x="0" y="34"/>
                      <a:pt x="9" y="43"/>
                    </a:cubicBezTo>
                    <a:lnTo>
                      <a:pt x="91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3" rIns="91404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/>
              </a:p>
            </p:txBody>
          </p:sp>
          <p:sp>
            <p:nvSpPr>
              <p:cNvPr id="199" name="Freeform 43">
                <a:extLst>
                  <a:ext uri="{FF2B5EF4-FFF2-40B4-BE49-F238E27FC236}">
                    <a16:creationId xmlns:a16="http://schemas.microsoft.com/office/drawing/2014/main" id="{1090D07A-F2F3-456E-AAEA-2B8E6E268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" y="1009"/>
                <a:ext cx="42" cy="41"/>
              </a:xfrm>
              <a:custGeom>
                <a:avLst/>
                <a:gdLst>
                  <a:gd name="T0" fmla="*/ 124 w 134"/>
                  <a:gd name="T1" fmla="*/ 125 h 132"/>
                  <a:gd name="T2" fmla="*/ 124 w 134"/>
                  <a:gd name="T3" fmla="*/ 91 h 132"/>
                  <a:gd name="T4" fmla="*/ 43 w 134"/>
                  <a:gd name="T5" fmla="*/ 9 h 132"/>
                  <a:gd name="T6" fmla="*/ 9 w 134"/>
                  <a:gd name="T7" fmla="*/ 9 h 132"/>
                  <a:gd name="T8" fmla="*/ 9 w 134"/>
                  <a:gd name="T9" fmla="*/ 43 h 132"/>
                  <a:gd name="T10" fmla="*/ 90 w 134"/>
                  <a:gd name="T11" fmla="*/ 125 h 132"/>
                  <a:gd name="T12" fmla="*/ 107 w 134"/>
                  <a:gd name="T13" fmla="*/ 132 h 132"/>
                  <a:gd name="T14" fmla="*/ 124 w 134"/>
                  <a:gd name="T15" fmla="*/ 12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2">
                    <a:moveTo>
                      <a:pt x="124" y="125"/>
                    </a:moveTo>
                    <a:cubicBezTo>
                      <a:pt x="134" y="116"/>
                      <a:pt x="134" y="100"/>
                      <a:pt x="124" y="91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9"/>
                      <a:pt x="0" y="34"/>
                      <a:pt x="9" y="43"/>
                    </a:cubicBezTo>
                    <a:cubicBezTo>
                      <a:pt x="90" y="125"/>
                      <a:pt x="90" y="125"/>
                      <a:pt x="90" y="125"/>
                    </a:cubicBezTo>
                    <a:cubicBezTo>
                      <a:pt x="95" y="130"/>
                      <a:pt x="101" y="132"/>
                      <a:pt x="107" y="132"/>
                    </a:cubicBezTo>
                    <a:cubicBezTo>
                      <a:pt x="114" y="132"/>
                      <a:pt x="120" y="130"/>
                      <a:pt x="12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3" rIns="91404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/>
              </a:p>
            </p:txBody>
          </p:sp>
          <p:sp>
            <p:nvSpPr>
              <p:cNvPr id="200" name="Freeform 44">
                <a:extLst>
                  <a:ext uri="{FF2B5EF4-FFF2-40B4-BE49-F238E27FC236}">
                    <a16:creationId xmlns:a16="http://schemas.microsoft.com/office/drawing/2014/main" id="{1EED3A34-CC22-441F-81A3-3A6F1015AD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1" y="955"/>
                <a:ext cx="98" cy="96"/>
              </a:xfrm>
              <a:custGeom>
                <a:avLst/>
                <a:gdLst>
                  <a:gd name="T0" fmla="*/ 213 w 318"/>
                  <a:gd name="T1" fmla="*/ 306 h 313"/>
                  <a:gd name="T2" fmla="*/ 230 w 318"/>
                  <a:gd name="T3" fmla="*/ 313 h 313"/>
                  <a:gd name="T4" fmla="*/ 247 w 318"/>
                  <a:gd name="T5" fmla="*/ 306 h 313"/>
                  <a:gd name="T6" fmla="*/ 308 w 318"/>
                  <a:gd name="T7" fmla="*/ 245 h 313"/>
                  <a:gd name="T8" fmla="*/ 308 w 318"/>
                  <a:gd name="T9" fmla="*/ 211 h 313"/>
                  <a:gd name="T10" fmla="*/ 104 w 318"/>
                  <a:gd name="T11" fmla="*/ 7 h 313"/>
                  <a:gd name="T12" fmla="*/ 88 w 318"/>
                  <a:gd name="T13" fmla="*/ 0 h 313"/>
                  <a:gd name="T14" fmla="*/ 71 w 318"/>
                  <a:gd name="T15" fmla="*/ 7 h 313"/>
                  <a:gd name="T16" fmla="*/ 9 w 318"/>
                  <a:gd name="T17" fmla="*/ 68 h 313"/>
                  <a:gd name="T18" fmla="*/ 9 w 318"/>
                  <a:gd name="T19" fmla="*/ 102 h 313"/>
                  <a:gd name="T20" fmla="*/ 213 w 318"/>
                  <a:gd name="T21" fmla="*/ 306 h 313"/>
                  <a:gd name="T22" fmla="*/ 88 w 318"/>
                  <a:gd name="T23" fmla="*/ 58 h 313"/>
                  <a:gd name="T24" fmla="*/ 257 w 318"/>
                  <a:gd name="T25" fmla="*/ 228 h 313"/>
                  <a:gd name="T26" fmla="*/ 230 w 318"/>
                  <a:gd name="T27" fmla="*/ 255 h 313"/>
                  <a:gd name="T28" fmla="*/ 60 w 318"/>
                  <a:gd name="T29" fmla="*/ 85 h 313"/>
                  <a:gd name="T30" fmla="*/ 88 w 318"/>
                  <a:gd name="T31" fmla="*/ 58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8" h="313">
                    <a:moveTo>
                      <a:pt x="213" y="306"/>
                    </a:moveTo>
                    <a:cubicBezTo>
                      <a:pt x="218" y="310"/>
                      <a:pt x="224" y="313"/>
                      <a:pt x="230" y="313"/>
                    </a:cubicBezTo>
                    <a:cubicBezTo>
                      <a:pt x="236" y="313"/>
                      <a:pt x="243" y="310"/>
                      <a:pt x="247" y="306"/>
                    </a:cubicBezTo>
                    <a:cubicBezTo>
                      <a:pt x="308" y="245"/>
                      <a:pt x="308" y="245"/>
                      <a:pt x="308" y="245"/>
                    </a:cubicBezTo>
                    <a:cubicBezTo>
                      <a:pt x="318" y="235"/>
                      <a:pt x="318" y="220"/>
                      <a:pt x="308" y="211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0" y="2"/>
                      <a:pt x="94" y="0"/>
                      <a:pt x="88" y="0"/>
                    </a:cubicBezTo>
                    <a:cubicBezTo>
                      <a:pt x="81" y="0"/>
                      <a:pt x="75" y="2"/>
                      <a:pt x="71" y="7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0" y="77"/>
                      <a:pt x="0" y="93"/>
                      <a:pt x="9" y="102"/>
                    </a:cubicBezTo>
                    <a:lnTo>
                      <a:pt x="213" y="306"/>
                    </a:lnTo>
                    <a:close/>
                    <a:moveTo>
                      <a:pt x="88" y="58"/>
                    </a:moveTo>
                    <a:cubicBezTo>
                      <a:pt x="257" y="228"/>
                      <a:pt x="257" y="228"/>
                      <a:pt x="257" y="228"/>
                    </a:cubicBezTo>
                    <a:cubicBezTo>
                      <a:pt x="230" y="255"/>
                      <a:pt x="230" y="255"/>
                      <a:pt x="230" y="255"/>
                    </a:cubicBezTo>
                    <a:cubicBezTo>
                      <a:pt x="60" y="85"/>
                      <a:pt x="60" y="85"/>
                      <a:pt x="60" y="85"/>
                    </a:cubicBezTo>
                    <a:lnTo>
                      <a:pt x="88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4" tIns="45703" rIns="91404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/>
              </a:p>
            </p:txBody>
          </p:sp>
        </p:grpSp>
        <p:sp>
          <p:nvSpPr>
            <p:cNvPr id="191" name="Дуга 134">
              <a:extLst>
                <a:ext uri="{FF2B5EF4-FFF2-40B4-BE49-F238E27FC236}">
                  <a16:creationId xmlns:a16="http://schemas.microsoft.com/office/drawing/2014/main" id="{E938B929-0C73-48DF-B010-4C2BD664B1DB}"/>
                </a:ext>
              </a:extLst>
            </p:cNvPr>
            <p:cNvSpPr/>
            <p:nvPr/>
          </p:nvSpPr>
          <p:spPr>
            <a:xfrm rot="4949482" flipH="1">
              <a:off x="4920841" y="1736503"/>
              <a:ext cx="4042890" cy="4229477"/>
            </a:xfrm>
            <a:prstGeom prst="arc">
              <a:avLst>
                <a:gd name="adj1" fmla="val 16300769"/>
                <a:gd name="adj2" fmla="val 21364522"/>
              </a:avLst>
            </a:prstGeom>
            <a:ln w="57150" cap="rnd">
              <a:solidFill>
                <a:srgbClr val="7D7D7D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03" name="Дуга 111">
              <a:extLst>
                <a:ext uri="{FF2B5EF4-FFF2-40B4-BE49-F238E27FC236}">
                  <a16:creationId xmlns:a16="http://schemas.microsoft.com/office/drawing/2014/main" id="{5B8E6CF2-FC57-43AB-AAE2-5FB7DF767669}"/>
                </a:ext>
              </a:extLst>
            </p:cNvPr>
            <p:cNvSpPr/>
            <p:nvPr/>
          </p:nvSpPr>
          <p:spPr>
            <a:xfrm rot="5775802">
              <a:off x="6570339" y="2553777"/>
              <a:ext cx="1585288" cy="3616313"/>
            </a:xfrm>
            <a:prstGeom prst="arc">
              <a:avLst>
                <a:gd name="adj1" fmla="val 16518483"/>
                <a:gd name="adj2" fmla="val 21286611"/>
              </a:avLst>
            </a:prstGeom>
            <a:ln w="57150" cap="rnd">
              <a:solidFill>
                <a:srgbClr val="7D7D7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04" name="Shape 673">
              <a:extLst>
                <a:ext uri="{FF2B5EF4-FFF2-40B4-BE49-F238E27FC236}">
                  <a16:creationId xmlns:a16="http://schemas.microsoft.com/office/drawing/2014/main" id="{C0E6EC18-5409-41CE-BD60-084FBDC3E3F9}"/>
                </a:ext>
              </a:extLst>
            </p:cNvPr>
            <p:cNvSpPr/>
            <p:nvPr/>
          </p:nvSpPr>
          <p:spPr>
            <a:xfrm>
              <a:off x="6409301" y="4850345"/>
              <a:ext cx="879294" cy="6418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915" y="44824"/>
                  </a:moveTo>
                  <a:cubicBezTo>
                    <a:pt x="24475" y="44824"/>
                    <a:pt x="24475" y="44824"/>
                    <a:pt x="24475" y="44824"/>
                  </a:cubicBezTo>
                  <a:cubicBezTo>
                    <a:pt x="23116" y="44824"/>
                    <a:pt x="21756" y="46692"/>
                    <a:pt x="21756" y="48560"/>
                  </a:cubicBezTo>
                  <a:cubicBezTo>
                    <a:pt x="21756" y="50894"/>
                    <a:pt x="23116" y="52295"/>
                    <a:pt x="24475" y="52295"/>
                  </a:cubicBezTo>
                  <a:cubicBezTo>
                    <a:pt x="29915" y="52295"/>
                    <a:pt x="29915" y="52295"/>
                    <a:pt x="29915" y="52295"/>
                  </a:cubicBezTo>
                  <a:cubicBezTo>
                    <a:pt x="31614" y="52295"/>
                    <a:pt x="32634" y="50894"/>
                    <a:pt x="32634" y="48560"/>
                  </a:cubicBezTo>
                  <a:cubicBezTo>
                    <a:pt x="32634" y="46692"/>
                    <a:pt x="31614" y="44824"/>
                    <a:pt x="29915" y="44824"/>
                  </a:cubicBezTo>
                  <a:moveTo>
                    <a:pt x="24475" y="7470"/>
                  </a:moveTo>
                  <a:cubicBezTo>
                    <a:pt x="95524" y="7470"/>
                    <a:pt x="95524" y="7470"/>
                    <a:pt x="95524" y="7470"/>
                  </a:cubicBezTo>
                  <a:cubicBezTo>
                    <a:pt x="96883" y="7470"/>
                    <a:pt x="98243" y="5603"/>
                    <a:pt x="98243" y="3735"/>
                  </a:cubicBezTo>
                  <a:cubicBezTo>
                    <a:pt x="98243" y="1867"/>
                    <a:pt x="96883" y="0"/>
                    <a:pt x="95524" y="0"/>
                  </a:cubicBezTo>
                  <a:cubicBezTo>
                    <a:pt x="24475" y="0"/>
                    <a:pt x="24475" y="0"/>
                    <a:pt x="24475" y="0"/>
                  </a:cubicBezTo>
                  <a:cubicBezTo>
                    <a:pt x="23116" y="0"/>
                    <a:pt x="21756" y="1867"/>
                    <a:pt x="21756" y="3735"/>
                  </a:cubicBezTo>
                  <a:cubicBezTo>
                    <a:pt x="21756" y="5603"/>
                    <a:pt x="23116" y="7470"/>
                    <a:pt x="24475" y="7470"/>
                  </a:cubicBezTo>
                  <a:moveTo>
                    <a:pt x="13597" y="22412"/>
                  </a:moveTo>
                  <a:cubicBezTo>
                    <a:pt x="106402" y="22412"/>
                    <a:pt x="106402" y="22412"/>
                    <a:pt x="106402" y="22412"/>
                  </a:cubicBezTo>
                  <a:cubicBezTo>
                    <a:pt x="107762" y="22412"/>
                    <a:pt x="109121" y="21011"/>
                    <a:pt x="109121" y="18677"/>
                  </a:cubicBezTo>
                  <a:cubicBezTo>
                    <a:pt x="109121" y="16809"/>
                    <a:pt x="107762" y="14941"/>
                    <a:pt x="106402" y="14941"/>
                  </a:cubicBezTo>
                  <a:cubicBezTo>
                    <a:pt x="13597" y="14941"/>
                    <a:pt x="13597" y="14941"/>
                    <a:pt x="13597" y="14941"/>
                  </a:cubicBezTo>
                  <a:cubicBezTo>
                    <a:pt x="12237" y="14941"/>
                    <a:pt x="10878" y="16809"/>
                    <a:pt x="10878" y="18677"/>
                  </a:cubicBezTo>
                  <a:cubicBezTo>
                    <a:pt x="10878" y="21011"/>
                    <a:pt x="12237" y="22412"/>
                    <a:pt x="13597" y="22412"/>
                  </a:cubicBezTo>
                  <a:moveTo>
                    <a:pt x="114560" y="29883"/>
                  </a:moveTo>
                  <a:cubicBezTo>
                    <a:pt x="5439" y="29883"/>
                    <a:pt x="5439" y="29883"/>
                    <a:pt x="5439" y="29883"/>
                  </a:cubicBezTo>
                  <a:cubicBezTo>
                    <a:pt x="2379" y="29883"/>
                    <a:pt x="0" y="33151"/>
                    <a:pt x="0" y="37354"/>
                  </a:cubicBezTo>
                  <a:cubicBezTo>
                    <a:pt x="0" y="112529"/>
                    <a:pt x="0" y="112529"/>
                    <a:pt x="0" y="112529"/>
                  </a:cubicBezTo>
                  <a:cubicBezTo>
                    <a:pt x="0" y="116731"/>
                    <a:pt x="2379" y="120000"/>
                    <a:pt x="5439" y="120000"/>
                  </a:cubicBezTo>
                  <a:cubicBezTo>
                    <a:pt x="114560" y="120000"/>
                    <a:pt x="114560" y="120000"/>
                    <a:pt x="114560" y="120000"/>
                  </a:cubicBezTo>
                  <a:cubicBezTo>
                    <a:pt x="117620" y="120000"/>
                    <a:pt x="120000" y="116731"/>
                    <a:pt x="120000" y="112529"/>
                  </a:cubicBezTo>
                  <a:cubicBezTo>
                    <a:pt x="120000" y="37354"/>
                    <a:pt x="120000" y="37354"/>
                    <a:pt x="120000" y="37354"/>
                  </a:cubicBezTo>
                  <a:cubicBezTo>
                    <a:pt x="120000" y="33151"/>
                    <a:pt x="117620" y="29883"/>
                    <a:pt x="114560" y="29883"/>
                  </a:cubicBezTo>
                  <a:moveTo>
                    <a:pt x="8158" y="37354"/>
                  </a:moveTo>
                  <a:cubicBezTo>
                    <a:pt x="9518" y="37354"/>
                    <a:pt x="10878" y="39221"/>
                    <a:pt x="10878" y="41089"/>
                  </a:cubicBezTo>
                  <a:cubicBezTo>
                    <a:pt x="10878" y="43424"/>
                    <a:pt x="9518" y="44824"/>
                    <a:pt x="8158" y="44824"/>
                  </a:cubicBezTo>
                  <a:cubicBezTo>
                    <a:pt x="6798" y="44824"/>
                    <a:pt x="5439" y="43424"/>
                    <a:pt x="5439" y="41089"/>
                  </a:cubicBezTo>
                  <a:cubicBezTo>
                    <a:pt x="5439" y="39221"/>
                    <a:pt x="6798" y="37354"/>
                    <a:pt x="8158" y="37354"/>
                  </a:cubicBezTo>
                  <a:moveTo>
                    <a:pt x="8158" y="112529"/>
                  </a:moveTo>
                  <a:cubicBezTo>
                    <a:pt x="6798" y="112529"/>
                    <a:pt x="5439" y="110661"/>
                    <a:pt x="5439" y="108793"/>
                  </a:cubicBezTo>
                  <a:cubicBezTo>
                    <a:pt x="5439" y="106459"/>
                    <a:pt x="6798" y="105058"/>
                    <a:pt x="8158" y="105058"/>
                  </a:cubicBezTo>
                  <a:cubicBezTo>
                    <a:pt x="9518" y="105058"/>
                    <a:pt x="10878" y="106459"/>
                    <a:pt x="10878" y="108793"/>
                  </a:cubicBezTo>
                  <a:cubicBezTo>
                    <a:pt x="10878" y="110661"/>
                    <a:pt x="9518" y="112529"/>
                    <a:pt x="8158" y="112529"/>
                  </a:cubicBezTo>
                  <a:moveTo>
                    <a:pt x="111841" y="112529"/>
                  </a:moveTo>
                  <a:cubicBezTo>
                    <a:pt x="110481" y="112529"/>
                    <a:pt x="109121" y="110661"/>
                    <a:pt x="109121" y="108793"/>
                  </a:cubicBezTo>
                  <a:cubicBezTo>
                    <a:pt x="109121" y="106459"/>
                    <a:pt x="110481" y="105058"/>
                    <a:pt x="111841" y="105058"/>
                  </a:cubicBezTo>
                  <a:cubicBezTo>
                    <a:pt x="113201" y="105058"/>
                    <a:pt x="114560" y="106459"/>
                    <a:pt x="114560" y="108793"/>
                  </a:cubicBezTo>
                  <a:cubicBezTo>
                    <a:pt x="114560" y="110661"/>
                    <a:pt x="113201" y="112529"/>
                    <a:pt x="111841" y="112529"/>
                  </a:cubicBezTo>
                  <a:moveTo>
                    <a:pt x="114560" y="98054"/>
                  </a:moveTo>
                  <a:cubicBezTo>
                    <a:pt x="113881" y="97587"/>
                    <a:pt x="112861" y="97587"/>
                    <a:pt x="111841" y="97587"/>
                  </a:cubicBezTo>
                  <a:cubicBezTo>
                    <a:pt x="107422" y="97587"/>
                    <a:pt x="103682" y="102256"/>
                    <a:pt x="103682" y="108793"/>
                  </a:cubicBezTo>
                  <a:cubicBezTo>
                    <a:pt x="103682" y="110194"/>
                    <a:pt x="104022" y="111128"/>
                    <a:pt x="104022" y="112529"/>
                  </a:cubicBezTo>
                  <a:cubicBezTo>
                    <a:pt x="15977" y="112529"/>
                    <a:pt x="15977" y="112529"/>
                    <a:pt x="15977" y="112529"/>
                  </a:cubicBezTo>
                  <a:cubicBezTo>
                    <a:pt x="15977" y="111128"/>
                    <a:pt x="16317" y="110194"/>
                    <a:pt x="16317" y="108793"/>
                  </a:cubicBezTo>
                  <a:cubicBezTo>
                    <a:pt x="16317" y="102256"/>
                    <a:pt x="12577" y="97587"/>
                    <a:pt x="8158" y="97587"/>
                  </a:cubicBezTo>
                  <a:cubicBezTo>
                    <a:pt x="7138" y="97587"/>
                    <a:pt x="6118" y="97587"/>
                    <a:pt x="5439" y="98054"/>
                  </a:cubicBezTo>
                  <a:cubicBezTo>
                    <a:pt x="5439" y="51828"/>
                    <a:pt x="5439" y="51828"/>
                    <a:pt x="5439" y="51828"/>
                  </a:cubicBezTo>
                  <a:cubicBezTo>
                    <a:pt x="6118" y="52295"/>
                    <a:pt x="7138" y="52295"/>
                    <a:pt x="8158" y="52295"/>
                  </a:cubicBezTo>
                  <a:cubicBezTo>
                    <a:pt x="12577" y="52295"/>
                    <a:pt x="16317" y="47626"/>
                    <a:pt x="16317" y="41089"/>
                  </a:cubicBezTo>
                  <a:cubicBezTo>
                    <a:pt x="16317" y="39688"/>
                    <a:pt x="15977" y="38754"/>
                    <a:pt x="15977" y="37354"/>
                  </a:cubicBezTo>
                  <a:cubicBezTo>
                    <a:pt x="104022" y="37354"/>
                    <a:pt x="104022" y="37354"/>
                    <a:pt x="104022" y="37354"/>
                  </a:cubicBezTo>
                  <a:cubicBezTo>
                    <a:pt x="104022" y="38754"/>
                    <a:pt x="103682" y="39688"/>
                    <a:pt x="103682" y="41089"/>
                  </a:cubicBezTo>
                  <a:cubicBezTo>
                    <a:pt x="103682" y="47626"/>
                    <a:pt x="107422" y="52295"/>
                    <a:pt x="111841" y="52295"/>
                  </a:cubicBezTo>
                  <a:cubicBezTo>
                    <a:pt x="112861" y="52295"/>
                    <a:pt x="113881" y="52295"/>
                    <a:pt x="114560" y="51828"/>
                  </a:cubicBezTo>
                  <a:lnTo>
                    <a:pt x="114560" y="98054"/>
                  </a:lnTo>
                  <a:close/>
                  <a:moveTo>
                    <a:pt x="111841" y="44824"/>
                  </a:moveTo>
                  <a:cubicBezTo>
                    <a:pt x="110481" y="44824"/>
                    <a:pt x="109121" y="43424"/>
                    <a:pt x="109121" y="41089"/>
                  </a:cubicBezTo>
                  <a:cubicBezTo>
                    <a:pt x="109121" y="39221"/>
                    <a:pt x="110481" y="37354"/>
                    <a:pt x="111841" y="37354"/>
                  </a:cubicBezTo>
                  <a:cubicBezTo>
                    <a:pt x="113201" y="37354"/>
                    <a:pt x="114560" y="39221"/>
                    <a:pt x="114560" y="41089"/>
                  </a:cubicBezTo>
                  <a:cubicBezTo>
                    <a:pt x="114560" y="43424"/>
                    <a:pt x="113201" y="44824"/>
                    <a:pt x="111841" y="44824"/>
                  </a:cubicBezTo>
                  <a:moveTo>
                    <a:pt x="95524" y="97587"/>
                  </a:moveTo>
                  <a:cubicBezTo>
                    <a:pt x="90084" y="97587"/>
                    <a:pt x="90084" y="97587"/>
                    <a:pt x="90084" y="97587"/>
                  </a:cubicBezTo>
                  <a:cubicBezTo>
                    <a:pt x="88385" y="97587"/>
                    <a:pt x="87365" y="98988"/>
                    <a:pt x="87365" y="101322"/>
                  </a:cubicBezTo>
                  <a:cubicBezTo>
                    <a:pt x="87365" y="103190"/>
                    <a:pt x="88385" y="105058"/>
                    <a:pt x="90084" y="105058"/>
                  </a:cubicBezTo>
                  <a:cubicBezTo>
                    <a:pt x="95524" y="105058"/>
                    <a:pt x="95524" y="105058"/>
                    <a:pt x="95524" y="105058"/>
                  </a:cubicBezTo>
                  <a:cubicBezTo>
                    <a:pt x="96883" y="105058"/>
                    <a:pt x="98243" y="103190"/>
                    <a:pt x="98243" y="101322"/>
                  </a:cubicBezTo>
                  <a:cubicBezTo>
                    <a:pt x="98243" y="98988"/>
                    <a:pt x="96883" y="97587"/>
                    <a:pt x="95524" y="97587"/>
                  </a:cubicBezTo>
                  <a:moveTo>
                    <a:pt x="59830" y="44824"/>
                  </a:moveTo>
                  <a:cubicBezTo>
                    <a:pt x="47932" y="44824"/>
                    <a:pt x="38073" y="58365"/>
                    <a:pt x="38073" y="74708"/>
                  </a:cubicBezTo>
                  <a:cubicBezTo>
                    <a:pt x="38073" y="91517"/>
                    <a:pt x="47932" y="105058"/>
                    <a:pt x="59830" y="105058"/>
                  </a:cubicBezTo>
                  <a:cubicBezTo>
                    <a:pt x="72067" y="105058"/>
                    <a:pt x="81926" y="91517"/>
                    <a:pt x="81926" y="74708"/>
                  </a:cubicBezTo>
                  <a:cubicBezTo>
                    <a:pt x="81926" y="58365"/>
                    <a:pt x="72067" y="44824"/>
                    <a:pt x="59830" y="44824"/>
                  </a:cubicBezTo>
                  <a:moveTo>
                    <a:pt x="68668" y="87315"/>
                  </a:moveTo>
                  <a:cubicBezTo>
                    <a:pt x="68328" y="88715"/>
                    <a:pt x="67648" y="90116"/>
                    <a:pt x="66968" y="91050"/>
                  </a:cubicBezTo>
                  <a:cubicBezTo>
                    <a:pt x="66288" y="91984"/>
                    <a:pt x="65269" y="92451"/>
                    <a:pt x="64249" y="92918"/>
                  </a:cubicBezTo>
                  <a:cubicBezTo>
                    <a:pt x="63229" y="93385"/>
                    <a:pt x="62209" y="93852"/>
                    <a:pt x="61189" y="93852"/>
                  </a:cubicBezTo>
                  <a:cubicBezTo>
                    <a:pt x="61189" y="97587"/>
                    <a:pt x="61189" y="97587"/>
                    <a:pt x="61189" y="97587"/>
                  </a:cubicBezTo>
                  <a:cubicBezTo>
                    <a:pt x="58810" y="97587"/>
                    <a:pt x="58810" y="97587"/>
                    <a:pt x="58810" y="97587"/>
                  </a:cubicBezTo>
                  <a:cubicBezTo>
                    <a:pt x="58810" y="93852"/>
                    <a:pt x="58810" y="93852"/>
                    <a:pt x="58810" y="93852"/>
                  </a:cubicBezTo>
                  <a:cubicBezTo>
                    <a:pt x="57450" y="93852"/>
                    <a:pt x="56770" y="93385"/>
                    <a:pt x="55750" y="92918"/>
                  </a:cubicBezTo>
                  <a:cubicBezTo>
                    <a:pt x="54390" y="92451"/>
                    <a:pt x="53711" y="91984"/>
                    <a:pt x="52691" y="90583"/>
                  </a:cubicBezTo>
                  <a:cubicBezTo>
                    <a:pt x="52011" y="89649"/>
                    <a:pt x="51331" y="88715"/>
                    <a:pt x="50991" y="86848"/>
                  </a:cubicBezTo>
                  <a:cubicBezTo>
                    <a:pt x="50651" y="85447"/>
                    <a:pt x="50311" y="84046"/>
                    <a:pt x="50311" y="82178"/>
                  </a:cubicBezTo>
                  <a:cubicBezTo>
                    <a:pt x="54390" y="82178"/>
                    <a:pt x="54390" y="82178"/>
                    <a:pt x="54390" y="82178"/>
                  </a:cubicBezTo>
                  <a:cubicBezTo>
                    <a:pt x="54390" y="84046"/>
                    <a:pt x="54730" y="85914"/>
                    <a:pt x="55750" y="87315"/>
                  </a:cubicBezTo>
                  <a:cubicBezTo>
                    <a:pt x="56430" y="88715"/>
                    <a:pt x="57110" y="89182"/>
                    <a:pt x="58810" y="89182"/>
                  </a:cubicBezTo>
                  <a:cubicBezTo>
                    <a:pt x="58810" y="77042"/>
                    <a:pt x="58810" y="77042"/>
                    <a:pt x="58810" y="77042"/>
                  </a:cubicBezTo>
                  <a:cubicBezTo>
                    <a:pt x="57790" y="76575"/>
                    <a:pt x="57110" y="76108"/>
                    <a:pt x="56090" y="75642"/>
                  </a:cubicBezTo>
                  <a:cubicBezTo>
                    <a:pt x="55410" y="75175"/>
                    <a:pt x="54390" y="74241"/>
                    <a:pt x="53711" y="73774"/>
                  </a:cubicBezTo>
                  <a:cubicBezTo>
                    <a:pt x="52691" y="72840"/>
                    <a:pt x="52011" y="71906"/>
                    <a:pt x="51671" y="70505"/>
                  </a:cubicBezTo>
                  <a:cubicBezTo>
                    <a:pt x="50991" y="69105"/>
                    <a:pt x="50991" y="67704"/>
                    <a:pt x="50991" y="65836"/>
                  </a:cubicBezTo>
                  <a:cubicBezTo>
                    <a:pt x="50991" y="63968"/>
                    <a:pt x="50991" y="62568"/>
                    <a:pt x="51671" y="61634"/>
                  </a:cubicBezTo>
                  <a:cubicBezTo>
                    <a:pt x="52011" y="60233"/>
                    <a:pt x="52691" y="59299"/>
                    <a:pt x="53371" y="58365"/>
                  </a:cubicBezTo>
                  <a:cubicBezTo>
                    <a:pt x="54050" y="57431"/>
                    <a:pt x="55070" y="56964"/>
                    <a:pt x="56090" y="56498"/>
                  </a:cubicBezTo>
                  <a:cubicBezTo>
                    <a:pt x="57110" y="56031"/>
                    <a:pt x="57790" y="56031"/>
                    <a:pt x="58810" y="56031"/>
                  </a:cubicBezTo>
                  <a:cubicBezTo>
                    <a:pt x="58810" y="52295"/>
                    <a:pt x="58810" y="52295"/>
                    <a:pt x="58810" y="52295"/>
                  </a:cubicBezTo>
                  <a:cubicBezTo>
                    <a:pt x="61189" y="52295"/>
                    <a:pt x="61189" y="52295"/>
                    <a:pt x="61189" y="52295"/>
                  </a:cubicBezTo>
                  <a:cubicBezTo>
                    <a:pt x="61189" y="56031"/>
                    <a:pt x="61189" y="56031"/>
                    <a:pt x="61189" y="56031"/>
                  </a:cubicBezTo>
                  <a:cubicBezTo>
                    <a:pt x="62209" y="56031"/>
                    <a:pt x="62889" y="56031"/>
                    <a:pt x="63909" y="56498"/>
                  </a:cubicBezTo>
                  <a:cubicBezTo>
                    <a:pt x="64929" y="56964"/>
                    <a:pt x="65609" y="57431"/>
                    <a:pt x="66628" y="58365"/>
                  </a:cubicBezTo>
                  <a:cubicBezTo>
                    <a:pt x="67308" y="59299"/>
                    <a:pt x="67648" y="60233"/>
                    <a:pt x="68328" y="61167"/>
                  </a:cubicBezTo>
                  <a:cubicBezTo>
                    <a:pt x="68668" y="62568"/>
                    <a:pt x="68668" y="63968"/>
                    <a:pt x="68668" y="65836"/>
                  </a:cubicBezTo>
                  <a:cubicBezTo>
                    <a:pt x="64589" y="65836"/>
                    <a:pt x="64589" y="65836"/>
                    <a:pt x="64589" y="65836"/>
                  </a:cubicBezTo>
                  <a:cubicBezTo>
                    <a:pt x="64589" y="63968"/>
                    <a:pt x="64249" y="62568"/>
                    <a:pt x="63569" y="61634"/>
                  </a:cubicBezTo>
                  <a:cubicBezTo>
                    <a:pt x="63229" y="60700"/>
                    <a:pt x="62549" y="60233"/>
                    <a:pt x="61189" y="60233"/>
                  </a:cubicBezTo>
                  <a:cubicBezTo>
                    <a:pt x="61189" y="70972"/>
                    <a:pt x="61189" y="70972"/>
                    <a:pt x="61189" y="70972"/>
                  </a:cubicBezTo>
                  <a:cubicBezTo>
                    <a:pt x="62209" y="71439"/>
                    <a:pt x="62889" y="71906"/>
                    <a:pt x="63909" y="72373"/>
                  </a:cubicBezTo>
                  <a:cubicBezTo>
                    <a:pt x="64929" y="73307"/>
                    <a:pt x="65949" y="73774"/>
                    <a:pt x="66968" y="74708"/>
                  </a:cubicBezTo>
                  <a:cubicBezTo>
                    <a:pt x="67648" y="75642"/>
                    <a:pt x="68328" y="76575"/>
                    <a:pt x="68668" y="77976"/>
                  </a:cubicBezTo>
                  <a:cubicBezTo>
                    <a:pt x="69348" y="78910"/>
                    <a:pt x="69348" y="80778"/>
                    <a:pt x="69348" y="82645"/>
                  </a:cubicBezTo>
                  <a:cubicBezTo>
                    <a:pt x="69348" y="84513"/>
                    <a:pt x="69348" y="85914"/>
                    <a:pt x="68668" y="87315"/>
                  </a:cubicBezTo>
                  <a:moveTo>
                    <a:pt x="63909" y="79377"/>
                  </a:moveTo>
                  <a:cubicBezTo>
                    <a:pt x="63569" y="78910"/>
                    <a:pt x="62889" y="78443"/>
                    <a:pt x="62549" y="77976"/>
                  </a:cubicBezTo>
                  <a:cubicBezTo>
                    <a:pt x="61869" y="77976"/>
                    <a:pt x="61529" y="77509"/>
                    <a:pt x="61189" y="77509"/>
                  </a:cubicBezTo>
                  <a:cubicBezTo>
                    <a:pt x="61189" y="89182"/>
                    <a:pt x="61189" y="89182"/>
                    <a:pt x="61189" y="89182"/>
                  </a:cubicBezTo>
                  <a:cubicBezTo>
                    <a:pt x="62549" y="89182"/>
                    <a:pt x="63229" y="88715"/>
                    <a:pt x="63909" y="87782"/>
                  </a:cubicBezTo>
                  <a:cubicBezTo>
                    <a:pt x="64929" y="86848"/>
                    <a:pt x="65269" y="85447"/>
                    <a:pt x="65269" y="83112"/>
                  </a:cubicBezTo>
                  <a:cubicBezTo>
                    <a:pt x="65269" y="82178"/>
                    <a:pt x="65269" y="81712"/>
                    <a:pt x="64929" y="80778"/>
                  </a:cubicBezTo>
                  <a:cubicBezTo>
                    <a:pt x="64589" y="80311"/>
                    <a:pt x="64249" y="79844"/>
                    <a:pt x="63909" y="79377"/>
                  </a:cubicBezTo>
                  <a:moveTo>
                    <a:pt x="55070" y="65369"/>
                  </a:moveTo>
                  <a:cubicBezTo>
                    <a:pt x="55070" y="66303"/>
                    <a:pt x="55070" y="66770"/>
                    <a:pt x="55410" y="67704"/>
                  </a:cubicBezTo>
                  <a:cubicBezTo>
                    <a:pt x="55750" y="68171"/>
                    <a:pt x="56090" y="68638"/>
                    <a:pt x="56430" y="69105"/>
                  </a:cubicBezTo>
                  <a:cubicBezTo>
                    <a:pt x="56770" y="69571"/>
                    <a:pt x="57110" y="69571"/>
                    <a:pt x="57790" y="70038"/>
                  </a:cubicBezTo>
                  <a:cubicBezTo>
                    <a:pt x="58130" y="70038"/>
                    <a:pt x="58470" y="70505"/>
                    <a:pt x="58810" y="70505"/>
                  </a:cubicBezTo>
                  <a:cubicBezTo>
                    <a:pt x="58810" y="60233"/>
                    <a:pt x="58810" y="60233"/>
                    <a:pt x="58810" y="60233"/>
                  </a:cubicBezTo>
                  <a:cubicBezTo>
                    <a:pt x="57450" y="60233"/>
                    <a:pt x="56770" y="60700"/>
                    <a:pt x="56090" y="61634"/>
                  </a:cubicBezTo>
                  <a:cubicBezTo>
                    <a:pt x="55410" y="62101"/>
                    <a:pt x="55070" y="63501"/>
                    <a:pt x="55070" y="65369"/>
                  </a:cubicBezTo>
                </a:path>
              </a:pathLst>
            </a:custGeom>
            <a:solidFill>
              <a:srgbClr val="66C05D"/>
            </a:solidFill>
            <a:ln>
              <a:noFill/>
            </a:ln>
          </p:spPr>
          <p:txBody>
            <a:bodyPr lIns="68543" tIns="34261" rIns="68543" bIns="34261" anchor="t" anchorCtr="0">
              <a:noAutofit/>
            </a:bodyPr>
            <a:lstStyle/>
            <a:p>
              <a:endPara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Дуга 185">
              <a:extLst>
                <a:ext uri="{FF2B5EF4-FFF2-40B4-BE49-F238E27FC236}">
                  <a16:creationId xmlns:a16="http://schemas.microsoft.com/office/drawing/2014/main" id="{57A53EA7-2BD7-4B57-BD3E-BEF3D6C8AD72}"/>
                </a:ext>
              </a:extLst>
            </p:cNvPr>
            <p:cNvSpPr/>
            <p:nvPr/>
          </p:nvSpPr>
          <p:spPr>
            <a:xfrm rot="18737798" flipV="1">
              <a:off x="4894782" y="3369091"/>
              <a:ext cx="3086057" cy="1985018"/>
            </a:xfrm>
            <a:prstGeom prst="arc">
              <a:avLst>
                <a:gd name="adj1" fmla="val 17649520"/>
                <a:gd name="adj2" fmla="val 174694"/>
              </a:avLst>
            </a:prstGeom>
            <a:ln w="57150" cap="rnd">
              <a:solidFill>
                <a:srgbClr val="7D7D7D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5F17782F-D59F-4AFB-AB3C-D37D53D0C14C}"/>
                </a:ext>
              </a:extLst>
            </p:cNvPr>
            <p:cNvGrpSpPr/>
            <p:nvPr/>
          </p:nvGrpSpPr>
          <p:grpSpPr>
            <a:xfrm>
              <a:off x="7875072" y="3621984"/>
              <a:ext cx="2798468" cy="2032783"/>
              <a:chOff x="6591410" y="3117779"/>
              <a:chExt cx="1792652" cy="1302166"/>
            </a:xfrm>
          </p:grpSpPr>
          <p:pic>
            <p:nvPicPr>
              <p:cNvPr id="189" name="Рисунок 98">
                <a:extLst>
                  <a:ext uri="{FF2B5EF4-FFF2-40B4-BE49-F238E27FC236}">
                    <a16:creationId xmlns:a16="http://schemas.microsoft.com/office/drawing/2014/main" id="{543C6909-8254-4648-8BEA-3A0805C870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8625" y="3117779"/>
                <a:ext cx="862077" cy="888510"/>
              </a:xfrm>
              <a:prstGeom prst="rect">
                <a:avLst/>
              </a:prstGeom>
            </p:spPr>
          </p:pic>
          <p:grpSp>
            <p:nvGrpSpPr>
              <p:cNvPr id="206" name="Group 28">
                <a:extLst>
                  <a:ext uri="{FF2B5EF4-FFF2-40B4-BE49-F238E27FC236}">
                    <a16:creationId xmlns:a16="http://schemas.microsoft.com/office/drawing/2014/main" id="{57AE92DC-2EE7-4B79-9E7F-4074716516C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7980330" y="3432515"/>
                <a:ext cx="308092" cy="720316"/>
                <a:chOff x="5" y="1"/>
                <a:chExt cx="1361" cy="3182"/>
              </a:xfrm>
              <a:solidFill>
                <a:srgbClr val="7D7D7D"/>
              </a:solidFill>
            </p:grpSpPr>
            <p:sp>
              <p:nvSpPr>
                <p:cNvPr id="207" name="Freeform 29">
                  <a:extLst>
                    <a:ext uri="{FF2B5EF4-FFF2-40B4-BE49-F238E27FC236}">
                      <a16:creationId xmlns:a16="http://schemas.microsoft.com/office/drawing/2014/main" id="{27B90656-3CB1-4EB3-BC5E-74679BD7D0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" y="1"/>
                  <a:ext cx="638" cy="637"/>
                </a:xfrm>
                <a:custGeom>
                  <a:avLst/>
                  <a:gdLst>
                    <a:gd name="T0" fmla="*/ 134 w 269"/>
                    <a:gd name="T1" fmla="*/ 269 h 269"/>
                    <a:gd name="T2" fmla="*/ 269 w 269"/>
                    <a:gd name="T3" fmla="*/ 135 h 269"/>
                    <a:gd name="T4" fmla="*/ 134 w 269"/>
                    <a:gd name="T5" fmla="*/ 0 h 269"/>
                    <a:gd name="T6" fmla="*/ 0 w 269"/>
                    <a:gd name="T7" fmla="*/ 135 h 269"/>
                    <a:gd name="T8" fmla="*/ 134 w 269"/>
                    <a:gd name="T9" fmla="*/ 269 h 269"/>
                    <a:gd name="T10" fmla="*/ 134 w 269"/>
                    <a:gd name="T11" fmla="*/ 45 h 269"/>
                    <a:gd name="T12" fmla="*/ 224 w 269"/>
                    <a:gd name="T13" fmla="*/ 135 h 269"/>
                    <a:gd name="T14" fmla="*/ 134 w 269"/>
                    <a:gd name="T15" fmla="*/ 224 h 269"/>
                    <a:gd name="T16" fmla="*/ 45 w 269"/>
                    <a:gd name="T17" fmla="*/ 135 h 269"/>
                    <a:gd name="T18" fmla="*/ 134 w 269"/>
                    <a:gd name="T19" fmla="*/ 45 h 269"/>
                    <a:gd name="T20" fmla="*/ 134 w 269"/>
                    <a:gd name="T21" fmla="*/ 45 h 269"/>
                    <a:gd name="T22" fmla="*/ 134 w 269"/>
                    <a:gd name="T23" fmla="*/ 45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9" h="269">
                      <a:moveTo>
                        <a:pt x="134" y="269"/>
                      </a:moveTo>
                      <a:cubicBezTo>
                        <a:pt x="208" y="269"/>
                        <a:pt x="269" y="209"/>
                        <a:pt x="269" y="135"/>
                      </a:cubicBezTo>
                      <a:cubicBezTo>
                        <a:pt x="269" y="61"/>
                        <a:pt x="208" y="0"/>
                        <a:pt x="134" y="0"/>
                      </a:cubicBezTo>
                      <a:cubicBezTo>
                        <a:pt x="60" y="0"/>
                        <a:pt x="0" y="61"/>
                        <a:pt x="0" y="135"/>
                      </a:cubicBezTo>
                      <a:cubicBezTo>
                        <a:pt x="0" y="209"/>
                        <a:pt x="60" y="269"/>
                        <a:pt x="134" y="269"/>
                      </a:cubicBezTo>
                      <a:close/>
                      <a:moveTo>
                        <a:pt x="134" y="45"/>
                      </a:moveTo>
                      <a:cubicBezTo>
                        <a:pt x="184" y="45"/>
                        <a:pt x="224" y="85"/>
                        <a:pt x="224" y="135"/>
                      </a:cubicBezTo>
                      <a:cubicBezTo>
                        <a:pt x="224" y="184"/>
                        <a:pt x="184" y="224"/>
                        <a:pt x="134" y="224"/>
                      </a:cubicBezTo>
                      <a:cubicBezTo>
                        <a:pt x="85" y="224"/>
                        <a:pt x="45" y="184"/>
                        <a:pt x="45" y="135"/>
                      </a:cubicBezTo>
                      <a:cubicBezTo>
                        <a:pt x="45" y="85"/>
                        <a:pt x="85" y="45"/>
                        <a:pt x="134" y="45"/>
                      </a:cubicBezTo>
                      <a:close/>
                      <a:moveTo>
                        <a:pt x="134" y="45"/>
                      </a:moveTo>
                      <a:cubicBezTo>
                        <a:pt x="134" y="45"/>
                        <a:pt x="134" y="45"/>
                        <a:pt x="134" y="4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3" rIns="91404" bIns="4570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/>
                </a:p>
              </p:txBody>
            </p:sp>
            <p:sp>
              <p:nvSpPr>
                <p:cNvPr id="208" name="Freeform 30">
                  <a:extLst>
                    <a:ext uri="{FF2B5EF4-FFF2-40B4-BE49-F238E27FC236}">
                      <a16:creationId xmlns:a16="http://schemas.microsoft.com/office/drawing/2014/main" id="{64D00E57-FB4E-4D8A-B492-F2D5DFA139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" y="1857"/>
                  <a:ext cx="743" cy="1326"/>
                </a:xfrm>
                <a:custGeom>
                  <a:avLst/>
                  <a:gdLst>
                    <a:gd name="T0" fmla="*/ 313 w 313"/>
                    <a:gd name="T1" fmla="*/ 492 h 560"/>
                    <a:gd name="T2" fmla="*/ 313 w 313"/>
                    <a:gd name="T3" fmla="*/ 33 h 560"/>
                    <a:gd name="T4" fmla="*/ 279 w 313"/>
                    <a:gd name="T5" fmla="*/ 0 h 560"/>
                    <a:gd name="T6" fmla="*/ 33 w 313"/>
                    <a:gd name="T7" fmla="*/ 0 h 560"/>
                    <a:gd name="T8" fmla="*/ 0 w 313"/>
                    <a:gd name="T9" fmla="*/ 33 h 560"/>
                    <a:gd name="T10" fmla="*/ 0 w 313"/>
                    <a:gd name="T11" fmla="*/ 491 h 560"/>
                    <a:gd name="T12" fmla="*/ 68 w 313"/>
                    <a:gd name="T13" fmla="*/ 559 h 560"/>
                    <a:gd name="T14" fmla="*/ 134 w 313"/>
                    <a:gd name="T15" fmla="*/ 492 h 560"/>
                    <a:gd name="T16" fmla="*/ 134 w 313"/>
                    <a:gd name="T17" fmla="*/ 159 h 560"/>
                    <a:gd name="T18" fmla="*/ 154 w 313"/>
                    <a:gd name="T19" fmla="*/ 134 h 560"/>
                    <a:gd name="T20" fmla="*/ 171 w 313"/>
                    <a:gd name="T21" fmla="*/ 140 h 560"/>
                    <a:gd name="T22" fmla="*/ 179 w 313"/>
                    <a:gd name="T23" fmla="*/ 156 h 560"/>
                    <a:gd name="T24" fmla="*/ 179 w 313"/>
                    <a:gd name="T25" fmla="*/ 491 h 560"/>
                    <a:gd name="T26" fmla="*/ 247 w 313"/>
                    <a:gd name="T27" fmla="*/ 559 h 560"/>
                    <a:gd name="T28" fmla="*/ 313 w 313"/>
                    <a:gd name="T29" fmla="*/ 492 h 560"/>
                    <a:gd name="T30" fmla="*/ 268 w 313"/>
                    <a:gd name="T31" fmla="*/ 492 h 560"/>
                    <a:gd name="T32" fmla="*/ 244 w 313"/>
                    <a:gd name="T33" fmla="*/ 515 h 560"/>
                    <a:gd name="T34" fmla="*/ 223 w 313"/>
                    <a:gd name="T35" fmla="*/ 491 h 560"/>
                    <a:gd name="T36" fmla="*/ 223 w 313"/>
                    <a:gd name="T37" fmla="*/ 156 h 560"/>
                    <a:gd name="T38" fmla="*/ 204 w 313"/>
                    <a:gd name="T39" fmla="*/ 109 h 560"/>
                    <a:gd name="T40" fmla="*/ 156 w 313"/>
                    <a:gd name="T41" fmla="*/ 89 h 560"/>
                    <a:gd name="T42" fmla="*/ 150 w 313"/>
                    <a:gd name="T43" fmla="*/ 90 h 560"/>
                    <a:gd name="T44" fmla="*/ 89 w 313"/>
                    <a:gd name="T45" fmla="*/ 159 h 560"/>
                    <a:gd name="T46" fmla="*/ 89 w 313"/>
                    <a:gd name="T47" fmla="*/ 491 h 560"/>
                    <a:gd name="T48" fmla="*/ 68 w 313"/>
                    <a:gd name="T49" fmla="*/ 515 h 560"/>
                    <a:gd name="T50" fmla="*/ 44 w 313"/>
                    <a:gd name="T51" fmla="*/ 492 h 560"/>
                    <a:gd name="T52" fmla="*/ 44 w 313"/>
                    <a:gd name="T53" fmla="*/ 45 h 560"/>
                    <a:gd name="T54" fmla="*/ 268 w 313"/>
                    <a:gd name="T55" fmla="*/ 45 h 560"/>
                    <a:gd name="T56" fmla="*/ 268 w 313"/>
                    <a:gd name="T57" fmla="*/ 4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13" h="560">
                      <a:moveTo>
                        <a:pt x="313" y="492"/>
                      </a:moveTo>
                      <a:cubicBezTo>
                        <a:pt x="313" y="33"/>
                        <a:pt x="313" y="33"/>
                        <a:pt x="313" y="33"/>
                      </a:cubicBezTo>
                      <a:cubicBezTo>
                        <a:pt x="313" y="15"/>
                        <a:pt x="298" y="0"/>
                        <a:pt x="279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15" y="0"/>
                        <a:pt x="0" y="15"/>
                        <a:pt x="0" y="33"/>
                      </a:cubicBezTo>
                      <a:cubicBezTo>
                        <a:pt x="0" y="491"/>
                        <a:pt x="0" y="491"/>
                        <a:pt x="0" y="491"/>
                      </a:cubicBezTo>
                      <a:cubicBezTo>
                        <a:pt x="0" y="528"/>
                        <a:pt x="30" y="560"/>
                        <a:pt x="68" y="559"/>
                      </a:cubicBezTo>
                      <a:cubicBezTo>
                        <a:pt x="105" y="559"/>
                        <a:pt x="134" y="529"/>
                        <a:pt x="134" y="492"/>
                      </a:cubicBezTo>
                      <a:cubicBezTo>
                        <a:pt x="134" y="159"/>
                        <a:pt x="134" y="159"/>
                        <a:pt x="134" y="159"/>
                      </a:cubicBezTo>
                      <a:cubicBezTo>
                        <a:pt x="133" y="147"/>
                        <a:pt x="142" y="136"/>
                        <a:pt x="154" y="134"/>
                      </a:cubicBezTo>
                      <a:cubicBezTo>
                        <a:pt x="161" y="134"/>
                        <a:pt x="167" y="136"/>
                        <a:pt x="171" y="140"/>
                      </a:cubicBezTo>
                      <a:cubicBezTo>
                        <a:pt x="176" y="144"/>
                        <a:pt x="179" y="150"/>
                        <a:pt x="179" y="156"/>
                      </a:cubicBezTo>
                      <a:cubicBezTo>
                        <a:pt x="179" y="491"/>
                        <a:pt x="179" y="491"/>
                        <a:pt x="179" y="491"/>
                      </a:cubicBezTo>
                      <a:cubicBezTo>
                        <a:pt x="179" y="528"/>
                        <a:pt x="209" y="560"/>
                        <a:pt x="247" y="559"/>
                      </a:cubicBezTo>
                      <a:cubicBezTo>
                        <a:pt x="284" y="559"/>
                        <a:pt x="313" y="529"/>
                        <a:pt x="313" y="492"/>
                      </a:cubicBezTo>
                      <a:close/>
                      <a:moveTo>
                        <a:pt x="268" y="492"/>
                      </a:moveTo>
                      <a:cubicBezTo>
                        <a:pt x="268" y="505"/>
                        <a:pt x="257" y="515"/>
                        <a:pt x="244" y="515"/>
                      </a:cubicBezTo>
                      <a:cubicBezTo>
                        <a:pt x="232" y="514"/>
                        <a:pt x="223" y="503"/>
                        <a:pt x="223" y="491"/>
                      </a:cubicBezTo>
                      <a:cubicBezTo>
                        <a:pt x="223" y="156"/>
                        <a:pt x="223" y="156"/>
                        <a:pt x="223" y="156"/>
                      </a:cubicBezTo>
                      <a:cubicBezTo>
                        <a:pt x="224" y="139"/>
                        <a:pt x="217" y="122"/>
                        <a:pt x="204" y="109"/>
                      </a:cubicBezTo>
                      <a:cubicBezTo>
                        <a:pt x="191" y="96"/>
                        <a:pt x="174" y="89"/>
                        <a:pt x="156" y="89"/>
                      </a:cubicBezTo>
                      <a:cubicBezTo>
                        <a:pt x="154" y="89"/>
                        <a:pt x="152" y="89"/>
                        <a:pt x="150" y="90"/>
                      </a:cubicBezTo>
                      <a:cubicBezTo>
                        <a:pt x="115" y="93"/>
                        <a:pt x="89" y="123"/>
                        <a:pt x="89" y="159"/>
                      </a:cubicBezTo>
                      <a:cubicBezTo>
                        <a:pt x="89" y="491"/>
                        <a:pt x="89" y="491"/>
                        <a:pt x="89" y="491"/>
                      </a:cubicBezTo>
                      <a:cubicBezTo>
                        <a:pt x="89" y="503"/>
                        <a:pt x="80" y="514"/>
                        <a:pt x="68" y="515"/>
                      </a:cubicBezTo>
                      <a:cubicBezTo>
                        <a:pt x="55" y="515"/>
                        <a:pt x="44" y="505"/>
                        <a:pt x="44" y="492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268" y="45"/>
                        <a:pt x="268" y="45"/>
                        <a:pt x="268" y="45"/>
                      </a:cubicBezTo>
                      <a:lnTo>
                        <a:pt x="268" y="4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3" rIns="91404" bIns="4570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/>
                </a:p>
              </p:txBody>
            </p:sp>
            <p:sp>
              <p:nvSpPr>
                <p:cNvPr id="209" name="Freeform 31">
                  <a:extLst>
                    <a:ext uri="{FF2B5EF4-FFF2-40B4-BE49-F238E27FC236}">
                      <a16:creationId xmlns:a16="http://schemas.microsoft.com/office/drawing/2014/main" id="{81F51A88-F08F-461E-92A3-F444B04494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" y="721"/>
                  <a:ext cx="1361" cy="1030"/>
                </a:xfrm>
                <a:custGeom>
                  <a:avLst/>
                  <a:gdLst>
                    <a:gd name="T0" fmla="*/ 0 w 573"/>
                    <a:gd name="T1" fmla="*/ 162 h 435"/>
                    <a:gd name="T2" fmla="*/ 0 w 573"/>
                    <a:gd name="T3" fmla="*/ 212 h 435"/>
                    <a:gd name="T4" fmla="*/ 0 w 573"/>
                    <a:gd name="T5" fmla="*/ 401 h 435"/>
                    <a:gd name="T6" fmla="*/ 33 w 573"/>
                    <a:gd name="T7" fmla="*/ 435 h 435"/>
                    <a:gd name="T8" fmla="*/ 279 w 573"/>
                    <a:gd name="T9" fmla="*/ 435 h 435"/>
                    <a:gd name="T10" fmla="*/ 313 w 573"/>
                    <a:gd name="T11" fmla="*/ 401 h 435"/>
                    <a:gd name="T12" fmla="*/ 313 w 573"/>
                    <a:gd name="T13" fmla="*/ 365 h 435"/>
                    <a:gd name="T14" fmla="*/ 417 w 573"/>
                    <a:gd name="T15" fmla="*/ 352 h 435"/>
                    <a:gd name="T16" fmla="*/ 551 w 573"/>
                    <a:gd name="T17" fmla="*/ 195 h 435"/>
                    <a:gd name="T18" fmla="*/ 570 w 573"/>
                    <a:gd name="T19" fmla="*/ 134 h 435"/>
                    <a:gd name="T20" fmla="*/ 537 w 573"/>
                    <a:gd name="T21" fmla="*/ 80 h 435"/>
                    <a:gd name="T22" fmla="*/ 431 w 573"/>
                    <a:gd name="T23" fmla="*/ 95 h 435"/>
                    <a:gd name="T24" fmla="*/ 348 w 573"/>
                    <a:gd name="T25" fmla="*/ 192 h 435"/>
                    <a:gd name="T26" fmla="*/ 313 w 573"/>
                    <a:gd name="T27" fmla="*/ 164 h 435"/>
                    <a:gd name="T28" fmla="*/ 313 w 573"/>
                    <a:gd name="T29" fmla="*/ 93 h 435"/>
                    <a:gd name="T30" fmla="*/ 258 w 573"/>
                    <a:gd name="T31" fmla="*/ 27 h 435"/>
                    <a:gd name="T32" fmla="*/ 57 w 573"/>
                    <a:gd name="T33" fmla="*/ 2 h 435"/>
                    <a:gd name="T34" fmla="*/ 9 w 573"/>
                    <a:gd name="T35" fmla="*/ 14 h 435"/>
                    <a:gd name="T36" fmla="*/ 9 w 573"/>
                    <a:gd name="T37" fmla="*/ 14 h 435"/>
                    <a:gd name="T38" fmla="*/ 8 w 573"/>
                    <a:gd name="T39" fmla="*/ 14 h 435"/>
                    <a:gd name="T40" fmla="*/ 8 w 573"/>
                    <a:gd name="T41" fmla="*/ 14 h 435"/>
                    <a:gd name="T42" fmla="*/ 0 w 573"/>
                    <a:gd name="T43" fmla="*/ 32 h 435"/>
                    <a:gd name="T44" fmla="*/ 0 w 573"/>
                    <a:gd name="T45" fmla="*/ 78 h 435"/>
                    <a:gd name="T46" fmla="*/ 0 w 573"/>
                    <a:gd name="T47" fmla="*/ 162 h 435"/>
                    <a:gd name="T48" fmla="*/ 44 w 573"/>
                    <a:gd name="T49" fmla="*/ 47 h 435"/>
                    <a:gd name="T50" fmla="*/ 52 w 573"/>
                    <a:gd name="T51" fmla="*/ 47 h 435"/>
                    <a:gd name="T52" fmla="*/ 251 w 573"/>
                    <a:gd name="T53" fmla="*/ 71 h 435"/>
                    <a:gd name="T54" fmla="*/ 268 w 573"/>
                    <a:gd name="T55" fmla="*/ 93 h 435"/>
                    <a:gd name="T56" fmla="*/ 268 w 573"/>
                    <a:gd name="T57" fmla="*/ 128 h 435"/>
                    <a:gd name="T58" fmla="*/ 237 w 573"/>
                    <a:gd name="T59" fmla="*/ 104 h 435"/>
                    <a:gd name="T60" fmla="*/ 206 w 573"/>
                    <a:gd name="T61" fmla="*/ 108 h 435"/>
                    <a:gd name="T62" fmla="*/ 210 w 573"/>
                    <a:gd name="T63" fmla="*/ 139 h 435"/>
                    <a:gd name="T64" fmla="*/ 320 w 573"/>
                    <a:gd name="T65" fmla="*/ 227 h 435"/>
                    <a:gd name="T66" fmla="*/ 382 w 573"/>
                    <a:gd name="T67" fmla="*/ 221 h 435"/>
                    <a:gd name="T68" fmla="*/ 464 w 573"/>
                    <a:gd name="T69" fmla="*/ 125 h 435"/>
                    <a:gd name="T70" fmla="*/ 511 w 573"/>
                    <a:gd name="T71" fmla="*/ 116 h 435"/>
                    <a:gd name="T72" fmla="*/ 525 w 573"/>
                    <a:gd name="T73" fmla="*/ 140 h 435"/>
                    <a:gd name="T74" fmla="*/ 518 w 573"/>
                    <a:gd name="T75" fmla="*/ 166 h 435"/>
                    <a:gd name="T76" fmla="*/ 383 w 573"/>
                    <a:gd name="T77" fmla="*/ 322 h 435"/>
                    <a:gd name="T78" fmla="*/ 336 w 573"/>
                    <a:gd name="T79" fmla="*/ 326 h 435"/>
                    <a:gd name="T80" fmla="*/ 307 w 573"/>
                    <a:gd name="T81" fmla="*/ 303 h 435"/>
                    <a:gd name="T82" fmla="*/ 302 w 573"/>
                    <a:gd name="T83" fmla="*/ 299 h 435"/>
                    <a:gd name="T84" fmla="*/ 170 w 573"/>
                    <a:gd name="T85" fmla="*/ 194 h 435"/>
                    <a:gd name="T86" fmla="*/ 139 w 573"/>
                    <a:gd name="T87" fmla="*/ 197 h 435"/>
                    <a:gd name="T88" fmla="*/ 142 w 573"/>
                    <a:gd name="T89" fmla="*/ 229 h 435"/>
                    <a:gd name="T90" fmla="*/ 268 w 573"/>
                    <a:gd name="T91" fmla="*/ 329 h 435"/>
                    <a:gd name="T92" fmla="*/ 268 w 573"/>
                    <a:gd name="T93" fmla="*/ 390 h 435"/>
                    <a:gd name="T94" fmla="*/ 44 w 573"/>
                    <a:gd name="T95" fmla="*/ 390 h 435"/>
                    <a:gd name="T96" fmla="*/ 44 w 573"/>
                    <a:gd name="T97" fmla="*/ 47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73" h="435">
                      <a:moveTo>
                        <a:pt x="0" y="162"/>
                      </a:moveTo>
                      <a:cubicBezTo>
                        <a:pt x="0" y="212"/>
                        <a:pt x="0" y="212"/>
                        <a:pt x="0" y="212"/>
                      </a:cubicBezTo>
                      <a:cubicBezTo>
                        <a:pt x="0" y="401"/>
                        <a:pt x="0" y="401"/>
                        <a:pt x="0" y="401"/>
                      </a:cubicBezTo>
                      <a:cubicBezTo>
                        <a:pt x="0" y="420"/>
                        <a:pt x="15" y="435"/>
                        <a:pt x="33" y="435"/>
                      </a:cubicBezTo>
                      <a:cubicBezTo>
                        <a:pt x="279" y="435"/>
                        <a:pt x="279" y="435"/>
                        <a:pt x="279" y="435"/>
                      </a:cubicBezTo>
                      <a:cubicBezTo>
                        <a:pt x="298" y="435"/>
                        <a:pt x="313" y="420"/>
                        <a:pt x="313" y="401"/>
                      </a:cubicBezTo>
                      <a:cubicBezTo>
                        <a:pt x="313" y="365"/>
                        <a:pt x="313" y="365"/>
                        <a:pt x="313" y="365"/>
                      </a:cubicBezTo>
                      <a:cubicBezTo>
                        <a:pt x="346" y="388"/>
                        <a:pt x="391" y="382"/>
                        <a:pt x="417" y="352"/>
                      </a:cubicBezTo>
                      <a:cubicBezTo>
                        <a:pt x="551" y="195"/>
                        <a:pt x="551" y="195"/>
                        <a:pt x="551" y="195"/>
                      </a:cubicBezTo>
                      <a:cubicBezTo>
                        <a:pt x="566" y="178"/>
                        <a:pt x="573" y="156"/>
                        <a:pt x="570" y="134"/>
                      </a:cubicBezTo>
                      <a:cubicBezTo>
                        <a:pt x="567" y="112"/>
                        <a:pt x="555" y="92"/>
                        <a:pt x="537" y="80"/>
                      </a:cubicBezTo>
                      <a:cubicBezTo>
                        <a:pt x="502" y="57"/>
                        <a:pt x="457" y="64"/>
                        <a:pt x="431" y="95"/>
                      </a:cubicBezTo>
                      <a:cubicBezTo>
                        <a:pt x="348" y="192"/>
                        <a:pt x="348" y="192"/>
                        <a:pt x="348" y="192"/>
                      </a:cubicBezTo>
                      <a:cubicBezTo>
                        <a:pt x="313" y="164"/>
                        <a:pt x="313" y="164"/>
                        <a:pt x="313" y="164"/>
                      </a:cubicBezTo>
                      <a:cubicBezTo>
                        <a:pt x="313" y="93"/>
                        <a:pt x="313" y="93"/>
                        <a:pt x="313" y="93"/>
                      </a:cubicBezTo>
                      <a:cubicBezTo>
                        <a:pt x="313" y="60"/>
                        <a:pt x="290" y="33"/>
                        <a:pt x="258" y="27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40" y="0"/>
                        <a:pt x="23" y="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3" y="19"/>
                        <a:pt x="0" y="25"/>
                        <a:pt x="0" y="32"/>
                      </a:cubicBezTo>
                      <a:cubicBezTo>
                        <a:pt x="0" y="78"/>
                        <a:pt x="0" y="78"/>
                        <a:pt x="0" y="78"/>
                      </a:cubicBezTo>
                      <a:lnTo>
                        <a:pt x="0" y="162"/>
                      </a:lnTo>
                      <a:close/>
                      <a:moveTo>
                        <a:pt x="44" y="47"/>
                      </a:moveTo>
                      <a:cubicBezTo>
                        <a:pt x="47" y="46"/>
                        <a:pt x="49" y="46"/>
                        <a:pt x="52" y="47"/>
                      </a:cubicBezTo>
                      <a:cubicBezTo>
                        <a:pt x="251" y="71"/>
                        <a:pt x="251" y="71"/>
                        <a:pt x="251" y="71"/>
                      </a:cubicBezTo>
                      <a:cubicBezTo>
                        <a:pt x="261" y="73"/>
                        <a:pt x="268" y="82"/>
                        <a:pt x="268" y="93"/>
                      </a:cubicBezTo>
                      <a:cubicBezTo>
                        <a:pt x="268" y="128"/>
                        <a:pt x="268" y="128"/>
                        <a:pt x="268" y="128"/>
                      </a:cubicBezTo>
                      <a:cubicBezTo>
                        <a:pt x="237" y="104"/>
                        <a:pt x="237" y="104"/>
                        <a:pt x="237" y="104"/>
                      </a:cubicBezTo>
                      <a:cubicBezTo>
                        <a:pt x="228" y="97"/>
                        <a:pt x="214" y="99"/>
                        <a:pt x="206" y="108"/>
                      </a:cubicBezTo>
                      <a:cubicBezTo>
                        <a:pt x="199" y="118"/>
                        <a:pt x="200" y="131"/>
                        <a:pt x="210" y="139"/>
                      </a:cubicBezTo>
                      <a:cubicBezTo>
                        <a:pt x="320" y="227"/>
                        <a:pt x="320" y="227"/>
                        <a:pt x="320" y="227"/>
                      </a:cubicBezTo>
                      <a:cubicBezTo>
                        <a:pt x="339" y="241"/>
                        <a:pt x="366" y="239"/>
                        <a:pt x="382" y="221"/>
                      </a:cubicBezTo>
                      <a:cubicBezTo>
                        <a:pt x="464" y="125"/>
                        <a:pt x="464" y="125"/>
                        <a:pt x="464" y="125"/>
                      </a:cubicBezTo>
                      <a:cubicBezTo>
                        <a:pt x="476" y="110"/>
                        <a:pt x="496" y="107"/>
                        <a:pt x="511" y="116"/>
                      </a:cubicBezTo>
                      <a:cubicBezTo>
                        <a:pt x="519" y="122"/>
                        <a:pt x="524" y="130"/>
                        <a:pt x="525" y="140"/>
                      </a:cubicBezTo>
                      <a:cubicBezTo>
                        <a:pt x="527" y="149"/>
                        <a:pt x="524" y="159"/>
                        <a:pt x="518" y="166"/>
                      </a:cubicBezTo>
                      <a:cubicBezTo>
                        <a:pt x="383" y="322"/>
                        <a:pt x="383" y="322"/>
                        <a:pt x="383" y="322"/>
                      </a:cubicBezTo>
                      <a:cubicBezTo>
                        <a:pt x="371" y="336"/>
                        <a:pt x="350" y="338"/>
                        <a:pt x="336" y="326"/>
                      </a:cubicBezTo>
                      <a:cubicBezTo>
                        <a:pt x="307" y="303"/>
                        <a:pt x="307" y="303"/>
                        <a:pt x="307" y="303"/>
                      </a:cubicBezTo>
                      <a:cubicBezTo>
                        <a:pt x="306" y="302"/>
                        <a:pt x="304" y="300"/>
                        <a:pt x="302" y="299"/>
                      </a:cubicBezTo>
                      <a:cubicBezTo>
                        <a:pt x="170" y="194"/>
                        <a:pt x="170" y="194"/>
                        <a:pt x="170" y="194"/>
                      </a:cubicBezTo>
                      <a:cubicBezTo>
                        <a:pt x="161" y="186"/>
                        <a:pt x="147" y="187"/>
                        <a:pt x="139" y="197"/>
                      </a:cubicBezTo>
                      <a:cubicBezTo>
                        <a:pt x="131" y="207"/>
                        <a:pt x="133" y="221"/>
                        <a:pt x="142" y="229"/>
                      </a:cubicBezTo>
                      <a:cubicBezTo>
                        <a:pt x="268" y="329"/>
                        <a:pt x="268" y="329"/>
                        <a:pt x="268" y="329"/>
                      </a:cubicBezTo>
                      <a:cubicBezTo>
                        <a:pt x="268" y="390"/>
                        <a:pt x="268" y="390"/>
                        <a:pt x="268" y="390"/>
                      </a:cubicBezTo>
                      <a:cubicBezTo>
                        <a:pt x="44" y="390"/>
                        <a:pt x="44" y="390"/>
                        <a:pt x="44" y="390"/>
                      </a:cubicBezTo>
                      <a:lnTo>
                        <a:pt x="44" y="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3" rIns="91404" bIns="4570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/>
                </a:p>
              </p:txBody>
            </p:sp>
          </p:grp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9DDBE037-1D55-441D-9AF4-C473E7250366}"/>
                  </a:ext>
                </a:extLst>
              </p:cNvPr>
              <p:cNvSpPr txBox="1"/>
              <p:nvPr/>
            </p:nvSpPr>
            <p:spPr>
              <a:xfrm>
                <a:off x="6591410" y="4084779"/>
                <a:ext cx="1792652" cy="335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rgbClr val="66C05D"/>
                    </a:solidFill>
                  </a:rPr>
                  <a:t>Покупатель</a:t>
                </a:r>
                <a:endParaRPr lang="ru-RU" sz="2400" b="1" dirty="0">
                  <a:solidFill>
                    <a:srgbClr val="66C05D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097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711EE3AE-DD2E-4257-AA28-DDDA4A3E3142}"/>
              </a:ext>
            </a:extLst>
          </p:cNvPr>
          <p:cNvSpPr/>
          <p:nvPr/>
        </p:nvSpPr>
        <p:spPr>
          <a:xfrm rot="2701828">
            <a:off x="4189906" y="1697495"/>
            <a:ext cx="3793946" cy="3793946"/>
          </a:xfrm>
          <a:prstGeom prst="ellipse">
            <a:avLst/>
          </a:prstGeom>
          <a:noFill/>
          <a:ln w="952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9723EA-0632-43F4-A172-AAD96EC43A63}"/>
              </a:ext>
            </a:extLst>
          </p:cNvPr>
          <p:cNvGrpSpPr/>
          <p:nvPr/>
        </p:nvGrpSpPr>
        <p:grpSpPr>
          <a:xfrm>
            <a:off x="1073671" y="681185"/>
            <a:ext cx="3789256" cy="1729236"/>
            <a:chOff x="1073671" y="681185"/>
            <a:chExt cx="3789256" cy="1729236"/>
          </a:xfrm>
        </p:grpSpPr>
        <p:cxnSp>
          <p:nvCxnSpPr>
            <p:cNvPr id="63" name="Connector: Elbow 62">
              <a:extLst>
                <a:ext uri="{FF2B5EF4-FFF2-40B4-BE49-F238E27FC236}">
                  <a16:creationId xmlns:a16="http://schemas.microsoft.com/office/drawing/2014/main" id="{95A97647-8811-4B09-8A72-E7050393E7BF}"/>
                </a:ext>
              </a:extLst>
            </p:cNvPr>
            <p:cNvCxnSpPr>
              <a:cxnSpLocks/>
              <a:stCxn id="45" idx="5"/>
              <a:endCxn id="12" idx="3"/>
            </p:cNvCxnSpPr>
            <p:nvPr/>
          </p:nvCxnSpPr>
          <p:spPr>
            <a:xfrm rot="10800000">
              <a:off x="3308652" y="1178881"/>
              <a:ext cx="1437517" cy="1190209"/>
            </a:xfrm>
            <a:prstGeom prst="bentConnector3">
              <a:avLst>
                <a:gd name="adj1" fmla="val 2984"/>
              </a:avLst>
            </a:prstGeom>
            <a:ln w="28575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1679A62-C12E-4397-950E-DDCF2DB4CFE3}"/>
                </a:ext>
              </a:extLst>
            </p:cNvPr>
            <p:cNvGrpSpPr/>
            <p:nvPr/>
          </p:nvGrpSpPr>
          <p:grpSpPr>
            <a:xfrm>
              <a:off x="1073671" y="681185"/>
              <a:ext cx="3555947" cy="1729236"/>
              <a:chOff x="665185" y="306608"/>
              <a:chExt cx="3555947" cy="1729236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8BF1C2F-2B66-42E3-B4A8-3B3BD95388A3}"/>
                  </a:ext>
                </a:extLst>
              </p:cNvPr>
              <p:cNvSpPr/>
              <p:nvPr/>
            </p:nvSpPr>
            <p:spPr>
              <a:xfrm>
                <a:off x="665185" y="1407691"/>
                <a:ext cx="3555947" cy="6281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Быстро попробовать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142106F-BD7C-4368-9F0F-086963A37C6D}"/>
                  </a:ext>
                </a:extLst>
              </p:cNvPr>
              <p:cNvGrpSpPr/>
              <p:nvPr/>
            </p:nvGrpSpPr>
            <p:grpSpPr>
              <a:xfrm>
                <a:off x="1888646" y="306608"/>
                <a:ext cx="1105415" cy="1105415"/>
                <a:chOff x="1141183" y="2156002"/>
                <a:chExt cx="1105415" cy="1105415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D4A712DD-0744-4726-8C7F-11B695608C59}"/>
                    </a:ext>
                  </a:extLst>
                </p:cNvPr>
                <p:cNvSpPr/>
                <p:nvPr/>
              </p:nvSpPr>
              <p:spPr>
                <a:xfrm>
                  <a:off x="1141183" y="2156002"/>
                  <a:ext cx="1105415" cy="1105415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2" name="Picture 11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6F539552-FB99-4713-B66A-AE3774E219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8009" y="2271350"/>
                  <a:ext cx="764693" cy="764693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EEDDEB1-9C78-43AB-86A1-0D6D6F6FD4B0}"/>
                </a:ext>
              </a:extLst>
            </p:cNvPr>
            <p:cNvSpPr/>
            <p:nvPr/>
          </p:nvSpPr>
          <p:spPr>
            <a:xfrm rot="2701828">
              <a:off x="4629533" y="2135695"/>
              <a:ext cx="233394" cy="2333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C01BCD-565C-4277-B6E5-08C8EFF644B5}"/>
              </a:ext>
            </a:extLst>
          </p:cNvPr>
          <p:cNvGrpSpPr/>
          <p:nvPr/>
        </p:nvGrpSpPr>
        <p:grpSpPr>
          <a:xfrm>
            <a:off x="7317677" y="633479"/>
            <a:ext cx="3796384" cy="1887365"/>
            <a:chOff x="7317677" y="633479"/>
            <a:chExt cx="3796384" cy="1887365"/>
          </a:xfrm>
        </p:grpSpPr>
        <p:cxnSp>
          <p:nvCxnSpPr>
            <p:cNvPr id="58" name="Connector: Elbow 57">
              <a:extLst>
                <a:ext uri="{FF2B5EF4-FFF2-40B4-BE49-F238E27FC236}">
                  <a16:creationId xmlns:a16="http://schemas.microsoft.com/office/drawing/2014/main" id="{84EED0B8-4B2A-4831-B385-BD985772E0E3}"/>
                </a:ext>
              </a:extLst>
            </p:cNvPr>
            <p:cNvCxnSpPr>
              <a:cxnSpLocks/>
              <a:stCxn id="48" idx="7"/>
              <a:endCxn id="24" idx="2"/>
            </p:cNvCxnSpPr>
            <p:nvPr/>
          </p:nvCxnSpPr>
          <p:spPr>
            <a:xfrm flipV="1">
              <a:off x="7551071" y="1186187"/>
              <a:ext cx="1241808" cy="1073119"/>
            </a:xfrm>
            <a:prstGeom prst="bentConnector3">
              <a:avLst>
                <a:gd name="adj1" fmla="val -7627"/>
              </a:avLst>
            </a:prstGeom>
            <a:ln w="28575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80E9B5F-EB67-4A7A-9440-9CCE8122D0AA}"/>
                </a:ext>
              </a:extLst>
            </p:cNvPr>
            <p:cNvGrpSpPr/>
            <p:nvPr/>
          </p:nvGrpSpPr>
          <p:grpSpPr>
            <a:xfrm>
              <a:off x="7558114" y="633479"/>
              <a:ext cx="3555947" cy="1887365"/>
              <a:chOff x="7384519" y="761178"/>
              <a:chExt cx="3555947" cy="1887365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1E32543-B119-45D1-A108-A1E47DE24576}"/>
                  </a:ext>
                </a:extLst>
              </p:cNvPr>
              <p:cNvGrpSpPr/>
              <p:nvPr/>
            </p:nvGrpSpPr>
            <p:grpSpPr>
              <a:xfrm>
                <a:off x="8619284" y="761178"/>
                <a:ext cx="1105415" cy="1105415"/>
                <a:chOff x="1150680" y="4028817"/>
                <a:chExt cx="1105415" cy="1105415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12C34099-0D40-40C8-8D7C-BF32D6B7BD49}"/>
                    </a:ext>
                  </a:extLst>
                </p:cNvPr>
                <p:cNvSpPr/>
                <p:nvPr/>
              </p:nvSpPr>
              <p:spPr>
                <a:xfrm>
                  <a:off x="1150680" y="4028817"/>
                  <a:ext cx="1105415" cy="1105415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6" name="Picture 15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FEB3160F-75F2-4774-BD8C-3333BBF396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3071" y="4210705"/>
                  <a:ext cx="741638" cy="741638"/>
                </a:xfrm>
                <a:prstGeom prst="rect">
                  <a:avLst/>
                </a:prstGeom>
              </p:spPr>
            </p:pic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26D8BD3-CDDA-409F-9A96-073F0CB06E0C}"/>
                  </a:ext>
                </a:extLst>
              </p:cNvPr>
              <p:cNvSpPr/>
              <p:nvPr/>
            </p:nvSpPr>
            <p:spPr>
              <a:xfrm>
                <a:off x="7384519" y="1838502"/>
                <a:ext cx="3555947" cy="8100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Бизнес – инициатор</a:t>
                </a:r>
              </a:p>
              <a:p>
                <a:pPr algn="ctr"/>
                <a:r>
                  <a:rPr lang="ru-RU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ИТ - исполнитель</a:t>
                </a: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2AEE862-F639-4FFD-A6B8-F0EE9BB6C1E8}"/>
                </a:ext>
              </a:extLst>
            </p:cNvPr>
            <p:cNvSpPr/>
            <p:nvPr/>
          </p:nvSpPr>
          <p:spPr>
            <a:xfrm rot="2701828">
              <a:off x="7317677" y="2142547"/>
              <a:ext cx="233394" cy="2333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30FCB92-0308-4999-9F3E-DD21E7858CE4}"/>
              </a:ext>
            </a:extLst>
          </p:cNvPr>
          <p:cNvGrpSpPr/>
          <p:nvPr/>
        </p:nvGrpSpPr>
        <p:grpSpPr>
          <a:xfrm>
            <a:off x="7310831" y="4657277"/>
            <a:ext cx="3670885" cy="1588599"/>
            <a:chOff x="7310831" y="4657277"/>
            <a:chExt cx="3670885" cy="1588599"/>
          </a:xfrm>
        </p:grpSpPr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B68E0CA2-6ED0-4DD7-B9D2-3D4CAED3B8BC}"/>
                </a:ext>
              </a:extLst>
            </p:cNvPr>
            <p:cNvCxnSpPr>
              <a:cxnSpLocks/>
              <a:stCxn id="47" idx="7"/>
            </p:cNvCxnSpPr>
            <p:nvPr/>
          </p:nvCxnSpPr>
          <p:spPr>
            <a:xfrm>
              <a:off x="7544225" y="4936605"/>
              <a:ext cx="1829340" cy="719381"/>
            </a:xfrm>
            <a:prstGeom prst="bentConnector4">
              <a:avLst>
                <a:gd name="adj1" fmla="val 39037"/>
                <a:gd name="adj2" fmla="val 246"/>
              </a:avLst>
            </a:prstGeom>
            <a:ln w="28575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EAF1585-9C3E-43CE-81BE-6951D80EC080}"/>
                </a:ext>
              </a:extLst>
            </p:cNvPr>
            <p:cNvGrpSpPr/>
            <p:nvPr/>
          </p:nvGrpSpPr>
          <p:grpSpPr>
            <a:xfrm>
              <a:off x="7721682" y="4657277"/>
              <a:ext cx="3260034" cy="1588599"/>
              <a:chOff x="73370" y="4044902"/>
              <a:chExt cx="3260034" cy="158859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566A931-98E9-42BE-8E5F-3B865BF4F2DF}"/>
                  </a:ext>
                </a:extLst>
              </p:cNvPr>
              <p:cNvSpPr/>
              <p:nvPr/>
            </p:nvSpPr>
            <p:spPr>
              <a:xfrm>
                <a:off x="73370" y="5005348"/>
                <a:ext cx="3260034" cy="6281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Май 2018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539B892-8787-4821-A091-32D88970FD0A}"/>
                  </a:ext>
                </a:extLst>
              </p:cNvPr>
              <p:cNvSpPr/>
              <p:nvPr/>
            </p:nvSpPr>
            <p:spPr>
              <a:xfrm>
                <a:off x="1150680" y="4044902"/>
                <a:ext cx="1105415" cy="110541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C9CEBC3-B472-4DCD-9022-27EC2AEE9EC6}"/>
                </a:ext>
              </a:extLst>
            </p:cNvPr>
            <p:cNvSpPr/>
            <p:nvPr/>
          </p:nvSpPr>
          <p:spPr>
            <a:xfrm rot="2701828">
              <a:off x="7310831" y="4819846"/>
              <a:ext cx="233394" cy="2333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3367" y="4802265"/>
              <a:ext cx="804438" cy="80443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8B6A312-D88D-431D-ADAD-8787656CB49E}"/>
              </a:ext>
            </a:extLst>
          </p:cNvPr>
          <p:cNvGrpSpPr/>
          <p:nvPr/>
        </p:nvGrpSpPr>
        <p:grpSpPr>
          <a:xfrm>
            <a:off x="1274494" y="4650209"/>
            <a:ext cx="3587006" cy="1594243"/>
            <a:chOff x="1274494" y="4650209"/>
            <a:chExt cx="3587006" cy="1594243"/>
          </a:xfrm>
        </p:grpSpPr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F8084C7C-C07A-4C0F-98B9-3EC65CB74A61}"/>
                </a:ext>
              </a:extLst>
            </p:cNvPr>
            <p:cNvCxnSpPr>
              <a:cxnSpLocks/>
              <a:stCxn id="46" idx="3"/>
              <a:endCxn id="33" idx="0"/>
            </p:cNvCxnSpPr>
            <p:nvPr/>
          </p:nvCxnSpPr>
          <p:spPr>
            <a:xfrm rot="10800000" flipV="1">
              <a:off x="2904512" y="4935055"/>
              <a:ext cx="1723595" cy="681244"/>
            </a:xfrm>
            <a:prstGeom prst="bentConnector2">
              <a:avLst/>
            </a:prstGeom>
            <a:ln w="28575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937A751-01DF-4D4C-B990-8A8FC8464E06}"/>
                </a:ext>
              </a:extLst>
            </p:cNvPr>
            <p:cNvGrpSpPr/>
            <p:nvPr/>
          </p:nvGrpSpPr>
          <p:grpSpPr>
            <a:xfrm>
              <a:off x="1274494" y="4650209"/>
              <a:ext cx="3260034" cy="1594243"/>
              <a:chOff x="1364043" y="3938196"/>
              <a:chExt cx="3260034" cy="159424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07C565A-D4FE-4AF6-952F-B07044B20FAC}"/>
                  </a:ext>
                </a:extLst>
              </p:cNvPr>
              <p:cNvSpPr/>
              <p:nvPr/>
            </p:nvSpPr>
            <p:spPr>
              <a:xfrm>
                <a:off x="2441353" y="3938196"/>
                <a:ext cx="1105415" cy="110541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19B2F8C-25A8-4585-9076-4EF50621BCE7}"/>
                  </a:ext>
                </a:extLst>
              </p:cNvPr>
              <p:cNvSpPr/>
              <p:nvPr/>
            </p:nvSpPr>
            <p:spPr>
              <a:xfrm>
                <a:off x="1364043" y="4904286"/>
                <a:ext cx="3260034" cy="6281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Январь 2018</a:t>
                </a:r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62694B3-19B5-4C8C-B6B2-21CF7E09613A}"/>
                </a:ext>
              </a:extLst>
            </p:cNvPr>
            <p:cNvSpPr/>
            <p:nvPr/>
          </p:nvSpPr>
          <p:spPr>
            <a:xfrm rot="2701828">
              <a:off x="4628106" y="4818420"/>
              <a:ext cx="233394" cy="2333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815" y="4869508"/>
              <a:ext cx="737195" cy="737195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34F2FE9-A6F1-42CE-8C0C-921CBD64C82A}"/>
              </a:ext>
            </a:extLst>
          </p:cNvPr>
          <p:cNvSpPr/>
          <p:nvPr/>
        </p:nvSpPr>
        <p:spPr>
          <a:xfrm>
            <a:off x="4281514" y="3192873"/>
            <a:ext cx="3555947" cy="810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Стартап внутри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176124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F5463F-B4BF-420B-A8D6-C962F6F670B3}"/>
              </a:ext>
            </a:extLst>
          </p:cNvPr>
          <p:cNvSpPr/>
          <p:nvPr/>
        </p:nvSpPr>
        <p:spPr>
          <a:xfrm>
            <a:off x="2227144" y="2060321"/>
            <a:ext cx="9070041" cy="3445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сбор требований с бизнес-заказчика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оформление в виде ТЗ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постановка задачи команде, отвечающей за реализацию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контроль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выполнения и приемка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5262" y="968150"/>
            <a:ext cx="4192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Роль аналитика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980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person, ground&#10;&#10;Description automatically generated">
            <a:extLst>
              <a:ext uri="{FF2B5EF4-FFF2-40B4-BE49-F238E27FC236}">
                <a16:creationId xmlns:a16="http://schemas.microsoft.com/office/drawing/2014/main" id="{95C3383F-BD0B-487C-8213-F9BFC104B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6" b="38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88C9DF8-7EBC-4609-8E23-FE99B0230F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6848" y="6066490"/>
            <a:ext cx="898902" cy="541384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71B3D50-066A-45D1-9141-587B995A29E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286" y="6066490"/>
            <a:ext cx="1106218" cy="5413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108F24A-880C-4143-AF94-74EEEAA1A806}"/>
              </a:ext>
            </a:extLst>
          </p:cNvPr>
          <p:cNvSpPr/>
          <p:nvPr/>
        </p:nvSpPr>
        <p:spPr>
          <a:xfrm>
            <a:off x="0" y="2693086"/>
            <a:ext cx="7267074" cy="2194560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00"/>
              </a:lnSpc>
            </a:pPr>
            <a:r>
              <a:rPr lang="ru-RU" sz="4800" b="1" dirty="0"/>
              <a:t>Могли ли мы запуститься за </a:t>
            </a:r>
            <a:r>
              <a:rPr lang="ru-RU" sz="7200" b="1" dirty="0"/>
              <a:t>4 </a:t>
            </a:r>
            <a:r>
              <a:rPr lang="ru-RU" sz="4800" b="1" dirty="0"/>
              <a:t>месяца?</a:t>
            </a:r>
          </a:p>
        </p:txBody>
      </p:sp>
    </p:spTree>
    <p:extLst>
      <p:ext uri="{BB962C8B-B14F-4D97-AF65-F5344CB8AC3E}">
        <p14:creationId xmlns:p14="http://schemas.microsoft.com/office/powerpoint/2010/main" val="15312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3E99C5-2B40-40EC-8D38-4E518EE00B04}"/>
              </a:ext>
            </a:extLst>
          </p:cNvPr>
          <p:cNvSpPr/>
          <p:nvPr/>
        </p:nvSpPr>
        <p:spPr>
          <a:xfrm>
            <a:off x="1077938" y="846178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Май 2018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32306D-6B3C-4FD3-A687-4C0555FE5CD1}"/>
              </a:ext>
            </a:extLst>
          </p:cNvPr>
          <p:cNvSpPr/>
          <p:nvPr/>
        </p:nvSpPr>
        <p:spPr>
          <a:xfrm>
            <a:off x="2541836" y="309284"/>
            <a:ext cx="628153" cy="62815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EE6931-77F9-4C73-AC93-E48688EF5216}"/>
              </a:ext>
            </a:extLst>
          </p:cNvPr>
          <p:cNvSpPr/>
          <p:nvPr/>
        </p:nvSpPr>
        <p:spPr>
          <a:xfrm>
            <a:off x="5781923" y="309284"/>
            <a:ext cx="628153" cy="628153"/>
          </a:xfrm>
          <a:prstGeom prst="ellipse">
            <a:avLst/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473A73-7E5E-4AB8-954F-1D693FC92306}"/>
              </a:ext>
            </a:extLst>
          </p:cNvPr>
          <p:cNvSpPr/>
          <p:nvPr/>
        </p:nvSpPr>
        <p:spPr>
          <a:xfrm>
            <a:off x="9022010" y="309283"/>
            <a:ext cx="628153" cy="628153"/>
          </a:xfrm>
          <a:prstGeom prst="ellipse">
            <a:avLst/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6F148-75C3-4E4D-BCD0-970D1A980949}"/>
              </a:ext>
            </a:extLst>
          </p:cNvPr>
          <p:cNvCxnSpPr>
            <a:stCxn id="4" idx="2"/>
          </p:cNvCxnSpPr>
          <p:nvPr/>
        </p:nvCxnSpPr>
        <p:spPr>
          <a:xfrm flipH="1" flipV="1">
            <a:off x="0" y="623359"/>
            <a:ext cx="2541836" cy="2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A90923-018A-4F9F-9FD4-9F4CBC346A90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3169989" y="623361"/>
            <a:ext cx="2611934" cy="0"/>
          </a:xfrm>
          <a:prstGeom prst="line">
            <a:avLst/>
          </a:prstGeom>
          <a:ln w="127000">
            <a:gradFill>
              <a:gsLst>
                <a:gs pos="0">
                  <a:srgbClr val="92D050"/>
                </a:gs>
                <a:gs pos="100000">
                  <a:srgbClr val="E4F3D3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FFE562-322E-41F1-8C03-56205EA6DC2C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6410076" y="623360"/>
            <a:ext cx="2611934" cy="1"/>
          </a:xfrm>
          <a:prstGeom prst="line">
            <a:avLst/>
          </a:prstGeom>
          <a:ln w="127000">
            <a:solidFill>
              <a:srgbClr val="92D05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8A712C-FB71-4F9E-ABFF-649F376B2729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9650163" y="623359"/>
            <a:ext cx="2541837" cy="1"/>
          </a:xfrm>
          <a:prstGeom prst="line">
            <a:avLst/>
          </a:prstGeom>
          <a:ln w="127000">
            <a:solidFill>
              <a:srgbClr val="92D05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5BB608-E493-453D-80D3-0D6F07CAF5BD}"/>
              </a:ext>
            </a:extLst>
          </p:cNvPr>
          <p:cNvSpPr/>
          <p:nvPr/>
        </p:nvSpPr>
        <p:spPr>
          <a:xfrm>
            <a:off x="2020168" y="1160254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92D050"/>
                </a:solidFill>
              </a:rPr>
              <a:t>MVP </a:t>
            </a:r>
            <a:r>
              <a:rPr lang="ru-RU" sz="2000" b="1" dirty="0">
                <a:solidFill>
                  <a:srgbClr val="92D050"/>
                </a:solidFill>
              </a:rPr>
              <a:t>на сотрудниках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E623BC-471A-4FD9-8124-B3E493F984E7}"/>
              </a:ext>
            </a:extLst>
          </p:cNvPr>
          <p:cNvGrpSpPr/>
          <p:nvPr/>
        </p:nvGrpSpPr>
        <p:grpSpPr>
          <a:xfrm>
            <a:off x="2462112" y="2011223"/>
            <a:ext cx="2981184" cy="1590130"/>
            <a:chOff x="2462112" y="2011223"/>
            <a:chExt cx="2981184" cy="159013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C044833-E8E7-4436-9F2C-098370DD800A}"/>
                </a:ext>
              </a:extLst>
            </p:cNvPr>
            <p:cNvSpPr/>
            <p:nvPr/>
          </p:nvSpPr>
          <p:spPr>
            <a:xfrm>
              <a:off x="2948086" y="2011223"/>
              <a:ext cx="24952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800" b="1" dirty="0">
                  <a:solidFill>
                    <a:schemeClr val="accent6">
                      <a:lumMod val="50000"/>
                    </a:schemeClr>
                  </a:solidFill>
                </a:rPr>
                <a:t>минимальные  </a:t>
              </a:r>
            </a:p>
            <a:p>
              <a:pPr algn="r"/>
              <a:r>
                <a:rPr lang="ru-RU" sz="2800" b="1" dirty="0">
                  <a:solidFill>
                    <a:schemeClr val="accent6">
                      <a:lumMod val="50000"/>
                    </a:schemeClr>
                  </a:solidFill>
                </a:rPr>
                <a:t>доработки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A8644C1-633C-400E-9E3C-EE8D4E77BD14}"/>
                </a:ext>
              </a:extLst>
            </p:cNvPr>
            <p:cNvGrpSpPr/>
            <p:nvPr/>
          </p:nvGrpSpPr>
          <p:grpSpPr>
            <a:xfrm>
              <a:off x="2462112" y="2459038"/>
              <a:ext cx="1320416" cy="1142315"/>
              <a:chOff x="4228491" y="1690533"/>
              <a:chExt cx="1320416" cy="1142315"/>
            </a:xfrm>
          </p:grpSpPr>
          <p:sp>
            <p:nvSpPr>
              <p:cNvPr id="41" name="Hexagon 40">
                <a:extLst>
                  <a:ext uri="{FF2B5EF4-FFF2-40B4-BE49-F238E27FC236}">
                    <a16:creationId xmlns:a16="http://schemas.microsoft.com/office/drawing/2014/main" id="{910D40D4-D079-4465-AE76-93F1DA7EC5F4}"/>
                  </a:ext>
                </a:extLst>
              </p:cNvPr>
              <p:cNvSpPr/>
              <p:nvPr/>
            </p:nvSpPr>
            <p:spPr>
              <a:xfrm>
                <a:off x="4228491" y="1690533"/>
                <a:ext cx="1320416" cy="1142315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92D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 dirty="0"/>
              </a:p>
            </p:txBody>
          </p:sp>
          <p:pic>
            <p:nvPicPr>
              <p:cNvPr id="44" name="Picture 4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4D17DBC9-9EB9-4D4B-A5CD-35D14B007F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5178" y="1878169"/>
                <a:ext cx="767042" cy="767042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8D2DB65-5E44-4416-9A24-BD3267C0C136}"/>
              </a:ext>
            </a:extLst>
          </p:cNvPr>
          <p:cNvGrpSpPr/>
          <p:nvPr/>
        </p:nvGrpSpPr>
        <p:grpSpPr>
          <a:xfrm>
            <a:off x="-60179" y="2965093"/>
            <a:ext cx="2768924" cy="1142315"/>
            <a:chOff x="-60179" y="2965093"/>
            <a:chExt cx="2768924" cy="114231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9016A8-5F3E-431C-B1DE-4B53571B351C}"/>
                </a:ext>
              </a:extLst>
            </p:cNvPr>
            <p:cNvSpPr/>
            <p:nvPr/>
          </p:nvSpPr>
          <p:spPr>
            <a:xfrm>
              <a:off x="-60179" y="3007317"/>
              <a:ext cx="276892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chemeClr val="accent6">
                      <a:lumMod val="50000"/>
                    </a:schemeClr>
                  </a:solidFill>
                </a:rPr>
                <a:t> готовый</a:t>
              </a:r>
              <a:r>
                <a:rPr lang="ru-RU" sz="2800" b="0" i="0" u="none" strike="noStrike" dirty="0">
                  <a:solidFill>
                    <a:srgbClr val="1A1A1A"/>
                  </a:solidFill>
                  <a:effectLst/>
                  <a:latin typeface="OpenSans"/>
                </a:rPr>
                <a:t> </a:t>
              </a:r>
            </a:p>
            <a:p>
              <a:r>
                <a:rPr lang="ru-RU" sz="2800" b="1" dirty="0">
                  <a:solidFill>
                    <a:schemeClr val="accent6">
                      <a:lumMod val="50000"/>
                    </a:schemeClr>
                  </a:solidFill>
                </a:rPr>
                <a:t>продукт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8DD77E1-757D-4504-9FB8-122F7C7B6C80}"/>
                </a:ext>
              </a:extLst>
            </p:cNvPr>
            <p:cNvGrpSpPr/>
            <p:nvPr/>
          </p:nvGrpSpPr>
          <p:grpSpPr>
            <a:xfrm>
              <a:off x="1319217" y="2965093"/>
              <a:ext cx="1320416" cy="1142315"/>
              <a:chOff x="6581099" y="5280597"/>
              <a:chExt cx="1320416" cy="1142315"/>
            </a:xfrm>
          </p:grpSpPr>
          <p:sp>
            <p:nvSpPr>
              <p:cNvPr id="38" name="Hexagon 37">
                <a:extLst>
                  <a:ext uri="{FF2B5EF4-FFF2-40B4-BE49-F238E27FC236}">
                    <a16:creationId xmlns:a16="http://schemas.microsoft.com/office/drawing/2014/main" id="{FDE0D7AB-EE03-4D35-B652-594609C4FFFD}"/>
                  </a:ext>
                </a:extLst>
              </p:cNvPr>
              <p:cNvSpPr/>
              <p:nvPr/>
            </p:nvSpPr>
            <p:spPr>
              <a:xfrm>
                <a:off x="6581099" y="5280597"/>
                <a:ext cx="1320416" cy="1142315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92D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 dirty="0"/>
              </a:p>
            </p:txBody>
          </p:sp>
          <p:pic>
            <p:nvPicPr>
              <p:cNvPr id="47" name="Picture 46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CCE438D0-8BA1-4463-B2AF-6327A6AAC9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4253" y="5368858"/>
                <a:ext cx="954107" cy="954107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E2C5998-E85D-4CD7-B2E7-3567C21A261F}"/>
              </a:ext>
            </a:extLst>
          </p:cNvPr>
          <p:cNvGrpSpPr/>
          <p:nvPr/>
        </p:nvGrpSpPr>
        <p:grpSpPr>
          <a:xfrm>
            <a:off x="1706202" y="3721926"/>
            <a:ext cx="3239156" cy="1655717"/>
            <a:chOff x="1706202" y="3721926"/>
            <a:chExt cx="3239156" cy="165571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26228C3-26AD-461A-8781-29AB689B881E}"/>
                </a:ext>
              </a:extLst>
            </p:cNvPr>
            <p:cNvSpPr/>
            <p:nvPr/>
          </p:nvSpPr>
          <p:spPr>
            <a:xfrm>
              <a:off x="1706202" y="4423536"/>
              <a:ext cx="32391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800" b="1" dirty="0">
                  <a:solidFill>
                    <a:schemeClr val="accent6">
                      <a:lumMod val="50000"/>
                    </a:schemeClr>
                  </a:solidFill>
                </a:rPr>
                <a:t>базовая </a:t>
              </a:r>
            </a:p>
            <a:p>
              <a:pPr algn="r"/>
              <a:r>
                <a:rPr lang="ru-RU" sz="2800" b="1" dirty="0">
                  <a:solidFill>
                    <a:schemeClr val="accent6">
                      <a:lumMod val="50000"/>
                    </a:schemeClr>
                  </a:solidFill>
                </a:rPr>
                <a:t>функциональность </a:t>
              </a:r>
              <a:endParaRPr lang="ru-RU" sz="2800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ED24B85-8C3C-4FA3-A3B4-514DBF02DF37}"/>
                </a:ext>
              </a:extLst>
            </p:cNvPr>
            <p:cNvGrpSpPr/>
            <p:nvPr/>
          </p:nvGrpSpPr>
          <p:grpSpPr>
            <a:xfrm>
              <a:off x="2343637" y="3721926"/>
              <a:ext cx="1320416" cy="1142315"/>
              <a:chOff x="3779836" y="5094939"/>
              <a:chExt cx="1320416" cy="1142315"/>
            </a:xfrm>
          </p:grpSpPr>
          <p:sp>
            <p:nvSpPr>
              <p:cNvPr id="32" name="Hexagon 31">
                <a:extLst>
                  <a:ext uri="{FF2B5EF4-FFF2-40B4-BE49-F238E27FC236}">
                    <a16:creationId xmlns:a16="http://schemas.microsoft.com/office/drawing/2014/main" id="{72415B53-6ECE-4A37-9B4B-4A9A4C4E8453}"/>
                  </a:ext>
                </a:extLst>
              </p:cNvPr>
              <p:cNvSpPr/>
              <p:nvPr/>
            </p:nvSpPr>
            <p:spPr>
              <a:xfrm>
                <a:off x="3779836" y="5094939"/>
                <a:ext cx="1320416" cy="1142315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92D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pic>
            <p:nvPicPr>
              <p:cNvPr id="50" name="Picture 4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F1821BE-02B7-4664-A367-F8C77B831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873" y="5204010"/>
                <a:ext cx="954107" cy="954107"/>
              </a:xfrm>
              <a:prstGeom prst="rect">
                <a:avLst/>
              </a:prstGeom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2CCAFF-D87A-444B-BAFA-0225284DF061}"/>
              </a:ext>
            </a:extLst>
          </p:cNvPr>
          <p:cNvGrpSpPr/>
          <p:nvPr/>
        </p:nvGrpSpPr>
        <p:grpSpPr>
          <a:xfrm>
            <a:off x="2916320" y="3175327"/>
            <a:ext cx="3239156" cy="1142315"/>
            <a:chOff x="2916320" y="3175327"/>
            <a:chExt cx="3239156" cy="11423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A70993F-198A-403E-83AA-F0338DD45D10}"/>
                </a:ext>
              </a:extLst>
            </p:cNvPr>
            <p:cNvGrpSpPr/>
            <p:nvPr/>
          </p:nvGrpSpPr>
          <p:grpSpPr>
            <a:xfrm>
              <a:off x="3479708" y="3175327"/>
              <a:ext cx="1320416" cy="1142315"/>
              <a:chOff x="3844468" y="3164475"/>
              <a:chExt cx="1320416" cy="1142315"/>
            </a:xfrm>
            <a:solidFill>
              <a:srgbClr val="92D050"/>
            </a:solidFill>
          </p:grpSpPr>
          <p:sp>
            <p:nvSpPr>
              <p:cNvPr id="54" name="Hexagon 53">
                <a:extLst>
                  <a:ext uri="{FF2B5EF4-FFF2-40B4-BE49-F238E27FC236}">
                    <a16:creationId xmlns:a16="http://schemas.microsoft.com/office/drawing/2014/main" id="{30C8A50F-688D-493D-A5EA-A1807556A798}"/>
                  </a:ext>
                </a:extLst>
              </p:cNvPr>
              <p:cNvSpPr/>
              <p:nvPr/>
            </p:nvSpPr>
            <p:spPr>
              <a:xfrm>
                <a:off x="3844468" y="3164475"/>
                <a:ext cx="1320416" cy="1142315"/>
              </a:xfrm>
              <a:prstGeom prst="hexagon">
                <a:avLst>
                  <a:gd name="adj" fmla="val 2857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 dirty="0"/>
              </a:p>
            </p:txBody>
          </p:sp>
          <p:pic>
            <p:nvPicPr>
              <p:cNvPr id="56" name="Picture 5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2F77136-A147-4B7C-8E57-F4C6440C4F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1155" y="3348437"/>
                <a:ext cx="774389" cy="774389"/>
              </a:xfrm>
              <a:prstGeom prst="rect">
                <a:avLst/>
              </a:prstGeom>
              <a:grpFill/>
            </p:spPr>
          </p:pic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AD8A19C-9ADB-4F66-8FCC-2A650ED3AB15}"/>
                </a:ext>
              </a:extLst>
            </p:cNvPr>
            <p:cNvSpPr/>
            <p:nvPr/>
          </p:nvSpPr>
          <p:spPr>
            <a:xfrm>
              <a:off x="2916320" y="3290836"/>
              <a:ext cx="32391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800" b="1" dirty="0">
                  <a:solidFill>
                    <a:schemeClr val="accent6">
                      <a:lumMod val="50000"/>
                    </a:schemeClr>
                  </a:solidFill>
                </a:rPr>
                <a:t>Бизнес</a:t>
              </a:r>
            </a:p>
            <a:p>
              <a:pPr algn="r"/>
              <a:r>
                <a:rPr lang="ru-RU" sz="2800" b="1" dirty="0">
                  <a:solidFill>
                    <a:schemeClr val="accent6">
                      <a:lumMod val="50000"/>
                    </a:schemeClr>
                  </a:solidFill>
                </a:rPr>
                <a:t>счастлив</a:t>
              </a:r>
              <a:endParaRPr lang="ru-RU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03FCE3-3D2F-4B9D-BD0B-19B26E3C5D09}"/>
              </a:ext>
            </a:extLst>
          </p:cNvPr>
          <p:cNvGrpSpPr/>
          <p:nvPr/>
        </p:nvGrpSpPr>
        <p:grpSpPr>
          <a:xfrm>
            <a:off x="6063995" y="3175325"/>
            <a:ext cx="3239156" cy="1142315"/>
            <a:chOff x="6063995" y="3175325"/>
            <a:chExt cx="3239156" cy="11423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CC447AD-FB6D-4A44-9F76-3526CFBF29FC}"/>
                </a:ext>
              </a:extLst>
            </p:cNvPr>
            <p:cNvGrpSpPr/>
            <p:nvPr/>
          </p:nvGrpSpPr>
          <p:grpSpPr>
            <a:xfrm>
              <a:off x="6063995" y="3175325"/>
              <a:ext cx="3239156" cy="1142315"/>
              <a:chOff x="6063995" y="3175325"/>
              <a:chExt cx="3239156" cy="1142315"/>
            </a:xfrm>
          </p:grpSpPr>
          <p:sp>
            <p:nvSpPr>
              <p:cNvPr id="58" name="Hexagon 57">
                <a:extLst>
                  <a:ext uri="{FF2B5EF4-FFF2-40B4-BE49-F238E27FC236}">
                    <a16:creationId xmlns:a16="http://schemas.microsoft.com/office/drawing/2014/main" id="{EFA60482-BB0B-4BD3-ACDC-EB5200B57802}"/>
                  </a:ext>
                </a:extLst>
              </p:cNvPr>
              <p:cNvSpPr/>
              <p:nvPr/>
            </p:nvSpPr>
            <p:spPr>
              <a:xfrm>
                <a:off x="7234420" y="3175325"/>
                <a:ext cx="1320416" cy="1142315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ED7D3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90C40FD-8475-4D9E-87B2-18E078EB58D9}"/>
                  </a:ext>
                </a:extLst>
              </p:cNvPr>
              <p:cNvSpPr/>
              <p:nvPr/>
            </p:nvSpPr>
            <p:spPr>
              <a:xfrm>
                <a:off x="6063995" y="3290349"/>
                <a:ext cx="323915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chemeClr val="accent2">
                        <a:lumMod val="50000"/>
                      </a:schemeClr>
                    </a:solidFill>
                  </a:rPr>
                  <a:t>хочет</a:t>
                </a:r>
              </a:p>
              <a:p>
                <a:r>
                  <a:rPr lang="ru-RU" sz="2800" b="1" dirty="0">
                    <a:solidFill>
                      <a:schemeClr val="accent2">
                        <a:lumMod val="50000"/>
                      </a:schemeClr>
                    </a:solidFill>
                  </a:rPr>
                  <a:t>больше</a:t>
                </a:r>
                <a:endParaRPr lang="ru-RU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62" name="Picture 61" descr="A close up of a logo&#10;&#10;Description automatically generated">
              <a:extLst>
                <a:ext uri="{FF2B5EF4-FFF2-40B4-BE49-F238E27FC236}">
                  <a16:creationId xmlns:a16="http://schemas.microsoft.com/office/drawing/2014/main" id="{4053AACB-A551-4626-B084-10B64CF63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104" y="3349439"/>
              <a:ext cx="832912" cy="83291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15C242-C849-4B02-88A2-0DA7D3580B49}"/>
              </a:ext>
            </a:extLst>
          </p:cNvPr>
          <p:cNvGrpSpPr/>
          <p:nvPr/>
        </p:nvGrpSpPr>
        <p:grpSpPr>
          <a:xfrm>
            <a:off x="7861686" y="3765895"/>
            <a:ext cx="3631746" cy="1603328"/>
            <a:chOff x="7861686" y="3765895"/>
            <a:chExt cx="3631746" cy="160332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55E8407-2D44-4062-BF26-B6E50C422AB2}"/>
                </a:ext>
              </a:extLst>
            </p:cNvPr>
            <p:cNvGrpSpPr/>
            <p:nvPr/>
          </p:nvGrpSpPr>
          <p:grpSpPr>
            <a:xfrm>
              <a:off x="8329747" y="3765895"/>
              <a:ext cx="1320416" cy="1142315"/>
              <a:chOff x="9369213" y="3290836"/>
              <a:chExt cx="1320416" cy="1142315"/>
            </a:xfrm>
          </p:grpSpPr>
          <p:sp>
            <p:nvSpPr>
              <p:cNvPr id="71" name="Hexagon 70">
                <a:extLst>
                  <a:ext uri="{FF2B5EF4-FFF2-40B4-BE49-F238E27FC236}">
                    <a16:creationId xmlns:a16="http://schemas.microsoft.com/office/drawing/2014/main" id="{E3D3702B-9BAA-4A23-9921-7004C8BF5387}"/>
                  </a:ext>
                </a:extLst>
              </p:cNvPr>
              <p:cNvSpPr/>
              <p:nvPr/>
            </p:nvSpPr>
            <p:spPr>
              <a:xfrm>
                <a:off x="9369213" y="3290836"/>
                <a:ext cx="1320416" cy="1142315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64" name="Picture 6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FB977BD7-FEEC-423E-AFFB-47B4126781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4356" y="3456654"/>
                <a:ext cx="810677" cy="810677"/>
              </a:xfrm>
              <a:prstGeom prst="rect">
                <a:avLst/>
              </a:prstGeom>
            </p:spPr>
          </p:pic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ABA1C07-8BE1-4480-9D06-A407F54EE526}"/>
                </a:ext>
              </a:extLst>
            </p:cNvPr>
            <p:cNvSpPr/>
            <p:nvPr/>
          </p:nvSpPr>
          <p:spPr>
            <a:xfrm>
              <a:off x="7861686" y="4415116"/>
              <a:ext cx="363174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800" b="1" dirty="0">
                  <a:solidFill>
                    <a:schemeClr val="accent2">
                      <a:lumMod val="50000"/>
                    </a:schemeClr>
                  </a:solidFill>
                </a:rPr>
                <a:t>разработка</a:t>
              </a:r>
            </a:p>
            <a:p>
              <a:pPr algn="r"/>
              <a:r>
                <a:rPr lang="ru-RU" sz="2800" b="1" dirty="0">
                  <a:solidFill>
                    <a:schemeClr val="accent2">
                      <a:lumMod val="50000"/>
                    </a:schemeClr>
                  </a:solidFill>
                </a:rPr>
                <a:t>только подрядчиком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18EB33-5096-4D2D-AFE0-E6E40E92A95E}"/>
              </a:ext>
            </a:extLst>
          </p:cNvPr>
          <p:cNvGrpSpPr/>
          <p:nvPr/>
        </p:nvGrpSpPr>
        <p:grpSpPr>
          <a:xfrm>
            <a:off x="8979631" y="3026795"/>
            <a:ext cx="3239156" cy="1142315"/>
            <a:chOff x="8979631" y="3026795"/>
            <a:chExt cx="3239156" cy="114231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7F63885-F3F4-4E4A-A746-428E8286AF6F}"/>
                </a:ext>
              </a:extLst>
            </p:cNvPr>
            <p:cNvGrpSpPr/>
            <p:nvPr/>
          </p:nvGrpSpPr>
          <p:grpSpPr>
            <a:xfrm>
              <a:off x="9405121" y="3026795"/>
              <a:ext cx="1320416" cy="1142315"/>
              <a:chOff x="8272178" y="3845124"/>
              <a:chExt cx="1320416" cy="1142315"/>
            </a:xfrm>
          </p:grpSpPr>
          <p:sp>
            <p:nvSpPr>
              <p:cNvPr id="70" name="Hexagon 69">
                <a:extLst>
                  <a:ext uri="{FF2B5EF4-FFF2-40B4-BE49-F238E27FC236}">
                    <a16:creationId xmlns:a16="http://schemas.microsoft.com/office/drawing/2014/main" id="{4521DBAC-6481-4A6C-AA16-C73F13A61AF5}"/>
                  </a:ext>
                </a:extLst>
              </p:cNvPr>
              <p:cNvSpPr/>
              <p:nvPr/>
            </p:nvSpPr>
            <p:spPr>
              <a:xfrm>
                <a:off x="8272178" y="3845124"/>
                <a:ext cx="1320416" cy="1142315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68" name="Picture 6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7CA405EF-9BE1-4246-B6BF-47B72081F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1052" y="4018460"/>
                <a:ext cx="795641" cy="795641"/>
              </a:xfrm>
              <a:prstGeom prst="rect">
                <a:avLst/>
              </a:prstGeom>
            </p:spPr>
          </p:pic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7FBBA46-A9DB-408D-8BF8-EA48C1BCE61E}"/>
                </a:ext>
              </a:extLst>
            </p:cNvPr>
            <p:cNvSpPr/>
            <p:nvPr/>
          </p:nvSpPr>
          <p:spPr>
            <a:xfrm>
              <a:off x="8979631" y="3066419"/>
              <a:ext cx="32391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800" b="1" dirty="0">
                  <a:solidFill>
                    <a:schemeClr val="accent2">
                      <a:lumMod val="50000"/>
                    </a:schemeClr>
                  </a:solidFill>
                </a:rPr>
                <a:t>негибкий </a:t>
              </a:r>
            </a:p>
            <a:p>
              <a:pPr algn="r"/>
              <a:r>
                <a:rPr lang="ru-RU" sz="2800" b="1" dirty="0">
                  <a:solidFill>
                    <a:schemeClr val="accent2">
                      <a:lumMod val="50000"/>
                    </a:schemeClr>
                  </a:solidFill>
                </a:rPr>
                <a:t>продукт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C9E16A-91F9-40B4-A5E2-CC02C5783380}"/>
              </a:ext>
            </a:extLst>
          </p:cNvPr>
          <p:cNvGrpSpPr/>
          <p:nvPr/>
        </p:nvGrpSpPr>
        <p:grpSpPr>
          <a:xfrm>
            <a:off x="8280557" y="1967778"/>
            <a:ext cx="2399419" cy="1653583"/>
            <a:chOff x="8280557" y="1967778"/>
            <a:chExt cx="2399419" cy="165358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7A4230D-1130-420C-B851-498E0BCE2F01}"/>
                </a:ext>
              </a:extLst>
            </p:cNvPr>
            <p:cNvGrpSpPr/>
            <p:nvPr/>
          </p:nvGrpSpPr>
          <p:grpSpPr>
            <a:xfrm>
              <a:off x="8280557" y="2479046"/>
              <a:ext cx="1320416" cy="1142315"/>
              <a:chOff x="9131577" y="2000931"/>
              <a:chExt cx="1320416" cy="1142315"/>
            </a:xfrm>
          </p:grpSpPr>
          <p:sp>
            <p:nvSpPr>
              <p:cNvPr id="69" name="Hexagon 68">
                <a:extLst>
                  <a:ext uri="{FF2B5EF4-FFF2-40B4-BE49-F238E27FC236}">
                    <a16:creationId xmlns:a16="http://schemas.microsoft.com/office/drawing/2014/main" id="{4170F1CD-D507-4D44-8292-E415C8868299}"/>
                  </a:ext>
                </a:extLst>
              </p:cNvPr>
              <p:cNvSpPr/>
              <p:nvPr/>
            </p:nvSpPr>
            <p:spPr>
              <a:xfrm>
                <a:off x="9131577" y="2000931"/>
                <a:ext cx="1320416" cy="1142315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66" name="Picture 6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C8FF6533-3D99-44B1-AAAF-07650C2BA0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7994" y="2168297"/>
                <a:ext cx="807581" cy="807581"/>
              </a:xfrm>
              <a:prstGeom prst="rect">
                <a:avLst/>
              </a:prstGeom>
            </p:spPr>
          </p:pic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F8873DD-0FF0-4C41-96B6-04EF95290480}"/>
                </a:ext>
              </a:extLst>
            </p:cNvPr>
            <p:cNvSpPr/>
            <p:nvPr/>
          </p:nvSpPr>
          <p:spPr>
            <a:xfrm>
              <a:off x="8280557" y="1967778"/>
              <a:ext cx="239941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800" b="1" dirty="0">
                  <a:solidFill>
                    <a:schemeClr val="accent2">
                      <a:lumMod val="50000"/>
                    </a:schemeClr>
                  </a:solidFill>
                </a:rPr>
                <a:t>архитектура</a:t>
              </a:r>
            </a:p>
            <a:p>
              <a:pPr algn="r"/>
              <a:r>
                <a:rPr lang="ru-RU" sz="2800" b="1" dirty="0">
                  <a:solidFill>
                    <a:schemeClr val="accent2">
                      <a:lumMod val="50000"/>
                    </a:schemeClr>
                  </a:solidFill>
                </a:rPr>
                <a:t>другая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84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558353-0796-4BE6-98F6-71F61C9EBF66}"/>
              </a:ext>
            </a:extLst>
          </p:cNvPr>
          <p:cNvSpPr/>
          <p:nvPr/>
        </p:nvSpPr>
        <p:spPr>
          <a:xfrm>
            <a:off x="1077938" y="846178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  <a:alpha val="50000"/>
                  </a:schemeClr>
                </a:solidFill>
              </a:rPr>
              <a:t>Май 2018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29CDD4-DDB9-4693-B331-027F4BD99C61}"/>
              </a:ext>
            </a:extLst>
          </p:cNvPr>
          <p:cNvSpPr/>
          <p:nvPr/>
        </p:nvSpPr>
        <p:spPr>
          <a:xfrm>
            <a:off x="2541836" y="309284"/>
            <a:ext cx="628153" cy="62815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EBCB5D-E806-4043-AF57-F674C24103F2}"/>
              </a:ext>
            </a:extLst>
          </p:cNvPr>
          <p:cNvSpPr/>
          <p:nvPr/>
        </p:nvSpPr>
        <p:spPr>
          <a:xfrm>
            <a:off x="5781923" y="309284"/>
            <a:ext cx="628153" cy="62815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B5C909-71B1-485B-9DF1-09C0487D80DD}"/>
              </a:ext>
            </a:extLst>
          </p:cNvPr>
          <p:cNvSpPr/>
          <p:nvPr/>
        </p:nvSpPr>
        <p:spPr>
          <a:xfrm>
            <a:off x="9022010" y="309283"/>
            <a:ext cx="628153" cy="628153"/>
          </a:xfrm>
          <a:prstGeom prst="ellipse">
            <a:avLst/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2BDFAE-55DB-4E3B-90F9-C1E937F9AC13}"/>
              </a:ext>
            </a:extLst>
          </p:cNvPr>
          <p:cNvCxnSpPr>
            <a:stCxn id="3" idx="2"/>
          </p:cNvCxnSpPr>
          <p:nvPr/>
        </p:nvCxnSpPr>
        <p:spPr>
          <a:xfrm flipH="1" flipV="1">
            <a:off x="0" y="623359"/>
            <a:ext cx="2541836" cy="2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ACDF18-2FCC-4292-A6C5-80CC35508C51}"/>
              </a:ext>
            </a:extLst>
          </p:cNvPr>
          <p:cNvCxnSpPr>
            <a:cxnSpLocks/>
            <a:stCxn id="4" idx="2"/>
            <a:endCxn id="3" idx="6"/>
          </p:cNvCxnSpPr>
          <p:nvPr/>
        </p:nvCxnSpPr>
        <p:spPr>
          <a:xfrm flipH="1">
            <a:off x="3169989" y="623361"/>
            <a:ext cx="2611934" cy="0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AC6ECB-DF3C-41C5-8434-17E85528347B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6410076" y="623360"/>
            <a:ext cx="2611934" cy="1"/>
          </a:xfrm>
          <a:prstGeom prst="line">
            <a:avLst/>
          </a:prstGeom>
          <a:ln w="127000">
            <a:gradFill>
              <a:gsLst>
                <a:gs pos="0">
                  <a:srgbClr val="92D050"/>
                </a:gs>
                <a:gs pos="100000">
                  <a:srgbClr val="E4F3D3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5DB114-DE0B-4F2F-A744-7991CCCFCEA4}"/>
              </a:ext>
            </a:extLst>
          </p:cNvPr>
          <p:cNvCxnSpPr>
            <a:cxnSpLocks/>
            <a:endCxn id="5" idx="6"/>
          </p:cNvCxnSpPr>
          <p:nvPr/>
        </p:nvCxnSpPr>
        <p:spPr>
          <a:xfrm flipH="1">
            <a:off x="9650163" y="623359"/>
            <a:ext cx="2541837" cy="1"/>
          </a:xfrm>
          <a:prstGeom prst="line">
            <a:avLst/>
          </a:prstGeom>
          <a:ln w="127000">
            <a:solidFill>
              <a:srgbClr val="92D05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29D529E-E540-4646-BB2D-DD11DF40AF9E}"/>
              </a:ext>
            </a:extLst>
          </p:cNvPr>
          <p:cNvSpPr/>
          <p:nvPr/>
        </p:nvSpPr>
        <p:spPr>
          <a:xfrm>
            <a:off x="2020168" y="1160254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92D050">
                    <a:alpha val="49000"/>
                  </a:srgbClr>
                </a:solidFill>
              </a:rPr>
              <a:t>MVP </a:t>
            </a:r>
            <a:r>
              <a:rPr lang="ru-RU" sz="2000" b="1" dirty="0">
                <a:solidFill>
                  <a:srgbClr val="92D050">
                    <a:alpha val="49000"/>
                  </a:srgbClr>
                </a:solidFill>
              </a:rPr>
              <a:t>на сотрудниках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27A69E-D63B-4869-8D61-5E503702D155}"/>
              </a:ext>
            </a:extLst>
          </p:cNvPr>
          <p:cNvSpPr/>
          <p:nvPr/>
        </p:nvSpPr>
        <p:spPr>
          <a:xfrm>
            <a:off x="4318025" y="838665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Июль 2018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EE9D97-4B5A-4A01-89A4-E7667F81D6D6}"/>
              </a:ext>
            </a:extLst>
          </p:cNvPr>
          <p:cNvSpPr/>
          <p:nvPr/>
        </p:nvSpPr>
        <p:spPr>
          <a:xfrm>
            <a:off x="5196298" y="1156392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92D050"/>
                </a:solidFill>
              </a:rPr>
              <a:t>Запуск на Россию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-314077" y="2035081"/>
            <a:ext cx="5740456" cy="628154"/>
            <a:chOff x="-314077" y="2035081"/>
            <a:chExt cx="5740456" cy="62815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F73321-C153-48BB-AA70-29645D8BB1B8}"/>
                </a:ext>
              </a:extLst>
            </p:cNvPr>
            <p:cNvSpPr/>
            <p:nvPr/>
          </p:nvSpPr>
          <p:spPr>
            <a:xfrm>
              <a:off x="-314077" y="2035082"/>
              <a:ext cx="628153" cy="6281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E9895F-0194-4ED3-9064-F4D276B18E14}"/>
                </a:ext>
              </a:extLst>
            </p:cNvPr>
            <p:cNvSpPr/>
            <p:nvPr/>
          </p:nvSpPr>
          <p:spPr>
            <a:xfrm>
              <a:off x="285438" y="2035081"/>
              <a:ext cx="5140941" cy="6281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3200" dirty="0">
                  <a:solidFill>
                    <a:schemeClr val="accent6">
                      <a:lumMod val="50000"/>
                    </a:schemeClr>
                  </a:solidFill>
                </a:rPr>
                <a:t>ЧТО </a:t>
              </a:r>
              <a:r>
                <a:rPr lang="ru-RU" sz="3200" b="1" dirty="0">
                  <a:solidFill>
                    <a:schemeClr val="accent6">
                      <a:lumMod val="50000"/>
                    </a:schemeClr>
                  </a:solidFill>
                </a:rPr>
                <a:t>надо</a:t>
              </a:r>
              <a:r>
                <a:rPr lang="ru-RU" sz="3200" dirty="0">
                  <a:solidFill>
                    <a:schemeClr val="accent6">
                      <a:lumMod val="50000"/>
                    </a:schemeClr>
                  </a:solidFill>
                </a:rPr>
                <a:t> сделать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-342713" y="3340427"/>
            <a:ext cx="5769093" cy="628153"/>
            <a:chOff x="-342713" y="3340427"/>
            <a:chExt cx="5769093" cy="62815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E736B8-BFD3-4EC8-AB99-6F6C367288F0}"/>
                </a:ext>
              </a:extLst>
            </p:cNvPr>
            <p:cNvSpPr/>
            <p:nvPr/>
          </p:nvSpPr>
          <p:spPr>
            <a:xfrm>
              <a:off x="-342713" y="3340427"/>
              <a:ext cx="628153" cy="6281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47CA67-7D56-4F6B-8ECF-07457AE315D4}"/>
                </a:ext>
              </a:extLst>
            </p:cNvPr>
            <p:cNvSpPr/>
            <p:nvPr/>
          </p:nvSpPr>
          <p:spPr>
            <a:xfrm>
              <a:off x="285439" y="3340427"/>
              <a:ext cx="5140941" cy="6281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3200" dirty="0">
                  <a:solidFill>
                    <a:schemeClr val="accent6">
                      <a:lumMod val="50000"/>
                    </a:schemeClr>
                  </a:solidFill>
                </a:rPr>
                <a:t>ЧТО</a:t>
              </a:r>
              <a:r>
                <a:rPr lang="ru-RU" sz="3200" b="1" dirty="0">
                  <a:solidFill>
                    <a:schemeClr val="accent6">
                      <a:lumMod val="50000"/>
                    </a:schemeClr>
                  </a:solidFill>
                </a:rPr>
                <a:t> можно </a:t>
              </a:r>
              <a:r>
                <a:rPr lang="ru-RU" sz="3200" dirty="0">
                  <a:solidFill>
                    <a:schemeClr val="accent6">
                      <a:lumMod val="50000"/>
                    </a:schemeClr>
                  </a:solidFill>
                </a:rPr>
                <a:t>сделать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12407" y="2152698"/>
            <a:ext cx="7623855" cy="1815882"/>
            <a:chOff x="4012407" y="2152698"/>
            <a:chExt cx="7623855" cy="18158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F0487F4-31B3-4CBD-9D6A-2BA712EF52D3}"/>
                </a:ext>
              </a:extLst>
            </p:cNvPr>
            <p:cNvSpPr/>
            <p:nvPr/>
          </p:nvSpPr>
          <p:spPr>
            <a:xfrm>
              <a:off x="4640560" y="2152698"/>
              <a:ext cx="699570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chemeClr val="accent6">
                      <a:lumMod val="50000"/>
                    </a:schemeClr>
                  </a:solidFill>
                </a:rPr>
                <a:t>Роль аналитика – </a:t>
              </a:r>
              <a:r>
                <a:rPr lang="ru-RU" sz="2800" dirty="0"/>
                <a:t>помочь бизнесу провести приоритизацию, определить, какие из важных требований можно реализовать с наименьшими трудозатратами</a:t>
              </a:r>
              <a:endParaRPr lang="ru-RU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99BCD366-AEEF-481D-B25C-873C90FB8B88}"/>
                </a:ext>
              </a:extLst>
            </p:cNvPr>
            <p:cNvSpPr/>
            <p:nvPr/>
          </p:nvSpPr>
          <p:spPr>
            <a:xfrm>
              <a:off x="4012407" y="2376564"/>
              <a:ext cx="628153" cy="1305095"/>
            </a:xfrm>
            <a:prstGeom prst="rightBrace">
              <a:avLst>
                <a:gd name="adj1" fmla="val 28970"/>
                <a:gd name="adj2" fmla="val 0"/>
              </a:avLst>
            </a:prstGeom>
            <a:ln w="57150">
              <a:solidFill>
                <a:srgbClr val="AFDC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259106" y="4583677"/>
            <a:ext cx="8311714" cy="181588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Понимание предметной 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Анализ бизнес процессов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Сбор и описание требований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Контроль выполнения и приемка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8582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3E99C5-2B40-40EC-8D38-4E518EE00B04}"/>
              </a:ext>
            </a:extLst>
          </p:cNvPr>
          <p:cNvSpPr/>
          <p:nvPr/>
        </p:nvSpPr>
        <p:spPr>
          <a:xfrm>
            <a:off x="1077938" y="846178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  <a:alpha val="50000"/>
                  </a:schemeClr>
                </a:solidFill>
              </a:rPr>
              <a:t>Май 2018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32306D-6B3C-4FD3-A687-4C0555FE5CD1}"/>
              </a:ext>
            </a:extLst>
          </p:cNvPr>
          <p:cNvSpPr/>
          <p:nvPr/>
        </p:nvSpPr>
        <p:spPr>
          <a:xfrm>
            <a:off x="2541836" y="309284"/>
            <a:ext cx="628153" cy="62815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EE6931-77F9-4C73-AC93-E48688EF5216}"/>
              </a:ext>
            </a:extLst>
          </p:cNvPr>
          <p:cNvSpPr/>
          <p:nvPr/>
        </p:nvSpPr>
        <p:spPr>
          <a:xfrm>
            <a:off x="5781923" y="309284"/>
            <a:ext cx="628153" cy="62815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473A73-7E5E-4AB8-954F-1D693FC92306}"/>
              </a:ext>
            </a:extLst>
          </p:cNvPr>
          <p:cNvSpPr/>
          <p:nvPr/>
        </p:nvSpPr>
        <p:spPr>
          <a:xfrm>
            <a:off x="9022010" y="309283"/>
            <a:ext cx="628153" cy="628153"/>
          </a:xfrm>
          <a:prstGeom prst="ellipse">
            <a:avLst/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6F148-75C3-4E4D-BCD0-970D1A980949}"/>
              </a:ext>
            </a:extLst>
          </p:cNvPr>
          <p:cNvCxnSpPr>
            <a:stCxn id="4" idx="2"/>
          </p:cNvCxnSpPr>
          <p:nvPr/>
        </p:nvCxnSpPr>
        <p:spPr>
          <a:xfrm flipH="1" flipV="1">
            <a:off x="0" y="623359"/>
            <a:ext cx="2541836" cy="2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A90923-018A-4F9F-9FD4-9F4CBC346A90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3169989" y="623361"/>
            <a:ext cx="2611934" cy="0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FFE562-322E-41F1-8C03-56205EA6DC2C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6410076" y="623360"/>
            <a:ext cx="2611934" cy="1"/>
          </a:xfrm>
          <a:prstGeom prst="line">
            <a:avLst/>
          </a:prstGeom>
          <a:ln w="127000">
            <a:gradFill>
              <a:gsLst>
                <a:gs pos="0">
                  <a:srgbClr val="92D050"/>
                </a:gs>
                <a:gs pos="100000">
                  <a:srgbClr val="E4F3D3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8A712C-FB71-4F9E-ABFF-649F376B2729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9650163" y="623359"/>
            <a:ext cx="2541837" cy="1"/>
          </a:xfrm>
          <a:prstGeom prst="line">
            <a:avLst/>
          </a:prstGeom>
          <a:ln w="127000">
            <a:solidFill>
              <a:srgbClr val="92D05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5BB608-E493-453D-80D3-0D6F07CAF5BD}"/>
              </a:ext>
            </a:extLst>
          </p:cNvPr>
          <p:cNvSpPr/>
          <p:nvPr/>
        </p:nvSpPr>
        <p:spPr>
          <a:xfrm>
            <a:off x="2020168" y="1160254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92D050">
                    <a:alpha val="49000"/>
                  </a:srgbClr>
                </a:solidFill>
              </a:rPr>
              <a:t>MVP </a:t>
            </a:r>
            <a:r>
              <a:rPr lang="ru-RU" sz="2000" b="1" dirty="0">
                <a:solidFill>
                  <a:srgbClr val="92D050">
                    <a:alpha val="49000"/>
                  </a:srgbClr>
                </a:solidFill>
              </a:rPr>
              <a:t>на сотрудниках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ECAD4C7-B861-457C-9429-DAB8330BB94D}"/>
              </a:ext>
            </a:extLst>
          </p:cNvPr>
          <p:cNvSpPr/>
          <p:nvPr/>
        </p:nvSpPr>
        <p:spPr>
          <a:xfrm>
            <a:off x="4318025" y="838665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Июль 2018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E195ED6-776F-46DF-A737-EA98779C8B6F}"/>
              </a:ext>
            </a:extLst>
          </p:cNvPr>
          <p:cNvSpPr/>
          <p:nvPr/>
        </p:nvSpPr>
        <p:spPr>
          <a:xfrm>
            <a:off x="5196298" y="1156392"/>
            <a:ext cx="3555947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92D050"/>
                </a:solidFill>
              </a:rPr>
              <a:t>Запуск на Россию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934402-006D-431B-9724-BE5D2F202A8C}"/>
              </a:ext>
            </a:extLst>
          </p:cNvPr>
          <p:cNvSpPr/>
          <p:nvPr/>
        </p:nvSpPr>
        <p:spPr>
          <a:xfrm>
            <a:off x="998244" y="3330822"/>
            <a:ext cx="3715338" cy="62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Кастомизация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4AA976-F49E-4165-AA28-15DED1DBB47A}"/>
              </a:ext>
            </a:extLst>
          </p:cNvPr>
          <p:cNvSpPr/>
          <p:nvPr/>
        </p:nvSpPr>
        <p:spPr>
          <a:xfrm>
            <a:off x="7716043" y="3260179"/>
            <a:ext cx="3318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Зависимость</a:t>
            </a:r>
            <a:endParaRPr lang="ru-RU" sz="4400" dirty="0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1D1993B0-444A-4F4A-AC43-CDD7973503A7}"/>
              </a:ext>
            </a:extLst>
          </p:cNvPr>
          <p:cNvSpPr/>
          <p:nvPr/>
        </p:nvSpPr>
        <p:spPr>
          <a:xfrm>
            <a:off x="5043555" y="3195135"/>
            <a:ext cx="899530" cy="899530"/>
          </a:xfrm>
          <a:prstGeom prst="chevron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3A90B5CB-B0E8-4117-964A-9D1367EC049C}"/>
              </a:ext>
            </a:extLst>
          </p:cNvPr>
          <p:cNvSpPr/>
          <p:nvPr/>
        </p:nvSpPr>
        <p:spPr>
          <a:xfrm>
            <a:off x="6382345" y="3195135"/>
            <a:ext cx="899530" cy="899530"/>
          </a:xfrm>
          <a:prstGeom prst="chevron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337</Words>
  <Application>Microsoft Office PowerPoint</Application>
  <PresentationFormat>Широкоэкранный</PresentationFormat>
  <Paragraphs>119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Helvetica Neue</vt:lpstr>
      <vt:lpstr>OpenSans</vt:lpstr>
      <vt:lpstr>Segoe UI</vt:lpstr>
      <vt:lpstr>Segoe UI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Annex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</dc:creator>
  <cp:lastModifiedBy>Дмитрий Маркович</cp:lastModifiedBy>
  <cp:revision>54</cp:revision>
  <dcterms:created xsi:type="dcterms:W3CDTF">2019-05-11T21:59:52Z</dcterms:created>
  <dcterms:modified xsi:type="dcterms:W3CDTF">2019-05-24T08:20:36Z</dcterms:modified>
</cp:coreProperties>
</file>