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ubik Medium"/>
      <p:regular r:id="rId25"/>
      <p:bold r:id="rId26"/>
      <p:italic r:id="rId27"/>
      <p:boldItalic r:id="rId28"/>
    </p:embeddedFont>
    <p:embeddedFont>
      <p:font typeface="Rubik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472">
          <p15:clr>
            <a:srgbClr val="A4A3A4"/>
          </p15:clr>
        </p15:guide>
        <p15:guide id="2" pos="4954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72"/>
        <p:guide pos="4954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ubikMedium-bold.fntdata"/><Relationship Id="rId25" Type="http://schemas.openxmlformats.org/officeDocument/2006/relationships/font" Target="fonts/RubikMedium-regular.fntdata"/><Relationship Id="rId28" Type="http://schemas.openxmlformats.org/officeDocument/2006/relationships/font" Target="fonts/RubikMedium-boldItalic.fntdata"/><Relationship Id="rId27" Type="http://schemas.openxmlformats.org/officeDocument/2006/relationships/font" Target="fonts/Rubik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ubi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ubik-italic.fntdata"/><Relationship Id="rId30" Type="http://schemas.openxmlformats.org/officeDocument/2006/relationships/font" Target="fonts/Rubi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Rubi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d24c89de6_9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d24c89de6_9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d24c89de6_9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d24c89de6_9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d24c89de6_1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d24c89de6_1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d24c89de6_1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d24c89de6_1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4d24c89de6_1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4d24c89de6_1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d24c89de6_1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d24c89de6_1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4d24c89de6_1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4d24c89de6_1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4d24c89de6_1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4d24c89de6_1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d24c89de6_1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d24c89de6_1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d24c89de6_1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d24c89de6_1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218a5bd9a_2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218a5bd9a_2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d24c89de6_9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d24c89de6_9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d24c89de6_9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d24c89de6_9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24c89de6_9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24c89de6_9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d24c89de6_9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d24c89de6_9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d24c89de6_9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d24c89de6_9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54c386ce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54c386ce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3589ffdb9_5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3589ffdb9_5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Rubik"/>
              <a:buNone/>
              <a:defRPr b="1" sz="52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2320250" y="1087400"/>
            <a:ext cx="5526600" cy="1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Rubik Medium"/>
              <a:buNone/>
              <a:defRPr sz="3600">
                <a:latin typeface="Rubik Medium"/>
                <a:ea typeface="Rubik Medium"/>
                <a:cs typeface="Rubik Medium"/>
                <a:sym typeface="Rubik Medium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/>
          <p:nvPr>
            <p:ph type="title"/>
          </p:nvPr>
        </p:nvSpPr>
        <p:spPr>
          <a:xfrm>
            <a:off x="781975" y="445025"/>
            <a:ext cx="154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F4FF4"/>
              </a:buClr>
              <a:buSzPts val="1600"/>
              <a:buFont typeface="Rubik"/>
              <a:buNone/>
              <a:defRPr sz="1600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Rubik"/>
              <a:buChar char="■"/>
              <a:defRPr>
                <a:latin typeface="Rubik"/>
                <a:ea typeface="Rubik"/>
                <a:cs typeface="Rubik"/>
                <a:sym typeface="Rubik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Rubik"/>
              <a:buChar char="●"/>
              <a:defRPr>
                <a:latin typeface="Rubik"/>
                <a:ea typeface="Rubik"/>
                <a:cs typeface="Rubik"/>
                <a:sym typeface="Rubik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Rubik"/>
              <a:buChar char="○"/>
              <a:defRPr>
                <a:latin typeface="Rubik"/>
                <a:ea typeface="Rubik"/>
                <a:cs typeface="Rubik"/>
                <a:sym typeface="Rubik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0" Type="http://schemas.openxmlformats.org/officeDocument/2006/relationships/image" Target="../media/image13.jpg"/><Relationship Id="rId9" Type="http://schemas.openxmlformats.org/officeDocument/2006/relationships/image" Target="../media/image11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10.png"/><Relationship Id="rId8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12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790750" y="1187750"/>
            <a:ext cx="8041500" cy="273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Тактические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приемы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 работе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 субподрядчиками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Описание клиента</a:t>
            </a:r>
            <a:endParaRPr sz="1300"/>
          </a:p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7" name="Google Shape;157;p22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Верхнеуровневая схема взаимодействия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825" y="1897700"/>
            <a:ext cx="1131100" cy="10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275" y="2152324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900" y="2152324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750" y="3649649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9651" y="2302230"/>
            <a:ext cx="618675" cy="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9251" y="2835630"/>
            <a:ext cx="618675" cy="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8851" y="2302230"/>
            <a:ext cx="618675" cy="61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2"/>
          <p:cNvCxnSpPr>
            <a:stCxn id="159" idx="3"/>
            <a:endCxn id="162" idx="1"/>
          </p:cNvCxnSpPr>
          <p:nvPr/>
        </p:nvCxnSpPr>
        <p:spPr>
          <a:xfrm>
            <a:off x="3605651" y="2611569"/>
            <a:ext cx="474000" cy="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66" name="Google Shape;166;p22"/>
          <p:cNvCxnSpPr>
            <a:stCxn id="164" idx="3"/>
            <a:endCxn id="160" idx="1"/>
          </p:cNvCxnSpPr>
          <p:nvPr/>
        </p:nvCxnSpPr>
        <p:spPr>
          <a:xfrm>
            <a:off x="5917526" y="2611567"/>
            <a:ext cx="587400" cy="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67" name="Google Shape;167;p22"/>
          <p:cNvCxnSpPr>
            <a:stCxn id="163" idx="2"/>
          </p:cNvCxnSpPr>
          <p:nvPr/>
        </p:nvCxnSpPr>
        <p:spPr>
          <a:xfrm flipH="1">
            <a:off x="4585489" y="3454305"/>
            <a:ext cx="413100" cy="3660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68" name="Google Shape;1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4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26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98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7600" y="3843000"/>
            <a:ext cx="919376" cy="919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22"/>
          <p:cNvCxnSpPr>
            <a:stCxn id="171" idx="0"/>
            <a:endCxn id="160" idx="2"/>
          </p:cNvCxnSpPr>
          <p:nvPr/>
        </p:nvCxnSpPr>
        <p:spPr>
          <a:xfrm flipH="1" rot="10800000">
            <a:off x="6547288" y="3070800"/>
            <a:ext cx="417300" cy="77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73" name="Google Shape;173;p22"/>
          <p:cNvCxnSpPr>
            <a:stCxn id="171" idx="1"/>
            <a:endCxn id="161" idx="3"/>
          </p:cNvCxnSpPr>
          <p:nvPr/>
        </p:nvCxnSpPr>
        <p:spPr>
          <a:xfrm rot="10800000">
            <a:off x="4622100" y="4108888"/>
            <a:ext cx="1465500" cy="1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2"/>
          <p:cNvCxnSpPr>
            <a:endCxn id="159" idx="2"/>
          </p:cNvCxnSpPr>
          <p:nvPr/>
        </p:nvCxnSpPr>
        <p:spPr>
          <a:xfrm rot="10800000">
            <a:off x="3145963" y="3070815"/>
            <a:ext cx="3031200" cy="9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75" name="Google Shape;175;p22"/>
          <p:cNvSpPr/>
          <p:nvPr/>
        </p:nvSpPr>
        <p:spPr>
          <a:xfrm>
            <a:off x="5440700" y="1560419"/>
            <a:ext cx="2279525" cy="2405500"/>
          </a:xfrm>
          <a:custGeom>
            <a:rect b="b" l="l" r="r" t="t"/>
            <a:pathLst>
              <a:path extrusionOk="0" h="96220" w="91181">
                <a:moveTo>
                  <a:pt x="64621" y="96220"/>
                </a:moveTo>
                <a:cubicBezTo>
                  <a:pt x="74278" y="83802"/>
                  <a:pt x="86200" y="71620"/>
                  <a:pt x="89804" y="56307"/>
                </a:cubicBezTo>
                <a:cubicBezTo>
                  <a:pt x="93570" y="40302"/>
                  <a:pt x="89460" y="20483"/>
                  <a:pt x="78400" y="8317"/>
                </a:cubicBezTo>
                <a:cubicBezTo>
                  <a:pt x="70438" y="-441"/>
                  <a:pt x="55550" y="715"/>
                  <a:pt x="43714" y="715"/>
                </a:cubicBezTo>
                <a:cubicBezTo>
                  <a:pt x="34651" y="715"/>
                  <a:pt x="24170" y="-1938"/>
                  <a:pt x="16630" y="3090"/>
                </a:cubicBezTo>
                <a:cubicBezTo>
                  <a:pt x="12387" y="5919"/>
                  <a:pt x="11210" y="11839"/>
                  <a:pt x="7603" y="15444"/>
                </a:cubicBezTo>
                <a:cubicBezTo>
                  <a:pt x="5362" y="17683"/>
                  <a:pt x="2241" y="18907"/>
                  <a:pt x="0" y="211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stealth"/>
            <a:tailEnd len="med" w="med" type="triangle"/>
          </a:ln>
        </p:spPr>
      </p:sp>
      <p:sp>
        <p:nvSpPr>
          <p:cNvPr id="176" name="Google Shape;176;p22"/>
          <p:cNvSpPr/>
          <p:nvPr/>
        </p:nvSpPr>
        <p:spPr>
          <a:xfrm>
            <a:off x="5060575" y="1339465"/>
            <a:ext cx="879050" cy="215050"/>
          </a:xfrm>
          <a:custGeom>
            <a:rect b="b" l="l" r="r" t="t"/>
            <a:pathLst>
              <a:path extrusionOk="0" h="8602" w="35162">
                <a:moveTo>
                  <a:pt x="35162" y="8602"/>
                </a:moveTo>
                <a:cubicBezTo>
                  <a:pt x="32226" y="7868"/>
                  <a:pt x="29130" y="8080"/>
                  <a:pt x="26134" y="7652"/>
                </a:cubicBezTo>
                <a:cubicBezTo>
                  <a:pt x="23138" y="7224"/>
                  <a:pt x="22292" y="2598"/>
                  <a:pt x="19482" y="1475"/>
                </a:cubicBezTo>
                <a:cubicBezTo>
                  <a:pt x="14627" y="-466"/>
                  <a:pt x="8875" y="-268"/>
                  <a:pt x="3802" y="1000"/>
                </a:cubicBezTo>
                <a:cubicBezTo>
                  <a:pt x="1586" y="1554"/>
                  <a:pt x="2043" y="5680"/>
                  <a:pt x="0" y="670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sp>
      <p:pic>
        <p:nvPicPr>
          <p:cNvPr id="177" name="Google Shape;17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4275" y="2152324"/>
            <a:ext cx="548700" cy="36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87525" y="4209050"/>
            <a:ext cx="717000" cy="7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А на самом деле</a:t>
            </a:r>
            <a:endParaRPr sz="1300"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5" name="Google Shape;185;p23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Правда жизни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5825" y="1897700"/>
            <a:ext cx="1131100" cy="107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6275" y="2152324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900" y="2152324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2750" y="3649649"/>
            <a:ext cx="919376" cy="918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9651" y="2302230"/>
            <a:ext cx="618675" cy="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9251" y="2835630"/>
            <a:ext cx="618675" cy="6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8851" y="2302230"/>
            <a:ext cx="618675" cy="61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23"/>
          <p:cNvCxnSpPr>
            <a:stCxn id="187" idx="3"/>
            <a:endCxn id="190" idx="1"/>
          </p:cNvCxnSpPr>
          <p:nvPr/>
        </p:nvCxnSpPr>
        <p:spPr>
          <a:xfrm>
            <a:off x="3605651" y="2611569"/>
            <a:ext cx="474000" cy="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94" name="Google Shape;194;p23"/>
          <p:cNvCxnSpPr>
            <a:stCxn id="192" idx="3"/>
            <a:endCxn id="188" idx="1"/>
          </p:cNvCxnSpPr>
          <p:nvPr/>
        </p:nvCxnSpPr>
        <p:spPr>
          <a:xfrm>
            <a:off x="5917526" y="2611567"/>
            <a:ext cx="587400" cy="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95" name="Google Shape;195;p23"/>
          <p:cNvCxnSpPr>
            <a:stCxn id="191" idx="2"/>
          </p:cNvCxnSpPr>
          <p:nvPr/>
        </p:nvCxnSpPr>
        <p:spPr>
          <a:xfrm flipH="1">
            <a:off x="4585489" y="3454305"/>
            <a:ext cx="413100" cy="3660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stealth"/>
            <a:tailEnd len="med" w="med" type="stealth"/>
          </a:ln>
        </p:spPr>
      </p:cxnSp>
      <p:pic>
        <p:nvPicPr>
          <p:cNvPr id="196" name="Google Shape;19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54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26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9850" y="1509137"/>
            <a:ext cx="413101" cy="41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87600" y="3843000"/>
            <a:ext cx="919376" cy="919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3"/>
          <p:cNvCxnSpPr>
            <a:stCxn id="199" idx="0"/>
            <a:endCxn id="188" idx="2"/>
          </p:cNvCxnSpPr>
          <p:nvPr/>
        </p:nvCxnSpPr>
        <p:spPr>
          <a:xfrm flipH="1" rot="10800000">
            <a:off x="6547288" y="3070800"/>
            <a:ext cx="417300" cy="77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23"/>
          <p:cNvCxnSpPr>
            <a:stCxn id="199" idx="1"/>
            <a:endCxn id="189" idx="3"/>
          </p:cNvCxnSpPr>
          <p:nvPr/>
        </p:nvCxnSpPr>
        <p:spPr>
          <a:xfrm rot="10800000">
            <a:off x="4622100" y="4108888"/>
            <a:ext cx="1465500" cy="19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23"/>
          <p:cNvCxnSpPr>
            <a:endCxn id="187" idx="2"/>
          </p:cNvCxnSpPr>
          <p:nvPr/>
        </p:nvCxnSpPr>
        <p:spPr>
          <a:xfrm rot="10800000">
            <a:off x="3145963" y="3070815"/>
            <a:ext cx="3031200" cy="91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03" name="Google Shape;203;p23"/>
          <p:cNvSpPr/>
          <p:nvPr/>
        </p:nvSpPr>
        <p:spPr>
          <a:xfrm>
            <a:off x="5440700" y="1560419"/>
            <a:ext cx="2279525" cy="2405500"/>
          </a:xfrm>
          <a:custGeom>
            <a:rect b="b" l="l" r="r" t="t"/>
            <a:pathLst>
              <a:path extrusionOk="0" h="96220" w="91181">
                <a:moveTo>
                  <a:pt x="64621" y="96220"/>
                </a:moveTo>
                <a:cubicBezTo>
                  <a:pt x="74278" y="83802"/>
                  <a:pt x="86200" y="71620"/>
                  <a:pt x="89804" y="56307"/>
                </a:cubicBezTo>
                <a:cubicBezTo>
                  <a:pt x="93570" y="40302"/>
                  <a:pt x="89460" y="20483"/>
                  <a:pt x="78400" y="8317"/>
                </a:cubicBezTo>
                <a:cubicBezTo>
                  <a:pt x="70438" y="-441"/>
                  <a:pt x="55550" y="715"/>
                  <a:pt x="43714" y="715"/>
                </a:cubicBezTo>
                <a:cubicBezTo>
                  <a:pt x="34651" y="715"/>
                  <a:pt x="24170" y="-1938"/>
                  <a:pt x="16630" y="3090"/>
                </a:cubicBezTo>
                <a:cubicBezTo>
                  <a:pt x="12387" y="5919"/>
                  <a:pt x="11210" y="11839"/>
                  <a:pt x="7603" y="15444"/>
                </a:cubicBezTo>
                <a:cubicBezTo>
                  <a:pt x="5362" y="17683"/>
                  <a:pt x="2241" y="18907"/>
                  <a:pt x="0" y="211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stealth"/>
            <a:tailEnd len="med" w="med" type="triangle"/>
          </a:ln>
        </p:spPr>
      </p:sp>
      <p:sp>
        <p:nvSpPr>
          <p:cNvPr id="204" name="Google Shape;204;p23"/>
          <p:cNvSpPr/>
          <p:nvPr/>
        </p:nvSpPr>
        <p:spPr>
          <a:xfrm>
            <a:off x="5526525" y="1339475"/>
            <a:ext cx="413066" cy="215050"/>
          </a:xfrm>
          <a:custGeom>
            <a:rect b="b" l="l" r="r" t="t"/>
            <a:pathLst>
              <a:path extrusionOk="0" h="8602" w="35162">
                <a:moveTo>
                  <a:pt x="35162" y="8602"/>
                </a:moveTo>
                <a:cubicBezTo>
                  <a:pt x="32226" y="7868"/>
                  <a:pt x="29130" y="8080"/>
                  <a:pt x="26134" y="7652"/>
                </a:cubicBezTo>
                <a:cubicBezTo>
                  <a:pt x="23138" y="7224"/>
                  <a:pt x="22292" y="2598"/>
                  <a:pt x="19482" y="1475"/>
                </a:cubicBezTo>
                <a:cubicBezTo>
                  <a:pt x="14627" y="-466"/>
                  <a:pt x="8875" y="-268"/>
                  <a:pt x="3802" y="1000"/>
                </a:cubicBezTo>
                <a:cubicBezTo>
                  <a:pt x="1586" y="1554"/>
                  <a:pt x="2043" y="5680"/>
                  <a:pt x="0" y="670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sp>
      <p:pic>
        <p:nvPicPr>
          <p:cNvPr id="205" name="Google Shape;20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4275" y="2152324"/>
            <a:ext cx="548700" cy="36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28975" y="2302225"/>
            <a:ext cx="717000" cy="7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3"/>
          <p:cNvSpPr/>
          <p:nvPr/>
        </p:nvSpPr>
        <p:spPr>
          <a:xfrm>
            <a:off x="5143725" y="4001550"/>
            <a:ext cx="587400" cy="486900"/>
          </a:xfrm>
          <a:prstGeom prst="mathMultiply">
            <a:avLst>
              <a:gd fmla="val 23520" name="adj1"/>
            </a:avLst>
          </a:prstGeom>
          <a:solidFill>
            <a:srgbClr val="4F4F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>
            <a:off x="4561675" y="1201150"/>
            <a:ext cx="995100" cy="3081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9525">
            <a:solidFill>
              <a:srgbClr val="4F4F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F4FF4"/>
                </a:solidFill>
                <a:latin typeface="Rubik"/>
                <a:ea typeface="Rubik"/>
                <a:cs typeface="Rubik"/>
                <a:sym typeface="Rubik"/>
              </a:rPr>
              <a:t>???</a:t>
            </a:r>
            <a:endParaRPr b="1">
              <a:solidFill>
                <a:srgbClr val="4F4FF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4900" y="3678000"/>
            <a:ext cx="1465500" cy="146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3"/>
          <p:cNvCxnSpPr>
            <a:stCxn id="191" idx="3"/>
          </p:cNvCxnSpPr>
          <p:nvPr/>
        </p:nvCxnSpPr>
        <p:spPr>
          <a:xfrm>
            <a:off x="5307926" y="3144967"/>
            <a:ext cx="938100" cy="72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Сбор потенциальных рисков</a:t>
            </a:r>
            <a:endParaRPr sz="1300"/>
          </a:p>
        </p:txBody>
      </p:sp>
      <p:sp>
        <p:nvSpPr>
          <p:cNvPr id="216" name="Google Shape;2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17" name="Google Shape;217;p24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Нас ждет</a:t>
            </a: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8" name="Google Shape;218;p24"/>
          <p:cNvSpPr txBox="1"/>
          <p:nvPr>
            <p:ph idx="1" type="body"/>
          </p:nvPr>
        </p:nvSpPr>
        <p:spPr>
          <a:xfrm>
            <a:off x="2325900" y="1022675"/>
            <a:ext cx="55383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Риски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Нет времени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Низкое качество методов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Никакого тестирования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Перекладывание ответственности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Долгое согласование формата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В последний момент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Упущения в ТЗ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224" name="Google Shape;22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25" name="Google Shape;225;p25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Предложенные меры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3832775" y="1281550"/>
            <a:ext cx="55383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Еженедельные отчеты заказчику </a:t>
            </a:r>
            <a:br>
              <a:rPr lang="ru"/>
            </a:br>
            <a:r>
              <a:rPr lang="ru"/>
              <a:t>по рискам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Составление рисков, плана А и Б </a:t>
            </a:r>
            <a:br>
              <a:rPr lang="ru"/>
            </a:br>
            <a:r>
              <a:rPr lang="ru"/>
              <a:t>по </a:t>
            </a:r>
            <a:r>
              <a:rPr lang="ru"/>
              <a:t>взаимодействию</a:t>
            </a:r>
            <a:r>
              <a:rPr lang="ru"/>
              <a:t> со сторонними командами</a:t>
            </a:r>
            <a:endParaRPr/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188" y="152400"/>
            <a:ext cx="242515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34" name="Google Shape;234;p26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Предложенные меры</a:t>
            </a:r>
            <a:endParaRPr b="1"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5" name="Google Shape;235;p26"/>
          <p:cNvSpPr txBox="1"/>
          <p:nvPr>
            <p:ph idx="1" type="body"/>
          </p:nvPr>
        </p:nvSpPr>
        <p:spPr>
          <a:xfrm>
            <a:off x="3832775" y="1129150"/>
            <a:ext cx="39717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Предложенные меры</a:t>
            </a:r>
            <a:r>
              <a:rPr lang="ru"/>
              <a:t>: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еженедельный отчет 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ежедневный созвон с командой сторонних интеграторов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запрос доступов для тестирования методов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чат по мониторингу</a:t>
            </a:r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431" y="304800"/>
            <a:ext cx="24135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7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242" name="Google Shape;24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3" name="Google Shape;243;p27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Предложенные меры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4" name="Google Shape;244;p27"/>
          <p:cNvSpPr txBox="1"/>
          <p:nvPr>
            <p:ph idx="1" type="body"/>
          </p:nvPr>
        </p:nvSpPr>
        <p:spPr>
          <a:xfrm>
            <a:off x="3832775" y="1129150"/>
            <a:ext cx="39717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Предложенные меры: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общий чат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ведение спецификации в Swagger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дублирование ТЗ для команды 2</a:t>
            </a:r>
            <a:endParaRPr/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составление драфтов методов</a:t>
            </a:r>
            <a:endParaRPr/>
          </a:p>
        </p:txBody>
      </p:sp>
      <p:pic>
        <p:nvPicPr>
          <p:cNvPr id="245" name="Google Shape;2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5431" y="304800"/>
            <a:ext cx="24135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251" name="Google Shape;25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52" name="Google Shape;252;p28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Решение рисков</a:t>
            </a: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2720475" y="1423875"/>
            <a:ext cx="40863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ubik"/>
              <a:buChar char="●"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Митинг -&gt; предсказуемость задержек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ubik"/>
              <a:buChar char="●"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Помощь с драфтами -&gt; доверие и достоверная информация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ubik"/>
              <a:buChar char="●"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работа через аналитика -&gt; предсказуемость сроков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ubik"/>
              <a:buChar char="●"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контроль качества -&gt; работа с рабочими методами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259" name="Google Shape;25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0" name="Google Shape;260;p29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Результаты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2720475" y="1423875"/>
            <a:ext cx="40863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отставание на полмесяца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оплаченный реворк QA и BA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небольшая задержка по выдаче методов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Выводы</a:t>
            </a:r>
            <a:endParaRPr sz="1300"/>
          </a:p>
        </p:txBody>
      </p:sp>
      <p:sp>
        <p:nvSpPr>
          <p:cNvPr id="267" name="Google Shape;26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68" name="Google Shape;268;p30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Выводы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2720475" y="1423875"/>
            <a:ext cx="5012700" cy="29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внедрение в процессы сторонних команд часто приносит отличный результат;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перечисленные тактики помогают спасти проект;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ubik"/>
              <a:buChar char="●"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тактики работают, но не всегда.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/>
          <p:nvPr/>
        </p:nvSpPr>
        <p:spPr>
          <a:xfrm>
            <a:off x="2891775" y="243975"/>
            <a:ext cx="8041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Rubik"/>
                <a:ea typeface="Rubik"/>
                <a:cs typeface="Rubik"/>
                <a:sym typeface="Rubik"/>
              </a:rPr>
              <a:t>Спасибо</a:t>
            </a:r>
            <a:endParaRPr b="1" sz="5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2941600" y="2149025"/>
            <a:ext cx="54777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@</a:t>
            </a:r>
            <a:r>
              <a:rPr lang="ru" sz="2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ivanKode</a:t>
            </a:r>
            <a:endParaRPr sz="24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76" name="Google Shape;2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75" y="1111700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891775" y="243975"/>
            <a:ext cx="8041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Rubik"/>
                <a:ea typeface="Rubik"/>
                <a:cs typeface="Rubik"/>
                <a:sym typeface="Rubik"/>
              </a:rPr>
              <a:t>Иван Манжетов </a:t>
            </a:r>
            <a:endParaRPr b="1" sz="5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941600" y="2149025"/>
            <a:ext cx="5477700" cy="1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Системный-аналитик,</a:t>
            </a:r>
            <a:r>
              <a:rPr lang="ru" sz="2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KODE (Калининград)</a:t>
            </a:r>
            <a:endParaRPr sz="2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75" y="1111700"/>
            <a:ext cx="20526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00" y="313025"/>
            <a:ext cx="2052600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466075" y="37190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Компания по разработке мобильных приложений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800" y="1197750"/>
            <a:ext cx="4613823" cy="171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5150" y="3029300"/>
            <a:ext cx="2553648" cy="192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2450" y="3078725"/>
            <a:ext cx="1217175" cy="138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44612" y="4628175"/>
            <a:ext cx="1352850" cy="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15950" y="1212502"/>
            <a:ext cx="1389884" cy="2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Взаимодействие аналитика и менеджера</a:t>
            </a:r>
            <a:endParaRPr sz="1300"/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175" y="152400"/>
            <a:ext cx="24251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731" y="152400"/>
            <a:ext cx="2413544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>
            <a:off x="4965550" y="224100"/>
            <a:ext cx="47400" cy="4834800"/>
          </a:xfrm>
          <a:prstGeom prst="straightConnector1">
            <a:avLst/>
          </a:prstGeom>
          <a:noFill/>
          <a:ln cap="flat" cmpd="sng" w="38100">
            <a:solidFill>
              <a:srgbClr val="4F4F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85" name="Google Shape;85;p16"/>
          <p:cNvSpPr txBox="1"/>
          <p:nvPr/>
        </p:nvSpPr>
        <p:spPr>
          <a:xfrm>
            <a:off x="3586475" y="292625"/>
            <a:ext cx="1484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Менеджер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034275" y="292625"/>
            <a:ext cx="1484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Аналитик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2150575" y="1010125"/>
            <a:ext cx="17460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контроль сроков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внешние коммуникации с заказчиком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контроль скоупа задач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еженедельные отчеты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все митинги с заказчиком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165600" y="1010125"/>
            <a:ext cx="18408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бесперебойная поставка требований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согласования требований   с заказчиком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решения по технической реализации функционала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ubik"/>
              <a:buChar char="●"/>
            </a:pPr>
            <a:r>
              <a:rPr lang="ru" sz="12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коммуникация с техническими специалистами на стороне заказчика </a:t>
            </a:r>
            <a:endParaRPr sz="12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/>
              <a:t>Работа на сложном проекте</a:t>
            </a:r>
            <a:endParaRPr sz="1300"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Общий </a:t>
            </a: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случай сложного проекта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375" y="2348350"/>
            <a:ext cx="919376" cy="91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950" y="2244925"/>
            <a:ext cx="1131100" cy="1072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7"/>
          <p:cNvCxnSpPr/>
          <p:nvPr/>
        </p:nvCxnSpPr>
        <p:spPr>
          <a:xfrm flipH="1" rot="10800000">
            <a:off x="3549951" y="2781038"/>
            <a:ext cx="995100" cy="270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1450" y="2366299"/>
            <a:ext cx="919376" cy="918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7"/>
          <p:cNvCxnSpPr/>
          <p:nvPr/>
        </p:nvCxnSpPr>
        <p:spPr>
          <a:xfrm rot="10800000">
            <a:off x="5600150" y="2781049"/>
            <a:ext cx="995100" cy="135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1" name="Google Shape;101;p17"/>
          <p:cNvSpPr txBox="1"/>
          <p:nvPr/>
        </p:nvSpPr>
        <p:spPr>
          <a:xfrm>
            <a:off x="4544875" y="3300450"/>
            <a:ext cx="9951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Заказчик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329088" y="1848325"/>
            <a:ext cx="16041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Система лояльности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5850" y="994699"/>
            <a:ext cx="919376" cy="9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422826" y="1339600"/>
            <a:ext cx="17412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Технологическая служба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05" name="Google Shape;105;p17"/>
          <p:cNvCxnSpPr/>
          <p:nvPr/>
        </p:nvCxnSpPr>
        <p:spPr>
          <a:xfrm>
            <a:off x="4485850" y="1939500"/>
            <a:ext cx="237300" cy="3882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7050" y="3661699"/>
            <a:ext cx="919376" cy="9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5448050" y="4521950"/>
            <a:ext cx="16041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CRM 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 rot="10800000">
            <a:off x="5448125" y="3138275"/>
            <a:ext cx="450300" cy="5265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300" y="3381524"/>
            <a:ext cx="919376" cy="9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3087925" y="4300025"/>
            <a:ext cx="16041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Коммерческая база данных</a:t>
            </a:r>
            <a:endParaRPr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 flipH="1" rot="10800000">
            <a:off x="4214488" y="3147825"/>
            <a:ext cx="433200" cy="309900"/>
          </a:xfrm>
          <a:prstGeom prst="straightConnector1">
            <a:avLst/>
          </a:prstGeom>
          <a:noFill/>
          <a:ln cap="flat" cmpd="sng" w="19050">
            <a:solidFill>
              <a:srgbClr val="4F4FF4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12" name="Google Shape;112;p17"/>
          <p:cNvSpPr/>
          <p:nvPr/>
        </p:nvSpPr>
        <p:spPr>
          <a:xfrm>
            <a:off x="2954675" y="1788550"/>
            <a:ext cx="821170" cy="474450"/>
          </a:xfrm>
          <a:custGeom>
            <a:rect b="b" l="l" r="r" t="t"/>
            <a:pathLst>
              <a:path extrusionOk="0" h="16390" w="31918">
                <a:moveTo>
                  <a:pt x="0" y="16390"/>
                </a:moveTo>
                <a:cubicBezTo>
                  <a:pt x="4654" y="11733"/>
                  <a:pt x="10515" y="7930"/>
                  <a:pt x="16821" y="6038"/>
                </a:cubicBezTo>
                <a:cubicBezTo>
                  <a:pt x="22012" y="4480"/>
                  <a:pt x="26498" y="0"/>
                  <a:pt x="31918" y="0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13" name="Google Shape;113;p17"/>
          <p:cNvSpPr/>
          <p:nvPr/>
        </p:nvSpPr>
        <p:spPr>
          <a:xfrm>
            <a:off x="3375200" y="3114850"/>
            <a:ext cx="2436975" cy="841075"/>
          </a:xfrm>
          <a:custGeom>
            <a:rect b="b" l="l" r="r" t="t"/>
            <a:pathLst>
              <a:path extrusionOk="0" h="33643" w="97479">
                <a:moveTo>
                  <a:pt x="0" y="0"/>
                </a:moveTo>
                <a:cubicBezTo>
                  <a:pt x="16660" y="9257"/>
                  <a:pt x="36173" y="12254"/>
                  <a:pt x="54778" y="16390"/>
                </a:cubicBezTo>
                <a:cubicBezTo>
                  <a:pt x="58051" y="17118"/>
                  <a:pt x="60508" y="19876"/>
                  <a:pt x="63404" y="21566"/>
                </a:cubicBezTo>
                <a:cubicBezTo>
                  <a:pt x="73813" y="27638"/>
                  <a:pt x="85428" y="33643"/>
                  <a:pt x="97479" y="33643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triangle"/>
          </a:ln>
        </p:spPr>
      </p:sp>
      <p:sp>
        <p:nvSpPr>
          <p:cNvPr id="114" name="Google Shape;114;p17"/>
          <p:cNvSpPr/>
          <p:nvPr/>
        </p:nvSpPr>
        <p:spPr>
          <a:xfrm>
            <a:off x="2636722" y="3190325"/>
            <a:ext cx="4560125" cy="1911275"/>
          </a:xfrm>
          <a:custGeom>
            <a:rect b="b" l="l" r="r" t="t"/>
            <a:pathLst>
              <a:path extrusionOk="0" h="76451" w="182405">
                <a:moveTo>
                  <a:pt x="1072" y="0"/>
                </a:moveTo>
                <a:cubicBezTo>
                  <a:pt x="1072" y="8200"/>
                  <a:pt x="-1733" y="17252"/>
                  <a:pt x="1935" y="24586"/>
                </a:cubicBezTo>
                <a:cubicBezTo>
                  <a:pt x="4523" y="29761"/>
                  <a:pt x="7722" y="34675"/>
                  <a:pt x="9699" y="40113"/>
                </a:cubicBezTo>
                <a:cubicBezTo>
                  <a:pt x="12190" y="46963"/>
                  <a:pt x="13228" y="54786"/>
                  <a:pt x="17894" y="60385"/>
                </a:cubicBezTo>
                <a:cubicBezTo>
                  <a:pt x="20544" y="63565"/>
                  <a:pt x="26170" y="62292"/>
                  <a:pt x="29539" y="64698"/>
                </a:cubicBezTo>
                <a:cubicBezTo>
                  <a:pt x="34055" y="67923"/>
                  <a:pt x="37502" y="73371"/>
                  <a:pt x="42910" y="74619"/>
                </a:cubicBezTo>
                <a:cubicBezTo>
                  <a:pt x="60842" y="78757"/>
                  <a:pt x="79715" y="74188"/>
                  <a:pt x="98119" y="74188"/>
                </a:cubicBezTo>
                <a:cubicBezTo>
                  <a:pt x="117548" y="74188"/>
                  <a:pt x="138309" y="78817"/>
                  <a:pt x="156348" y="71600"/>
                </a:cubicBezTo>
                <a:cubicBezTo>
                  <a:pt x="163478" y="68747"/>
                  <a:pt x="168354" y="60833"/>
                  <a:pt x="170581" y="53484"/>
                </a:cubicBezTo>
                <a:cubicBezTo>
                  <a:pt x="172856" y="45976"/>
                  <a:pt x="178451" y="39791"/>
                  <a:pt x="180933" y="32349"/>
                </a:cubicBezTo>
                <a:cubicBezTo>
                  <a:pt x="183844" y="23619"/>
                  <a:pt x="181364" y="13947"/>
                  <a:pt x="181364" y="4745"/>
                </a:cubicBezTo>
              </a:path>
            </a:pathLst>
          </a:cu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/>
              <a:t>Работа на сложном проекте</a:t>
            </a:r>
            <a:endParaRPr sz="1300"/>
          </a:p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175" y="152400"/>
            <a:ext cx="24251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5731" y="152400"/>
            <a:ext cx="2413544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8"/>
          <p:cNvCxnSpPr/>
          <p:nvPr/>
        </p:nvCxnSpPr>
        <p:spPr>
          <a:xfrm>
            <a:off x="4981875" y="966875"/>
            <a:ext cx="31200" cy="3863400"/>
          </a:xfrm>
          <a:prstGeom prst="straightConnector1">
            <a:avLst/>
          </a:prstGeom>
          <a:noFill/>
          <a:ln cap="flat" cmpd="sng" w="38100">
            <a:solidFill>
              <a:srgbClr val="4F4F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4" name="Google Shape;124;p18"/>
          <p:cNvSpPr txBox="1"/>
          <p:nvPr/>
        </p:nvSpPr>
        <p:spPr>
          <a:xfrm>
            <a:off x="3606925" y="4490725"/>
            <a:ext cx="1484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Менеджер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015425" y="4490725"/>
            <a:ext cx="14847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Аналитик</a:t>
            </a:r>
            <a:endParaRPr sz="18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979900" y="857725"/>
            <a:ext cx="18408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согласование бизнес- требований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Коммуникации с менеджерами сторонних команд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Карта рисков по сторонним командам, своевременное донесение рисков до заказчика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089400" y="781525"/>
            <a:ext cx="18408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исследовательское тестирование результатов сторонних команд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понимание по статусу разработки субподрядчика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100"/>
              <a:buFont typeface="Rubik"/>
              <a:buChar char="●"/>
            </a:pPr>
            <a:r>
              <a:rPr lang="ru" sz="11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прогноз поставки API другими командами</a:t>
            </a:r>
            <a:endParaRPr sz="1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336025" y="293125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Граница </a:t>
            </a: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ответственности на сложных проектах</a:t>
            </a:r>
            <a:endParaRPr b="1"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Работа с рисками</a:t>
            </a:r>
            <a:endParaRPr sz="1300"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В рамках работы со сторонними командами аналитик работает с: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19"/>
          <p:cNvSpPr txBox="1"/>
          <p:nvPr>
            <p:ph idx="1" type="body"/>
          </p:nvPr>
        </p:nvSpPr>
        <p:spPr>
          <a:xfrm>
            <a:off x="2325900" y="1022675"/>
            <a:ext cx="55383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Багами в новых фичах (методах)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Проблемы взаимопонимания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Искажение информации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Нарушение сроков субподрядчиком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781975" y="445025"/>
            <a:ext cx="15438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/>
              <a:t>Тактические приемы</a:t>
            </a:r>
            <a:endParaRPr sz="1300"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2325900" y="412150"/>
            <a:ext cx="55383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Классификация тактических приемов</a:t>
            </a:r>
            <a:r>
              <a:rPr b="1" lang="ru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:</a:t>
            </a:r>
            <a:endParaRPr sz="18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2325900" y="1022675"/>
            <a:ext cx="55383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Аналитик как помощник чужой команде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Держим пульс их методов под контролем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Ежедневные созвоны залог прогресса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Своевременное указание на риски заказчику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2466200" y="1115975"/>
            <a:ext cx="8041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Rubik"/>
                <a:ea typeface="Rubik"/>
                <a:cs typeface="Rubik"/>
                <a:sym typeface="Rubik"/>
              </a:rPr>
              <a:t>Разбираем </a:t>
            </a:r>
            <a:endParaRPr b="1" sz="5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200">
                <a:latin typeface="Rubik"/>
                <a:ea typeface="Rubik"/>
                <a:cs typeface="Rubik"/>
                <a:sym typeface="Rubik"/>
              </a:rPr>
              <a:t>на пальцах</a:t>
            </a:r>
            <a:endParaRPr b="1" sz="52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