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1" r:id="rId3"/>
    <p:sldId id="260" r:id="rId4"/>
    <p:sldId id="321" r:id="rId5"/>
    <p:sldId id="262" r:id="rId6"/>
    <p:sldId id="276" r:id="rId7"/>
    <p:sldId id="320" r:id="rId8"/>
    <p:sldId id="283" r:id="rId9"/>
    <p:sldId id="305" r:id="rId10"/>
    <p:sldId id="306" r:id="rId11"/>
    <p:sldId id="303" r:id="rId12"/>
    <p:sldId id="298" r:id="rId13"/>
    <p:sldId id="304" r:id="rId14"/>
    <p:sldId id="285" r:id="rId15"/>
    <p:sldId id="288" r:id="rId16"/>
    <p:sldId id="284" r:id="rId17"/>
    <p:sldId id="275" r:id="rId18"/>
    <p:sldId id="278" r:id="rId19"/>
    <p:sldId id="287" r:id="rId20"/>
    <p:sldId id="316" r:id="rId21"/>
    <p:sldId id="317" r:id="rId22"/>
    <p:sldId id="318" r:id="rId23"/>
    <p:sldId id="319" r:id="rId24"/>
    <p:sldId id="295" r:id="rId25"/>
    <p:sldId id="322" r:id="rId26"/>
    <p:sldId id="312" r:id="rId27"/>
    <p:sldId id="313" r:id="rId28"/>
    <p:sldId id="301" r:id="rId29"/>
    <p:sldId id="286" r:id="rId30"/>
    <p:sldId id="314" r:id="rId31"/>
    <p:sldId id="315" r:id="rId32"/>
    <p:sldId id="297" r:id="rId33"/>
    <p:sldId id="279" r:id="rId34"/>
    <p:sldId id="265" r:id="rId35"/>
    <p:sldId id="308" r:id="rId36"/>
    <p:sldId id="307" r:id="rId37"/>
    <p:sldId id="309" r:id="rId38"/>
    <p:sldId id="310" r:id="rId39"/>
    <p:sldId id="311" r:id="rId40"/>
    <p:sldId id="26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E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8" y="-8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941C-BFC6-489F-99BA-F9340FF21AB4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0D85-2827-4240-96EE-EAD23489E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0D85-2827-4240-96EE-EAD23489EF4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0D85-2827-4240-96EE-EAD23489EF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9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0D85-2827-4240-96EE-EAD23489EF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3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0D85-2827-4240-96EE-EAD23489EF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0D85-2827-4240-96EE-EAD23489EF4B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9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8BC0-3793-430F-8119-5862F6CBE66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35379-43FA-4900-9F84-FF0682991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Высоко сижу, далеко гляжу или как собрать системные требования к отчетности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Юрлова Александра.</a:t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Системный аналитик, </a:t>
            </a:r>
            <a:r>
              <a:rPr lang="en-US" dirty="0" smtClean="0">
                <a:latin typeface="Georgia" panose="02040502050405020303" pitchFamily="18" charset="0"/>
              </a:rPr>
              <a:t>2</a:t>
            </a:r>
            <a:r>
              <a:rPr lang="ru-RU" dirty="0" smtClean="0">
                <a:latin typeface="Georgia" panose="02040502050405020303" pitchFamily="18" charset="0"/>
              </a:rPr>
              <a:t>ГИС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61000"/>
            <a:ext cx="1327134" cy="543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04664"/>
            <a:ext cx="2302024" cy="111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46545" y="2636912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600" dirty="0" smtClean="0">
                <a:latin typeface="Georgia" panose="02040502050405020303" pitchFamily="18" charset="0"/>
              </a:rPr>
              <a:t>«Учет» </a:t>
            </a:r>
            <a:r>
              <a:rPr lang="ru-RU" sz="3600" b="1" dirty="0" smtClean="0">
                <a:latin typeface="Georgia" panose="02040502050405020303" pitchFamily="18" charset="0"/>
              </a:rPr>
              <a:t>!=</a:t>
            </a:r>
            <a:r>
              <a:rPr lang="ru-RU" sz="3600" dirty="0" smtClean="0">
                <a:latin typeface="Georgia" panose="02040502050405020303" pitchFamily="18" charset="0"/>
              </a:rPr>
              <a:t> «отчет»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Пользователи отчета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75672" y="3677087"/>
            <a:ext cx="1692724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63000"/>
            <a:ext cx="2273417" cy="1962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88840"/>
            <a:ext cx="1562180" cy="23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204864"/>
            <a:ext cx="2175664" cy="21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636912"/>
            <a:ext cx="2795199" cy="2131782"/>
          </a:xfrm>
          <a:prstGeom prst="rect">
            <a:avLst/>
          </a:prstGeom>
        </p:spPr>
      </p:pic>
      <p:sp>
        <p:nvSpPr>
          <p:cNvPr id="13" name="Овальная выноска 12"/>
          <p:cNvSpPr/>
          <p:nvPr/>
        </p:nvSpPr>
        <p:spPr>
          <a:xfrm>
            <a:off x="4198847" y="1412776"/>
            <a:ext cx="2496153" cy="1295022"/>
          </a:xfrm>
          <a:prstGeom prst="wedgeEllipseCallou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 про нас не забыли?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739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64807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ru-RU" sz="3600" dirty="0" smtClean="0">
                <a:latin typeface="Georgia" panose="02040502050405020303" pitchFamily="18" charset="0"/>
              </a:rPr>
              <a:t>«Баланс на копейку не сходится» 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576064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1 </a:t>
            </a:r>
            <a:r>
              <a:rPr lang="ru-RU" sz="3600" dirty="0" smtClean="0">
                <a:latin typeface="Georgia" panose="02040502050405020303" pitchFamily="18" charset="0"/>
              </a:rPr>
              <a:t>метрика = 1 </a:t>
            </a:r>
            <a:r>
              <a:rPr lang="en-US" sz="3600" dirty="0" smtClean="0">
                <a:latin typeface="Georgia" panose="02040502050405020303" pitchFamily="18" charset="0"/>
              </a:rPr>
              <a:t>Use case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назначение отчета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метрики и как их считать</a:t>
            </a:r>
            <a:endParaRPr lang="x-none" dirty="0">
              <a:latin typeface="Georgia" panose="02040502050405020303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и</a:t>
            </a:r>
            <a:r>
              <a:rPr lang="ru-RU" dirty="0" smtClean="0">
                <a:latin typeface="Georgia" panose="02040502050405020303" pitchFamily="18" charset="0"/>
              </a:rPr>
              <a:t>сторичность</a:t>
            </a:r>
            <a:endParaRPr lang="ru-RU" dirty="0">
              <a:latin typeface="Georgia" panose="02040502050405020303" pitchFamily="18" charset="0"/>
            </a:endParaRP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г</a:t>
            </a:r>
            <a:r>
              <a:rPr lang="x-none" dirty="0" smtClean="0">
                <a:latin typeface="Georgia" panose="02040502050405020303" pitchFamily="18" charset="0"/>
              </a:rPr>
              <a:t>ранулярность </a:t>
            </a:r>
            <a:r>
              <a:rPr lang="x-none" dirty="0">
                <a:latin typeface="Georgia" panose="02040502050405020303" pitchFamily="18" charset="0"/>
              </a:rPr>
              <a:t>данных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ч</a:t>
            </a:r>
            <a:r>
              <a:rPr lang="x-none" dirty="0" smtClean="0">
                <a:latin typeface="Georgia" panose="02040502050405020303" pitchFamily="18" charset="0"/>
              </a:rPr>
              <a:t>астота </a:t>
            </a:r>
            <a:r>
              <a:rPr lang="x-none" dirty="0">
                <a:latin typeface="Georgia" panose="02040502050405020303" pitchFamily="18" charset="0"/>
              </a:rPr>
              <a:t>обновления данных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Georgia" panose="02040502050405020303" pitchFamily="18" charset="0"/>
              </a:rPr>
              <a:t>п</a:t>
            </a:r>
            <a:r>
              <a:rPr lang="x-none" dirty="0" smtClean="0">
                <a:latin typeface="Georgia" panose="02040502050405020303" pitchFamily="18" charset="0"/>
              </a:rPr>
              <a:t>ериодичность </a:t>
            </a:r>
            <a:r>
              <a:rPr lang="x-none" dirty="0">
                <a:latin typeface="Georgia" panose="02040502050405020303" pitchFamily="18" charset="0"/>
              </a:rPr>
              <a:t>формирования отчета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ru-RU" dirty="0">
                <a:latin typeface="Georgia" panose="02040502050405020303" pitchFamily="18" charset="0"/>
              </a:rPr>
              <a:t>к</a:t>
            </a:r>
            <a:r>
              <a:rPr lang="ru-RU" dirty="0" smtClean="0">
                <a:latin typeface="Georgia" panose="02040502050405020303" pitchFamily="18" charset="0"/>
              </a:rPr>
              <a:t>то пользователи и сколько их</a:t>
            </a:r>
          </a:p>
        </p:txBody>
      </p:sp>
    </p:spTree>
    <p:extLst>
      <p:ext uri="{BB962C8B-B14F-4D97-AF65-F5344CB8AC3E}">
        <p14:creationId xmlns:p14="http://schemas.microsoft.com/office/powerpoint/2010/main" val="1347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Типизация отчетов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2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6" y="1268760"/>
            <a:ext cx="88620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Проблемы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Способы </a:t>
            </a:r>
            <a:r>
              <a:rPr lang="ru-RU" smtClean="0">
                <a:latin typeface="Georgia" panose="02040502050405020303" pitchFamily="18" charset="0"/>
              </a:rPr>
              <a:t>их </a:t>
            </a:r>
            <a:r>
              <a:rPr lang="ru-RU" smtClean="0">
                <a:latin typeface="Georgia" panose="02040502050405020303" pitchFamily="18" charset="0"/>
              </a:rPr>
              <a:t>решить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Что должно получиться</a:t>
            </a:r>
            <a:r>
              <a:rPr lang="en-US" dirty="0">
                <a:latin typeface="Georgia" panose="02040502050405020303" pitchFamily="18" charset="0"/>
              </a:rPr>
              <a:t>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</a:rPr>
              <a:t>Лайфхаки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230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Список индикаторов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1803859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230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Список индикаторов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   Критерий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нормы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1803859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2610445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230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Список индикаторов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   Критерий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нормы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Интегрированность </a:t>
            </a:r>
            <a:r>
              <a:rPr lang="ru-RU" sz="2400" dirty="0">
                <a:latin typeface="Georgia" panose="02040502050405020303" pitchFamily="18" charset="0"/>
              </a:rPr>
              <a:t>в рабочую </a:t>
            </a:r>
            <a:r>
              <a:rPr lang="ru-RU" sz="2400" dirty="0" smtClean="0">
                <a:latin typeface="Georgia" panose="02040502050405020303" pitchFamily="18" charset="0"/>
              </a:rPr>
              <a:t>среду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1803859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2610445"/>
            <a:ext cx="409524" cy="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57" y="3280976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230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Список индикаторов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   Критерий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нормы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Интегрированность </a:t>
            </a:r>
            <a:r>
              <a:rPr lang="ru-RU" sz="2400" dirty="0">
                <a:latin typeface="Georgia" panose="02040502050405020303" pitchFamily="18" charset="0"/>
              </a:rPr>
              <a:t>в рабочую </a:t>
            </a:r>
            <a:r>
              <a:rPr lang="ru-RU" sz="2400" dirty="0" smtClean="0">
                <a:latin typeface="Georgia" panose="02040502050405020303" pitchFamily="18" charset="0"/>
              </a:rPr>
              <a:t>среду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Выход в детализацию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1803859"/>
            <a:ext cx="409524" cy="4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89" y="3951507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2610445"/>
            <a:ext cx="409524" cy="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57" y="3280976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3230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Панель индикаторов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Список индикаторов 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   Критерий</a:t>
            </a:r>
            <a:r>
              <a:rPr lang="en-US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нормы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Интегрированность </a:t>
            </a:r>
            <a:r>
              <a:rPr lang="ru-RU" sz="2400" dirty="0">
                <a:latin typeface="Georgia" panose="02040502050405020303" pitchFamily="18" charset="0"/>
              </a:rPr>
              <a:t>в рабочую </a:t>
            </a:r>
            <a:r>
              <a:rPr lang="ru-RU" sz="2400" dirty="0" smtClean="0">
                <a:latin typeface="Georgia" panose="02040502050405020303" pitchFamily="18" charset="0"/>
              </a:rPr>
              <a:t>среду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Выход в детализацию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  Избыточность </a:t>
            </a:r>
            <a:r>
              <a:rPr lang="ru-RU" sz="2400" dirty="0">
                <a:latin typeface="Georgia" panose="02040502050405020303" pitchFamily="18" charset="0"/>
              </a:rPr>
              <a:t>данных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1803859"/>
            <a:ext cx="409524" cy="4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89" y="3951507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14" y="2610445"/>
            <a:ext cx="409524" cy="4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57" y="3280976"/>
            <a:ext cx="409524" cy="4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884" y="4758093"/>
            <a:ext cx="342857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Georgia" panose="02040502050405020303" pitchFamily="18" charset="0"/>
              </a:rPr>
              <a:t>Аналитический отчет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2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Georgia" panose="02040502050405020303" pitchFamily="18" charset="0"/>
              </a:rPr>
              <a:t>Аналитический отчет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Параметры процесса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80" y="1700808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Georgia" panose="02040502050405020303" pitchFamily="18" charset="0"/>
              </a:rPr>
              <a:t>Аналитический отчет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Параметры процесса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Сравнительные метрики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70" y="2454415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80" y="1700808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Georgia" panose="02040502050405020303" pitchFamily="18" charset="0"/>
              </a:rPr>
              <a:t>Аналитический отчет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700808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Параметры процесса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Сравнительные метрики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Избыточность </a:t>
            </a:r>
            <a:r>
              <a:rPr lang="ru-RU" sz="2400" dirty="0">
                <a:latin typeface="Georgia" panose="02040502050405020303" pitchFamily="18" charset="0"/>
              </a:rPr>
              <a:t>данных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70" y="2454415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80" y="1700808"/>
            <a:ext cx="409524" cy="4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45" y="3208023"/>
            <a:ext cx="342857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29" y="78426"/>
            <a:ext cx="8229600" cy="1143000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Источники данных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123"/>
            <a:ext cx="9143999" cy="501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flipH="1">
            <a:off x="4716016" y="3356992"/>
            <a:ext cx="3923928" cy="1514540"/>
          </a:xfrm>
          <a:prstGeom prst="cloudCallou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FEA900"/>
            </a:solidFill>
          </a:ln>
          <a:effectLst>
            <a:outerShdw blurRad="50800" dist="762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А может в 5 рядов паллеты ставить?</a:t>
            </a:r>
            <a:endParaRPr lang="ru-RU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962"/>
            <a:ext cx="8229600" cy="1184316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Источники данных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Избыточность данных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98" y="1678537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962"/>
            <a:ext cx="8229600" cy="1184316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Источники данных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Избыточность данных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Параметры множества разных процессов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98" y="1678537"/>
            <a:ext cx="409524" cy="4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98" y="2456265"/>
            <a:ext cx="409524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962"/>
            <a:ext cx="8229600" cy="1184316"/>
          </a:xfrm>
        </p:spPr>
        <p:txBody>
          <a:bodyPr/>
          <a:lstStyle/>
          <a:p>
            <a:r>
              <a:rPr lang="ru-RU" sz="4000" dirty="0">
                <a:latin typeface="Georgia" panose="02040502050405020303" pitchFamily="18" charset="0"/>
              </a:rPr>
              <a:t>Источники данных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0080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Избыточность данных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Параметры множества разных процессов</a:t>
            </a: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>
                <a:latin typeface="Georgia" panose="02040502050405020303" pitchFamily="18" charset="0"/>
              </a:rPr>
              <a:t>Высокая нагрузка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98" y="1678537"/>
            <a:ext cx="409524" cy="4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98" y="2456265"/>
            <a:ext cx="409524" cy="4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19" y="3212351"/>
            <a:ext cx="342857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ЛАЙФХАКИ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Lifetime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&gt;=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2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Lifetime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&gt;=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2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Georgia" panose="02040502050405020303" pitchFamily="18" charset="0"/>
              </a:rPr>
              <a:t>Логи</a:t>
            </a:r>
            <a:r>
              <a:rPr lang="ru-RU" dirty="0" smtClean="0">
                <a:latin typeface="Georgia" panose="02040502050405020303" pitchFamily="18" charset="0"/>
              </a:rPr>
              <a:t> запусков и параметров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Lifetime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&gt;=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2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Georgia" panose="02040502050405020303" pitchFamily="18" charset="0"/>
              </a:rPr>
              <a:t>Логи</a:t>
            </a:r>
            <a:r>
              <a:rPr lang="ru-RU" dirty="0" smtClean="0">
                <a:latin typeface="Georgia" panose="02040502050405020303" pitchFamily="18" charset="0"/>
              </a:rPr>
              <a:t> запусков и параметров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«Гибкие выгрузки» = «песочница» пользователей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Lifetime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&gt;=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2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Georgia" panose="02040502050405020303" pitchFamily="18" charset="0"/>
              </a:rPr>
              <a:t>Логи</a:t>
            </a:r>
            <a:r>
              <a:rPr lang="ru-RU" dirty="0" smtClean="0">
                <a:latin typeface="Georgia" panose="02040502050405020303" pitchFamily="18" charset="0"/>
              </a:rPr>
              <a:t> запусков и параметров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«Гибкие выгрузки» = «песочница» пользователей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От отчетов к инструментам</a:t>
            </a: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Georgia" panose="02040502050405020303" pitchFamily="18" charset="0"/>
              </a:rPr>
              <a:t>Лайфхаки</a:t>
            </a:r>
            <a:r>
              <a:rPr lang="ru-RU" dirty="0">
                <a:latin typeface="Georgia" panose="02040502050405020303" pitchFamily="18" charset="0"/>
              </a:rPr>
              <a:t> от команды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Число запросов на выгрузку</a:t>
            </a:r>
            <a:r>
              <a:rPr lang="en-US" dirty="0" smtClean="0">
                <a:latin typeface="Georgia" panose="02040502050405020303" pitchFamily="18" charset="0"/>
              </a:rPr>
              <a:t> &gt;= 3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Lifetime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&gt;=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2 </a:t>
            </a:r>
            <a:r>
              <a:rPr lang="ru-RU" dirty="0" smtClean="0">
                <a:latin typeface="Georgia" panose="02040502050405020303" pitchFamily="18" charset="0"/>
              </a:rPr>
              <a:t>года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latin typeface="Georgia" panose="02040502050405020303" pitchFamily="18" charset="0"/>
              </a:rPr>
              <a:t>Логи</a:t>
            </a:r>
            <a:r>
              <a:rPr lang="ru-RU" dirty="0" smtClean="0">
                <a:latin typeface="Georgia" panose="02040502050405020303" pitchFamily="18" charset="0"/>
              </a:rPr>
              <a:t> запусков и параметров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«Гибкие выгрузки» = «песочница» пользователей</a:t>
            </a:r>
            <a:endParaRPr lang="ru-RU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От отчетов к инструментам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Georgia" panose="02040502050405020303" pitchFamily="18" charset="0"/>
              </a:rPr>
              <a:t>Проектирование отчетности (метрик) в момент проектирования </a:t>
            </a:r>
            <a:r>
              <a:rPr lang="ru-RU" dirty="0" err="1" smtClean="0">
                <a:latin typeface="Georgia" panose="02040502050405020303" pitchFamily="18" charset="0"/>
              </a:rPr>
              <a:t>фичи</a:t>
            </a:r>
            <a:endParaRPr lang="ru-RU" dirty="0" smtClean="0">
              <a:latin typeface="Georgia" panose="02040502050405020303" pitchFamily="18" charset="0"/>
            </a:endParaRPr>
          </a:p>
          <a:p>
            <a:pPr marL="514350" lvl="0" indent="-514350">
              <a:buNone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6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Вопросы?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3367" y="4509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Yourlova@gmail.com</a:t>
            </a:r>
          </a:p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Telegram: @Al Yu</a:t>
            </a:r>
          </a:p>
          <a:p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91680"/>
            <a:ext cx="8208912" cy="4865426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Один показатель, разное название и наоборот</a:t>
            </a:r>
            <a:r>
              <a:rPr lang="en-US" sz="3200" dirty="0">
                <a:latin typeface="Georgia" panose="02040502050405020303" pitchFamily="18" charset="0"/>
              </a:rPr>
              <a:t>.</a:t>
            </a:r>
            <a:endParaRPr lang="ru-RU" sz="3200" dirty="0" smtClean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Лишь бы цифры были красивые</a:t>
            </a:r>
            <a:r>
              <a:rPr lang="en-US" sz="3200" dirty="0" smtClean="0">
                <a:latin typeface="Georgia" panose="02040502050405020303" pitchFamily="18" charset="0"/>
              </a:rPr>
              <a:t>.</a:t>
            </a:r>
            <a:endParaRPr lang="ru-RU" sz="3200" dirty="0" smtClean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Дайте нам все, дальше мы сами</a:t>
            </a:r>
            <a:r>
              <a:rPr lang="en-US" sz="3200" dirty="0" smtClean="0">
                <a:latin typeface="Georgia" panose="02040502050405020303" pitchFamily="18" charset="0"/>
              </a:rPr>
              <a:t>.</a:t>
            </a:r>
            <a:endParaRPr lang="ru-RU" sz="3200" dirty="0" smtClean="0">
              <a:latin typeface="Georgia" panose="02040502050405020303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3200" dirty="0" smtClean="0">
                <a:latin typeface="Georgia" panose="02040502050405020303" pitchFamily="18" charset="0"/>
              </a:rPr>
              <a:t>И </a:t>
            </a:r>
            <a:r>
              <a:rPr lang="ru-RU" sz="3200" dirty="0">
                <a:latin typeface="Georgia" panose="02040502050405020303" pitchFamily="18" charset="0"/>
              </a:rPr>
              <a:t>бульдоги, и </a:t>
            </a:r>
            <a:r>
              <a:rPr lang="ru-RU" sz="3200" dirty="0" smtClean="0">
                <a:latin typeface="Georgia" panose="02040502050405020303" pitchFamily="18" charset="0"/>
              </a:rPr>
              <a:t>носороги</a:t>
            </a:r>
            <a:r>
              <a:rPr lang="en-US" sz="3200" dirty="0">
                <a:latin typeface="Georgia" panose="02040502050405020303" pitchFamily="18" charset="0"/>
              </a:rPr>
              <a:t>.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5000"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Задачи отчета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980728"/>
            <a:ext cx="3308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dirty="0">
                <a:latin typeface="Georgia" panose="02040502050405020303" pitchFamily="18" charset="0"/>
              </a:rPr>
              <a:t>Оперативный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latin typeface="Georgia" panose="02040502050405020303" pitchFamily="18" charset="0"/>
              </a:rPr>
              <a:t>контроль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221088"/>
            <a:ext cx="3714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latin typeface="Georgia" panose="02040502050405020303" pitchFamily="18" charset="0"/>
              </a:rPr>
              <a:t>Принятие решений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636912"/>
            <a:ext cx="76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VS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144" y="2708920"/>
            <a:ext cx="8193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600" dirty="0">
                <a:latin typeface="Georgia" panose="02040502050405020303" pitchFamily="18" charset="0"/>
              </a:rPr>
              <a:t>Оперативный </a:t>
            </a:r>
            <a:r>
              <a:rPr lang="ru-RU" sz="3600" dirty="0" smtClean="0">
                <a:latin typeface="Georgia" panose="02040502050405020303" pitchFamily="18" charset="0"/>
              </a:rPr>
              <a:t>контроль…</a:t>
            </a:r>
            <a:r>
              <a:rPr lang="ru-RU" sz="3600" dirty="0" err="1" smtClean="0">
                <a:latin typeface="Georgia" panose="02040502050405020303" pitchFamily="18" charset="0"/>
              </a:rPr>
              <a:t>процесс</a:t>
            </a:r>
            <a:r>
              <a:rPr lang="ru-RU" sz="3600" b="1" dirty="0" err="1" smtClean="0">
                <a:latin typeface="Georgia" panose="02040502050405020303" pitchFamily="18" charset="0"/>
              </a:rPr>
              <a:t>А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7137</TotalTime>
  <Words>386</Words>
  <Application>Microsoft Office PowerPoint</Application>
  <PresentationFormat>Экран (4:3)</PresentationFormat>
  <Paragraphs>143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Comic Sans MS</vt:lpstr>
      <vt:lpstr>Georgia</vt:lpstr>
      <vt:lpstr>Тема Office</vt:lpstr>
      <vt:lpstr>Высоко сижу, далеко гляжу или как собрать системные требования к отчетности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отчета</vt:lpstr>
      <vt:lpstr>Презентация PowerPoint</vt:lpstr>
      <vt:lpstr>Презентация PowerPoint</vt:lpstr>
      <vt:lpstr>Презентация PowerPoint</vt:lpstr>
      <vt:lpstr>Пользователи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Типизация отчетов</vt:lpstr>
      <vt:lpstr>Панель индикаторов</vt:lpstr>
      <vt:lpstr>Панель индикаторов</vt:lpstr>
      <vt:lpstr>Панель индикаторов</vt:lpstr>
      <vt:lpstr>Панель индикаторов</vt:lpstr>
      <vt:lpstr>Панель индикаторов</vt:lpstr>
      <vt:lpstr>Панель индикаторов</vt:lpstr>
      <vt:lpstr>Аналитический отчет</vt:lpstr>
      <vt:lpstr>Аналитический отчет</vt:lpstr>
      <vt:lpstr>Аналитический отчет</vt:lpstr>
      <vt:lpstr>Аналитический отчет</vt:lpstr>
      <vt:lpstr>Источники данных</vt:lpstr>
      <vt:lpstr>Источники данных</vt:lpstr>
      <vt:lpstr>Источники данных</vt:lpstr>
      <vt:lpstr>Источники данных</vt:lpstr>
      <vt:lpstr>ЛАЙФХАКИ</vt:lpstr>
      <vt:lpstr>Лайфхаки от команды </vt:lpstr>
      <vt:lpstr>Лайфхаки от команды </vt:lpstr>
      <vt:lpstr>Лайфхаки от команды </vt:lpstr>
      <vt:lpstr>Лайфхаки от команды </vt:lpstr>
      <vt:lpstr>Лайфхаки от команды </vt:lpstr>
      <vt:lpstr>Лайфхаки от команды 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Alexandra</dc:creator>
  <cp:lastModifiedBy>Юрлова Александра Иосифовна</cp:lastModifiedBy>
  <cp:revision>121</cp:revision>
  <dcterms:created xsi:type="dcterms:W3CDTF">2018-10-10T05:42:26Z</dcterms:created>
  <dcterms:modified xsi:type="dcterms:W3CDTF">2018-11-26T05:07:19Z</dcterms:modified>
</cp:coreProperties>
</file>