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3" r:id="rId2"/>
    <p:sldId id="260" r:id="rId3"/>
    <p:sldId id="363" r:id="rId4"/>
    <p:sldId id="351" r:id="rId5"/>
    <p:sldId id="366" r:id="rId6"/>
    <p:sldId id="263" r:id="rId7"/>
    <p:sldId id="304" r:id="rId8"/>
    <p:sldId id="318" r:id="rId9"/>
    <p:sldId id="346" r:id="rId10"/>
    <p:sldId id="320" r:id="rId11"/>
    <p:sldId id="360" r:id="rId12"/>
    <p:sldId id="368" r:id="rId13"/>
    <p:sldId id="307" r:id="rId14"/>
    <p:sldId id="311" r:id="rId15"/>
    <p:sldId id="313" r:id="rId16"/>
    <p:sldId id="321" r:id="rId17"/>
    <p:sldId id="322" r:id="rId18"/>
    <p:sldId id="272" r:id="rId19"/>
    <p:sldId id="269" r:id="rId20"/>
    <p:sldId id="367" r:id="rId21"/>
    <p:sldId id="353" r:id="rId22"/>
    <p:sldId id="333" r:id="rId23"/>
    <p:sldId id="365" r:id="rId24"/>
    <p:sldId id="335" r:id="rId25"/>
    <p:sldId id="326" r:id="rId26"/>
    <p:sldId id="364" r:id="rId27"/>
    <p:sldId id="356" r:id="rId28"/>
    <p:sldId id="357" r:id="rId29"/>
    <p:sldId id="325" r:id="rId30"/>
    <p:sldId id="354" r:id="rId31"/>
    <p:sldId id="355" r:id="rId32"/>
    <p:sldId id="331" r:id="rId33"/>
    <p:sldId id="358" r:id="rId34"/>
    <p:sldId id="350" r:id="rId35"/>
    <p:sldId id="361" r:id="rId36"/>
    <p:sldId id="337" r:id="rId37"/>
    <p:sldId id="338" r:id="rId38"/>
    <p:sldId id="341" r:id="rId39"/>
    <p:sldId id="342" r:id="rId40"/>
    <p:sldId id="336" r:id="rId41"/>
    <p:sldId id="316" r:id="rId4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63" autoAdjust="0"/>
    <p:restoredTop sz="93609" autoAdjust="0"/>
  </p:normalViewPr>
  <p:slideViewPr>
    <p:cSldViewPr showGuides="1">
      <p:cViewPr>
        <p:scale>
          <a:sx n="78" d="100"/>
          <a:sy n="78" d="100"/>
        </p:scale>
        <p:origin x="-1770" y="-1020"/>
      </p:cViewPr>
      <p:guideLst>
        <p:guide orient="horz" pos="1620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54901-4721-4BAE-80A4-6AD9661CA8F4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03A51BA-A317-4A68-9E80-90179BC643FC}">
      <dgm:prSet phldrT="[Текст]"/>
      <dgm:spPr/>
      <dgm:t>
        <a:bodyPr/>
        <a:lstStyle/>
        <a:p>
          <a:r>
            <a:rPr lang="ru-RU" dirty="0" smtClean="0"/>
            <a:t>Релиз инженер</a:t>
          </a:r>
          <a:endParaRPr lang="ru-RU" dirty="0"/>
        </a:p>
      </dgm:t>
    </dgm:pt>
    <dgm:pt modelId="{809B24A1-9CA3-4C23-BD43-A1681581D206}" type="parTrans" cxnId="{85364988-78BC-49F1-8147-B09FAA4C2DC2}">
      <dgm:prSet/>
      <dgm:spPr/>
      <dgm:t>
        <a:bodyPr/>
        <a:lstStyle/>
        <a:p>
          <a:endParaRPr lang="ru-RU"/>
        </a:p>
      </dgm:t>
    </dgm:pt>
    <dgm:pt modelId="{7205D78F-DEC5-46BD-BB1B-31BFD53B7736}" type="sibTrans" cxnId="{85364988-78BC-49F1-8147-B09FAA4C2DC2}">
      <dgm:prSet/>
      <dgm:spPr/>
      <dgm:t>
        <a:bodyPr/>
        <a:lstStyle/>
        <a:p>
          <a:endParaRPr lang="ru-RU"/>
        </a:p>
      </dgm:t>
    </dgm:pt>
    <dgm:pt modelId="{E45CEB3D-626D-47C9-896F-57A75AC2687C}">
      <dgm:prSet phldrT="[Текст]"/>
      <dgm:spPr/>
      <dgm:t>
        <a:bodyPr/>
        <a:lstStyle/>
        <a:p>
          <a:r>
            <a:rPr lang="ru-RU" dirty="0" smtClean="0"/>
            <a:t>Разработчик</a:t>
          </a:r>
          <a:endParaRPr lang="ru-RU" dirty="0"/>
        </a:p>
      </dgm:t>
    </dgm:pt>
    <dgm:pt modelId="{61592E35-B1C7-4A1C-85D3-1BDF9045428A}" type="parTrans" cxnId="{9D13E23B-E399-4CDD-9A07-0E3788EAFAE4}">
      <dgm:prSet/>
      <dgm:spPr/>
      <dgm:t>
        <a:bodyPr/>
        <a:lstStyle/>
        <a:p>
          <a:endParaRPr lang="ru-RU"/>
        </a:p>
      </dgm:t>
    </dgm:pt>
    <dgm:pt modelId="{B44BE5F8-A10E-4DE3-8C4E-C5944060C3CD}" type="sibTrans" cxnId="{9D13E23B-E399-4CDD-9A07-0E3788EAFAE4}">
      <dgm:prSet/>
      <dgm:spPr/>
      <dgm:t>
        <a:bodyPr/>
        <a:lstStyle/>
        <a:p>
          <a:endParaRPr lang="ru-RU"/>
        </a:p>
      </dgm:t>
    </dgm:pt>
    <dgm:pt modelId="{3D98AC29-E5C1-4AC1-87B0-785235E798C5}">
      <dgm:prSet phldrT="[Текст]"/>
      <dgm:spPr/>
      <dgm:t>
        <a:bodyPr/>
        <a:lstStyle/>
        <a:p>
          <a:r>
            <a:rPr lang="ru-RU" dirty="0" smtClean="0"/>
            <a:t>Аналитик (3 года)</a:t>
          </a:r>
          <a:endParaRPr lang="ru-RU" dirty="0"/>
        </a:p>
      </dgm:t>
    </dgm:pt>
    <dgm:pt modelId="{01DA54BB-9C98-4125-9DCE-0A74E9B10B80}" type="parTrans" cxnId="{720D017A-C994-4D98-A82A-CD26FDF9BBA5}">
      <dgm:prSet/>
      <dgm:spPr/>
      <dgm:t>
        <a:bodyPr/>
        <a:lstStyle/>
        <a:p>
          <a:endParaRPr lang="ru-RU"/>
        </a:p>
      </dgm:t>
    </dgm:pt>
    <dgm:pt modelId="{B00A6C43-17D3-46DF-B005-B43DD5B3CD04}" type="sibTrans" cxnId="{720D017A-C994-4D98-A82A-CD26FDF9BBA5}">
      <dgm:prSet/>
      <dgm:spPr/>
      <dgm:t>
        <a:bodyPr/>
        <a:lstStyle/>
        <a:p>
          <a:endParaRPr lang="ru-RU"/>
        </a:p>
      </dgm:t>
    </dgm:pt>
    <dgm:pt modelId="{BF467876-14A2-4A65-BDCF-E65FA92BEBAA}">
      <dgm:prSet phldrT="[Текст]"/>
      <dgm:spPr/>
      <dgm:t>
        <a:bodyPr/>
        <a:lstStyle/>
        <a:p>
          <a:r>
            <a:rPr lang="ru-RU" dirty="0" smtClean="0"/>
            <a:t>Тестировщик</a:t>
          </a:r>
          <a:endParaRPr lang="ru-RU" dirty="0"/>
        </a:p>
      </dgm:t>
    </dgm:pt>
    <dgm:pt modelId="{7139ECF9-5C53-45C9-91F8-7B3DA894FAF5}" type="parTrans" cxnId="{EC36AC3C-11C2-4A53-888D-D7CF6BB8572F}">
      <dgm:prSet/>
      <dgm:spPr/>
      <dgm:t>
        <a:bodyPr/>
        <a:lstStyle/>
        <a:p>
          <a:endParaRPr lang="ru-RU"/>
        </a:p>
      </dgm:t>
    </dgm:pt>
    <dgm:pt modelId="{E0808D48-D5C0-4D40-865B-C86866B73353}" type="sibTrans" cxnId="{EC36AC3C-11C2-4A53-888D-D7CF6BB8572F}">
      <dgm:prSet/>
      <dgm:spPr/>
      <dgm:t>
        <a:bodyPr/>
        <a:lstStyle/>
        <a:p>
          <a:endParaRPr lang="ru-RU"/>
        </a:p>
      </dgm:t>
    </dgm:pt>
    <dgm:pt modelId="{0E176117-DECB-4A59-9D7D-2E2CD761E5C9}" type="pres">
      <dgm:prSet presAssocID="{CEA54901-4721-4BAE-80A4-6AD9661CA8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448408-E773-44E1-B26C-2E4E4C802985}" type="pres">
      <dgm:prSet presAssocID="{3D98AC29-E5C1-4AC1-87B0-785235E798C5}" presName="boxAndChildren" presStyleCnt="0"/>
      <dgm:spPr/>
    </dgm:pt>
    <dgm:pt modelId="{73991E2B-EE62-4360-9294-4E9F702B18F1}" type="pres">
      <dgm:prSet presAssocID="{3D98AC29-E5C1-4AC1-87B0-785235E798C5}" presName="parentTextBox" presStyleLbl="node1" presStyleIdx="0" presStyleCnt="4"/>
      <dgm:spPr/>
      <dgm:t>
        <a:bodyPr/>
        <a:lstStyle/>
        <a:p>
          <a:endParaRPr lang="ru-RU"/>
        </a:p>
      </dgm:t>
    </dgm:pt>
    <dgm:pt modelId="{1003E9DB-D1BF-4790-8549-3BB099E8ACB8}" type="pres">
      <dgm:prSet presAssocID="{B44BE5F8-A10E-4DE3-8C4E-C5944060C3CD}" presName="sp" presStyleCnt="0"/>
      <dgm:spPr/>
    </dgm:pt>
    <dgm:pt modelId="{C714009B-05AD-4BF5-898B-FF856E766FB3}" type="pres">
      <dgm:prSet presAssocID="{E45CEB3D-626D-47C9-896F-57A75AC2687C}" presName="arrowAndChildren" presStyleCnt="0"/>
      <dgm:spPr/>
    </dgm:pt>
    <dgm:pt modelId="{A38B464C-835D-4C68-8162-68D3CC8EAA19}" type="pres">
      <dgm:prSet presAssocID="{E45CEB3D-626D-47C9-896F-57A75AC2687C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81B35DB8-4134-4AE5-B78A-CCCFE0EC3025}" type="pres">
      <dgm:prSet presAssocID="{E0808D48-D5C0-4D40-865B-C86866B73353}" presName="sp" presStyleCnt="0"/>
      <dgm:spPr/>
    </dgm:pt>
    <dgm:pt modelId="{5C0B0A30-AA8D-45D1-A6BE-BDBBBE47A6D8}" type="pres">
      <dgm:prSet presAssocID="{BF467876-14A2-4A65-BDCF-E65FA92BEBAA}" presName="arrowAndChildren" presStyleCnt="0"/>
      <dgm:spPr/>
    </dgm:pt>
    <dgm:pt modelId="{B108B7BC-CB0D-4562-A8F3-94D952BC65CB}" type="pres">
      <dgm:prSet presAssocID="{BF467876-14A2-4A65-BDCF-E65FA92BEBAA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1B9E98F2-1D87-4A4F-A07E-D1F778AB95A2}" type="pres">
      <dgm:prSet presAssocID="{7205D78F-DEC5-46BD-BB1B-31BFD53B7736}" presName="sp" presStyleCnt="0"/>
      <dgm:spPr/>
    </dgm:pt>
    <dgm:pt modelId="{3BB1D953-2EC7-4801-9171-E4106F19BBB6}" type="pres">
      <dgm:prSet presAssocID="{903A51BA-A317-4A68-9E80-90179BC643FC}" presName="arrowAndChildren" presStyleCnt="0"/>
      <dgm:spPr/>
    </dgm:pt>
    <dgm:pt modelId="{F809EEC3-80E3-454D-9653-A4C2E74A051A}" type="pres">
      <dgm:prSet presAssocID="{903A51BA-A317-4A68-9E80-90179BC643FC}" presName="parentTextArrow" presStyleLbl="node1" presStyleIdx="3" presStyleCnt="4" custLinFactNeighborX="14712" custLinFactNeighborY="-123"/>
      <dgm:spPr/>
      <dgm:t>
        <a:bodyPr/>
        <a:lstStyle/>
        <a:p>
          <a:endParaRPr lang="ru-RU"/>
        </a:p>
      </dgm:t>
    </dgm:pt>
  </dgm:ptLst>
  <dgm:cxnLst>
    <dgm:cxn modelId="{6FA3D28C-25F4-4C15-8954-16317E46A7FF}" type="presOf" srcId="{BF467876-14A2-4A65-BDCF-E65FA92BEBAA}" destId="{B108B7BC-CB0D-4562-A8F3-94D952BC65CB}" srcOrd="0" destOrd="0" presId="urn:microsoft.com/office/officeart/2005/8/layout/process4"/>
    <dgm:cxn modelId="{6A6219CE-9333-4A6E-85E4-A9B6D7A5C6CC}" type="presOf" srcId="{CEA54901-4721-4BAE-80A4-6AD9661CA8F4}" destId="{0E176117-DECB-4A59-9D7D-2E2CD761E5C9}" srcOrd="0" destOrd="0" presId="urn:microsoft.com/office/officeart/2005/8/layout/process4"/>
    <dgm:cxn modelId="{85364988-78BC-49F1-8147-B09FAA4C2DC2}" srcId="{CEA54901-4721-4BAE-80A4-6AD9661CA8F4}" destId="{903A51BA-A317-4A68-9E80-90179BC643FC}" srcOrd="0" destOrd="0" parTransId="{809B24A1-9CA3-4C23-BD43-A1681581D206}" sibTransId="{7205D78F-DEC5-46BD-BB1B-31BFD53B7736}"/>
    <dgm:cxn modelId="{92D10ABA-F974-4E19-A3A2-1354783ECB76}" type="presOf" srcId="{3D98AC29-E5C1-4AC1-87B0-785235E798C5}" destId="{73991E2B-EE62-4360-9294-4E9F702B18F1}" srcOrd="0" destOrd="0" presId="urn:microsoft.com/office/officeart/2005/8/layout/process4"/>
    <dgm:cxn modelId="{B34AA73A-2703-49FC-8030-14B179A3BE04}" type="presOf" srcId="{903A51BA-A317-4A68-9E80-90179BC643FC}" destId="{F809EEC3-80E3-454D-9653-A4C2E74A051A}" srcOrd="0" destOrd="0" presId="urn:microsoft.com/office/officeart/2005/8/layout/process4"/>
    <dgm:cxn modelId="{2F8E521A-E912-4F45-8471-ECF204B560E3}" type="presOf" srcId="{E45CEB3D-626D-47C9-896F-57A75AC2687C}" destId="{A38B464C-835D-4C68-8162-68D3CC8EAA19}" srcOrd="0" destOrd="0" presId="urn:microsoft.com/office/officeart/2005/8/layout/process4"/>
    <dgm:cxn modelId="{9D13E23B-E399-4CDD-9A07-0E3788EAFAE4}" srcId="{CEA54901-4721-4BAE-80A4-6AD9661CA8F4}" destId="{E45CEB3D-626D-47C9-896F-57A75AC2687C}" srcOrd="2" destOrd="0" parTransId="{61592E35-B1C7-4A1C-85D3-1BDF9045428A}" sibTransId="{B44BE5F8-A10E-4DE3-8C4E-C5944060C3CD}"/>
    <dgm:cxn modelId="{EC36AC3C-11C2-4A53-888D-D7CF6BB8572F}" srcId="{CEA54901-4721-4BAE-80A4-6AD9661CA8F4}" destId="{BF467876-14A2-4A65-BDCF-E65FA92BEBAA}" srcOrd="1" destOrd="0" parTransId="{7139ECF9-5C53-45C9-91F8-7B3DA894FAF5}" sibTransId="{E0808D48-D5C0-4D40-865B-C86866B73353}"/>
    <dgm:cxn modelId="{720D017A-C994-4D98-A82A-CD26FDF9BBA5}" srcId="{CEA54901-4721-4BAE-80A4-6AD9661CA8F4}" destId="{3D98AC29-E5C1-4AC1-87B0-785235E798C5}" srcOrd="3" destOrd="0" parTransId="{01DA54BB-9C98-4125-9DCE-0A74E9B10B80}" sibTransId="{B00A6C43-17D3-46DF-B005-B43DD5B3CD04}"/>
    <dgm:cxn modelId="{699FD18C-C01C-48BA-9402-3C3987E3C653}" type="presParOf" srcId="{0E176117-DECB-4A59-9D7D-2E2CD761E5C9}" destId="{EF448408-E773-44E1-B26C-2E4E4C802985}" srcOrd="0" destOrd="0" presId="urn:microsoft.com/office/officeart/2005/8/layout/process4"/>
    <dgm:cxn modelId="{A6540399-DD51-48C3-BB0B-5E16146504C1}" type="presParOf" srcId="{EF448408-E773-44E1-B26C-2E4E4C802985}" destId="{73991E2B-EE62-4360-9294-4E9F702B18F1}" srcOrd="0" destOrd="0" presId="urn:microsoft.com/office/officeart/2005/8/layout/process4"/>
    <dgm:cxn modelId="{5465D607-5D68-43F4-AD91-CDDFD75F30C9}" type="presParOf" srcId="{0E176117-DECB-4A59-9D7D-2E2CD761E5C9}" destId="{1003E9DB-D1BF-4790-8549-3BB099E8ACB8}" srcOrd="1" destOrd="0" presId="urn:microsoft.com/office/officeart/2005/8/layout/process4"/>
    <dgm:cxn modelId="{FACAF018-5A0B-486B-8415-9490A6D2CFE6}" type="presParOf" srcId="{0E176117-DECB-4A59-9D7D-2E2CD761E5C9}" destId="{C714009B-05AD-4BF5-898B-FF856E766FB3}" srcOrd="2" destOrd="0" presId="urn:microsoft.com/office/officeart/2005/8/layout/process4"/>
    <dgm:cxn modelId="{1699E150-C997-49EB-B3A6-4CA3E01C9D0A}" type="presParOf" srcId="{C714009B-05AD-4BF5-898B-FF856E766FB3}" destId="{A38B464C-835D-4C68-8162-68D3CC8EAA19}" srcOrd="0" destOrd="0" presId="urn:microsoft.com/office/officeart/2005/8/layout/process4"/>
    <dgm:cxn modelId="{ABACE255-4DEA-4BCB-9200-B42A0D753FB8}" type="presParOf" srcId="{0E176117-DECB-4A59-9D7D-2E2CD761E5C9}" destId="{81B35DB8-4134-4AE5-B78A-CCCFE0EC3025}" srcOrd="3" destOrd="0" presId="urn:microsoft.com/office/officeart/2005/8/layout/process4"/>
    <dgm:cxn modelId="{8B4F573B-F485-485E-963B-B8D6F0044EDF}" type="presParOf" srcId="{0E176117-DECB-4A59-9D7D-2E2CD761E5C9}" destId="{5C0B0A30-AA8D-45D1-A6BE-BDBBBE47A6D8}" srcOrd="4" destOrd="0" presId="urn:microsoft.com/office/officeart/2005/8/layout/process4"/>
    <dgm:cxn modelId="{3796CCBC-080F-4906-9B29-FF4235031ADF}" type="presParOf" srcId="{5C0B0A30-AA8D-45D1-A6BE-BDBBBE47A6D8}" destId="{B108B7BC-CB0D-4562-A8F3-94D952BC65CB}" srcOrd="0" destOrd="0" presId="urn:microsoft.com/office/officeart/2005/8/layout/process4"/>
    <dgm:cxn modelId="{83A9F2CE-6E60-46FF-9640-758EF5646666}" type="presParOf" srcId="{0E176117-DECB-4A59-9D7D-2E2CD761E5C9}" destId="{1B9E98F2-1D87-4A4F-A07E-D1F778AB95A2}" srcOrd="5" destOrd="0" presId="urn:microsoft.com/office/officeart/2005/8/layout/process4"/>
    <dgm:cxn modelId="{83AD29B5-6BB5-4D7D-A3BB-49C770BAEB3E}" type="presParOf" srcId="{0E176117-DECB-4A59-9D7D-2E2CD761E5C9}" destId="{3BB1D953-2EC7-4801-9171-E4106F19BBB6}" srcOrd="6" destOrd="0" presId="urn:microsoft.com/office/officeart/2005/8/layout/process4"/>
    <dgm:cxn modelId="{D2E6751F-ECE4-4103-8924-66219B91B945}" type="presParOf" srcId="{3BB1D953-2EC7-4801-9171-E4106F19BBB6}" destId="{F809EEC3-80E3-454D-9653-A4C2E74A051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91E2B-EE62-4360-9294-4E9F702B18F1}">
      <dsp:nvSpPr>
        <dsp:cNvPr id="0" name=""/>
        <dsp:cNvSpPr/>
      </dsp:nvSpPr>
      <dsp:spPr>
        <a:xfrm>
          <a:off x="0" y="2586956"/>
          <a:ext cx="3528392" cy="5659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Аналитик (3 года)</a:t>
          </a:r>
          <a:endParaRPr lang="ru-RU" sz="2000" kern="1200" dirty="0"/>
        </a:p>
      </dsp:txBody>
      <dsp:txXfrm>
        <a:off x="0" y="2586956"/>
        <a:ext cx="3528392" cy="565962"/>
      </dsp:txXfrm>
    </dsp:sp>
    <dsp:sp modelId="{A38B464C-835D-4C68-8162-68D3CC8EAA19}">
      <dsp:nvSpPr>
        <dsp:cNvPr id="0" name=""/>
        <dsp:cNvSpPr/>
      </dsp:nvSpPr>
      <dsp:spPr>
        <a:xfrm rot="10800000">
          <a:off x="0" y="1724995"/>
          <a:ext cx="3528392" cy="87045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Разработчик</a:t>
          </a:r>
          <a:endParaRPr lang="ru-RU" sz="2000" kern="1200" dirty="0"/>
        </a:p>
      </dsp:txBody>
      <dsp:txXfrm rot="10800000">
        <a:off x="0" y="1724995"/>
        <a:ext cx="3528392" cy="565592"/>
      </dsp:txXfrm>
    </dsp:sp>
    <dsp:sp modelId="{B108B7BC-CB0D-4562-A8F3-94D952BC65CB}">
      <dsp:nvSpPr>
        <dsp:cNvPr id="0" name=""/>
        <dsp:cNvSpPr/>
      </dsp:nvSpPr>
      <dsp:spPr>
        <a:xfrm rot="10800000">
          <a:off x="0" y="863033"/>
          <a:ext cx="3528392" cy="870450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Тестировщик</a:t>
          </a:r>
          <a:endParaRPr lang="ru-RU" sz="2000" kern="1200" dirty="0"/>
        </a:p>
      </dsp:txBody>
      <dsp:txXfrm rot="10800000">
        <a:off x="0" y="863033"/>
        <a:ext cx="3528392" cy="565592"/>
      </dsp:txXfrm>
    </dsp:sp>
    <dsp:sp modelId="{F809EEC3-80E3-454D-9653-A4C2E74A051A}">
      <dsp:nvSpPr>
        <dsp:cNvPr id="0" name=""/>
        <dsp:cNvSpPr/>
      </dsp:nvSpPr>
      <dsp:spPr>
        <a:xfrm rot="10800000">
          <a:off x="0" y="1"/>
          <a:ext cx="3528392" cy="870450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Релиз инженер</a:t>
          </a:r>
          <a:endParaRPr lang="ru-RU" sz="2000" kern="1200" dirty="0"/>
        </a:p>
      </dsp:txBody>
      <dsp:txXfrm rot="10800000">
        <a:off x="0" y="1"/>
        <a:ext cx="3528392" cy="565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C2058-875E-418B-A187-F42650D9CB58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C3910-7916-46A3-8106-0A864B091D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187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 smtClean="0"/>
              <a:t>Наконец мы дошли до самой</a:t>
            </a:r>
            <a:r>
              <a:rPr lang="ru-RU" baseline="0" dirty="0" smtClean="0"/>
              <a:t> горячо обсуждаемой темы в области работы с ГК – отчетной документации.</a:t>
            </a:r>
          </a:p>
          <a:p>
            <a:pPr lvl="0"/>
            <a:r>
              <a:rPr lang="ru-RU" baseline="0" dirty="0" smtClean="0"/>
              <a:t>Действительно сейчас дела доходят до того, что заказчику сдаются десятки килограммов бумаги, перевозимые на газелях. Однако, практической пользы от этого, зачастую не так много.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В тоже время Agile манифест гласит, что "работающий продукт важнее исчерпывающей документации», а ГОСТ сам по себе не требует</a:t>
            </a:r>
            <a:r>
              <a:rPr lang="ru-RU" baseline="0" dirty="0" smtClean="0"/>
              <a:t> создавать все виды документов, он лишь их описывает их многообразие для любого вида систем.</a:t>
            </a:r>
            <a:endParaRPr lang="ru-RU" dirty="0" smtClean="0"/>
          </a:p>
          <a:p>
            <a:pPr lvl="0"/>
            <a:r>
              <a:rPr lang="ru-RU" dirty="0" smtClean="0"/>
              <a:t>Поэтому</a:t>
            </a:r>
            <a:r>
              <a:rPr lang="ru-RU" baseline="0" dirty="0" smtClean="0"/>
              <a:t> </a:t>
            </a:r>
            <a:r>
              <a:rPr lang="ru-RU" dirty="0" smtClean="0"/>
              <a:t>в ТЗ к ГК нужно предъявлять требования к созданию только той документации, которая необходима для создаваемого вида автоматизируемой системы (АС) и ПО. </a:t>
            </a:r>
          </a:p>
          <a:p>
            <a:pPr lvl="0"/>
            <a:r>
              <a:rPr lang="ru-RU" dirty="0" smtClean="0"/>
              <a:t>В ходе ее разработки следует избегать дублирования информации в нескольких документах, используя перекрестные ссылки между ними.</a:t>
            </a:r>
          </a:p>
          <a:p>
            <a:pPr lvl="0"/>
            <a:r>
              <a:rPr lang="ru-RU" dirty="0" smtClean="0"/>
              <a:t>Для удобства восприятия и сокращения затрат на последующее внесение изменени</a:t>
            </a:r>
            <a:r>
              <a:rPr lang="ru-RU" baseline="0" dirty="0" smtClean="0"/>
              <a:t>й можно</a:t>
            </a:r>
            <a:r>
              <a:rPr lang="ru-RU" dirty="0" smtClean="0"/>
              <a:t> декомпозировать документы на логические части.</a:t>
            </a:r>
          </a:p>
          <a:p>
            <a:pPr lvl="0"/>
            <a:r>
              <a:rPr lang="ru-RU" dirty="0" smtClean="0"/>
              <a:t>Ну и самое главное это использовать средства</a:t>
            </a:r>
            <a:r>
              <a:rPr lang="ru-RU" baseline="0" dirty="0" smtClean="0"/>
              <a:t> автоматизации как для генерации документов, так и в качестве основы для их содержания. То есть если в проекте используются средства автоматизированного развертывания, настройки конфигурации, тестирования, то такая рабочая документация должна сводится к инструкция по их запуску.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F5E27-ED61-4277-AA73-98D1ED8C7F2D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412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 smtClean="0"/>
              <a:t>Наконец мы дошли до самой</a:t>
            </a:r>
            <a:r>
              <a:rPr lang="ru-RU" baseline="0" dirty="0" smtClean="0"/>
              <a:t> горячо обсуждаемой темы в области работы с ГК – отчетной документации.</a:t>
            </a:r>
          </a:p>
          <a:p>
            <a:pPr lvl="0"/>
            <a:r>
              <a:rPr lang="ru-RU" baseline="0" dirty="0" smtClean="0"/>
              <a:t>Действительно сейчас дела доходят до того, что заказчику сдаются десятки килограммов бумаги, перевозимые на газелях. Однако, практической пользы от этого, зачастую не так много.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В тоже время Agile манифест гласит, что "работающий продукт важнее исчерпывающей документации», а ГОСТ сам по себе не требует</a:t>
            </a:r>
            <a:r>
              <a:rPr lang="ru-RU" baseline="0" dirty="0" smtClean="0"/>
              <a:t> создавать все виды документов, он лишь их описывает их многообразие для любого вида систем.</a:t>
            </a:r>
            <a:endParaRPr lang="ru-RU" dirty="0" smtClean="0"/>
          </a:p>
          <a:p>
            <a:pPr lvl="0"/>
            <a:r>
              <a:rPr lang="ru-RU" dirty="0" smtClean="0"/>
              <a:t>Поэтому</a:t>
            </a:r>
            <a:r>
              <a:rPr lang="ru-RU" baseline="0" dirty="0" smtClean="0"/>
              <a:t> </a:t>
            </a:r>
            <a:r>
              <a:rPr lang="ru-RU" dirty="0" smtClean="0"/>
              <a:t>в ТЗ к ГК нужно предъявлять требования к созданию только той документации, которая необходима для создаваемого вида автоматизируемой системы (АС) и ПО. </a:t>
            </a:r>
          </a:p>
          <a:p>
            <a:pPr lvl="0"/>
            <a:r>
              <a:rPr lang="ru-RU" dirty="0" smtClean="0"/>
              <a:t>В ходе ее разработки следует избегать дублирования информации в нескольких документах, используя перекрестные ссылки между ними.</a:t>
            </a:r>
          </a:p>
          <a:p>
            <a:pPr lvl="0"/>
            <a:r>
              <a:rPr lang="ru-RU" dirty="0" smtClean="0"/>
              <a:t>Для удобства восприятия и сокращения затрат на последующее внесение изменени</a:t>
            </a:r>
            <a:r>
              <a:rPr lang="ru-RU" baseline="0" dirty="0" smtClean="0"/>
              <a:t>й можно</a:t>
            </a:r>
            <a:r>
              <a:rPr lang="ru-RU" dirty="0" smtClean="0"/>
              <a:t> декомпозировать документы на логические части.</a:t>
            </a:r>
          </a:p>
          <a:p>
            <a:pPr lvl="0"/>
            <a:r>
              <a:rPr lang="ru-RU" dirty="0" smtClean="0"/>
              <a:t>Ну и самое главное это использовать средства</a:t>
            </a:r>
            <a:r>
              <a:rPr lang="ru-RU" baseline="0" dirty="0" smtClean="0"/>
              <a:t> автоматизации как для генерации документов, так и в качестве основы для их содержания. То есть если в проекте используются средства автоматизированного развертывания, настройки конфигурации, тестирования, то такая рабочая документация должна сводится к инструкция по их запуску.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F5E27-ED61-4277-AA73-98D1ED8C7F2D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412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 smtClean="0"/>
              <a:t>Наконец мы дошли до самой</a:t>
            </a:r>
            <a:r>
              <a:rPr lang="ru-RU" baseline="0" dirty="0" smtClean="0"/>
              <a:t> горячо обсуждаемой темы в области работы с ГК – отчетной документации.</a:t>
            </a:r>
          </a:p>
          <a:p>
            <a:pPr lvl="0"/>
            <a:r>
              <a:rPr lang="ru-RU" baseline="0" dirty="0" smtClean="0"/>
              <a:t>Действительно сейчас дела доходят до того, что заказчику сдаются десятки килограммов бумаги, перевозимые на газелях. Однако, практической пользы от этого, зачастую не так много.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В тоже время Agile манифест гласит, что "работающий продукт важнее исчерпывающей документации», а ГОСТ сам по себе не требует</a:t>
            </a:r>
            <a:r>
              <a:rPr lang="ru-RU" baseline="0" dirty="0" smtClean="0"/>
              <a:t> создавать все виды документов, он лишь их описывает их многообразие для любого вида систем.</a:t>
            </a:r>
            <a:endParaRPr lang="ru-RU" dirty="0" smtClean="0"/>
          </a:p>
          <a:p>
            <a:pPr lvl="0"/>
            <a:r>
              <a:rPr lang="ru-RU" dirty="0" smtClean="0"/>
              <a:t>Поэтому</a:t>
            </a:r>
            <a:r>
              <a:rPr lang="ru-RU" baseline="0" dirty="0" smtClean="0"/>
              <a:t> </a:t>
            </a:r>
            <a:r>
              <a:rPr lang="ru-RU" dirty="0" smtClean="0"/>
              <a:t>в ТЗ к ГК нужно предъявлять требования к созданию только той документации, которая необходима для создаваемого вида автоматизируемой системы (АС) и ПО. </a:t>
            </a:r>
          </a:p>
          <a:p>
            <a:pPr lvl="0"/>
            <a:r>
              <a:rPr lang="ru-RU" dirty="0" smtClean="0"/>
              <a:t>В ходе ее разработки следует избегать дублирования информации в нескольких документах, используя перекрестные ссылки между ними.</a:t>
            </a:r>
          </a:p>
          <a:p>
            <a:pPr lvl="0"/>
            <a:r>
              <a:rPr lang="ru-RU" dirty="0" smtClean="0"/>
              <a:t>Для удобства восприятия и сокращения затрат на последующее внесение изменени</a:t>
            </a:r>
            <a:r>
              <a:rPr lang="ru-RU" baseline="0" dirty="0" smtClean="0"/>
              <a:t>й можно</a:t>
            </a:r>
            <a:r>
              <a:rPr lang="ru-RU" dirty="0" smtClean="0"/>
              <a:t> декомпозировать документы на логические части.</a:t>
            </a:r>
          </a:p>
          <a:p>
            <a:pPr lvl="0"/>
            <a:r>
              <a:rPr lang="ru-RU" dirty="0" smtClean="0"/>
              <a:t>Ну и самое главное это использовать средства</a:t>
            </a:r>
            <a:r>
              <a:rPr lang="ru-RU" baseline="0" dirty="0" smtClean="0"/>
              <a:t> автоматизации как для генерации документов, так и в качестве основы для их содержания. То есть если в проекте используются средства автоматизированного развертывания, настройки конфигурации, тестирования, то такая рабочая документация должна сводится к инструкция по их запуску.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F5E27-ED61-4277-AA73-98D1ED8C7F2D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412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 smtClean="0"/>
              <a:t>Наконец мы дошли до самой</a:t>
            </a:r>
            <a:r>
              <a:rPr lang="ru-RU" baseline="0" dirty="0" smtClean="0"/>
              <a:t> горячо обсуждаемой темы в области работы с ГК – отчетной документации.</a:t>
            </a:r>
          </a:p>
          <a:p>
            <a:pPr lvl="0"/>
            <a:r>
              <a:rPr lang="ru-RU" baseline="0" dirty="0" smtClean="0"/>
              <a:t>Действительно сейчас дела доходят до того, что заказчику сдаются десятки килограммов бумаги, перевозимые на газелях. Однако, практической пользы от этого, зачастую не так много.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В тоже время Agile манифест гласит, что "работающий продукт важнее исчерпывающей документации», а ГОСТ сам по себе не требует</a:t>
            </a:r>
            <a:r>
              <a:rPr lang="ru-RU" baseline="0" dirty="0" smtClean="0"/>
              <a:t> создавать все виды документов, он лишь их описывает их многообразие для любого вида систем.</a:t>
            </a:r>
            <a:endParaRPr lang="ru-RU" dirty="0" smtClean="0"/>
          </a:p>
          <a:p>
            <a:pPr lvl="0"/>
            <a:r>
              <a:rPr lang="ru-RU" dirty="0" smtClean="0"/>
              <a:t>Поэтому</a:t>
            </a:r>
            <a:r>
              <a:rPr lang="ru-RU" baseline="0" dirty="0" smtClean="0"/>
              <a:t> </a:t>
            </a:r>
            <a:r>
              <a:rPr lang="ru-RU" dirty="0" smtClean="0"/>
              <a:t>в ТЗ к ГК нужно предъявлять требования к созданию только той документации, которая необходима для создаваемого вида автоматизируемой системы (АС) и ПО. </a:t>
            </a:r>
          </a:p>
          <a:p>
            <a:pPr lvl="0"/>
            <a:r>
              <a:rPr lang="ru-RU" dirty="0" smtClean="0"/>
              <a:t>В ходе ее разработки следует избегать дублирования информации в нескольких документах, используя перекрестные ссылки между ними.</a:t>
            </a:r>
          </a:p>
          <a:p>
            <a:pPr lvl="0"/>
            <a:r>
              <a:rPr lang="ru-RU" dirty="0" smtClean="0"/>
              <a:t>Для удобства восприятия и сокращения затрат на последующее внесение изменени</a:t>
            </a:r>
            <a:r>
              <a:rPr lang="ru-RU" baseline="0" dirty="0" smtClean="0"/>
              <a:t>й можно</a:t>
            </a:r>
            <a:r>
              <a:rPr lang="ru-RU" dirty="0" smtClean="0"/>
              <a:t> декомпозировать документы на логические части.</a:t>
            </a:r>
          </a:p>
          <a:p>
            <a:pPr lvl="0"/>
            <a:r>
              <a:rPr lang="ru-RU" dirty="0" smtClean="0"/>
              <a:t>Ну и самое главное это использовать средства</a:t>
            </a:r>
            <a:r>
              <a:rPr lang="ru-RU" baseline="0" dirty="0" smtClean="0"/>
              <a:t> автоматизации как для генерации документов, так и в качестве основы для их содержания. То есть если в проекте используются средства автоматизированного развертывания, настройки конфигурации, тестирования, то такая рабочая документация должна сводится к инструкция по их запуску.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F5E27-ED61-4277-AA73-98D1ED8C7F2D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412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 smtClean="0"/>
              <a:t>Наконец мы дошли до самой</a:t>
            </a:r>
            <a:r>
              <a:rPr lang="ru-RU" baseline="0" dirty="0" smtClean="0"/>
              <a:t> горячо обсуждаемой темы в области работы с ГК – отчетной документации.</a:t>
            </a:r>
          </a:p>
          <a:p>
            <a:pPr lvl="0"/>
            <a:r>
              <a:rPr lang="ru-RU" baseline="0" dirty="0" smtClean="0"/>
              <a:t>Действительно сейчас дела доходят до того, что заказчику сдаются десятки килограммов бумаги, перевозимые на газелях. Однако, практической пользы от этого, зачастую не так много.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В тоже время Agile манифест гласит, что "работающий продукт важнее исчерпывающей документации», а ГОСТ сам по себе не требует</a:t>
            </a:r>
            <a:r>
              <a:rPr lang="ru-RU" baseline="0" dirty="0" smtClean="0"/>
              <a:t> создавать все виды документов, он лишь их описывает их многообразие для любого вида систем.</a:t>
            </a:r>
            <a:endParaRPr lang="ru-RU" dirty="0" smtClean="0"/>
          </a:p>
          <a:p>
            <a:pPr lvl="0"/>
            <a:r>
              <a:rPr lang="ru-RU" dirty="0" smtClean="0"/>
              <a:t>Поэтому</a:t>
            </a:r>
            <a:r>
              <a:rPr lang="ru-RU" baseline="0" dirty="0" smtClean="0"/>
              <a:t> </a:t>
            </a:r>
            <a:r>
              <a:rPr lang="ru-RU" dirty="0" smtClean="0"/>
              <a:t>в ТЗ к ГК нужно предъявлять требования к созданию только той документации, которая необходима для создаваемого вида автоматизируемой системы (АС) и ПО. </a:t>
            </a:r>
          </a:p>
          <a:p>
            <a:pPr lvl="0"/>
            <a:r>
              <a:rPr lang="ru-RU" dirty="0" smtClean="0"/>
              <a:t>В ходе ее разработки следует избегать дублирования информации в нескольких документах, используя перекрестные ссылки между ними.</a:t>
            </a:r>
          </a:p>
          <a:p>
            <a:pPr lvl="0"/>
            <a:r>
              <a:rPr lang="ru-RU" dirty="0" smtClean="0"/>
              <a:t>Для удобства восприятия и сокращения затрат на последующее внесение изменени</a:t>
            </a:r>
            <a:r>
              <a:rPr lang="ru-RU" baseline="0" dirty="0" smtClean="0"/>
              <a:t>й можно</a:t>
            </a:r>
            <a:r>
              <a:rPr lang="ru-RU" dirty="0" smtClean="0"/>
              <a:t> декомпозировать документы на логические части.</a:t>
            </a:r>
          </a:p>
          <a:p>
            <a:pPr lvl="0"/>
            <a:r>
              <a:rPr lang="ru-RU" dirty="0" smtClean="0"/>
              <a:t>Ну и самое главное это использовать средства</a:t>
            </a:r>
            <a:r>
              <a:rPr lang="ru-RU" baseline="0" dirty="0" smtClean="0"/>
              <a:t> автоматизации как для генерации документов, так и в качестве основы для их содержания. То есть если в проекте используются средства автоматизированного развертывания, настройки конфигурации, тестирования, то такая рабочая документация должна сводится к инструкция по их запуску.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F5E27-ED61-4277-AA73-98D1ED8C7F2D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412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 smtClean="0"/>
              <a:t>Наконец мы дошли до самой</a:t>
            </a:r>
            <a:r>
              <a:rPr lang="ru-RU" baseline="0" dirty="0" smtClean="0"/>
              <a:t> горячо обсуждаемой темы в области работы с ГК – отчетной документации.</a:t>
            </a:r>
          </a:p>
          <a:p>
            <a:pPr lvl="0"/>
            <a:r>
              <a:rPr lang="ru-RU" baseline="0" dirty="0" smtClean="0"/>
              <a:t>Действительно сейчас дела доходят до того, что заказчику сдаются десятки килограммов бумаги, перевозимые на газелях. Однако, практической пользы от этого, зачастую не так много.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В тоже время Agile манифест гласит, что "работающий продукт важнее исчерпывающей документации», а ГОСТ сам по себе не требует</a:t>
            </a:r>
            <a:r>
              <a:rPr lang="ru-RU" baseline="0" dirty="0" smtClean="0"/>
              <a:t> создавать все виды документов, он лишь их описывает их многообразие для любого вида систем.</a:t>
            </a:r>
            <a:endParaRPr lang="ru-RU" dirty="0" smtClean="0"/>
          </a:p>
          <a:p>
            <a:pPr lvl="0"/>
            <a:r>
              <a:rPr lang="ru-RU" dirty="0" smtClean="0"/>
              <a:t>Поэтому</a:t>
            </a:r>
            <a:r>
              <a:rPr lang="ru-RU" baseline="0" dirty="0" smtClean="0"/>
              <a:t> </a:t>
            </a:r>
            <a:r>
              <a:rPr lang="ru-RU" dirty="0" smtClean="0"/>
              <a:t>в ТЗ к ГК нужно предъявлять требования к созданию только той документации, которая необходима для создаваемого вида автоматизируемой системы (АС) и ПО. </a:t>
            </a:r>
          </a:p>
          <a:p>
            <a:pPr lvl="0"/>
            <a:r>
              <a:rPr lang="ru-RU" dirty="0" smtClean="0"/>
              <a:t>В ходе ее разработки следует избегать дублирования информации в нескольких документах, используя перекрестные ссылки между ними.</a:t>
            </a:r>
          </a:p>
          <a:p>
            <a:pPr lvl="0"/>
            <a:r>
              <a:rPr lang="ru-RU" dirty="0" smtClean="0"/>
              <a:t>Для удобства восприятия и сокращения затрат на последующее внесение изменени</a:t>
            </a:r>
            <a:r>
              <a:rPr lang="ru-RU" baseline="0" dirty="0" smtClean="0"/>
              <a:t>й можно</a:t>
            </a:r>
            <a:r>
              <a:rPr lang="ru-RU" dirty="0" smtClean="0"/>
              <a:t> декомпозировать документы на логические части.</a:t>
            </a:r>
          </a:p>
          <a:p>
            <a:pPr lvl="0"/>
            <a:r>
              <a:rPr lang="ru-RU" dirty="0" smtClean="0"/>
              <a:t>Ну и самое главное это использовать средства</a:t>
            </a:r>
            <a:r>
              <a:rPr lang="ru-RU" baseline="0" dirty="0" smtClean="0"/>
              <a:t> автоматизации как для генерации документов, так и в качестве основы для их содержания. То есть если в проекте используются средства автоматизированного развертывания, настройки конфигурации, тестирования, то такая рабочая документация должна сводится к инструкция по их запуску.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F5E27-ED61-4277-AA73-98D1ED8C7F2D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412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Техническое задание</a:t>
            </a:r>
          </a:p>
          <a:p>
            <a:r>
              <a:rPr lang="ru-RU" dirty="0" smtClean="0"/>
              <a:t>Технический проект</a:t>
            </a:r>
          </a:p>
          <a:p>
            <a:r>
              <a:rPr lang="ru-RU" dirty="0" smtClean="0"/>
              <a:t>	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Ведомость технического проекта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Пояснительная записка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Схема функциональной структуры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Ведомость покупных изделий</a:t>
            </a:r>
            <a:endParaRPr lang="ru-RU" dirty="0" smtClean="0">
              <a:effectLst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Описание автоматизируемых функций</a:t>
            </a:r>
            <a:endParaRPr lang="ru-RU" dirty="0" smtClean="0">
              <a:effectLst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Описание организации информационной базы</a:t>
            </a:r>
            <a:endParaRPr lang="ru-RU" dirty="0" smtClean="0">
              <a:effectLst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Описание систем классификации и кодирования</a:t>
            </a:r>
            <a:endParaRPr lang="ru-RU" dirty="0" smtClean="0">
              <a:effectLst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Описание программного обеспечения</a:t>
            </a:r>
          </a:p>
          <a:p>
            <a:pPr lvl="0"/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Рабочая документация и ввод в действие</a:t>
            </a:r>
          </a:p>
          <a:p>
            <a:pPr lvl="0"/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Комплект программной документации в составе: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Комплект документации для государственной регистрации прав:</a:t>
            </a:r>
            <a:endParaRPr lang="ru-RU" b="0" dirty="0" smtClean="0">
              <a:effectLst/>
            </a:endParaRPr>
          </a:p>
          <a:p>
            <a:pPr lvl="0"/>
            <a:r>
              <a:rPr lang="ru-RU" b="0" dirty="0" smtClean="0">
                <a:effectLst/>
              </a:rPr>
              <a:t>Комплект эксплуатационной документации</a:t>
            </a:r>
          </a:p>
          <a:p>
            <a:pPr lvl="0"/>
            <a:r>
              <a:rPr lang="ru-RU" b="0" dirty="0" smtClean="0">
                <a:effectLst/>
              </a:rPr>
              <a:t>Документация по подготовке персонала:</a:t>
            </a:r>
          </a:p>
          <a:p>
            <a:pPr lvl="0"/>
            <a:r>
              <a:rPr lang="ru-RU" b="0" dirty="0" smtClean="0">
                <a:effectLst/>
              </a:rPr>
              <a:t>Проведение предварительных автономных и комплексных испытаний</a:t>
            </a:r>
          </a:p>
          <a:p>
            <a:pPr lvl="0"/>
            <a:endParaRPr lang="ru-RU" b="0" dirty="0" smtClean="0">
              <a:effectLst/>
            </a:endParaRPr>
          </a:p>
          <a:p>
            <a:pPr lvl="0"/>
            <a:endParaRPr lang="ru-RU" b="0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3910-7916-46A3-8106-0A864B091D3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01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3910-7916-46A3-8106-0A864B091D3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150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Альтернативой является представление одного и того же предмета в двух или более местах. Если меняется одно, придется вспоминать и об изменении других, или же ваша программа (подобно компьютерам пришельцев) будет поставлена на колени в виду противоречий. </a:t>
            </a:r>
            <a:r>
              <a:rPr lang="ru-R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 не в том, вспомните ли вы о необходимом изменении или нет; вопрос в том, когда вы об этом забудете.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3910-7916-46A3-8106-0A864B091D37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017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Альтернативой является представление одного и того же предмета в двух или более местах. Если меняется одно, придется вспоминать и об изменении других, или же ваша программа (подобно компьютерам пришельцев) будет поставлена на колени в виду противоречий. </a:t>
            </a:r>
            <a:r>
              <a:rPr lang="ru-R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 не в том, вспомните ли вы о необходимом изменении или нет; вопрос в том, когда вы об этом забудете.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3910-7916-46A3-8106-0A864B091D37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017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3910-7916-46A3-8106-0A864B091D37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34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F5E27-ED61-4277-AA73-98D1ED8C7F2D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320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 smtClean="0"/>
              <a:t>Наконец мы дошли до самой</a:t>
            </a:r>
            <a:r>
              <a:rPr lang="ru-RU" baseline="0" dirty="0" smtClean="0"/>
              <a:t> горячо обсуждаемой темы в области работы с ГК – отчетной документации.</a:t>
            </a:r>
          </a:p>
          <a:p>
            <a:pPr lvl="0"/>
            <a:r>
              <a:rPr lang="ru-RU" baseline="0" dirty="0" smtClean="0"/>
              <a:t>Действительно сейчас дела доходят до того, что заказчику сдаются десятки килограммов бумаги, перевозимые на газелях. Однако, практической пользы от этого, зачастую не так много.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В тоже время Agile манифест гласит, что "работающий продукт важнее исчерпывающей документации», а ГОСТ сам по себе не требует</a:t>
            </a:r>
            <a:r>
              <a:rPr lang="ru-RU" baseline="0" dirty="0" smtClean="0"/>
              <a:t> создавать все виды документов, он лишь их описывает их многообразие для любого вида систем.</a:t>
            </a:r>
            <a:endParaRPr lang="ru-RU" dirty="0" smtClean="0"/>
          </a:p>
          <a:p>
            <a:pPr lvl="0"/>
            <a:r>
              <a:rPr lang="ru-RU" dirty="0" smtClean="0"/>
              <a:t>Поэтому</a:t>
            </a:r>
            <a:r>
              <a:rPr lang="ru-RU" baseline="0" dirty="0" smtClean="0"/>
              <a:t> </a:t>
            </a:r>
            <a:r>
              <a:rPr lang="ru-RU" dirty="0" smtClean="0"/>
              <a:t>в ТЗ к ГК нужно предъявлять требования к созданию только той документации, которая необходима для создаваемого вида автоматизируемой системы (АС) и ПО. </a:t>
            </a:r>
          </a:p>
          <a:p>
            <a:pPr lvl="0"/>
            <a:r>
              <a:rPr lang="ru-RU" dirty="0" smtClean="0"/>
              <a:t>В ходе ее разработки следует избегать дублирования информации в нескольких документах, используя перекрестные ссылки между ними.</a:t>
            </a:r>
          </a:p>
          <a:p>
            <a:pPr lvl="0"/>
            <a:r>
              <a:rPr lang="ru-RU" dirty="0" smtClean="0"/>
              <a:t>Для удобства восприятия и сокращения затрат на последующее внесение изменени</a:t>
            </a:r>
            <a:r>
              <a:rPr lang="ru-RU" baseline="0" dirty="0" smtClean="0"/>
              <a:t>й можно</a:t>
            </a:r>
            <a:r>
              <a:rPr lang="ru-RU" dirty="0" smtClean="0"/>
              <a:t> декомпозировать документы на логические части.</a:t>
            </a:r>
          </a:p>
          <a:p>
            <a:pPr lvl="0"/>
            <a:r>
              <a:rPr lang="ru-RU" dirty="0" smtClean="0"/>
              <a:t>Ну и самое главное это использовать средства</a:t>
            </a:r>
            <a:r>
              <a:rPr lang="ru-RU" baseline="0" dirty="0" smtClean="0"/>
              <a:t> автоматизации как для генерации документов, так и в качестве основы для их содержания. То есть если в проекте используются средства автоматизированного развертывания, настройки конфигурации, тестирования, то такая рабочая документация должна сводится к инструкция по их запуску.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F5E27-ED61-4277-AA73-98D1ED8C7F2D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412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 smtClean="0"/>
              <a:t>Наконец мы дошли до самой</a:t>
            </a:r>
            <a:r>
              <a:rPr lang="ru-RU" baseline="0" dirty="0" smtClean="0"/>
              <a:t> горячо обсуждаемой темы в области работы с ГК – отчетной документации.</a:t>
            </a:r>
          </a:p>
          <a:p>
            <a:pPr lvl="0"/>
            <a:r>
              <a:rPr lang="ru-RU" baseline="0" dirty="0" smtClean="0"/>
              <a:t>Действительно сейчас дела доходят до того, что заказчику сдаются десятки килограммов бумаги, перевозимые на газелях. Однако, практической пользы от этого, зачастую не так много.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В тоже время Agile манифест гласит, что "работающий продукт важнее исчерпывающей документации», а ГОСТ сам по себе не требует</a:t>
            </a:r>
            <a:r>
              <a:rPr lang="ru-RU" baseline="0" dirty="0" smtClean="0"/>
              <a:t> создавать все виды документов, он лишь их описывает их многообразие для любого вида систем.</a:t>
            </a:r>
            <a:endParaRPr lang="ru-RU" dirty="0" smtClean="0"/>
          </a:p>
          <a:p>
            <a:pPr lvl="0"/>
            <a:r>
              <a:rPr lang="ru-RU" dirty="0" smtClean="0"/>
              <a:t>Поэтому</a:t>
            </a:r>
            <a:r>
              <a:rPr lang="ru-RU" baseline="0" dirty="0" smtClean="0"/>
              <a:t> </a:t>
            </a:r>
            <a:r>
              <a:rPr lang="ru-RU" dirty="0" smtClean="0"/>
              <a:t>в ТЗ к ГК нужно предъявлять требования к созданию только той документации, которая необходима для создаваемого вида автоматизируемой системы (АС) и ПО. </a:t>
            </a:r>
          </a:p>
          <a:p>
            <a:pPr lvl="0"/>
            <a:r>
              <a:rPr lang="ru-RU" dirty="0" smtClean="0"/>
              <a:t>В ходе ее разработки следует избегать дублирования информации в нескольких документах, используя перекрестные ссылки между ними.</a:t>
            </a:r>
          </a:p>
          <a:p>
            <a:pPr lvl="0"/>
            <a:r>
              <a:rPr lang="ru-RU" dirty="0" smtClean="0"/>
              <a:t>Для удобства восприятия и сокращения затрат на последующее внесение изменени</a:t>
            </a:r>
            <a:r>
              <a:rPr lang="ru-RU" baseline="0" dirty="0" smtClean="0"/>
              <a:t>й можно</a:t>
            </a:r>
            <a:r>
              <a:rPr lang="ru-RU" dirty="0" smtClean="0"/>
              <a:t> декомпозировать документы на логические части.</a:t>
            </a:r>
          </a:p>
          <a:p>
            <a:pPr lvl="0"/>
            <a:r>
              <a:rPr lang="ru-RU" dirty="0" smtClean="0"/>
              <a:t>Ну и самое главное это использовать средства</a:t>
            </a:r>
            <a:r>
              <a:rPr lang="ru-RU" baseline="0" dirty="0" smtClean="0"/>
              <a:t> автоматизации как для генерации документов, так и в качестве основы для их содержания. То есть если в проекте используются средства автоматизированного развертывания, настройки конфигурации, тестирования, то такая рабочая документация должна сводится к инструкция по их запуску.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F5E27-ED61-4277-AA73-98D1ED8C7F2D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41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9CF-AAC8-4997-94E3-D402029A22F5}" type="datetime1">
              <a:rPr lang="ru-RU" smtClean="0"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50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E4AF-D101-4577-A963-BEC6EC86DAA3}" type="datetime1">
              <a:rPr lang="ru-RU" smtClean="0"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62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33E8-23ED-49FC-B907-AB3334979DE5}" type="datetime1">
              <a:rPr lang="ru-RU" smtClean="0"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69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C7F2-63F8-4BF3-84C0-817BA32DE3CB}" type="datetime1">
              <a:rPr lang="ru-RU" smtClean="0"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69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79B0-D569-4A78-849C-7F49C2B02B5F}" type="datetime1">
              <a:rPr lang="ru-RU" smtClean="0"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7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C0F6-D182-42F0-93E5-F03C47355829}" type="datetime1">
              <a:rPr lang="ru-RU" smtClean="0"/>
              <a:t>28.04.2018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62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B0F6-30C7-4CCC-8FD1-1D3E478E4EDE}" type="datetime1">
              <a:rPr lang="ru-RU" smtClean="0"/>
              <a:t>28.04.2018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04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D0D4-282C-442E-BF79-36454FC09531}" type="datetime1">
              <a:rPr lang="ru-RU" smtClean="0"/>
              <a:t>28.04.2018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95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53B4-9DEE-4509-AFC4-33B4C0B5635C}" type="datetime1">
              <a:rPr lang="ru-RU" smtClean="0"/>
              <a:t>28.04.2018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04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3304-E169-4B54-AF33-077BCF3A2EBB}" type="datetime1">
              <a:rPr lang="ru-RU" smtClean="0"/>
              <a:t>28.04.2018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44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AE93-F81F-4066-940A-48BCB0C57881}" type="datetime1">
              <a:rPr lang="ru-RU" smtClean="0"/>
              <a:t>28.04.2018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35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09721-9CFC-45E8-A383-074E4E083DBE}" type="datetime1">
              <a:rPr lang="ru-RU" smtClean="0"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0F4E0-3E0A-4EF0-AD0D-4C433EFBED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81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7504" y="3939902"/>
            <a:ext cx="7040880" cy="122413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Артем Воронцов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СПб ГУП «СПб ИАЦ»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facebook.com/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artem.v.vorontsov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1DF5E2-3BB3-4697-BA61-01580F0E5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303498"/>
            <a:ext cx="2700300" cy="133895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1814512"/>
            <a:ext cx="8535430" cy="1514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ru-RU" sz="5200" dirty="0"/>
              <a:t>ГОСТа бояться - в проект не ходить:</a:t>
            </a:r>
            <a:r>
              <a:rPr lang="ru-RU" sz="5200" b="0" dirty="0"/>
              <a:t> </a:t>
            </a:r>
            <a:r>
              <a:rPr lang="ru-RU" sz="4100" b="0" dirty="0"/>
              <a:t>автоматизируем </a:t>
            </a:r>
            <a:r>
              <a:rPr lang="ru-RU" sz="4100" b="0" dirty="0" smtClean="0"/>
              <a:t>подготовку</a:t>
            </a:r>
            <a:r>
              <a:rPr lang="en-US" sz="4100" b="0" dirty="0" smtClean="0"/>
              <a:t/>
            </a:r>
            <a:br>
              <a:rPr lang="en-US" sz="4100" b="0" dirty="0" smtClean="0"/>
            </a:br>
            <a:r>
              <a:rPr lang="ru-RU" sz="4100" b="0" dirty="0" smtClean="0"/>
              <a:t>отчетной </a:t>
            </a:r>
            <a:r>
              <a:rPr lang="ru-RU" sz="4100" b="0" dirty="0"/>
              <a:t>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950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из жизни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10</a:t>
            </a:fld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4" b="22137"/>
          <a:stretch/>
        </p:blipFill>
        <p:spPr bwMode="auto">
          <a:xfrm>
            <a:off x="323528" y="1131590"/>
            <a:ext cx="8727370" cy="366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82199"/>
            <a:ext cx="2729739" cy="51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 </a:t>
            </a:r>
            <a:r>
              <a:rPr lang="en-US" dirty="0" smtClean="0"/>
              <a:t>DRY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en-US" dirty="0" smtClean="0"/>
              <a:t>don</a:t>
            </a:r>
            <a:r>
              <a:rPr lang="en-US" dirty="0" smtClean="0"/>
              <a:t>’</a:t>
            </a:r>
            <a:r>
              <a:rPr lang="en-US" dirty="0" smtClean="0"/>
              <a:t>t </a:t>
            </a:r>
            <a:r>
              <a:rPr lang="en-US" dirty="0"/>
              <a:t>repeat yourself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11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1575260"/>
            <a:ext cx="5441363" cy="29500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600" dirty="0">
                <a:solidFill>
                  <a:srgbClr val="222222"/>
                </a:solidFill>
              </a:rPr>
              <a:t>Каждая часть знания должна </a:t>
            </a:r>
            <a:r>
              <a:rPr lang="ru-RU" sz="2600" dirty="0" smtClean="0">
                <a:solidFill>
                  <a:srgbClr val="222222"/>
                </a:solidFill>
              </a:rPr>
              <a:t>иметь</a:t>
            </a:r>
            <a:r>
              <a:rPr lang="en-US" sz="2600" dirty="0" smtClean="0">
                <a:solidFill>
                  <a:srgbClr val="222222"/>
                </a:solidFill>
              </a:rPr>
              <a:t/>
            </a:r>
            <a:br>
              <a:rPr lang="en-US" sz="2600" dirty="0" smtClean="0">
                <a:solidFill>
                  <a:srgbClr val="222222"/>
                </a:solidFill>
              </a:rPr>
            </a:br>
            <a:r>
              <a:rPr lang="ru-RU" sz="2600" dirty="0" smtClean="0">
                <a:solidFill>
                  <a:srgbClr val="222222"/>
                </a:solidFill>
              </a:rPr>
              <a:t>    единственное</a:t>
            </a:r>
            <a:r>
              <a:rPr lang="ru-RU" sz="2600" dirty="0">
                <a:solidFill>
                  <a:srgbClr val="222222"/>
                </a:solidFill>
              </a:rPr>
              <a:t>, </a:t>
            </a:r>
            <a:r>
              <a:rPr lang="ru-RU" sz="2600" dirty="0" smtClean="0">
                <a:solidFill>
                  <a:srgbClr val="222222"/>
                </a:solidFill>
              </a:rPr>
              <a:t/>
            </a:r>
            <a:br>
              <a:rPr lang="ru-RU" sz="2600" dirty="0" smtClean="0">
                <a:solidFill>
                  <a:srgbClr val="222222"/>
                </a:solidFill>
              </a:rPr>
            </a:br>
            <a:r>
              <a:rPr lang="ru-RU" sz="2600" dirty="0" smtClean="0">
                <a:solidFill>
                  <a:srgbClr val="222222"/>
                </a:solidFill>
              </a:rPr>
              <a:t>        </a:t>
            </a:r>
            <a:r>
              <a:rPr lang="ru-RU" sz="2600" dirty="0" smtClean="0">
                <a:solidFill>
                  <a:srgbClr val="222222"/>
                </a:solidFill>
              </a:rPr>
              <a:t>непротиворечивое,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solidFill>
                  <a:srgbClr val="222222"/>
                </a:solidFill>
              </a:rPr>
              <a:t>	</a:t>
            </a:r>
            <a:r>
              <a:rPr lang="ru-RU" sz="2600" dirty="0" smtClean="0">
                <a:solidFill>
                  <a:srgbClr val="222222"/>
                </a:solidFill>
              </a:rPr>
              <a:t>официальное</a:t>
            </a:r>
            <a:r>
              <a:rPr lang="ru-RU" sz="2600" dirty="0" smtClean="0">
                <a:solidFill>
                  <a:srgbClr val="222222"/>
                </a:solidFill>
              </a:rPr>
              <a:t/>
            </a:r>
            <a:br>
              <a:rPr lang="ru-RU" sz="2600" dirty="0" smtClean="0">
                <a:solidFill>
                  <a:srgbClr val="222222"/>
                </a:solidFill>
              </a:rPr>
            </a:br>
            <a:r>
              <a:rPr lang="ru-RU" sz="2600" dirty="0" smtClean="0">
                <a:solidFill>
                  <a:srgbClr val="222222"/>
                </a:solidFill>
              </a:rPr>
              <a:t>представление</a:t>
            </a:r>
            <a:r>
              <a:rPr lang="en-US" sz="2600" dirty="0" smtClean="0">
                <a:solidFill>
                  <a:srgbClr val="222222"/>
                </a:solidFill>
              </a:rPr>
              <a:t/>
            </a:r>
            <a:br>
              <a:rPr lang="en-US" sz="2600" dirty="0" smtClean="0">
                <a:solidFill>
                  <a:srgbClr val="222222"/>
                </a:solidFill>
              </a:rPr>
            </a:br>
            <a:r>
              <a:rPr lang="ru-RU" sz="2600" dirty="0" smtClean="0">
                <a:solidFill>
                  <a:srgbClr val="222222"/>
                </a:solidFill>
              </a:rPr>
              <a:t>	в </a:t>
            </a:r>
            <a:r>
              <a:rPr lang="ru-RU" sz="2600" dirty="0">
                <a:solidFill>
                  <a:srgbClr val="222222"/>
                </a:solidFill>
              </a:rPr>
              <a:t>рамках системы</a:t>
            </a:r>
            <a:endParaRPr lang="ru-RU" sz="2600" dirty="0"/>
          </a:p>
        </p:txBody>
      </p:sp>
      <p:pic>
        <p:nvPicPr>
          <p:cNvPr id="7170" name="Picture 2" descr="D:\repo\materials\2018-04-AnalystDays\Материалы\1014226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9662"/>
            <a:ext cx="2232248" cy="31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9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Нарушение принципа </a:t>
            </a:r>
            <a:r>
              <a:rPr lang="en-US" dirty="0" smtClean="0"/>
              <a:t>DRY</a:t>
            </a:r>
            <a:br>
              <a:rPr lang="en-US" dirty="0" smtClean="0"/>
            </a:br>
            <a:r>
              <a:rPr lang="ru-RU" dirty="0" smtClean="0"/>
              <a:t>приводит к </a:t>
            </a:r>
            <a:r>
              <a:rPr lang="en-US" dirty="0" smtClean="0"/>
              <a:t>WET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7536" y="1563638"/>
            <a:ext cx="5441363" cy="29623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="1" dirty="0" smtClean="0"/>
              <a:t>W</a:t>
            </a:r>
            <a:r>
              <a:rPr lang="en-US" sz="2800" dirty="0" smtClean="0"/>
              <a:t>rite </a:t>
            </a:r>
            <a:r>
              <a:rPr lang="en-US" sz="2800" b="1" dirty="0" smtClean="0"/>
              <a:t>E</a:t>
            </a:r>
            <a:r>
              <a:rPr lang="en-US" sz="2800" dirty="0" smtClean="0"/>
              <a:t>verything </a:t>
            </a:r>
            <a:r>
              <a:rPr lang="en-US" sz="2800" b="1" dirty="0" smtClean="0"/>
              <a:t>T</a:t>
            </a:r>
            <a:r>
              <a:rPr lang="en-US" sz="2800" dirty="0" smtClean="0"/>
              <a:t>wice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напиши все дважды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="1" dirty="0"/>
              <a:t>W</a:t>
            </a:r>
            <a:r>
              <a:rPr lang="en-US" sz="2800" dirty="0" smtClean="0"/>
              <a:t>e </a:t>
            </a:r>
            <a:r>
              <a:rPr lang="en-US" sz="2800" b="1" dirty="0" smtClean="0"/>
              <a:t>E</a:t>
            </a:r>
            <a:r>
              <a:rPr lang="en-US" sz="2800" dirty="0" smtClean="0"/>
              <a:t>njoy </a:t>
            </a:r>
            <a:r>
              <a:rPr lang="en-US" sz="2800" b="1" dirty="0" smtClean="0"/>
              <a:t>T</a:t>
            </a:r>
            <a:r>
              <a:rPr lang="en-US" sz="2800" dirty="0" smtClean="0"/>
              <a:t>yping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мы любим печатать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="1" dirty="0"/>
              <a:t>W</a:t>
            </a:r>
            <a:r>
              <a:rPr lang="en-US" sz="2800" dirty="0" smtClean="0"/>
              <a:t>aste </a:t>
            </a:r>
            <a:r>
              <a:rPr lang="en-US" sz="2800" b="1" dirty="0" smtClean="0"/>
              <a:t>E</a:t>
            </a:r>
            <a:r>
              <a:rPr lang="en-US" sz="2800" dirty="0" smtClean="0"/>
              <a:t>veryone's </a:t>
            </a:r>
            <a:r>
              <a:rPr lang="en-US" sz="2800" b="1" dirty="0" smtClean="0"/>
              <a:t>T</a:t>
            </a:r>
            <a:r>
              <a:rPr lang="en-US" sz="2800" dirty="0" smtClean="0"/>
              <a:t>ime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/>
              <a:t>	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тратим время каждого</a:t>
            </a:r>
            <a:endParaRPr lang="ru-RU" sz="2600" dirty="0"/>
          </a:p>
        </p:txBody>
      </p:sp>
      <p:pic>
        <p:nvPicPr>
          <p:cNvPr id="2050" name="Picture 2" descr="D:\repo\materials\2018-04-AnalystDays\Материалы\f718f1fa10c12b3fe369366c6babcf2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7654"/>
            <a:ext cx="3602438" cy="28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4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Проектирование и согласование. Проблемы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13</a:t>
            </a:fld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6006" y="1419622"/>
            <a:ext cx="5788162" cy="2125735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900"/>
              </a:spcAft>
            </a:pPr>
            <a:r>
              <a:rPr lang="ru-RU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Для заказчика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неоднозначен 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смысл </a:t>
            </a: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написанного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разные заказчики видят по</a:t>
            </a: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разному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сложно и долго читать документы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endParaRPr lang="ru-RU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endParaRPr lang="ru-RU" sz="2400" dirty="0">
              <a:solidFill>
                <a:srgbClr val="9A0000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D:\repo\materials\2018-04-AnalystDays\Материалы\81435249_zavalil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r="19810"/>
          <a:stretch/>
        </p:blipFill>
        <p:spPr bwMode="auto">
          <a:xfrm>
            <a:off x="5768162" y="1563638"/>
            <a:ext cx="2764278" cy="309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007" y="3452239"/>
            <a:ext cx="4996074" cy="1279751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>
              <a:spcAft>
                <a:spcPts val="900"/>
              </a:spcAft>
              <a:defRPr sz="2400" b="1">
                <a:solidFill>
                  <a:srgbClr val="9A0000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b="0" dirty="0" smtClean="0"/>
              <a:t>Проект </a:t>
            </a:r>
            <a:r>
              <a:rPr lang="ru-RU" sz="3200" b="0" dirty="0" smtClean="0"/>
              <a:t>переделывается</a:t>
            </a:r>
            <a:r>
              <a:rPr lang="ru-RU" sz="3200" b="0" dirty="0" smtClean="0"/>
              <a:t> </a:t>
            </a:r>
            <a:r>
              <a:rPr lang="ru-RU" sz="3200" b="0" dirty="0" smtClean="0"/>
              <a:t>Согласование </a:t>
            </a:r>
            <a:r>
              <a:rPr lang="ru-RU" sz="3200" b="0" dirty="0" smtClean="0"/>
              <a:t>затягивается</a:t>
            </a:r>
          </a:p>
        </p:txBody>
      </p:sp>
    </p:spTree>
    <p:extLst>
      <p:ext uri="{BB962C8B-B14F-4D97-AF65-F5344CB8AC3E}">
        <p14:creationId xmlns:p14="http://schemas.microsoft.com/office/powerpoint/2010/main" val="4010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Проектирование и согласование.</a:t>
            </a:r>
            <a:br>
              <a:rPr lang="ru-RU" dirty="0" smtClean="0"/>
            </a:br>
            <a:r>
              <a:rPr lang="ru-RU" dirty="0" smtClean="0"/>
              <a:t>Как решаем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14</a:t>
            </a:fld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5536" y="1593042"/>
            <a:ext cx="3892082" cy="20588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kern="0" dirty="0" smtClean="0"/>
              <a:t>Вовлекаем заказчика в: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ru-RU" sz="2600" kern="0" dirty="0" smtClean="0"/>
              <a:t> обсуждение,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ru-RU" sz="2600" kern="0" dirty="0" smtClean="0"/>
              <a:t>проектирование,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ru-RU" sz="2600" dirty="0" smtClean="0"/>
              <a:t>прототипирование.</a:t>
            </a:r>
          </a:p>
          <a:p>
            <a:pPr marL="0" indent="0">
              <a:buNone/>
            </a:pPr>
            <a:endParaRPr lang="ru-RU" sz="2600" dirty="0" smtClean="0"/>
          </a:p>
          <a:p>
            <a:endParaRPr lang="ru-RU" sz="2600" dirty="0"/>
          </a:p>
        </p:txBody>
      </p:sp>
      <p:pic>
        <p:nvPicPr>
          <p:cNvPr id="5" name="Picture 2" descr="C:\repo\AgileDays2016\эскизы\рисунки для презентации\common team at work col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5" t="58895" r="29905" b="8226"/>
          <a:stretch/>
        </p:blipFill>
        <p:spPr bwMode="auto">
          <a:xfrm>
            <a:off x="2724165" y="3378741"/>
            <a:ext cx="3695670" cy="176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92080" y="1749938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Заказчик согласует собственные же решения!</a:t>
            </a:r>
            <a:endParaRPr lang="ru-RU" sz="2800" dirty="0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4113113" y="2076859"/>
            <a:ext cx="792088" cy="989781"/>
          </a:xfrm>
          <a:prstGeom prst="down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5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из жизни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15</a:t>
            </a:fld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5" t="20129" r="19922"/>
          <a:stretch/>
        </p:blipFill>
        <p:spPr bwMode="auto">
          <a:xfrm>
            <a:off x="376242" y="1482273"/>
            <a:ext cx="2962962" cy="3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" t="21751" r="16432"/>
          <a:stretch/>
        </p:blipFill>
        <p:spPr bwMode="auto">
          <a:xfrm>
            <a:off x="3700770" y="1482272"/>
            <a:ext cx="4734177" cy="339373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388" y="1026188"/>
            <a:ext cx="313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Обсуждение бизнес-процесса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61831" y="1026188"/>
            <a:ext cx="283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Обсуждение состава работ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1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Объемные документы.</a:t>
            </a:r>
            <a:br>
              <a:rPr lang="ru-RU" dirty="0" smtClean="0"/>
            </a:br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16</a:t>
            </a:fld>
            <a:endParaRPr lang="ru-RU" dirty="0"/>
          </a:p>
        </p:txBody>
      </p:sp>
      <p:pic>
        <p:nvPicPr>
          <p:cNvPr id="5123" name="Picture 3" descr="D:\repo\materials\2018-04-AnalystDays\Материалы\14680875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13" t="3666" r="4153" b="33402"/>
          <a:stretch/>
        </p:blipFill>
        <p:spPr bwMode="auto">
          <a:xfrm>
            <a:off x="5652120" y="2067694"/>
            <a:ext cx="3451870" cy="254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96006" y="1419622"/>
            <a:ext cx="8092418" cy="2052228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900"/>
              </a:spcAft>
            </a:pPr>
            <a:r>
              <a:rPr lang="ru-RU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Для аналитика / </a:t>
            </a:r>
            <a:r>
              <a:rPr 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тестировщика / разработчика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сложно что-то найти в документе</a:t>
            </a:r>
            <a:endParaRPr lang="ru-RU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сложности при внесении изменений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долго и дорого печатать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endParaRPr lang="ru-RU" sz="2400" dirty="0" smtClean="0">
              <a:solidFill>
                <a:srgbClr val="9A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Artem\Desktop\презентация\Новая папка\ceas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81" t="5344" r="9887" b="54953"/>
          <a:stretch/>
        </p:blipFill>
        <p:spPr bwMode="auto">
          <a:xfrm>
            <a:off x="4680520" y="1685118"/>
            <a:ext cx="4463480" cy="345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Объемные документы.</a:t>
            </a:r>
            <a:br>
              <a:rPr lang="ru-RU" dirty="0" smtClean="0"/>
            </a:br>
            <a:r>
              <a:rPr lang="ru-RU" dirty="0" smtClean="0"/>
              <a:t>Как решаем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17</a:t>
            </a:fld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23528" y="1563638"/>
            <a:ext cx="4248472" cy="32403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kern="0" dirty="0" smtClean="0"/>
              <a:t>описываем общую часть знаний в одном </a:t>
            </a:r>
            <a:r>
              <a:rPr lang="ru-RU" sz="2400" kern="0" dirty="0" smtClean="0"/>
              <a:t>документе</a:t>
            </a:r>
            <a:endParaRPr lang="ru-RU" sz="2400" kern="0" dirty="0" smtClean="0"/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используем механизм перекрестных </a:t>
            </a:r>
            <a:r>
              <a:rPr lang="ru-RU" sz="2400" dirty="0" smtClean="0"/>
              <a:t>ссылок</a:t>
            </a:r>
            <a:endParaRPr lang="ru-RU" sz="2400" kern="0" dirty="0" smtClean="0"/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kern="0" dirty="0" smtClean="0"/>
              <a:t>разделяем большой документ на части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48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25" y="1640080"/>
            <a:ext cx="8452273" cy="1155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250" y="1131590"/>
            <a:ext cx="5264775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Пояснительная записка на систему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3175843"/>
            <a:ext cx="5190332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700" dirty="0">
                <a:solidFill>
                  <a:schemeClr val="accent2">
                    <a:lumMod val="75000"/>
                  </a:schemeClr>
                </a:solidFill>
              </a:rPr>
              <a:t>Схема функциональной структуры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660591"/>
            <a:ext cx="6745332" cy="114340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461460" y="2473864"/>
            <a:ext cx="230425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95536" y="2787774"/>
            <a:ext cx="108012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18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61" y="1"/>
            <a:ext cx="9144000" cy="843558"/>
          </a:xfrm>
        </p:spPr>
        <p:txBody>
          <a:bodyPr>
            <a:noAutofit/>
          </a:bodyPr>
          <a:lstStyle/>
          <a:p>
            <a:r>
              <a:rPr lang="ru-RU" sz="3600" dirty="0"/>
              <a:t>Пример из </a:t>
            </a:r>
            <a:r>
              <a:rPr lang="ru-RU" sz="3600" dirty="0" smtClean="0"/>
              <a:t>жизни. Перекрестные </a:t>
            </a:r>
            <a:r>
              <a:rPr lang="ru-RU" sz="3600" dirty="0"/>
              <a:t>ссылки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8172400" y="2571750"/>
            <a:ext cx="0" cy="750447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4374" y="4435843"/>
            <a:ext cx="1469023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ГОСТ 34</a:t>
            </a:r>
          </a:p>
        </p:txBody>
      </p:sp>
    </p:spTree>
    <p:extLst>
      <p:ext uri="{BB962C8B-B14F-4D97-AF65-F5344CB8AC3E}">
        <p14:creationId xmlns:p14="http://schemas.microsoft.com/office/powerpoint/2010/main" val="25970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Пример из жизни. Декомпозиция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" b="65488"/>
          <a:stretch/>
        </p:blipFill>
        <p:spPr>
          <a:xfrm>
            <a:off x="3203848" y="1143713"/>
            <a:ext cx="5937998" cy="1199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220" y="1240302"/>
            <a:ext cx="3211970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Пояснительная записка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(ПЗ) на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систему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53747" y="1423878"/>
            <a:ext cx="5602986" cy="3894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2640491"/>
            <a:ext cx="2448171" cy="438582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ПЗ на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подсистему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7482" y="4224667"/>
            <a:ext cx="2984150" cy="438582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ПЗ на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комплекс задач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257290" y="2859782"/>
            <a:ext cx="5763383" cy="917507"/>
            <a:chOff x="4513491" y="3723562"/>
            <a:chExt cx="7215343" cy="105746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0345"/>
            <a:stretch/>
          </p:blipFill>
          <p:spPr>
            <a:xfrm>
              <a:off x="4513491" y="3723562"/>
              <a:ext cx="7009524" cy="1057465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4746778" y="4030680"/>
              <a:ext cx="6982056" cy="48386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798915" y="4443958"/>
            <a:ext cx="1469023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ГОСТ 34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19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536" y="2048215"/>
            <a:ext cx="0" cy="246775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11" idx="1"/>
          </p:cNvCxnSpPr>
          <p:nvPr/>
        </p:nvCxnSpPr>
        <p:spPr>
          <a:xfrm>
            <a:off x="395536" y="2859782"/>
            <a:ext cx="7920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23380" y="2859782"/>
            <a:ext cx="0" cy="15841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27584" y="4443958"/>
            <a:ext cx="813894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1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dirty="0"/>
              <a:t>Обо мне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43185190"/>
              </p:ext>
            </p:extLst>
          </p:nvPr>
        </p:nvGraphicFramePr>
        <p:xfrm>
          <a:off x="3419873" y="1203598"/>
          <a:ext cx="3528392" cy="3153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7092280" y="1203597"/>
            <a:ext cx="360040" cy="3168352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452320" y="2556941"/>
            <a:ext cx="1525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12 </a:t>
            </a:r>
            <a:r>
              <a:rPr lang="ru-RU" sz="2400" b="1" dirty="0" smtClean="0"/>
              <a:t>лет в </a:t>
            </a:r>
            <a:r>
              <a:rPr lang="en-US" sz="2400" b="1" dirty="0" smtClean="0"/>
              <a:t>IT</a:t>
            </a:r>
            <a:endParaRPr lang="ru-RU" sz="2400" b="1" dirty="0"/>
          </a:p>
        </p:txBody>
      </p:sp>
      <p:pic>
        <p:nvPicPr>
          <p:cNvPr id="5122" name="Picture 2" descr="C:\Users\Artem\Downloads\Telegram Desktop\photo_2018-04-27_23-34-5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711" r="33069" b="23480"/>
          <a:stretch/>
        </p:blipFill>
        <p:spPr bwMode="auto">
          <a:xfrm>
            <a:off x="687455" y="1203597"/>
            <a:ext cx="2063460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7961" y="4437424"/>
            <a:ext cx="2559863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dirty="0"/>
              <a:t>Артем Воронцов</a:t>
            </a:r>
          </a:p>
        </p:txBody>
      </p:sp>
    </p:spTree>
    <p:extLst>
      <p:ext uri="{BB962C8B-B14F-4D97-AF65-F5344CB8AC3E}">
        <p14:creationId xmlns:p14="http://schemas.microsoft.com/office/powerpoint/2010/main" val="2406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repo\materials\2018-04-AnalystDays\Материалы\Angry-PC-user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35527"/>
            <a:ext cx="4211960" cy="280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96006" y="2139702"/>
            <a:ext cx="8092418" cy="2016224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600" dirty="0">
                <a:solidFill>
                  <a:schemeClr val="tx1"/>
                </a:solidFill>
                <a:cs typeface="Arial" panose="020B0604020202020204" pitchFamily="34" charset="0"/>
              </a:rPr>
              <a:t>так невозможно реализовать</a:t>
            </a:r>
            <a:r>
              <a:rPr lang="ru-RU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!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пишите </a:t>
            </a:r>
            <a:r>
              <a:rPr lang="ru-RU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«человеческим </a:t>
            </a:r>
            <a:r>
              <a:rPr lang="ru-RU" sz="2600" dirty="0">
                <a:solidFill>
                  <a:schemeClr val="tx1"/>
                </a:solidFill>
                <a:cs typeface="Arial" panose="020B0604020202020204" pitchFamily="34" charset="0"/>
              </a:rPr>
              <a:t>языком»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endParaRPr lang="ru-RU" sz="2600" dirty="0" smtClean="0">
              <a:solidFill>
                <a:srgbClr val="9A0000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Взаимодействие с разработчиками.</a:t>
            </a:r>
            <a:br>
              <a:rPr lang="ru-RU" dirty="0" smtClean="0"/>
            </a:br>
            <a:r>
              <a:rPr lang="ru-RU" dirty="0" smtClean="0"/>
              <a:t>Проблемы аналитика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20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81896" y="1536798"/>
            <a:ext cx="7720637" cy="485728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>
              <a:spcAft>
                <a:spcPts val="900"/>
              </a:spcAft>
              <a:defRPr sz="2400" b="1">
                <a:solidFill>
                  <a:srgbClr val="9A0000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sz="3200" dirty="0" smtClean="0"/>
              <a:t>Повторное описание функциональности</a:t>
            </a:r>
          </a:p>
        </p:txBody>
      </p:sp>
    </p:spTree>
    <p:extLst>
      <p:ext uri="{BB962C8B-B14F-4D97-AF65-F5344CB8AC3E}">
        <p14:creationId xmlns:p14="http://schemas.microsoft.com/office/powerpoint/2010/main" val="7103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repo\materials\2018-04-AnalystDays\Материалы\img2303_shutterstock_110071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90" y="2211710"/>
            <a:ext cx="5120106" cy="288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Взаимодействие с разработчиками.</a:t>
            </a:r>
            <a:br>
              <a:rPr lang="ru-RU" dirty="0" smtClean="0"/>
            </a:br>
            <a:r>
              <a:rPr lang="ru-RU" dirty="0" smtClean="0"/>
              <a:t>Как решаем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21</a:t>
            </a:fld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23528" y="1563638"/>
            <a:ext cx="7272808" cy="32403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kern="0" dirty="0" smtClean="0"/>
              <a:t>консультации и совместное проектирование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совместные обсуждения и соглашения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kern="0" dirty="0" smtClean="0"/>
              <a:t>шаблоны документов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kern="0" dirty="0" smtClean="0"/>
              <a:t>ретроспектива с командой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772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repo\materials\2018-04-AnalystDays\Материалы\Lost-in-Literature-8-Big-Books-for-2015-MainPho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3" b="14843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131840" y="1779662"/>
            <a:ext cx="4896544" cy="2016224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900"/>
              </a:spcAft>
            </a:pPr>
            <a:r>
              <a:rPr lang="en-US" sz="4800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ru-RU" sz="4800" dirty="0" smtClean="0">
                <a:solidFill>
                  <a:schemeClr val="bg1"/>
                </a:solidFill>
                <a:cs typeface="Arial" panose="020B0604020202020204" pitchFamily="34" charset="0"/>
              </a:rPr>
              <a:t> что именно нужно делать</a:t>
            </a:r>
            <a:r>
              <a:rPr lang="en-US" sz="4800" dirty="0" smtClean="0">
                <a:solidFill>
                  <a:schemeClr val="bg1"/>
                </a:solidFill>
                <a:cs typeface="Arial" panose="020B0604020202020204" pitchFamily="34" charset="0"/>
              </a:rPr>
              <a:t>?</a:t>
            </a:r>
            <a:endParaRPr lang="ru-RU" sz="4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endParaRPr lang="ru-RU" sz="48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Взаимодействие с разработчиками.</a:t>
            </a:r>
            <a:br>
              <a:rPr lang="ru-RU" dirty="0" smtClean="0"/>
            </a:br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>
                <a:solidFill>
                  <a:schemeClr val="bg1"/>
                </a:solidFill>
              </a:rPr>
              <a:t>22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repo\materials\2018-04-AnalystDays\Материалы\User_Testing-51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44444">
                  <a:alpha val="5882"/>
                </a:srgbClr>
              </a:clrFrom>
              <a:clrTo>
                <a:srgbClr val="4444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1793" y="2100861"/>
            <a:ext cx="2420405" cy="24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repo\materials\2018-04-AnalystDays\Материалы\Без названия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75" y="2263958"/>
            <a:ext cx="2396025" cy="23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Взаимодействие с разработчиками.</a:t>
            </a:r>
            <a:br>
              <a:rPr lang="ru-RU" dirty="0" smtClean="0"/>
            </a:br>
            <a:r>
              <a:rPr lang="ru-RU" dirty="0" smtClean="0"/>
              <a:t>Как решаем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23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620552"/>
            <a:ext cx="2350141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/>
              <a:t>Задача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1617644"/>
            <a:ext cx="2448272" cy="1242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/>
              <a:t>Спецификация</a:t>
            </a:r>
            <a:endParaRPr lang="ru-RU" sz="2800" dirty="0"/>
          </a:p>
        </p:txBody>
      </p:sp>
      <p:pic>
        <p:nvPicPr>
          <p:cNvPr id="9" name="Picture 2" descr="D:\repo\materials\2018-04-AnalystDays\Материалы\logo\jira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786" y="2048613"/>
            <a:ext cx="1399236" cy="69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repo\materials\2018-04-AnalystDays\Материалы\logo\1043px-Microsoft_Word_2013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246" y="2121700"/>
            <a:ext cx="675939" cy="66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>
            <a:stCxn id="4" idx="3"/>
            <a:endCxn id="7" idx="1"/>
          </p:cNvCxnSpPr>
          <p:nvPr/>
        </p:nvCxnSpPr>
        <p:spPr>
          <a:xfrm>
            <a:off x="3825797" y="2232620"/>
            <a:ext cx="1466283" cy="6093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87624" y="4371950"/>
            <a:ext cx="2100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Разработчик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156176" y="4410261"/>
            <a:ext cx="2170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Тестировщик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452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10081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Пример из жизни. Задача на разработку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24</a:t>
            </a:fld>
            <a:endParaRPr lang="ru-RU" dirty="0"/>
          </a:p>
        </p:txBody>
      </p:sp>
      <p:pic>
        <p:nvPicPr>
          <p:cNvPr id="6" name="Picture 2" descr="D:\repo\materials\2018-04-AnalystDays\Материалы\logo\jira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2380"/>
            <a:ext cx="1224136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3597"/>
            <a:ext cx="8676742" cy="26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4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repo\materials\2018-04-AnalystDays\Материалы\reading-02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r="5528" b="4572"/>
          <a:stretch/>
        </p:blipFill>
        <p:spPr bwMode="auto">
          <a:xfrm>
            <a:off x="4139952" y="1836819"/>
            <a:ext cx="4969346" cy="330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1080120"/>
          </a:xfrm>
        </p:spPr>
        <p:txBody>
          <a:bodyPr>
            <a:noAutofit/>
          </a:bodyPr>
          <a:lstStyle/>
          <a:p>
            <a:r>
              <a:rPr lang="ru-RU" sz="4000" dirty="0" smtClean="0"/>
              <a:t>Актуализация пользовательской документации. Проблемы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25</a:t>
            </a:fld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6006" y="1419621"/>
            <a:ext cx="5644146" cy="2707667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900"/>
              </a:spcAf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Для аналитика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/ тех.писателя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изменений может быть много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в каком порядке вносить изменения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endParaRPr lang="ru-RU" sz="2400" dirty="0" smtClean="0">
              <a:solidFill>
                <a:srgbClr val="9A0000"/>
              </a:solidFill>
              <a:cs typeface="Arial" panose="020B0604020202020204" pitchFamily="34" charset="0"/>
            </a:endParaRP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endParaRPr lang="ru-RU" sz="2400" dirty="0" smtClean="0">
              <a:solidFill>
                <a:srgbClr val="9A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8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9" r="4733" b="5734"/>
          <a:stretch/>
        </p:blipFill>
        <p:spPr bwMode="auto">
          <a:xfrm>
            <a:off x="12990" y="1491630"/>
            <a:ext cx="7622326" cy="331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26</a:t>
            </a:fld>
            <a:endParaRPr lang="ru-RU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1080120"/>
          </a:xfrm>
        </p:spPr>
        <p:txBody>
          <a:bodyPr>
            <a:noAutofit/>
          </a:bodyPr>
          <a:lstStyle/>
          <a:p>
            <a:r>
              <a:rPr lang="ru-RU" sz="4000" dirty="0" smtClean="0"/>
              <a:t>Актуализация пользовательской документации. Как решаем</a:t>
            </a:r>
            <a:endParaRPr lang="ru-RU" sz="40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7552" y="1491630"/>
            <a:ext cx="5834690" cy="3310759"/>
            <a:chOff x="17552" y="1491630"/>
            <a:chExt cx="5834690" cy="331075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59" r="50000" b="5734"/>
            <a:stretch/>
          </p:blipFill>
          <p:spPr bwMode="auto">
            <a:xfrm>
              <a:off x="17552" y="1491630"/>
              <a:ext cx="4000500" cy="331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1" t="28059" r="4092" b="5734"/>
            <a:stretch/>
          </p:blipFill>
          <p:spPr bwMode="auto">
            <a:xfrm>
              <a:off x="3992962" y="1491630"/>
              <a:ext cx="1859280" cy="331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294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1080120"/>
          </a:xfrm>
        </p:spPr>
        <p:txBody>
          <a:bodyPr>
            <a:noAutofit/>
          </a:bodyPr>
          <a:lstStyle/>
          <a:p>
            <a:r>
              <a:rPr lang="ru-RU" sz="4000" dirty="0" smtClean="0"/>
              <a:t>Обеспечение пользователя документацией. Проблемы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27</a:t>
            </a:fld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6006" y="1419622"/>
            <a:ext cx="8092418" cy="3491032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900"/>
              </a:spcAf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Для аналитика</a:t>
            </a:r>
            <a:endParaRPr lang="ru-RU" sz="2800" dirty="0" smtClean="0">
              <a:solidFill>
                <a:schemeClr val="accent4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подготовка одной версии </a:t>
            </a:r>
            <a:r>
              <a:rPr lang="ru-RU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для сдачи </a:t>
            </a: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заказчику, </a:t>
            </a:r>
            <a:b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а второй </a:t>
            </a:r>
            <a:r>
              <a:rPr lang="ru-RU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для использования </a:t>
            </a:r>
          </a:p>
          <a:p>
            <a:pPr>
              <a:spcAft>
                <a:spcPts val="900"/>
              </a:spcAf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Для пользователя</a:t>
            </a:r>
            <a:endParaRPr lang="ru-RU" sz="2800" dirty="0">
              <a:solidFill>
                <a:schemeClr val="accent4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сложность доступа к документу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сложность найти информацию</a:t>
            </a:r>
            <a:endParaRPr lang="ru-RU" sz="2400" dirty="0" smtClean="0">
              <a:solidFill>
                <a:srgbClr val="9A0000"/>
              </a:solidFill>
              <a:cs typeface="Arial" panose="020B0604020202020204" pitchFamily="34" charset="0"/>
            </a:endParaRP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endParaRPr lang="ru-RU" sz="2400" dirty="0" smtClean="0">
              <a:solidFill>
                <a:srgbClr val="9A0000"/>
              </a:solidFill>
              <a:cs typeface="Arial" panose="020B0604020202020204" pitchFamily="34" charset="0"/>
            </a:endParaRPr>
          </a:p>
        </p:txBody>
      </p:sp>
      <p:pic>
        <p:nvPicPr>
          <p:cNvPr id="7170" name="Picture 2" descr="D:\repo\materials\2018-04-AnalystDays\Материалы\UserManual-832x10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25" y="2602113"/>
            <a:ext cx="1899914" cy="233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2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repo\materials\2016 GosAgile\AgileDays2016\эскизы\рисунки для презентации\bend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3" t="41244" r="29492" b="8015"/>
          <a:stretch/>
        </p:blipFill>
        <p:spPr bwMode="auto">
          <a:xfrm>
            <a:off x="6642148" y="1347614"/>
            <a:ext cx="246635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28</a:t>
            </a:fld>
            <a:endParaRPr lang="ru-RU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1080120"/>
          </a:xfrm>
        </p:spPr>
        <p:txBody>
          <a:bodyPr>
            <a:noAutofit/>
          </a:bodyPr>
          <a:lstStyle/>
          <a:p>
            <a:r>
              <a:rPr lang="ru-RU" sz="4000" dirty="0"/>
              <a:t>Обеспечение пользователя документацией. </a:t>
            </a:r>
            <a:r>
              <a:rPr lang="ru-RU" sz="4000" dirty="0" smtClean="0"/>
              <a:t>Как решаем</a:t>
            </a:r>
            <a:endParaRPr lang="ru-RU" sz="40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95536" y="1593042"/>
            <a:ext cx="8748464" cy="32109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600" b="1" kern="0" dirty="0" smtClean="0"/>
              <a:t>РП пишем в </a:t>
            </a:r>
            <a:r>
              <a:rPr lang="en-US" sz="2600" b="1" kern="0" dirty="0" smtClean="0"/>
              <a:t>Word</a:t>
            </a:r>
            <a:r>
              <a:rPr lang="ru-RU" sz="2600" kern="0" dirty="0" smtClean="0"/>
              <a:t>,</a:t>
            </a:r>
            <a:r>
              <a:rPr lang="en-US" sz="2600" kern="0" dirty="0" smtClean="0"/>
              <a:t> </a:t>
            </a:r>
            <a:r>
              <a:rPr lang="ru-RU" sz="2600" kern="0" dirty="0" smtClean="0"/>
              <a:t>сохраняем в </a:t>
            </a:r>
            <a:r>
              <a:rPr lang="en-US" sz="2600" kern="0" dirty="0" smtClean="0"/>
              <a:t>SVN</a:t>
            </a:r>
            <a:endParaRPr lang="ru-RU" sz="2600" kern="0" dirty="0" smtClean="0"/>
          </a:p>
          <a:p>
            <a:pPr marL="257175" indent="-25717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600" kern="0" dirty="0" smtClean="0"/>
              <a:t>при сборке приложения </a:t>
            </a:r>
            <a:r>
              <a:rPr lang="ru-RU" sz="2600" b="1" kern="0" dirty="0" smtClean="0"/>
              <a:t>РП автоматически конвертируется</a:t>
            </a:r>
            <a:r>
              <a:rPr lang="ru-RU" sz="2600" kern="0" dirty="0" smtClean="0"/>
              <a:t> в гипертекстову</a:t>
            </a:r>
            <a:r>
              <a:rPr lang="ru-RU" sz="2600" kern="0" dirty="0"/>
              <a:t>ю</a:t>
            </a:r>
            <a:r>
              <a:rPr lang="ru-RU" sz="2600" kern="0" dirty="0" smtClean="0"/>
              <a:t> версию</a:t>
            </a:r>
          </a:p>
          <a:p>
            <a:pPr marL="257175" indent="-25717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600" b="1" kern="0" dirty="0" smtClean="0"/>
              <a:t>гипертекстовая версия РП</a:t>
            </a:r>
            <a:br>
              <a:rPr lang="ru-RU" sz="2600" b="1" kern="0" dirty="0" smtClean="0"/>
            </a:br>
            <a:r>
              <a:rPr lang="ru-RU" sz="2600" b="1" kern="0" dirty="0" smtClean="0"/>
              <a:t>встраивается в приложение</a:t>
            </a:r>
          </a:p>
          <a:p>
            <a:pPr marL="0" indent="0">
              <a:lnSpc>
                <a:spcPct val="110000"/>
              </a:lnSpc>
              <a:buNone/>
            </a:pPr>
            <a:endParaRPr lang="ru-RU" sz="2600" dirty="0" smtClean="0"/>
          </a:p>
          <a:p>
            <a:pPr>
              <a:lnSpc>
                <a:spcPct val="110000"/>
              </a:lnSpc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3223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0" y="1290699"/>
            <a:ext cx="6723048" cy="372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29</a:t>
            </a:fld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08124" y="195486"/>
            <a:ext cx="83786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Пример из жизни. Руководство пользователя и контекстная справка</a:t>
            </a:r>
            <a:endParaRPr lang="ru-RU" sz="4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/>
          <a:stretch/>
        </p:blipFill>
        <p:spPr bwMode="auto">
          <a:xfrm>
            <a:off x="4139952" y="1719583"/>
            <a:ext cx="4760424" cy="85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9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repo\materials\2018-04-AnalystDays\Материалы\2018-04-16_20404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18338" r="15353" b="17652"/>
          <a:stretch/>
        </p:blipFill>
        <p:spPr bwMode="auto">
          <a:xfrm>
            <a:off x="-36512" y="0"/>
            <a:ext cx="9180512" cy="516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3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496421"/>
            <a:ext cx="2252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Аналитик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1496420"/>
            <a:ext cx="2125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Команда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2499742"/>
            <a:ext cx="1734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Проект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1080120"/>
          </a:xfrm>
        </p:spPr>
        <p:txBody>
          <a:bodyPr>
            <a:noAutofit/>
          </a:bodyPr>
          <a:lstStyle/>
          <a:p>
            <a:r>
              <a:rPr lang="ru-RU" sz="4000" dirty="0" smtClean="0"/>
              <a:t>Уведомление пользователей о нововведениях. Проблемы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30</a:t>
            </a:fld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6006" y="1419622"/>
            <a:ext cx="8092418" cy="2052228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900"/>
              </a:spcAf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Для аналитика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/ технического писателя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подготовить описание нововведений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донести информацию о нововведениях</a:t>
            </a:r>
            <a:b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до пользователей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endParaRPr lang="ru-RU" sz="2400" dirty="0" smtClean="0">
              <a:solidFill>
                <a:srgbClr val="9A0000"/>
              </a:solidFill>
              <a:cs typeface="Arial" panose="020B0604020202020204" pitchFamily="34" charset="0"/>
            </a:endParaRP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endParaRPr lang="ru-RU" sz="2400" dirty="0" smtClean="0">
              <a:solidFill>
                <a:srgbClr val="9A0000"/>
              </a:solidFill>
              <a:cs typeface="Arial" panose="020B0604020202020204" pitchFamily="34" charset="0"/>
            </a:endParaRPr>
          </a:p>
        </p:txBody>
      </p:sp>
      <p:pic>
        <p:nvPicPr>
          <p:cNvPr id="5122" name="Picture 2" descr="D:\repo\materials\2018-04-AnalystDays\Материалы\ChangelogLogo_zps37e479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549" y="3145955"/>
            <a:ext cx="5122963" cy="144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1080120"/>
          </a:xfrm>
        </p:spPr>
        <p:txBody>
          <a:bodyPr>
            <a:noAutofit/>
          </a:bodyPr>
          <a:lstStyle/>
          <a:p>
            <a:r>
              <a:rPr lang="ru-RU" sz="4000" dirty="0" smtClean="0"/>
              <a:t>Уведомление пользователей о нововведениях. Как решаем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31</a:t>
            </a:fld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5536" y="1593042"/>
            <a:ext cx="8748464" cy="26348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600" kern="0" dirty="0" smtClean="0"/>
              <a:t> добавили </a:t>
            </a:r>
            <a:r>
              <a:rPr lang="ru-RU" sz="2600" kern="0" dirty="0"/>
              <a:t>в задачу на разработку </a:t>
            </a:r>
            <a:r>
              <a:rPr lang="ru-RU" sz="2600" b="1" kern="0" dirty="0"/>
              <a:t>поле </a:t>
            </a:r>
            <a:r>
              <a:rPr lang="en-US" sz="2600" b="1" kern="0" dirty="0" smtClean="0"/>
              <a:t>changelog</a:t>
            </a:r>
            <a:endParaRPr lang="ru-RU" sz="2600" b="1" kern="0" dirty="0" smtClean="0"/>
          </a:p>
          <a:p>
            <a:pPr marL="257175" indent="-25717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600" kern="0" dirty="0" smtClean="0"/>
              <a:t> в поле </a:t>
            </a:r>
            <a:r>
              <a:rPr lang="ru-RU" sz="2600" b="1" kern="0" dirty="0" smtClean="0"/>
              <a:t>для пользователя описываем изменения</a:t>
            </a:r>
          </a:p>
          <a:p>
            <a:pPr marL="257175" indent="-25717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600" kern="0" dirty="0"/>
              <a:t> </a:t>
            </a:r>
            <a:r>
              <a:rPr lang="ru-RU" sz="2600" kern="0" dirty="0" smtClean="0"/>
              <a:t>при сборке приложения </a:t>
            </a:r>
            <a:r>
              <a:rPr lang="ru-RU" sz="2600" b="1" kern="0" dirty="0" smtClean="0"/>
              <a:t>автоматически формируем </a:t>
            </a:r>
            <a:r>
              <a:rPr lang="en-US" sz="2600" b="1" kern="0" dirty="0" smtClean="0"/>
              <a:t>changelog</a:t>
            </a:r>
            <a:r>
              <a:rPr lang="en-US" sz="2600" kern="0" dirty="0" smtClean="0"/>
              <a:t> </a:t>
            </a:r>
            <a:r>
              <a:rPr lang="ru-RU" sz="2600" kern="0" dirty="0" smtClean="0"/>
              <a:t>из значений полей</a:t>
            </a:r>
          </a:p>
          <a:p>
            <a:pPr marL="257175" indent="-25717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600" kern="0" dirty="0"/>
              <a:t> </a:t>
            </a:r>
            <a:r>
              <a:rPr lang="ru-RU" sz="2600" kern="0" dirty="0" smtClean="0"/>
              <a:t>выводим </a:t>
            </a:r>
            <a:r>
              <a:rPr lang="en-US" sz="2600" b="1" kern="0" dirty="0" smtClean="0"/>
              <a:t>changelog </a:t>
            </a:r>
            <a:r>
              <a:rPr lang="ru-RU" sz="2600" b="1" kern="0" dirty="0" smtClean="0"/>
              <a:t>на главной странице</a:t>
            </a:r>
            <a:r>
              <a:rPr lang="ru-RU" sz="2600" kern="0" dirty="0" smtClean="0"/>
              <a:t> приложения</a:t>
            </a:r>
          </a:p>
          <a:p>
            <a:pPr marL="0" indent="0">
              <a:lnSpc>
                <a:spcPct val="110000"/>
              </a:lnSpc>
              <a:buNone/>
            </a:pPr>
            <a:endParaRPr lang="ru-RU" sz="2600" dirty="0" smtClean="0"/>
          </a:p>
          <a:p>
            <a:pPr>
              <a:lnSpc>
                <a:spcPct val="110000"/>
              </a:lnSpc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8166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3" y="3384376"/>
            <a:ext cx="9022710" cy="170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32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7158" t="21363" r="7342"/>
          <a:stretch/>
        </p:blipFill>
        <p:spPr>
          <a:xfrm>
            <a:off x="292191" y="1131590"/>
            <a:ext cx="8343901" cy="7129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t="5262" b="2388"/>
          <a:stretch/>
        </p:blipFill>
        <p:spPr>
          <a:xfrm>
            <a:off x="309495" y="1844590"/>
            <a:ext cx="7214834" cy="130194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11560" y="-20538"/>
            <a:ext cx="80752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Пример из жизни. Описание </a:t>
            </a:r>
            <a:r>
              <a:rPr lang="en-US" sz="4000" dirty="0" smtClean="0"/>
              <a:t>changelog </a:t>
            </a:r>
            <a:r>
              <a:rPr lang="ru-RU" sz="4000" dirty="0" smtClean="0"/>
              <a:t>в  задаче и в приложении</a:t>
            </a:r>
            <a:endParaRPr lang="ru-RU" sz="4000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981364" y="3190230"/>
            <a:ext cx="742764" cy="600739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6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repo\materials\2018-04-AnalystDays\Материалы\databa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3"/>
          <a:stretch/>
        </p:blipFill>
        <p:spPr bwMode="auto">
          <a:xfrm>
            <a:off x="4692619" y="2401299"/>
            <a:ext cx="4451382" cy="276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108012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Подготовка документации</a:t>
            </a:r>
            <a:br>
              <a:rPr lang="ru-RU" sz="4000" dirty="0" smtClean="0"/>
            </a:br>
            <a:r>
              <a:rPr lang="ru-RU" sz="4000" dirty="0" smtClean="0"/>
              <a:t>по базе данных. Проблемы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33</a:t>
            </a:fld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6006" y="1419622"/>
            <a:ext cx="8092418" cy="3240360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900"/>
              </a:spcAf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Для аналитика</a:t>
            </a:r>
            <a:endParaRPr lang="ru-RU" sz="2800" dirty="0" smtClean="0">
              <a:solidFill>
                <a:schemeClr val="accent4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сложность проектирования</a:t>
            </a:r>
            <a:b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на уровне достаточном для разработки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синхронизация изменений</a:t>
            </a:r>
            <a:b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с проектной документацией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сложность актуализации </a:t>
            </a:r>
            <a:b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в процессе развития системы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endParaRPr lang="ru-RU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endParaRPr lang="ru-RU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endParaRPr lang="ru-RU" sz="2400" dirty="0" smtClean="0">
              <a:solidFill>
                <a:srgbClr val="9A0000"/>
              </a:solidFill>
              <a:cs typeface="Arial" panose="020B0604020202020204" pitchFamily="34" charset="0"/>
            </a:endParaRP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endParaRPr lang="ru-RU" sz="2400" dirty="0" smtClean="0">
              <a:solidFill>
                <a:srgbClr val="9A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34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1737562"/>
            <a:ext cx="7396127" cy="26776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Аналитик</a:t>
            </a:r>
            <a:r>
              <a:rPr lang="ru-RU" sz="2400" dirty="0" smtClean="0"/>
              <a:t> готовит функциональную </a:t>
            </a:r>
            <a:r>
              <a:rPr lang="ru-RU" sz="2400" b="1" dirty="0" smtClean="0"/>
              <a:t>спецификацию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с описанием хранимых объектов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Разработчик</a:t>
            </a:r>
            <a:r>
              <a:rPr lang="ru-RU" sz="2400" dirty="0" smtClean="0"/>
              <a:t> создает </a:t>
            </a:r>
            <a:r>
              <a:rPr lang="ru-RU" sz="2400" b="1" dirty="0" smtClean="0"/>
              <a:t>модель БД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en-US" sz="2400" dirty="0" smtClean="0"/>
              <a:t>CASE </a:t>
            </a:r>
            <a:r>
              <a:rPr lang="ru-RU" sz="2400" dirty="0" smtClean="0"/>
              <a:t>системе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Из модели</a:t>
            </a:r>
          </a:p>
          <a:p>
            <a:pPr marL="914400" lvl="1" indent="-457200">
              <a:buFont typeface="+mj-lt"/>
              <a:buAutoNum type="alphaLcPeriod"/>
            </a:pPr>
            <a:r>
              <a:rPr lang="ru-RU" sz="2400" dirty="0" smtClean="0"/>
              <a:t>разворачивается база данных</a:t>
            </a:r>
          </a:p>
          <a:p>
            <a:pPr marL="914400" lvl="1" indent="-457200">
              <a:buFont typeface="+mj-lt"/>
              <a:buAutoNum type="alphaLcPeriod"/>
            </a:pPr>
            <a:r>
              <a:rPr lang="ru-RU" sz="2400" dirty="0" smtClean="0"/>
              <a:t>генерируется отчетная документация</a:t>
            </a:r>
            <a:endParaRPr lang="en-US" sz="2400" dirty="0" smtClean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23528" y="195486"/>
            <a:ext cx="836327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Подготовка документации</a:t>
            </a:r>
            <a:br>
              <a:rPr lang="ru-RU" sz="4000" dirty="0" smtClean="0"/>
            </a:br>
            <a:r>
              <a:rPr lang="ru-RU" sz="4000" dirty="0" smtClean="0"/>
              <a:t>по базе данных. Как решаем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260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13538"/>
          <a:stretch/>
        </p:blipFill>
        <p:spPr>
          <a:xfrm>
            <a:off x="3347864" y="3436689"/>
            <a:ext cx="5211056" cy="1727349"/>
          </a:xfrm>
          <a:prstGeom prst="rect">
            <a:avLst/>
          </a:prstGeom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35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449287"/>
            <a:ext cx="4816983" cy="1832867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6" b="20484"/>
          <a:stretch/>
        </p:blipFill>
        <p:spPr>
          <a:xfrm>
            <a:off x="2044387" y="1642385"/>
            <a:ext cx="1313465" cy="723335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00" y="3579862"/>
            <a:ext cx="879438" cy="863418"/>
          </a:xfrm>
          <a:prstGeom prst="rect">
            <a:avLst/>
          </a:prstGeom>
          <a:effectLst>
            <a:outerShdw blurRad="635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23528" y="195486"/>
            <a:ext cx="836327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Пример из жизни. Генерация документации по базе данных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-196504" y="1563638"/>
            <a:ext cx="2231731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2400" dirty="0" smtClean="0"/>
              <a:t>модель базы данных</a:t>
            </a:r>
            <a:endParaRPr lang="ru-RU" sz="2400" dirty="0"/>
          </a:p>
        </p:txBody>
      </p:sp>
      <p:cxnSp>
        <p:nvCxnSpPr>
          <p:cNvPr id="3" name="Соединительная линия уступом 2"/>
          <p:cNvCxnSpPr>
            <a:stCxn id="10" idx="2"/>
            <a:endCxn id="11" idx="0"/>
          </p:cNvCxnSpPr>
          <p:nvPr/>
        </p:nvCxnSpPr>
        <p:spPr>
          <a:xfrm rot="5400000">
            <a:off x="2094049" y="2972791"/>
            <a:ext cx="1214142" cy="1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187344" y="3636045"/>
            <a:ext cx="2231731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2400" dirty="0" smtClean="0"/>
              <a:t>отчетный документ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02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repo\materials\2018-04-AnalystDays\Материалы\KijLExyx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t="9147" r="5947" b="11548"/>
          <a:stretch/>
        </p:blipFill>
        <p:spPr bwMode="auto">
          <a:xfrm>
            <a:off x="6948264" y="2135827"/>
            <a:ext cx="2167914" cy="297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96006" y="1419622"/>
            <a:ext cx="7444346" cy="2052228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900"/>
              </a:spcAft>
            </a:pPr>
            <a:r>
              <a:rPr lang="ru-RU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Для заказчика / </a:t>
            </a:r>
            <a:r>
              <a:rPr lang="ru-RU" sz="2800" dirty="0" smtClean="0">
                <a:solidFill>
                  <a:srgbClr val="00B050"/>
                </a:solidFill>
                <a:cs typeface="Arial" panose="020B0604020202020204" pitchFamily="34" charset="0"/>
              </a:rPr>
              <a:t>аналитика / тех. сотрудников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не соответствие документации и приложения</a:t>
            </a:r>
            <a:endParaRPr lang="ru-RU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отсутствие нужных исходных кодов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невозможность установить приложение по инструкции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endParaRPr lang="ru-RU" sz="2400" dirty="0" smtClean="0">
              <a:solidFill>
                <a:srgbClr val="9A0000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системы.</a:t>
            </a:r>
            <a:br>
              <a:rPr lang="ru-RU" dirty="0" smtClean="0"/>
            </a:br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36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96457" y="4227934"/>
            <a:ext cx="5116465" cy="97145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>
              <a:spcAft>
                <a:spcPts val="900"/>
              </a:spcAft>
              <a:defRPr sz="2400" b="1">
                <a:solidFill>
                  <a:srgbClr val="9A0000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dirty="0" smtClean="0"/>
              <a:t>Сложность развития системы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2699792" y="3651870"/>
            <a:ext cx="792088" cy="64807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системы.</a:t>
            </a:r>
            <a:br>
              <a:rPr lang="ru-RU" dirty="0" smtClean="0"/>
            </a:br>
            <a:r>
              <a:rPr lang="ru-RU" dirty="0" smtClean="0"/>
              <a:t>Как решаем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37</a:t>
            </a:fld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23528" y="1563638"/>
            <a:ext cx="8640960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Размещаем репозиторий на стороне заказчика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Храним в репозитории исходный код и документы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Настраиваем сборку приложения из репозитория</a:t>
            </a:r>
            <a:endParaRPr lang="ru-RU" sz="24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323632" y="3391109"/>
            <a:ext cx="792088" cy="648072"/>
          </a:xfrm>
          <a:prstGeom prst="down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8496" y="4115298"/>
            <a:ext cx="5713704" cy="551998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>
              <a:spcAft>
                <a:spcPts val="900"/>
              </a:spcAft>
              <a:defRPr sz="2400" b="1">
                <a:solidFill>
                  <a:srgbClr val="9A0000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Снижение рисков при развитии системы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83768" y="1275606"/>
            <a:ext cx="6192688" cy="37444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системы. Примеры из жизни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38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7686" y="3502623"/>
            <a:ext cx="1684133" cy="401368"/>
          </a:xfrm>
          <a:prstGeom prst="rect">
            <a:avLst/>
          </a:prstGeom>
          <a:noFill/>
        </p:spPr>
        <p:txBody>
          <a:bodyPr wrap="none" lIns="62207" tIns="31103" rIns="62207" bIns="31103" rtlCol="0">
            <a:spAutoFit/>
          </a:bodyPr>
          <a:lstStyle/>
          <a:p>
            <a:r>
              <a:rPr lang="ru-RU" sz="2200" dirty="0"/>
              <a:t>Исполнитель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2240" y="1419622"/>
            <a:ext cx="1190729" cy="401368"/>
          </a:xfrm>
          <a:prstGeom prst="rect">
            <a:avLst/>
          </a:prstGeom>
          <a:noFill/>
        </p:spPr>
        <p:txBody>
          <a:bodyPr wrap="none" lIns="62207" tIns="31103" rIns="62207" bIns="31103" rtlCol="0">
            <a:spAutoFit/>
          </a:bodyPr>
          <a:lstStyle/>
          <a:p>
            <a:r>
              <a:rPr lang="ru-RU" sz="2200" dirty="0"/>
              <a:t>Заказчик</a:t>
            </a:r>
          </a:p>
        </p:txBody>
      </p:sp>
      <p:pic>
        <p:nvPicPr>
          <p:cNvPr id="14" name="Picture 4" descr="https://gm1.ggpht.com/K50OzllWXuohy_jTe94-GFGNwxoqQ4035upZ8O8AKIq06ji4GcK4PgLfjtk8f-rce8zJQywYn1q_27ATmLzBqc5cVbHCOL5Y_GBj27ahRNQjs6r9I6Goc9rZRvDaVUNEXsXlt_8J7pOqDGZwqiQRbl4ezu_Ilrvv9BDegCsZNNIfQfr7Y725fT-lXLmJIm5DgQE4nbVQp3kNOQnPIQPNMG7yX9oODZjcYDu70JvuE0g_jxA5fmOGRimZnDcAz7PBF4RIzBPnVo0ewdhTOsea66sjVOC93H5c40hziuTOdt9bYkWx_e8O4fhRkMVLihErayoItd1nAKu7XDu5CfROJR2pfWpMrXjmWInlvDQQCrYayvVu3-2IqcJ_bPXjtH9gSalL_wDpTTHxGYWyJnVm6dY6G1SqcQZ_5WxTbInElGhmh8qZIrb88mcd960JUZEcxZl2mbj-RHgpMeGfmo98Vfgp_uCdC6AwBHAFRh8RYnVwOXGTS0eEGmRL8QU1H9KpUY0caGkMNnNfRmWSdNCEHDARL1GEdkwkg61CZJZOUCsVIcvpRl2mEfhlV4WVz_hxVRFcHucPEHzlRqvWS6l7iUremb_cZn3U8KgMGr3-qqi1Ref4iDbtAUBdsroxq8OMAEesSrQeUqvO4xRMa0piVUREaYHH4Zf3ILf8kwDFKTDGJfDSqk5zLcWj44nhBCJUrstIcZfc0P8-=w1680-h952-l75-ft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0" t="32163" b="3489"/>
          <a:stretch/>
        </p:blipFill>
        <p:spPr bwMode="auto">
          <a:xfrm>
            <a:off x="289560" y="1173480"/>
            <a:ext cx="7319942" cy="397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12616" y="1275606"/>
            <a:ext cx="2030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Среда заказчика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3343996"/>
            <a:ext cx="2124562" cy="739922"/>
          </a:xfrm>
          <a:prstGeom prst="rect">
            <a:avLst/>
          </a:prstGeom>
          <a:noFill/>
        </p:spPr>
        <p:txBody>
          <a:bodyPr wrap="square" lIns="62207" tIns="31103" rIns="62207" bIns="31103" rtlCol="0">
            <a:spAutoFit/>
          </a:bodyPr>
          <a:lstStyle/>
          <a:p>
            <a:r>
              <a:rPr lang="ru-RU" sz="2200" dirty="0"/>
              <a:t>Промышленная среда</a:t>
            </a:r>
          </a:p>
        </p:txBody>
      </p:sp>
    </p:spTree>
    <p:extLst>
      <p:ext uri="{BB962C8B-B14F-4D97-AF65-F5344CB8AC3E}">
        <p14:creationId xmlns:p14="http://schemas.microsoft.com/office/powerpoint/2010/main" val="42220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(за 2 года)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39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114673"/>
              </p:ext>
            </p:extLst>
          </p:nvPr>
        </p:nvGraphicFramePr>
        <p:xfrm>
          <a:off x="457200" y="1200150"/>
          <a:ext cx="8435280" cy="3322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06888"/>
                <a:gridCol w="1656184"/>
                <a:gridCol w="18722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Параметр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Было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Стало</a:t>
                      </a:r>
                      <a:endParaRPr lang="ru-RU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С</a:t>
                      </a:r>
                      <a:r>
                        <a:rPr lang="ru-RU" sz="2600" baseline="0" dirty="0" smtClean="0"/>
                        <a:t>огласования документации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до 2 нед.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до 4 дней</a:t>
                      </a:r>
                      <a:endParaRPr lang="ru-RU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Переработки спецификации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30% – 80%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10% – 30%</a:t>
                      </a:r>
                      <a:endParaRPr lang="ru-RU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Подготовка документации</a:t>
                      </a:r>
                      <a:r>
                        <a:rPr lang="ru-RU" sz="2600" baseline="0" dirty="0" smtClean="0"/>
                        <a:t> по БД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5 дней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0,5</a:t>
                      </a:r>
                      <a:r>
                        <a:rPr lang="ru-RU" sz="2600" baseline="0" dirty="0" smtClean="0"/>
                        <a:t> дня</a:t>
                      </a:r>
                      <a:endParaRPr lang="ru-RU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Осведомленность пользователей</a:t>
                      </a:r>
                      <a:r>
                        <a:rPr lang="en-US" sz="2600" dirty="0" smtClean="0"/>
                        <a:t> </a:t>
                      </a:r>
                      <a:r>
                        <a:rPr lang="ru-RU" sz="2600" dirty="0" smtClean="0"/>
                        <a:t>о</a:t>
                      </a:r>
                      <a:r>
                        <a:rPr lang="ru-RU" sz="2600" baseline="0" dirty="0" smtClean="0"/>
                        <a:t> нововведениях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~10</a:t>
                      </a:r>
                      <a:r>
                        <a:rPr lang="ru-RU" sz="2600" dirty="0" smtClean="0"/>
                        <a:t>%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~</a:t>
                      </a:r>
                      <a:r>
                        <a:rPr lang="ru-RU" sz="2600" dirty="0" smtClean="0"/>
                        <a:t>7</a:t>
                      </a:r>
                      <a:r>
                        <a:rPr lang="en-US" sz="2600" dirty="0" smtClean="0"/>
                        <a:t>0</a:t>
                      </a:r>
                      <a:r>
                        <a:rPr lang="ru-RU" sz="2600" dirty="0" smtClean="0"/>
                        <a:t>%</a:t>
                      </a:r>
                      <a:endParaRPr lang="ru-RU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Климат в</a:t>
                      </a:r>
                      <a:r>
                        <a:rPr lang="ru-RU" sz="2600" baseline="0" dirty="0" smtClean="0"/>
                        <a:t> команде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3+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5-</a:t>
                      </a:r>
                      <a:endParaRPr lang="ru-RU" sz="2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2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repo\materials\2018-04-AnalystDays\Материалы\2018-04-16_2038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 t="31254" r="15154" b="6118"/>
          <a:stretch/>
        </p:blipFill>
        <p:spPr bwMode="auto">
          <a:xfrm>
            <a:off x="-15338" y="0"/>
            <a:ext cx="91593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4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40152" y="339502"/>
            <a:ext cx="2252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Аналитик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794805"/>
            <a:ext cx="2319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C000"/>
                </a:solidFill>
                <a:latin typeface="+mj-lt"/>
              </a:rPr>
              <a:t>Команда</a:t>
            </a:r>
            <a:endParaRPr lang="ru-RU" sz="4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8251" y="2871976"/>
            <a:ext cx="1734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Проект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repo\materials\2018-04-AnalystDays\Материалы\KjA8gYZHYz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t="18485" r="31681" b="40"/>
          <a:stretch/>
        </p:blipFill>
        <p:spPr bwMode="auto">
          <a:xfrm>
            <a:off x="6660232" y="1276715"/>
            <a:ext cx="2460353" cy="386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на будущее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0151"/>
            <a:ext cx="7107962" cy="3394472"/>
          </a:xfrm>
        </p:spPr>
        <p:txBody>
          <a:bodyPr>
            <a:noAutofit/>
          </a:bodyPr>
          <a:lstStyle/>
          <a:p>
            <a:r>
              <a:rPr lang="ru-RU" dirty="0" smtClean="0"/>
              <a:t>проповедовать обоснованные требования к отчетной документации</a:t>
            </a:r>
          </a:p>
          <a:p>
            <a:r>
              <a:rPr lang="ru-RU" dirty="0" smtClean="0"/>
              <a:t>внедрить ЭЦП и электронный документооборот с заказчиком</a:t>
            </a:r>
          </a:p>
          <a:p>
            <a:r>
              <a:rPr lang="ru-RU" dirty="0" smtClean="0"/>
              <a:t>развивать механизмы обучения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>
                <a:solidFill>
                  <a:srgbClr val="002060"/>
                </a:solidFill>
              </a:rPr>
              <a:t>40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repo\materials\2018-04-AnalystDays\Материалы\9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69"/>
            <a:ext cx="3754614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05274" y="627534"/>
            <a:ext cx="5447246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41</a:t>
            </a:fld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027599" y="3363838"/>
            <a:ext cx="4982141" cy="968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cap="none" dirty="0" smtClean="0">
                <a:solidFill>
                  <a:schemeClr val="tx1"/>
                </a:solidFill>
              </a:rPr>
              <a:t>Артем Воронцов</a:t>
            </a:r>
            <a:r>
              <a:rPr lang="en-US" sz="2800" cap="none" dirty="0" smtClean="0">
                <a:solidFill>
                  <a:schemeClr val="tx1"/>
                </a:solidFill>
              </a:rPr>
              <a:t/>
            </a:r>
            <a:br>
              <a:rPr lang="en-US" sz="2800" cap="none" dirty="0" smtClean="0">
                <a:solidFill>
                  <a:schemeClr val="tx1"/>
                </a:solidFill>
              </a:rPr>
            </a:br>
            <a:r>
              <a:rPr lang="en-US" sz="2400" cap="none" dirty="0" smtClean="0">
                <a:solidFill>
                  <a:schemeClr val="tx1"/>
                </a:solidFill>
              </a:rPr>
              <a:t>artemvorontsov@gmail.com</a:t>
            </a:r>
            <a:endParaRPr lang="ru-RU" sz="2400" cap="none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31DF5E2-3BB3-4697-BA61-01580F0E5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44" y="1521827"/>
            <a:ext cx="2171727" cy="107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1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1635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Некоторые </a:t>
            </a:r>
            <a:r>
              <a:rPr lang="ru-RU" sz="4000" dirty="0" smtClean="0"/>
              <a:t>трудовые функции </a:t>
            </a:r>
            <a:r>
              <a:rPr lang="ru-RU" sz="4000" dirty="0" smtClean="0"/>
              <a:t>аналитика*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1213" y="4568244"/>
            <a:ext cx="566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*</a:t>
            </a:r>
            <a:r>
              <a:rPr lang="ru-RU" b="1" dirty="0" smtClean="0"/>
              <a:t>Профессиональный стандарт «Системный аналитик»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7309" y="1491630"/>
            <a:ext cx="5299336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Формализация и документирование </a:t>
            </a:r>
            <a:r>
              <a:rPr lang="ru-RU" dirty="0" smtClean="0"/>
              <a:t>требований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5939" y="2533883"/>
            <a:ext cx="378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технического </a:t>
            </a:r>
            <a:r>
              <a:rPr lang="ru-RU" dirty="0" smtClean="0"/>
              <a:t>задания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7917" y="3795885"/>
            <a:ext cx="4909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</a:t>
            </a:r>
            <a:r>
              <a:rPr lang="ru-RU" dirty="0" smtClean="0"/>
              <a:t>разделов</a:t>
            </a:r>
            <a:br>
              <a:rPr lang="ru-RU" dirty="0" smtClean="0"/>
            </a:br>
            <a:r>
              <a:rPr lang="ru-RU" dirty="0" smtClean="0"/>
              <a:t>пользовательской документации...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6616" y="3005539"/>
            <a:ext cx="6360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Концептуальное, </a:t>
            </a:r>
            <a:r>
              <a:rPr lang="ru-RU" dirty="0" smtClean="0"/>
              <a:t>функциональное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логическое проектирование </a:t>
            </a:r>
            <a:r>
              <a:rPr lang="ru-RU" dirty="0" smtClean="0"/>
              <a:t>систем...</a:t>
            </a:r>
            <a:endParaRPr lang="ru-RU" dirty="0"/>
          </a:p>
        </p:txBody>
      </p:sp>
      <p:pic>
        <p:nvPicPr>
          <p:cNvPr id="2051" name="Picture 3" descr="D:\repo\materials\2018-04-AnalystDays\Материалы\cseh_ioan_inside_147098838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86" y="1001358"/>
            <a:ext cx="3824714" cy="414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1688" y="2058169"/>
            <a:ext cx="304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Согласование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39127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16383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Подчас от качества выполнения проекта зависит качество нашей повседневной жизни</a:t>
            </a:r>
            <a:endParaRPr lang="ru-RU" dirty="0"/>
          </a:p>
        </p:txBody>
      </p:sp>
      <p:pic>
        <p:nvPicPr>
          <p:cNvPr id="4" name="Picture 2" descr="C:\Users\Artem\Desktop\презентация\очередь 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0" t="14318" b="9465"/>
          <a:stretch/>
        </p:blipFill>
        <p:spPr bwMode="auto">
          <a:xfrm>
            <a:off x="0" y="1952641"/>
            <a:ext cx="4572000" cy="319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4193632" y="1952641"/>
            <a:ext cx="4932567" cy="3190860"/>
            <a:chOff x="4193632" y="1952641"/>
            <a:chExt cx="4932567" cy="3190860"/>
          </a:xfrm>
        </p:grpSpPr>
        <p:pic>
          <p:nvPicPr>
            <p:cNvPr id="5" name="Picture 5" descr="C:\Users\Artem\Desktop\презентация\за компом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7873" y="1952641"/>
              <a:ext cx="3448326" cy="3190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Стрелка вправо 2"/>
            <p:cNvSpPr/>
            <p:nvPr/>
          </p:nvSpPr>
          <p:spPr>
            <a:xfrm>
              <a:off x="4193632" y="3080017"/>
              <a:ext cx="1944216" cy="936104"/>
            </a:xfrm>
            <a:prstGeom prst="rightArrow">
              <a:avLst>
                <a:gd name="adj1" fmla="val 50000"/>
                <a:gd name="adj2" fmla="val 7186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3059832" y="4767263"/>
            <a:ext cx="5626968" cy="273844"/>
          </a:xfrm>
        </p:spPr>
        <p:txBody>
          <a:bodyPr/>
          <a:lstStyle/>
          <a:p>
            <a:fld id="{5AE0F4E0-3E0A-4EF0-AD0D-4C433EFBED5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57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7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60723" y="2139702"/>
            <a:ext cx="29642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800" dirty="0" smtClean="0"/>
              <a:t>5 тыс.</a:t>
            </a:r>
            <a:endParaRPr lang="ru-RU" sz="8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7803" y="3191401"/>
            <a:ext cx="2249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dirty="0" smtClean="0"/>
              <a:t>страниц </a:t>
            </a:r>
            <a:endParaRPr lang="ru-RU" sz="4400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79512" y="245919"/>
            <a:ext cx="8712968" cy="1029687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Отчетная документация</a:t>
            </a:r>
            <a:br>
              <a:rPr lang="ru-RU" sz="4000" dirty="0" smtClean="0"/>
            </a:br>
            <a:r>
              <a:rPr lang="ru-RU" sz="3200" dirty="0" smtClean="0"/>
              <a:t>на одном проекте</a:t>
            </a:r>
            <a:r>
              <a:rPr lang="en-US" sz="3200" dirty="0" smtClean="0"/>
              <a:t> </a:t>
            </a:r>
            <a:r>
              <a:rPr lang="ru-RU" sz="3200" dirty="0" smtClean="0"/>
              <a:t>за 2017 год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240915" y="2314237"/>
            <a:ext cx="190308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/>
              <a:t>x 4</a:t>
            </a:r>
            <a:endParaRPr lang="ru-RU" sz="11500" dirty="0"/>
          </a:p>
        </p:txBody>
      </p:sp>
      <p:pic>
        <p:nvPicPr>
          <p:cNvPr id="1026" name="Picture 2" descr="D:\repo\materials\2018-04-AnalystDays\Материалы\война и мир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r="11993"/>
          <a:stretch/>
        </p:blipFill>
        <p:spPr bwMode="auto">
          <a:xfrm>
            <a:off x="4607110" y="1520435"/>
            <a:ext cx="2701194" cy="357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Большое количество отчетных документов. Проблемы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8</a:t>
            </a:fld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6006" y="1419622"/>
            <a:ext cx="6724266" cy="2088232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900"/>
              </a:spcAft>
            </a:pPr>
            <a:r>
              <a:rPr lang="ru-RU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Для </a:t>
            </a:r>
            <a:r>
              <a:rPr 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руководителя </a:t>
            </a:r>
            <a:r>
              <a:rPr lang="ru-RU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/ аналитика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кто отвечает за подготовку </a:t>
            </a: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документа?</a:t>
            </a:r>
            <a:endParaRPr lang="ru-RU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когда крайний срок подготовки документа?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какой статус готовности документа?</a:t>
            </a:r>
          </a:p>
        </p:txBody>
      </p:sp>
      <p:pic>
        <p:nvPicPr>
          <p:cNvPr id="3074" name="Picture 2" descr="D:\repo\materials\2018-04-AnalystDays\Материалы\stopka-dokumentov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4"/>
          <a:stretch/>
        </p:blipFill>
        <p:spPr bwMode="auto">
          <a:xfrm>
            <a:off x="6012160" y="1420431"/>
            <a:ext cx="3113685" cy="334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228184" y="1527633"/>
            <a:ext cx="2664296" cy="31192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200" dirty="0" smtClean="0"/>
              <a:t>Контроль</a:t>
            </a:r>
          </a:p>
          <a:p>
            <a:pPr algn="ctr"/>
            <a:r>
              <a:rPr lang="ru-RU" sz="3200" dirty="0" smtClean="0"/>
              <a:t>версий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(vers.control)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4E0-3E0A-4EF0-AD0D-4C433EFBED52}" type="slidenum">
              <a:rPr lang="ru-RU" smtClean="0"/>
              <a:t>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63638"/>
            <a:ext cx="2241769" cy="18851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600" dirty="0" smtClean="0"/>
              <a:t>Учет</a:t>
            </a:r>
            <a:br>
              <a:rPr lang="ru-RU" sz="3600" dirty="0" smtClean="0"/>
            </a:br>
            <a:r>
              <a:rPr lang="ru-RU" sz="3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3400" dirty="0" smtClean="0">
                <a:solidFill>
                  <a:schemeClr val="bg1">
                    <a:lumMod val="50000"/>
                  </a:schemeClr>
                </a:solidFill>
              </a:rPr>
              <a:t>wiki)</a:t>
            </a:r>
            <a:endParaRPr lang="ru-RU" sz="3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260"/>
            <a:ext cx="1944216" cy="36757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915816" y="1563638"/>
            <a:ext cx="2880320" cy="18851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600" dirty="0" smtClean="0"/>
              <a:t>Работа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400" dirty="0" smtClean="0">
                <a:solidFill>
                  <a:schemeClr val="bg1">
                    <a:lumMod val="50000"/>
                  </a:schemeClr>
                </a:solidFill>
              </a:rPr>
              <a:t>(issue tracking)</a:t>
            </a:r>
            <a:endParaRPr lang="ru-RU" sz="3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D:\repo\materials\2018-04-AnalystDays\Материалы\logo\jira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792824"/>
            <a:ext cx="1311920" cy="65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>
            <a:stCxn id="4" idx="3"/>
            <a:endCxn id="16" idx="1"/>
          </p:cNvCxnSpPr>
          <p:nvPr/>
        </p:nvCxnSpPr>
        <p:spPr>
          <a:xfrm>
            <a:off x="2493289" y="2506211"/>
            <a:ext cx="42252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pic>
        <p:nvPicPr>
          <p:cNvPr id="25" name="Picture 2" descr="D:\repo\materials\2018-04-AnalystDays\Материалы\svn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50" y="3087248"/>
            <a:ext cx="674898" cy="67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 стрелкой 26"/>
          <p:cNvCxnSpPr>
            <a:stCxn id="16" idx="3"/>
          </p:cNvCxnSpPr>
          <p:nvPr/>
        </p:nvCxnSpPr>
        <p:spPr>
          <a:xfrm>
            <a:off x="5796136" y="2506211"/>
            <a:ext cx="4320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pic>
        <p:nvPicPr>
          <p:cNvPr id="2051" name="Picture 3" descr="D:\repo\materials\2018-04-AnalystDays\Материалы\logo\1043px-Microsoft_Word_2013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72" y="4045793"/>
            <a:ext cx="501581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Большое количество отчетных документов. Как решаем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228184" y="3867894"/>
            <a:ext cx="2664296" cy="0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5" name="TextBox 14"/>
          <p:cNvSpPr txBox="1"/>
          <p:nvPr/>
        </p:nvSpPr>
        <p:spPr>
          <a:xfrm>
            <a:off x="7020272" y="4011910"/>
            <a:ext cx="17973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/>
              <a:t>Документы</a:t>
            </a:r>
            <a:endParaRPr lang="ru-RU" sz="2600" dirty="0"/>
          </a:p>
        </p:txBody>
      </p:sp>
      <p:sp>
        <p:nvSpPr>
          <p:cNvPr id="17" name="TextBox 16"/>
          <p:cNvSpPr txBox="1"/>
          <p:nvPr/>
        </p:nvSpPr>
        <p:spPr>
          <a:xfrm>
            <a:off x="345526" y="4000537"/>
            <a:ext cx="5331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Прозрачность и контроль!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9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Название доклада</Template>
  <TotalTime>11594</TotalTime>
  <Words>2406</Words>
  <Application>Microsoft Office PowerPoint</Application>
  <PresentationFormat>Экран (16:9)</PresentationFormat>
  <Paragraphs>320</Paragraphs>
  <Slides>41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Обо мне</vt:lpstr>
      <vt:lpstr>Презентация PowerPoint</vt:lpstr>
      <vt:lpstr>Презентация PowerPoint</vt:lpstr>
      <vt:lpstr>Некоторые трудовые функции аналитика*</vt:lpstr>
      <vt:lpstr>Подчас от качества выполнения проекта зависит качество нашей повседневной жизни</vt:lpstr>
      <vt:lpstr>Отчетная документация на одном проекте за 2017 год</vt:lpstr>
      <vt:lpstr>Большое количество отчетных документов. Проблемы</vt:lpstr>
      <vt:lpstr>Большое количество отчетных документов. Как решаем</vt:lpstr>
      <vt:lpstr>Примеры из жизни</vt:lpstr>
      <vt:lpstr>Принцип DRY. don’t repeat yourself</vt:lpstr>
      <vt:lpstr>Нарушение принципа DRY приводит к WET</vt:lpstr>
      <vt:lpstr>Проектирование и согласование. Проблемы </vt:lpstr>
      <vt:lpstr>Проектирование и согласование. Как решаем </vt:lpstr>
      <vt:lpstr>Примеры из жизни</vt:lpstr>
      <vt:lpstr>Объемные документы. Проблемы</vt:lpstr>
      <vt:lpstr>Объемные документы. Как решаем</vt:lpstr>
      <vt:lpstr>Пример из жизни. Перекрестные ссылки</vt:lpstr>
      <vt:lpstr>Пример из жизни. Декомпозиция</vt:lpstr>
      <vt:lpstr>Взаимодействие с разработчиками. Проблемы аналитика</vt:lpstr>
      <vt:lpstr>Взаимодействие с разработчиками. Как решаем</vt:lpstr>
      <vt:lpstr>Взаимодействие с разработчиками. Проблемы</vt:lpstr>
      <vt:lpstr>Взаимодействие с разработчиками. Как решаем</vt:lpstr>
      <vt:lpstr>Пример из жизни. Задача на разработку</vt:lpstr>
      <vt:lpstr>Актуализация пользовательской документации. Проблемы</vt:lpstr>
      <vt:lpstr>Актуализация пользовательской документации. Как решаем</vt:lpstr>
      <vt:lpstr>Обеспечение пользователя документацией. Проблемы</vt:lpstr>
      <vt:lpstr>Обеспечение пользователя документацией. Как решаем</vt:lpstr>
      <vt:lpstr>Презентация PowerPoint</vt:lpstr>
      <vt:lpstr>Уведомление пользователей о нововведениях. Проблемы</vt:lpstr>
      <vt:lpstr>Уведомление пользователей о нововведениях. Как решаем</vt:lpstr>
      <vt:lpstr>Презентация PowerPoint</vt:lpstr>
      <vt:lpstr>Подготовка документации по базе данных. Проблемы</vt:lpstr>
      <vt:lpstr>Презентация PowerPoint</vt:lpstr>
      <vt:lpstr>Презентация PowerPoint</vt:lpstr>
      <vt:lpstr>Развитие системы. Проблемы</vt:lpstr>
      <vt:lpstr>Развитие системы. Как решаем</vt:lpstr>
      <vt:lpstr>Развитие системы. Примеры из жизни</vt:lpstr>
      <vt:lpstr>Результаты (за 2 года)</vt:lpstr>
      <vt:lpstr>Планы на будущее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Документация в гос.проекте</dc:title>
  <dc:creator>Artem</dc:creator>
  <cp:lastModifiedBy>Artem</cp:lastModifiedBy>
  <cp:revision>342</cp:revision>
  <dcterms:created xsi:type="dcterms:W3CDTF">2018-03-03T07:16:43Z</dcterms:created>
  <dcterms:modified xsi:type="dcterms:W3CDTF">2018-04-28T08:07:16Z</dcterms:modified>
</cp:coreProperties>
</file>