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0" r:id="rId3"/>
    <p:sldId id="297" r:id="rId4"/>
    <p:sldId id="293" r:id="rId5"/>
    <p:sldId id="287" r:id="rId6"/>
    <p:sldId id="290" r:id="rId7"/>
    <p:sldId id="266" r:id="rId8"/>
    <p:sldId id="264" r:id="rId9"/>
    <p:sldId id="268" r:id="rId10"/>
    <p:sldId id="296" r:id="rId11"/>
    <p:sldId id="267" r:id="rId12"/>
    <p:sldId id="294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01" r:id="rId22"/>
    <p:sldId id="31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4">
          <p15:clr>
            <a:srgbClr val="A4A3A4"/>
          </p15:clr>
        </p15:guide>
        <p15:guide id="2" orient="horz" pos="1501">
          <p15:clr>
            <a:srgbClr val="A4A3A4"/>
          </p15:clr>
        </p15:guide>
        <p15:guide id="3" pos="354">
          <p15:clr>
            <a:srgbClr val="A4A3A4"/>
          </p15:clr>
        </p15:guide>
        <p15:guide id="4" pos="4746">
          <p15:clr>
            <a:srgbClr val="A4A3A4"/>
          </p15:clr>
        </p15:guide>
        <p15:guide id="5" orient="horz" pos="1232">
          <p15:clr>
            <a:srgbClr val="A4A3A4"/>
          </p15:clr>
        </p15:guide>
        <p15:guide id="6" orient="horz" pos="20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 Muts" initials="CM" lastIdx="12" clrIdx="0">
    <p:extLst>
      <p:ext uri="{19B8F6BF-5375-455C-9EA6-DF929625EA0E}">
        <p15:presenceInfo xmlns:p15="http://schemas.microsoft.com/office/powerpoint/2012/main" userId="1c6e800881786fc9" providerId="Windows Live"/>
      </p:ext>
    </p:extLst>
  </p:cmAuthor>
  <p:cmAuthor id="2" name="Kateryna Litvinova" initials="KL" lastIdx="1" clrIdx="1">
    <p:extLst>
      <p:ext uri="{19B8F6BF-5375-455C-9EA6-DF929625EA0E}">
        <p15:presenceInfo xmlns:p15="http://schemas.microsoft.com/office/powerpoint/2012/main" userId="S-1-5-21-1535120018-1945771727-1483856305-16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7"/>
    <a:srgbClr val="00427C"/>
    <a:srgbClr val="089E2C"/>
    <a:srgbClr val="0058A5"/>
    <a:srgbClr val="4877A1"/>
    <a:srgbClr val="D0D6E4"/>
    <a:srgbClr val="83F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0745" autoAdjust="0"/>
  </p:normalViewPr>
  <p:slideViewPr>
    <p:cSldViewPr snapToGrid="0" snapToObjects="1" showGuides="1">
      <p:cViewPr>
        <p:scale>
          <a:sx n="40" d="100"/>
          <a:sy n="40" d="100"/>
        </p:scale>
        <p:origin x="1516" y="404"/>
      </p:cViewPr>
      <p:guideLst>
        <p:guide orient="horz" pos="924"/>
        <p:guide orient="horz" pos="1501"/>
        <p:guide pos="354"/>
        <p:guide pos="4746"/>
        <p:guide orient="horz" pos="1232"/>
        <p:guide orient="horz" pos="20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8A2B3-639C-44A5-A65B-179DBCB03907}" type="doc">
      <dgm:prSet loTypeId="urn:microsoft.com/office/officeart/2005/8/layout/hierarchy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554BE4D-A7BD-41EB-A1F3-4FB7183FAB36}">
      <dgm:prSet phldrT="[Text]" custT="1"/>
      <dgm:spPr>
        <a:noFill/>
        <a:ln>
          <a:noFill/>
        </a:ln>
      </dgm:spPr>
      <dgm:t>
        <a:bodyPr anchor="b"/>
        <a:lstStyle/>
        <a:p>
          <a:r>
            <a:rPr lang="en-US" sz="3200" b="0" dirty="0" smtClean="0">
              <a:solidFill>
                <a:schemeClr val="tx1"/>
              </a:solidFill>
            </a:rPr>
            <a:t>15 </a:t>
          </a:r>
          <a:r>
            <a:rPr lang="ru-RU" sz="3200" b="0" dirty="0" smtClean="0">
              <a:solidFill>
                <a:schemeClr val="tx1"/>
              </a:solidFill>
            </a:rPr>
            <a:t>заказчиков с разными…</a:t>
          </a:r>
          <a:endParaRPr lang="ru-RU" sz="3200" b="0" dirty="0">
            <a:solidFill>
              <a:schemeClr val="tx1"/>
            </a:solidFill>
          </a:endParaRPr>
        </a:p>
      </dgm:t>
    </dgm:pt>
    <dgm:pt modelId="{C42F69E0-0B37-4227-BF00-72B1B9BCEFCD}" type="parTrans" cxnId="{254A52CC-F75D-4ACE-BAB5-0298D2E0E665}">
      <dgm:prSet/>
      <dgm:spPr/>
      <dgm:t>
        <a:bodyPr/>
        <a:lstStyle/>
        <a:p>
          <a:endParaRPr lang="ru-RU"/>
        </a:p>
      </dgm:t>
    </dgm:pt>
    <dgm:pt modelId="{9FE9D109-3F2E-4C1C-A4C5-E78193BEB501}" type="sibTrans" cxnId="{254A52CC-F75D-4ACE-BAB5-0298D2E0E665}">
      <dgm:prSet/>
      <dgm:spPr/>
      <dgm:t>
        <a:bodyPr/>
        <a:lstStyle/>
        <a:p>
          <a:endParaRPr lang="ru-RU"/>
        </a:p>
      </dgm:t>
    </dgm:pt>
    <dgm:pt modelId="{1C47ED75-CBE2-45C2-9AE7-ECAC3946F4EB}">
      <dgm:prSet phldrT="[Text]" custT="1"/>
      <dgm:spPr>
        <a:solidFill>
          <a:srgbClr val="00427C">
            <a:alpha val="70000"/>
          </a:srgbClr>
        </a:solidFill>
      </dgm:spPr>
      <dgm:t>
        <a:bodyPr/>
        <a:lstStyle/>
        <a:p>
          <a:r>
            <a:rPr lang="ru-RU" sz="2400" dirty="0" smtClean="0"/>
            <a:t>…моделями ведения бизнеса</a:t>
          </a:r>
          <a:endParaRPr lang="ru-RU" sz="2400" dirty="0"/>
        </a:p>
      </dgm:t>
    </dgm:pt>
    <dgm:pt modelId="{550C2424-D1AE-47E2-A4C3-844C1F68E36C}" type="parTrans" cxnId="{18191F8E-70A5-447D-A6DB-D1FA21983743}">
      <dgm:prSet/>
      <dgm:spPr/>
      <dgm:t>
        <a:bodyPr/>
        <a:lstStyle/>
        <a:p>
          <a:endParaRPr lang="ru-RU"/>
        </a:p>
      </dgm:t>
    </dgm:pt>
    <dgm:pt modelId="{48479FD7-4921-4E7B-B79F-328A1FCCD42C}" type="sibTrans" cxnId="{18191F8E-70A5-447D-A6DB-D1FA21983743}">
      <dgm:prSet/>
      <dgm:spPr/>
      <dgm:t>
        <a:bodyPr/>
        <a:lstStyle/>
        <a:p>
          <a:endParaRPr lang="ru-RU"/>
        </a:p>
      </dgm:t>
    </dgm:pt>
    <dgm:pt modelId="{19F36C12-90C3-4749-8C16-5D4DE4D9DF38}">
      <dgm:prSet phldrT="[Text]" custT="1"/>
      <dgm:spPr>
        <a:solidFill>
          <a:srgbClr val="00427C">
            <a:alpha val="70000"/>
          </a:srgbClr>
        </a:solidFill>
      </dgm:spPr>
      <dgm:t>
        <a:bodyPr/>
        <a:lstStyle/>
        <a:p>
          <a:r>
            <a:rPr lang="ru-RU" sz="2400" dirty="0" smtClean="0"/>
            <a:t>…нормативной документацией</a:t>
          </a:r>
          <a:endParaRPr lang="ru-RU" sz="2400" dirty="0"/>
        </a:p>
      </dgm:t>
    </dgm:pt>
    <dgm:pt modelId="{B960850A-74EC-41F9-AFA0-2FC7D4D34C99}" type="parTrans" cxnId="{AF36C59C-E977-4266-B460-32EFB740FE0C}">
      <dgm:prSet/>
      <dgm:spPr/>
      <dgm:t>
        <a:bodyPr/>
        <a:lstStyle/>
        <a:p>
          <a:endParaRPr lang="ru-RU"/>
        </a:p>
      </dgm:t>
    </dgm:pt>
    <dgm:pt modelId="{38668135-3D83-43FB-9892-42BA69BB11FD}" type="sibTrans" cxnId="{AF36C59C-E977-4266-B460-32EFB740FE0C}">
      <dgm:prSet/>
      <dgm:spPr/>
      <dgm:t>
        <a:bodyPr/>
        <a:lstStyle/>
        <a:p>
          <a:endParaRPr lang="ru-RU"/>
        </a:p>
      </dgm:t>
    </dgm:pt>
    <dgm:pt modelId="{CF932E98-43DF-469E-B6CB-7506FB4935B8}">
      <dgm:prSet phldrT="[Text]" custT="1"/>
      <dgm:spPr>
        <a:solidFill>
          <a:srgbClr val="00427C">
            <a:alpha val="70000"/>
          </a:srgbClr>
        </a:solidFill>
      </dgm:spPr>
      <dgm:t>
        <a:bodyPr/>
        <a:lstStyle/>
        <a:p>
          <a:r>
            <a:rPr lang="ru-RU" sz="2400" dirty="0" smtClean="0"/>
            <a:t>…контрагентами</a:t>
          </a:r>
          <a:endParaRPr lang="ru-RU" sz="2400" dirty="0"/>
        </a:p>
      </dgm:t>
    </dgm:pt>
    <dgm:pt modelId="{45AB4D75-C684-4B28-824E-402C2CCF1075}" type="parTrans" cxnId="{8A99ABE8-9384-4D3A-BBDC-C1B207A0856C}">
      <dgm:prSet/>
      <dgm:spPr/>
      <dgm:t>
        <a:bodyPr/>
        <a:lstStyle/>
        <a:p>
          <a:endParaRPr lang="ru-RU"/>
        </a:p>
      </dgm:t>
    </dgm:pt>
    <dgm:pt modelId="{FB387E1B-6142-4A8C-852F-38A8330D3E30}" type="sibTrans" cxnId="{8A99ABE8-9384-4D3A-BBDC-C1B207A0856C}">
      <dgm:prSet/>
      <dgm:spPr/>
      <dgm:t>
        <a:bodyPr/>
        <a:lstStyle/>
        <a:p>
          <a:endParaRPr lang="ru-RU"/>
        </a:p>
      </dgm:t>
    </dgm:pt>
    <dgm:pt modelId="{F46196C3-2F67-47E1-B89F-AF8B6A3247D4}" type="pres">
      <dgm:prSet presAssocID="{5648A2B3-639C-44A5-A65B-179DBCB039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32CE78-E3E3-426A-9BA2-B45FF51B86FD}" type="pres">
      <dgm:prSet presAssocID="{3554BE4D-A7BD-41EB-A1F3-4FB7183FAB36}" presName="vertOne" presStyleCnt="0"/>
      <dgm:spPr/>
    </dgm:pt>
    <dgm:pt modelId="{4DF78993-35B0-4843-BD8A-E845B58BF68C}" type="pres">
      <dgm:prSet presAssocID="{3554BE4D-A7BD-41EB-A1F3-4FB7183FAB3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18CF5C-0F8B-4057-9C7C-D163589FB6DD}" type="pres">
      <dgm:prSet presAssocID="{3554BE4D-A7BD-41EB-A1F3-4FB7183FAB36}" presName="parTransOne" presStyleCnt="0"/>
      <dgm:spPr/>
    </dgm:pt>
    <dgm:pt modelId="{479E07C3-DA36-4ACB-8193-A3195806AE98}" type="pres">
      <dgm:prSet presAssocID="{3554BE4D-A7BD-41EB-A1F3-4FB7183FAB36}" presName="horzOne" presStyleCnt="0"/>
      <dgm:spPr/>
    </dgm:pt>
    <dgm:pt modelId="{786F5A6F-AF76-4B3B-9D07-E8BCC53D6F35}" type="pres">
      <dgm:prSet presAssocID="{1C47ED75-CBE2-45C2-9AE7-ECAC3946F4EB}" presName="vertTwo" presStyleCnt="0"/>
      <dgm:spPr/>
    </dgm:pt>
    <dgm:pt modelId="{EE0FB33A-CEA1-4C27-AEB6-4AC936D45F0E}" type="pres">
      <dgm:prSet presAssocID="{1C47ED75-CBE2-45C2-9AE7-ECAC3946F4EB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4186A-FD48-4156-B700-CF11D9E334CE}" type="pres">
      <dgm:prSet presAssocID="{1C47ED75-CBE2-45C2-9AE7-ECAC3946F4EB}" presName="horzTwo" presStyleCnt="0"/>
      <dgm:spPr/>
    </dgm:pt>
    <dgm:pt modelId="{131C4F46-5F89-48C4-B0B3-ADDD4AAF7928}" type="pres">
      <dgm:prSet presAssocID="{48479FD7-4921-4E7B-B79F-328A1FCCD42C}" presName="sibSpaceTwo" presStyleCnt="0"/>
      <dgm:spPr/>
    </dgm:pt>
    <dgm:pt modelId="{23D6AD68-CCF1-47B8-9AC4-1051658BDB9E}" type="pres">
      <dgm:prSet presAssocID="{19F36C12-90C3-4749-8C16-5D4DE4D9DF38}" presName="vertTwo" presStyleCnt="0"/>
      <dgm:spPr/>
    </dgm:pt>
    <dgm:pt modelId="{3CA4C823-B347-4926-8227-FD262B69B70E}" type="pres">
      <dgm:prSet presAssocID="{19F36C12-90C3-4749-8C16-5D4DE4D9DF38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906E29-0066-4812-8B9C-4F3AB619FD26}" type="pres">
      <dgm:prSet presAssocID="{19F36C12-90C3-4749-8C16-5D4DE4D9DF38}" presName="horzTwo" presStyleCnt="0"/>
      <dgm:spPr/>
    </dgm:pt>
    <dgm:pt modelId="{4C22CB8E-0CB0-402E-A52D-C53BC7D7FE30}" type="pres">
      <dgm:prSet presAssocID="{38668135-3D83-43FB-9892-42BA69BB11FD}" presName="sibSpaceTwo" presStyleCnt="0"/>
      <dgm:spPr/>
    </dgm:pt>
    <dgm:pt modelId="{F5A72EC9-452F-4D50-A28E-3D4113A09C0C}" type="pres">
      <dgm:prSet presAssocID="{CF932E98-43DF-469E-B6CB-7506FB4935B8}" presName="vertTwo" presStyleCnt="0"/>
      <dgm:spPr/>
    </dgm:pt>
    <dgm:pt modelId="{93EB036F-FA60-4F1E-BE50-187418EB9B6D}" type="pres">
      <dgm:prSet presAssocID="{CF932E98-43DF-469E-B6CB-7506FB4935B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F1437-286D-4511-A2EA-B62EFC949356}" type="pres">
      <dgm:prSet presAssocID="{CF932E98-43DF-469E-B6CB-7506FB4935B8}" presName="horzTwo" presStyleCnt="0"/>
      <dgm:spPr/>
    </dgm:pt>
  </dgm:ptLst>
  <dgm:cxnLst>
    <dgm:cxn modelId="{E8E91027-AADE-4C20-B6CD-DFC9B1896CDE}" type="presOf" srcId="{5648A2B3-639C-44A5-A65B-179DBCB03907}" destId="{F46196C3-2F67-47E1-B89F-AF8B6A3247D4}" srcOrd="0" destOrd="0" presId="urn:microsoft.com/office/officeart/2005/8/layout/hierarchy4"/>
    <dgm:cxn modelId="{8A99ABE8-9384-4D3A-BBDC-C1B207A0856C}" srcId="{3554BE4D-A7BD-41EB-A1F3-4FB7183FAB36}" destId="{CF932E98-43DF-469E-B6CB-7506FB4935B8}" srcOrd="2" destOrd="0" parTransId="{45AB4D75-C684-4B28-824E-402C2CCF1075}" sibTransId="{FB387E1B-6142-4A8C-852F-38A8330D3E30}"/>
    <dgm:cxn modelId="{254A52CC-F75D-4ACE-BAB5-0298D2E0E665}" srcId="{5648A2B3-639C-44A5-A65B-179DBCB03907}" destId="{3554BE4D-A7BD-41EB-A1F3-4FB7183FAB36}" srcOrd="0" destOrd="0" parTransId="{C42F69E0-0B37-4227-BF00-72B1B9BCEFCD}" sibTransId="{9FE9D109-3F2E-4C1C-A4C5-E78193BEB501}"/>
    <dgm:cxn modelId="{18191F8E-70A5-447D-A6DB-D1FA21983743}" srcId="{3554BE4D-A7BD-41EB-A1F3-4FB7183FAB36}" destId="{1C47ED75-CBE2-45C2-9AE7-ECAC3946F4EB}" srcOrd="0" destOrd="0" parTransId="{550C2424-D1AE-47E2-A4C3-844C1F68E36C}" sibTransId="{48479FD7-4921-4E7B-B79F-328A1FCCD42C}"/>
    <dgm:cxn modelId="{D4711FD8-B7D3-4F08-A3FC-E20426E0164B}" type="presOf" srcId="{1C47ED75-CBE2-45C2-9AE7-ECAC3946F4EB}" destId="{EE0FB33A-CEA1-4C27-AEB6-4AC936D45F0E}" srcOrd="0" destOrd="0" presId="urn:microsoft.com/office/officeart/2005/8/layout/hierarchy4"/>
    <dgm:cxn modelId="{FF82DFE3-DE8C-4698-A019-B8F6A660A115}" type="presOf" srcId="{19F36C12-90C3-4749-8C16-5D4DE4D9DF38}" destId="{3CA4C823-B347-4926-8227-FD262B69B70E}" srcOrd="0" destOrd="0" presId="urn:microsoft.com/office/officeart/2005/8/layout/hierarchy4"/>
    <dgm:cxn modelId="{2798E80F-359C-49D2-B299-4A9C6BABDC96}" type="presOf" srcId="{3554BE4D-A7BD-41EB-A1F3-4FB7183FAB36}" destId="{4DF78993-35B0-4843-BD8A-E845B58BF68C}" srcOrd="0" destOrd="0" presId="urn:microsoft.com/office/officeart/2005/8/layout/hierarchy4"/>
    <dgm:cxn modelId="{F2878EAC-72F4-45A9-A644-58C64D7CCE85}" type="presOf" srcId="{CF932E98-43DF-469E-B6CB-7506FB4935B8}" destId="{93EB036F-FA60-4F1E-BE50-187418EB9B6D}" srcOrd="0" destOrd="0" presId="urn:microsoft.com/office/officeart/2005/8/layout/hierarchy4"/>
    <dgm:cxn modelId="{AF36C59C-E977-4266-B460-32EFB740FE0C}" srcId="{3554BE4D-A7BD-41EB-A1F3-4FB7183FAB36}" destId="{19F36C12-90C3-4749-8C16-5D4DE4D9DF38}" srcOrd="1" destOrd="0" parTransId="{B960850A-74EC-41F9-AFA0-2FC7D4D34C99}" sibTransId="{38668135-3D83-43FB-9892-42BA69BB11FD}"/>
    <dgm:cxn modelId="{8329575C-FBCC-467E-9568-5A2DB548E3CB}" type="presParOf" srcId="{F46196C3-2F67-47E1-B89F-AF8B6A3247D4}" destId="{7132CE78-E3E3-426A-9BA2-B45FF51B86FD}" srcOrd="0" destOrd="0" presId="urn:microsoft.com/office/officeart/2005/8/layout/hierarchy4"/>
    <dgm:cxn modelId="{2A42C706-A863-45E2-9109-F4EB68853E95}" type="presParOf" srcId="{7132CE78-E3E3-426A-9BA2-B45FF51B86FD}" destId="{4DF78993-35B0-4843-BD8A-E845B58BF68C}" srcOrd="0" destOrd="0" presId="urn:microsoft.com/office/officeart/2005/8/layout/hierarchy4"/>
    <dgm:cxn modelId="{353C8373-C585-4674-8453-5980077E555E}" type="presParOf" srcId="{7132CE78-E3E3-426A-9BA2-B45FF51B86FD}" destId="{6B18CF5C-0F8B-4057-9C7C-D163589FB6DD}" srcOrd="1" destOrd="0" presId="urn:microsoft.com/office/officeart/2005/8/layout/hierarchy4"/>
    <dgm:cxn modelId="{7B966FF9-A385-415C-81E9-2F371026A0CD}" type="presParOf" srcId="{7132CE78-E3E3-426A-9BA2-B45FF51B86FD}" destId="{479E07C3-DA36-4ACB-8193-A3195806AE98}" srcOrd="2" destOrd="0" presId="urn:microsoft.com/office/officeart/2005/8/layout/hierarchy4"/>
    <dgm:cxn modelId="{C853ADDF-0728-4A2B-AC46-7959032EAE39}" type="presParOf" srcId="{479E07C3-DA36-4ACB-8193-A3195806AE98}" destId="{786F5A6F-AF76-4B3B-9D07-E8BCC53D6F35}" srcOrd="0" destOrd="0" presId="urn:microsoft.com/office/officeart/2005/8/layout/hierarchy4"/>
    <dgm:cxn modelId="{22AF9F58-D7A7-42A1-8D21-3C4075355EC7}" type="presParOf" srcId="{786F5A6F-AF76-4B3B-9D07-E8BCC53D6F35}" destId="{EE0FB33A-CEA1-4C27-AEB6-4AC936D45F0E}" srcOrd="0" destOrd="0" presId="urn:microsoft.com/office/officeart/2005/8/layout/hierarchy4"/>
    <dgm:cxn modelId="{E0517851-95F4-4F3B-AA54-EEEAADD100EC}" type="presParOf" srcId="{786F5A6F-AF76-4B3B-9D07-E8BCC53D6F35}" destId="{A0E4186A-FD48-4156-B700-CF11D9E334CE}" srcOrd="1" destOrd="0" presId="urn:microsoft.com/office/officeart/2005/8/layout/hierarchy4"/>
    <dgm:cxn modelId="{FA1AAC7B-CECB-4A07-AD71-579C5A1D7DBB}" type="presParOf" srcId="{479E07C3-DA36-4ACB-8193-A3195806AE98}" destId="{131C4F46-5F89-48C4-B0B3-ADDD4AAF7928}" srcOrd="1" destOrd="0" presId="urn:microsoft.com/office/officeart/2005/8/layout/hierarchy4"/>
    <dgm:cxn modelId="{9ABF0E83-816E-4CD2-BA29-50AC40307022}" type="presParOf" srcId="{479E07C3-DA36-4ACB-8193-A3195806AE98}" destId="{23D6AD68-CCF1-47B8-9AC4-1051658BDB9E}" srcOrd="2" destOrd="0" presId="urn:microsoft.com/office/officeart/2005/8/layout/hierarchy4"/>
    <dgm:cxn modelId="{DDD7A954-8E9B-49A7-A589-82058D3F6B13}" type="presParOf" srcId="{23D6AD68-CCF1-47B8-9AC4-1051658BDB9E}" destId="{3CA4C823-B347-4926-8227-FD262B69B70E}" srcOrd="0" destOrd="0" presId="urn:microsoft.com/office/officeart/2005/8/layout/hierarchy4"/>
    <dgm:cxn modelId="{35541A89-03D2-4EB1-BAFF-158F673AF782}" type="presParOf" srcId="{23D6AD68-CCF1-47B8-9AC4-1051658BDB9E}" destId="{B3906E29-0066-4812-8B9C-4F3AB619FD26}" srcOrd="1" destOrd="0" presId="urn:microsoft.com/office/officeart/2005/8/layout/hierarchy4"/>
    <dgm:cxn modelId="{CBA40BE1-05CF-484D-8AA7-C3E5657F2525}" type="presParOf" srcId="{479E07C3-DA36-4ACB-8193-A3195806AE98}" destId="{4C22CB8E-0CB0-402E-A52D-C53BC7D7FE30}" srcOrd="3" destOrd="0" presId="urn:microsoft.com/office/officeart/2005/8/layout/hierarchy4"/>
    <dgm:cxn modelId="{76F127DC-0A50-4FC3-8C69-5C6EEBAA1D48}" type="presParOf" srcId="{479E07C3-DA36-4ACB-8193-A3195806AE98}" destId="{F5A72EC9-452F-4D50-A28E-3D4113A09C0C}" srcOrd="4" destOrd="0" presId="urn:microsoft.com/office/officeart/2005/8/layout/hierarchy4"/>
    <dgm:cxn modelId="{302FA39B-152A-4656-89F0-52B14313D32B}" type="presParOf" srcId="{F5A72EC9-452F-4D50-A28E-3D4113A09C0C}" destId="{93EB036F-FA60-4F1E-BE50-187418EB9B6D}" srcOrd="0" destOrd="0" presId="urn:microsoft.com/office/officeart/2005/8/layout/hierarchy4"/>
    <dgm:cxn modelId="{2D71ACA8-67A0-40CE-973F-7F15B1A7481E}" type="presParOf" srcId="{F5A72EC9-452F-4D50-A28E-3D4113A09C0C}" destId="{10DF1437-286D-4511-A2EA-B62EFC9493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78993-35B0-4843-BD8A-E845B58BF68C}">
      <dsp:nvSpPr>
        <dsp:cNvPr id="0" name=""/>
        <dsp:cNvSpPr/>
      </dsp:nvSpPr>
      <dsp:spPr>
        <a:xfrm>
          <a:off x="3138" y="756"/>
          <a:ext cx="8726243" cy="126433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tx1"/>
              </a:solidFill>
            </a:rPr>
            <a:t>15 </a:t>
          </a:r>
          <a:r>
            <a:rPr lang="ru-RU" sz="3200" b="0" kern="1200" dirty="0" smtClean="0">
              <a:solidFill>
                <a:schemeClr val="tx1"/>
              </a:solidFill>
            </a:rPr>
            <a:t>заказчиков с разными…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40169" y="37787"/>
        <a:ext cx="8652181" cy="1190270"/>
      </dsp:txXfrm>
    </dsp:sp>
    <dsp:sp modelId="{EE0FB33A-CEA1-4C27-AEB6-4AC936D45F0E}">
      <dsp:nvSpPr>
        <dsp:cNvPr id="0" name=""/>
        <dsp:cNvSpPr/>
      </dsp:nvSpPr>
      <dsp:spPr>
        <a:xfrm>
          <a:off x="3138" y="1489541"/>
          <a:ext cx="2754496" cy="1264332"/>
        </a:xfrm>
        <a:prstGeom prst="roundRect">
          <a:avLst>
            <a:gd name="adj" fmla="val 10000"/>
          </a:avLst>
        </a:prstGeom>
        <a:solidFill>
          <a:srgbClr val="00427C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…моделями ведения бизнеса</a:t>
          </a:r>
          <a:endParaRPr lang="ru-RU" sz="2400" kern="1200" dirty="0"/>
        </a:p>
      </dsp:txBody>
      <dsp:txXfrm>
        <a:off x="40169" y="1526572"/>
        <a:ext cx="2680434" cy="1190270"/>
      </dsp:txXfrm>
    </dsp:sp>
    <dsp:sp modelId="{3CA4C823-B347-4926-8227-FD262B69B70E}">
      <dsp:nvSpPr>
        <dsp:cNvPr id="0" name=""/>
        <dsp:cNvSpPr/>
      </dsp:nvSpPr>
      <dsp:spPr>
        <a:xfrm>
          <a:off x="2989011" y="1489541"/>
          <a:ext cx="2754496" cy="1264332"/>
        </a:xfrm>
        <a:prstGeom prst="roundRect">
          <a:avLst>
            <a:gd name="adj" fmla="val 10000"/>
          </a:avLst>
        </a:prstGeom>
        <a:solidFill>
          <a:srgbClr val="00427C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…нормативной документацией</a:t>
          </a:r>
          <a:endParaRPr lang="ru-RU" sz="2400" kern="1200" dirty="0"/>
        </a:p>
      </dsp:txBody>
      <dsp:txXfrm>
        <a:off x="3026042" y="1526572"/>
        <a:ext cx="2680434" cy="1190270"/>
      </dsp:txXfrm>
    </dsp:sp>
    <dsp:sp modelId="{93EB036F-FA60-4F1E-BE50-187418EB9B6D}">
      <dsp:nvSpPr>
        <dsp:cNvPr id="0" name=""/>
        <dsp:cNvSpPr/>
      </dsp:nvSpPr>
      <dsp:spPr>
        <a:xfrm>
          <a:off x="5974885" y="1489541"/>
          <a:ext cx="2754496" cy="1264332"/>
        </a:xfrm>
        <a:prstGeom prst="roundRect">
          <a:avLst>
            <a:gd name="adj" fmla="val 10000"/>
          </a:avLst>
        </a:prstGeom>
        <a:solidFill>
          <a:srgbClr val="00427C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…контрагентами</a:t>
          </a:r>
          <a:endParaRPr lang="ru-RU" sz="2400" kern="1200" dirty="0"/>
        </a:p>
      </dsp:txBody>
      <dsp:txXfrm>
        <a:off x="6011916" y="1526572"/>
        <a:ext cx="2680434" cy="119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DECE0-0DFF-BD44-88D2-0FF326440D26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DD2E3-D5F2-4A45-AF19-CC16CA56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3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79EE-3B77-AA4E-B586-B4DC1EA01BA6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0FA47-062E-4A4D-8B01-918B2520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90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коллеги!</a:t>
            </a:r>
          </a:p>
          <a:p>
            <a:r>
              <a:rPr lang="ru-RU" dirty="0" smtClean="0"/>
              <a:t>Меня</a:t>
            </a:r>
            <a:r>
              <a:rPr lang="ru-RU" baseline="0" dirty="0" smtClean="0"/>
              <a:t> зовут Екатерина Литвинова и я представляю компанию </a:t>
            </a:r>
            <a:r>
              <a:rPr lang="en-US" baseline="0" dirty="0" err="1" smtClean="0"/>
              <a:t>Materialise</a:t>
            </a:r>
            <a:r>
              <a:rPr lang="en-US" baseline="0" dirty="0" smtClean="0"/>
              <a:t>.</a:t>
            </a:r>
          </a:p>
          <a:p>
            <a:r>
              <a:rPr lang="ru-RU" baseline="0" dirty="0" smtClean="0"/>
              <a:t>Сегодня я хочу поделиться с Вами интересным подходом к управлению информационными системами с помощью конфигурационных доменно-ориентированных языков, кратко </a:t>
            </a:r>
            <a:r>
              <a:rPr lang="en-US" baseline="0" dirty="0" smtClean="0"/>
              <a:t>DSL</a:t>
            </a:r>
            <a:r>
              <a:rPr lang="ru-RU" baseline="0" dirty="0" smtClean="0"/>
              <a:t>. Я расскажу что это, кому и зачем может быть полезно. И, самое главное, познакомлю Вас с нашим опытом создания собственного </a:t>
            </a:r>
            <a:r>
              <a:rPr lang="en-US" baseline="0" dirty="0" smtClean="0"/>
              <a:t>DSL.</a:t>
            </a:r>
            <a:endParaRPr lang="ru-RU" baseline="0" dirty="0" smtClean="0"/>
          </a:p>
          <a:p>
            <a:r>
              <a:rPr lang="ru-RU" dirty="0" smtClean="0"/>
              <a:t>Аудитория у нас собралась многочисленная,</a:t>
            </a:r>
            <a:r>
              <a:rPr lang="ru-RU" baseline="0" dirty="0" smtClean="0"/>
              <a:t> потому возникающие вопросы прошу записывать. Вы сможете задать их в конце доклада.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cap="none" spc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Они просто огромны…</a:t>
            </a:r>
          </a:p>
          <a:p>
            <a:pPr algn="just"/>
            <a:r>
              <a:rPr lang="ru-RU" sz="1200" b="0" cap="none" spc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этим массивом</a:t>
            </a:r>
            <a:r>
              <a:rPr lang="ru-RU" sz="1200" b="0" cap="none" spc="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справиться в текстовом редакторе уже будет очень и очень сложно. Хотя это и не самая большая наша таблица.</a:t>
            </a:r>
            <a:endParaRPr lang="en-US" sz="1200" b="0" cap="none" spc="0" dirty="0" smtClean="0">
              <a:ln w="0"/>
              <a:solidFill>
                <a:srgbClr val="0042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говорить в цифрах,</a:t>
            </a:r>
            <a:r>
              <a:rPr lang="ru-RU" baseline="0" dirty="0" smtClean="0"/>
              <a:t> то речь идет о 17 тысячах параметров для каждого партнера. На текущий момент у нас </a:t>
            </a:r>
            <a:r>
              <a:rPr lang="en-US" dirty="0" smtClean="0"/>
              <a:t>12 </a:t>
            </a:r>
            <a:r>
              <a:rPr lang="ru-RU" dirty="0" smtClean="0"/>
              <a:t>типов файлов из них 7 в разрезе партнеров. Файлы суммарно содержат 23 сущности, каждая из которых используется в нескольких типах файлов. В каждом файле</a:t>
            </a:r>
            <a:r>
              <a:rPr lang="ru-RU" baseline="0" dirty="0" smtClean="0"/>
              <a:t> о</a:t>
            </a:r>
            <a:r>
              <a:rPr lang="ru-RU" dirty="0" smtClean="0"/>
              <a:t>т 3 до 15 листов, в среднем </a:t>
            </a:r>
            <a:r>
              <a:rPr lang="en-US" dirty="0" smtClean="0"/>
              <a:t>~ </a:t>
            </a:r>
            <a:r>
              <a:rPr lang="ru-RU" dirty="0" smtClean="0"/>
              <a:t>5-7. Количество строк на листе варьируется от 5 до 1300 строк, в среднем </a:t>
            </a:r>
            <a:r>
              <a:rPr lang="en-US" dirty="0" smtClean="0"/>
              <a:t>~25-30</a:t>
            </a:r>
            <a:r>
              <a:rPr lang="ru-RU" dirty="0" smtClean="0"/>
              <a:t>,</a:t>
            </a:r>
            <a:r>
              <a:rPr lang="ru-RU" baseline="0" dirty="0" smtClean="0"/>
              <a:t> а количество колонок - от </a:t>
            </a:r>
            <a:r>
              <a:rPr lang="ru-RU" dirty="0" smtClean="0"/>
              <a:t>2 до 30 колонок, в среднем </a:t>
            </a:r>
            <a:r>
              <a:rPr lang="en-US" dirty="0" smtClean="0"/>
              <a:t>~</a:t>
            </a:r>
            <a:r>
              <a:rPr lang="ru-RU" dirty="0" smtClean="0"/>
              <a:t>7-12.</a:t>
            </a:r>
          </a:p>
          <a:p>
            <a:r>
              <a:rPr lang="ru-RU" dirty="0" smtClean="0"/>
              <a:t>И это</a:t>
            </a:r>
            <a:r>
              <a:rPr lang="ru-RU" baseline="0" dirty="0" smtClean="0"/>
              <a:t> только фронт-офисная система, а есть еще бек-офис, который на 30% больше.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8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Свою мечту</a:t>
            </a:r>
            <a:r>
              <a:rPr lang="ru-RU" baseline="0" dirty="0" smtClean="0"/>
              <a:t> мы почти реализовали. Почему почти? Наш </a:t>
            </a:r>
            <a:r>
              <a:rPr lang="en-US" baseline="0" dirty="0" smtClean="0"/>
              <a:t>DSL </a:t>
            </a:r>
            <a:r>
              <a:rPr lang="ru-RU" baseline="0" dirty="0" smtClean="0"/>
              <a:t>оказался слишком сложен для представителей бизнеса. Тот объем лексики, о котором я только что рассказала, пока не укладывается у них в голове. То есть почти каждый отдельный параметр ясен, но их взаимное влияние – не до конца. Потому аналитик на текущий момент является полноценным звеном в нашей цепи.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Давайте остановимся на ключевых аспектах конфигурирования и сложностях, которые могут повстречаться Вам на пути.</a:t>
            </a:r>
            <a:r>
              <a:rPr lang="en-US" baseline="0" dirty="0" smtClean="0"/>
              <a:t> </a:t>
            </a:r>
            <a:r>
              <a:rPr lang="ru-RU" dirty="0" smtClean="0"/>
              <a:t>Не</a:t>
            </a:r>
            <a:r>
              <a:rPr lang="ru-RU" baseline="0" dirty="0" smtClean="0"/>
              <a:t> смотря на простоту и красоту идеи конфигурационного подхода внедрить его оказалось не так-то просто.</a:t>
            </a:r>
          </a:p>
          <a:p>
            <a:r>
              <a:rPr lang="ru-RU" baseline="0" dirty="0" smtClean="0"/>
              <a:t>Для успеха всего проекта постоянно приходится держать в фокусе 5 аспектов, непрерывно совершенствуя каждый из них. Во-первых, это данные, которые мы собираемся изменять, во-вторых, живой синтаксис языка конфигураций, в третьих, обработчик </a:t>
            </a:r>
            <a:r>
              <a:rPr lang="en-US" baseline="0" dirty="0" smtClean="0"/>
              <a:t>DSL. </a:t>
            </a:r>
            <a:r>
              <a:rPr lang="ru-RU" baseline="0" dirty="0" smtClean="0"/>
              <a:t>Кроме того нам потребуются вовлеченные представители бизнеса и наконец объединяют эти все вещи воедино сильные аналитики. Давайте рассмотрим каждый из этих аспектов в отдельности. И начнем с данных.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Вы помните</a:t>
            </a:r>
            <a:r>
              <a:rPr lang="ru-RU" baseline="0" dirty="0" smtClean="0"/>
              <a:t>, в качестве инструмента управления данными мы выбрали </a:t>
            </a:r>
            <a:r>
              <a:rPr lang="en-US" baseline="0" dirty="0" smtClean="0"/>
              <a:t>Excel</a:t>
            </a:r>
            <a:r>
              <a:rPr lang="ru-RU" baseline="0" dirty="0" smtClean="0"/>
              <a:t>. С одной стороны это оправдало себя относительной дешевизной внедрения, отсутствием необходимости обучать бизнес</a:t>
            </a:r>
            <a:r>
              <a:rPr lang="en-US" baseline="0" dirty="0" smtClean="0"/>
              <a:t>,</a:t>
            </a:r>
            <a:r>
              <a:rPr lang="ru-RU" baseline="0" dirty="0" smtClean="0"/>
              <a:t> простотой экспорта и пересылки данных, легкостью создания новых веток.</a:t>
            </a:r>
          </a:p>
          <a:p>
            <a:r>
              <a:rPr lang="ru-RU" baseline="0" dirty="0" smtClean="0"/>
              <a:t>Но в эту бочку меда попала ложечка дегтя. А именно то, что инструменты сравнения </a:t>
            </a:r>
            <a:r>
              <a:rPr lang="en-US" baseline="0" dirty="0" smtClean="0"/>
              <a:t>Excel </a:t>
            </a:r>
            <a:r>
              <a:rPr lang="ru-RU" baseline="0" dirty="0" smtClean="0"/>
              <a:t>работают однобоко и не позволяют качественно сравнивать изменение данных. В особенности добавление и удаление строк и колонок создает наибольшие трудности в работе. Да, есть программы в той или иной мере помогающие аналитику, но все равно большая часть работы по слиянию файлов выполняется вручную. Это породило определенные ограничения в нашей работе.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</a:t>
            </a:r>
            <a:r>
              <a:rPr lang="ru-RU" baseline="0" dirty="0" smtClean="0"/>
              <a:t> рассмотрим на примере. Пусть есть среда, на которой нужно сделать несколько разных изменений в одном </a:t>
            </a:r>
            <a:r>
              <a:rPr lang="en-US" baseline="0" dirty="0" smtClean="0"/>
              <a:t>Excel </a:t>
            </a:r>
            <a:r>
              <a:rPr lang="ru-RU" baseline="0" dirty="0" smtClean="0"/>
              <a:t>конфигурационном файле или группе связанных файлов. При чем здесь абсолютно неважно выполняются ли изменения одним человеком или несколькими. Ключевым является то, что делаются они параллельно и попадут на продакшен несинхронно. А это значит, что в момент слияния потребуются титанические усилия по объединению изменений.</a:t>
            </a:r>
          </a:p>
          <a:p>
            <a:r>
              <a:rPr lang="ru-RU" baseline="0" dirty="0" smtClean="0"/>
              <a:t>У себя мы справились с этой проблемой о</a:t>
            </a:r>
            <a:r>
              <a:rPr lang="ru-RU" dirty="0" smtClean="0"/>
              <a:t>рганизационно – ДО начала изменений решаем релизятся изменения синхронно или нет.</a:t>
            </a:r>
            <a:r>
              <a:rPr lang="ru-RU" baseline="0" dirty="0" smtClean="0"/>
              <a:t> И </a:t>
            </a:r>
            <a:r>
              <a:rPr lang="ru-RU" dirty="0" smtClean="0"/>
              <a:t>если нет</a:t>
            </a:r>
            <a:r>
              <a:rPr lang="ru-RU" baseline="0" dirty="0" smtClean="0"/>
              <a:t> – принуждаем бизнес к последовательному применению изменений.</a:t>
            </a:r>
            <a:endParaRPr lang="ru-RU" dirty="0" smtClean="0"/>
          </a:p>
          <a:p>
            <a:r>
              <a:rPr lang="ru-RU" dirty="0" smtClean="0"/>
              <a:t>Возможны</a:t>
            </a:r>
            <a:r>
              <a:rPr lang="ru-RU" baseline="0" dirty="0" smtClean="0"/>
              <a:t> и альтернативные решения. Например, пока структура конфигурации простая, данные можно редактировать напрямую в </a:t>
            </a:r>
            <a:r>
              <a:rPr lang="en-US" baseline="0" dirty="0" smtClean="0"/>
              <a:t>JSON</a:t>
            </a:r>
            <a:r>
              <a:rPr lang="ru-RU" baseline="0" dirty="0" smtClean="0"/>
              <a:t>, что подарит все преимущества сравнения и слияния текстовых файлов.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0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 данными</a:t>
            </a:r>
            <a:r>
              <a:rPr lang="ru-RU" baseline="0" dirty="0" smtClean="0"/>
              <a:t> иногда возникает искушение оптимизировать. Вот она, наша фронт-офисная система. Также есть бэк-офисная система, с которой у нас общие данные. Например, типы операций и списки стран, в которых они разрешены. И действительно, зачем дублировать данные, если можно сделать единый конфигурационный файл?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Этот файл изначально содержал только данные действительно необходимые обеим системам, но в процессе их развития стал обрастать данными специфичными для каждой системы в отдельности. Появилась взаимозависимость не только систем, но и команд. А релизы </a:t>
            </a:r>
            <a:r>
              <a:rPr lang="ru-RU" dirty="0" smtClean="0"/>
              <a:t>систем несинхронные,</a:t>
            </a:r>
            <a:r>
              <a:rPr lang="ru-RU" baseline="0" dirty="0" smtClean="0"/>
              <a:t> потому возникали постоянные взаимоблокировки.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Мы промучились 2 года, еще полгода постепенно делили имущество, но остались очень довольны своим решением р</a:t>
            </a:r>
            <a:r>
              <a:rPr lang="ru-RU" dirty="0" smtClean="0"/>
              <a:t>азделить конфигурации систем.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Да, аналитики должны поддерживать одинаковые данные.</a:t>
            </a:r>
            <a:r>
              <a:rPr lang="ru-RU" baseline="0" dirty="0" smtClean="0"/>
              <a:t> Но копирование и вставку никто не отменял, да и разработчики помогли нам, создав инструменты сравнения конфигураций обеих систем.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Говоря о данных, я невольно затронула тему синтаксиса </a:t>
            </a:r>
            <a:r>
              <a:rPr lang="en-US" baseline="0" dirty="0" smtClean="0"/>
              <a:t>DSL. </a:t>
            </a:r>
            <a:r>
              <a:rPr lang="ru-RU" baseline="0" dirty="0" smtClean="0"/>
              <a:t>Давайте рассмотрим этот второй аспект детальнее.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Структура</a:t>
            </a:r>
            <a:r>
              <a:rPr lang="ru-RU" baseline="0" dirty="0" smtClean="0"/>
              <a:t> языка конфигураций определяется с одной стороны потребностями бизнеса и с другой стороны системой его использующей. Это означает, что в</a:t>
            </a:r>
            <a:r>
              <a:rPr lang="ru-RU" dirty="0" smtClean="0"/>
              <a:t> развивающихся,</a:t>
            </a:r>
            <a:r>
              <a:rPr lang="ru-RU" baseline="0" dirty="0" smtClean="0"/>
              <a:t> дорабатываемых системах </a:t>
            </a:r>
            <a:r>
              <a:rPr lang="en-US" dirty="0" smtClean="0"/>
              <a:t>DSL </a:t>
            </a:r>
            <a:r>
              <a:rPr lang="ru-RU" dirty="0" smtClean="0"/>
              <a:t>– это живой язык.</a:t>
            </a:r>
            <a:r>
              <a:rPr lang="ru-RU" baseline="0" dirty="0" smtClean="0"/>
              <a:t> Его развитие может закончиться только с окончанием разработки системы.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Но начиная свою эру конфигураций мы имели весьма туманное представление о том как будет происходить обновление синтаксиса, кто отвечает за данные и как будет вестись разработка.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Рассмотрим наш пример. Есть две системы – версия в разработке и версия на продакшене. И есть два аспекта их работы – синтаксис и данные. Как работаем мы?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Структура конфигурации обновляется там, где ведется разработка. Самые свежие версии данных необходимы бизнесу.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Новый синтаксис </a:t>
            </a:r>
            <a:r>
              <a:rPr lang="en-US" baseline="0" dirty="0" smtClean="0"/>
              <a:t>DSL</a:t>
            </a:r>
            <a:r>
              <a:rPr lang="ru-RU" baseline="0" dirty="0" smtClean="0"/>
              <a:t> попадет на продакшен вместе с кодом во время релиза. А данные на системе разработки мы обновляем регулярно, по мере появления изменений на </a:t>
            </a:r>
            <a:r>
              <a:rPr lang="ru-RU" baseline="0" dirty="0" err="1" smtClean="0"/>
              <a:t>продакшене</a:t>
            </a:r>
            <a:r>
              <a:rPr lang="ru-RU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0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Третий</a:t>
            </a:r>
            <a:r>
              <a:rPr lang="ru-RU" baseline="0" dirty="0" smtClean="0"/>
              <a:t> аспект </a:t>
            </a:r>
            <a:r>
              <a:rPr lang="en-US" baseline="0" dirty="0" smtClean="0"/>
              <a:t>DSL – </a:t>
            </a:r>
            <a:r>
              <a:rPr lang="ru-RU" baseline="0" dirty="0" smtClean="0"/>
              <a:t>это движок конфигураций в системе. И для того, чтобы</a:t>
            </a:r>
            <a:r>
              <a:rPr lang="en-US" baseline="0" dirty="0" smtClean="0"/>
              <a:t> </a:t>
            </a:r>
            <a:r>
              <a:rPr lang="ru-RU" baseline="0" dirty="0" smtClean="0"/>
              <a:t>доверять системе, нам нужно убедиться в работоспособности обработчика </a:t>
            </a:r>
            <a:r>
              <a:rPr lang="en-US" baseline="0" dirty="0" smtClean="0"/>
              <a:t>DSL</a:t>
            </a:r>
            <a:r>
              <a:rPr lang="ru-RU" baseline="0" dirty="0" smtClean="0"/>
              <a:t>.</a:t>
            </a:r>
          </a:p>
          <a:p>
            <a:r>
              <a:rPr lang="ru-RU" dirty="0" smtClean="0"/>
              <a:t>Как качественно проверить работоспособность движка </a:t>
            </a:r>
            <a:r>
              <a:rPr lang="en-US" dirty="0" smtClean="0"/>
              <a:t>DSL?</a:t>
            </a:r>
            <a:r>
              <a:rPr lang="ru-RU" dirty="0" smtClean="0"/>
              <a:t> Конечно,</a:t>
            </a:r>
            <a:r>
              <a:rPr lang="ru-RU" baseline="0" dirty="0" smtClean="0"/>
              <a:t> не вручную, а автотестами. Это решение было очевидным и лежало на поверхности.</a:t>
            </a:r>
          </a:p>
          <a:p>
            <a:r>
              <a:rPr lang="ru-RU" baseline="0" dirty="0" smtClean="0"/>
              <a:t>А теперь давайте копнем глубже. Мы разрабатываем новую функциональность, настолько новую, что ни с одним из партнеров нет даже проекта договора. Например, мы выводим новый продукт с особыми параметрами, которые должны обрабатываться системой. Настройки этих параметров мы решили добавить в конфигурацию. И проверить работоспособность нужно, да вот не на чем. Чтобы решить проблему, мы стали придумывать новых гипотетических партнеров, которые уже пользуются новым продуктом, примерять и тестировать на них новую функциональность.</a:t>
            </a:r>
          </a:p>
          <a:p>
            <a:r>
              <a:rPr lang="ru-RU" baseline="0" dirty="0" smtClean="0"/>
              <a:t>На текущий момент у нас четыре таких искусственных партнера. Все они созданы по требованиям от тестировщиков и достаточно гротескны, но позволяют проверить все необходимые тест-кейсы.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83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Информационная</a:t>
            </a:r>
            <a:r>
              <a:rPr lang="ru-RU" baseline="0" dirty="0" smtClean="0"/>
              <a:t> система – это в первую очередь инструмент удовлетворения бизнес-потребностей. Потому четвертой составляющей успеха </a:t>
            </a:r>
            <a:r>
              <a:rPr lang="en-US" baseline="0" dirty="0" smtClean="0"/>
              <a:t>DSL </a:t>
            </a:r>
            <a:r>
              <a:rPr lang="ru-RU" baseline="0" dirty="0" smtClean="0"/>
              <a:t>является вовлеченность бизнеса.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Благодаря конфигурационному подходу, со своей стороны представители бизнеса знают систему и запрашивают изменения согласно нашим возможностям. И здесь мы не ожидали подвоха, а следовало. Ведь ч</a:t>
            </a:r>
            <a:r>
              <a:rPr lang="ru-RU" dirty="0" smtClean="0"/>
              <a:t>ем гибче становится конфигурация – тем больше изменений хочет бизнес. В какой</a:t>
            </a:r>
            <a:r>
              <a:rPr lang="ru-RU" baseline="0" dirty="0" smtClean="0"/>
              <a:t>-то момент изменений стало так много, что мы просто тонули в кубометрах запросов. И нам пришлось оперативно реорганизовывать свою работу.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текущий момент обработка запросов на изменения ор</a:t>
            </a:r>
            <a:r>
              <a:rPr lang="ru-RU" dirty="0" smtClean="0"/>
              <a:t>ганизована</a:t>
            </a:r>
            <a:r>
              <a:rPr lang="ru-RU" baseline="0" dirty="0" smtClean="0"/>
              <a:t> по </a:t>
            </a:r>
            <a:r>
              <a:rPr lang="ru-RU" dirty="0" smtClean="0"/>
              <a:t>принципу </a:t>
            </a:r>
            <a:r>
              <a:rPr lang="en-US" dirty="0" smtClean="0"/>
              <a:t>Scrum</a:t>
            </a:r>
            <a:r>
              <a:rPr lang="ru-RU" dirty="0" smtClean="0"/>
              <a:t>.</a:t>
            </a:r>
            <a:r>
              <a:rPr lang="ru-RU" baseline="0" dirty="0" smtClean="0"/>
              <a:t> Команда аналитиков выросла с 4 человек на 2 системы до 6, один из которых занимается исключительно конфигурированием. Также появилась новая позиция администратора конфигурационных проектов, который навел полный порядок!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Со своей стороны, мы регулярно передаем систему с внесенными изменениями на валидацию бизнесу. Почему мы сами не можем протестировать? Можем и тестируем, но т</a:t>
            </a:r>
            <a:r>
              <a:rPr lang="ru-RU" dirty="0" smtClean="0"/>
              <a:t>о, что система работает, не означает, что  она делает это правильно.</a:t>
            </a:r>
            <a:r>
              <a:rPr lang="ru-RU" baseline="0" dirty="0" smtClean="0"/>
              <a:t> </a:t>
            </a:r>
            <a:r>
              <a:rPr lang="ru-RU" dirty="0" smtClean="0"/>
              <a:t>Только бизнес может знать что такое правильно.</a:t>
            </a:r>
            <a:r>
              <a:rPr lang="ru-RU" baseline="0" dirty="0" smtClean="0"/>
              <a:t> </a:t>
            </a:r>
            <a:r>
              <a:rPr lang="ru-RU" dirty="0" smtClean="0"/>
              <a:t>Но даже если знает, не всегда может это рассказать.</a:t>
            </a:r>
            <a:r>
              <a:rPr lang="ru-RU" baseline="0" dirty="0" smtClean="0"/>
              <a:t> А з</a:t>
            </a:r>
            <a:r>
              <a:rPr lang="ru-RU" dirty="0" smtClean="0"/>
              <a:t>начит пусть попробует работать!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такой подход</a:t>
            </a:r>
            <a:r>
              <a:rPr lang="ru-RU" baseline="0" dirty="0" smtClean="0"/>
              <a:t> себя полностью оправдывает.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не претендую на новизну идеи конфигурирования </a:t>
            </a:r>
            <a:r>
              <a:rPr lang="ru-RU" baseline="0" dirty="0" smtClean="0"/>
              <a:t>в мире ИТ. Данный подход уже давно и успешно применяется в </a:t>
            </a:r>
            <a:r>
              <a:rPr lang="en-US" baseline="0" dirty="0" smtClean="0"/>
              <a:t>ERP </a:t>
            </a:r>
            <a:r>
              <a:rPr lang="ru-RU" baseline="0" dirty="0" smtClean="0"/>
              <a:t>и</a:t>
            </a:r>
            <a:r>
              <a:rPr lang="en-US" baseline="0" dirty="0" smtClean="0"/>
              <a:t> CRM </a:t>
            </a:r>
            <a:r>
              <a:rPr lang="ru-RU" baseline="0" dirty="0" smtClean="0"/>
              <a:t>системах, в бухгалтерских программах</a:t>
            </a:r>
            <a:r>
              <a:rPr lang="en-US" baseline="0" dirty="0" smtClean="0"/>
              <a:t> </a:t>
            </a:r>
            <a:r>
              <a:rPr lang="ru-RU" baseline="0" dirty="0" smtClean="0"/>
              <a:t>и не только. Кроме того, регулярно создаются продукты, которые и вовсе не требуют конфигурирования как такового. Это могут быть уникальные продукты, созданные на заказ, которые не предполагается часто изменять на протяжении их жизненного цикла. Где-то посредине этих двух полюсов находимся мы с Вами: пусть нет конфигурации, но разрабатывается продукт, в котором ожидаются частые изменения и мы хотим к ним подготовиться.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2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того, чтобы все аспекты </a:t>
            </a:r>
            <a:r>
              <a:rPr lang="en-US" dirty="0" smtClean="0"/>
              <a:t>DSL</a:t>
            </a:r>
            <a:r>
              <a:rPr lang="ru-RU" baseline="0" dirty="0" smtClean="0"/>
              <a:t> работали слаженно, нужен связующий компонент и таковым неизменно становится аналитик. Он принимает от бизнеса требования по данным, он укладывает новую функциональность в существующую конфигурацию или расширяет синтаксис </a:t>
            </a:r>
            <a:r>
              <a:rPr lang="en-US" baseline="0" dirty="0" smtClean="0"/>
              <a:t>DSL</a:t>
            </a:r>
            <a:r>
              <a:rPr lang="ru-RU" baseline="0" dirty="0" smtClean="0"/>
              <a:t>, а также именно он консультирует разработчиков и тестировщиков по функциональности системы.</a:t>
            </a:r>
          </a:p>
          <a:p>
            <a:r>
              <a:rPr lang="ru-RU" baseline="0" dirty="0" smtClean="0"/>
              <a:t>Такого универсального солдата можно вырастить еще на этапе внедрения </a:t>
            </a:r>
            <a:r>
              <a:rPr lang="en-US" baseline="0" dirty="0" smtClean="0"/>
              <a:t>DSL.</a:t>
            </a:r>
            <a:r>
              <a:rPr lang="ru-RU" baseline="0" dirty="0" smtClean="0"/>
              <a:t> Это отличный проект для развития специалиста независимо от его предыдущего опыта. Но а</a:t>
            </a:r>
            <a:r>
              <a:rPr lang="ru-RU" dirty="0" smtClean="0"/>
              <a:t>налитики тоже</a:t>
            </a:r>
            <a:r>
              <a:rPr lang="ru-RU" baseline="0" dirty="0" smtClean="0"/>
              <a:t> люди и они могут </a:t>
            </a:r>
            <a:r>
              <a:rPr lang="ru-RU" dirty="0" smtClean="0"/>
              <a:t>забывать.</a:t>
            </a:r>
            <a:r>
              <a:rPr lang="ru-RU" baseline="0" dirty="0" smtClean="0"/>
              <a:t> А еще могут </a:t>
            </a:r>
            <a:r>
              <a:rPr lang="ru-RU" dirty="0" smtClean="0"/>
              <a:t>менять место работы.</a:t>
            </a:r>
            <a:r>
              <a:rPr lang="ru-RU" baseline="0" dirty="0" smtClean="0"/>
              <a:t> И если не подготовиться, то это может оказаться фатальным для проекта</a:t>
            </a:r>
            <a:r>
              <a:rPr lang="ru-RU" dirty="0" smtClean="0"/>
              <a:t>.</a:t>
            </a:r>
          </a:p>
          <a:p>
            <a:r>
              <a:rPr lang="ru-RU" baseline="0" dirty="0" smtClean="0"/>
              <a:t>Наш проект пока защищен наполовину. Существует документация, которую мы обновляем нечасто – раз в несколько релизов. А за корректностью синтаксиса конфигурации, предоставляемой системе следят интеграционные тесты. Есть огромные планы по их расширению. Так что в этом плане у нас пока все </a:t>
            </a:r>
            <a:r>
              <a:rPr lang="ru-RU" dirty="0" smtClean="0"/>
              <a:t>держится на сильных аналитиках.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7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чего добились мы благодаря использованию конфигурационного подхода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smtClean="0"/>
              <a:t>1. </a:t>
            </a:r>
            <a:r>
              <a:rPr lang="ru-RU" dirty="0" smtClean="0"/>
              <a:t>Цикл внедрения среднего изменения сократился с полугода до месяца</a:t>
            </a:r>
          </a:p>
          <a:p>
            <a:r>
              <a:rPr lang="en-US" dirty="0" smtClean="0"/>
              <a:t>2. </a:t>
            </a:r>
            <a:r>
              <a:rPr lang="ru-RU" dirty="0" smtClean="0"/>
              <a:t>Изменение данных не требует регрессионного тестирования всей системы. Это</a:t>
            </a:r>
            <a:r>
              <a:rPr lang="ru-RU" baseline="0" dirty="0" smtClean="0"/>
              <a:t> ощутимая экономия.</a:t>
            </a:r>
            <a:endParaRPr lang="ru-RU" dirty="0" smtClean="0"/>
          </a:p>
          <a:p>
            <a:r>
              <a:rPr lang="en-US" dirty="0" smtClean="0"/>
              <a:t>3. </a:t>
            </a:r>
            <a:r>
              <a:rPr lang="ru-RU" dirty="0" smtClean="0"/>
              <a:t>Мы оперативно реагируем на развитие бизнеса, сопровождаем его</a:t>
            </a:r>
          </a:p>
          <a:p>
            <a:r>
              <a:rPr lang="en-US" dirty="0" smtClean="0"/>
              <a:t>4. </a:t>
            </a:r>
            <a:r>
              <a:rPr lang="ru-RU" dirty="0" smtClean="0"/>
              <a:t>Бизнес вник</a:t>
            </a:r>
            <a:r>
              <a:rPr lang="en-US" dirty="0" smtClean="0"/>
              <a:t> </a:t>
            </a:r>
            <a:r>
              <a:rPr lang="ru-RU" dirty="0" smtClean="0"/>
              <a:t>в наши возможности и эффективнее их продает</a:t>
            </a:r>
          </a:p>
          <a:p>
            <a:r>
              <a:rPr lang="ru-RU" dirty="0" smtClean="0"/>
              <a:t>Если</a:t>
            </a:r>
            <a:r>
              <a:rPr lang="ru-RU" baseline="0" dirty="0" smtClean="0"/>
              <a:t> резюмировать одной фразой: оно того стоило!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93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Благодарю</a:t>
            </a:r>
            <a:r>
              <a:rPr lang="ru-RU" baseline="0" dirty="0" smtClean="0"/>
              <a:t> за внимание! Ваши вопросы!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Чтобы лучше осознать область применимости подхода, давайте рассмотрим пример из нашего бизнеса. Мы оказываем услуги по планированию хирургических операций и печати трехмерных моделей. У нас есть 15 заказчиков из разных стран с разными моделями ведения бизнеса, разной нормативной документацией, разными клиентами и разными подрядчиками.</a:t>
            </a:r>
          </a:p>
          <a:p>
            <a:r>
              <a:rPr lang="ru-RU" baseline="0" dirty="0" smtClean="0"/>
              <a:t>Так и хочется прокомментировать, что если у них все разное, то давайте работать с ними через отдельные уникальные системы. Мы так и начинали в свое время. Стартовали с одной системы, дальше доросли до четырех. Четырех систем, с четырьмя командами разработки, которые независимо друг от друга изобретали одни и те же велосипеды. Возникает вопрос: почему велосипеды оказались так похожи? Да потому что все компании работают на едином международном рынке, работают с нами и общего у них все-таки больше.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5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Вот пример фрагмента контракта с одним из заказчиков. Не утруждайте себя чтением, таблица дана лишь для иллюстрации, я все расскажу.</a:t>
            </a:r>
          </a:p>
          <a:p>
            <a:r>
              <a:rPr lang="ru-RU" baseline="0" dirty="0" smtClean="0"/>
              <a:t>Для этого заказчика мы делаем полные и частичные реконструкции колена, операции на сердце и в области челюстно-лицевой хирургии. В зависимости от типа операций мы можем делать только планирование, только печать моделей или и то, и другое. Если колени бывают левые и правые, то челюсть можно разрезать еще посредине, а сердце для нас цельное.</a:t>
            </a:r>
          </a:p>
          <a:p>
            <a:r>
              <a:rPr lang="ru-RU" baseline="0" dirty="0" smtClean="0"/>
              <a:t>Данные параметры являются частью нашей информационной системы и непосредственно влияют на ее функционал.</a:t>
            </a:r>
          </a:p>
          <a:p>
            <a:r>
              <a:rPr lang="ru-RU" baseline="0" dirty="0" smtClean="0"/>
              <a:t>Но бизнес развивается, требуется вносить уточнения в контракт, а значит и в информационную систему. Например, вот такие.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</a:t>
            </a:r>
            <a:r>
              <a:rPr lang="ru-RU" baseline="0" dirty="0" smtClean="0"/>
              <a:t> рассмотрим из чего состоит стоимость внесения одного изменения в информационную систему. Это сбор бизнес-требований, анализ и дизайн, собственно разработка, тестирование и применение изменений на рабочую среду.</a:t>
            </a:r>
          </a:p>
          <a:p>
            <a:r>
              <a:rPr lang="ru-RU" baseline="0" dirty="0" smtClean="0"/>
              <a:t>Однажды мы обнаружили, что изменения появляются достаточно часто, а стоимость и время нашего отклика оставляет желать лучшего. И начали проводить мозговые штурмы на тему оптимизации процесса внедрения изменений.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1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ru-RU" baseline="0" dirty="0" smtClean="0"/>
              <a:t> мы себе </a:t>
            </a:r>
            <a:r>
              <a:rPr lang="ru-RU" baseline="0" dirty="0" err="1" smtClean="0"/>
              <a:t>намечтали</a:t>
            </a:r>
            <a:r>
              <a:rPr lang="ru-RU" baseline="0" dirty="0" smtClean="0"/>
              <a:t> волшебный черный ящик, который принимает на вход от представителя бизнеса требования в формализованном виде. Здесь под представителем бизнеса я подразумеваю человека, осведомленного о контрактных договоренностях с заказчиком, лучше – непосредственно общающегося с ним. И аналитик здесь присутствует только как наставник.</a:t>
            </a:r>
          </a:p>
          <a:p>
            <a:r>
              <a:rPr lang="ru-RU" baseline="0" dirty="0" smtClean="0"/>
              <a:t>Дальше черный ящик обрабатывает полученные данные, возможно, результат проверяется </a:t>
            </a:r>
            <a:r>
              <a:rPr lang="ru-RU" baseline="0" dirty="0" err="1" smtClean="0"/>
              <a:t>тестировщиком</a:t>
            </a:r>
            <a:r>
              <a:rPr lang="ru-RU" baseline="0" dirty="0" smtClean="0"/>
              <a:t>, и на выходе мы получаем конфетку – систему, работающую как заказал бизнес. Неправда ли, волшебно звучит?</a:t>
            </a:r>
          </a:p>
          <a:p>
            <a:r>
              <a:rPr lang="ru-RU" baseline="0" dirty="0" smtClean="0"/>
              <a:t>Из данной схемы естественно вытекают требования к черному ящику. Их три: 1. п</a:t>
            </a:r>
            <a:r>
              <a:rPr lang="ru-RU" dirty="0" smtClean="0"/>
              <a:t>араметры на входе должны быть понятны для бизнеса;</a:t>
            </a:r>
            <a:r>
              <a:rPr lang="ru-RU" baseline="0" dirty="0" smtClean="0"/>
              <a:t> 2. д</a:t>
            </a:r>
            <a:r>
              <a:rPr lang="ru-RU" dirty="0" smtClean="0"/>
              <a:t>анные на выходе понятны для системы;</a:t>
            </a:r>
            <a:r>
              <a:rPr lang="ru-RU" baseline="0" dirty="0" smtClean="0"/>
              <a:t> 3. он должен р</a:t>
            </a:r>
            <a:r>
              <a:rPr lang="ru-RU" dirty="0" smtClean="0"/>
              <a:t>аботать без участия разработчика.</a:t>
            </a:r>
          </a:p>
          <a:p>
            <a:r>
              <a:rPr lang="ru-RU" dirty="0" smtClean="0"/>
              <a:t>И, конечно же, стоимость волшебства</a:t>
            </a:r>
            <a:r>
              <a:rPr lang="ru-RU" baseline="0" dirty="0" smtClean="0"/>
              <a:t> не должна быть сказочно высокой: если в планах много изменений, то р</a:t>
            </a:r>
            <a:r>
              <a:rPr lang="ru-RU" dirty="0" smtClean="0"/>
              <a:t>азработка и поддержка черного ящика должны быть сравнимы по стоимости с выполнением задач разработчиком.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1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Итак,</a:t>
            </a:r>
            <a:r>
              <a:rPr lang="ru-RU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начнем с первого требования: данные на входе должны быть понятны для бизнеса. Вот пример нашей конфигурации. Знакомо, не так ли? Мы взяли за основу параметры очевидные для человека из бизнеса</a:t>
            </a:r>
            <a:r>
              <a:rPr lang="en-US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Именно поэтому такой подход и называют </a:t>
            </a:r>
            <a:r>
              <a:rPr lang="en-US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DSL </a:t>
            </a:r>
            <a:r>
              <a:rPr lang="ru-RU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 specific language</a:t>
            </a:r>
            <a:r>
              <a:rPr lang="ru-RU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l"/>
            <a:r>
              <a:rPr lang="ru-RU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положили их в структурированном виде в один из самых родных инструментов для офисного сотрудника – </a:t>
            </a:r>
            <a:r>
              <a:rPr lang="en-US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Excel.</a:t>
            </a:r>
            <a:r>
              <a:rPr lang="ru-RU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Это решение оказалось выгодным, ведь нам не пришлось создавать собственный </a:t>
            </a:r>
            <a:r>
              <a:rPr lang="en-US" sz="120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</a:t>
            </a:r>
            <a:r>
              <a:rPr lang="ru-RU" sz="120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переучивать бизнес</a:t>
            </a:r>
            <a:r>
              <a:rPr lang="ru-RU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файл с данными всегда легко переслать коллеге. Проблемы в работе создает лишь отсутствие адекватных инструментов сравнения </a:t>
            </a:r>
            <a:r>
              <a:rPr lang="en-US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 </a:t>
            </a:r>
            <a:r>
              <a:rPr lang="ru-RU" sz="1200" baseline="0" dirty="0" smtClean="0">
                <a:ln w="0"/>
                <a:solidFill>
                  <a:srgbClr val="0042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файлов.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согласно второму требованию параметры на выходе</a:t>
            </a:r>
            <a:r>
              <a:rPr lang="ru-RU" baseline="0" dirty="0" smtClean="0"/>
              <a:t> черного ящика должны быть понятны системе, а потому мы взяли текстовый формат обмена данными – </a:t>
            </a:r>
            <a:r>
              <a:rPr lang="en-US" baseline="0" dirty="0" smtClean="0"/>
              <a:t>JSON.</a:t>
            </a:r>
            <a:r>
              <a:rPr lang="ru-RU" baseline="0" dirty="0" smtClean="0"/>
              <a:t> Он читаем как системой, так и человеком, а потому наряду с </a:t>
            </a:r>
            <a:r>
              <a:rPr lang="en-US" baseline="0" dirty="0" smtClean="0"/>
              <a:t>XML</a:t>
            </a:r>
            <a:r>
              <a:rPr lang="ru-RU" baseline="0" dirty="0" smtClean="0"/>
              <a:t> и другими аналогичными форматами может использоваться для наших целей.</a:t>
            </a:r>
          </a:p>
          <a:p>
            <a:r>
              <a:rPr lang="ru-RU" baseline="0" dirty="0" smtClean="0"/>
              <a:t>А теперь вспоминаем третье требование: черный ящик должен работать без участия разработчика, и добавляем автоматическую генерацию </a:t>
            </a:r>
            <a:r>
              <a:rPr lang="en-US" baseline="0" dirty="0" smtClean="0"/>
              <a:t>JSON</a:t>
            </a:r>
            <a:r>
              <a:rPr lang="ru-RU" baseline="0" dirty="0" smtClean="0"/>
              <a:t> заданного формата на основании </a:t>
            </a:r>
            <a:r>
              <a:rPr lang="en-US" baseline="0" dirty="0" smtClean="0"/>
              <a:t>Excel</a:t>
            </a:r>
            <a:r>
              <a:rPr lang="ru-RU" baseline="0" dirty="0" smtClean="0"/>
              <a:t>. И паззл складывается!</a:t>
            </a:r>
          </a:p>
          <a:p>
            <a:r>
              <a:rPr lang="ru-RU" baseline="0" dirty="0" smtClean="0"/>
              <a:t>Для оценки времени необходимого на разработку и последующее развитие движка учитывайте два ключевых момента: 1. стоимость адаптации системы к чтению данных из </a:t>
            </a:r>
            <a:r>
              <a:rPr lang="en-US" baseline="0" dirty="0" smtClean="0"/>
              <a:t>JSON</a:t>
            </a:r>
            <a:r>
              <a:rPr lang="ru-RU" baseline="0" dirty="0" err="1" smtClean="0"/>
              <a:t>ов</a:t>
            </a:r>
            <a:r>
              <a:rPr lang="ru-RU" baseline="0" dirty="0" smtClean="0"/>
              <a:t>; 2. стоимость </a:t>
            </a:r>
            <a:r>
              <a:rPr lang="ru-RU" baseline="0" dirty="0" err="1" smtClean="0"/>
              <a:t>самописного</a:t>
            </a:r>
            <a:r>
              <a:rPr lang="ru-RU" baseline="0" dirty="0" smtClean="0"/>
              <a:t> транслятора.</a:t>
            </a:r>
            <a:endParaRPr lang="ru-RU" baseline="0" dirty="0"/>
          </a:p>
          <a:p>
            <a:r>
              <a:rPr lang="ru-RU" baseline="0" dirty="0" smtClean="0"/>
              <a:t>Если первое является прерогативой разработчиков проекта, поскольку это часть архитектуры системы, то второе вполне по силам аналитику знакомому с написанием макросов.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простом примере покажу</a:t>
            </a:r>
            <a:r>
              <a:rPr lang="ru-RU" baseline="0" dirty="0" smtClean="0"/>
              <a:t> как это работает у нас. Вот фрагмент </a:t>
            </a:r>
            <a:r>
              <a:rPr lang="en-US" baseline="0" dirty="0" smtClean="0"/>
              <a:t>Excel</a:t>
            </a:r>
            <a:r>
              <a:rPr lang="ru-RU" baseline="0" dirty="0" smtClean="0"/>
              <a:t> таблицы, с которого мы стартуем. А теперь пропускаем его через транслятор и получаем </a:t>
            </a:r>
            <a:r>
              <a:rPr lang="en-US" baseline="0" dirty="0" smtClean="0"/>
              <a:t>JSON.</a:t>
            </a:r>
          </a:p>
          <a:p>
            <a:r>
              <a:rPr lang="ru-RU" baseline="0" dirty="0" smtClean="0"/>
              <a:t>Казалось бы, если </a:t>
            </a:r>
            <a:r>
              <a:rPr lang="en-US" baseline="0" dirty="0" smtClean="0"/>
              <a:t>JSON </a:t>
            </a:r>
            <a:r>
              <a:rPr lang="ru-RU" baseline="0" dirty="0" smtClean="0"/>
              <a:t>такой человеко-читаемый, то зачем эти преобразования из </a:t>
            </a:r>
            <a:r>
              <a:rPr lang="en-US" baseline="0" dirty="0" smtClean="0"/>
              <a:t>Excel.</a:t>
            </a:r>
            <a:r>
              <a:rPr lang="ru-RU" baseline="0" dirty="0" smtClean="0"/>
              <a:t> Но не забываем, что это был лишь пример. А реальные объемы данных гораздо больше…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3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s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504" y="4272782"/>
            <a:ext cx="5213801" cy="1470025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5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object 15"/>
          <p:cNvSpPr txBox="1"/>
          <p:nvPr userDrawn="1"/>
        </p:nvSpPr>
        <p:spPr>
          <a:xfrm>
            <a:off x="3295276" y="4349954"/>
            <a:ext cx="508444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0000"/>
              </a:lnSpc>
            </a:pPr>
            <a:endParaRPr sz="3500" dirty="0">
              <a:latin typeface="Arial"/>
              <a:cs typeface="Arial"/>
            </a:endParaRPr>
          </a:p>
        </p:txBody>
      </p:sp>
      <p:pic>
        <p:nvPicPr>
          <p:cNvPr id="9" name="Picture 2" descr="Materialise_BL_Wordmark_s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2" y="1278168"/>
            <a:ext cx="2523688" cy="1524000"/>
          </a:xfrm>
          <a:prstGeom prst="rect">
            <a:avLst/>
          </a:prstGeom>
        </p:spPr>
      </p:pic>
      <p:pic>
        <p:nvPicPr>
          <p:cNvPr id="10" name="Picture 24" descr="pagina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12"/>
            <a:ext cx="9144000" cy="6462888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64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pagina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3241"/>
            <a:ext cx="9144000" cy="150191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22856" y="5275713"/>
            <a:ext cx="3359150" cy="660400"/>
          </a:xfrm>
        </p:spPr>
        <p:txBody>
          <a:bodyPr anchor="b"/>
          <a:lstStyle>
            <a:lvl1pPr marL="0" indent="0" algn="r">
              <a:buFont typeface="Arial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767081"/>
            <a:ext cx="6096000" cy="21453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729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1 Landscap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377448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4784480"/>
            <a:ext cx="6096000" cy="1263648"/>
          </a:xfrm>
        </p:spPr>
        <p:txBody>
          <a:bodyPr numCol="1" spcCol="72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61976" y="1896534"/>
            <a:ext cx="7880350" cy="2691052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17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4" y="941881"/>
            <a:ext cx="485180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2766331"/>
            <a:ext cx="4851803" cy="3191488"/>
          </a:xfrm>
        </p:spPr>
        <p:txBody>
          <a:bodyPr numCol="1" spcCol="72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50764" y="1870464"/>
            <a:ext cx="2342361" cy="4177665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63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Small Picture - In a nut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851"/>
            <a:ext cx="485180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2856640"/>
            <a:ext cx="4851803" cy="3191488"/>
          </a:xfrm>
        </p:spPr>
        <p:txBody>
          <a:bodyPr numCol="1" spcCol="72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50764" y="1870464"/>
            <a:ext cx="2342361" cy="4177665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530226" y="944197"/>
            <a:ext cx="1979999" cy="317500"/>
          </a:xfrm>
          <a:solidFill>
            <a:schemeClr val="tx1"/>
          </a:solidFill>
        </p:spPr>
        <p:txBody>
          <a:bodyPr tIns="46800" bIns="46800" anchor="ctr">
            <a:noAutofit/>
          </a:bodyPr>
          <a:lstStyle>
            <a:lvl1pPr marL="0" indent="0">
              <a:buFont typeface="Arial"/>
              <a:buNone/>
              <a:defRPr sz="900" b="1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13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1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74" y="2289907"/>
            <a:ext cx="289507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10274" y="3878777"/>
            <a:ext cx="3582851" cy="2116591"/>
          </a:xfrm>
        </p:spPr>
        <p:txBody>
          <a:bodyPr numCol="1" spcCol="72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55848" cy="68580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526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941881"/>
            <a:ext cx="6096000" cy="1143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457200" y="2726562"/>
            <a:ext cx="6654799" cy="3249837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28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579969" y="1863109"/>
            <a:ext cx="2473325" cy="3175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100" b="1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269346" y="1863109"/>
            <a:ext cx="2473325" cy="3175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100" b="1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958549" y="1863109"/>
            <a:ext cx="2473325" cy="3175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100" b="1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3269346" y="2189214"/>
            <a:ext cx="2473325" cy="1682751"/>
          </a:xfrm>
          <a:solidFill>
            <a:schemeClr val="bg1">
              <a:lumMod val="85000"/>
            </a:schemeClr>
          </a:solidFill>
        </p:spPr>
        <p:txBody>
          <a:bodyPr tIns="72000">
            <a:noAutofit/>
          </a:bodyPr>
          <a:lstStyle>
            <a:lvl1pPr marL="0" indent="0" algn="l">
              <a:buFont typeface="Arial"/>
              <a:buNone/>
              <a:defRPr sz="1050"/>
            </a:lvl1pPr>
            <a:lvl2pPr marL="88900" indent="-88900" algn="l">
              <a:buFont typeface="Lucida Grande"/>
              <a:buChar char="-"/>
              <a:defRPr sz="1000"/>
            </a:lvl2pPr>
            <a:lvl3pPr marL="177800" indent="-88900" algn="l">
              <a:buFont typeface="Arial"/>
              <a:buChar char="•"/>
              <a:tabLst/>
              <a:defRPr sz="900"/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958549" y="2175667"/>
            <a:ext cx="2473325" cy="1682751"/>
          </a:xfrm>
          <a:solidFill>
            <a:schemeClr val="accent2"/>
          </a:solidFill>
        </p:spPr>
        <p:txBody>
          <a:bodyPr tIns="72000">
            <a:noAutofit/>
          </a:bodyPr>
          <a:lstStyle>
            <a:lvl1pPr marL="0" indent="0" algn="l">
              <a:buFont typeface="Arial"/>
              <a:buNone/>
              <a:defRPr sz="1050">
                <a:solidFill>
                  <a:srgbClr val="FFFFFF"/>
                </a:solidFill>
              </a:defRPr>
            </a:lvl1pPr>
            <a:lvl2pPr marL="88900" indent="-88900" algn="l">
              <a:buFont typeface="Lucida Grande"/>
              <a:buChar char="-"/>
              <a:defRPr sz="1000">
                <a:solidFill>
                  <a:srgbClr val="FFFFFF"/>
                </a:solidFill>
              </a:defRPr>
            </a:lvl2pPr>
            <a:lvl3pPr marL="177800" indent="-88900" algn="l">
              <a:buFont typeface="Arial"/>
              <a:buChar char="•"/>
              <a:tabLst/>
              <a:defRPr sz="900">
                <a:solidFill>
                  <a:srgbClr val="FFFFFF"/>
                </a:solidFill>
              </a:defRPr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579969" y="2175667"/>
            <a:ext cx="2473325" cy="1682751"/>
          </a:xfrm>
          <a:solidFill>
            <a:schemeClr val="accent3"/>
          </a:solidFill>
        </p:spPr>
        <p:txBody>
          <a:bodyPr tIns="72000">
            <a:noAutofit/>
          </a:bodyPr>
          <a:lstStyle>
            <a:lvl1pPr marL="0" indent="0" algn="l">
              <a:buFont typeface="Arial"/>
              <a:buNone/>
              <a:defRPr sz="1050"/>
            </a:lvl1pPr>
            <a:lvl2pPr marL="88900" indent="-88900" algn="l">
              <a:buFont typeface="Lucida Grande"/>
              <a:buChar char="-"/>
              <a:defRPr sz="1000"/>
            </a:lvl2pPr>
            <a:lvl3pPr marL="177800" indent="-88900" algn="l">
              <a:buFont typeface="Arial"/>
              <a:buChar char="•"/>
              <a:tabLst/>
              <a:defRPr sz="900"/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579969" y="3866305"/>
            <a:ext cx="2473325" cy="21209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3269346" y="3879851"/>
            <a:ext cx="2473325" cy="21209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20"/>
          </p:nvPr>
        </p:nvSpPr>
        <p:spPr>
          <a:xfrm>
            <a:off x="5955375" y="3866305"/>
            <a:ext cx="2473325" cy="21209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394973"/>
            <a:ext cx="6096000" cy="1143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1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Dark Pictur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903072"/>
            <a:ext cx="5329319" cy="245393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>
            <a:lvl1pPr>
              <a:lnSpc>
                <a:spcPct val="9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9" descr="Materialise_WT_s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73" y="5892094"/>
            <a:ext cx="1417311" cy="7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ight Picture 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903072"/>
            <a:ext cx="5329319" cy="245393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11" descr="Materialise_BL_s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45" y="5890313"/>
            <a:ext cx="1419839" cy="7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" y="1087303"/>
            <a:ext cx="4049713" cy="1423087"/>
          </a:xfrm>
          <a:blipFill rotWithShape="1">
            <a:blip r:embed="rId2"/>
            <a:stretch>
              <a:fillRect/>
            </a:stretch>
          </a:blipFill>
        </p:spPr>
        <p:txBody>
          <a:bodyPr lIns="216000" tIns="234000" rIns="144000" bIns="234000" anchor="ctr">
            <a:spAutoFit/>
          </a:bodyPr>
          <a:lstStyle>
            <a:lvl1pPr marL="0" indent="0">
              <a:lnSpc>
                <a:spcPct val="90000"/>
              </a:lnSpc>
              <a:buFont typeface="Arial"/>
              <a:buNone/>
              <a:defRPr sz="3400">
                <a:solidFill>
                  <a:srgbClr val="FFFFFF"/>
                </a:solidFill>
              </a:defRPr>
            </a:lvl1pPr>
            <a:lvl2pPr marL="265113" indent="0">
              <a:buFont typeface="Arial"/>
              <a:buNone/>
              <a:defRPr sz="3600">
                <a:solidFill>
                  <a:srgbClr val="FFFFFF"/>
                </a:solidFill>
              </a:defRPr>
            </a:lvl2pPr>
            <a:lvl3pPr marL="539750" indent="0">
              <a:buNone/>
              <a:defRPr sz="3600">
                <a:solidFill>
                  <a:srgbClr val="FFFFFF"/>
                </a:solidFill>
              </a:defRPr>
            </a:lvl3pPr>
            <a:lvl4pPr marL="715962" indent="0">
              <a:buNone/>
              <a:defRPr sz="3600">
                <a:solidFill>
                  <a:srgbClr val="FFFFFF"/>
                </a:solidFill>
              </a:defRPr>
            </a:lvl4pPr>
            <a:lvl5pPr marL="1828800" indent="0"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87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sion 2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5"/>
          <p:cNvSpPr txBox="1"/>
          <p:nvPr userDrawn="1"/>
        </p:nvSpPr>
        <p:spPr>
          <a:xfrm>
            <a:off x="3295276" y="4349954"/>
            <a:ext cx="508444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0000"/>
              </a:lnSpc>
            </a:pPr>
            <a:endParaRPr sz="3500" dirty="0">
              <a:latin typeface="Arial"/>
              <a:cs typeface="Arial"/>
            </a:endParaRPr>
          </a:p>
        </p:txBody>
      </p:sp>
      <p:pic>
        <p:nvPicPr>
          <p:cNvPr id="9" name="Picture 9" descr="Materialise_WT_s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73" y="247652"/>
            <a:ext cx="1417311" cy="700502"/>
          </a:xfrm>
          <a:prstGeom prst="rect">
            <a:avLst/>
          </a:prstGeom>
        </p:spPr>
      </p:pic>
      <p:pic>
        <p:nvPicPr>
          <p:cNvPr id="6" name="Picture 3" descr="pagina3kopi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9876" r="5834"/>
          <a:stretch/>
        </p:blipFill>
        <p:spPr>
          <a:xfrm>
            <a:off x="-19454" y="19455"/>
            <a:ext cx="9182909" cy="6087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771" y="2321158"/>
            <a:ext cx="3732778" cy="19191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942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9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" y="4235673"/>
            <a:ext cx="9144000" cy="209761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08609" y="5206805"/>
            <a:ext cx="5473398" cy="660400"/>
          </a:xfrm>
        </p:spPr>
        <p:txBody>
          <a:bodyPr anchor="b">
            <a:noAutofit/>
          </a:bodyPr>
          <a:lstStyle>
            <a:lvl1pPr marL="0" indent="0" algn="r">
              <a:buFont typeface="Arial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58331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sion 3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92"/>
            <a:ext cx="9144000" cy="6871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771" y="2346150"/>
            <a:ext cx="3723829" cy="191913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object 15"/>
          <p:cNvSpPr txBox="1"/>
          <p:nvPr userDrawn="1"/>
        </p:nvSpPr>
        <p:spPr>
          <a:xfrm>
            <a:off x="3295276" y="4349954"/>
            <a:ext cx="508444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0000"/>
              </a:lnSpc>
            </a:pPr>
            <a:endParaRPr sz="3500" dirty="0">
              <a:latin typeface="Arial"/>
              <a:cs typeface="Arial"/>
            </a:endParaRPr>
          </a:p>
        </p:txBody>
      </p:sp>
      <p:pic>
        <p:nvPicPr>
          <p:cNvPr id="9" name="Picture 11" descr="Materialise_BL_s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45" y="5890313"/>
            <a:ext cx="1419839" cy="7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3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version 4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426"/>
            <a:ext cx="9144000" cy="5992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8513" y="2865346"/>
            <a:ext cx="3855087" cy="202399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object 15"/>
          <p:cNvSpPr txBox="1"/>
          <p:nvPr userDrawn="1"/>
        </p:nvSpPr>
        <p:spPr>
          <a:xfrm>
            <a:off x="3295276" y="4349954"/>
            <a:ext cx="508444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0000"/>
              </a:lnSpc>
            </a:pPr>
            <a:endParaRPr sz="3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16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7360" y="3051557"/>
            <a:ext cx="7077075" cy="3030897"/>
          </a:xfrm>
        </p:spPr>
        <p:txBody>
          <a:bodyPr>
            <a:normAutofit/>
          </a:bodyPr>
          <a:lstStyle>
            <a:lvl1pPr marL="263525" indent="-263525" algn="l">
              <a:spcBef>
                <a:spcPts val="800"/>
              </a:spcBef>
              <a:spcAft>
                <a:spcPts val="800"/>
              </a:spcAft>
              <a:buSzPct val="10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1pPr>
            <a:lvl2pPr marL="608013" indent="-342900" algn="l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  <a:defRPr sz="1400"/>
            </a:lvl2pPr>
            <a:lvl3pPr marL="768350" indent="-228600" algn="l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  <a:defRPr sz="1200"/>
            </a:lvl3pPr>
            <a:lvl4pPr marL="944562" indent="-228600" algn="l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  <a:defRPr sz="11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" name="Picture 2" descr="agenda[1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627"/>
            <a:ext cx="9144000" cy="135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1795317"/>
            <a:ext cx="6096000" cy="8713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11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836964"/>
            <a:ext cx="8478833" cy="421747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82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57199" y="1853293"/>
            <a:ext cx="8478834" cy="4201141"/>
          </a:xfrm>
        </p:spPr>
        <p:txBody>
          <a:bodyPr numCol="2" spcCol="72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67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Elevator p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1370851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879968"/>
            <a:ext cx="7077075" cy="3125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530226" y="944197"/>
            <a:ext cx="1979999" cy="317500"/>
          </a:xfrm>
          <a:solidFill>
            <a:schemeClr val="accent3"/>
          </a:solidFill>
        </p:spPr>
        <p:txBody>
          <a:bodyPr tIns="46800" bIns="46800" anchor="ctr">
            <a:noAutofit/>
          </a:bodyPr>
          <a:lstStyle>
            <a:lvl1pPr marL="0" indent="0">
              <a:buFont typeface="Arial"/>
              <a:buNone/>
              <a:defRPr sz="900" b="1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647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941881"/>
            <a:ext cx="558192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620869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767081"/>
            <a:ext cx="5581922" cy="32873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6643898" y="2250613"/>
            <a:ext cx="1884758" cy="1572088"/>
          </a:xfrm>
          <a:solidFill>
            <a:schemeClr val="accent2"/>
          </a:solidFill>
        </p:spPr>
        <p:txBody>
          <a:bodyPr tIns="93600">
            <a:noAutofit/>
          </a:bodyPr>
          <a:lstStyle>
            <a:lvl1pPr marL="0" indent="0" algn="l">
              <a:buFont typeface="Arial"/>
              <a:buNone/>
              <a:defRPr sz="1000">
                <a:solidFill>
                  <a:schemeClr val="bg1"/>
                </a:solidFill>
              </a:defRPr>
            </a:lvl1pPr>
            <a:lvl2pPr marL="88900" indent="-88900" algn="l">
              <a:buFont typeface="Lucida Grande"/>
              <a:buChar char="-"/>
              <a:defRPr sz="900">
                <a:solidFill>
                  <a:schemeClr val="bg1"/>
                </a:solidFill>
              </a:defRPr>
            </a:lvl2pPr>
            <a:lvl3pPr marL="177800" indent="-88900" algn="l">
              <a:buFont typeface="Arial"/>
              <a:buChar char="•"/>
              <a:tabLst/>
              <a:defRPr sz="800">
                <a:solidFill>
                  <a:schemeClr val="bg1"/>
                </a:solidFill>
              </a:defRPr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6643898" y="4318575"/>
            <a:ext cx="1884758" cy="1572088"/>
          </a:xfrm>
          <a:solidFill>
            <a:schemeClr val="bg1">
              <a:lumMod val="85000"/>
            </a:schemeClr>
          </a:solidFill>
        </p:spPr>
        <p:txBody>
          <a:bodyPr tIns="93600">
            <a:noAutofit/>
          </a:bodyPr>
          <a:lstStyle>
            <a:lvl1pPr marL="0" indent="0" algn="l">
              <a:buFont typeface="Arial"/>
              <a:buNone/>
              <a:defRPr sz="1000"/>
            </a:lvl1pPr>
            <a:lvl2pPr marL="88900" indent="-88900" algn="l">
              <a:buFont typeface="Lucida Grande"/>
              <a:buChar char="-"/>
              <a:defRPr sz="900"/>
            </a:lvl2pPr>
            <a:lvl3pPr marL="177800" indent="-88900" algn="l">
              <a:buFont typeface="Arial"/>
              <a:buChar char="•"/>
              <a:tabLst/>
              <a:defRPr sz="800"/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6643898" y="1935647"/>
            <a:ext cx="1884758" cy="3175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050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643898" y="4003609"/>
            <a:ext cx="1884758" cy="317500"/>
          </a:xfrm>
          <a:solidFill>
            <a:srgbClr val="F0B322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050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495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28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4133" y="394877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84" y="1842061"/>
            <a:ext cx="8214052" cy="407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pic>
        <p:nvPicPr>
          <p:cNvPr id="6" name="Picture 11" descr="Materialise_BL_sRGB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45" y="255276"/>
            <a:ext cx="1419839" cy="701752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20077" y="6277305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789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7" r:id="rId4"/>
    <p:sldLayoutId id="2147483676" r:id="rId5"/>
    <p:sldLayoutId id="2147483650" r:id="rId6"/>
    <p:sldLayoutId id="2147483663" r:id="rId7"/>
    <p:sldLayoutId id="2147483674" r:id="rId8"/>
    <p:sldLayoutId id="2147483673" r:id="rId9"/>
    <p:sldLayoutId id="2147483664" r:id="rId10"/>
    <p:sldLayoutId id="2147483665" r:id="rId11"/>
    <p:sldLayoutId id="2147483666" r:id="rId12"/>
    <p:sldLayoutId id="2147483675" r:id="rId13"/>
    <p:sldLayoutId id="2147483667" r:id="rId14"/>
    <p:sldLayoutId id="2147483668" r:id="rId15"/>
    <p:sldLayoutId id="2147483654" r:id="rId16"/>
    <p:sldLayoutId id="2147483669" r:id="rId17"/>
    <p:sldLayoutId id="2147483670" r:id="rId18"/>
    <p:sldLayoutId id="2147483671" r:id="rId19"/>
    <p:sldLayoutId id="2147483655" r:id="rId20"/>
    <p:sldLayoutId id="2147483672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SzPct val="120000"/>
        <a:buFontTx/>
        <a:buBlip>
          <a:blip r:embed="rId24"/>
        </a:buBlip>
        <a:defRPr sz="1600" kern="1200">
          <a:solidFill>
            <a:schemeClr val="accent2"/>
          </a:solidFill>
          <a:latin typeface="Arial"/>
          <a:ea typeface="+mn-ea"/>
          <a:cs typeface="+mn-cs"/>
        </a:defRPr>
      </a:lvl1pPr>
      <a:lvl2pPr marL="720725" indent="-365125" algn="l" defTabSz="4572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SzPct val="125000"/>
        <a:buFontTx/>
        <a:buBlip>
          <a:blip r:embed="rId24"/>
        </a:buBlip>
        <a:defRPr sz="1400" kern="1200">
          <a:solidFill>
            <a:schemeClr val="accent2"/>
          </a:solidFill>
          <a:latin typeface="Arial"/>
          <a:ea typeface="+mn-ea"/>
          <a:cs typeface="+mn-cs"/>
        </a:defRPr>
      </a:lvl2pPr>
      <a:lvl3pPr marL="893763" indent="-173038" algn="l" defTabSz="4572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Lucida Grande"/>
        <a:buChar char="-"/>
        <a:tabLst/>
        <a:defRPr sz="1200" kern="1200">
          <a:solidFill>
            <a:schemeClr val="accent2"/>
          </a:solidFill>
          <a:latin typeface="Arial"/>
          <a:ea typeface="+mn-ea"/>
          <a:cs typeface="+mn-cs"/>
        </a:defRPr>
      </a:lvl3pPr>
      <a:lvl4pPr marL="1076325" indent="-182563" algn="l" defTabSz="4572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/>
        <a:buChar char="–"/>
        <a:defRPr sz="1100" kern="1200">
          <a:solidFill>
            <a:schemeClr val="accent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23504" y="4272782"/>
            <a:ext cx="5463296" cy="1470025"/>
          </a:xfrm>
        </p:spPr>
        <p:txBody>
          <a:bodyPr/>
          <a:lstStyle/>
          <a:p>
            <a:r>
              <a:rPr lang="ru-RU" dirty="0" smtClean="0"/>
              <a:t>Конфигурационный DSL</a:t>
            </a:r>
            <a:r>
              <a:rPr lang="ru-RU" dirty="0"/>
              <a:t> </a:t>
            </a:r>
            <a:r>
              <a:rPr lang="ru-RU" dirty="0" smtClean="0"/>
              <a:t>глазами аналитика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74132" y="6013938"/>
            <a:ext cx="8212667" cy="377238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SzPct val="120000"/>
              <a:buFontTx/>
              <a:buBlip>
                <a:blip r:embed="rId3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1pPr>
            <a:lvl2pPr marL="720725" indent="-365125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SzPct val="125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2pPr>
            <a:lvl3pPr marL="893763" indent="-173038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Lucida Grande"/>
              <a:buChar char="-"/>
              <a:tabLst/>
              <a:defRPr sz="1200" kern="120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3pPr>
            <a:lvl4pPr marL="1076325" indent="-182563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/>
              <a:buChar char="–"/>
              <a:defRPr sz="1100" kern="120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/>
              <a:t>Екатерина Литвинова, </a:t>
            </a:r>
            <a:r>
              <a:rPr lang="en-US" sz="2000" dirty="0" err="1" smtClean="0"/>
              <a:t>Materialise</a:t>
            </a:r>
            <a:endParaRPr lang="ru-RU" sz="2000" dirty="0" smtClean="0"/>
          </a:p>
        </p:txBody>
      </p:sp>
      <p:pic>
        <p:nvPicPr>
          <p:cNvPr id="1026" name="Picture 2" descr="https://analystdays.com/files/autoupload/37/53/84/fyc1ljxo339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" y="429577"/>
            <a:ext cx="22288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2" y="280577"/>
            <a:ext cx="8669868" cy="1143000"/>
          </a:xfrm>
        </p:spPr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едактирование </a:t>
            </a:r>
            <a:r>
              <a:rPr lang="en-US" dirty="0" smtClean="0"/>
              <a:t>JSON </a:t>
            </a:r>
            <a:r>
              <a:rPr lang="ru-RU" dirty="0" smtClean="0"/>
              <a:t>не предлагать!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51" t="9316" r="40385" b="5726"/>
          <a:stretch/>
        </p:blipFill>
        <p:spPr>
          <a:xfrm>
            <a:off x="1371599" y="1481492"/>
            <a:ext cx="6532683" cy="53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Текущий объем</a:t>
            </a:r>
            <a:br>
              <a:rPr lang="ru-RU" dirty="0" smtClean="0"/>
            </a:br>
            <a:r>
              <a:rPr lang="ru-RU" dirty="0" smtClean="0"/>
              <a:t>лексики </a:t>
            </a:r>
            <a:r>
              <a:rPr lang="en-US" dirty="0" smtClean="0"/>
              <a:t>DSL </a:t>
            </a:r>
            <a:r>
              <a:rPr lang="ru-RU" dirty="0" smtClean="0"/>
              <a:t>и данных</a:t>
            </a:r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1761464" y="2654300"/>
            <a:ext cx="6341136" cy="304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17 000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параметров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сущностях для </a:t>
            </a:r>
          </a:p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одного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партнера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93164" y="2273300"/>
            <a:ext cx="6845300" cy="0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93164" y="2273300"/>
            <a:ext cx="0" cy="3949700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585" y="2485504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min 5</a:t>
            </a:r>
            <a:endParaRPr lang="ru-RU" sz="28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585" y="5631408"/>
            <a:ext cx="986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max</a:t>
            </a:r>
          </a:p>
          <a:p>
            <a:pPr algn="ctr"/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130</a:t>
            </a:r>
            <a:r>
              <a:rPr lang="ru-RU" sz="2800" dirty="0" smtClean="0">
                <a:solidFill>
                  <a:srgbClr val="0D0D16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57484" y="3824527"/>
            <a:ext cx="1486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average</a:t>
            </a:r>
          </a:p>
          <a:p>
            <a:pPr algn="ctr"/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25-30</a:t>
            </a:r>
            <a:endParaRPr lang="ru-RU" sz="28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5199" y="168753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min 2</a:t>
            </a:r>
            <a:endParaRPr lang="ru-RU" sz="28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9625" y="1683262"/>
            <a:ext cx="188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max 30</a:t>
            </a:r>
            <a:endParaRPr lang="ru-RU" sz="28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558" y="1683262"/>
            <a:ext cx="261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D0D16"/>
                </a:solidFill>
                <a:latin typeface="Arial"/>
                <a:cs typeface="Arial"/>
              </a:rPr>
              <a:t>a</a:t>
            </a:r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verage 7-12</a:t>
            </a:r>
            <a:endParaRPr lang="ru-RU" sz="28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556" y="5961390"/>
            <a:ext cx="684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D0D16"/>
                </a:solidFill>
                <a:latin typeface="Arial"/>
                <a:cs typeface="Arial"/>
              </a:rPr>
              <a:t>Листы </a:t>
            </a:r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(min, average, max) = (3, 5-7, 15) </a:t>
            </a:r>
            <a:endParaRPr lang="ru-RU" sz="28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63" y="2044114"/>
            <a:ext cx="3538901" cy="31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реализация мечты</a:t>
            </a:r>
            <a:endParaRPr lang="ru-RU" dirty="0"/>
          </a:p>
        </p:txBody>
      </p:sp>
      <p:pic>
        <p:nvPicPr>
          <p:cNvPr id="7" name="Picture 4" descr="иконки  мужчина, офисный сотрудник, man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61" y="499185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evron 2"/>
          <p:cNvSpPr/>
          <p:nvPr/>
        </p:nvSpPr>
        <p:spPr>
          <a:xfrm>
            <a:off x="5785420" y="2634480"/>
            <a:ext cx="1084521" cy="2413590"/>
          </a:xfrm>
          <a:prstGeom prst="chevron">
            <a:avLst>
              <a:gd name="adj" fmla="val 65686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2015433" y="2638478"/>
            <a:ext cx="1084521" cy="2413590"/>
          </a:xfrm>
          <a:prstGeom prst="chevron">
            <a:avLst>
              <a:gd name="adj" fmla="val 65686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pic>
        <p:nvPicPr>
          <p:cNvPr id="12" name="Picture 6" descr="иконки  мужчина, офисный сотрудник, man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6764" y="323567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иконки  мужчина, офисный сотрудник, man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23" y="32267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/>
          <p:cNvSpPr/>
          <p:nvPr/>
        </p:nvSpPr>
        <p:spPr>
          <a:xfrm>
            <a:off x="563587" y="2629508"/>
            <a:ext cx="1084521" cy="2413590"/>
          </a:xfrm>
          <a:prstGeom prst="chevron">
            <a:avLst>
              <a:gd name="adj" fmla="val 65686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439" y="3356815"/>
            <a:ext cx="1612983" cy="13108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2178" y="3574690"/>
            <a:ext cx="1814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D0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DSL</a:t>
            </a:r>
            <a:endParaRPr lang="ru-RU" sz="2400" b="1" dirty="0" smtClean="0">
              <a:solidFill>
                <a:srgbClr val="0D0D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20" y="2559856"/>
            <a:ext cx="1763528" cy="25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3847435" y="3122698"/>
            <a:ext cx="1525541" cy="1525541"/>
          </a:xfrm>
          <a:custGeom>
            <a:avLst/>
            <a:gdLst>
              <a:gd name="connsiteX0" fmla="*/ 0 w 1525541"/>
              <a:gd name="connsiteY0" fmla="*/ 762771 h 1525541"/>
              <a:gd name="connsiteX1" fmla="*/ 762771 w 1525541"/>
              <a:gd name="connsiteY1" fmla="*/ 0 h 1525541"/>
              <a:gd name="connsiteX2" fmla="*/ 1525542 w 1525541"/>
              <a:gd name="connsiteY2" fmla="*/ 762771 h 1525541"/>
              <a:gd name="connsiteX3" fmla="*/ 762771 w 1525541"/>
              <a:gd name="connsiteY3" fmla="*/ 1525542 h 1525541"/>
              <a:gd name="connsiteX4" fmla="*/ 0 w 1525541"/>
              <a:gd name="connsiteY4" fmla="*/ 762771 h 152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41" h="1525541">
                <a:moveTo>
                  <a:pt x="0" y="762771"/>
                </a:moveTo>
                <a:cubicBezTo>
                  <a:pt x="0" y="341504"/>
                  <a:pt x="341504" y="0"/>
                  <a:pt x="762771" y="0"/>
                </a:cubicBezTo>
                <a:cubicBezTo>
                  <a:pt x="1184038" y="0"/>
                  <a:pt x="1525542" y="341504"/>
                  <a:pt x="1525542" y="762771"/>
                </a:cubicBezTo>
                <a:cubicBezTo>
                  <a:pt x="1525542" y="1184038"/>
                  <a:pt x="1184038" y="1525542"/>
                  <a:pt x="762771" y="1525542"/>
                </a:cubicBezTo>
                <a:cubicBezTo>
                  <a:pt x="341504" y="1525542"/>
                  <a:pt x="0" y="1184038"/>
                  <a:pt x="0" y="762771"/>
                </a:cubicBezTo>
                <a:close/>
              </a:path>
            </a:pathLst>
          </a:custGeom>
          <a:solidFill>
            <a:srgbClr val="54C0E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065" tIns="257065" rIns="257065" bIns="257065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kern="1200" dirty="0" smtClean="0"/>
              <a:t>DSL</a:t>
            </a:r>
            <a:endParaRPr lang="uk-UA" sz="5300" kern="1200" dirty="0"/>
          </a:p>
        </p:txBody>
      </p:sp>
      <p:sp>
        <p:nvSpPr>
          <p:cNvPr id="20" name="Freeform 19"/>
          <p:cNvSpPr/>
          <p:nvPr/>
        </p:nvSpPr>
        <p:spPr>
          <a:xfrm rot="16200000">
            <a:off x="4380943" y="2875593"/>
            <a:ext cx="458525" cy="35683"/>
          </a:xfrm>
          <a:custGeom>
            <a:avLst/>
            <a:gdLst>
              <a:gd name="connsiteX0" fmla="*/ 0 w 458525"/>
              <a:gd name="connsiteY0" fmla="*/ 17841 h 35683"/>
              <a:gd name="connsiteX1" fmla="*/ 458525 w 458525"/>
              <a:gd name="connsiteY1" fmla="*/ 17841 h 3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525" h="35683">
                <a:moveTo>
                  <a:pt x="0" y="17841"/>
                </a:moveTo>
                <a:lnTo>
                  <a:pt x="458525" y="17841"/>
                </a:lnTo>
              </a:path>
            </a:pathLst>
          </a:custGeom>
          <a:noFill/>
          <a:ln>
            <a:solidFill>
              <a:srgbClr val="84DBFF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0498" tIns="6378" rIns="230500" bIns="637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500" kern="1200"/>
          </a:p>
        </p:txBody>
      </p:sp>
      <p:sp>
        <p:nvSpPr>
          <p:cNvPr id="22" name="Freeform 21"/>
          <p:cNvSpPr/>
          <p:nvPr/>
        </p:nvSpPr>
        <p:spPr>
          <a:xfrm rot="20520000">
            <a:off x="5324423" y="3561072"/>
            <a:ext cx="458525" cy="35683"/>
          </a:xfrm>
          <a:custGeom>
            <a:avLst/>
            <a:gdLst>
              <a:gd name="connsiteX0" fmla="*/ 0 w 458525"/>
              <a:gd name="connsiteY0" fmla="*/ 17841 h 35683"/>
              <a:gd name="connsiteX1" fmla="*/ 458525 w 458525"/>
              <a:gd name="connsiteY1" fmla="*/ 17841 h 3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525" h="35683">
                <a:moveTo>
                  <a:pt x="0" y="17841"/>
                </a:moveTo>
                <a:lnTo>
                  <a:pt x="458525" y="17841"/>
                </a:lnTo>
              </a:path>
            </a:pathLst>
          </a:custGeom>
          <a:noFill/>
          <a:ln>
            <a:solidFill>
              <a:srgbClr val="84DBFF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0498" tIns="6378" rIns="230500" bIns="637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500" kern="1200"/>
          </a:p>
        </p:txBody>
      </p:sp>
      <p:sp>
        <p:nvSpPr>
          <p:cNvPr id="24" name="Freeform 23"/>
          <p:cNvSpPr/>
          <p:nvPr/>
        </p:nvSpPr>
        <p:spPr>
          <a:xfrm rot="3240000">
            <a:off x="4964046" y="4670199"/>
            <a:ext cx="458525" cy="35683"/>
          </a:xfrm>
          <a:custGeom>
            <a:avLst/>
            <a:gdLst>
              <a:gd name="connsiteX0" fmla="*/ 0 w 458525"/>
              <a:gd name="connsiteY0" fmla="*/ 17841 h 35683"/>
              <a:gd name="connsiteX1" fmla="*/ 458525 w 458525"/>
              <a:gd name="connsiteY1" fmla="*/ 17841 h 3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525" h="35683">
                <a:moveTo>
                  <a:pt x="0" y="17841"/>
                </a:moveTo>
                <a:lnTo>
                  <a:pt x="458525" y="17841"/>
                </a:lnTo>
              </a:path>
            </a:pathLst>
          </a:custGeom>
          <a:noFill/>
          <a:ln>
            <a:solidFill>
              <a:srgbClr val="84DBFF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0499" tIns="6377" rIns="230500" bIns="637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500" kern="1200"/>
          </a:p>
        </p:txBody>
      </p:sp>
      <p:sp>
        <p:nvSpPr>
          <p:cNvPr id="26" name="Freeform 25"/>
          <p:cNvSpPr/>
          <p:nvPr/>
        </p:nvSpPr>
        <p:spPr>
          <a:xfrm rot="18360000">
            <a:off x="3797840" y="4670198"/>
            <a:ext cx="458526" cy="35684"/>
          </a:xfrm>
          <a:custGeom>
            <a:avLst/>
            <a:gdLst>
              <a:gd name="connsiteX0" fmla="*/ 0 w 458525"/>
              <a:gd name="connsiteY0" fmla="*/ 17841 h 35683"/>
              <a:gd name="connsiteX1" fmla="*/ 458525 w 458525"/>
              <a:gd name="connsiteY1" fmla="*/ 17841 h 3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525" h="35683">
                <a:moveTo>
                  <a:pt x="458525" y="17842"/>
                </a:moveTo>
                <a:lnTo>
                  <a:pt x="0" y="17842"/>
                </a:lnTo>
              </a:path>
            </a:pathLst>
          </a:custGeom>
          <a:noFill/>
          <a:ln>
            <a:solidFill>
              <a:srgbClr val="84DBFF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0500" tIns="6379" rIns="230499" bIns="637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500" kern="1200"/>
          </a:p>
        </p:txBody>
      </p:sp>
      <p:sp>
        <p:nvSpPr>
          <p:cNvPr id="28" name="Freeform 27"/>
          <p:cNvSpPr/>
          <p:nvPr/>
        </p:nvSpPr>
        <p:spPr>
          <a:xfrm rot="1080000">
            <a:off x="3437463" y="3561071"/>
            <a:ext cx="458526" cy="35684"/>
          </a:xfrm>
          <a:custGeom>
            <a:avLst/>
            <a:gdLst>
              <a:gd name="connsiteX0" fmla="*/ 0 w 458525"/>
              <a:gd name="connsiteY0" fmla="*/ 17841 h 35683"/>
              <a:gd name="connsiteX1" fmla="*/ 458525 w 458525"/>
              <a:gd name="connsiteY1" fmla="*/ 17841 h 3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525" h="35683">
                <a:moveTo>
                  <a:pt x="458525" y="17842"/>
                </a:moveTo>
                <a:lnTo>
                  <a:pt x="0" y="17842"/>
                </a:lnTo>
              </a:path>
            </a:pathLst>
          </a:custGeom>
          <a:noFill/>
          <a:ln>
            <a:solidFill>
              <a:srgbClr val="84DBFF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0499" tIns="6379" rIns="230500" bIns="637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500" kern="12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5</a:t>
            </a:r>
            <a:r>
              <a:rPr lang="ru-RU" sz="3200" dirty="0" smtClean="0"/>
              <a:t> аспектов </a:t>
            </a:r>
            <a:r>
              <a:rPr lang="en-US" sz="3200" dirty="0" smtClean="0"/>
              <a:t>DSL</a:t>
            </a:r>
            <a:endParaRPr lang="uk-U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37" y="2601168"/>
            <a:ext cx="1357200" cy="13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88" y="1497402"/>
            <a:ext cx="1144241" cy="1144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16" y="2601168"/>
            <a:ext cx="1357200" cy="13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96" y="5021659"/>
            <a:ext cx="1357370" cy="1357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45" y="4793402"/>
            <a:ext cx="1825667" cy="18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 работы с данными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63" y="1713897"/>
            <a:ext cx="1328400" cy="132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11" y="1883074"/>
            <a:ext cx="989966" cy="989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649" y="312957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94" y="3378531"/>
            <a:ext cx="1518344" cy="1518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032" y="438594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92630" y="3112855"/>
            <a:ext cx="2428892" cy="683537"/>
          </a:xfrm>
          <a:custGeom>
            <a:avLst/>
            <a:gdLst>
              <a:gd name="connsiteX0" fmla="*/ 0 w 2428892"/>
              <a:gd name="connsiteY0" fmla="*/ 0 h 683537"/>
              <a:gd name="connsiteX1" fmla="*/ 2314967 w 2428892"/>
              <a:gd name="connsiteY1" fmla="*/ 0 h 683537"/>
              <a:gd name="connsiteX2" fmla="*/ 2428892 w 2428892"/>
              <a:gd name="connsiteY2" fmla="*/ 113925 h 683537"/>
              <a:gd name="connsiteX3" fmla="*/ 2428892 w 2428892"/>
              <a:gd name="connsiteY3" fmla="*/ 683537 h 683537"/>
              <a:gd name="connsiteX4" fmla="*/ 2428892 w 2428892"/>
              <a:gd name="connsiteY4" fmla="*/ 683537 h 683537"/>
              <a:gd name="connsiteX5" fmla="*/ 113925 w 2428892"/>
              <a:gd name="connsiteY5" fmla="*/ 683537 h 683537"/>
              <a:gd name="connsiteX6" fmla="*/ 0 w 2428892"/>
              <a:gd name="connsiteY6" fmla="*/ 569612 h 683537"/>
              <a:gd name="connsiteX7" fmla="*/ 0 w 2428892"/>
              <a:gd name="connsiteY7" fmla="*/ 0 h 68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892" h="683537">
                <a:moveTo>
                  <a:pt x="0" y="0"/>
                </a:moveTo>
                <a:lnTo>
                  <a:pt x="2314967" y="0"/>
                </a:lnTo>
                <a:lnTo>
                  <a:pt x="2428892" y="113925"/>
                </a:lnTo>
                <a:lnTo>
                  <a:pt x="2428892" y="683537"/>
                </a:lnTo>
                <a:lnTo>
                  <a:pt x="2428892" y="683537"/>
                </a:lnTo>
                <a:lnTo>
                  <a:pt x="113925" y="683537"/>
                </a:lnTo>
                <a:lnTo>
                  <a:pt x="0" y="569612"/>
                </a:lnTo>
                <a:lnTo>
                  <a:pt x="0" y="0"/>
                </a:lnTo>
                <a:close/>
              </a:path>
            </a:pathLst>
          </a:custGeom>
          <a:solidFill>
            <a:srgbClr val="5381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03" tIns="148403" rIns="148403" bIns="1484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Экономичный </a:t>
            </a:r>
            <a:r>
              <a:rPr lang="en-US" sz="2400" kern="1200" dirty="0" smtClean="0"/>
              <a:t>UI</a:t>
            </a:r>
            <a:endParaRPr lang="uk-UA" sz="2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792630" y="3910315"/>
            <a:ext cx="2428892" cy="683537"/>
          </a:xfrm>
          <a:custGeom>
            <a:avLst/>
            <a:gdLst>
              <a:gd name="connsiteX0" fmla="*/ 0 w 2428892"/>
              <a:gd name="connsiteY0" fmla="*/ 0 h 683537"/>
              <a:gd name="connsiteX1" fmla="*/ 2314967 w 2428892"/>
              <a:gd name="connsiteY1" fmla="*/ 0 h 683537"/>
              <a:gd name="connsiteX2" fmla="*/ 2428892 w 2428892"/>
              <a:gd name="connsiteY2" fmla="*/ 113925 h 683537"/>
              <a:gd name="connsiteX3" fmla="*/ 2428892 w 2428892"/>
              <a:gd name="connsiteY3" fmla="*/ 683537 h 683537"/>
              <a:gd name="connsiteX4" fmla="*/ 2428892 w 2428892"/>
              <a:gd name="connsiteY4" fmla="*/ 683537 h 683537"/>
              <a:gd name="connsiteX5" fmla="*/ 113925 w 2428892"/>
              <a:gd name="connsiteY5" fmla="*/ 683537 h 683537"/>
              <a:gd name="connsiteX6" fmla="*/ 0 w 2428892"/>
              <a:gd name="connsiteY6" fmla="*/ 569612 h 683537"/>
              <a:gd name="connsiteX7" fmla="*/ 0 w 2428892"/>
              <a:gd name="connsiteY7" fmla="*/ 0 h 68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892" h="683537">
                <a:moveTo>
                  <a:pt x="0" y="0"/>
                </a:moveTo>
                <a:lnTo>
                  <a:pt x="2314967" y="0"/>
                </a:lnTo>
                <a:lnTo>
                  <a:pt x="2428892" y="113925"/>
                </a:lnTo>
                <a:lnTo>
                  <a:pt x="2428892" y="683537"/>
                </a:lnTo>
                <a:lnTo>
                  <a:pt x="2428892" y="683537"/>
                </a:lnTo>
                <a:lnTo>
                  <a:pt x="113925" y="683537"/>
                </a:lnTo>
                <a:lnTo>
                  <a:pt x="0" y="569612"/>
                </a:lnTo>
                <a:lnTo>
                  <a:pt x="0" y="0"/>
                </a:lnTo>
                <a:close/>
              </a:path>
            </a:pathLst>
          </a:custGeom>
          <a:solidFill>
            <a:srgbClr val="5381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03" tIns="148403" rIns="148403" bIns="1484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Знакомый </a:t>
            </a:r>
            <a:r>
              <a:rPr lang="en-US" sz="2400" kern="1200" dirty="0" smtClean="0"/>
              <a:t>UI</a:t>
            </a:r>
            <a:endParaRPr lang="uk-UA" sz="2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792630" y="4707775"/>
            <a:ext cx="2428892" cy="683537"/>
          </a:xfrm>
          <a:custGeom>
            <a:avLst/>
            <a:gdLst>
              <a:gd name="connsiteX0" fmla="*/ 0 w 2428892"/>
              <a:gd name="connsiteY0" fmla="*/ 0 h 683537"/>
              <a:gd name="connsiteX1" fmla="*/ 2314967 w 2428892"/>
              <a:gd name="connsiteY1" fmla="*/ 0 h 683537"/>
              <a:gd name="connsiteX2" fmla="*/ 2428892 w 2428892"/>
              <a:gd name="connsiteY2" fmla="*/ 113925 h 683537"/>
              <a:gd name="connsiteX3" fmla="*/ 2428892 w 2428892"/>
              <a:gd name="connsiteY3" fmla="*/ 683537 h 683537"/>
              <a:gd name="connsiteX4" fmla="*/ 2428892 w 2428892"/>
              <a:gd name="connsiteY4" fmla="*/ 683537 h 683537"/>
              <a:gd name="connsiteX5" fmla="*/ 113925 w 2428892"/>
              <a:gd name="connsiteY5" fmla="*/ 683537 h 683537"/>
              <a:gd name="connsiteX6" fmla="*/ 0 w 2428892"/>
              <a:gd name="connsiteY6" fmla="*/ 569612 h 683537"/>
              <a:gd name="connsiteX7" fmla="*/ 0 w 2428892"/>
              <a:gd name="connsiteY7" fmla="*/ 0 h 68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892" h="683537">
                <a:moveTo>
                  <a:pt x="0" y="0"/>
                </a:moveTo>
                <a:lnTo>
                  <a:pt x="2314967" y="0"/>
                </a:lnTo>
                <a:lnTo>
                  <a:pt x="2428892" y="113925"/>
                </a:lnTo>
                <a:lnTo>
                  <a:pt x="2428892" y="683537"/>
                </a:lnTo>
                <a:lnTo>
                  <a:pt x="2428892" y="683537"/>
                </a:lnTo>
                <a:lnTo>
                  <a:pt x="113925" y="683537"/>
                </a:lnTo>
                <a:lnTo>
                  <a:pt x="0" y="569612"/>
                </a:lnTo>
                <a:lnTo>
                  <a:pt x="0" y="0"/>
                </a:lnTo>
                <a:close/>
              </a:path>
            </a:pathLst>
          </a:custGeom>
          <a:solidFill>
            <a:srgbClr val="5381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03" tIns="148403" rIns="148403" bIns="1484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Простой экспорт данных</a:t>
            </a:r>
            <a:endParaRPr lang="uk-UA" sz="24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92630" y="5505236"/>
            <a:ext cx="2428892" cy="683537"/>
          </a:xfrm>
          <a:custGeom>
            <a:avLst/>
            <a:gdLst>
              <a:gd name="connsiteX0" fmla="*/ 0 w 2428892"/>
              <a:gd name="connsiteY0" fmla="*/ 0 h 683537"/>
              <a:gd name="connsiteX1" fmla="*/ 2314967 w 2428892"/>
              <a:gd name="connsiteY1" fmla="*/ 0 h 683537"/>
              <a:gd name="connsiteX2" fmla="*/ 2428892 w 2428892"/>
              <a:gd name="connsiteY2" fmla="*/ 113925 h 683537"/>
              <a:gd name="connsiteX3" fmla="*/ 2428892 w 2428892"/>
              <a:gd name="connsiteY3" fmla="*/ 683537 h 683537"/>
              <a:gd name="connsiteX4" fmla="*/ 2428892 w 2428892"/>
              <a:gd name="connsiteY4" fmla="*/ 683537 h 683537"/>
              <a:gd name="connsiteX5" fmla="*/ 113925 w 2428892"/>
              <a:gd name="connsiteY5" fmla="*/ 683537 h 683537"/>
              <a:gd name="connsiteX6" fmla="*/ 0 w 2428892"/>
              <a:gd name="connsiteY6" fmla="*/ 569612 h 683537"/>
              <a:gd name="connsiteX7" fmla="*/ 0 w 2428892"/>
              <a:gd name="connsiteY7" fmla="*/ 0 h 68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892" h="683537">
                <a:moveTo>
                  <a:pt x="0" y="0"/>
                </a:moveTo>
                <a:lnTo>
                  <a:pt x="2314967" y="0"/>
                </a:lnTo>
                <a:lnTo>
                  <a:pt x="2428892" y="113925"/>
                </a:lnTo>
                <a:lnTo>
                  <a:pt x="2428892" y="683537"/>
                </a:lnTo>
                <a:lnTo>
                  <a:pt x="2428892" y="683537"/>
                </a:lnTo>
                <a:lnTo>
                  <a:pt x="113925" y="683537"/>
                </a:lnTo>
                <a:lnTo>
                  <a:pt x="0" y="569612"/>
                </a:lnTo>
                <a:lnTo>
                  <a:pt x="0" y="0"/>
                </a:lnTo>
                <a:close/>
              </a:path>
            </a:pathLst>
          </a:custGeom>
          <a:solidFill>
            <a:srgbClr val="5381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03" tIns="148403" rIns="148403" bIns="1484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smtClean="0"/>
              <a:t>Можно </a:t>
            </a:r>
            <a:r>
              <a:rPr lang="ru-RU" sz="2400" smtClean="0"/>
              <a:t>создавать ветки</a:t>
            </a:r>
            <a:endParaRPr lang="uk-UA" sz="24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6348494" y="3110855"/>
            <a:ext cx="2436994" cy="2756612"/>
          </a:xfrm>
          <a:custGeom>
            <a:avLst/>
            <a:gdLst>
              <a:gd name="connsiteX0" fmla="*/ 0 w 2436994"/>
              <a:gd name="connsiteY0" fmla="*/ 0 h 2756612"/>
              <a:gd name="connsiteX1" fmla="*/ 2030820 w 2436994"/>
              <a:gd name="connsiteY1" fmla="*/ 0 h 2756612"/>
              <a:gd name="connsiteX2" fmla="*/ 2436994 w 2436994"/>
              <a:gd name="connsiteY2" fmla="*/ 406174 h 2756612"/>
              <a:gd name="connsiteX3" fmla="*/ 2436994 w 2436994"/>
              <a:gd name="connsiteY3" fmla="*/ 2756612 h 2756612"/>
              <a:gd name="connsiteX4" fmla="*/ 2436994 w 2436994"/>
              <a:gd name="connsiteY4" fmla="*/ 2756612 h 2756612"/>
              <a:gd name="connsiteX5" fmla="*/ 406174 w 2436994"/>
              <a:gd name="connsiteY5" fmla="*/ 2756612 h 2756612"/>
              <a:gd name="connsiteX6" fmla="*/ 0 w 2436994"/>
              <a:gd name="connsiteY6" fmla="*/ 2350438 h 2756612"/>
              <a:gd name="connsiteX7" fmla="*/ 0 w 2436994"/>
              <a:gd name="connsiteY7" fmla="*/ 0 h 27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994" h="2756612">
                <a:moveTo>
                  <a:pt x="0" y="0"/>
                </a:moveTo>
                <a:lnTo>
                  <a:pt x="2030820" y="0"/>
                </a:lnTo>
                <a:lnTo>
                  <a:pt x="2436994" y="406174"/>
                </a:lnTo>
                <a:lnTo>
                  <a:pt x="2436994" y="2756612"/>
                </a:lnTo>
                <a:lnTo>
                  <a:pt x="2436994" y="2756612"/>
                </a:lnTo>
                <a:lnTo>
                  <a:pt x="406174" y="2756612"/>
                </a:lnTo>
                <a:lnTo>
                  <a:pt x="0" y="2350438"/>
                </a:lnTo>
                <a:lnTo>
                  <a:pt x="0" y="0"/>
                </a:lnTo>
                <a:close/>
              </a:path>
            </a:pathLst>
          </a:custGeom>
          <a:solidFill>
            <a:srgbClr val="ED556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4527" tIns="294527" rIns="294527" bIns="2945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Не найдено адекватных инструментов сравнения и слияния</a:t>
            </a:r>
            <a:endParaRPr lang="uk-UA" sz="2400" kern="1200" dirty="0"/>
          </a:p>
        </p:txBody>
      </p:sp>
    </p:spTree>
    <p:extLst>
      <p:ext uri="{BB962C8B-B14F-4D97-AF65-F5344CB8AC3E}">
        <p14:creationId xmlns:p14="http://schemas.microsoft.com/office/powerpoint/2010/main" val="9511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Избегайте параллелизма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4038600"/>
            <a:ext cx="72000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2840831"/>
            <a:ext cx="72000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5277853"/>
            <a:ext cx="72000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5" y="2458896"/>
            <a:ext cx="763870" cy="763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5" y="3657000"/>
            <a:ext cx="763200" cy="76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5" y="4896253"/>
            <a:ext cx="763200" cy="7632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876926" y="2815389"/>
            <a:ext cx="697832" cy="1215190"/>
          </a:xfrm>
          <a:custGeom>
            <a:avLst/>
            <a:gdLst>
              <a:gd name="connsiteX0" fmla="*/ 0 w 697832"/>
              <a:gd name="connsiteY0" fmla="*/ 0 h 1215190"/>
              <a:gd name="connsiteX1" fmla="*/ 421106 w 697832"/>
              <a:gd name="connsiteY1" fmla="*/ 421106 h 1215190"/>
              <a:gd name="connsiteX2" fmla="*/ 697832 w 697832"/>
              <a:gd name="connsiteY2" fmla="*/ 1215190 h 12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832" h="1215190">
                <a:moveTo>
                  <a:pt x="0" y="0"/>
                </a:moveTo>
                <a:cubicBezTo>
                  <a:pt x="152400" y="109287"/>
                  <a:pt x="304801" y="218574"/>
                  <a:pt x="421106" y="421106"/>
                </a:cubicBezTo>
                <a:cubicBezTo>
                  <a:pt x="537411" y="623638"/>
                  <a:pt x="617621" y="919414"/>
                  <a:pt x="697832" y="1215190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Straight Connector 23"/>
          <p:cNvCxnSpPr>
            <a:endCxn id="18" idx="2"/>
          </p:cNvCxnSpPr>
          <p:nvPr/>
        </p:nvCxnSpPr>
        <p:spPr>
          <a:xfrm flipV="1">
            <a:off x="2558904" y="4038600"/>
            <a:ext cx="1428314" cy="12032"/>
          </a:xfrm>
          <a:prstGeom prst="line">
            <a:avLst/>
          </a:prstGeom>
          <a:ln w="762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6"/>
            <a:endCxn id="19" idx="2"/>
          </p:cNvCxnSpPr>
          <p:nvPr/>
        </p:nvCxnSpPr>
        <p:spPr>
          <a:xfrm>
            <a:off x="3413336" y="5277853"/>
            <a:ext cx="3051440" cy="0"/>
          </a:xfrm>
          <a:prstGeom prst="line">
            <a:avLst/>
          </a:prstGeom>
          <a:ln w="76200" cmpd="sng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900989" y="2839453"/>
            <a:ext cx="1347537" cy="2418347"/>
          </a:xfrm>
          <a:custGeom>
            <a:avLst/>
            <a:gdLst>
              <a:gd name="connsiteX0" fmla="*/ 0 w 1347537"/>
              <a:gd name="connsiteY0" fmla="*/ 0 h 2418347"/>
              <a:gd name="connsiteX1" fmla="*/ 240632 w 1347537"/>
              <a:gd name="connsiteY1" fmla="*/ 914400 h 2418347"/>
              <a:gd name="connsiteX2" fmla="*/ 553453 w 1347537"/>
              <a:gd name="connsiteY2" fmla="*/ 1876926 h 2418347"/>
              <a:gd name="connsiteX3" fmla="*/ 1347537 w 1347537"/>
              <a:gd name="connsiteY3" fmla="*/ 2418347 h 241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37" h="2418347">
                <a:moveTo>
                  <a:pt x="0" y="0"/>
                </a:moveTo>
                <a:cubicBezTo>
                  <a:pt x="74195" y="300789"/>
                  <a:pt x="148390" y="601579"/>
                  <a:pt x="240632" y="914400"/>
                </a:cubicBezTo>
                <a:cubicBezTo>
                  <a:pt x="332874" y="1227221"/>
                  <a:pt x="368969" y="1626268"/>
                  <a:pt x="553453" y="1876926"/>
                </a:cubicBezTo>
                <a:cubicBezTo>
                  <a:pt x="737937" y="2127584"/>
                  <a:pt x="1042737" y="2272965"/>
                  <a:pt x="1347537" y="2418347"/>
                </a:cubicBezTo>
              </a:path>
            </a:pathLst>
          </a:custGeom>
          <a:noFill/>
          <a:ln w="762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Freeform 28"/>
          <p:cNvSpPr/>
          <p:nvPr/>
        </p:nvSpPr>
        <p:spPr>
          <a:xfrm>
            <a:off x="4126832" y="2860885"/>
            <a:ext cx="823292" cy="1181726"/>
          </a:xfrm>
          <a:custGeom>
            <a:avLst/>
            <a:gdLst>
              <a:gd name="connsiteX0" fmla="*/ 0 w 842210"/>
              <a:gd name="connsiteY0" fmla="*/ 1238360 h 1238360"/>
              <a:gd name="connsiteX1" fmla="*/ 385010 w 842210"/>
              <a:gd name="connsiteY1" fmla="*/ 311928 h 1238360"/>
              <a:gd name="connsiteX2" fmla="*/ 842210 w 842210"/>
              <a:gd name="connsiteY2" fmla="*/ 35202 h 123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210" h="1238360">
                <a:moveTo>
                  <a:pt x="0" y="1238360"/>
                </a:moveTo>
                <a:cubicBezTo>
                  <a:pt x="122321" y="875407"/>
                  <a:pt x="244642" y="512454"/>
                  <a:pt x="385010" y="311928"/>
                </a:cubicBezTo>
                <a:cubicBezTo>
                  <a:pt x="525378" y="111402"/>
                  <a:pt x="663742" y="-81103"/>
                  <a:pt x="842210" y="35202"/>
                </a:cubicBezTo>
              </a:path>
            </a:pathLst>
          </a:custGeom>
          <a:noFill/>
          <a:ln w="762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Freeform 29"/>
          <p:cNvSpPr/>
          <p:nvPr/>
        </p:nvSpPr>
        <p:spPr>
          <a:xfrm>
            <a:off x="6593305" y="2803358"/>
            <a:ext cx="1479884" cy="2466474"/>
          </a:xfrm>
          <a:custGeom>
            <a:avLst/>
            <a:gdLst>
              <a:gd name="connsiteX0" fmla="*/ 0 w 1479884"/>
              <a:gd name="connsiteY0" fmla="*/ 2466474 h 2466474"/>
              <a:gd name="connsiteX1" fmla="*/ 589548 w 1479884"/>
              <a:gd name="connsiteY1" fmla="*/ 2117558 h 2466474"/>
              <a:gd name="connsiteX2" fmla="*/ 950495 w 1479884"/>
              <a:gd name="connsiteY2" fmla="*/ 1407695 h 2466474"/>
              <a:gd name="connsiteX3" fmla="*/ 1479884 w 1479884"/>
              <a:gd name="connsiteY3" fmla="*/ 0 h 246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884" h="2466474">
                <a:moveTo>
                  <a:pt x="0" y="2466474"/>
                </a:moveTo>
                <a:cubicBezTo>
                  <a:pt x="215566" y="2380247"/>
                  <a:pt x="431132" y="2294021"/>
                  <a:pt x="589548" y="2117558"/>
                </a:cubicBezTo>
                <a:cubicBezTo>
                  <a:pt x="747964" y="1941095"/>
                  <a:pt x="802106" y="1760621"/>
                  <a:pt x="950495" y="1407695"/>
                </a:cubicBezTo>
                <a:cubicBezTo>
                  <a:pt x="1098884" y="1054769"/>
                  <a:pt x="1289384" y="527384"/>
                  <a:pt x="1479884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/>
          <p:cNvSpPr/>
          <p:nvPr/>
        </p:nvSpPr>
        <p:spPr>
          <a:xfrm>
            <a:off x="2402304" y="3882878"/>
            <a:ext cx="313200" cy="311443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6" name="Oval 15"/>
          <p:cNvSpPr/>
          <p:nvPr/>
        </p:nvSpPr>
        <p:spPr>
          <a:xfrm>
            <a:off x="3100136" y="5122131"/>
            <a:ext cx="313200" cy="311443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8" name="Oval 17"/>
          <p:cNvSpPr/>
          <p:nvPr/>
        </p:nvSpPr>
        <p:spPr>
          <a:xfrm>
            <a:off x="3987218" y="3882878"/>
            <a:ext cx="313200" cy="311443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9" name="Oval 18"/>
          <p:cNvSpPr/>
          <p:nvPr/>
        </p:nvSpPr>
        <p:spPr>
          <a:xfrm>
            <a:off x="6464776" y="5122131"/>
            <a:ext cx="313200" cy="311443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20" name="Oval 19"/>
          <p:cNvSpPr/>
          <p:nvPr/>
        </p:nvSpPr>
        <p:spPr>
          <a:xfrm>
            <a:off x="7909485" y="2686954"/>
            <a:ext cx="313200" cy="311443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cxnSp>
        <p:nvCxnSpPr>
          <p:cNvPr id="33" name="Straight Connector 32"/>
          <p:cNvCxnSpPr>
            <a:endCxn id="20" idx="2"/>
          </p:cNvCxnSpPr>
          <p:nvPr/>
        </p:nvCxnSpPr>
        <p:spPr>
          <a:xfrm flipV="1">
            <a:off x="2033715" y="2842676"/>
            <a:ext cx="5875770" cy="3321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15000" y="2686954"/>
            <a:ext cx="313200" cy="311443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4" name="Oval 3"/>
          <p:cNvSpPr/>
          <p:nvPr/>
        </p:nvSpPr>
        <p:spPr>
          <a:xfrm>
            <a:off x="1720515" y="2690276"/>
            <a:ext cx="313200" cy="311443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31" name="Oval 30"/>
          <p:cNvSpPr/>
          <p:nvPr/>
        </p:nvSpPr>
        <p:spPr>
          <a:xfrm>
            <a:off x="7243011" y="1997242"/>
            <a:ext cx="1660357" cy="165975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41301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9" grpId="0" animBg="1"/>
      <p:bldP spid="3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 animBg="1"/>
      <p:bldP spid="4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24469" y="2623929"/>
            <a:ext cx="5135218" cy="3458818"/>
          </a:xfrm>
          <a:prstGeom prst="ellipse">
            <a:avLst/>
          </a:prstGeom>
          <a:solidFill>
            <a:srgbClr val="CFF09E">
              <a:alpha val="30196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2" name="Oval 11"/>
          <p:cNvSpPr/>
          <p:nvPr/>
        </p:nvSpPr>
        <p:spPr>
          <a:xfrm>
            <a:off x="516832" y="2623929"/>
            <a:ext cx="5135218" cy="3458818"/>
          </a:xfrm>
          <a:prstGeom prst="ellipse">
            <a:avLst/>
          </a:prstGeom>
          <a:solidFill>
            <a:srgbClr val="84DBFF">
              <a:alpha val="30196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Конфигурация – вещь личная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04612" y="3845506"/>
            <a:ext cx="1732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0D0D16"/>
                </a:solidFill>
                <a:latin typeface="Arial"/>
                <a:cs typeface="Arial"/>
              </a:rPr>
              <a:t>Наша</a:t>
            </a:r>
          </a:p>
          <a:p>
            <a:r>
              <a:rPr lang="ru-RU" sz="3000" dirty="0" smtClean="0">
                <a:solidFill>
                  <a:srgbClr val="0D0D16"/>
                </a:solidFill>
                <a:latin typeface="Arial"/>
                <a:cs typeface="Arial"/>
              </a:rPr>
              <a:t>Система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9830" y="3845505"/>
            <a:ext cx="1732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000" dirty="0" smtClean="0">
                <a:solidFill>
                  <a:srgbClr val="0D0D16"/>
                </a:solidFill>
                <a:latin typeface="Arial"/>
                <a:cs typeface="Arial"/>
              </a:rPr>
              <a:t>Другая</a:t>
            </a:r>
          </a:p>
          <a:p>
            <a:pPr algn="r"/>
            <a:r>
              <a:rPr lang="ru-RU" sz="3000" dirty="0" smtClean="0">
                <a:solidFill>
                  <a:srgbClr val="0D0D16"/>
                </a:solidFill>
                <a:latin typeface="Arial"/>
                <a:cs typeface="Arial"/>
              </a:rPr>
              <a:t>Система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1910" y="3845506"/>
            <a:ext cx="1539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D0D16"/>
                </a:solidFill>
                <a:latin typeface="Arial"/>
                <a:cs typeface="Arial"/>
              </a:rPr>
              <a:t>Общие</a:t>
            </a:r>
          </a:p>
          <a:p>
            <a:pPr algn="ctr"/>
            <a:r>
              <a:rPr lang="ru-RU" sz="3000" dirty="0" smtClean="0">
                <a:solidFill>
                  <a:srgbClr val="0D0D16"/>
                </a:solidFill>
                <a:latin typeface="Arial"/>
                <a:cs typeface="Arial"/>
              </a:rPr>
              <a:t>данные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6633" y="1861927"/>
            <a:ext cx="53030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000" dirty="0" smtClean="0">
                <a:solidFill>
                  <a:srgbClr val="0D0D16"/>
                </a:solidFill>
                <a:latin typeface="Arial"/>
                <a:cs typeface="Arial"/>
              </a:rPr>
              <a:t>Единый файл конфигурации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9595" y="1695236"/>
            <a:ext cx="8589195" cy="4643919"/>
          </a:xfrm>
          <a:prstGeom prst="roundRect">
            <a:avLst/>
          </a:prstGeom>
          <a:noFill/>
          <a:ln w="76200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err="1" smtClean="0"/>
          </a:p>
        </p:txBody>
      </p:sp>
      <p:cxnSp>
        <p:nvCxnSpPr>
          <p:cNvPr id="5" name="Straight Connector 4"/>
          <p:cNvCxnSpPr>
            <a:stCxn id="14" idx="1"/>
            <a:endCxn id="14" idx="3"/>
          </p:cNvCxnSpPr>
          <p:nvPr/>
        </p:nvCxnSpPr>
        <p:spPr>
          <a:xfrm>
            <a:off x="3456633" y="2138926"/>
            <a:ext cx="5303055" cy="0"/>
          </a:xfrm>
          <a:prstGeom prst="line">
            <a:avLst/>
          </a:prstGeom>
          <a:ln w="7620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4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4" grpId="0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Живой синтаксис </a:t>
            </a:r>
            <a:r>
              <a:rPr lang="en-US" dirty="0" smtClean="0"/>
              <a:t>DSL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04235" y="1818202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D0D16"/>
                </a:solidFill>
                <a:latin typeface="Arial"/>
                <a:cs typeface="Arial"/>
              </a:rPr>
              <a:t>Синтаксис</a:t>
            </a:r>
            <a:endParaRPr lang="uk-UA" sz="24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38" y="2560193"/>
            <a:ext cx="1645371" cy="1645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5" y="4507067"/>
            <a:ext cx="1548255" cy="1548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175502" y="499088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D0D16"/>
                </a:solidFill>
                <a:latin typeface="Arial"/>
                <a:cs typeface="Arial"/>
              </a:rPr>
              <a:t>Production</a:t>
            </a:r>
            <a:endParaRPr lang="uk-UA" sz="24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47024" y="2974297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D0D16"/>
                </a:solidFill>
                <a:latin typeface="Arial"/>
                <a:cs typeface="Arial"/>
              </a:rPr>
              <a:t>Development</a:t>
            </a:r>
            <a:endParaRPr lang="uk-UA" sz="24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78" y="4714008"/>
            <a:ext cx="1134372" cy="11343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06" y="2838720"/>
            <a:ext cx="1088315" cy="10883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17710" y="181820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D0D16"/>
                </a:solidFill>
                <a:latin typeface="Arial"/>
                <a:cs typeface="Arial"/>
              </a:rPr>
              <a:t>Данные</a:t>
            </a:r>
            <a:endParaRPr lang="uk-UA" sz="24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27" y="4737036"/>
            <a:ext cx="1088315" cy="10883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96" y="2694882"/>
            <a:ext cx="1144604" cy="1144604"/>
          </a:xfrm>
          <a:prstGeom prst="rect">
            <a:avLst/>
          </a:prstGeom>
        </p:spPr>
      </p:pic>
      <p:sp>
        <p:nvSpPr>
          <p:cNvPr id="27" name="Chevron 26"/>
          <p:cNvSpPr/>
          <p:nvPr/>
        </p:nvSpPr>
        <p:spPr>
          <a:xfrm rot="16200000">
            <a:off x="8034883" y="3131485"/>
            <a:ext cx="636998" cy="1277044"/>
          </a:xfrm>
          <a:prstGeom prst="chevron">
            <a:avLst/>
          </a:prstGeom>
          <a:solidFill>
            <a:srgbClr val="84D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err="1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0177" y="4065950"/>
            <a:ext cx="1666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D0D16"/>
                </a:solidFill>
                <a:latin typeface="Arial"/>
                <a:cs typeface="Arial"/>
              </a:rPr>
              <a:t>Регулярно</a:t>
            </a:r>
          </a:p>
          <a:p>
            <a:pPr algn="ctr"/>
            <a:r>
              <a:rPr lang="ru-RU" sz="2400" dirty="0" smtClean="0">
                <a:solidFill>
                  <a:srgbClr val="0D0D16"/>
                </a:solidFill>
                <a:latin typeface="Arial"/>
                <a:cs typeface="Arial"/>
              </a:rPr>
              <a:t>вручную</a:t>
            </a:r>
            <a:endParaRPr lang="uk-UA" sz="24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29" name="Chevron 28"/>
          <p:cNvSpPr/>
          <p:nvPr/>
        </p:nvSpPr>
        <p:spPr>
          <a:xfrm rot="5400000">
            <a:off x="3278301" y="4171091"/>
            <a:ext cx="636998" cy="1277044"/>
          </a:xfrm>
          <a:prstGeom prst="chevron">
            <a:avLst/>
          </a:prstGeom>
          <a:solidFill>
            <a:srgbClr val="9EE1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err="1" smtClean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31207" y="3665450"/>
            <a:ext cx="1531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D0D16"/>
                </a:solidFill>
                <a:latin typeface="Arial"/>
                <a:cs typeface="Arial"/>
              </a:rPr>
              <a:t>Во время</a:t>
            </a:r>
          </a:p>
          <a:p>
            <a:pPr algn="ctr"/>
            <a:r>
              <a:rPr lang="ru-RU" sz="2400" dirty="0" smtClean="0">
                <a:solidFill>
                  <a:srgbClr val="0D0D16"/>
                </a:solidFill>
                <a:latin typeface="Arial"/>
                <a:cs typeface="Arial"/>
              </a:rPr>
              <a:t>релиза</a:t>
            </a:r>
            <a:endParaRPr lang="uk-UA" sz="24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1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27" grpId="0" animBg="1"/>
      <p:bldP spid="28" grpId="0"/>
      <p:bldP spid="29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Обработчик </a:t>
            </a:r>
            <a:r>
              <a:rPr lang="en-US" dirty="0" smtClean="0"/>
              <a:t>DSL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82" y="2098450"/>
            <a:ext cx="3861892" cy="3861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93" y="2360037"/>
            <a:ext cx="2798457" cy="2798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88"/>
          <a:stretch/>
        </p:blipFill>
        <p:spPr>
          <a:xfrm>
            <a:off x="840656" y="3348737"/>
            <a:ext cx="951943" cy="1121091"/>
          </a:xfrm>
          <a:prstGeom prst="rect">
            <a:avLst/>
          </a:prstGeom>
        </p:spPr>
      </p:pic>
      <p:sp>
        <p:nvSpPr>
          <p:cNvPr id="11" name="&quot;No&quot; Symbol 10"/>
          <p:cNvSpPr/>
          <p:nvPr/>
        </p:nvSpPr>
        <p:spPr>
          <a:xfrm>
            <a:off x="391408" y="3036794"/>
            <a:ext cx="1800000" cy="1800000"/>
          </a:xfrm>
          <a:prstGeom prst="noSmoking">
            <a:avLst>
              <a:gd name="adj" fmla="val 1099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err="1" smtClean="0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2336171" y="3375412"/>
            <a:ext cx="1260000" cy="974767"/>
          </a:xfrm>
          <a:prstGeom prst="mathEqual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err="1" smtClean="0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5507200" y="3232796"/>
            <a:ext cx="1260000" cy="1260000"/>
          </a:xfrm>
          <a:prstGeom prst="mathPlus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err="1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34" y="3111996"/>
            <a:ext cx="1621503" cy="16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7192537" y="3708029"/>
            <a:ext cx="719551" cy="1754226"/>
          </a:xfrm>
          <a:prstGeom prst="ellipse">
            <a:avLst/>
          </a:prstGeom>
          <a:solidFill>
            <a:srgbClr val="9EE1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Вовлеченный «бизнес»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85" y="3088889"/>
            <a:ext cx="985512" cy="98551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507225" y="2622976"/>
            <a:ext cx="3760839" cy="1064119"/>
          </a:xfrm>
          <a:prstGeom prst="rightArrow">
            <a:avLst/>
          </a:prstGeom>
          <a:solidFill>
            <a:srgbClr val="84D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2432160" y="2244663"/>
            <a:ext cx="343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D0D16"/>
                </a:solidFill>
                <a:latin typeface="Arial"/>
                <a:cs typeface="Arial"/>
              </a:rPr>
              <a:t>Изменения контрактов</a:t>
            </a:r>
            <a:endParaRPr lang="uk-UA" sz="24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2507224" y="4034505"/>
            <a:ext cx="3760839" cy="1064119"/>
          </a:xfrm>
          <a:prstGeom prst="rightArrow">
            <a:avLst/>
          </a:prstGeom>
          <a:solidFill>
            <a:srgbClr val="84D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73442" y="5215201"/>
            <a:ext cx="402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D0D16"/>
                </a:solidFill>
                <a:latin typeface="Arial"/>
                <a:cs typeface="Arial"/>
              </a:rPr>
              <a:t>Изменения для валидации</a:t>
            </a:r>
            <a:endParaRPr lang="uk-UA" sz="2400" dirty="0" err="1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3747" y="2280897"/>
            <a:ext cx="1409307" cy="1401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7" y="2306277"/>
            <a:ext cx="1382493" cy="13824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7" y="3809114"/>
            <a:ext cx="1401641" cy="14016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0406" y="3890683"/>
            <a:ext cx="1265739" cy="13200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028" y="2429747"/>
            <a:ext cx="2706268" cy="27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86" y="1267648"/>
            <a:ext cx="5715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040" y="5323664"/>
            <a:ext cx="3460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D0D16"/>
                </a:solidFill>
                <a:latin typeface="Arial"/>
                <a:cs typeface="Arial"/>
              </a:rPr>
              <a:t>Целевая</a:t>
            </a:r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 </a:t>
            </a:r>
            <a:r>
              <a:rPr lang="ru-RU" sz="2800" dirty="0">
                <a:solidFill>
                  <a:srgbClr val="0D0D16"/>
                </a:solidFill>
                <a:latin typeface="Arial"/>
                <a:cs typeface="Arial"/>
              </a:rPr>
              <a:t>а</a:t>
            </a:r>
            <a:r>
              <a:rPr lang="ru-RU" sz="2800" dirty="0" smtClean="0">
                <a:solidFill>
                  <a:srgbClr val="0D0D16"/>
                </a:solidFill>
                <a:latin typeface="Arial"/>
                <a:cs typeface="Arial"/>
              </a:rPr>
              <a:t>удитория</a:t>
            </a:r>
            <a:endParaRPr lang="en-US" sz="2800" dirty="0" smtClean="0">
              <a:solidFill>
                <a:srgbClr val="0D0D16"/>
              </a:solidFill>
              <a:latin typeface="Arial"/>
              <a:cs typeface="Arial"/>
            </a:endParaRPr>
          </a:p>
          <a:p>
            <a:r>
              <a:rPr lang="ru-RU" sz="2800" dirty="0" smtClean="0">
                <a:solidFill>
                  <a:srgbClr val="0D0D16"/>
                </a:solidFill>
                <a:latin typeface="Arial"/>
                <a:cs typeface="Arial"/>
              </a:rPr>
              <a:t>презентации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3360" y="3646407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CRM</a:t>
            </a:r>
            <a:endParaRPr lang="ru-RU" sz="2800" dirty="0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5114" y="3023222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D0D16"/>
                </a:solidFill>
                <a:latin typeface="Arial"/>
                <a:cs typeface="Arial"/>
              </a:rPr>
              <a:t>ERP</a:t>
            </a:r>
            <a:endParaRPr lang="ru-RU" sz="2800" dirty="0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2421" y="5323664"/>
            <a:ext cx="3964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D0D16"/>
                </a:solidFill>
                <a:latin typeface="Arial"/>
                <a:cs typeface="Arial"/>
              </a:rPr>
              <a:t>Штучные продукты на</a:t>
            </a:r>
          </a:p>
          <a:p>
            <a:pPr algn="r"/>
            <a:r>
              <a:rPr lang="ru-RU" sz="2800" dirty="0" smtClean="0">
                <a:solidFill>
                  <a:srgbClr val="0D0D16"/>
                </a:solidFill>
                <a:latin typeface="Arial"/>
                <a:cs typeface="Arial"/>
              </a:rPr>
              <a:t>заказ без изменений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2537" y="4269592"/>
            <a:ext cx="2604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D0D16"/>
                </a:solidFill>
                <a:latin typeface="Arial"/>
                <a:cs typeface="Arial"/>
              </a:rPr>
              <a:t>Бухгалтерские</a:t>
            </a:r>
          </a:p>
          <a:p>
            <a:pPr algn="r"/>
            <a:r>
              <a:rPr lang="ru-RU" sz="2800" dirty="0" smtClean="0">
                <a:solidFill>
                  <a:srgbClr val="0D0D16"/>
                </a:solidFill>
                <a:latin typeface="Arial"/>
                <a:cs typeface="Arial"/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1750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Сильный аналитик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06" y="1985010"/>
            <a:ext cx="6858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добились мы в своем проекте?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2"/>
          <a:stretch/>
        </p:blipFill>
        <p:spPr bwMode="auto">
          <a:xfrm>
            <a:off x="155575" y="1849437"/>
            <a:ext cx="1986285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2078933" y="1736778"/>
            <a:ext cx="588067" cy="1552522"/>
          </a:xfrm>
          <a:prstGeom prst="chevron">
            <a:avLst>
              <a:gd name="adj" fmla="val 5488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9" t="43439" r="34744" b="15802"/>
          <a:stretch/>
        </p:blipFill>
        <p:spPr bwMode="auto">
          <a:xfrm>
            <a:off x="2744418" y="1673278"/>
            <a:ext cx="1561732" cy="15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4" t="23803" b="46197"/>
          <a:stretch/>
        </p:blipFill>
        <p:spPr bwMode="auto">
          <a:xfrm rot="20551581">
            <a:off x="4957949" y="1370965"/>
            <a:ext cx="2341655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1" t="17016" r="31041" b="57113"/>
          <a:stretch/>
        </p:blipFill>
        <p:spPr bwMode="auto">
          <a:xfrm rot="20737281">
            <a:off x="7368883" y="1392839"/>
            <a:ext cx="1878873" cy="16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hevron 11"/>
          <p:cNvSpPr/>
          <p:nvPr/>
        </p:nvSpPr>
        <p:spPr>
          <a:xfrm>
            <a:off x="7038693" y="1597078"/>
            <a:ext cx="588067" cy="1552522"/>
          </a:xfrm>
          <a:prstGeom prst="chevron">
            <a:avLst>
              <a:gd name="adj" fmla="val 5488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0580" y="1477010"/>
            <a:ext cx="808832" cy="12915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6080"/>
          <a:stretch/>
        </p:blipFill>
        <p:spPr bwMode="auto">
          <a:xfrm>
            <a:off x="5363031" y="3825333"/>
            <a:ext cx="2945288" cy="26905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21280" r="9098" b="4387"/>
          <a:stretch/>
        </p:blipFill>
        <p:spPr bwMode="auto">
          <a:xfrm>
            <a:off x="884560" y="3825333"/>
            <a:ext cx="2937242" cy="26905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640580" y="1597078"/>
            <a:ext cx="0" cy="503232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5575" y="3581400"/>
            <a:ext cx="8797925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888184" y="1849437"/>
            <a:ext cx="689762" cy="153686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869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6" y="903072"/>
            <a:ext cx="4719760" cy="4310766"/>
          </a:xfrm>
        </p:spPr>
        <p:txBody>
          <a:bodyPr/>
          <a:lstStyle/>
          <a:p>
            <a:r>
              <a:rPr lang="ru-RU" dirty="0" smtClean="0"/>
              <a:t>Ваши вопросы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Мои контакты </a:t>
            </a:r>
            <a:r>
              <a:rPr lang="en-US" sz="2800" dirty="0" smtClean="0"/>
              <a:t>https</a:t>
            </a:r>
            <a:r>
              <a:rPr lang="en-US" sz="2800" dirty="0"/>
              <a:t>://www.linkedin.com/in/katerynalitvinova/</a:t>
            </a:r>
            <a:endParaRPr lang="uk-U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9" y="1770383"/>
            <a:ext cx="2576144" cy="25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особенности работы</a:t>
            </a:r>
            <a:endParaRPr lang="uk-U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0626246"/>
              </p:ext>
            </p:extLst>
          </p:nvPr>
        </p:nvGraphicFramePr>
        <p:xfrm>
          <a:off x="194310" y="1554480"/>
          <a:ext cx="8732520" cy="275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5700" y="5313233"/>
            <a:ext cx="713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D0D16"/>
                </a:solidFill>
                <a:latin typeface="Arial"/>
                <a:cs typeface="Arial"/>
              </a:rPr>
              <a:t>…на едином международном рынке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900" y="1866900"/>
            <a:ext cx="8953500" cy="41656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6154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394877"/>
            <a:ext cx="6639048" cy="1143000"/>
          </a:xfrm>
        </p:spPr>
        <p:txBody>
          <a:bodyPr/>
          <a:lstStyle/>
          <a:p>
            <a:r>
              <a:rPr lang="ru-RU" dirty="0" smtClean="0"/>
              <a:t>Пример</a:t>
            </a:r>
            <a:r>
              <a:rPr lang="en-US" dirty="0" smtClean="0"/>
              <a:t> </a:t>
            </a:r>
            <a:r>
              <a:rPr lang="ru-RU" dirty="0" smtClean="0"/>
              <a:t>типовых изменений</a:t>
            </a:r>
            <a:br>
              <a:rPr lang="ru-RU" dirty="0" smtClean="0"/>
            </a:br>
            <a:endParaRPr lang="uk-U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49779"/>
              </p:ext>
            </p:extLst>
          </p:nvPr>
        </p:nvGraphicFramePr>
        <p:xfrm>
          <a:off x="185791" y="1382418"/>
          <a:ext cx="8778948" cy="46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409"/>
                <a:gridCol w="2213834"/>
                <a:gridCol w="1364231"/>
                <a:gridCol w="794178"/>
                <a:gridCol w="2132138"/>
                <a:gridCol w="146315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r>
                        <a:rPr lang="ru-RU" baseline="0" dirty="0" smtClean="0"/>
                        <a:t>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Анатомия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Сервисы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тороны</a:t>
                      </a:r>
                      <a:endParaRPr lang="ru-RU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Knee</a:t>
                      </a:r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Полная</a:t>
                      </a:r>
                      <a:r>
                        <a:rPr lang="ru-RU" sz="1600" baseline="0" dirty="0" smtClean="0"/>
                        <a:t> р</a:t>
                      </a:r>
                      <a:r>
                        <a:rPr lang="ru-RU" sz="1600" dirty="0" smtClean="0"/>
                        <a:t>еконструкция</a:t>
                      </a:r>
                      <a:r>
                        <a:rPr lang="ru-RU" sz="1600" baseline="0" dirty="0" smtClean="0"/>
                        <a:t> колена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Ортопедия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Только план операции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</a:t>
                      </a:r>
                      <a:endParaRPr lang="ru-RU" sz="1600" dirty="0"/>
                    </a:p>
                  </a:txBody>
                  <a:tcPr/>
                </a:tc>
              </a:tr>
              <a:tr h="910148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 операции и печать моделей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Knee2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Частичная реконструкция колена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Ортопедия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План операции и печать моделей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Heart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Операция на сердце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Кардио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Печать моделей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CMF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Реконструкция</a:t>
                      </a:r>
                      <a:r>
                        <a:rPr lang="ru-RU" sz="1600" baseline="0" dirty="0" smtClean="0"/>
                        <a:t> челюсти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Челюстно-лицевая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Только план операции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 операции и печать моделей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Печать моделей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85791" y="4732302"/>
            <a:ext cx="5034795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43870" y="2513839"/>
            <a:ext cx="1850065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us 8"/>
          <p:cNvSpPr/>
          <p:nvPr/>
        </p:nvSpPr>
        <p:spPr>
          <a:xfrm>
            <a:off x="5443870" y="3714621"/>
            <a:ext cx="701749" cy="66985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6100178" y="3864881"/>
            <a:ext cx="238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Только план операции</a:t>
            </a:r>
          </a:p>
        </p:txBody>
      </p:sp>
      <p:sp>
        <p:nvSpPr>
          <p:cNvPr id="11" name="Plus 10"/>
          <p:cNvSpPr/>
          <p:nvPr/>
        </p:nvSpPr>
        <p:spPr>
          <a:xfrm>
            <a:off x="5951870" y="4219186"/>
            <a:ext cx="701749" cy="66985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6608178" y="4369446"/>
            <a:ext cx="238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Только план операции</a:t>
            </a:r>
          </a:p>
        </p:txBody>
      </p:sp>
      <p:sp>
        <p:nvSpPr>
          <p:cNvPr id="13" name="Rectangle 12"/>
          <p:cNvSpPr/>
          <p:nvPr/>
        </p:nvSpPr>
        <p:spPr>
          <a:xfrm rot="19572148">
            <a:off x="436283" y="1960283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Почти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50" y="2144949"/>
            <a:ext cx="1820962" cy="18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132" y="394877"/>
            <a:ext cx="6749627" cy="1143000"/>
          </a:xfrm>
        </p:spPr>
        <p:txBody>
          <a:bodyPr/>
          <a:lstStyle/>
          <a:p>
            <a:r>
              <a:rPr lang="ru-RU" dirty="0" smtClean="0"/>
              <a:t>Упрощенная модель стоимости типовых изменений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1144" y="2109459"/>
            <a:ext cx="20221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D0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</a:t>
            </a:r>
            <a:endParaRPr lang="ru-RU" sz="16600" b="1" dirty="0" smtClean="0">
              <a:solidFill>
                <a:srgbClr val="0D0D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143342" y="3015901"/>
            <a:ext cx="892983" cy="833994"/>
          </a:xfrm>
          <a:prstGeom prst="mathMultiply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81714" y="4362498"/>
            <a:ext cx="6123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D0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типовых изменений</a:t>
            </a:r>
          </a:p>
          <a:p>
            <a:pPr algn="ctr"/>
            <a:r>
              <a:rPr lang="ru-RU" sz="4000" b="1" dirty="0">
                <a:solidFill>
                  <a:srgbClr val="0D0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  <a:r>
              <a:rPr lang="ru-RU" sz="4000" b="1" dirty="0" smtClean="0">
                <a:solidFill>
                  <a:srgbClr val="0D0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аждому заказчику</a:t>
            </a:r>
            <a:endParaRPr lang="ru-RU" sz="4000" b="1" dirty="0">
              <a:solidFill>
                <a:srgbClr val="0D0D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26" y="2147708"/>
            <a:ext cx="4430248" cy="2570380"/>
          </a:xfrm>
        </p:spPr>
      </p:pic>
    </p:spTree>
    <p:extLst>
      <p:ext uri="{BB962C8B-B14F-4D97-AF65-F5344CB8AC3E}">
        <p14:creationId xmlns:p14="http://schemas.microsoft.com/office/powerpoint/2010/main" val="42704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37" y="2044114"/>
            <a:ext cx="3538901" cy="31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ним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34" y="2295980"/>
            <a:ext cx="532437" cy="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Розовые мечты</a:t>
            </a:r>
            <a:endParaRPr lang="ru-RU" dirty="0"/>
          </a:p>
        </p:txBody>
      </p:sp>
      <p:pic>
        <p:nvPicPr>
          <p:cNvPr id="8" name="Picture 6" descr="иконки  мужчина, офисный сотрудник, man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567" y="330370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иконки  мужчина, офисный сотрудник, man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39" y="499185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иконки  мужчина, офисный сотрудник, man,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978" y="2638478"/>
            <a:ext cx="840126" cy="8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evron 2"/>
          <p:cNvSpPr/>
          <p:nvPr/>
        </p:nvSpPr>
        <p:spPr>
          <a:xfrm>
            <a:off x="5679090" y="2634480"/>
            <a:ext cx="1084521" cy="2413590"/>
          </a:xfrm>
          <a:prstGeom prst="chevron">
            <a:avLst>
              <a:gd name="adj" fmla="val 65686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707076" y="2638478"/>
            <a:ext cx="1084521" cy="2413590"/>
          </a:xfrm>
          <a:prstGeom prst="chevron">
            <a:avLst>
              <a:gd name="adj" fmla="val 65686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796" y="451446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D0D16"/>
                </a:solidFill>
                <a:latin typeface="Arial"/>
                <a:cs typeface="Arial"/>
              </a:rPr>
              <a:t>Бизнес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971" y="2036642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D0D16"/>
                </a:solidFill>
                <a:latin typeface="Arial"/>
                <a:cs typeface="Arial"/>
              </a:rPr>
              <a:t>Аналитик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1243" y="6200901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0D0D16"/>
                </a:solidFill>
                <a:latin typeface="Arial"/>
                <a:cs typeface="Arial"/>
              </a:rPr>
              <a:t>Тестировщик</a:t>
            </a:r>
            <a:endParaRPr lang="ru-RU" sz="2000" dirty="0" smtClean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9818" y="4967804"/>
            <a:ext cx="121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D0D16"/>
                </a:solidFill>
                <a:latin typeface="Arial"/>
                <a:cs typeface="Arial"/>
              </a:rPr>
              <a:t>Система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14" y="2343738"/>
            <a:ext cx="1763528" cy="25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нашей конфигурации</a:t>
            </a:r>
            <a:br>
              <a:rPr lang="ru-RU" dirty="0" smtClean="0"/>
            </a:br>
            <a:endParaRPr lang="uk-U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39633"/>
              </p:ext>
            </p:extLst>
          </p:nvPr>
        </p:nvGraphicFramePr>
        <p:xfrm>
          <a:off x="185791" y="1410813"/>
          <a:ext cx="8778948" cy="463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409"/>
                <a:gridCol w="2213834"/>
                <a:gridCol w="1364231"/>
                <a:gridCol w="794178"/>
                <a:gridCol w="2132138"/>
                <a:gridCol w="146315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</a:t>
                      </a:r>
                      <a:r>
                        <a:rPr lang="ru-RU" sz="1600" baseline="0" dirty="0" smtClean="0"/>
                        <a:t> операции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Анатомия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Сервисы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</a:t>
                      </a:r>
                      <a:r>
                        <a:rPr lang="ru-RU" sz="1600" baseline="0" dirty="0" smtClean="0"/>
                        <a:t>тороны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Knee</a:t>
                      </a:r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Полная</a:t>
                      </a:r>
                      <a:r>
                        <a:rPr lang="ru-RU" sz="1600" baseline="0" dirty="0" smtClean="0"/>
                        <a:t> р</a:t>
                      </a:r>
                      <a:r>
                        <a:rPr lang="ru-RU" sz="1600" dirty="0" smtClean="0"/>
                        <a:t>еконструкция</a:t>
                      </a:r>
                      <a:r>
                        <a:rPr lang="ru-RU" sz="1600" baseline="0" dirty="0" smtClean="0"/>
                        <a:t> колена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Ортопедия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Только план операции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</a:t>
                      </a:r>
                      <a:endParaRPr lang="ru-RU" sz="1600" dirty="0"/>
                    </a:p>
                  </a:txBody>
                  <a:tcPr/>
                </a:tc>
              </a:tr>
              <a:tr h="910148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 операции и печать моделей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Knee2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Частичная реконструкция колена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Ортопедия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План операции и печать моделей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Heart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Операция на сердце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Кардио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Печать моделей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CMF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Реконструкция</a:t>
                      </a:r>
                      <a:r>
                        <a:rPr lang="ru-RU" sz="1600" baseline="0" dirty="0" smtClean="0"/>
                        <a:t> челюсти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Челюстно-лицевая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Только план операции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 операции и печать моделей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</a:t>
                      </a:r>
                      <a:endParaRPr lang="ru-RU" sz="1600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Печать моделей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2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62" y="2384718"/>
            <a:ext cx="1763528" cy="2570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</a:t>
            </a:r>
            <a:r>
              <a:rPr lang="en-US" dirty="0" smtClean="0"/>
              <a:t>DSL</a:t>
            </a:r>
            <a:endParaRPr lang="uk-UA" dirty="0"/>
          </a:p>
        </p:txBody>
      </p:sp>
      <p:pic>
        <p:nvPicPr>
          <p:cNvPr id="4098" name="Picture 2" descr="Картинки по запросу карандаш ико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3" y="2961256"/>
            <a:ext cx="1354248" cy="13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68" y="4732488"/>
            <a:ext cx="148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Excel</a:t>
            </a:r>
            <a:r>
              <a:rPr lang="ru-RU" sz="3200" dirty="0" smtClean="0"/>
              <a:t> </a:t>
            </a:r>
            <a:r>
              <a:rPr lang="en-US" sz="3200" dirty="0" smtClean="0"/>
              <a:t>UI</a:t>
            </a:r>
            <a:endParaRPr lang="uk-UA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68752" y="4724232"/>
            <a:ext cx="2417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err="1" smtClean="0"/>
              <a:t>Самописный</a:t>
            </a:r>
            <a:endParaRPr lang="ru-RU" sz="3200" dirty="0" smtClean="0"/>
          </a:p>
          <a:p>
            <a:pPr algn="ctr"/>
            <a:r>
              <a:rPr lang="ru-RU" sz="3200" dirty="0" smtClean="0"/>
              <a:t>транслятор</a:t>
            </a:r>
            <a:endParaRPr lang="uk-UA" sz="3200" dirty="0"/>
          </a:p>
        </p:txBody>
      </p:sp>
      <p:sp>
        <p:nvSpPr>
          <p:cNvPr id="19" name="AutoShape 10" descr="Json file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31" y="28192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269962" y="4970453"/>
            <a:ext cx="1629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Система</a:t>
            </a:r>
          </a:p>
        </p:txBody>
      </p:sp>
      <p:pic>
        <p:nvPicPr>
          <p:cNvPr id="4112" name="Picture 16" descr="Картинки по запросу Js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85" y="2822905"/>
            <a:ext cx="1669392" cy="16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hevron 31"/>
          <p:cNvSpPr/>
          <p:nvPr/>
        </p:nvSpPr>
        <p:spPr>
          <a:xfrm>
            <a:off x="1505604" y="2723160"/>
            <a:ext cx="716788" cy="1830440"/>
          </a:xfrm>
          <a:prstGeom prst="chevron">
            <a:avLst>
              <a:gd name="adj" fmla="val 65686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4305306" y="2723160"/>
            <a:ext cx="716788" cy="1830440"/>
          </a:xfrm>
          <a:prstGeom prst="chevron">
            <a:avLst>
              <a:gd name="adj" fmla="val 65686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6674679" y="2723160"/>
            <a:ext cx="716788" cy="1830440"/>
          </a:xfrm>
          <a:prstGeom prst="chevron">
            <a:avLst>
              <a:gd name="adj" fmla="val 65686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2451227" y="5845461"/>
            <a:ext cx="1500408" cy="783771"/>
          </a:xfrm>
          <a:prstGeom prst="downArrow">
            <a:avLst/>
          </a:prstGeom>
          <a:solidFill>
            <a:srgbClr val="00AE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15" y="5972082"/>
            <a:ext cx="592832" cy="592832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0800000">
            <a:off x="6255172" y="5848692"/>
            <a:ext cx="1500408" cy="783771"/>
          </a:xfrm>
          <a:prstGeom prst="downArrow">
            <a:avLst/>
          </a:prstGeom>
          <a:solidFill>
            <a:srgbClr val="00AE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60" y="5975313"/>
            <a:ext cx="592832" cy="5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 animBg="1"/>
      <p:bldP spid="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133255"/>
              </p:ext>
            </p:extLst>
          </p:nvPr>
        </p:nvGraphicFramePr>
        <p:xfrm>
          <a:off x="185791" y="2790308"/>
          <a:ext cx="8778948" cy="191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409"/>
                <a:gridCol w="2213834"/>
                <a:gridCol w="1364231"/>
                <a:gridCol w="794178"/>
                <a:gridCol w="2132138"/>
                <a:gridCol w="146315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r>
                        <a:rPr lang="ru-RU" baseline="0" dirty="0" smtClean="0"/>
                        <a:t>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Анатомия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Сервисы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тороны</a:t>
                      </a:r>
                      <a:endParaRPr lang="ru-RU" dirty="0"/>
                    </a:p>
                  </a:txBody>
                  <a:tcPr/>
                </a:tc>
              </a:tr>
              <a:tr h="358254">
                <a:tc>
                  <a:txBody>
                    <a:bodyPr/>
                    <a:lstStyle/>
                    <a:p>
                      <a:r>
                        <a:rPr lang="en-US" dirty="0" smtClean="0"/>
                        <a:t>Knee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</a:t>
                      </a:r>
                      <a:r>
                        <a:rPr lang="ru-RU" dirty="0" err="1" smtClean="0"/>
                        <a:t>еконструк</a:t>
                      </a:r>
                      <a:r>
                        <a:rPr lang="en-US" dirty="0" smtClean="0"/>
                        <a:t>-</a:t>
                      </a:r>
                      <a:r>
                        <a:rPr lang="ru-RU" dirty="0" err="1" smtClean="0"/>
                        <a:t>ция</a:t>
                      </a:r>
                      <a:r>
                        <a:rPr lang="ru-RU" baseline="0" dirty="0" smtClean="0"/>
                        <a:t> колена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Ортопедия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план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  <a:tr h="910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операции и печать моделей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52" y="469018"/>
            <a:ext cx="7421288" cy="923177"/>
          </a:xfrm>
        </p:spPr>
        <p:txBody>
          <a:bodyPr>
            <a:noAutofit/>
          </a:bodyPr>
          <a:lstStyle/>
          <a:p>
            <a:r>
              <a:rPr lang="ru-RU" dirty="0" smtClean="0"/>
              <a:t>Как это работает у нас?</a:t>
            </a:r>
            <a:endParaRPr lang="uk-UA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4" y="1867999"/>
            <a:ext cx="38957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365" t="6581" r="72885" b="59150"/>
          <a:stretch/>
        </p:blipFill>
        <p:spPr>
          <a:xfrm>
            <a:off x="1513863" y="1392195"/>
            <a:ext cx="6462346" cy="52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terialise">
      <a:dk1>
        <a:sysClr val="windowText" lastClr="000000"/>
      </a:dk1>
      <a:lt1>
        <a:sysClr val="window" lastClr="FFFFFF"/>
      </a:lt1>
      <a:dk2>
        <a:srgbClr val="FFFFFF"/>
      </a:dk2>
      <a:lt2>
        <a:srgbClr val="939598"/>
      </a:lt2>
      <a:accent1>
        <a:srgbClr val="0058A5"/>
      </a:accent1>
      <a:accent2>
        <a:srgbClr val="0D0D16"/>
      </a:accent2>
      <a:accent3>
        <a:srgbClr val="F0B322"/>
      </a:accent3>
      <a:accent4>
        <a:srgbClr val="3379B9"/>
      </a:accent4>
      <a:accent5>
        <a:srgbClr val="3D3D48"/>
      </a:accent5>
      <a:accent6>
        <a:srgbClr val="6696CA"/>
      </a:accent6>
      <a:hlink>
        <a:srgbClr val="6E6E77"/>
      </a:hlink>
      <a:folHlink>
        <a:srgbClr val="006FE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rgbClr val="0D0D16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0962A6C-0A2E-4DB1-BEC8-73E9DD25C1DC}" vid="{ED5C223C-E70D-4548-BE1C-58E06B26F5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 Materialise</Template>
  <TotalTime>1387</TotalTime>
  <Words>2803</Words>
  <Application>Microsoft Office PowerPoint</Application>
  <PresentationFormat>On-screen Show (4:3)</PresentationFormat>
  <Paragraphs>261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Lucida Grande</vt:lpstr>
      <vt:lpstr>Office Theme</vt:lpstr>
      <vt:lpstr>Конфигурационный DSL глазами аналитика</vt:lpstr>
      <vt:lpstr>PowerPoint Presentation</vt:lpstr>
      <vt:lpstr>Наши особенности работы</vt:lpstr>
      <vt:lpstr>Пример типовых изменений </vt:lpstr>
      <vt:lpstr>Упрощенная модель стоимости типовых изменений</vt:lpstr>
      <vt:lpstr>Розовые мечты</vt:lpstr>
      <vt:lpstr>Пример нашей конфигурации </vt:lpstr>
      <vt:lpstr>Наш DSL</vt:lpstr>
      <vt:lpstr>Как это работает у нас?</vt:lpstr>
      <vt:lpstr>Редактирование JSON не предлагать!</vt:lpstr>
      <vt:lpstr>Текущий объем лексики DSL и данных</vt:lpstr>
      <vt:lpstr>Наша реализация мечты</vt:lpstr>
      <vt:lpstr>5 аспектов DSL</vt:lpstr>
      <vt:lpstr>Интерфейс работы с данными</vt:lpstr>
      <vt:lpstr>Избегайте параллелизма</vt:lpstr>
      <vt:lpstr>Конфигурация – вещь личная</vt:lpstr>
      <vt:lpstr>Живой синтаксис DSL</vt:lpstr>
      <vt:lpstr>Обработчик DSL</vt:lpstr>
      <vt:lpstr>Вовлеченный «бизнес»</vt:lpstr>
      <vt:lpstr>Сильный аналитик</vt:lpstr>
      <vt:lpstr>Чего добились мы в своем проекте?</vt:lpstr>
      <vt:lpstr>Ваши вопросы  Мои контакты https://www.linkedin.com/in/katerynalitvinova/</vt:lpstr>
    </vt:vector>
  </TitlesOfParts>
  <Company>Materialise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внедрения и использования DSL глазами аналитика</dc:title>
  <dc:creator>Kateryna Litvinova</dc:creator>
  <cp:lastModifiedBy>Cat Muts</cp:lastModifiedBy>
  <cp:revision>151</cp:revision>
  <dcterms:created xsi:type="dcterms:W3CDTF">2017-12-28T09:25:50Z</dcterms:created>
  <dcterms:modified xsi:type="dcterms:W3CDTF">2018-04-27T07:10:59Z</dcterms:modified>
</cp:coreProperties>
</file>