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all" spc="0" normalizeH="0" baseline="0">
        <a:ln>
          <a:noFill/>
        </a:ln>
        <a:solidFill>
          <a:srgbClr val="A6AAA9"/>
        </a:solidFill>
        <a:effectLst/>
        <a:uFillTx/>
        <a:latin typeface="Source Sans Pro"/>
        <a:ea typeface="Source Sans Pro"/>
        <a:cs typeface="Source Sans Pro"/>
        <a:sym typeface="Source Sans Pro"/>
      </a:defRPr>
    </a:lvl1pPr>
    <a:lvl2pPr marL="0" marR="0" indent="228600" algn="l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all" spc="0" normalizeH="0" baseline="0">
        <a:ln>
          <a:noFill/>
        </a:ln>
        <a:solidFill>
          <a:srgbClr val="A6AAA9"/>
        </a:solidFill>
        <a:effectLst/>
        <a:uFillTx/>
        <a:latin typeface="Source Sans Pro"/>
        <a:ea typeface="Source Sans Pro"/>
        <a:cs typeface="Source Sans Pro"/>
        <a:sym typeface="Source Sans Pro"/>
      </a:defRPr>
    </a:lvl2pPr>
    <a:lvl3pPr marL="0" marR="0" indent="457200" algn="l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all" spc="0" normalizeH="0" baseline="0">
        <a:ln>
          <a:noFill/>
        </a:ln>
        <a:solidFill>
          <a:srgbClr val="A6AAA9"/>
        </a:solidFill>
        <a:effectLst/>
        <a:uFillTx/>
        <a:latin typeface="Source Sans Pro"/>
        <a:ea typeface="Source Sans Pro"/>
        <a:cs typeface="Source Sans Pro"/>
        <a:sym typeface="Source Sans Pro"/>
      </a:defRPr>
    </a:lvl3pPr>
    <a:lvl4pPr marL="0" marR="0" indent="685800" algn="l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all" spc="0" normalizeH="0" baseline="0">
        <a:ln>
          <a:noFill/>
        </a:ln>
        <a:solidFill>
          <a:srgbClr val="A6AAA9"/>
        </a:solidFill>
        <a:effectLst/>
        <a:uFillTx/>
        <a:latin typeface="Source Sans Pro"/>
        <a:ea typeface="Source Sans Pro"/>
        <a:cs typeface="Source Sans Pro"/>
        <a:sym typeface="Source Sans Pro"/>
      </a:defRPr>
    </a:lvl4pPr>
    <a:lvl5pPr marL="0" marR="0" indent="914400" algn="l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all" spc="0" normalizeH="0" baseline="0">
        <a:ln>
          <a:noFill/>
        </a:ln>
        <a:solidFill>
          <a:srgbClr val="A6AAA9"/>
        </a:solidFill>
        <a:effectLst/>
        <a:uFillTx/>
        <a:latin typeface="Source Sans Pro"/>
        <a:ea typeface="Source Sans Pro"/>
        <a:cs typeface="Source Sans Pro"/>
        <a:sym typeface="Source Sans Pro"/>
      </a:defRPr>
    </a:lvl5pPr>
    <a:lvl6pPr marL="0" marR="0" indent="1143000" algn="l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all" spc="0" normalizeH="0" baseline="0">
        <a:ln>
          <a:noFill/>
        </a:ln>
        <a:solidFill>
          <a:srgbClr val="A6AAA9"/>
        </a:solidFill>
        <a:effectLst/>
        <a:uFillTx/>
        <a:latin typeface="Source Sans Pro"/>
        <a:ea typeface="Source Sans Pro"/>
        <a:cs typeface="Source Sans Pro"/>
        <a:sym typeface="Source Sans Pro"/>
      </a:defRPr>
    </a:lvl6pPr>
    <a:lvl7pPr marL="0" marR="0" indent="1371600" algn="l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all" spc="0" normalizeH="0" baseline="0">
        <a:ln>
          <a:noFill/>
        </a:ln>
        <a:solidFill>
          <a:srgbClr val="A6AAA9"/>
        </a:solidFill>
        <a:effectLst/>
        <a:uFillTx/>
        <a:latin typeface="Source Sans Pro"/>
        <a:ea typeface="Source Sans Pro"/>
        <a:cs typeface="Source Sans Pro"/>
        <a:sym typeface="Source Sans Pro"/>
      </a:defRPr>
    </a:lvl7pPr>
    <a:lvl8pPr marL="0" marR="0" indent="1600200" algn="l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all" spc="0" normalizeH="0" baseline="0">
        <a:ln>
          <a:noFill/>
        </a:ln>
        <a:solidFill>
          <a:srgbClr val="A6AAA9"/>
        </a:solidFill>
        <a:effectLst/>
        <a:uFillTx/>
        <a:latin typeface="Source Sans Pro"/>
        <a:ea typeface="Source Sans Pro"/>
        <a:cs typeface="Source Sans Pro"/>
        <a:sym typeface="Source Sans Pro"/>
      </a:defRPr>
    </a:lvl8pPr>
    <a:lvl9pPr marL="0" marR="0" indent="1828800" algn="l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all" spc="0" normalizeH="0" baseline="0">
        <a:ln>
          <a:noFill/>
        </a:ln>
        <a:solidFill>
          <a:srgbClr val="A6AAA9"/>
        </a:solidFill>
        <a:effectLst/>
        <a:uFillTx/>
        <a:latin typeface="Source Sans Pro"/>
        <a:ea typeface="Source Sans Pro"/>
        <a:cs typeface="Source Sans Pro"/>
        <a:sym typeface="Source Sans Pr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1" name="Shape 3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/>
              <a:t>Start-up is about moving fast</a:t>
            </a:r>
            <a:r>
              <a:t>. More about shooting than reaching the target &gt; lack of consistency and targeting</a:t>
            </a:r>
          </a:p>
          <a:p>
            <a:r>
              <a:t>Solid product &gt; </a:t>
            </a:r>
            <a:r>
              <a:rPr b="1"/>
              <a:t>solid product with holistic experience</a:t>
            </a:r>
            <a:r>
              <a:t>. We can reach target and don’t answer question is we are reaching right target.</a:t>
            </a:r>
          </a:p>
          <a:p>
            <a:r>
              <a:t>We are between operative and tactical involvement </a:t>
            </a:r>
            <a:r>
              <a:rPr b="1"/>
              <a:t>now</a:t>
            </a:r>
            <a:r>
              <a:t>.</a:t>
            </a:r>
          </a:p>
          <a:p>
            <a:pPr>
              <a:defRPr sz="800"/>
            </a:pPr>
            <a:r>
              <a:t>______________</a:t>
            </a:r>
          </a:p>
          <a:p>
            <a:r>
              <a:t>Swarm at the point when it getting stop being start-up.  </a:t>
            </a:r>
          </a:p>
          <a:p>
            <a:r>
              <a:t>Proper background to focus on being user-centric and thus become design driven product</a:t>
            </a:r>
          </a:p>
          <a:p>
            <a:r>
              <a:t>Focus on designing solutions that people will care about and be motivated to use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222624" y="1535906"/>
            <a:ext cx="9810751" cy="3095626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22624" y="4714875"/>
            <a:ext cx="9810751" cy="1059657"/>
          </a:xfrm>
          <a:prstGeom prst="rect">
            <a:avLst/>
          </a:prstGeom>
        </p:spPr>
        <p:txBody>
          <a:bodyPr anchor="t"/>
          <a:lstStyle>
            <a:lvl1pPr marL="0" indent="0" algn="ctr" defTabSz="547687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547687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547687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547687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547687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3222624" y="5965031"/>
            <a:ext cx="9810751" cy="4445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547687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3222624" y="3998118"/>
            <a:ext cx="9810751" cy="647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547687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2031999" y="-1"/>
            <a:ext cx="12192001" cy="91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3222624" y="1535906"/>
            <a:ext cx="9810751" cy="3095626"/>
          </a:xfrm>
          <a:prstGeom prst="rect">
            <a:avLst/>
          </a:prstGeom>
        </p:spPr>
        <p:txBody>
          <a:bodyPr anchor="b"/>
          <a:lstStyle>
            <a:lvl1pPr defTabSz="857250">
              <a:lnSpc>
                <a:spcPct val="100000"/>
              </a:lnSpc>
              <a:spcBef>
                <a:spcPts val="900"/>
              </a:spcBef>
              <a:defRPr sz="1200">
                <a:solidFill>
                  <a:srgbClr val="46454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22624" y="4714875"/>
            <a:ext cx="9810751" cy="1059657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  <a:lvl2pPr marL="0" indent="228600">
              <a:buSzTx/>
              <a:buNone/>
            </a:lvl2pPr>
            <a:lvl3pPr marL="0" indent="457200">
              <a:buSzTx/>
              <a:buNone/>
            </a:lvl3pPr>
            <a:lvl4pPr marL="0" indent="685800">
              <a:buSzTx/>
              <a:buNone/>
            </a:lvl4pPr>
            <a:lvl5pPr marL="0" indent="9144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lnSpc>
                <a:spcPct val="100000"/>
              </a:lnSpc>
              <a:defRPr sz="80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50800" tIns="50800" rIns="50800" bIns="50800"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914400">
              <a:lnSpc>
                <a:spcPct val="100000"/>
              </a:lnSpc>
              <a:spcBef>
                <a:spcPts val="1000"/>
              </a:spcBef>
              <a:defRPr sz="1200">
                <a:solidFill>
                  <a:srgbClr val="46454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50800" tIns="50800" rIns="50800" bIns="50800" anchor="t"/>
          <a:lstStyle>
            <a:lvl1pPr marL="0" indent="0" defTabSz="650240">
              <a:buSzTx/>
              <a:buNone/>
              <a:defRPr sz="2400"/>
            </a:lvl1pPr>
            <a:lvl2pPr marL="0" indent="228600" defTabSz="650240">
              <a:buSzTx/>
              <a:buNone/>
              <a:defRPr sz="2400"/>
            </a:lvl2pPr>
            <a:lvl3pPr marL="0" indent="457200" defTabSz="650240">
              <a:buSzTx/>
              <a:buNone/>
              <a:defRPr sz="2400"/>
            </a:lvl3pPr>
            <a:lvl4pPr marL="0" indent="685800" defTabSz="650240">
              <a:buSzTx/>
              <a:buNone/>
              <a:defRPr sz="2400"/>
            </a:lvl4pPr>
            <a:lvl5pPr marL="0" indent="914400" defTabSz="65024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3222624" y="1535906"/>
            <a:ext cx="9810751" cy="3095626"/>
          </a:xfrm>
          <a:prstGeom prst="rect">
            <a:avLst/>
          </a:prstGeom>
        </p:spPr>
        <p:txBody>
          <a:bodyPr anchor="b"/>
          <a:lstStyle>
            <a:lvl1pPr algn="ctr" defTabSz="547687">
              <a:lnSpc>
                <a:spcPct val="100000"/>
              </a:lnSpc>
              <a:defRPr sz="74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22624" y="4714875"/>
            <a:ext cx="9810751" cy="1059657"/>
          </a:xfrm>
          <a:prstGeom prst="rect">
            <a:avLst/>
          </a:prstGeom>
        </p:spPr>
        <p:txBody>
          <a:bodyPr anchor="t"/>
          <a:lstStyle>
            <a:lvl1pPr marL="0" indent="0" algn="ctr" defTabSz="547687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547687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547687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547687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547687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3538140" y="595312"/>
            <a:ext cx="9167814" cy="55483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3222624" y="6298406"/>
            <a:ext cx="9810751" cy="13335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22624" y="7679531"/>
            <a:ext cx="9810751" cy="1059657"/>
          </a:xfrm>
          <a:prstGeom prst="rect">
            <a:avLst/>
          </a:prstGeom>
        </p:spPr>
        <p:txBody>
          <a:bodyPr anchor="t"/>
          <a:lstStyle>
            <a:lvl1pPr marL="0" indent="0" algn="ctr" defTabSz="547687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547687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547687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547687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547687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55092" y="8667750"/>
            <a:ext cx="333910" cy="3365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3222624" y="3024187"/>
            <a:ext cx="9810751" cy="30956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8330406" y="595312"/>
            <a:ext cx="5000626" cy="77152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2924968" y="595312"/>
            <a:ext cx="5000626" cy="3738563"/>
          </a:xfrm>
          <a:prstGeom prst="rect">
            <a:avLst/>
          </a:prstGeom>
        </p:spPr>
        <p:txBody>
          <a:bodyPr anchor="b"/>
          <a:lstStyle>
            <a:lvl1pPr defTabSz="547687">
              <a:lnSpc>
                <a:spcPct val="100000"/>
              </a:lnSpc>
              <a:defRPr sz="3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924968" y="4464843"/>
            <a:ext cx="5000626" cy="3845720"/>
          </a:xfrm>
          <a:prstGeom prst="rect">
            <a:avLst/>
          </a:prstGeom>
        </p:spPr>
        <p:txBody>
          <a:bodyPr anchor="t"/>
          <a:lstStyle>
            <a:lvl1pPr marL="0" indent="0" algn="ctr" defTabSz="547687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547687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547687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547687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547687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8330406" y="2440781"/>
            <a:ext cx="5000626" cy="58935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924968" y="2440781"/>
            <a:ext cx="5000626" cy="5893594"/>
          </a:xfrm>
          <a:prstGeom prst="rect">
            <a:avLst/>
          </a:prstGeom>
        </p:spPr>
        <p:txBody>
          <a:bodyPr/>
          <a:lstStyle>
            <a:lvl1pPr marL="220435" indent="-220435" defTabSz="547687">
              <a:defRPr sz="1800"/>
            </a:lvl1pPr>
            <a:lvl2pPr marL="563335" indent="-220435" defTabSz="547687">
              <a:defRPr sz="1800"/>
            </a:lvl2pPr>
            <a:lvl3pPr marL="906235" indent="-220435" defTabSz="547687">
              <a:defRPr sz="1800"/>
            </a:lvl3pPr>
            <a:lvl4pPr marL="1249135" indent="-220435" defTabSz="547687">
              <a:defRPr sz="1800"/>
            </a:lvl4pPr>
            <a:lvl5pPr marL="1592035" indent="-220435" defTabSz="547687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2924968" y="1190624"/>
            <a:ext cx="10406064" cy="676275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8330406" y="4774406"/>
            <a:ext cx="5000626" cy="353615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8336235" y="833437"/>
            <a:ext cx="5000626" cy="353615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2924968" y="833437"/>
            <a:ext cx="5000626" cy="747712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924968" y="416718"/>
            <a:ext cx="10406064" cy="20240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924968" y="2440781"/>
            <a:ext cx="10406064" cy="58935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55092" y="8673703"/>
            <a:ext cx="333910" cy="336551"/>
          </a:xfrm>
          <a:prstGeom prst="rect">
            <a:avLst/>
          </a:prstGeom>
          <a:ln w="3175">
            <a:miter lim="400000"/>
          </a:ln>
        </p:spPr>
        <p:txBody>
          <a:bodyPr wrap="none" lIns="47625" tIns="47625" rIns="47625" bIns="47625">
            <a:spAutoFit/>
          </a:bodyPr>
          <a:lstStyle>
            <a:lvl1pPr algn="ctr">
              <a:defRPr sz="16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609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all" spc="0" baseline="0">
          <a:ln>
            <a:noFill/>
          </a:ln>
          <a:solidFill>
            <a:srgbClr val="39C2D7"/>
          </a:solidFill>
          <a:uFillTx/>
          <a:latin typeface="+mn-lt"/>
          <a:ea typeface="+mn-ea"/>
          <a:cs typeface="+mn-cs"/>
          <a:sym typeface="Oswald Regular"/>
        </a:defRPr>
      </a:lvl1pPr>
      <a:lvl2pPr marL="0" marR="0" indent="228600" algn="l" defTabSz="609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all" spc="0" baseline="0">
          <a:ln>
            <a:noFill/>
          </a:ln>
          <a:solidFill>
            <a:srgbClr val="39C2D7"/>
          </a:solidFill>
          <a:uFillTx/>
          <a:latin typeface="+mn-lt"/>
          <a:ea typeface="+mn-ea"/>
          <a:cs typeface="+mn-cs"/>
          <a:sym typeface="Oswald Regular"/>
        </a:defRPr>
      </a:lvl2pPr>
      <a:lvl3pPr marL="0" marR="0" indent="457200" algn="l" defTabSz="609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all" spc="0" baseline="0">
          <a:ln>
            <a:noFill/>
          </a:ln>
          <a:solidFill>
            <a:srgbClr val="39C2D7"/>
          </a:solidFill>
          <a:uFillTx/>
          <a:latin typeface="+mn-lt"/>
          <a:ea typeface="+mn-ea"/>
          <a:cs typeface="+mn-cs"/>
          <a:sym typeface="Oswald Regular"/>
        </a:defRPr>
      </a:lvl3pPr>
      <a:lvl4pPr marL="0" marR="0" indent="685800" algn="l" defTabSz="609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all" spc="0" baseline="0">
          <a:ln>
            <a:noFill/>
          </a:ln>
          <a:solidFill>
            <a:srgbClr val="39C2D7"/>
          </a:solidFill>
          <a:uFillTx/>
          <a:latin typeface="+mn-lt"/>
          <a:ea typeface="+mn-ea"/>
          <a:cs typeface="+mn-cs"/>
          <a:sym typeface="Oswald Regular"/>
        </a:defRPr>
      </a:lvl4pPr>
      <a:lvl5pPr marL="0" marR="0" indent="914400" algn="l" defTabSz="609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all" spc="0" baseline="0">
          <a:ln>
            <a:noFill/>
          </a:ln>
          <a:solidFill>
            <a:srgbClr val="39C2D7"/>
          </a:solidFill>
          <a:uFillTx/>
          <a:latin typeface="+mn-lt"/>
          <a:ea typeface="+mn-ea"/>
          <a:cs typeface="+mn-cs"/>
          <a:sym typeface="Oswald Regular"/>
        </a:defRPr>
      </a:lvl5pPr>
      <a:lvl6pPr marL="0" marR="0" indent="1143000" algn="l" defTabSz="609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all" spc="0" baseline="0">
          <a:ln>
            <a:noFill/>
          </a:ln>
          <a:solidFill>
            <a:srgbClr val="39C2D7"/>
          </a:solidFill>
          <a:uFillTx/>
          <a:latin typeface="+mn-lt"/>
          <a:ea typeface="+mn-ea"/>
          <a:cs typeface="+mn-cs"/>
          <a:sym typeface="Oswald Regular"/>
        </a:defRPr>
      </a:lvl6pPr>
      <a:lvl7pPr marL="0" marR="0" indent="1371600" algn="l" defTabSz="609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all" spc="0" baseline="0">
          <a:ln>
            <a:noFill/>
          </a:ln>
          <a:solidFill>
            <a:srgbClr val="39C2D7"/>
          </a:solidFill>
          <a:uFillTx/>
          <a:latin typeface="+mn-lt"/>
          <a:ea typeface="+mn-ea"/>
          <a:cs typeface="+mn-cs"/>
          <a:sym typeface="Oswald Regular"/>
        </a:defRPr>
      </a:lvl7pPr>
      <a:lvl8pPr marL="0" marR="0" indent="1600200" algn="l" defTabSz="609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all" spc="0" baseline="0">
          <a:ln>
            <a:noFill/>
          </a:ln>
          <a:solidFill>
            <a:srgbClr val="39C2D7"/>
          </a:solidFill>
          <a:uFillTx/>
          <a:latin typeface="+mn-lt"/>
          <a:ea typeface="+mn-ea"/>
          <a:cs typeface="+mn-cs"/>
          <a:sym typeface="Oswald Regular"/>
        </a:defRPr>
      </a:lvl8pPr>
      <a:lvl9pPr marL="0" marR="0" indent="1828800" algn="l" defTabSz="609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all" spc="0" baseline="0">
          <a:ln>
            <a:noFill/>
          </a:ln>
          <a:solidFill>
            <a:srgbClr val="39C2D7"/>
          </a:solidFill>
          <a:uFillTx/>
          <a:latin typeface="+mn-lt"/>
          <a:ea typeface="+mn-ea"/>
          <a:cs typeface="+mn-cs"/>
          <a:sym typeface="Oswald Regular"/>
        </a:defRPr>
      </a:lvl9pPr>
    </p:titleStyle>
    <p:bodyStyle>
      <a:lvl1pPr marL="345722" marR="0" indent="-345722" algn="l" defTabSz="609600" rtl="0" latinLnBrk="0">
        <a:lnSpc>
          <a:spcPct val="110000"/>
        </a:lnSpc>
        <a:spcBef>
          <a:spcPts val="30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790222" marR="0" indent="-345722" algn="l" defTabSz="609600" rtl="0" latinLnBrk="0">
        <a:lnSpc>
          <a:spcPct val="110000"/>
        </a:lnSpc>
        <a:spcBef>
          <a:spcPts val="30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1234722" marR="0" indent="-345722" algn="l" defTabSz="609600" rtl="0" latinLnBrk="0">
        <a:lnSpc>
          <a:spcPct val="110000"/>
        </a:lnSpc>
        <a:spcBef>
          <a:spcPts val="30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1679222" marR="0" indent="-345722" algn="l" defTabSz="609600" rtl="0" latinLnBrk="0">
        <a:lnSpc>
          <a:spcPct val="110000"/>
        </a:lnSpc>
        <a:spcBef>
          <a:spcPts val="30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2123722" marR="0" indent="-345722" algn="l" defTabSz="609600" rtl="0" latinLnBrk="0">
        <a:lnSpc>
          <a:spcPct val="110000"/>
        </a:lnSpc>
        <a:spcBef>
          <a:spcPts val="30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2568222" marR="0" indent="-345722" algn="l" defTabSz="609600" rtl="0" latinLnBrk="0">
        <a:lnSpc>
          <a:spcPct val="110000"/>
        </a:lnSpc>
        <a:spcBef>
          <a:spcPts val="30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3012722" marR="0" indent="-345722" algn="l" defTabSz="609600" rtl="0" latinLnBrk="0">
        <a:lnSpc>
          <a:spcPct val="110000"/>
        </a:lnSpc>
        <a:spcBef>
          <a:spcPts val="30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457222" marR="0" indent="-345722" algn="l" defTabSz="609600" rtl="0" latinLnBrk="0">
        <a:lnSpc>
          <a:spcPct val="110000"/>
        </a:lnSpc>
        <a:spcBef>
          <a:spcPts val="30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3901722" marR="0" indent="-345722" algn="l" defTabSz="609600" rtl="0" latinLnBrk="0">
        <a:lnSpc>
          <a:spcPct val="110000"/>
        </a:lnSpc>
        <a:spcBef>
          <a:spcPts val="30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asted-image.pdf" descr="pasted-image.pdf"/>
          <p:cNvPicPr>
            <a:picLocks noChangeAspect="1"/>
          </p:cNvPicPr>
          <p:nvPr/>
        </p:nvPicPr>
        <p:blipFill>
          <a:blip r:embed="rId2">
            <a:alphaModFix amt="0"/>
            <a:extLst/>
          </a:blip>
          <a:stretch>
            <a:fillRect/>
          </a:stretch>
        </p:blipFill>
        <p:spPr>
          <a:xfrm>
            <a:off x="787400" y="0"/>
            <a:ext cx="14681200" cy="9144000"/>
          </a:xfrm>
          <a:prstGeom prst="rect">
            <a:avLst/>
          </a:prstGeom>
          <a:ln w="3175">
            <a:miter lim="400000"/>
          </a:ln>
        </p:spPr>
      </p:pic>
      <p:pic>
        <p:nvPicPr>
          <p:cNvPr id="156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rcRect t="3537" b="3538"/>
          <a:stretch>
            <a:fillRect/>
          </a:stretch>
        </p:blipFill>
        <p:spPr>
          <a:xfrm>
            <a:off x="741064" y="827760"/>
            <a:ext cx="1266875" cy="466851"/>
          </a:xfrm>
          <a:prstGeom prst="rect">
            <a:avLst/>
          </a:prstGeom>
          <a:ln w="3175">
            <a:miter lim="400000"/>
          </a:ln>
        </p:spPr>
      </p:pic>
      <p:sp>
        <p:nvSpPr>
          <p:cNvPr id="157" name="JULY 10, 2017"/>
          <p:cNvSpPr txBox="1"/>
          <p:nvPr/>
        </p:nvSpPr>
        <p:spPr>
          <a:xfrm>
            <a:off x="724782" y="7898234"/>
            <a:ext cx="2686533" cy="4667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tIns="60959" rIns="60959" bIns="60959" anchor="ctr"/>
          <a:lstStyle>
            <a:lvl1pPr defTabSz="609600">
              <a:lnSpc>
                <a:spcPct val="90000"/>
              </a:lnSpc>
              <a:defRPr sz="2000"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JULY 10, 2017</a:t>
            </a:r>
          </a:p>
        </p:txBody>
      </p:sp>
      <p:sp>
        <p:nvSpPr>
          <p:cNvPr id="158" name="With Roles and Responsibilities explained"/>
          <p:cNvSpPr txBox="1"/>
          <p:nvPr/>
        </p:nvSpPr>
        <p:spPr>
          <a:xfrm>
            <a:off x="738269" y="6235023"/>
            <a:ext cx="8720013" cy="5778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3000">
                <a:solidFill>
                  <a:srgbClr val="DCDEE0"/>
                </a:solidFill>
              </a:defRPr>
            </a:lvl1pPr>
          </a:lstStyle>
          <a:p>
            <a:r>
              <a:t>With Roles and Responsibilities explained</a:t>
            </a:r>
          </a:p>
        </p:txBody>
      </p:sp>
      <p:sp>
        <p:nvSpPr>
          <p:cNvPr id="159" name="DWCH Process Improvement"/>
          <p:cNvSpPr txBox="1"/>
          <p:nvPr/>
        </p:nvSpPr>
        <p:spPr>
          <a:xfrm>
            <a:off x="687469" y="5297321"/>
            <a:ext cx="9640466" cy="76097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4800">
                <a:solidFill>
                  <a:srgbClr val="39C2D7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rPr dirty="0" smtClean="0"/>
              <a:t>Process </a:t>
            </a:r>
            <a:r>
              <a:rPr dirty="0"/>
              <a:t>Improvement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HE FIRST CONTACT POINT"/>
          <p:cNvSpPr txBox="1"/>
          <p:nvPr/>
        </p:nvSpPr>
        <p:spPr>
          <a:xfrm>
            <a:off x="749300" y="535560"/>
            <a:ext cx="6967905" cy="9969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4800">
                <a:solidFill>
                  <a:srgbClr val="39C2D7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THE FIRST CONTACT POINT</a:t>
            </a:r>
          </a:p>
        </p:txBody>
      </p:sp>
      <p:sp>
        <p:nvSpPr>
          <p:cNvPr id="286" name="BA…"/>
          <p:cNvSpPr txBox="1"/>
          <p:nvPr/>
        </p:nvSpPr>
        <p:spPr>
          <a:xfrm>
            <a:off x="7863817" y="4293658"/>
            <a:ext cx="1358107" cy="15811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pPr algn="ctr">
              <a:lnSpc>
                <a:spcPct val="80000"/>
              </a:lnSpc>
              <a:defRPr sz="4800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defRPr>
            </a:pPr>
            <a:r>
              <a:t>BA</a:t>
            </a:r>
          </a:p>
          <a:p>
            <a:pPr algn="ctr">
              <a:lnSpc>
                <a:spcPct val="80000"/>
              </a:lnSpc>
              <a:defRPr sz="4800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defRPr>
            </a:pPr>
            <a:r>
              <a:t>Team</a:t>
            </a:r>
          </a:p>
        </p:txBody>
      </p:sp>
      <p:sp>
        <p:nvSpPr>
          <p:cNvPr id="287" name="BA…"/>
          <p:cNvSpPr txBox="1"/>
          <p:nvPr/>
        </p:nvSpPr>
        <p:spPr>
          <a:xfrm>
            <a:off x="7791653" y="4500668"/>
            <a:ext cx="1502436" cy="14211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pPr algn="ctr">
              <a:lnSpc>
                <a:spcPct val="80000"/>
              </a:lnSpc>
              <a:defRPr sz="4600" b="1">
                <a:solidFill>
                  <a:srgbClr val="FFFFFF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pPr>
            <a:r>
              <a:t>BA</a:t>
            </a:r>
          </a:p>
          <a:p>
            <a:pPr algn="ctr">
              <a:lnSpc>
                <a:spcPct val="80000"/>
              </a:lnSpc>
              <a:defRPr sz="4600" b="1">
                <a:solidFill>
                  <a:srgbClr val="FFFFFF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pPr>
            <a:r>
              <a:t>TEAM</a:t>
            </a:r>
          </a:p>
        </p:txBody>
      </p:sp>
      <p:sp>
        <p:nvSpPr>
          <p:cNvPr id="288" name="9"/>
          <p:cNvSpPr txBox="1"/>
          <p:nvPr/>
        </p:nvSpPr>
        <p:spPr>
          <a:xfrm>
            <a:off x="15301726" y="8453267"/>
            <a:ext cx="183694" cy="285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r>
              <a:t>9</a:t>
            </a:r>
          </a:p>
        </p:txBody>
      </p:sp>
      <p:grpSp>
        <p:nvGrpSpPr>
          <p:cNvPr id="334" name="Content Placeholder 3"/>
          <p:cNvGrpSpPr/>
          <p:nvPr/>
        </p:nvGrpSpPr>
        <p:grpSpPr>
          <a:xfrm>
            <a:off x="2621911" y="2109380"/>
            <a:ext cx="11118458" cy="5640622"/>
            <a:chOff x="-329334" y="289879"/>
            <a:chExt cx="11118456" cy="5640620"/>
          </a:xfrm>
        </p:grpSpPr>
        <p:sp>
          <p:nvSpPr>
            <p:cNvPr id="289" name="Circle"/>
            <p:cNvSpPr/>
            <p:nvPr/>
          </p:nvSpPr>
          <p:spPr>
            <a:xfrm>
              <a:off x="10483791" y="3169560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90" name="Circle"/>
            <p:cNvSpPr/>
            <p:nvPr/>
          </p:nvSpPr>
          <p:spPr>
            <a:xfrm>
              <a:off x="9924912" y="3169560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91" name="Circle"/>
            <p:cNvSpPr/>
            <p:nvPr/>
          </p:nvSpPr>
          <p:spPr>
            <a:xfrm>
              <a:off x="9367116" y="3169560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92" name="Circle"/>
            <p:cNvSpPr/>
            <p:nvPr/>
          </p:nvSpPr>
          <p:spPr>
            <a:xfrm>
              <a:off x="8808239" y="3169560"/>
              <a:ext cx="305333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93" name="Circle"/>
            <p:cNvSpPr/>
            <p:nvPr/>
          </p:nvSpPr>
          <p:spPr>
            <a:xfrm>
              <a:off x="8249362" y="3169560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94" name="Circle"/>
            <p:cNvSpPr/>
            <p:nvPr/>
          </p:nvSpPr>
          <p:spPr>
            <a:xfrm>
              <a:off x="7386232" y="3016894"/>
              <a:ext cx="610667" cy="610071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95" name="Circle"/>
            <p:cNvSpPr/>
            <p:nvPr/>
          </p:nvSpPr>
          <p:spPr>
            <a:xfrm>
              <a:off x="9986411" y="2539447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96" name="Circle"/>
            <p:cNvSpPr/>
            <p:nvPr/>
          </p:nvSpPr>
          <p:spPr>
            <a:xfrm>
              <a:off x="9986411" y="3803796"/>
              <a:ext cx="305332" cy="305333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97" name="Circle"/>
            <p:cNvSpPr/>
            <p:nvPr/>
          </p:nvSpPr>
          <p:spPr>
            <a:xfrm>
              <a:off x="10259375" y="2813537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98" name="Circle"/>
            <p:cNvSpPr/>
            <p:nvPr/>
          </p:nvSpPr>
          <p:spPr>
            <a:xfrm>
              <a:off x="10276638" y="3531476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99" name="Group"/>
            <p:cNvSpPr/>
            <p:nvPr/>
          </p:nvSpPr>
          <p:spPr>
            <a:xfrm>
              <a:off x="4068577" y="1772584"/>
              <a:ext cx="3087847" cy="3088080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ts val="600"/>
                </a:spcBef>
                <a:defRPr sz="6500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00" name="Circle"/>
            <p:cNvSpPr/>
            <p:nvPr/>
          </p:nvSpPr>
          <p:spPr>
            <a:xfrm>
              <a:off x="4212072" y="1276275"/>
              <a:ext cx="610667" cy="610071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01" name="Circle"/>
            <p:cNvSpPr/>
            <p:nvPr/>
          </p:nvSpPr>
          <p:spPr>
            <a:xfrm>
              <a:off x="3867900" y="990987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02" name="Circle"/>
            <p:cNvSpPr/>
            <p:nvPr/>
          </p:nvSpPr>
          <p:spPr>
            <a:xfrm>
              <a:off x="3237815" y="790577"/>
              <a:ext cx="305333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03" name="Circle"/>
            <p:cNvSpPr/>
            <p:nvPr/>
          </p:nvSpPr>
          <p:spPr>
            <a:xfrm>
              <a:off x="2608809" y="790577"/>
              <a:ext cx="305333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04" name="Circle"/>
            <p:cNvSpPr/>
            <p:nvPr/>
          </p:nvSpPr>
          <p:spPr>
            <a:xfrm>
              <a:off x="1979803" y="790577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05" name="Circle"/>
            <p:cNvSpPr/>
            <p:nvPr/>
          </p:nvSpPr>
          <p:spPr>
            <a:xfrm>
              <a:off x="1350797" y="790577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06" name="Circle"/>
            <p:cNvSpPr/>
            <p:nvPr/>
          </p:nvSpPr>
          <p:spPr>
            <a:xfrm>
              <a:off x="720712" y="790577"/>
              <a:ext cx="305333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07" name="Circle"/>
            <p:cNvSpPr/>
            <p:nvPr/>
          </p:nvSpPr>
          <p:spPr>
            <a:xfrm>
              <a:off x="91706" y="790577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08" name="Stream 1"/>
            <p:cNvSpPr txBox="1"/>
            <p:nvPr/>
          </p:nvSpPr>
          <p:spPr>
            <a:xfrm>
              <a:off x="-303181" y="289879"/>
              <a:ext cx="5172785" cy="50895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2600" b="1" cap="none">
                  <a:solidFill>
                    <a:srgbClr val="53585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Stream 1</a:t>
              </a:r>
            </a:p>
          </p:txBody>
        </p:sp>
        <p:sp>
          <p:nvSpPr>
            <p:cNvPr id="309" name="Circle"/>
            <p:cNvSpPr/>
            <p:nvPr/>
          </p:nvSpPr>
          <p:spPr>
            <a:xfrm>
              <a:off x="3407204" y="2231758"/>
              <a:ext cx="610667" cy="610071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10" name="Circle"/>
            <p:cNvSpPr/>
            <p:nvPr/>
          </p:nvSpPr>
          <p:spPr>
            <a:xfrm>
              <a:off x="2901195" y="2356720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11" name="Circle"/>
            <p:cNvSpPr/>
            <p:nvPr/>
          </p:nvSpPr>
          <p:spPr>
            <a:xfrm>
              <a:off x="2320740" y="2356720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12" name="Circle"/>
            <p:cNvSpPr/>
            <p:nvPr/>
          </p:nvSpPr>
          <p:spPr>
            <a:xfrm>
              <a:off x="1741364" y="2356720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13" name="Circle"/>
            <p:cNvSpPr/>
            <p:nvPr/>
          </p:nvSpPr>
          <p:spPr>
            <a:xfrm>
              <a:off x="1161988" y="2356720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14" name="Circle"/>
            <p:cNvSpPr/>
            <p:nvPr/>
          </p:nvSpPr>
          <p:spPr>
            <a:xfrm>
              <a:off x="581533" y="2356720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15" name="Circle"/>
            <p:cNvSpPr/>
            <p:nvPr/>
          </p:nvSpPr>
          <p:spPr>
            <a:xfrm>
              <a:off x="2157" y="2356720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16" name="Stream 2"/>
            <p:cNvSpPr txBox="1"/>
            <p:nvPr/>
          </p:nvSpPr>
          <p:spPr>
            <a:xfrm>
              <a:off x="-323684" y="1858969"/>
              <a:ext cx="3528053" cy="50895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2600" b="1" cap="none">
                  <a:solidFill>
                    <a:srgbClr val="53585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Stream 2</a:t>
              </a:r>
            </a:p>
          </p:txBody>
        </p:sp>
        <p:sp>
          <p:nvSpPr>
            <p:cNvPr id="317" name="Circle"/>
            <p:cNvSpPr/>
            <p:nvPr/>
          </p:nvSpPr>
          <p:spPr>
            <a:xfrm>
              <a:off x="3407204" y="3697697"/>
              <a:ext cx="610667" cy="610071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18" name="Circle"/>
            <p:cNvSpPr/>
            <p:nvPr/>
          </p:nvSpPr>
          <p:spPr>
            <a:xfrm>
              <a:off x="2901195" y="4060794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19" name="Circle"/>
            <p:cNvSpPr/>
            <p:nvPr/>
          </p:nvSpPr>
          <p:spPr>
            <a:xfrm>
              <a:off x="2320740" y="4060794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20" name="Circle"/>
            <p:cNvSpPr/>
            <p:nvPr/>
          </p:nvSpPr>
          <p:spPr>
            <a:xfrm>
              <a:off x="1741364" y="4060794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21" name="Circle"/>
            <p:cNvSpPr/>
            <p:nvPr/>
          </p:nvSpPr>
          <p:spPr>
            <a:xfrm>
              <a:off x="1161988" y="4060794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22" name="Circle"/>
            <p:cNvSpPr/>
            <p:nvPr/>
          </p:nvSpPr>
          <p:spPr>
            <a:xfrm>
              <a:off x="581533" y="4060794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23" name="Circle"/>
            <p:cNvSpPr/>
            <p:nvPr/>
          </p:nvSpPr>
          <p:spPr>
            <a:xfrm>
              <a:off x="2157" y="4060794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24" name="…"/>
            <p:cNvSpPr txBox="1"/>
            <p:nvPr/>
          </p:nvSpPr>
          <p:spPr>
            <a:xfrm>
              <a:off x="-329335" y="3559506"/>
              <a:ext cx="3533705" cy="50895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2800" b="1" cap="none">
                  <a:solidFill>
                    <a:srgbClr val="464547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…</a:t>
              </a:r>
            </a:p>
          </p:txBody>
        </p:sp>
        <p:sp>
          <p:nvSpPr>
            <p:cNvPr id="325" name="Circle"/>
            <p:cNvSpPr/>
            <p:nvPr/>
          </p:nvSpPr>
          <p:spPr>
            <a:xfrm>
              <a:off x="4212072" y="4751618"/>
              <a:ext cx="610667" cy="610071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26" name="Circle"/>
            <p:cNvSpPr/>
            <p:nvPr/>
          </p:nvSpPr>
          <p:spPr>
            <a:xfrm>
              <a:off x="3862506" y="5336932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27" name="Circle"/>
            <p:cNvSpPr/>
            <p:nvPr/>
          </p:nvSpPr>
          <p:spPr>
            <a:xfrm>
              <a:off x="3234578" y="5625169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28" name="Circle"/>
            <p:cNvSpPr/>
            <p:nvPr/>
          </p:nvSpPr>
          <p:spPr>
            <a:xfrm>
              <a:off x="2605572" y="5625169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29" name="Circle"/>
            <p:cNvSpPr/>
            <p:nvPr/>
          </p:nvSpPr>
          <p:spPr>
            <a:xfrm>
              <a:off x="1977646" y="5625169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30" name="Circle"/>
            <p:cNvSpPr/>
            <p:nvPr/>
          </p:nvSpPr>
          <p:spPr>
            <a:xfrm>
              <a:off x="1349719" y="5625169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31" name="Circle"/>
            <p:cNvSpPr/>
            <p:nvPr/>
          </p:nvSpPr>
          <p:spPr>
            <a:xfrm>
              <a:off x="720712" y="5625169"/>
              <a:ext cx="305333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32" name="Circle"/>
            <p:cNvSpPr/>
            <p:nvPr/>
          </p:nvSpPr>
          <p:spPr>
            <a:xfrm>
              <a:off x="92785" y="5625169"/>
              <a:ext cx="305332" cy="305332"/>
            </a:xfrm>
            <a:prstGeom prst="ellipse">
              <a:avLst/>
            </a:prstGeom>
            <a:solidFill>
              <a:srgbClr val="CCCCCC"/>
            </a:solidFill>
            <a:ln w="25400" cap="flat">
              <a:solidFill>
                <a:srgbClr val="CCCC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342900">
                <a:lnSpc>
                  <a:spcPts val="1800"/>
                </a:lnSpc>
                <a:spcBef>
                  <a:spcPts val="1800"/>
                </a:spcBef>
                <a:defRPr sz="1500" cap="non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33" name="Stream N"/>
            <p:cNvSpPr txBox="1"/>
            <p:nvPr/>
          </p:nvSpPr>
          <p:spPr>
            <a:xfrm>
              <a:off x="-234343" y="5113861"/>
              <a:ext cx="3765621" cy="50895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2600" b="1" cap="none">
                  <a:solidFill>
                    <a:srgbClr val="53585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Stream N</a:t>
              </a:r>
            </a:p>
          </p:txBody>
        </p:sp>
      </p:grpSp>
      <p:sp>
        <p:nvSpPr>
          <p:cNvPr id="335" name="BA…"/>
          <p:cNvSpPr txBox="1"/>
          <p:nvPr/>
        </p:nvSpPr>
        <p:spPr>
          <a:xfrm>
            <a:off x="7688008" y="4306358"/>
            <a:ext cx="1684326" cy="15811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pPr algn="ctr">
              <a:lnSpc>
                <a:spcPct val="80000"/>
              </a:lnSpc>
              <a:defRPr sz="5200" b="1">
                <a:solidFill>
                  <a:srgbClr val="FFFFFF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pPr>
            <a:r>
              <a:t>BA</a:t>
            </a:r>
          </a:p>
          <a:p>
            <a:pPr algn="ctr">
              <a:lnSpc>
                <a:spcPct val="80000"/>
              </a:lnSpc>
              <a:defRPr sz="5200" b="1">
                <a:solidFill>
                  <a:srgbClr val="FFFFFF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pPr>
            <a:r>
              <a:t>TEAM</a:t>
            </a:r>
          </a:p>
        </p:txBody>
      </p:sp>
      <p:sp>
        <p:nvSpPr>
          <p:cNvPr id="336" name="© EPAM 2017. PRIVATE &amp; CONFIDENTIAL"/>
          <p:cNvSpPr txBox="1"/>
          <p:nvPr/>
        </p:nvSpPr>
        <p:spPr>
          <a:xfrm>
            <a:off x="789624" y="8453267"/>
            <a:ext cx="5884506" cy="260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1000">
                <a:solidFill>
                  <a:srgbClr val="A6AAA8"/>
                </a:solidFill>
              </a:defRPr>
            </a:lvl1pPr>
          </a:lstStyle>
          <a:p>
            <a:r>
              <a:t>© EPAM 2017. PRIVATE &amp; CONFIDENTIAL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BA AND UX"/>
          <p:cNvSpPr txBox="1"/>
          <p:nvPr/>
        </p:nvSpPr>
        <p:spPr>
          <a:xfrm>
            <a:off x="723900" y="738760"/>
            <a:ext cx="3252198" cy="9969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609600">
              <a:lnSpc>
                <a:spcPct val="90000"/>
              </a:lnSpc>
              <a:defRPr sz="4800">
                <a:solidFill>
                  <a:srgbClr val="39C2D7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BA AND UX</a:t>
            </a:r>
          </a:p>
        </p:txBody>
      </p:sp>
      <p:sp>
        <p:nvSpPr>
          <p:cNvPr id="339" name="10"/>
          <p:cNvSpPr txBox="1"/>
          <p:nvPr/>
        </p:nvSpPr>
        <p:spPr>
          <a:xfrm>
            <a:off x="15314426" y="8453267"/>
            <a:ext cx="259437" cy="285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r>
              <a:t>10</a:t>
            </a:r>
          </a:p>
        </p:txBody>
      </p:sp>
      <p:pic>
        <p:nvPicPr>
          <p:cNvPr id="340" name="Process Schema Copy 4.png" descr="Process Schema Copy 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040" y="221910"/>
            <a:ext cx="15837173" cy="8908411"/>
          </a:xfrm>
          <a:prstGeom prst="rect">
            <a:avLst/>
          </a:prstGeom>
          <a:ln w="3175">
            <a:miter lim="400000"/>
          </a:ln>
        </p:spPr>
      </p:pic>
      <p:sp>
        <p:nvSpPr>
          <p:cNvPr id="341" name="© EPAM 2017. PRIVATE &amp; CONFIDENTIAL"/>
          <p:cNvSpPr txBox="1"/>
          <p:nvPr/>
        </p:nvSpPr>
        <p:spPr>
          <a:xfrm>
            <a:off x="789624" y="8453267"/>
            <a:ext cx="5884506" cy="260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1000">
                <a:solidFill>
                  <a:srgbClr val="A6AAA8"/>
                </a:solidFill>
              </a:defRPr>
            </a:lvl1pPr>
          </a:lstStyle>
          <a:p>
            <a:r>
              <a:t>© EPAM 2017. PRIVATE &amp; CONFIDENTIAL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BUSINESS ANALYST"/>
          <p:cNvSpPr txBox="1"/>
          <p:nvPr/>
        </p:nvSpPr>
        <p:spPr>
          <a:xfrm>
            <a:off x="733723" y="2262760"/>
            <a:ext cx="3563032" cy="6159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BUSINESS ANALYST</a:t>
            </a:r>
          </a:p>
        </p:txBody>
      </p:sp>
      <p:sp>
        <p:nvSpPr>
          <p:cNvPr id="344" name="UX &amp; VISUAL DESIGN"/>
          <p:cNvSpPr txBox="1"/>
          <p:nvPr/>
        </p:nvSpPr>
        <p:spPr>
          <a:xfrm>
            <a:off x="10686787" y="2262760"/>
            <a:ext cx="3731754" cy="6159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UX &amp; VISUAL DESIGN</a:t>
            </a:r>
          </a:p>
        </p:txBody>
      </p:sp>
      <p:sp>
        <p:nvSpPr>
          <p:cNvPr id="345" name="DEVELOPMENT"/>
          <p:cNvSpPr txBox="1"/>
          <p:nvPr/>
        </p:nvSpPr>
        <p:spPr>
          <a:xfrm>
            <a:off x="5704024" y="2262760"/>
            <a:ext cx="2433883" cy="6159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DEVELOPMENT</a:t>
            </a:r>
          </a:p>
        </p:txBody>
      </p:sp>
      <p:sp>
        <p:nvSpPr>
          <p:cNvPr id="346" name="ROLES AND RESPONSIBILITIES"/>
          <p:cNvSpPr txBox="1"/>
          <p:nvPr/>
        </p:nvSpPr>
        <p:spPr>
          <a:xfrm>
            <a:off x="698500" y="738760"/>
            <a:ext cx="8076410" cy="9969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609600">
              <a:lnSpc>
                <a:spcPct val="90000"/>
              </a:lnSpc>
              <a:defRPr sz="4800">
                <a:solidFill>
                  <a:srgbClr val="39C2D7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ROLES AND RESPONSIBILITIES</a:t>
            </a:r>
          </a:p>
        </p:txBody>
      </p:sp>
      <p:sp>
        <p:nvSpPr>
          <p:cNvPr id="347" name="Create and refine Backlog in line with Datawatch goals…"/>
          <p:cNvSpPr txBox="1"/>
          <p:nvPr/>
        </p:nvSpPr>
        <p:spPr>
          <a:xfrm>
            <a:off x="724274" y="3024760"/>
            <a:ext cx="4744807" cy="44259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8600" indent="-228600">
              <a:lnSpc>
                <a:spcPct val="110000"/>
              </a:lnSpc>
              <a:spcBef>
                <a:spcPts val="1700"/>
              </a:spcBef>
              <a:buClr>
                <a:srgbClr val="39C2D7"/>
              </a:buClr>
              <a:buSzPct val="125000"/>
              <a:buChar char="•"/>
              <a:defRPr sz="2000" cap="none">
                <a:solidFill>
                  <a:srgbClr val="53585F"/>
                </a:solidFill>
              </a:defRPr>
            </a:pPr>
            <a:r>
              <a:t>Create and refine Backlog</a:t>
            </a:r>
            <a:br/>
            <a:r>
              <a:t>in line with Datawatch goals</a:t>
            </a:r>
          </a:p>
          <a:p>
            <a:pPr marL="228600" indent="-228600">
              <a:lnSpc>
                <a:spcPct val="110000"/>
              </a:lnSpc>
              <a:spcBef>
                <a:spcPts val="1700"/>
              </a:spcBef>
              <a:buClr>
                <a:srgbClr val="39C2D7"/>
              </a:buClr>
              <a:buSzPct val="125000"/>
              <a:buChar char="•"/>
              <a:defRPr sz="2000" cap="none">
                <a:solidFill>
                  <a:srgbClr val="53585F"/>
                </a:solidFill>
              </a:defRPr>
            </a:pPr>
            <a:r>
              <a:t>Review Business User’s</a:t>
            </a:r>
            <a:br/>
            <a:r>
              <a:t>tasks and Opportunities</a:t>
            </a:r>
          </a:p>
          <a:p>
            <a:pPr marL="228600" indent="-228600">
              <a:lnSpc>
                <a:spcPct val="110000"/>
              </a:lnSpc>
              <a:spcBef>
                <a:spcPts val="1700"/>
              </a:spcBef>
              <a:buClr>
                <a:srgbClr val="39C2D7"/>
              </a:buClr>
              <a:buSzPct val="125000"/>
              <a:buChar char="•"/>
              <a:defRPr sz="2000" cap="none">
                <a:solidFill>
                  <a:srgbClr val="53585F"/>
                </a:solidFill>
              </a:defRPr>
            </a:pPr>
            <a:r>
              <a:t>Implement continuous PDLC improvement approach</a:t>
            </a:r>
          </a:p>
          <a:p>
            <a:pPr marL="228600" indent="-228600">
              <a:lnSpc>
                <a:spcPct val="110000"/>
              </a:lnSpc>
              <a:spcBef>
                <a:spcPts val="1700"/>
              </a:spcBef>
              <a:buClr>
                <a:srgbClr val="39C2D7"/>
              </a:buClr>
              <a:buSzPct val="125000"/>
              <a:buChar char="•"/>
              <a:defRPr sz="2000" cap="none">
                <a:solidFill>
                  <a:srgbClr val="53585F"/>
                </a:solidFill>
              </a:defRPr>
            </a:pPr>
            <a:r>
              <a:t>Support Features and User</a:t>
            </a:r>
            <a:br/>
            <a:r>
              <a:t>Stories prioritization</a:t>
            </a:r>
          </a:p>
          <a:p>
            <a:pPr marL="228600" indent="-228600">
              <a:lnSpc>
                <a:spcPct val="110000"/>
              </a:lnSpc>
              <a:spcBef>
                <a:spcPts val="1700"/>
              </a:spcBef>
              <a:buClr>
                <a:srgbClr val="39C2D7"/>
              </a:buClr>
              <a:buSzPct val="125000"/>
              <a:buChar char="•"/>
              <a:defRPr sz="2000" cap="none">
                <a:solidFill>
                  <a:srgbClr val="53585F"/>
                </a:solidFill>
              </a:defRPr>
            </a:pPr>
            <a:r>
              <a:t>Increase transparency</a:t>
            </a:r>
            <a:br/>
            <a:r>
              <a:t>and control on the project</a:t>
            </a:r>
          </a:p>
        </p:txBody>
      </p:sp>
      <p:sp>
        <p:nvSpPr>
          <p:cNvPr id="348" name="Analyze requirements and architecture constraints…"/>
          <p:cNvSpPr txBox="1"/>
          <p:nvPr/>
        </p:nvSpPr>
        <p:spPr>
          <a:xfrm>
            <a:off x="5700370" y="3021708"/>
            <a:ext cx="4744807" cy="3860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8600" indent="-228600">
              <a:lnSpc>
                <a:spcPct val="110000"/>
              </a:lnSpc>
              <a:spcBef>
                <a:spcPts val="1700"/>
              </a:spcBef>
              <a:buClr>
                <a:srgbClr val="39C2D7"/>
              </a:buClr>
              <a:buSzPct val="125000"/>
              <a:buChar char="•"/>
              <a:defRPr sz="2000" cap="none">
                <a:solidFill>
                  <a:srgbClr val="53585F"/>
                </a:solidFill>
              </a:defRPr>
            </a:pPr>
            <a:r>
              <a:t>Analyze requirements</a:t>
            </a:r>
            <a:br/>
            <a:r>
              <a:t>and architecture constraints</a:t>
            </a:r>
          </a:p>
          <a:p>
            <a:pPr marL="228600" indent="-228600">
              <a:lnSpc>
                <a:spcPct val="110000"/>
              </a:lnSpc>
              <a:spcBef>
                <a:spcPts val="1700"/>
              </a:spcBef>
              <a:buClr>
                <a:srgbClr val="39C2D7"/>
              </a:buClr>
              <a:buSzPct val="125000"/>
              <a:buChar char="•"/>
              <a:defRPr sz="2000" cap="none">
                <a:solidFill>
                  <a:srgbClr val="53585F"/>
                </a:solidFill>
              </a:defRPr>
            </a:pPr>
            <a:r>
              <a:t>Identify internal and external dependencies</a:t>
            </a:r>
          </a:p>
          <a:p>
            <a:pPr marL="228600" indent="-228600">
              <a:lnSpc>
                <a:spcPct val="110000"/>
              </a:lnSpc>
              <a:spcBef>
                <a:spcPts val="1700"/>
              </a:spcBef>
              <a:buClr>
                <a:srgbClr val="39C2D7"/>
              </a:buClr>
              <a:buSzPct val="125000"/>
              <a:buChar char="•"/>
              <a:defRPr sz="2000" cap="none">
                <a:solidFill>
                  <a:srgbClr val="53585F"/>
                </a:solidFill>
              </a:defRPr>
            </a:pPr>
            <a:r>
              <a:t>Agree on solution components</a:t>
            </a:r>
            <a:br/>
            <a:r>
              <a:t>for the Datawatch product based</a:t>
            </a:r>
            <a:br/>
            <a:r>
              <a:t>on technical requirement</a:t>
            </a:r>
          </a:p>
          <a:p>
            <a:pPr marL="228600" indent="-228600">
              <a:lnSpc>
                <a:spcPct val="110000"/>
              </a:lnSpc>
              <a:spcBef>
                <a:spcPts val="1700"/>
              </a:spcBef>
              <a:buClr>
                <a:srgbClr val="39C2D7"/>
              </a:buClr>
              <a:buSzPct val="125000"/>
              <a:buChar char="•"/>
              <a:defRPr sz="2000" cap="none">
                <a:solidFill>
                  <a:srgbClr val="53585F"/>
                </a:solidFill>
              </a:defRPr>
            </a:pPr>
            <a:r>
              <a:t>Define and document Datawatch</a:t>
            </a:r>
            <a:br/>
            <a:r>
              <a:t>technical architecture</a:t>
            </a:r>
          </a:p>
        </p:txBody>
      </p:sp>
      <p:sp>
        <p:nvSpPr>
          <p:cNvPr id="349" name="Design solutions for planned Swarm Features. UI design…"/>
          <p:cNvSpPr txBox="1"/>
          <p:nvPr/>
        </p:nvSpPr>
        <p:spPr>
          <a:xfrm>
            <a:off x="10676720" y="3021708"/>
            <a:ext cx="4744807" cy="4076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8600" indent="-228600">
              <a:lnSpc>
                <a:spcPct val="110000"/>
              </a:lnSpc>
              <a:spcBef>
                <a:spcPts val="1700"/>
              </a:spcBef>
              <a:buClr>
                <a:srgbClr val="39C2D7"/>
              </a:buClr>
              <a:buSzPct val="125000"/>
              <a:buChar char="•"/>
              <a:defRPr sz="2000" cap="none">
                <a:solidFill>
                  <a:srgbClr val="53585F"/>
                </a:solidFill>
              </a:defRPr>
            </a:pPr>
            <a:r>
              <a:t>Design solutions for planned Swarm Features. UI design</a:t>
            </a:r>
          </a:p>
          <a:p>
            <a:pPr marL="228600" indent="-228600">
              <a:lnSpc>
                <a:spcPct val="110000"/>
              </a:lnSpc>
              <a:spcBef>
                <a:spcPts val="1700"/>
              </a:spcBef>
              <a:buClr>
                <a:srgbClr val="39C2D7"/>
              </a:buClr>
              <a:buSzPct val="125000"/>
              <a:buChar char="•"/>
              <a:defRPr sz="2000" cap="none">
                <a:solidFill>
                  <a:srgbClr val="53585F"/>
                </a:solidFill>
              </a:defRPr>
            </a:pPr>
            <a:r>
              <a:t>Design evaluation based</a:t>
            </a:r>
            <a:br/>
            <a:r>
              <a:t>on outlined goals and priorities</a:t>
            </a:r>
          </a:p>
          <a:p>
            <a:pPr marL="228600" indent="-228600">
              <a:lnSpc>
                <a:spcPct val="110000"/>
              </a:lnSpc>
              <a:spcBef>
                <a:spcPts val="1700"/>
              </a:spcBef>
              <a:buClr>
                <a:srgbClr val="39C2D7"/>
              </a:buClr>
              <a:buSzPct val="125000"/>
              <a:buChar char="•"/>
              <a:defRPr sz="2000" cap="none">
                <a:solidFill>
                  <a:srgbClr val="53585F"/>
                </a:solidFill>
              </a:defRPr>
            </a:pPr>
            <a:r>
              <a:t>Information architecture</a:t>
            </a:r>
          </a:p>
          <a:p>
            <a:pPr marL="228600" indent="-228600">
              <a:lnSpc>
                <a:spcPct val="110000"/>
              </a:lnSpc>
              <a:spcBef>
                <a:spcPts val="1700"/>
              </a:spcBef>
              <a:buClr>
                <a:srgbClr val="39C2D7"/>
              </a:buClr>
              <a:buSzPct val="125000"/>
              <a:buChar char="•"/>
              <a:defRPr sz="2000" cap="none">
                <a:solidFill>
                  <a:srgbClr val="53585F"/>
                </a:solidFill>
              </a:defRPr>
            </a:pPr>
            <a:r>
              <a:t>Build design consistency and product alignment with main product experience principles</a:t>
            </a:r>
          </a:p>
          <a:p>
            <a:pPr marL="228600" indent="-228600">
              <a:lnSpc>
                <a:spcPct val="110000"/>
              </a:lnSpc>
              <a:spcBef>
                <a:spcPts val="1700"/>
              </a:spcBef>
              <a:buClr>
                <a:srgbClr val="39C2D7"/>
              </a:buClr>
              <a:buSzPct val="125000"/>
              <a:buChar char="•"/>
              <a:defRPr sz="2000" cap="none">
                <a:solidFill>
                  <a:srgbClr val="53585F"/>
                </a:solidFill>
              </a:defRPr>
            </a:pPr>
            <a:r>
              <a:t>Support shaping product vision</a:t>
            </a:r>
          </a:p>
        </p:txBody>
      </p:sp>
      <p:sp>
        <p:nvSpPr>
          <p:cNvPr id="350" name="11"/>
          <p:cNvSpPr txBox="1"/>
          <p:nvPr/>
        </p:nvSpPr>
        <p:spPr>
          <a:xfrm>
            <a:off x="15187426" y="8453267"/>
            <a:ext cx="259437" cy="285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r>
              <a:t>11</a:t>
            </a:r>
          </a:p>
        </p:txBody>
      </p:sp>
      <p:sp>
        <p:nvSpPr>
          <p:cNvPr id="351" name="© EPAM 2017. PRIVATE &amp; CONFIDENTIAL"/>
          <p:cNvSpPr txBox="1"/>
          <p:nvPr/>
        </p:nvSpPr>
        <p:spPr>
          <a:xfrm>
            <a:off x="789624" y="8453267"/>
            <a:ext cx="5884506" cy="260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1000">
                <a:solidFill>
                  <a:srgbClr val="A6AAA8"/>
                </a:solidFill>
              </a:defRPr>
            </a:lvl1pPr>
          </a:lstStyle>
          <a:p>
            <a:r>
              <a:t>© EPAM 2017. PRIVATE &amp; CONFIDENTIAL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Design Involvement phases"/>
          <p:cNvSpPr txBox="1"/>
          <p:nvPr/>
        </p:nvSpPr>
        <p:spPr>
          <a:xfrm>
            <a:off x="923924" y="958893"/>
            <a:ext cx="7737966" cy="9969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4800">
                <a:solidFill>
                  <a:srgbClr val="39C2D7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Design Involvement phases</a:t>
            </a:r>
          </a:p>
        </p:txBody>
      </p:sp>
      <p:sp>
        <p:nvSpPr>
          <p:cNvPr id="354" name="DATAWATCH SWARM"/>
          <p:cNvSpPr txBox="1"/>
          <p:nvPr/>
        </p:nvSpPr>
        <p:spPr>
          <a:xfrm>
            <a:off x="923924" y="686902"/>
            <a:ext cx="5884506" cy="260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1000">
                <a:solidFill>
                  <a:srgbClr val="A6AAA8"/>
                </a:solidFill>
              </a:defRPr>
            </a:lvl1pPr>
          </a:lstStyle>
          <a:p>
            <a:r>
              <a:t>DATAWATCH SWARM</a:t>
            </a:r>
          </a:p>
        </p:txBody>
      </p:sp>
      <p:sp>
        <p:nvSpPr>
          <p:cNvPr id="355" name="© EPAM 2017. PRIVATE &amp; CONFIDENTIAL"/>
          <p:cNvSpPr txBox="1"/>
          <p:nvPr/>
        </p:nvSpPr>
        <p:spPr>
          <a:xfrm>
            <a:off x="923924" y="8326267"/>
            <a:ext cx="5884506" cy="260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1000">
                <a:solidFill>
                  <a:srgbClr val="A6AAA8"/>
                </a:solidFill>
              </a:defRPr>
            </a:lvl1pPr>
          </a:lstStyle>
          <a:p>
            <a:r>
              <a:t>© EPAM 2017. PRIVATE &amp; CONFIDENTIAL</a:t>
            </a:r>
          </a:p>
        </p:txBody>
      </p:sp>
      <p:sp>
        <p:nvSpPr>
          <p:cNvPr id="356" name="Text"/>
          <p:cNvSpPr txBox="1"/>
          <p:nvPr/>
        </p:nvSpPr>
        <p:spPr>
          <a:xfrm>
            <a:off x="10906125" y="-131773"/>
            <a:ext cx="158750" cy="349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 defTabSz="304800">
              <a:lnSpc>
                <a:spcPts val="1800"/>
              </a:lnSpc>
              <a:defRPr sz="800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sp>
        <p:nvSpPr>
          <p:cNvPr id="357" name="Text"/>
          <p:cNvSpPr txBox="1"/>
          <p:nvPr/>
        </p:nvSpPr>
        <p:spPr>
          <a:xfrm>
            <a:off x="10953750" y="-91546"/>
            <a:ext cx="158750" cy="349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 defTabSz="304800">
              <a:lnSpc>
                <a:spcPts val="1800"/>
              </a:lnSpc>
              <a:defRPr sz="800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sp>
        <p:nvSpPr>
          <p:cNvPr id="358" name="Operative"/>
          <p:cNvSpPr txBox="1"/>
          <p:nvPr/>
        </p:nvSpPr>
        <p:spPr>
          <a:xfrm>
            <a:off x="1503169" y="2365788"/>
            <a:ext cx="3231743" cy="387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algn="ctr" defTabSz="609600">
              <a:lnSpc>
                <a:spcPct val="90000"/>
              </a:lnSpc>
              <a:defRPr sz="1800">
                <a:solidFill>
                  <a:srgbClr val="000000"/>
                </a:solidFill>
              </a:defRPr>
            </a:lvl1pPr>
          </a:lstStyle>
          <a:p>
            <a:r>
              <a:t>Operative</a:t>
            </a:r>
          </a:p>
        </p:txBody>
      </p:sp>
      <p:sp>
        <p:nvSpPr>
          <p:cNvPr id="359" name="Tactical"/>
          <p:cNvSpPr txBox="1"/>
          <p:nvPr/>
        </p:nvSpPr>
        <p:spPr>
          <a:xfrm>
            <a:off x="6512128" y="2365788"/>
            <a:ext cx="3231744" cy="387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algn="ctr" defTabSz="609600">
              <a:lnSpc>
                <a:spcPct val="90000"/>
              </a:lnSpc>
              <a:defRPr sz="1800">
                <a:solidFill>
                  <a:srgbClr val="000000"/>
                </a:solidFill>
              </a:defRPr>
            </a:lvl1pPr>
          </a:lstStyle>
          <a:p>
            <a:r>
              <a:t>Tactical</a:t>
            </a:r>
          </a:p>
        </p:txBody>
      </p:sp>
      <p:sp>
        <p:nvSpPr>
          <p:cNvPr id="360" name="strategic"/>
          <p:cNvSpPr txBox="1"/>
          <p:nvPr/>
        </p:nvSpPr>
        <p:spPr>
          <a:xfrm>
            <a:off x="11521088" y="2365788"/>
            <a:ext cx="3231744" cy="387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algn="ctr" defTabSz="609600">
              <a:lnSpc>
                <a:spcPct val="90000"/>
              </a:lnSpc>
              <a:defRPr sz="1800">
                <a:solidFill>
                  <a:srgbClr val="000000"/>
                </a:solidFill>
              </a:defRPr>
            </a:lvl1pPr>
          </a:lstStyle>
          <a:p>
            <a:r>
              <a:t>strategic</a:t>
            </a:r>
          </a:p>
        </p:txBody>
      </p:sp>
      <p:sp>
        <p:nvSpPr>
          <p:cNvPr id="361" name="Rectangle"/>
          <p:cNvSpPr/>
          <p:nvPr/>
        </p:nvSpPr>
        <p:spPr>
          <a:xfrm>
            <a:off x="745066" y="2853266"/>
            <a:ext cx="4747949" cy="1305919"/>
          </a:xfrm>
          <a:prstGeom prst="rect">
            <a:avLst/>
          </a:prstGeom>
          <a:blipFill>
            <a:blip r:embed="rId3"/>
          </a:blipFill>
          <a:ln w="3175">
            <a:miter lim="400000"/>
          </a:ln>
        </p:spPr>
        <p:txBody>
          <a:bodyPr lIns="47625" tIns="47625" rIns="47625" bIns="47625" anchor="ctr"/>
          <a:lstStyle/>
          <a:p>
            <a:pPr algn="ctr">
              <a:defRPr sz="20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62" name="Rectangle"/>
          <p:cNvSpPr/>
          <p:nvPr/>
        </p:nvSpPr>
        <p:spPr>
          <a:xfrm>
            <a:off x="5754025" y="2853266"/>
            <a:ext cx="4747949" cy="2952018"/>
          </a:xfrm>
          <a:prstGeom prst="rect">
            <a:avLst/>
          </a:prstGeom>
          <a:blipFill>
            <a:blip r:embed="rId3"/>
          </a:blipFill>
          <a:ln w="3175">
            <a:miter lim="400000"/>
          </a:ln>
        </p:spPr>
        <p:txBody>
          <a:bodyPr lIns="47625" tIns="47625" rIns="47625" bIns="47625" anchor="ctr"/>
          <a:lstStyle/>
          <a:p>
            <a:pPr algn="ctr">
              <a:defRPr sz="20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63" name="Rectangle"/>
          <p:cNvSpPr/>
          <p:nvPr/>
        </p:nvSpPr>
        <p:spPr>
          <a:xfrm>
            <a:off x="10762985" y="2853266"/>
            <a:ext cx="4747949" cy="4618370"/>
          </a:xfrm>
          <a:prstGeom prst="rect">
            <a:avLst/>
          </a:prstGeom>
          <a:blipFill>
            <a:blip r:embed="rId3"/>
          </a:blipFill>
          <a:ln w="3175">
            <a:miter lim="400000"/>
          </a:ln>
        </p:spPr>
        <p:txBody>
          <a:bodyPr lIns="47625" tIns="47625" rIns="47625" bIns="47625" anchor="ctr"/>
          <a:lstStyle/>
          <a:p>
            <a:pPr algn="ctr">
              <a:defRPr sz="20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64" name="ISSUES TO COVER…"/>
          <p:cNvSpPr txBox="1"/>
          <p:nvPr/>
        </p:nvSpPr>
        <p:spPr>
          <a:xfrm>
            <a:off x="997184" y="4415278"/>
            <a:ext cx="2780832" cy="21118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pPr defTabSz="12700">
              <a:lnSpc>
                <a:spcPts val="32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b="1" cap="none">
                <a:solidFill>
                  <a:srgbClr val="000000"/>
                </a:solidFill>
              </a:defRPr>
            </a:pPr>
            <a:r>
              <a:t>ISSUES TO COVER</a:t>
            </a:r>
            <a:endParaRPr b="0"/>
          </a:p>
          <a:p>
            <a:pPr defTabSz="12700">
              <a:lnSpc>
                <a:spcPts val="32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cap="none">
                <a:solidFill>
                  <a:srgbClr val="000000"/>
                </a:solidFill>
              </a:defRPr>
            </a:pPr>
            <a:r>
              <a:t>Design Quality</a:t>
            </a:r>
          </a:p>
          <a:p>
            <a:pPr defTabSz="12700">
              <a:lnSpc>
                <a:spcPts val="32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cap="none">
                <a:solidFill>
                  <a:srgbClr val="000000"/>
                </a:solidFill>
              </a:defRPr>
            </a:pPr>
            <a:r>
              <a:t>Product Quality</a:t>
            </a:r>
          </a:p>
          <a:p>
            <a:pPr defTabSz="12700">
              <a:lnSpc>
                <a:spcPts val="32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cap="none">
                <a:solidFill>
                  <a:srgbClr val="000000"/>
                </a:solidFill>
              </a:defRPr>
            </a:pPr>
            <a:r>
              <a:t>Teams Miscommunication</a:t>
            </a:r>
          </a:p>
          <a:p>
            <a:pPr defTabSz="12700">
              <a:lnSpc>
                <a:spcPts val="32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cap="none">
                <a:solidFill>
                  <a:srgbClr val="000000"/>
                </a:solidFill>
              </a:defRPr>
            </a:pPr>
            <a:r>
              <a:t>Time to Market</a:t>
            </a:r>
          </a:p>
        </p:txBody>
      </p:sp>
      <p:sp>
        <p:nvSpPr>
          <p:cNvPr id="365" name="ISSUES TO COVER…"/>
          <p:cNvSpPr txBox="1"/>
          <p:nvPr/>
        </p:nvSpPr>
        <p:spPr>
          <a:xfrm>
            <a:off x="6043318" y="5905411"/>
            <a:ext cx="2618677" cy="21118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pPr defTabSz="12700">
              <a:lnSpc>
                <a:spcPts val="32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b="1" cap="none">
                <a:solidFill>
                  <a:srgbClr val="000000"/>
                </a:solidFill>
              </a:defRPr>
            </a:pPr>
            <a:r>
              <a:t>ISSUES TO COVER</a:t>
            </a:r>
            <a:endParaRPr b="0"/>
          </a:p>
          <a:p>
            <a:pPr defTabSz="12700">
              <a:lnSpc>
                <a:spcPts val="32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cap="none">
                <a:solidFill>
                  <a:srgbClr val="000000"/>
                </a:solidFill>
              </a:defRPr>
            </a:pPr>
            <a:r>
              <a:t>Risks Reduction</a:t>
            </a:r>
          </a:p>
          <a:p>
            <a:pPr defTabSz="12700">
              <a:lnSpc>
                <a:spcPts val="32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cap="none">
                <a:solidFill>
                  <a:srgbClr val="000000"/>
                </a:solidFill>
              </a:defRPr>
            </a:pPr>
            <a:r>
              <a:t>Increase User Base</a:t>
            </a:r>
          </a:p>
          <a:p>
            <a:pPr defTabSz="12700">
              <a:lnSpc>
                <a:spcPts val="32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cap="none">
                <a:solidFill>
                  <a:srgbClr val="000000"/>
                </a:solidFill>
              </a:defRPr>
            </a:pPr>
            <a:r>
              <a:t>Brand Support</a:t>
            </a:r>
          </a:p>
          <a:p>
            <a:pPr defTabSz="12700">
              <a:lnSpc>
                <a:spcPts val="32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cap="none">
                <a:solidFill>
                  <a:srgbClr val="000000"/>
                </a:solidFill>
              </a:defRPr>
            </a:pPr>
            <a:r>
              <a:t>Decision Making Support</a:t>
            </a:r>
          </a:p>
        </p:txBody>
      </p:sp>
      <p:sp>
        <p:nvSpPr>
          <p:cNvPr id="366" name="Cover design requests"/>
          <p:cNvSpPr txBox="1"/>
          <p:nvPr/>
        </p:nvSpPr>
        <p:spPr>
          <a:xfrm>
            <a:off x="1062653" y="3266115"/>
            <a:ext cx="2545894" cy="4252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 marL="228600" indent="-228600" defTabSz="12700">
              <a:lnSpc>
                <a:spcPts val="26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cap="none">
                <a:solidFill>
                  <a:srgbClr val="FFFFFF"/>
                </a:solidFill>
              </a:defRPr>
            </a:lvl1pPr>
          </a:lstStyle>
          <a:p>
            <a:r>
              <a:t>Cover design requests</a:t>
            </a:r>
          </a:p>
        </p:txBody>
      </p:sp>
      <p:sp>
        <p:nvSpPr>
          <p:cNvPr id="367" name="Problem Based Tasks Approach…"/>
          <p:cNvSpPr txBox="1"/>
          <p:nvPr/>
        </p:nvSpPr>
        <p:spPr>
          <a:xfrm>
            <a:off x="6043318" y="3058877"/>
            <a:ext cx="3536913" cy="25182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pPr marL="228600" indent="-228600" defTabSz="12700">
              <a:lnSpc>
                <a:spcPts val="32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cap="none">
                <a:solidFill>
                  <a:srgbClr val="FFFFFF"/>
                </a:solidFill>
              </a:defRPr>
            </a:pPr>
            <a:r>
              <a:t>Problem Based Tasks Approach</a:t>
            </a:r>
          </a:p>
          <a:p>
            <a:pPr marL="228600" indent="-228600" defTabSz="12700">
              <a:lnSpc>
                <a:spcPts val="32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cap="none">
                <a:solidFill>
                  <a:srgbClr val="FFFFFF"/>
                </a:solidFill>
              </a:defRPr>
            </a:pPr>
            <a:r>
              <a:t>Design Evaluation</a:t>
            </a:r>
          </a:p>
          <a:p>
            <a:pPr marL="228600" indent="-228600" defTabSz="12700">
              <a:lnSpc>
                <a:spcPts val="32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cap="none">
                <a:solidFill>
                  <a:srgbClr val="FFFFFF"/>
                </a:solidFill>
              </a:defRPr>
            </a:pPr>
            <a:r>
              <a:t>Analytics</a:t>
            </a:r>
          </a:p>
          <a:p>
            <a:pPr marL="228600" indent="-228600" defTabSz="12700">
              <a:lnSpc>
                <a:spcPts val="32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cap="none">
                <a:solidFill>
                  <a:srgbClr val="FFFFFF"/>
                </a:solidFill>
              </a:defRPr>
            </a:pPr>
            <a:r>
              <a:t>Design Guidelines</a:t>
            </a:r>
          </a:p>
          <a:p>
            <a:pPr marL="228600" indent="-228600" defTabSz="12700">
              <a:lnSpc>
                <a:spcPts val="32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cap="none">
                <a:solidFill>
                  <a:srgbClr val="FFFFFF"/>
                </a:solidFill>
              </a:defRPr>
            </a:pPr>
            <a:r>
              <a:t>Design Review</a:t>
            </a:r>
          </a:p>
          <a:p>
            <a:pPr marL="228600" indent="-228600" defTabSz="12700">
              <a:lnSpc>
                <a:spcPts val="32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cap="none">
                <a:solidFill>
                  <a:srgbClr val="FFFFFF"/>
                </a:solidFill>
              </a:defRPr>
            </a:pPr>
            <a:r>
              <a:t>User Validation</a:t>
            </a:r>
          </a:p>
        </p:txBody>
      </p:sp>
      <p:sp>
        <p:nvSpPr>
          <p:cNvPr id="368" name="User Validation…"/>
          <p:cNvSpPr txBox="1"/>
          <p:nvPr/>
        </p:nvSpPr>
        <p:spPr>
          <a:xfrm>
            <a:off x="11072518" y="3496928"/>
            <a:ext cx="3682176" cy="33310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pPr marL="228600" indent="-228600" defTabSz="12700">
              <a:lnSpc>
                <a:spcPts val="32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cap="none">
                <a:solidFill>
                  <a:srgbClr val="FFFFFF"/>
                </a:solidFill>
              </a:defRPr>
            </a:pPr>
            <a:r>
              <a:t>User Validation</a:t>
            </a:r>
          </a:p>
          <a:p>
            <a:pPr marL="228600" indent="-228600" defTabSz="12700">
              <a:lnSpc>
                <a:spcPts val="32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cap="none">
                <a:solidFill>
                  <a:srgbClr val="FFFFFF"/>
                </a:solidFill>
              </a:defRPr>
            </a:pPr>
            <a:r>
              <a:t>Product Principles</a:t>
            </a:r>
          </a:p>
          <a:p>
            <a:pPr marL="228600" indent="-228600" defTabSz="12700">
              <a:lnSpc>
                <a:spcPts val="32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cap="none">
                <a:solidFill>
                  <a:srgbClr val="FFFFFF"/>
                </a:solidFill>
              </a:defRPr>
            </a:pPr>
            <a:r>
              <a:t>Co-design</a:t>
            </a:r>
          </a:p>
          <a:p>
            <a:pPr marL="228600" indent="-228600" defTabSz="12700">
              <a:lnSpc>
                <a:spcPts val="32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cap="none">
                <a:solidFill>
                  <a:srgbClr val="FFFFFF"/>
                </a:solidFill>
              </a:defRPr>
            </a:pPr>
            <a:r>
              <a:t>Business-based KPI’s</a:t>
            </a:r>
          </a:p>
          <a:p>
            <a:pPr marL="228600" indent="-228600" defTabSz="12700">
              <a:lnSpc>
                <a:spcPts val="32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cap="none">
                <a:solidFill>
                  <a:srgbClr val="FFFFFF"/>
                </a:solidFill>
              </a:defRPr>
            </a:pPr>
            <a:r>
              <a:t>UX Research (User-based)</a:t>
            </a:r>
          </a:p>
          <a:p>
            <a:pPr marL="228600" indent="-228600" defTabSz="12700">
              <a:lnSpc>
                <a:spcPts val="32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cap="none">
                <a:solidFill>
                  <a:srgbClr val="FFFFFF"/>
                </a:solidFill>
              </a:defRPr>
            </a:pPr>
            <a:r>
              <a:t>Competitive Analysis</a:t>
            </a:r>
          </a:p>
          <a:p>
            <a:pPr marL="228600" indent="-228600" defTabSz="12700">
              <a:lnSpc>
                <a:spcPts val="32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cap="none">
                <a:solidFill>
                  <a:srgbClr val="FFFFFF"/>
                </a:solidFill>
              </a:defRPr>
            </a:pPr>
            <a:r>
              <a:t>Design System</a:t>
            </a:r>
          </a:p>
          <a:p>
            <a:pPr marL="228600" indent="-228600" defTabSz="12700">
              <a:lnSpc>
                <a:spcPts val="32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cap="none">
                <a:solidFill>
                  <a:srgbClr val="FFFFFF"/>
                </a:solidFill>
              </a:defRPr>
            </a:pPr>
            <a:r>
              <a:t>Deep Cross-team communication</a:t>
            </a:r>
          </a:p>
        </p:txBody>
      </p:sp>
      <p:sp>
        <p:nvSpPr>
          <p:cNvPr id="369" name="12"/>
          <p:cNvSpPr txBox="1"/>
          <p:nvPr/>
        </p:nvSpPr>
        <p:spPr>
          <a:xfrm>
            <a:off x="15187426" y="8453267"/>
            <a:ext cx="259437" cy="285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r>
              <a:t>12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BA UX…"/>
          <p:cNvSpPr txBox="1"/>
          <p:nvPr/>
        </p:nvSpPr>
        <p:spPr>
          <a:xfrm>
            <a:off x="711199" y="586360"/>
            <a:ext cx="4790807" cy="1808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/>
          <a:p>
            <a:pPr defTabSz="609600">
              <a:lnSpc>
                <a:spcPct val="90000"/>
              </a:lnSpc>
              <a:defRPr sz="4800">
                <a:solidFill>
                  <a:srgbClr val="39C2D7"/>
                </a:solidFill>
                <a:latin typeface="+mn-lt"/>
                <a:ea typeface="+mn-ea"/>
                <a:cs typeface="+mn-cs"/>
                <a:sym typeface="Oswald Regular"/>
              </a:defRPr>
            </a:pPr>
            <a:r>
              <a:t>BA UX</a:t>
            </a:r>
          </a:p>
          <a:p>
            <a:pPr defTabSz="609600">
              <a:lnSpc>
                <a:spcPct val="90000"/>
              </a:lnSpc>
              <a:defRPr sz="4800">
                <a:solidFill>
                  <a:srgbClr val="39C2D7"/>
                </a:solidFill>
                <a:latin typeface="+mn-lt"/>
                <a:ea typeface="+mn-ea"/>
                <a:cs typeface="+mn-cs"/>
                <a:sym typeface="Oswald Regular"/>
              </a:defRPr>
            </a:pPr>
            <a:r>
              <a:t>Competencies</a:t>
            </a:r>
          </a:p>
        </p:txBody>
      </p:sp>
      <p:sp>
        <p:nvSpPr>
          <p:cNvPr id="374" name="13"/>
          <p:cNvSpPr txBox="1"/>
          <p:nvPr/>
        </p:nvSpPr>
        <p:spPr>
          <a:xfrm>
            <a:off x="15200126" y="8453267"/>
            <a:ext cx="259437" cy="285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r>
              <a:t>13</a:t>
            </a:r>
          </a:p>
        </p:txBody>
      </p:sp>
      <p:pic>
        <p:nvPicPr>
          <p:cNvPr id="375" name="Process Schema Copy 5.png" descr="Process Schema Copy 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3175">
            <a:miter lim="400000"/>
          </a:ln>
        </p:spPr>
      </p:pic>
      <p:sp>
        <p:nvSpPr>
          <p:cNvPr id="376" name="© EPAM 2017. PRIVATE &amp; CONFIDENTIAL"/>
          <p:cNvSpPr txBox="1"/>
          <p:nvPr/>
        </p:nvSpPr>
        <p:spPr>
          <a:xfrm>
            <a:off x="789624" y="8453267"/>
            <a:ext cx="5884506" cy="260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1000">
                <a:solidFill>
                  <a:srgbClr val="A6AAA8"/>
                </a:solidFill>
              </a:defRPr>
            </a:lvl1pPr>
          </a:lstStyle>
          <a:p>
            <a:r>
              <a:t>© EPAM 2017. PRIVATE &amp; CONFIDENTIAL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eople TO contact WITH"/>
          <p:cNvSpPr txBox="1"/>
          <p:nvPr/>
        </p:nvSpPr>
        <p:spPr>
          <a:xfrm>
            <a:off x="711200" y="472060"/>
            <a:ext cx="6437094" cy="9969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609600">
              <a:lnSpc>
                <a:spcPct val="90000"/>
              </a:lnSpc>
              <a:defRPr sz="4800">
                <a:solidFill>
                  <a:srgbClr val="39C2D7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people TO contact WITH</a:t>
            </a:r>
          </a:p>
        </p:txBody>
      </p:sp>
      <p:sp>
        <p:nvSpPr>
          <p:cNvPr id="379" name="Text Placeholder 8"/>
          <p:cNvSpPr/>
          <p:nvPr/>
        </p:nvSpPr>
        <p:spPr>
          <a:xfrm>
            <a:off x="1971898" y="3845148"/>
            <a:ext cx="1783896" cy="666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defTabSz="342900">
              <a:lnSpc>
                <a:spcPct val="60000"/>
              </a:lnSpc>
              <a:spcBef>
                <a:spcPts val="1300"/>
              </a:spcBef>
              <a:defRPr sz="1800" cap="none">
                <a:solidFill>
                  <a:srgbClr val="000000"/>
                </a:solidFill>
              </a:defRPr>
            </a:pPr>
            <a:r>
              <a:rPr dirty="0"/>
              <a:t>Internal </a:t>
            </a:r>
            <a:r>
              <a:rPr dirty="0" smtClean="0"/>
              <a:t>Users</a:t>
            </a:r>
            <a:endParaRPr dirty="0"/>
          </a:p>
          <a:p>
            <a:pPr defTabSz="342900">
              <a:lnSpc>
                <a:spcPct val="60000"/>
              </a:lnSpc>
              <a:spcBef>
                <a:spcPts val="1300"/>
              </a:spcBef>
              <a:defRPr sz="1800" cap="none">
                <a:solidFill>
                  <a:srgbClr val="000000"/>
                </a:solidFill>
              </a:defRPr>
            </a:pPr>
            <a:r>
              <a:rPr dirty="0" smtClean="0"/>
              <a:t>External Users</a:t>
            </a:r>
            <a:endParaRPr dirty="0"/>
          </a:p>
        </p:txBody>
      </p:sp>
      <p:sp>
        <p:nvSpPr>
          <p:cNvPr id="380" name="END USER"/>
          <p:cNvSpPr txBox="1"/>
          <p:nvPr/>
        </p:nvSpPr>
        <p:spPr>
          <a:xfrm>
            <a:off x="1959824" y="1987216"/>
            <a:ext cx="1281461" cy="5524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END USER</a:t>
            </a:r>
          </a:p>
        </p:txBody>
      </p:sp>
      <p:sp>
        <p:nvSpPr>
          <p:cNvPr id="381" name="Those who use/will use the system"/>
          <p:cNvSpPr txBox="1"/>
          <p:nvPr/>
        </p:nvSpPr>
        <p:spPr>
          <a:xfrm>
            <a:off x="1971898" y="2476711"/>
            <a:ext cx="2253804" cy="5753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/>
          <a:p>
            <a:pPr>
              <a:lnSpc>
                <a:spcPct val="110000"/>
              </a:lnSpc>
              <a:defRPr sz="1400" i="1" cap="none">
                <a:solidFill>
                  <a:srgbClr val="53585F"/>
                </a:solidFill>
              </a:defRPr>
            </a:pPr>
            <a:r>
              <a:t>Those who use/will</a:t>
            </a:r>
            <a:br/>
            <a:r>
              <a:t>use the system</a:t>
            </a:r>
          </a:p>
        </p:txBody>
      </p:sp>
      <p:sp>
        <p:nvSpPr>
          <p:cNvPr id="382" name="UX"/>
          <p:cNvSpPr txBox="1"/>
          <p:nvPr/>
        </p:nvSpPr>
        <p:spPr>
          <a:xfrm>
            <a:off x="1070916" y="7561739"/>
            <a:ext cx="453530" cy="5524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>
              <a:lnSpc>
                <a:spcPct val="80000"/>
              </a:lnSpc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UX</a:t>
            </a:r>
          </a:p>
        </p:txBody>
      </p:sp>
      <p:sp>
        <p:nvSpPr>
          <p:cNvPr id="383" name="Creator"/>
          <p:cNvSpPr txBox="1"/>
          <p:nvPr/>
        </p:nvSpPr>
        <p:spPr>
          <a:xfrm>
            <a:off x="5706324" y="1987216"/>
            <a:ext cx="1186955" cy="5524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Creator</a:t>
            </a:r>
          </a:p>
        </p:txBody>
      </p:sp>
      <p:sp>
        <p:nvSpPr>
          <p:cNvPr id="384" name="The main group of people who provide…"/>
          <p:cNvSpPr txBox="1"/>
          <p:nvPr/>
        </p:nvSpPr>
        <p:spPr>
          <a:xfrm>
            <a:off x="5713344" y="2477981"/>
            <a:ext cx="2258757" cy="8267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/>
          <a:p>
            <a:pPr>
              <a:lnSpc>
                <a:spcPct val="110000"/>
              </a:lnSpc>
              <a:defRPr sz="1400" i="1" cap="none">
                <a:solidFill>
                  <a:srgbClr val="53585F"/>
                </a:solidFill>
              </a:defRPr>
            </a:pPr>
            <a:r>
              <a:t>The main group of</a:t>
            </a:r>
            <a:br/>
            <a:r>
              <a:t>people who provide</a:t>
            </a:r>
          </a:p>
          <a:p>
            <a:pPr>
              <a:lnSpc>
                <a:spcPct val="110000"/>
              </a:lnSpc>
              <a:defRPr sz="1400" i="1" cap="none">
                <a:solidFill>
                  <a:srgbClr val="53585F"/>
                </a:solidFill>
              </a:defRPr>
            </a:pPr>
            <a:r>
              <a:t>requirements</a:t>
            </a:r>
          </a:p>
        </p:txBody>
      </p:sp>
      <p:sp>
        <p:nvSpPr>
          <p:cNvPr id="385" name="UX"/>
          <p:cNvSpPr txBox="1"/>
          <p:nvPr/>
        </p:nvSpPr>
        <p:spPr>
          <a:xfrm>
            <a:off x="4793854" y="7561739"/>
            <a:ext cx="453530" cy="5524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>
              <a:lnSpc>
                <a:spcPct val="10000"/>
              </a:lnSpc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UX</a:t>
            </a:r>
          </a:p>
        </p:txBody>
      </p:sp>
      <p:sp>
        <p:nvSpPr>
          <p:cNvPr id="386" name="Text Placeholder 8"/>
          <p:cNvSpPr/>
          <p:nvPr/>
        </p:nvSpPr>
        <p:spPr>
          <a:xfrm>
            <a:off x="9431140" y="3843436"/>
            <a:ext cx="2307167" cy="25099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marL="177800" indent="-177800" defTabSz="342900">
              <a:spcBef>
                <a:spcPts val="1200"/>
              </a:spcBef>
              <a:buClr>
                <a:srgbClr val="39C2D7"/>
              </a:buClr>
              <a:buSzPct val="100000"/>
              <a:buFont typeface="Arial"/>
              <a:buChar char="•"/>
              <a:defRPr sz="1800" cap="none">
                <a:solidFill>
                  <a:srgbClr val="000000"/>
                </a:solidFill>
              </a:defRPr>
            </a:pPr>
            <a:r>
              <a:t>System Administrators</a:t>
            </a:r>
          </a:p>
          <a:p>
            <a:pPr marL="177800" indent="-177800" defTabSz="342900">
              <a:spcBef>
                <a:spcPts val="1200"/>
              </a:spcBef>
              <a:buClr>
                <a:srgbClr val="39C2D7"/>
              </a:buClr>
              <a:buSzPct val="100000"/>
              <a:buFont typeface="Arial"/>
              <a:buChar char="•"/>
              <a:defRPr sz="1800" cap="none">
                <a:solidFill>
                  <a:srgbClr val="000000"/>
                </a:solidFill>
              </a:defRPr>
            </a:pPr>
            <a:r>
              <a:t>Methodologies</a:t>
            </a:r>
          </a:p>
          <a:p>
            <a:pPr marL="177800" indent="-177800" defTabSz="342900">
              <a:spcBef>
                <a:spcPts val="1200"/>
              </a:spcBef>
              <a:buClr>
                <a:srgbClr val="39C2D7"/>
              </a:buClr>
              <a:buSzPct val="100000"/>
              <a:buFont typeface="Arial"/>
              <a:buChar char="•"/>
              <a:defRPr sz="1800" cap="none">
                <a:solidFill>
                  <a:srgbClr val="000000"/>
                </a:solidFill>
              </a:defRPr>
            </a:pPr>
            <a:r>
              <a:t>Auditors</a:t>
            </a:r>
          </a:p>
          <a:p>
            <a:pPr marL="177800" indent="-177800" defTabSz="342900">
              <a:spcBef>
                <a:spcPts val="1200"/>
              </a:spcBef>
              <a:buClr>
                <a:srgbClr val="39C2D7"/>
              </a:buClr>
              <a:buSzPct val="100000"/>
              <a:buFont typeface="Arial"/>
              <a:buChar char="•"/>
              <a:defRPr sz="1800" cap="none">
                <a:solidFill>
                  <a:srgbClr val="000000"/>
                </a:solidFill>
              </a:defRPr>
            </a:pPr>
            <a:r>
              <a:t>Legal</a:t>
            </a:r>
          </a:p>
        </p:txBody>
      </p:sp>
      <p:sp>
        <p:nvSpPr>
          <p:cNvPr id="387" name="Sig"/>
          <p:cNvSpPr txBox="1"/>
          <p:nvPr/>
        </p:nvSpPr>
        <p:spPr>
          <a:xfrm>
            <a:off x="9426071" y="1987216"/>
            <a:ext cx="531070" cy="5524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Sig</a:t>
            </a:r>
          </a:p>
        </p:txBody>
      </p:sp>
      <p:sp>
        <p:nvSpPr>
          <p:cNvPr id="388" name="Special Interest…"/>
          <p:cNvSpPr txBox="1"/>
          <p:nvPr/>
        </p:nvSpPr>
        <p:spPr>
          <a:xfrm>
            <a:off x="9451471" y="2464646"/>
            <a:ext cx="2434631" cy="13296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/>
          <a:p>
            <a:pPr>
              <a:lnSpc>
                <a:spcPct val="110000"/>
              </a:lnSpc>
              <a:defRPr sz="1400" i="1" cap="none">
                <a:solidFill>
                  <a:srgbClr val="53585F"/>
                </a:solidFill>
              </a:defRPr>
            </a:pPr>
            <a:r>
              <a:t>Special Interest</a:t>
            </a:r>
          </a:p>
          <a:p>
            <a:pPr>
              <a:lnSpc>
                <a:spcPct val="110000"/>
              </a:lnSpc>
              <a:defRPr sz="1400" i="1" cap="none">
                <a:solidFill>
                  <a:srgbClr val="53585F"/>
                </a:solidFill>
              </a:defRPr>
            </a:pPr>
            <a:r>
              <a:t>Groups who provide</a:t>
            </a:r>
          </a:p>
          <a:p>
            <a:pPr>
              <a:lnSpc>
                <a:spcPct val="110000"/>
              </a:lnSpc>
              <a:defRPr sz="1400" i="1" cap="none">
                <a:solidFill>
                  <a:srgbClr val="53585F"/>
                </a:solidFill>
              </a:defRPr>
            </a:pPr>
            <a:r>
              <a:t>constrains or constraining</a:t>
            </a:r>
          </a:p>
          <a:p>
            <a:pPr>
              <a:lnSpc>
                <a:spcPct val="110000"/>
              </a:lnSpc>
              <a:defRPr sz="1400" i="1" cap="none">
                <a:solidFill>
                  <a:srgbClr val="53585F"/>
                </a:solidFill>
              </a:defRPr>
            </a:pPr>
            <a:r>
              <a:t>requirements against</a:t>
            </a:r>
          </a:p>
          <a:p>
            <a:pPr>
              <a:lnSpc>
                <a:spcPct val="110000"/>
              </a:lnSpc>
              <a:defRPr sz="1400" i="1" cap="none">
                <a:solidFill>
                  <a:srgbClr val="53585F"/>
                </a:solidFill>
              </a:defRPr>
            </a:pPr>
            <a:r>
              <a:t>a solution</a:t>
            </a:r>
          </a:p>
        </p:txBody>
      </p:sp>
      <p:sp>
        <p:nvSpPr>
          <p:cNvPr id="389" name="BA"/>
          <p:cNvSpPr txBox="1"/>
          <p:nvPr/>
        </p:nvSpPr>
        <p:spPr>
          <a:xfrm>
            <a:off x="8536602" y="7561739"/>
            <a:ext cx="435670" cy="5524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>
              <a:lnSpc>
                <a:spcPct val="80000"/>
              </a:lnSpc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BA</a:t>
            </a:r>
          </a:p>
        </p:txBody>
      </p:sp>
      <p:sp>
        <p:nvSpPr>
          <p:cNvPr id="391" name="Sponsor"/>
          <p:cNvSpPr txBox="1"/>
          <p:nvPr/>
        </p:nvSpPr>
        <p:spPr>
          <a:xfrm>
            <a:off x="13172572" y="1987216"/>
            <a:ext cx="1278484" cy="5524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Sponsor</a:t>
            </a:r>
          </a:p>
        </p:txBody>
      </p:sp>
      <p:sp>
        <p:nvSpPr>
          <p:cNvPr id="392" name="A person who accept the…"/>
          <p:cNvSpPr txBox="1"/>
          <p:nvPr/>
        </p:nvSpPr>
        <p:spPr>
          <a:xfrm>
            <a:off x="13197346" y="2466551"/>
            <a:ext cx="2271118" cy="1078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/>
          <a:p>
            <a:pPr>
              <a:lnSpc>
                <a:spcPct val="110000"/>
              </a:lnSpc>
              <a:defRPr sz="1400" i="1" cap="none">
                <a:solidFill>
                  <a:srgbClr val="53585F"/>
                </a:solidFill>
              </a:defRPr>
            </a:pPr>
            <a:r>
              <a:t>A person who accept the</a:t>
            </a:r>
          </a:p>
          <a:p>
            <a:pPr>
              <a:lnSpc>
                <a:spcPct val="110000"/>
              </a:lnSpc>
              <a:defRPr sz="1400" i="1" cap="none">
                <a:solidFill>
                  <a:srgbClr val="53585F"/>
                </a:solidFill>
              </a:defRPr>
            </a:pPr>
            <a:r>
              <a:t>solution against Market</a:t>
            </a:r>
          </a:p>
          <a:p>
            <a:pPr>
              <a:lnSpc>
                <a:spcPct val="110000"/>
              </a:lnSpc>
              <a:defRPr sz="1400" i="1" cap="none">
                <a:solidFill>
                  <a:srgbClr val="53585F"/>
                </a:solidFill>
              </a:defRPr>
            </a:pPr>
            <a:r>
              <a:t>requirements and company</a:t>
            </a:r>
          </a:p>
          <a:p>
            <a:pPr>
              <a:lnSpc>
                <a:spcPct val="110000"/>
              </a:lnSpc>
              <a:defRPr sz="1400" i="1" cap="none">
                <a:solidFill>
                  <a:srgbClr val="53585F"/>
                </a:solidFill>
              </a:defRPr>
            </a:pPr>
            <a:r>
              <a:t>strategy</a:t>
            </a:r>
          </a:p>
        </p:txBody>
      </p:sp>
      <p:sp>
        <p:nvSpPr>
          <p:cNvPr id="393" name="DM"/>
          <p:cNvSpPr txBox="1"/>
          <p:nvPr/>
        </p:nvSpPr>
        <p:spPr>
          <a:xfrm>
            <a:off x="12267342" y="7561739"/>
            <a:ext cx="495648" cy="5524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>
              <a:lnSpc>
                <a:spcPct val="80000"/>
              </a:lnSpc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DM</a:t>
            </a:r>
          </a:p>
        </p:txBody>
      </p:sp>
      <p:sp>
        <p:nvSpPr>
          <p:cNvPr id="394" name="Product Team:…"/>
          <p:cNvSpPr txBox="1"/>
          <p:nvPr/>
        </p:nvSpPr>
        <p:spPr>
          <a:xfrm>
            <a:off x="5659237" y="3843436"/>
            <a:ext cx="2258757" cy="2809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/>
          <a:p>
            <a:pPr defTabSz="342900">
              <a:lnSpc>
                <a:spcPct val="60000"/>
              </a:lnSpc>
              <a:spcBef>
                <a:spcPts val="1300"/>
              </a:spcBef>
              <a:defRPr sz="1800" cap="none">
                <a:solidFill>
                  <a:srgbClr val="000000"/>
                </a:solidFill>
              </a:defRPr>
            </a:pPr>
            <a:r>
              <a:rPr dirty="0"/>
              <a:t>Product </a:t>
            </a:r>
            <a:r>
              <a:rPr dirty="0" smtClean="0"/>
              <a:t>Team</a:t>
            </a:r>
          </a:p>
        </p:txBody>
      </p:sp>
      <p:sp>
        <p:nvSpPr>
          <p:cNvPr id="395" name="BA"/>
          <p:cNvSpPr txBox="1"/>
          <p:nvPr/>
        </p:nvSpPr>
        <p:spPr>
          <a:xfrm>
            <a:off x="6045463" y="7561739"/>
            <a:ext cx="435670" cy="5524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>
              <a:lnSpc>
                <a:spcPct val="80000"/>
              </a:lnSpc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BA</a:t>
            </a:r>
          </a:p>
        </p:txBody>
      </p:sp>
      <p:sp>
        <p:nvSpPr>
          <p:cNvPr id="396" name="BA"/>
          <p:cNvSpPr txBox="1"/>
          <p:nvPr/>
        </p:nvSpPr>
        <p:spPr>
          <a:xfrm>
            <a:off x="13522805" y="7561739"/>
            <a:ext cx="435671" cy="5524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>
              <a:lnSpc>
                <a:spcPct val="80000"/>
              </a:lnSpc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BA</a:t>
            </a:r>
          </a:p>
        </p:txBody>
      </p:sp>
      <p:sp>
        <p:nvSpPr>
          <p:cNvPr id="397" name="14"/>
          <p:cNvSpPr txBox="1"/>
          <p:nvPr/>
        </p:nvSpPr>
        <p:spPr>
          <a:xfrm>
            <a:off x="15174726" y="8453267"/>
            <a:ext cx="259437" cy="285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r>
              <a:t>14</a:t>
            </a:r>
          </a:p>
        </p:txBody>
      </p:sp>
      <p:pic>
        <p:nvPicPr>
          <p:cNvPr id="398" name="Creator.png" descr="Creator.pn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565635" y="2152316"/>
            <a:ext cx="889001" cy="1196110"/>
          </a:xfrm>
          <a:prstGeom prst="rect">
            <a:avLst/>
          </a:prstGeom>
          <a:ln w="3175">
            <a:miter lim="400000"/>
          </a:ln>
        </p:spPr>
      </p:pic>
      <p:pic>
        <p:nvPicPr>
          <p:cNvPr id="399" name="End User.png" descr="End Us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5397" y="2140346"/>
            <a:ext cx="838201" cy="1240537"/>
          </a:xfrm>
          <a:prstGeom prst="rect">
            <a:avLst/>
          </a:prstGeom>
          <a:ln w="3175">
            <a:miter lim="400000"/>
          </a:ln>
        </p:spPr>
      </p:pic>
      <p:pic>
        <p:nvPicPr>
          <p:cNvPr id="400" name="sig.png" descr="s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10364" y="2106347"/>
            <a:ext cx="889001" cy="1265117"/>
          </a:xfrm>
          <a:prstGeom prst="rect">
            <a:avLst/>
          </a:prstGeom>
          <a:ln w="3175">
            <a:miter lim="400000"/>
          </a:ln>
        </p:spPr>
      </p:pic>
      <p:pic>
        <p:nvPicPr>
          <p:cNvPr id="401" name="sponsor.png" descr="sponsor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40393" y="2114748"/>
            <a:ext cx="889001" cy="1265116"/>
          </a:xfrm>
          <a:prstGeom prst="rect">
            <a:avLst/>
          </a:prstGeom>
          <a:ln w="3175">
            <a:miter lim="400000"/>
          </a:ln>
        </p:spPr>
      </p:pic>
      <p:pic>
        <p:nvPicPr>
          <p:cNvPr id="402" name="ba.png" descr="ba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10364" y="6088154"/>
            <a:ext cx="889001" cy="1289923"/>
          </a:xfrm>
          <a:prstGeom prst="rect">
            <a:avLst/>
          </a:prstGeom>
          <a:ln w="3175">
            <a:miter lim="400000"/>
          </a:ln>
        </p:spPr>
      </p:pic>
      <p:pic>
        <p:nvPicPr>
          <p:cNvPr id="403" name="ba.png" descr="ba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19225" y="6075454"/>
            <a:ext cx="889001" cy="1289923"/>
          </a:xfrm>
          <a:prstGeom prst="rect">
            <a:avLst/>
          </a:prstGeom>
          <a:ln w="3175">
            <a:miter lim="400000"/>
          </a:ln>
        </p:spPr>
      </p:pic>
      <p:pic>
        <p:nvPicPr>
          <p:cNvPr id="404" name="ba.png" descr="ba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283868" y="6084670"/>
            <a:ext cx="889001" cy="1289923"/>
          </a:xfrm>
          <a:prstGeom prst="rect">
            <a:avLst/>
          </a:prstGeom>
          <a:ln w="3175">
            <a:miter lim="400000"/>
          </a:ln>
        </p:spPr>
      </p:pic>
      <p:pic>
        <p:nvPicPr>
          <p:cNvPr id="405" name="ux.png" descr="ux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63424" y="6128080"/>
            <a:ext cx="889001" cy="1218260"/>
          </a:xfrm>
          <a:prstGeom prst="rect">
            <a:avLst/>
          </a:prstGeom>
          <a:ln w="3175">
            <a:miter lim="400000"/>
          </a:ln>
        </p:spPr>
      </p:pic>
      <p:pic>
        <p:nvPicPr>
          <p:cNvPr id="406" name="ux.png" descr="ux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2697" y="6120428"/>
            <a:ext cx="889001" cy="1218260"/>
          </a:xfrm>
          <a:prstGeom prst="rect">
            <a:avLst/>
          </a:prstGeom>
          <a:ln w="3175">
            <a:miter lim="400000"/>
          </a:ln>
        </p:spPr>
      </p:pic>
      <p:pic>
        <p:nvPicPr>
          <p:cNvPr id="407" name="DM.png" descr="DM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034837" y="6101225"/>
            <a:ext cx="889001" cy="1282213"/>
          </a:xfrm>
          <a:prstGeom prst="rect">
            <a:avLst/>
          </a:prstGeom>
          <a:ln w="3175">
            <a:miter lim="400000"/>
          </a:ln>
        </p:spPr>
      </p:pic>
      <p:sp>
        <p:nvSpPr>
          <p:cNvPr id="408" name="Line"/>
          <p:cNvSpPr/>
          <p:nvPr/>
        </p:nvSpPr>
        <p:spPr>
          <a:xfrm flipV="1">
            <a:off x="4145646" y="2138827"/>
            <a:ext cx="1" cy="5187938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7625" tIns="47625" rIns="47625" bIns="47625" anchor="ctr"/>
          <a:lstStyle/>
          <a:p>
            <a:pPr algn="ctr">
              <a:defRPr sz="20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09" name="Line"/>
          <p:cNvSpPr/>
          <p:nvPr/>
        </p:nvSpPr>
        <p:spPr>
          <a:xfrm flipV="1">
            <a:off x="7906914" y="2138827"/>
            <a:ext cx="1" cy="5187938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7625" tIns="47625" rIns="47625" bIns="47625" anchor="ctr"/>
          <a:lstStyle/>
          <a:p>
            <a:pPr algn="ctr">
              <a:defRPr sz="20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10" name="Line"/>
          <p:cNvSpPr/>
          <p:nvPr/>
        </p:nvSpPr>
        <p:spPr>
          <a:xfrm flipV="1">
            <a:off x="11668456" y="2138827"/>
            <a:ext cx="1" cy="5187938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7625" tIns="47625" rIns="47625" bIns="47625" anchor="ctr"/>
          <a:lstStyle/>
          <a:p>
            <a:pPr algn="ctr">
              <a:defRPr sz="20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11" name="© EPAM 2017. PRIVATE &amp; CONFIDENTIAL"/>
          <p:cNvSpPr txBox="1"/>
          <p:nvPr/>
        </p:nvSpPr>
        <p:spPr>
          <a:xfrm>
            <a:off x="789624" y="8453267"/>
            <a:ext cx="5884506" cy="260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1000">
                <a:solidFill>
                  <a:srgbClr val="A6AAA8"/>
                </a:solidFill>
              </a:defRPr>
            </a:lvl1pPr>
          </a:lstStyle>
          <a:p>
            <a:r>
              <a:t>© EPAM 2017. PRIVATE &amp; CONFIDENTIAL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ransparency and Control"/>
          <p:cNvSpPr txBox="1"/>
          <p:nvPr/>
        </p:nvSpPr>
        <p:spPr>
          <a:xfrm>
            <a:off x="723900" y="522860"/>
            <a:ext cx="9025926" cy="9969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4800">
                <a:solidFill>
                  <a:srgbClr val="39C2D7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Transparency and Control</a:t>
            </a:r>
          </a:p>
        </p:txBody>
      </p:sp>
      <p:pic>
        <p:nvPicPr>
          <p:cNvPr id="414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1983" y="2013404"/>
            <a:ext cx="9025926" cy="6484843"/>
          </a:xfrm>
          <a:prstGeom prst="rect">
            <a:avLst/>
          </a:prstGeom>
          <a:ln w="3175">
            <a:miter lim="400000"/>
          </a:ln>
        </p:spPr>
      </p:pic>
      <p:sp>
        <p:nvSpPr>
          <p:cNvPr id="415" name="EXAMPLE"/>
          <p:cNvSpPr txBox="1"/>
          <p:nvPr/>
        </p:nvSpPr>
        <p:spPr>
          <a:xfrm>
            <a:off x="4646152" y="3546475"/>
            <a:ext cx="6417589" cy="19748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ctr" defTabSz="857250">
              <a:defRPr sz="10000">
                <a:solidFill>
                  <a:srgbClr val="000000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EXAMPLE</a:t>
            </a:r>
          </a:p>
        </p:txBody>
      </p:sp>
      <p:sp>
        <p:nvSpPr>
          <p:cNvPr id="416" name="15"/>
          <p:cNvSpPr txBox="1"/>
          <p:nvPr/>
        </p:nvSpPr>
        <p:spPr>
          <a:xfrm>
            <a:off x="15187426" y="8453267"/>
            <a:ext cx="259437" cy="285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r>
              <a:t>15</a:t>
            </a:r>
          </a:p>
        </p:txBody>
      </p:sp>
      <p:sp>
        <p:nvSpPr>
          <p:cNvPr id="417" name="© EPAM 2017. PRIVATE &amp; CONFIDENTIAL"/>
          <p:cNvSpPr txBox="1"/>
          <p:nvPr/>
        </p:nvSpPr>
        <p:spPr>
          <a:xfrm>
            <a:off x="789624" y="8453267"/>
            <a:ext cx="5884506" cy="260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1000">
                <a:solidFill>
                  <a:srgbClr val="A6AAA8"/>
                </a:solidFill>
              </a:defRPr>
            </a:lvl1pPr>
          </a:lstStyle>
          <a:p>
            <a:r>
              <a:t>© EPAM 2017. PRIVATE &amp; CONFIDENTIAL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BUSINESS ANALYSIS ACTIVITIES"/>
          <p:cNvSpPr txBox="1"/>
          <p:nvPr/>
        </p:nvSpPr>
        <p:spPr>
          <a:xfrm>
            <a:off x="698500" y="539793"/>
            <a:ext cx="9186502" cy="9969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4800">
                <a:solidFill>
                  <a:srgbClr val="39C2D7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BUSINESS ANALYSIS ACTIVITIES</a:t>
            </a:r>
          </a:p>
        </p:txBody>
      </p:sp>
      <p:sp>
        <p:nvSpPr>
          <p:cNvPr id="420" name="COMPUTE BACKLOG IN ITERATIONS"/>
          <p:cNvSpPr txBox="1"/>
          <p:nvPr/>
        </p:nvSpPr>
        <p:spPr>
          <a:xfrm>
            <a:off x="720901" y="1946274"/>
            <a:ext cx="4760927" cy="5524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COMPUTE BACKLOG IN ITERATIONS</a:t>
            </a:r>
          </a:p>
        </p:txBody>
      </p:sp>
      <p:sp>
        <p:nvSpPr>
          <p:cNvPr id="421" name="Requirements GAP exercise…"/>
          <p:cNvSpPr txBox="1"/>
          <p:nvPr/>
        </p:nvSpPr>
        <p:spPr>
          <a:xfrm>
            <a:off x="738117" y="2571749"/>
            <a:ext cx="4726495" cy="25273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/>
          <a:p>
            <a:pPr marL="177800" indent="-177800" defTabSz="342900">
              <a:lnSpc>
                <a:spcPct val="110000"/>
              </a:lnSpc>
              <a:spcBef>
                <a:spcPts val="1400"/>
              </a:spcBef>
              <a:buClr>
                <a:srgbClr val="39C2D7"/>
              </a:buClr>
              <a:buSzPct val="100000"/>
              <a:buFont typeface="Arial"/>
              <a:buChar char="•"/>
              <a:defRPr sz="1800" cap="none">
                <a:solidFill>
                  <a:srgbClr val="464547"/>
                </a:solidFill>
              </a:defRPr>
            </a:pPr>
            <a:r>
              <a:t>Requirements GAP exercise </a:t>
            </a:r>
            <a:endParaRPr>
              <a:solidFill>
                <a:srgbClr val="FFFFFF"/>
              </a:solidFill>
            </a:endParaRPr>
          </a:p>
          <a:p>
            <a:pPr marL="177800" indent="-177800" defTabSz="342900">
              <a:lnSpc>
                <a:spcPct val="110000"/>
              </a:lnSpc>
              <a:spcBef>
                <a:spcPts val="1400"/>
              </a:spcBef>
              <a:buClr>
                <a:srgbClr val="39C2D7"/>
              </a:buClr>
              <a:buSzPct val="100000"/>
              <a:buFont typeface="Arial"/>
              <a:buChar char="•"/>
              <a:defRPr sz="1800" cap="none">
                <a:solidFill>
                  <a:srgbClr val="464547"/>
                </a:solidFill>
              </a:defRPr>
            </a:pPr>
            <a:r>
              <a:t>Create, decompose and confirm Epics, Features, User Stories and Scenarios decomposition</a:t>
            </a:r>
            <a:endParaRPr>
              <a:solidFill>
                <a:srgbClr val="FFFFFF"/>
              </a:solidFill>
            </a:endParaRPr>
          </a:p>
          <a:p>
            <a:pPr marL="177800" indent="-177800" defTabSz="342900">
              <a:lnSpc>
                <a:spcPct val="110000"/>
              </a:lnSpc>
              <a:spcBef>
                <a:spcPts val="1400"/>
              </a:spcBef>
              <a:buClr>
                <a:srgbClr val="39C2D7"/>
              </a:buClr>
              <a:buSzPct val="100000"/>
              <a:buFont typeface="Arial"/>
              <a:buChar char="•"/>
              <a:defRPr sz="1800" cap="none">
                <a:solidFill>
                  <a:srgbClr val="464547"/>
                </a:solidFill>
              </a:defRPr>
            </a:pPr>
            <a:r>
              <a:t>Estimations: HLE, Sprint, Release</a:t>
            </a:r>
          </a:p>
          <a:p>
            <a:pPr marL="177800" indent="-177800" defTabSz="342900">
              <a:lnSpc>
                <a:spcPct val="110000"/>
              </a:lnSpc>
              <a:spcBef>
                <a:spcPts val="1400"/>
              </a:spcBef>
              <a:buClr>
                <a:srgbClr val="39C2D7"/>
              </a:buClr>
              <a:buSzPct val="100000"/>
              <a:buFont typeface="Arial"/>
              <a:buChar char="•"/>
              <a:defRPr sz="1800" cap="none">
                <a:solidFill>
                  <a:srgbClr val="464547"/>
                </a:solidFill>
              </a:defRPr>
            </a:pPr>
            <a:r>
              <a:t>Prioritization: Features and user stories</a:t>
            </a:r>
          </a:p>
        </p:txBody>
      </p:sp>
      <p:sp>
        <p:nvSpPr>
          <p:cNvPr id="422" name="GAIN PRODUCT VISION…"/>
          <p:cNvSpPr txBox="1"/>
          <p:nvPr/>
        </p:nvSpPr>
        <p:spPr>
          <a:xfrm>
            <a:off x="5699352" y="1928933"/>
            <a:ext cx="4760927" cy="9601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342900">
              <a:lnSpc>
                <a:spcPct val="90000"/>
              </a:lnSpc>
              <a:defRPr sz="24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Oswald Regular"/>
              </a:defRPr>
            </a:pPr>
            <a:r>
              <a:t>GAIN PRODUCT VISION</a:t>
            </a:r>
          </a:p>
          <a:p>
            <a:pPr defTabSz="342900">
              <a:lnSpc>
                <a:spcPct val="90000"/>
              </a:lnSpc>
              <a:defRPr sz="24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Oswald Regular"/>
              </a:defRPr>
            </a:pPr>
            <a:r>
              <a:t>AND SCOPE UNDERSTANDING</a:t>
            </a:r>
          </a:p>
        </p:txBody>
      </p:sp>
      <p:sp>
        <p:nvSpPr>
          <p:cNvPr id="423" name="Problems/Benefits analysis…"/>
          <p:cNvSpPr txBox="1"/>
          <p:nvPr/>
        </p:nvSpPr>
        <p:spPr>
          <a:xfrm>
            <a:off x="5727032" y="2968625"/>
            <a:ext cx="2964943" cy="13271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pPr marL="177800" indent="-177800" defTabSz="342900">
              <a:spcBef>
                <a:spcPts val="1400"/>
              </a:spcBef>
              <a:buClr>
                <a:srgbClr val="39C2D7"/>
              </a:buClr>
              <a:buSzPct val="100000"/>
              <a:buFont typeface="Arial"/>
              <a:buChar char="•"/>
              <a:defRPr sz="1800" cap="none">
                <a:solidFill>
                  <a:srgbClr val="464547"/>
                </a:solidFill>
              </a:defRPr>
            </a:pPr>
            <a:r>
              <a:t>Problems/Benefits analysis </a:t>
            </a:r>
            <a:endParaRPr>
              <a:solidFill>
                <a:srgbClr val="FFFFFF"/>
              </a:solidFill>
            </a:endParaRPr>
          </a:p>
          <a:p>
            <a:pPr marL="177800" indent="-177800" defTabSz="342900">
              <a:spcBef>
                <a:spcPts val="1400"/>
              </a:spcBef>
              <a:buClr>
                <a:srgbClr val="39C2D7"/>
              </a:buClr>
              <a:buSzPct val="100000"/>
              <a:buFont typeface="Arial"/>
              <a:buChar char="•"/>
              <a:defRPr sz="1800" cap="none">
                <a:solidFill>
                  <a:srgbClr val="464547"/>
                </a:solidFill>
              </a:defRPr>
            </a:pPr>
            <a:r>
              <a:t>Solution dos and don’ts </a:t>
            </a:r>
            <a:endParaRPr>
              <a:solidFill>
                <a:srgbClr val="FFFFFF"/>
              </a:solidFill>
            </a:endParaRPr>
          </a:p>
          <a:p>
            <a:pPr marL="177800" indent="-177800" defTabSz="342900">
              <a:spcBef>
                <a:spcPts val="1400"/>
              </a:spcBef>
              <a:buClr>
                <a:srgbClr val="39C2D7"/>
              </a:buClr>
              <a:buSzPct val="100000"/>
              <a:buFont typeface="Arial"/>
              <a:buChar char="•"/>
              <a:defRPr sz="1800" cap="none">
                <a:solidFill>
                  <a:srgbClr val="464547"/>
                </a:solidFill>
              </a:defRPr>
            </a:pPr>
            <a:r>
              <a:t>Business Rules captured</a:t>
            </a:r>
          </a:p>
        </p:txBody>
      </p:sp>
      <p:sp>
        <p:nvSpPr>
          <p:cNvPr id="424" name="IDENTIFY BUSINESS NEEDS"/>
          <p:cNvSpPr txBox="1"/>
          <p:nvPr/>
        </p:nvSpPr>
        <p:spPr>
          <a:xfrm>
            <a:off x="10672371" y="1929341"/>
            <a:ext cx="4760927" cy="5524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342900">
              <a:spcBef>
                <a:spcPts val="600"/>
              </a:spcBef>
              <a:defRPr sz="24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IDENTIFY BUSINESS NEEDS</a:t>
            </a:r>
          </a:p>
        </p:txBody>
      </p:sp>
      <p:sp>
        <p:nvSpPr>
          <p:cNvPr id="425" name="Business processes and Data Strategy…"/>
          <p:cNvSpPr txBox="1"/>
          <p:nvPr/>
        </p:nvSpPr>
        <p:spPr>
          <a:xfrm>
            <a:off x="10665288" y="2562225"/>
            <a:ext cx="4760927" cy="13271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/>
          <a:p>
            <a:pPr marL="177800" indent="-177800" defTabSz="342900">
              <a:spcBef>
                <a:spcPts val="1400"/>
              </a:spcBef>
              <a:buClr>
                <a:srgbClr val="39C2D7"/>
              </a:buClr>
              <a:buSzPct val="100000"/>
              <a:buFont typeface="Arial"/>
              <a:buChar char="•"/>
              <a:defRPr sz="1800" cap="none">
                <a:solidFill>
                  <a:srgbClr val="464547"/>
                </a:solidFill>
              </a:defRPr>
            </a:pPr>
            <a:r>
              <a:t>Business processes and Data Strategy</a:t>
            </a:r>
            <a:endParaRPr>
              <a:solidFill>
                <a:srgbClr val="FFFFFF"/>
              </a:solidFill>
            </a:endParaRPr>
          </a:p>
          <a:p>
            <a:pPr marL="177800" indent="-177800" defTabSz="342900">
              <a:spcBef>
                <a:spcPts val="1400"/>
              </a:spcBef>
              <a:buClr>
                <a:srgbClr val="39C2D7"/>
              </a:buClr>
              <a:buSzPct val="100000"/>
              <a:buFont typeface="Arial"/>
              <a:buChar char="•"/>
              <a:defRPr sz="1800" cap="none">
                <a:solidFill>
                  <a:srgbClr val="464547"/>
                </a:solidFill>
              </a:defRPr>
            </a:pPr>
            <a:r>
              <a:t>Stakeholder goals and success criteria</a:t>
            </a:r>
          </a:p>
          <a:p>
            <a:pPr marL="177800" indent="-177800" defTabSz="342900">
              <a:spcBef>
                <a:spcPts val="1400"/>
              </a:spcBef>
              <a:buClr>
                <a:srgbClr val="39C2D7"/>
              </a:buClr>
              <a:buSzPct val="100000"/>
              <a:buFont typeface="Arial"/>
              <a:buChar char="•"/>
              <a:defRPr sz="1800" cap="none">
                <a:solidFill>
                  <a:srgbClr val="464547"/>
                </a:solidFill>
              </a:defRPr>
            </a:pPr>
            <a:r>
              <a:t>Business User past and present tasks</a:t>
            </a:r>
          </a:p>
        </p:txBody>
      </p:sp>
      <p:sp>
        <p:nvSpPr>
          <p:cNvPr id="426" name="ESTABLISH REQUIREMENTS…"/>
          <p:cNvSpPr txBox="1"/>
          <p:nvPr/>
        </p:nvSpPr>
        <p:spPr>
          <a:xfrm>
            <a:off x="723328" y="5569497"/>
            <a:ext cx="4756073" cy="9639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/>
          <a:p>
            <a:pPr defTabSz="342900">
              <a:lnSpc>
                <a:spcPct val="90000"/>
              </a:lnSpc>
              <a:defRPr sz="24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Oswald Regular"/>
              </a:defRPr>
            </a:pPr>
            <a:r>
              <a:t>ESTABLISH REQUIREMENTS</a:t>
            </a:r>
          </a:p>
          <a:p>
            <a:pPr defTabSz="342900">
              <a:lnSpc>
                <a:spcPct val="90000"/>
              </a:lnSpc>
              <a:defRPr sz="24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Oswald Regular"/>
              </a:defRPr>
            </a:pPr>
            <a:r>
              <a:t>MANAGEMENT RULES</a:t>
            </a:r>
          </a:p>
        </p:txBody>
      </p:sp>
      <p:sp>
        <p:nvSpPr>
          <p:cNvPr id="427" name="RESEARCH AND DEVELOPMENT SUPPORT"/>
          <p:cNvSpPr txBox="1"/>
          <p:nvPr/>
        </p:nvSpPr>
        <p:spPr>
          <a:xfrm>
            <a:off x="5706848" y="5575934"/>
            <a:ext cx="4756073" cy="9639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342900">
              <a:lnSpc>
                <a:spcPct val="90000"/>
              </a:lnSpc>
              <a:defRPr sz="24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RESEARCH AND DEVELOPMENT SUPPORT</a:t>
            </a:r>
          </a:p>
        </p:txBody>
      </p:sp>
      <p:sp>
        <p:nvSpPr>
          <p:cNvPr id="428" name="Change management…"/>
          <p:cNvSpPr txBox="1"/>
          <p:nvPr/>
        </p:nvSpPr>
        <p:spPr>
          <a:xfrm>
            <a:off x="733890" y="6610219"/>
            <a:ext cx="2803780" cy="13271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pPr marL="177800" indent="-177800" defTabSz="342900">
              <a:spcBef>
                <a:spcPts val="1400"/>
              </a:spcBef>
              <a:buClr>
                <a:srgbClr val="39C2D7"/>
              </a:buClr>
              <a:buSzPct val="100000"/>
              <a:buFont typeface="Arial"/>
              <a:buChar char="•"/>
              <a:defRPr sz="1800" cap="none">
                <a:solidFill>
                  <a:srgbClr val="464547"/>
                </a:solidFill>
              </a:defRPr>
            </a:pPr>
            <a:r>
              <a:t>Change management </a:t>
            </a:r>
            <a:endParaRPr>
              <a:solidFill>
                <a:srgbClr val="FFFFFF"/>
              </a:solidFill>
            </a:endParaRPr>
          </a:p>
          <a:p>
            <a:pPr marL="177800" indent="-177800" defTabSz="342900">
              <a:spcBef>
                <a:spcPts val="1400"/>
              </a:spcBef>
              <a:buClr>
                <a:srgbClr val="39C2D7"/>
              </a:buClr>
              <a:buSzPct val="100000"/>
              <a:buFont typeface="Arial"/>
              <a:buChar char="•"/>
              <a:defRPr sz="1800" cap="none">
                <a:solidFill>
                  <a:srgbClr val="464547"/>
                </a:solidFill>
              </a:defRPr>
            </a:pPr>
            <a:r>
              <a:t>Backlog playground rules </a:t>
            </a:r>
            <a:endParaRPr>
              <a:solidFill>
                <a:srgbClr val="FFFFFF"/>
              </a:solidFill>
            </a:endParaRPr>
          </a:p>
          <a:p>
            <a:pPr marL="177800" indent="-177800" defTabSz="342900">
              <a:spcBef>
                <a:spcPts val="1400"/>
              </a:spcBef>
              <a:buClr>
                <a:srgbClr val="39C2D7"/>
              </a:buClr>
              <a:buSzPct val="100000"/>
              <a:buFont typeface="Arial"/>
              <a:buChar char="•"/>
              <a:defRPr sz="1800" cap="none">
                <a:solidFill>
                  <a:srgbClr val="464547"/>
                </a:solidFill>
              </a:defRPr>
            </a:pPr>
            <a:r>
              <a:t>Sign off process</a:t>
            </a:r>
          </a:p>
        </p:txBody>
      </p:sp>
      <p:sp>
        <p:nvSpPr>
          <p:cNvPr id="429" name="Requirements traceability…"/>
          <p:cNvSpPr txBox="1"/>
          <p:nvPr/>
        </p:nvSpPr>
        <p:spPr>
          <a:xfrm>
            <a:off x="5726944" y="6407019"/>
            <a:ext cx="2787321" cy="13271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pPr marL="177800" indent="-177800" defTabSz="342900">
              <a:spcBef>
                <a:spcPts val="1400"/>
              </a:spcBef>
              <a:buClr>
                <a:srgbClr val="39C2D7"/>
              </a:buClr>
              <a:buSzPct val="100000"/>
              <a:buFont typeface="Arial"/>
              <a:buChar char="•"/>
              <a:defRPr sz="1800" cap="none">
                <a:solidFill>
                  <a:srgbClr val="464547"/>
                </a:solidFill>
              </a:defRPr>
            </a:pPr>
            <a:r>
              <a:t>Requirements traceability</a:t>
            </a:r>
          </a:p>
          <a:p>
            <a:pPr marL="177800" indent="-177800" defTabSz="342900">
              <a:spcBef>
                <a:spcPts val="1400"/>
              </a:spcBef>
              <a:buClr>
                <a:srgbClr val="39C2D7"/>
              </a:buClr>
              <a:buSzPct val="100000"/>
              <a:buFont typeface="Arial"/>
              <a:buChar char="•"/>
              <a:defRPr sz="1800" cap="none">
                <a:solidFill>
                  <a:srgbClr val="464547"/>
                </a:solidFill>
              </a:defRPr>
            </a:pPr>
            <a:r>
              <a:t>Real options</a:t>
            </a:r>
          </a:p>
          <a:p>
            <a:pPr marL="177800" indent="-177800" defTabSz="342900">
              <a:spcBef>
                <a:spcPts val="1400"/>
              </a:spcBef>
              <a:buClr>
                <a:srgbClr val="39C2D7"/>
              </a:buClr>
              <a:buSzPct val="100000"/>
              <a:buFont typeface="Arial"/>
              <a:buChar char="•"/>
              <a:defRPr sz="1800" cap="none">
                <a:solidFill>
                  <a:srgbClr val="464547"/>
                </a:solidFill>
              </a:defRPr>
            </a:pPr>
            <a:r>
              <a:t>Sign off process</a:t>
            </a:r>
          </a:p>
        </p:txBody>
      </p:sp>
      <p:sp>
        <p:nvSpPr>
          <p:cNvPr id="430" name="16"/>
          <p:cNvSpPr txBox="1"/>
          <p:nvPr/>
        </p:nvSpPr>
        <p:spPr>
          <a:xfrm>
            <a:off x="15187426" y="8453267"/>
            <a:ext cx="259437" cy="285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r>
              <a:t>16</a:t>
            </a:r>
          </a:p>
        </p:txBody>
      </p:sp>
      <p:sp>
        <p:nvSpPr>
          <p:cNvPr id="431" name="© EPAM 2017. PRIVATE &amp; CONFIDENTIAL"/>
          <p:cNvSpPr txBox="1"/>
          <p:nvPr/>
        </p:nvSpPr>
        <p:spPr>
          <a:xfrm>
            <a:off x="789624" y="8453267"/>
            <a:ext cx="5884506" cy="260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1000">
                <a:solidFill>
                  <a:srgbClr val="A6AAA8"/>
                </a:solidFill>
              </a:defRPr>
            </a:lvl1pPr>
          </a:lstStyle>
          <a:p>
            <a:r>
              <a:t>© EPAM 2017. PRIVATE &amp; CONFIDENTIAL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References"/>
          <p:cNvSpPr txBox="1"/>
          <p:nvPr/>
        </p:nvSpPr>
        <p:spPr>
          <a:xfrm>
            <a:off x="711200" y="497460"/>
            <a:ext cx="7190948" cy="9969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4800">
                <a:solidFill>
                  <a:srgbClr val="39C2D7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References</a:t>
            </a:r>
          </a:p>
        </p:txBody>
      </p:sp>
      <p:sp>
        <p:nvSpPr>
          <p:cNvPr id="434" name="17"/>
          <p:cNvSpPr txBox="1"/>
          <p:nvPr/>
        </p:nvSpPr>
        <p:spPr>
          <a:xfrm>
            <a:off x="15174726" y="8415168"/>
            <a:ext cx="259437" cy="285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r>
              <a:t>17</a:t>
            </a:r>
          </a:p>
        </p:txBody>
      </p:sp>
      <p:sp>
        <p:nvSpPr>
          <p:cNvPr id="435" name="© EPAM 2017. PRIVATE &amp; CONFIDENTIAL"/>
          <p:cNvSpPr txBox="1"/>
          <p:nvPr/>
        </p:nvSpPr>
        <p:spPr>
          <a:xfrm>
            <a:off x="789624" y="8453267"/>
            <a:ext cx="5884506" cy="260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1000">
                <a:solidFill>
                  <a:srgbClr val="A6AAA8"/>
                </a:solidFill>
              </a:defRPr>
            </a:lvl1pPr>
          </a:lstStyle>
          <a:p>
            <a:r>
              <a:t>© EPAM 2017. PRIVATE &amp; CONFIDENTIAL</a:t>
            </a:r>
          </a:p>
        </p:txBody>
      </p:sp>
      <p:pic>
        <p:nvPicPr>
          <p:cNvPr id="436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495" y="1663971"/>
            <a:ext cx="14724876" cy="661973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204" y="-3049528"/>
            <a:ext cx="16302409" cy="12226806"/>
          </a:xfrm>
          <a:prstGeom prst="rect">
            <a:avLst/>
          </a:prstGeom>
          <a:ln w="3175">
            <a:miter lim="400000"/>
          </a:ln>
        </p:spPr>
      </p:pic>
      <p:sp>
        <p:nvSpPr>
          <p:cNvPr id="439" name="QUESTION &amp; WRAP UP"/>
          <p:cNvSpPr txBox="1"/>
          <p:nvPr/>
        </p:nvSpPr>
        <p:spPr>
          <a:xfrm>
            <a:off x="3806805" y="3605758"/>
            <a:ext cx="8642391" cy="11074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tIns="60959" rIns="60959" bIns="60959">
            <a:normAutofit/>
          </a:bodyPr>
          <a:lstStyle>
            <a:lvl1pPr algn="ctr" defTabSz="609600">
              <a:lnSpc>
                <a:spcPct val="90000"/>
              </a:lnSpc>
              <a:defRPr sz="4800">
                <a:solidFill>
                  <a:srgbClr val="39C2D7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QUESTION &amp; WRAP UP</a:t>
            </a:r>
          </a:p>
        </p:txBody>
      </p:sp>
      <p:sp>
        <p:nvSpPr>
          <p:cNvPr id="440" name="© EPAM 2017. PRIVATE &amp; CONFIDENTIAL"/>
          <p:cNvSpPr txBox="1"/>
          <p:nvPr/>
        </p:nvSpPr>
        <p:spPr>
          <a:xfrm>
            <a:off x="5185747" y="8326267"/>
            <a:ext cx="5884506" cy="260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ctr" defTabSz="609600">
              <a:lnSpc>
                <a:spcPct val="90000"/>
              </a:lnSpc>
              <a:defRPr sz="1000">
                <a:solidFill>
                  <a:srgbClr val="A6AAA8"/>
                </a:solidFill>
              </a:defRPr>
            </a:lvl1pPr>
          </a:lstStyle>
          <a:p>
            <a:r>
              <a:t>© EPAM 2017. PRIVATE &amp; CONFIDENTIAL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able of Contents"/>
          <p:cNvSpPr txBox="1"/>
          <p:nvPr/>
        </p:nvSpPr>
        <p:spPr>
          <a:xfrm>
            <a:off x="720602" y="2197572"/>
            <a:ext cx="6037504" cy="18401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normAutofit/>
          </a:bodyPr>
          <a:lstStyle>
            <a:lvl1pPr defTabSz="609600">
              <a:lnSpc>
                <a:spcPct val="90000"/>
              </a:lnSpc>
              <a:defRPr sz="4800">
                <a:solidFill>
                  <a:srgbClr val="39C2D7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Table of Contents</a:t>
            </a:r>
          </a:p>
        </p:txBody>
      </p:sp>
      <p:sp>
        <p:nvSpPr>
          <p:cNvPr id="163" name="Marketing and product strategy…"/>
          <p:cNvSpPr txBox="1"/>
          <p:nvPr/>
        </p:nvSpPr>
        <p:spPr>
          <a:xfrm>
            <a:off x="6934200" y="2375535"/>
            <a:ext cx="7266896" cy="443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79400" indent="-279400">
              <a:lnSpc>
                <a:spcPct val="120000"/>
              </a:lnSpc>
              <a:spcBef>
                <a:spcPts val="2200"/>
              </a:spcBef>
              <a:buClr>
                <a:srgbClr val="39C2D7"/>
              </a:buClr>
              <a:buSzPct val="125000"/>
              <a:buChar char="•"/>
              <a:defRPr sz="2600" cap="none">
                <a:solidFill>
                  <a:srgbClr val="53585F"/>
                </a:solidFill>
              </a:defRPr>
            </a:pPr>
            <a:r>
              <a:t>Marketing and product strategy</a:t>
            </a:r>
          </a:p>
          <a:p>
            <a:pPr marL="279400" indent="-279400">
              <a:lnSpc>
                <a:spcPct val="120000"/>
              </a:lnSpc>
              <a:spcBef>
                <a:spcPts val="2200"/>
              </a:spcBef>
              <a:buClr>
                <a:srgbClr val="39C2D7"/>
              </a:buClr>
              <a:buSzPct val="125000"/>
              <a:buChar char="•"/>
              <a:defRPr sz="2600" cap="none">
                <a:solidFill>
                  <a:srgbClr val="53585F"/>
                </a:solidFill>
              </a:defRPr>
            </a:pPr>
            <a:r>
              <a:t>Release and scope management</a:t>
            </a:r>
          </a:p>
          <a:p>
            <a:pPr marL="279400" indent="-279400">
              <a:lnSpc>
                <a:spcPct val="120000"/>
              </a:lnSpc>
              <a:spcBef>
                <a:spcPts val="2200"/>
              </a:spcBef>
              <a:buClr>
                <a:srgbClr val="39C2D7"/>
              </a:buClr>
              <a:buSzPct val="125000"/>
              <a:buChar char="•"/>
              <a:defRPr sz="2600" cap="none">
                <a:solidFill>
                  <a:srgbClr val="53585F"/>
                </a:solidFill>
              </a:defRPr>
            </a:pPr>
            <a:r>
              <a:t>Product development life cycle</a:t>
            </a:r>
          </a:p>
          <a:p>
            <a:pPr marL="279400" indent="-279400">
              <a:lnSpc>
                <a:spcPct val="120000"/>
              </a:lnSpc>
              <a:spcBef>
                <a:spcPts val="2200"/>
              </a:spcBef>
              <a:buClr>
                <a:srgbClr val="39C2D7"/>
              </a:buClr>
              <a:buSzPct val="125000"/>
              <a:buChar char="•"/>
              <a:defRPr sz="2600" cap="none">
                <a:solidFill>
                  <a:srgbClr val="53585F"/>
                </a:solidFill>
              </a:defRPr>
            </a:pPr>
            <a:r>
              <a:t>Roles and responsibilities</a:t>
            </a:r>
          </a:p>
          <a:p>
            <a:pPr marL="279400" indent="-279400">
              <a:lnSpc>
                <a:spcPct val="120000"/>
              </a:lnSpc>
              <a:spcBef>
                <a:spcPts val="2200"/>
              </a:spcBef>
              <a:buClr>
                <a:srgbClr val="39C2D7"/>
              </a:buClr>
              <a:buSzPct val="125000"/>
              <a:buChar char="•"/>
              <a:defRPr sz="2600" cap="none">
                <a:solidFill>
                  <a:srgbClr val="53585F"/>
                </a:solidFill>
              </a:defRPr>
            </a:pPr>
            <a:r>
              <a:t>Transparency and control</a:t>
            </a:r>
          </a:p>
          <a:p>
            <a:pPr marL="279400" indent="-279400">
              <a:lnSpc>
                <a:spcPct val="120000"/>
              </a:lnSpc>
              <a:spcBef>
                <a:spcPts val="2200"/>
              </a:spcBef>
              <a:buClr>
                <a:srgbClr val="39C2D7"/>
              </a:buClr>
              <a:buSzPct val="125000"/>
              <a:buChar char="•"/>
              <a:defRPr sz="2600" cap="none">
                <a:solidFill>
                  <a:srgbClr val="53585F"/>
                </a:solidFill>
              </a:defRPr>
            </a:pPr>
            <a:r>
              <a:t>Q&amp;A</a:t>
            </a:r>
          </a:p>
        </p:txBody>
      </p:sp>
      <p:sp>
        <p:nvSpPr>
          <p:cNvPr id="164" name="1"/>
          <p:cNvSpPr txBox="1"/>
          <p:nvPr/>
        </p:nvSpPr>
        <p:spPr>
          <a:xfrm>
            <a:off x="15339826" y="8440567"/>
            <a:ext cx="183694" cy="285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r>
              <a:t>1</a:t>
            </a:r>
          </a:p>
        </p:txBody>
      </p:sp>
      <p:sp>
        <p:nvSpPr>
          <p:cNvPr id="165" name="© EPAM 2017. PRIVATE &amp; CONFIDENTIAL"/>
          <p:cNvSpPr txBox="1"/>
          <p:nvPr/>
        </p:nvSpPr>
        <p:spPr>
          <a:xfrm>
            <a:off x="789624" y="8440567"/>
            <a:ext cx="5884506" cy="285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/>
          <a:p>
            <a:r>
              <a:t>© EPAM 2017. PRIVATE &amp; CONFIDENTIAL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204" y="-3049528"/>
            <a:ext cx="16302409" cy="12226806"/>
          </a:xfrm>
          <a:prstGeom prst="rect">
            <a:avLst/>
          </a:prstGeom>
          <a:ln w="3175">
            <a:miter lim="400000"/>
          </a:ln>
        </p:spPr>
      </p:pic>
      <p:sp>
        <p:nvSpPr>
          <p:cNvPr id="443" name="Thank you"/>
          <p:cNvSpPr txBox="1"/>
          <p:nvPr/>
        </p:nvSpPr>
        <p:spPr>
          <a:xfrm>
            <a:off x="3806805" y="3605758"/>
            <a:ext cx="8642391" cy="11074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tIns="60959" rIns="60959" bIns="60959">
            <a:normAutofit/>
          </a:bodyPr>
          <a:lstStyle>
            <a:lvl1pPr algn="ctr" defTabSz="609600">
              <a:lnSpc>
                <a:spcPct val="90000"/>
              </a:lnSpc>
              <a:defRPr sz="4800">
                <a:solidFill>
                  <a:srgbClr val="39C2D7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Thank you</a:t>
            </a:r>
          </a:p>
        </p:txBody>
      </p:sp>
      <p:sp>
        <p:nvSpPr>
          <p:cNvPr id="444" name="© EPAM 2017. PRIVATE &amp; CONFIDENTIAL"/>
          <p:cNvSpPr txBox="1"/>
          <p:nvPr/>
        </p:nvSpPr>
        <p:spPr>
          <a:xfrm>
            <a:off x="5185747" y="8326267"/>
            <a:ext cx="5884506" cy="260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ctr" defTabSz="609600">
              <a:lnSpc>
                <a:spcPct val="90000"/>
              </a:lnSpc>
              <a:defRPr sz="1000">
                <a:solidFill>
                  <a:srgbClr val="A6AAA8"/>
                </a:solidFill>
              </a:defRPr>
            </a:lvl1pPr>
          </a:lstStyle>
          <a:p>
            <a:r>
              <a:t>© EPAM 2017. PRIVATE &amp; CONFIDENTIAL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Marketing…"/>
          <p:cNvSpPr txBox="1"/>
          <p:nvPr/>
        </p:nvSpPr>
        <p:spPr>
          <a:xfrm>
            <a:off x="718055" y="1766757"/>
            <a:ext cx="6048868" cy="26263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609600">
              <a:lnSpc>
                <a:spcPct val="90000"/>
              </a:lnSpc>
              <a:defRPr sz="4800">
                <a:solidFill>
                  <a:srgbClr val="39C2D7"/>
                </a:solidFill>
                <a:latin typeface="+mn-lt"/>
                <a:ea typeface="+mn-ea"/>
                <a:cs typeface="+mn-cs"/>
                <a:sym typeface="Oswald Regular"/>
              </a:defRPr>
            </a:pPr>
            <a:r>
              <a:t>Marketing</a:t>
            </a:r>
          </a:p>
          <a:p>
            <a:pPr defTabSz="609600">
              <a:lnSpc>
                <a:spcPct val="90000"/>
              </a:lnSpc>
              <a:defRPr sz="4800">
                <a:solidFill>
                  <a:srgbClr val="39C2D7"/>
                </a:solidFill>
                <a:latin typeface="+mn-lt"/>
                <a:ea typeface="+mn-ea"/>
                <a:cs typeface="+mn-cs"/>
                <a:sym typeface="Oswald Regular"/>
              </a:defRPr>
            </a:pPr>
            <a:r>
              <a:t>and Product</a:t>
            </a:r>
            <a:br/>
            <a:r>
              <a:t>Strategy</a:t>
            </a:r>
          </a:p>
        </p:txBody>
      </p:sp>
      <p:sp>
        <p:nvSpPr>
          <p:cNvPr id="168" name="Communication plan between Marketing, Product and R&amp;D teams…"/>
          <p:cNvSpPr txBox="1"/>
          <p:nvPr/>
        </p:nvSpPr>
        <p:spPr>
          <a:xfrm>
            <a:off x="6946286" y="1969135"/>
            <a:ext cx="7260497" cy="5410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79400" indent="-279400">
              <a:lnSpc>
                <a:spcPct val="120000"/>
              </a:lnSpc>
              <a:spcBef>
                <a:spcPts val="2200"/>
              </a:spcBef>
              <a:buClr>
                <a:srgbClr val="39C2D7"/>
              </a:buClr>
              <a:buSzPct val="125000"/>
              <a:buChar char="•"/>
              <a:defRPr sz="2400" cap="none">
                <a:solidFill>
                  <a:srgbClr val="53585F"/>
                </a:solidFill>
              </a:defRPr>
            </a:pPr>
            <a:r>
              <a:t>Communication plan between Marketing,</a:t>
            </a:r>
            <a:br/>
            <a:r>
              <a:t>Product and R&amp;D teams</a:t>
            </a:r>
          </a:p>
          <a:p>
            <a:pPr marL="279400" indent="-279400">
              <a:lnSpc>
                <a:spcPct val="120000"/>
              </a:lnSpc>
              <a:spcBef>
                <a:spcPts val="2200"/>
              </a:spcBef>
              <a:buClr>
                <a:srgbClr val="39C2D7"/>
              </a:buClr>
              <a:buSzPct val="125000"/>
              <a:buChar char="•"/>
              <a:defRPr sz="2400" cap="none">
                <a:solidFill>
                  <a:srgbClr val="53585F"/>
                </a:solidFill>
              </a:defRPr>
            </a:pPr>
            <a:r>
              <a:t>Market events input and outcomes</a:t>
            </a:r>
            <a:br/>
            <a:r>
              <a:t>(IBM, Gartner etc.)</a:t>
            </a:r>
          </a:p>
          <a:p>
            <a:pPr marL="279400" indent="-279400">
              <a:lnSpc>
                <a:spcPct val="120000"/>
              </a:lnSpc>
              <a:spcBef>
                <a:spcPts val="2200"/>
              </a:spcBef>
              <a:buClr>
                <a:srgbClr val="39C2D7"/>
              </a:buClr>
              <a:buSzPct val="125000"/>
              <a:buChar char="•"/>
              <a:defRPr sz="2400" cap="none">
                <a:solidFill>
                  <a:srgbClr val="53585F"/>
                </a:solidFill>
              </a:defRPr>
            </a:pPr>
            <a:r>
              <a:t>Market requirements</a:t>
            </a:r>
          </a:p>
          <a:p>
            <a:pPr marL="381000" lvl="1" indent="-152400" defTabSz="342900">
              <a:spcBef>
                <a:spcPts val="2000"/>
              </a:spcBef>
              <a:buClr>
                <a:srgbClr val="A6AAA9"/>
              </a:buClr>
              <a:buSzPct val="100000"/>
              <a:buChar char="•"/>
              <a:defRPr sz="2000" i="1" cap="none">
                <a:solidFill>
                  <a:srgbClr val="53585F"/>
                </a:solidFill>
              </a:defRPr>
            </a:pPr>
            <a:r>
              <a:t>Market segmentation</a:t>
            </a:r>
          </a:p>
          <a:p>
            <a:pPr marL="381000" lvl="1" indent="-152400" defTabSz="342900">
              <a:spcBef>
                <a:spcPts val="2000"/>
              </a:spcBef>
              <a:buClr>
                <a:srgbClr val="A6AAA9"/>
              </a:buClr>
              <a:buSzPct val="100000"/>
              <a:buChar char="•"/>
              <a:defRPr sz="2000" i="1" cap="none">
                <a:solidFill>
                  <a:srgbClr val="53585F"/>
                </a:solidFill>
              </a:defRPr>
            </a:pPr>
            <a:r>
              <a:t>Customer segmentation</a:t>
            </a:r>
          </a:p>
          <a:p>
            <a:pPr marL="381000" lvl="1" indent="-152400" defTabSz="342900">
              <a:spcBef>
                <a:spcPts val="2000"/>
              </a:spcBef>
              <a:buClr>
                <a:srgbClr val="A6AAA9"/>
              </a:buClr>
              <a:buSzPct val="100000"/>
              <a:buChar char="•"/>
              <a:defRPr sz="2000" i="1" cap="none">
                <a:solidFill>
                  <a:srgbClr val="53585F"/>
                </a:solidFill>
              </a:defRPr>
            </a:pPr>
            <a:r>
              <a:t>Problem statements and mapping</a:t>
            </a:r>
          </a:p>
          <a:p>
            <a:pPr marL="279400" indent="-279400">
              <a:lnSpc>
                <a:spcPct val="120000"/>
              </a:lnSpc>
              <a:spcBef>
                <a:spcPts val="2200"/>
              </a:spcBef>
              <a:buClr>
                <a:srgbClr val="39C2D7"/>
              </a:buClr>
              <a:buSzPct val="125000"/>
              <a:buChar char="•"/>
              <a:defRPr sz="2400" cap="none">
                <a:solidFill>
                  <a:srgbClr val="53585F"/>
                </a:solidFill>
              </a:defRPr>
            </a:pPr>
            <a:r>
              <a:t>Competitive benchmarking</a:t>
            </a:r>
          </a:p>
        </p:txBody>
      </p:sp>
      <p:sp>
        <p:nvSpPr>
          <p:cNvPr id="169" name="2"/>
          <p:cNvSpPr txBox="1"/>
          <p:nvPr/>
        </p:nvSpPr>
        <p:spPr>
          <a:xfrm>
            <a:off x="15314426" y="8440567"/>
            <a:ext cx="183694" cy="285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r>
              <a:t>2</a:t>
            </a:r>
          </a:p>
        </p:txBody>
      </p:sp>
      <p:sp>
        <p:nvSpPr>
          <p:cNvPr id="170" name="© EPAM 2017. PRIVATE &amp; CONFIDENTIAL"/>
          <p:cNvSpPr txBox="1"/>
          <p:nvPr/>
        </p:nvSpPr>
        <p:spPr>
          <a:xfrm>
            <a:off x="789624" y="8440567"/>
            <a:ext cx="5884506" cy="285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/>
          <a:p>
            <a:r>
              <a:t>© EPAM 2017. PRIVATE &amp; CONFIDENTIAL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DWCH TIMELINE (HALF A YEAR PERSPECTIVE)"/>
          <p:cNvSpPr txBox="1"/>
          <p:nvPr/>
        </p:nvSpPr>
        <p:spPr>
          <a:xfrm>
            <a:off x="682801" y="472060"/>
            <a:ext cx="11519498" cy="9969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4800">
                <a:solidFill>
                  <a:srgbClr val="39C2D7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DWCH TIMELINE (HALF A YEAR PERSPECTIVE)</a:t>
            </a:r>
          </a:p>
        </p:txBody>
      </p:sp>
      <p:graphicFrame>
        <p:nvGraphicFramePr>
          <p:cNvPr id="173" name="Table 2"/>
          <p:cNvGraphicFramePr/>
          <p:nvPr/>
        </p:nvGraphicFramePr>
        <p:xfrm>
          <a:off x="800098" y="1755430"/>
          <a:ext cx="14681196" cy="666051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23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3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34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34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34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234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234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234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36892">
                <a:tc>
                  <a:txBody>
                    <a:bodyPr/>
                    <a:lstStyle/>
                    <a:p>
                      <a:pPr defTabSz="3429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M1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0">
                      <a:miter lim="400000"/>
                    </a:lnB>
                    <a:solidFill>
                      <a:srgbClr val="464547"/>
                    </a:solidFill>
                  </a:tcPr>
                </a:tc>
                <a:tc>
                  <a:txBody>
                    <a:bodyPr/>
                    <a:lstStyle/>
                    <a:p>
                      <a:pPr defTabSz="3429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M2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464547"/>
                    </a:solidFill>
                  </a:tcPr>
                </a:tc>
                <a:tc>
                  <a:txBody>
                    <a:bodyPr/>
                    <a:lstStyle/>
                    <a:p>
                      <a:pPr defTabSz="3429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M3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464547"/>
                    </a:solidFill>
                  </a:tcPr>
                </a:tc>
                <a:tc>
                  <a:txBody>
                    <a:bodyPr/>
                    <a:lstStyle/>
                    <a:p>
                      <a:pPr defTabSz="3429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M4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46454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M5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46454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M6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46454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M7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46454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M8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46454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M9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46454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M10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46454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M11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46454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M12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4645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620"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46454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46454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0">
                      <a:miter lim="400000"/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CDEE0">
                        <a:alpha val="2977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46454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46454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CDEE0">
                        <a:alpha val="2977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46454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46454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CDEE0">
                        <a:alpha val="3015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46454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46454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CDEE0">
                        <a:alpha val="3015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46454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46454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CDEE0">
                        <a:alpha val="3015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46454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CDEE0">
                        <a:alpha val="301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76" name="Group 2"/>
          <p:cNvGrpSpPr/>
          <p:nvPr/>
        </p:nvGrpSpPr>
        <p:grpSpPr>
          <a:xfrm>
            <a:off x="802639" y="2523607"/>
            <a:ext cx="13184807" cy="384000"/>
            <a:chOff x="0" y="0"/>
            <a:chExt cx="13184806" cy="383998"/>
          </a:xfrm>
        </p:grpSpPr>
        <p:sp>
          <p:nvSpPr>
            <p:cNvPr id="174" name="Rectangle 27"/>
            <p:cNvSpPr/>
            <p:nvPr/>
          </p:nvSpPr>
          <p:spPr>
            <a:xfrm>
              <a:off x="0" y="20722"/>
              <a:ext cx="5239443" cy="306118"/>
            </a:xfrm>
            <a:prstGeom prst="rect">
              <a:avLst/>
            </a:prstGeom>
            <a:solidFill>
              <a:srgbClr val="39C2D7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432" tIns="27432" rIns="27432" bIns="27432" numCol="1" anchor="ctr">
              <a:noAutofit/>
            </a:bodyPr>
            <a:lstStyle>
              <a:lvl1pPr algn="ctr" defTabSz="342900">
                <a:defRPr sz="1000" b="1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Elaboration</a:t>
              </a:r>
            </a:p>
          </p:txBody>
        </p:sp>
        <p:sp>
          <p:nvSpPr>
            <p:cNvPr id="175" name="TextBox 1"/>
            <p:cNvSpPr txBox="1"/>
            <p:nvPr/>
          </p:nvSpPr>
          <p:spPr>
            <a:xfrm>
              <a:off x="5253263" y="0"/>
              <a:ext cx="7931544" cy="38399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154305" indent="-154305" defTabSz="342900">
                <a:buClr>
                  <a:srgbClr val="39C2D7"/>
                </a:buClr>
                <a:buSzPct val="100000"/>
                <a:buFont typeface="Lucida Grande"/>
                <a:buChar char="➜"/>
                <a:defRPr cap="none">
                  <a:solidFill>
                    <a:srgbClr val="666666"/>
                  </a:solidFill>
                </a:defRPr>
              </a:lvl1pPr>
            </a:lstStyle>
            <a:p>
              <a:r>
                <a:t>Approved Business Requirement Documentation</a:t>
              </a:r>
            </a:p>
          </p:txBody>
        </p:sp>
      </p:grpSp>
      <p:grpSp>
        <p:nvGrpSpPr>
          <p:cNvPr id="179" name="Group 3"/>
          <p:cNvGrpSpPr/>
          <p:nvPr/>
        </p:nvGrpSpPr>
        <p:grpSpPr>
          <a:xfrm>
            <a:off x="1283546" y="2894373"/>
            <a:ext cx="11132174" cy="472035"/>
            <a:chOff x="0" y="0"/>
            <a:chExt cx="11132173" cy="472034"/>
          </a:xfrm>
        </p:grpSpPr>
        <p:sp>
          <p:nvSpPr>
            <p:cNvPr id="177" name="Rectangle 15"/>
            <p:cNvSpPr/>
            <p:nvPr/>
          </p:nvSpPr>
          <p:spPr>
            <a:xfrm>
              <a:off x="0" y="105251"/>
              <a:ext cx="5419887" cy="252050"/>
            </a:xfrm>
            <a:prstGeom prst="rect">
              <a:avLst/>
            </a:prstGeom>
            <a:solidFill>
              <a:srgbClr val="39C2D7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432" tIns="27432" rIns="27432" bIns="27432" numCol="1" anchor="ctr">
              <a:noAutofit/>
            </a:bodyPr>
            <a:lstStyle>
              <a:lvl1pPr algn="ctr" defTabSz="342900">
                <a:defRPr sz="1000" b="1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Functional Analysis</a:t>
              </a:r>
            </a:p>
          </p:txBody>
        </p:sp>
        <p:sp>
          <p:nvSpPr>
            <p:cNvPr id="178" name="TextBox 21"/>
            <p:cNvSpPr txBox="1"/>
            <p:nvPr/>
          </p:nvSpPr>
          <p:spPr>
            <a:xfrm>
              <a:off x="5434395" y="0"/>
              <a:ext cx="5697779" cy="47203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154305" indent="-154305" defTabSz="342900">
                <a:lnSpc>
                  <a:spcPct val="120000"/>
                </a:lnSpc>
                <a:buClr>
                  <a:srgbClr val="39C2D7"/>
                </a:buClr>
                <a:buSzPct val="100000"/>
                <a:buFont typeface="Lucida Grande"/>
                <a:buChar char="➜"/>
                <a:defRPr cap="none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Project Implementation Architecture Documentation</a:t>
              </a:r>
            </a:p>
            <a:p>
              <a:pPr marL="154305" indent="-154305" defTabSz="342900">
                <a:lnSpc>
                  <a:spcPct val="120000"/>
                </a:lnSpc>
                <a:buClr>
                  <a:srgbClr val="39C2D7"/>
                </a:buClr>
                <a:buSzPct val="100000"/>
                <a:buFont typeface="Lucida Grande"/>
                <a:buChar char="➜"/>
                <a:defRPr cap="none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Software Requirements Documentation</a:t>
              </a:r>
            </a:p>
          </p:txBody>
        </p:sp>
      </p:grpSp>
      <p:grpSp>
        <p:nvGrpSpPr>
          <p:cNvPr id="182" name="Group 4"/>
          <p:cNvGrpSpPr/>
          <p:nvPr/>
        </p:nvGrpSpPr>
        <p:grpSpPr>
          <a:xfrm>
            <a:off x="1499630" y="3302044"/>
            <a:ext cx="14391334" cy="819330"/>
            <a:chOff x="0" y="0"/>
            <a:chExt cx="14391332" cy="819329"/>
          </a:xfrm>
        </p:grpSpPr>
        <p:sp>
          <p:nvSpPr>
            <p:cNvPr id="180" name="Rectangle 16"/>
            <p:cNvSpPr/>
            <p:nvPr/>
          </p:nvSpPr>
          <p:spPr>
            <a:xfrm>
              <a:off x="0" y="117578"/>
              <a:ext cx="9968577" cy="265727"/>
            </a:xfrm>
            <a:prstGeom prst="rect">
              <a:avLst/>
            </a:prstGeom>
            <a:solidFill>
              <a:srgbClr val="39C2D7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432" tIns="27432" rIns="27432" bIns="27432" numCol="1" anchor="ctr">
              <a:noAutofit/>
            </a:bodyPr>
            <a:lstStyle>
              <a:lvl1pPr algn="ctr" defTabSz="342900">
                <a:defRPr sz="1000" b="1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Core Development and Testing</a:t>
              </a:r>
            </a:p>
          </p:txBody>
        </p:sp>
        <p:sp>
          <p:nvSpPr>
            <p:cNvPr id="181" name="TextBox 22"/>
            <p:cNvSpPr txBox="1"/>
            <p:nvPr/>
          </p:nvSpPr>
          <p:spPr>
            <a:xfrm>
              <a:off x="9952499" y="0"/>
              <a:ext cx="4438834" cy="81933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154305" indent="-154305" defTabSz="342900">
                <a:lnSpc>
                  <a:spcPct val="120000"/>
                </a:lnSpc>
                <a:buClr>
                  <a:srgbClr val="39C2D7"/>
                </a:buClr>
                <a:buSzPct val="100000"/>
                <a:buFont typeface="Lucida Grande"/>
                <a:buChar char="➜"/>
                <a:defRPr cap="none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Deployed System, Sources</a:t>
              </a:r>
            </a:p>
            <a:p>
              <a:pPr marL="154305" indent="-154305" defTabSz="342900">
                <a:lnSpc>
                  <a:spcPct val="120000"/>
                </a:lnSpc>
                <a:buClr>
                  <a:srgbClr val="39C2D7"/>
                </a:buClr>
                <a:buSzPct val="100000"/>
                <a:buFont typeface="Lucida Grande"/>
                <a:buChar char="➜"/>
                <a:defRPr cap="none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Issues in Defect Tracking System</a:t>
              </a:r>
            </a:p>
            <a:p>
              <a:pPr marL="154305" indent="-154305" defTabSz="342900">
                <a:lnSpc>
                  <a:spcPct val="120000"/>
                </a:lnSpc>
                <a:buClr>
                  <a:srgbClr val="39C2D7"/>
                </a:buClr>
                <a:buSzPct val="100000"/>
                <a:buFont typeface="Lucida Grande"/>
                <a:buChar char="➜"/>
                <a:defRPr cap="none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Test Specification, Artifacts &amp; Results</a:t>
              </a:r>
            </a:p>
          </p:txBody>
        </p:sp>
      </p:grpSp>
      <p:grpSp>
        <p:nvGrpSpPr>
          <p:cNvPr id="185" name="Group 5"/>
          <p:cNvGrpSpPr/>
          <p:nvPr/>
        </p:nvGrpSpPr>
        <p:grpSpPr>
          <a:xfrm>
            <a:off x="1792781" y="3935529"/>
            <a:ext cx="5758494" cy="535565"/>
            <a:chOff x="0" y="0"/>
            <a:chExt cx="5758492" cy="535564"/>
          </a:xfrm>
        </p:grpSpPr>
        <p:sp>
          <p:nvSpPr>
            <p:cNvPr id="183" name="Rectangle 59"/>
            <p:cNvSpPr/>
            <p:nvPr/>
          </p:nvSpPr>
          <p:spPr>
            <a:xfrm>
              <a:off x="0" y="15154"/>
              <a:ext cx="3361506" cy="422913"/>
            </a:xfrm>
            <a:prstGeom prst="rect">
              <a:avLst/>
            </a:prstGeom>
            <a:solidFill>
              <a:srgbClr val="999999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432" tIns="27432" rIns="27432" bIns="27432" numCol="1" anchor="ctr">
              <a:noAutofit/>
            </a:bodyPr>
            <a:lstStyle/>
            <a:p>
              <a:pPr algn="ctr" defTabSz="342900">
                <a:defRPr sz="1000" b="1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Dev., Approval and Distribution of CAT Interface</a:t>
              </a:r>
              <a:br/>
              <a:r>
                <a:t>Public Specification</a:t>
              </a:r>
            </a:p>
          </p:txBody>
        </p:sp>
        <p:sp>
          <p:nvSpPr>
            <p:cNvPr id="184" name="TextBox 29"/>
            <p:cNvSpPr txBox="1"/>
            <p:nvPr/>
          </p:nvSpPr>
          <p:spPr>
            <a:xfrm>
              <a:off x="3358856" y="0"/>
              <a:ext cx="2399637" cy="53556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154305" indent="-154305" defTabSz="342900">
                <a:buClr>
                  <a:srgbClr val="999999"/>
                </a:buClr>
                <a:buSzPct val="100000"/>
                <a:buFont typeface="Lucida Grande"/>
                <a:buChar char="➜"/>
                <a:defRPr cap="none">
                  <a:solidFill>
                    <a:srgbClr val="666666"/>
                  </a:solidFill>
                </a:defRPr>
              </a:lvl1pPr>
            </a:lstStyle>
            <a:p>
              <a:r>
                <a:t>Draft CAT Interface Public Specification</a:t>
              </a:r>
            </a:p>
          </p:txBody>
        </p:sp>
      </p:grpSp>
      <p:grpSp>
        <p:nvGrpSpPr>
          <p:cNvPr id="188" name="Group 6"/>
          <p:cNvGrpSpPr/>
          <p:nvPr/>
        </p:nvGrpSpPr>
        <p:grpSpPr>
          <a:xfrm>
            <a:off x="3372560" y="4584227"/>
            <a:ext cx="6954147" cy="577748"/>
            <a:chOff x="0" y="0"/>
            <a:chExt cx="6954145" cy="577746"/>
          </a:xfrm>
        </p:grpSpPr>
        <p:sp>
          <p:nvSpPr>
            <p:cNvPr id="186" name="Rectangle 60"/>
            <p:cNvSpPr/>
            <p:nvPr/>
          </p:nvSpPr>
          <p:spPr>
            <a:xfrm>
              <a:off x="0" y="16403"/>
              <a:ext cx="3705483" cy="456222"/>
            </a:xfrm>
            <a:prstGeom prst="rect">
              <a:avLst/>
            </a:prstGeom>
            <a:solidFill>
              <a:srgbClr val="1B8BA0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432" tIns="27432" rIns="27432" bIns="27432" numCol="1" anchor="ctr">
              <a:noAutofit/>
            </a:bodyPr>
            <a:lstStyle>
              <a:lvl1pPr algn="ctr" defTabSz="342900">
                <a:defRPr sz="1000" b="1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Update of CAT Interface Public Specification Based on Feedback</a:t>
              </a:r>
            </a:p>
          </p:txBody>
        </p:sp>
        <p:sp>
          <p:nvSpPr>
            <p:cNvPr id="187" name="TextBox 30"/>
            <p:cNvSpPr txBox="1"/>
            <p:nvPr/>
          </p:nvSpPr>
          <p:spPr>
            <a:xfrm>
              <a:off x="3722028" y="0"/>
              <a:ext cx="3232118" cy="57774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154305" indent="-154305" defTabSz="342900">
                <a:buClr>
                  <a:srgbClr val="1B8BA0"/>
                </a:buClr>
                <a:buSzPct val="100000"/>
                <a:buFont typeface="Lucida Grande"/>
                <a:buChar char="➜"/>
                <a:defRPr cap="none">
                  <a:solidFill>
                    <a:srgbClr val="666666"/>
                  </a:solidFill>
                </a:defRPr>
              </a:pPr>
              <a:r>
                <a:t>Approved CAT Interface</a:t>
              </a:r>
              <a:br/>
              <a:r>
                <a:t>Public Specification</a:t>
              </a:r>
            </a:p>
          </p:txBody>
        </p:sp>
      </p:grpSp>
      <p:grpSp>
        <p:nvGrpSpPr>
          <p:cNvPr id="191" name="Group 7"/>
          <p:cNvGrpSpPr/>
          <p:nvPr/>
        </p:nvGrpSpPr>
        <p:grpSpPr>
          <a:xfrm>
            <a:off x="2559223" y="5245765"/>
            <a:ext cx="10269713" cy="275711"/>
            <a:chOff x="0" y="0"/>
            <a:chExt cx="10269711" cy="275709"/>
          </a:xfrm>
        </p:grpSpPr>
        <p:sp>
          <p:nvSpPr>
            <p:cNvPr id="189" name="Rectangle 17"/>
            <p:cNvSpPr/>
            <p:nvPr/>
          </p:nvSpPr>
          <p:spPr>
            <a:xfrm>
              <a:off x="0" y="11190"/>
              <a:ext cx="7693348" cy="253332"/>
            </a:xfrm>
            <a:prstGeom prst="rect">
              <a:avLst/>
            </a:prstGeom>
            <a:solidFill>
              <a:srgbClr val="1B8BA0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432" tIns="27432" rIns="27432" bIns="27432" numCol="1" anchor="ctr">
              <a:noAutofit/>
            </a:bodyPr>
            <a:lstStyle>
              <a:lvl1pPr algn="ctr" defTabSz="342900">
                <a:defRPr sz="1000" b="1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Integration of the System with SROs</a:t>
              </a:r>
            </a:p>
          </p:txBody>
        </p:sp>
        <p:sp>
          <p:nvSpPr>
            <p:cNvPr id="190" name="TextBox 31"/>
            <p:cNvSpPr txBox="1"/>
            <p:nvPr/>
          </p:nvSpPr>
          <p:spPr>
            <a:xfrm>
              <a:off x="7708216" y="0"/>
              <a:ext cx="2561496" cy="27571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432" tIns="27432" rIns="27432" bIns="27432" numCol="1" anchor="ctr">
              <a:noAutofit/>
            </a:bodyPr>
            <a:lstStyle>
              <a:lvl1pPr marL="154305" indent="-154305" defTabSz="342900">
                <a:buClr>
                  <a:srgbClr val="1B8BA0"/>
                </a:buClr>
                <a:buSzPct val="100000"/>
                <a:buFont typeface="Lucida Grande"/>
                <a:buChar char="➜"/>
                <a:defRPr cap="none">
                  <a:solidFill>
                    <a:srgbClr val="666666"/>
                  </a:solidFill>
                </a:defRPr>
              </a:lvl1pPr>
            </a:lstStyle>
            <a:p>
              <a:r>
                <a:t>SRO Rollout Schedule</a:t>
              </a:r>
            </a:p>
          </p:txBody>
        </p:sp>
      </p:grpSp>
      <p:grpSp>
        <p:nvGrpSpPr>
          <p:cNvPr id="194" name="Group 8"/>
          <p:cNvGrpSpPr/>
          <p:nvPr/>
        </p:nvGrpSpPr>
        <p:grpSpPr>
          <a:xfrm>
            <a:off x="8922712" y="5695635"/>
            <a:ext cx="4886232" cy="392442"/>
            <a:chOff x="0" y="0"/>
            <a:chExt cx="4886230" cy="392440"/>
          </a:xfrm>
        </p:grpSpPr>
        <p:sp>
          <p:nvSpPr>
            <p:cNvPr id="192" name="Rectangle 19"/>
            <p:cNvSpPr/>
            <p:nvPr/>
          </p:nvSpPr>
          <p:spPr>
            <a:xfrm>
              <a:off x="0" y="-1"/>
              <a:ext cx="3210497" cy="336099"/>
            </a:xfrm>
            <a:prstGeom prst="rect">
              <a:avLst/>
            </a:prstGeom>
            <a:solidFill>
              <a:srgbClr val="1B8BA0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432" tIns="27432" rIns="27432" bIns="27432" numCol="1" anchor="ctr">
              <a:noAutofit/>
            </a:bodyPr>
            <a:lstStyle>
              <a:lvl1pPr algn="ctr" defTabSz="342900">
                <a:defRPr sz="1000" b="1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Rollout of the System for SROs</a:t>
              </a:r>
            </a:p>
          </p:txBody>
        </p:sp>
        <p:sp>
          <p:nvSpPr>
            <p:cNvPr id="193" name="TextBox 33"/>
            <p:cNvSpPr txBox="1"/>
            <p:nvPr/>
          </p:nvSpPr>
          <p:spPr>
            <a:xfrm>
              <a:off x="3214690" y="19651"/>
              <a:ext cx="1671541" cy="37279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432" tIns="27432" rIns="27432" bIns="27432" numCol="1" anchor="ctr">
              <a:noAutofit/>
            </a:bodyPr>
            <a:lstStyle/>
            <a:p>
              <a:pPr marL="128587" indent="-128587" defTabSz="342900">
                <a:buClr>
                  <a:srgbClr val="1B8BA0"/>
                </a:buClr>
                <a:buSzPct val="100000"/>
                <a:buFont typeface="Lucida Grande"/>
                <a:buChar char="➜"/>
                <a:defRPr sz="600" cap="none">
                  <a:solidFill>
                    <a:srgbClr val="666666"/>
                  </a:solidFill>
                </a:defRPr>
              </a:pPr>
              <a:r>
                <a:t>System</a:t>
              </a:r>
              <a:br/>
              <a:r>
                <a:t>Deployed to Production</a:t>
              </a:r>
            </a:p>
          </p:txBody>
        </p:sp>
      </p:grpSp>
      <p:grpSp>
        <p:nvGrpSpPr>
          <p:cNvPr id="197" name="Group 9"/>
          <p:cNvGrpSpPr/>
          <p:nvPr/>
        </p:nvGrpSpPr>
        <p:grpSpPr>
          <a:xfrm>
            <a:off x="7036843" y="6277833"/>
            <a:ext cx="5459218" cy="292635"/>
            <a:chOff x="0" y="0"/>
            <a:chExt cx="5459216" cy="292633"/>
          </a:xfrm>
        </p:grpSpPr>
        <p:sp>
          <p:nvSpPr>
            <p:cNvPr id="195" name="TextBox 32"/>
            <p:cNvSpPr txBox="1"/>
            <p:nvPr/>
          </p:nvSpPr>
          <p:spPr>
            <a:xfrm>
              <a:off x="3444450" y="0"/>
              <a:ext cx="2014767" cy="29263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432" tIns="27432" rIns="27432" bIns="27432" numCol="1" anchor="ctr">
              <a:noAutofit/>
            </a:bodyPr>
            <a:lstStyle>
              <a:lvl1pPr marL="154305" indent="-154305" defTabSz="342900">
                <a:buClr>
                  <a:srgbClr val="A3C644"/>
                </a:buClr>
                <a:buSzPct val="100000"/>
                <a:buFont typeface="Lucida Grande"/>
                <a:buChar char="➜"/>
                <a:defRPr cap="none">
                  <a:solidFill>
                    <a:srgbClr val="666666"/>
                  </a:solidFill>
                </a:defRPr>
              </a:lvl1pPr>
            </a:lstStyle>
            <a:p>
              <a:r>
                <a:t>Test Results</a:t>
              </a:r>
            </a:p>
          </p:txBody>
        </p:sp>
        <p:sp>
          <p:nvSpPr>
            <p:cNvPr id="196" name="Rectangle 39"/>
            <p:cNvSpPr/>
            <p:nvPr/>
          </p:nvSpPr>
          <p:spPr>
            <a:xfrm>
              <a:off x="0" y="11877"/>
              <a:ext cx="3435648" cy="268882"/>
            </a:xfrm>
            <a:prstGeom prst="rect">
              <a:avLst/>
            </a:prstGeom>
            <a:solidFill>
              <a:srgbClr val="A3C644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432" tIns="27432" rIns="27432" bIns="27432" numCol="1" anchor="ctr">
              <a:noAutofit/>
            </a:bodyPr>
            <a:lstStyle>
              <a:lvl1pPr algn="ctr" defTabSz="342900">
                <a:defRPr sz="1000" b="1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 Integration Testing</a:t>
              </a:r>
            </a:p>
          </p:txBody>
        </p:sp>
      </p:grpSp>
      <p:grpSp>
        <p:nvGrpSpPr>
          <p:cNvPr id="200" name="Group 10"/>
          <p:cNvGrpSpPr/>
          <p:nvPr/>
        </p:nvGrpSpPr>
        <p:grpSpPr>
          <a:xfrm>
            <a:off x="8370200" y="6567920"/>
            <a:ext cx="7225948" cy="705613"/>
            <a:chOff x="0" y="0"/>
            <a:chExt cx="7225947" cy="705611"/>
          </a:xfrm>
        </p:grpSpPr>
        <p:sp>
          <p:nvSpPr>
            <p:cNvPr id="198" name="Rectangle 14"/>
            <p:cNvSpPr/>
            <p:nvPr/>
          </p:nvSpPr>
          <p:spPr>
            <a:xfrm>
              <a:off x="0" y="168369"/>
              <a:ext cx="4327944" cy="282046"/>
            </a:xfrm>
            <a:prstGeom prst="rect">
              <a:avLst/>
            </a:prstGeom>
            <a:solidFill>
              <a:srgbClr val="A3C644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432" tIns="27432" rIns="27432" bIns="27432" numCol="1" anchor="ctr">
              <a:noAutofit/>
            </a:bodyPr>
            <a:lstStyle>
              <a:lvl1pPr algn="ctr" defTabSz="342900">
                <a:defRPr sz="1000" b="1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Industry Testing, Forensic Analysis, and improvement</a:t>
              </a:r>
            </a:p>
          </p:txBody>
        </p:sp>
        <p:sp>
          <p:nvSpPr>
            <p:cNvPr id="199" name="TextBox 34"/>
            <p:cNvSpPr txBox="1"/>
            <p:nvPr/>
          </p:nvSpPr>
          <p:spPr>
            <a:xfrm>
              <a:off x="4375959" y="-1"/>
              <a:ext cx="2849989" cy="70561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432" tIns="27432" rIns="27432" bIns="27432" numCol="1" anchor="ctr">
              <a:noAutofit/>
            </a:bodyPr>
            <a:lstStyle/>
            <a:p>
              <a:pPr marL="154305" indent="-154305" defTabSz="342900">
                <a:lnSpc>
                  <a:spcPct val="120000"/>
                </a:lnSpc>
                <a:buClr>
                  <a:srgbClr val="A3C644"/>
                </a:buClr>
                <a:buSzPct val="100000"/>
                <a:buFont typeface="Lucida Grande"/>
                <a:buChar char="➜"/>
                <a:defRPr cap="none">
                  <a:solidFill>
                    <a:srgbClr val="666666"/>
                  </a:solidFill>
                </a:defRPr>
              </a:pPr>
              <a:r>
                <a:t>Test Results:</a:t>
              </a:r>
              <a:br/>
              <a:r>
                <a:t>Feedback to</a:t>
              </a:r>
              <a:br/>
              <a:r>
                <a:t>Participants</a:t>
              </a:r>
            </a:p>
          </p:txBody>
        </p:sp>
      </p:grpSp>
      <p:sp>
        <p:nvSpPr>
          <p:cNvPr id="201" name="Rectangle 11"/>
          <p:cNvSpPr/>
          <p:nvPr/>
        </p:nvSpPr>
        <p:spPr>
          <a:xfrm>
            <a:off x="1488685" y="6576722"/>
            <a:ext cx="2737899" cy="180849"/>
          </a:xfrm>
          <a:prstGeom prst="rect">
            <a:avLst/>
          </a:prstGeom>
          <a:solidFill>
            <a:srgbClr val="7F993A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574" tIns="20574" rIns="20574" bIns="20574" anchor="ctr">
            <a:spAutoFit/>
          </a:bodyPr>
          <a:lstStyle/>
          <a:p>
            <a:pPr algn="ctr" defTabSz="342900">
              <a:defRPr sz="1000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/>
              <a:t>Dev Infrastructure Build-ou</a:t>
            </a:r>
            <a:r>
              <a:t>t</a:t>
            </a:r>
          </a:p>
        </p:txBody>
      </p:sp>
      <p:sp>
        <p:nvSpPr>
          <p:cNvPr id="202" name="Rectangle 12"/>
          <p:cNvSpPr/>
          <p:nvPr/>
        </p:nvSpPr>
        <p:spPr>
          <a:xfrm>
            <a:off x="2366692" y="6921427"/>
            <a:ext cx="3028313" cy="176694"/>
          </a:xfrm>
          <a:prstGeom prst="rect">
            <a:avLst/>
          </a:prstGeom>
          <a:solidFill>
            <a:srgbClr val="7F993A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574" tIns="20574" rIns="20574" bIns="20574" anchor="ctr">
            <a:spAutoFit/>
          </a:bodyPr>
          <a:lstStyle>
            <a:lvl1pPr algn="ctr" defTabSz="342900">
              <a:defRPr sz="1000" b="1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QA Infrastructure Build-out</a:t>
            </a:r>
          </a:p>
        </p:txBody>
      </p:sp>
      <p:sp>
        <p:nvSpPr>
          <p:cNvPr id="203" name="Rectangle 36"/>
          <p:cNvSpPr/>
          <p:nvPr/>
        </p:nvSpPr>
        <p:spPr>
          <a:xfrm>
            <a:off x="4609841" y="7534778"/>
            <a:ext cx="3334783" cy="316395"/>
          </a:xfrm>
          <a:prstGeom prst="rect">
            <a:avLst/>
          </a:prstGeom>
          <a:solidFill>
            <a:srgbClr val="66666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574" tIns="20574" rIns="20574" bIns="20574" anchor="ctr">
            <a:spAutoFit/>
          </a:bodyPr>
          <a:lstStyle>
            <a:lvl1pPr algn="ctr" defTabSz="342900">
              <a:defRPr sz="1000" b="1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Prod Infrastructure Build-out for Exchanges and Market Data</a:t>
            </a:r>
          </a:p>
        </p:txBody>
      </p:sp>
      <p:sp>
        <p:nvSpPr>
          <p:cNvPr id="204" name="Rectangle 38"/>
          <p:cNvSpPr/>
          <p:nvPr/>
        </p:nvSpPr>
        <p:spPr>
          <a:xfrm>
            <a:off x="3032343" y="7222680"/>
            <a:ext cx="3443924" cy="176694"/>
          </a:xfrm>
          <a:prstGeom prst="rect">
            <a:avLst/>
          </a:prstGeom>
          <a:solidFill>
            <a:srgbClr val="7F993A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574" tIns="20574" rIns="20574" bIns="20574" anchor="ctr">
            <a:spAutoFit/>
          </a:bodyPr>
          <a:lstStyle>
            <a:lvl1pPr algn="ctr" defTabSz="342900">
              <a:defRPr sz="1000" b="1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Int Infrastructure Build-out</a:t>
            </a:r>
          </a:p>
        </p:txBody>
      </p:sp>
      <p:sp>
        <p:nvSpPr>
          <p:cNvPr id="205" name="Rectangle 40"/>
          <p:cNvSpPr/>
          <p:nvPr/>
        </p:nvSpPr>
        <p:spPr>
          <a:xfrm>
            <a:off x="5921871" y="7978862"/>
            <a:ext cx="3124143" cy="176694"/>
          </a:xfrm>
          <a:prstGeom prst="rect">
            <a:avLst/>
          </a:prstGeom>
          <a:solidFill>
            <a:srgbClr val="66666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574" tIns="20574" rIns="20574" bIns="20574" anchor="ctr">
            <a:spAutoFit/>
          </a:bodyPr>
          <a:lstStyle>
            <a:lvl1pPr algn="ctr" defTabSz="342900">
              <a:defRPr sz="1000" b="1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DR Infrastructure Build-out</a:t>
            </a:r>
          </a:p>
        </p:txBody>
      </p:sp>
      <p:sp>
        <p:nvSpPr>
          <p:cNvPr id="206" name="EXAMPLE"/>
          <p:cNvSpPr txBox="1"/>
          <p:nvPr/>
        </p:nvSpPr>
        <p:spPr>
          <a:xfrm>
            <a:off x="4855705" y="3636038"/>
            <a:ext cx="6417589" cy="23558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ctr" defTabSz="857250">
              <a:defRPr sz="12000">
                <a:solidFill>
                  <a:srgbClr val="000000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EXAMPLE</a:t>
            </a:r>
          </a:p>
        </p:txBody>
      </p:sp>
      <p:sp>
        <p:nvSpPr>
          <p:cNvPr id="207" name="3"/>
          <p:cNvSpPr txBox="1"/>
          <p:nvPr/>
        </p:nvSpPr>
        <p:spPr>
          <a:xfrm>
            <a:off x="15327126" y="8453267"/>
            <a:ext cx="183694" cy="285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r>
              <a:t>3</a:t>
            </a:r>
          </a:p>
        </p:txBody>
      </p:sp>
      <p:sp>
        <p:nvSpPr>
          <p:cNvPr id="208" name="© EPAM 2017. PRIVATE &amp; CONFIDENTIAL"/>
          <p:cNvSpPr txBox="1"/>
          <p:nvPr/>
        </p:nvSpPr>
        <p:spPr>
          <a:xfrm>
            <a:off x="789624" y="8453267"/>
            <a:ext cx="5884506" cy="260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1000">
                <a:solidFill>
                  <a:srgbClr val="A6AAA8"/>
                </a:solidFill>
              </a:defRPr>
            </a:lvl1pPr>
          </a:lstStyle>
          <a:p>
            <a:r>
              <a:t>© EPAM 2017. PRIVATE &amp; CONFIDENTIAL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DESIRED TIMELINE"/>
          <p:cNvSpPr txBox="1"/>
          <p:nvPr/>
        </p:nvSpPr>
        <p:spPr>
          <a:xfrm>
            <a:off x="698500" y="370460"/>
            <a:ext cx="5309455" cy="9969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4800">
                <a:solidFill>
                  <a:srgbClr val="39C2D7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DESIRED TIMELINE</a:t>
            </a:r>
          </a:p>
        </p:txBody>
      </p:sp>
      <p:graphicFrame>
        <p:nvGraphicFramePr>
          <p:cNvPr id="211" name="Table 2"/>
          <p:cNvGraphicFramePr/>
          <p:nvPr/>
        </p:nvGraphicFramePr>
        <p:xfrm>
          <a:off x="800098" y="1666530"/>
          <a:ext cx="14681196" cy="666051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23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3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34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34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34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234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234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234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36892">
                <a:tc>
                  <a:txBody>
                    <a:bodyPr/>
                    <a:lstStyle/>
                    <a:p>
                      <a:pPr defTabSz="3429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M1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0">
                      <a:miter lim="400000"/>
                    </a:lnB>
                    <a:solidFill>
                      <a:srgbClr val="464547"/>
                    </a:solidFill>
                  </a:tcPr>
                </a:tc>
                <a:tc>
                  <a:txBody>
                    <a:bodyPr/>
                    <a:lstStyle/>
                    <a:p>
                      <a:pPr defTabSz="3429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M2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464547"/>
                    </a:solidFill>
                  </a:tcPr>
                </a:tc>
                <a:tc>
                  <a:txBody>
                    <a:bodyPr/>
                    <a:lstStyle/>
                    <a:p>
                      <a:pPr defTabSz="3429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M3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464547"/>
                    </a:solidFill>
                  </a:tcPr>
                </a:tc>
                <a:tc>
                  <a:txBody>
                    <a:bodyPr/>
                    <a:lstStyle/>
                    <a:p>
                      <a:pPr defTabSz="3429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M4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46454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M5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46454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M6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46454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M7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46454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M8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46454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M9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46454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M10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46454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M11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464547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M12</a:t>
                      </a:r>
                    </a:p>
                  </a:txBody>
                  <a:tcPr marL="34290" marR="34290" marT="34290" marB="3429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4645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620"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46454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46454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0">
                      <a:miter lim="400000"/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CDEE0">
                        <a:alpha val="2977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46454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46454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CDEE0">
                        <a:alpha val="2977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46454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46454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CDEE0">
                        <a:alpha val="3015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46454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46454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CDEE0">
                        <a:alpha val="3015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46454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46454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CDEE0">
                        <a:alpha val="3015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342900">
                        <a:defRPr sz="1000">
                          <a:solidFill>
                            <a:srgbClr val="46454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CDEE0">
                        <a:alpha val="3015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57" name="Diagram 2"/>
          <p:cNvGrpSpPr/>
          <p:nvPr/>
        </p:nvGrpSpPr>
        <p:grpSpPr>
          <a:xfrm>
            <a:off x="1612636" y="3030673"/>
            <a:ext cx="13207123" cy="4510789"/>
            <a:chOff x="0" y="0"/>
            <a:chExt cx="13207121" cy="4510788"/>
          </a:xfrm>
        </p:grpSpPr>
        <p:grpSp>
          <p:nvGrpSpPr>
            <p:cNvPr id="214" name="Group"/>
            <p:cNvGrpSpPr/>
            <p:nvPr/>
          </p:nvGrpSpPr>
          <p:grpSpPr>
            <a:xfrm>
              <a:off x="0" y="0"/>
              <a:ext cx="3438100" cy="1375240"/>
              <a:chOff x="0" y="0"/>
              <a:chExt cx="3438099" cy="1375239"/>
            </a:xfrm>
          </p:grpSpPr>
          <p:sp>
            <p:nvSpPr>
              <p:cNvPr id="212" name="Chevron"/>
              <p:cNvSpPr/>
              <p:nvPr/>
            </p:nvSpPr>
            <p:spPr>
              <a:xfrm>
                <a:off x="0" y="0"/>
                <a:ext cx="3438100" cy="1375240"/>
              </a:xfrm>
              <a:prstGeom prst="chevron">
                <a:avLst>
                  <a:gd name="adj" fmla="val 50000"/>
                </a:avLst>
              </a:prstGeom>
              <a:solidFill>
                <a:srgbClr val="1B8BA0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500"/>
                  </a:spcBef>
                  <a:defRPr sz="1700" b="1" cap="none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defRPr>
                </a:pPr>
                <a:endParaRPr/>
              </a:p>
            </p:txBody>
          </p:sp>
          <p:sp>
            <p:nvSpPr>
              <p:cNvPr id="213" name="Release 001 Planning"/>
              <p:cNvSpPr txBox="1"/>
              <p:nvPr/>
            </p:nvSpPr>
            <p:spPr>
              <a:xfrm>
                <a:off x="687620" y="300273"/>
                <a:ext cx="2062861" cy="77469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755650">
                  <a:defRPr sz="2000" b="1" cap="none">
                    <a:solidFill>
                      <a:srgbClr val="FFFFFF"/>
                    </a:solidFill>
                    <a:latin typeface="SourceSansPro-Semibold"/>
                    <a:ea typeface="SourceSansPro-Semibold"/>
                    <a:cs typeface="SourceSansPro-Semibold"/>
                    <a:sym typeface="SourceSansPro-Semibold"/>
                  </a:defRPr>
                </a:lvl1pPr>
              </a:lstStyle>
              <a:p>
                <a:r>
                  <a:t>Release 001 Planning</a:t>
                </a:r>
              </a:p>
            </p:txBody>
          </p:sp>
        </p:grpSp>
        <p:grpSp>
          <p:nvGrpSpPr>
            <p:cNvPr id="217" name="Group"/>
            <p:cNvGrpSpPr/>
            <p:nvPr/>
          </p:nvGrpSpPr>
          <p:grpSpPr>
            <a:xfrm>
              <a:off x="2991147" y="116895"/>
              <a:ext cx="2853625" cy="1141450"/>
              <a:chOff x="0" y="0"/>
              <a:chExt cx="2853623" cy="1141448"/>
            </a:xfrm>
          </p:grpSpPr>
          <p:sp>
            <p:nvSpPr>
              <p:cNvPr id="215" name="Chevron"/>
              <p:cNvSpPr/>
              <p:nvPr/>
            </p:nvSpPr>
            <p:spPr>
              <a:xfrm>
                <a:off x="0" y="0"/>
                <a:ext cx="2853624" cy="1141449"/>
              </a:xfrm>
              <a:prstGeom prst="chevron">
                <a:avLst>
                  <a:gd name="adj" fmla="val 50000"/>
                </a:avLst>
              </a:prstGeom>
              <a:solidFill>
                <a:srgbClr val="CBDADF">
                  <a:alpha val="90000"/>
                </a:srgb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 cap="none">
                    <a:solidFill>
                      <a:srgbClr val="46454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6" name="BA/UX"/>
              <p:cNvSpPr txBox="1"/>
              <p:nvPr/>
            </p:nvSpPr>
            <p:spPr>
              <a:xfrm>
                <a:off x="570724" y="407630"/>
                <a:ext cx="1712176" cy="32618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2000" b="1" cap="none">
                    <a:solidFill>
                      <a:srgbClr val="000000"/>
                    </a:solidFill>
                  </a:defRPr>
                </a:lvl1pPr>
              </a:lstStyle>
              <a:p>
                <a:r>
                  <a:t>BA/UX</a:t>
                </a:r>
              </a:p>
            </p:txBody>
          </p:sp>
        </p:grpSp>
        <p:grpSp>
          <p:nvGrpSpPr>
            <p:cNvPr id="220" name="Group"/>
            <p:cNvGrpSpPr/>
            <p:nvPr/>
          </p:nvGrpSpPr>
          <p:grpSpPr>
            <a:xfrm>
              <a:off x="5445264" y="116895"/>
              <a:ext cx="2853625" cy="1141450"/>
              <a:chOff x="0" y="0"/>
              <a:chExt cx="2853623" cy="1141448"/>
            </a:xfrm>
          </p:grpSpPr>
          <p:sp>
            <p:nvSpPr>
              <p:cNvPr id="218" name="Chevron"/>
              <p:cNvSpPr/>
              <p:nvPr/>
            </p:nvSpPr>
            <p:spPr>
              <a:xfrm>
                <a:off x="0" y="0"/>
                <a:ext cx="2853624" cy="1141449"/>
              </a:xfrm>
              <a:prstGeom prst="chevron">
                <a:avLst>
                  <a:gd name="adj" fmla="val 50000"/>
                </a:avLst>
              </a:prstGeom>
              <a:solidFill>
                <a:srgbClr val="CBDEE0">
                  <a:alpha val="90000"/>
                </a:srgb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 cap="none">
                    <a:solidFill>
                      <a:srgbClr val="46454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9" name="Feature Development"/>
              <p:cNvSpPr txBox="1"/>
              <p:nvPr/>
            </p:nvSpPr>
            <p:spPr>
              <a:xfrm>
                <a:off x="583424" y="273546"/>
                <a:ext cx="1712176" cy="619756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622300">
                  <a:defRPr sz="2000" cap="none">
                    <a:solidFill>
                      <a:srgbClr val="000000"/>
                    </a:solidFill>
                  </a:defRPr>
                </a:lvl1pPr>
              </a:lstStyle>
              <a:p>
                <a:r>
                  <a:t>Feature Development</a:t>
                </a:r>
              </a:p>
            </p:txBody>
          </p:sp>
        </p:grpSp>
        <p:grpSp>
          <p:nvGrpSpPr>
            <p:cNvPr id="223" name="Group"/>
            <p:cNvGrpSpPr/>
            <p:nvPr/>
          </p:nvGrpSpPr>
          <p:grpSpPr>
            <a:xfrm>
              <a:off x="7899380" y="116895"/>
              <a:ext cx="2853625" cy="1141450"/>
              <a:chOff x="0" y="0"/>
              <a:chExt cx="2853623" cy="1141448"/>
            </a:xfrm>
          </p:grpSpPr>
          <p:sp>
            <p:nvSpPr>
              <p:cNvPr id="221" name="Chevron"/>
              <p:cNvSpPr/>
              <p:nvPr/>
            </p:nvSpPr>
            <p:spPr>
              <a:xfrm>
                <a:off x="0" y="0"/>
                <a:ext cx="2853624" cy="1141449"/>
              </a:xfrm>
              <a:prstGeom prst="chevron">
                <a:avLst>
                  <a:gd name="adj" fmla="val 50000"/>
                </a:avLst>
              </a:prstGeom>
              <a:solidFill>
                <a:srgbClr val="CBE1DF">
                  <a:alpha val="90000"/>
                </a:srgb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 cap="none">
                    <a:solidFill>
                      <a:srgbClr val="46454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2" name="QA"/>
              <p:cNvSpPr txBox="1"/>
              <p:nvPr/>
            </p:nvSpPr>
            <p:spPr>
              <a:xfrm>
                <a:off x="570724" y="407630"/>
                <a:ext cx="1712176" cy="32618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2000" cap="none">
                    <a:solidFill>
                      <a:srgbClr val="000000"/>
                    </a:solidFill>
                  </a:defRPr>
                </a:lvl1pPr>
              </a:lstStyle>
              <a:p>
                <a:r>
                  <a:t>QA</a:t>
                </a:r>
              </a:p>
            </p:txBody>
          </p:sp>
        </p:grpSp>
        <p:grpSp>
          <p:nvGrpSpPr>
            <p:cNvPr id="226" name="Group"/>
            <p:cNvGrpSpPr/>
            <p:nvPr/>
          </p:nvGrpSpPr>
          <p:grpSpPr>
            <a:xfrm>
              <a:off x="10353497" y="116895"/>
              <a:ext cx="2853625" cy="1141450"/>
              <a:chOff x="0" y="0"/>
              <a:chExt cx="2853623" cy="1141448"/>
            </a:xfrm>
          </p:grpSpPr>
          <p:sp>
            <p:nvSpPr>
              <p:cNvPr id="224" name="Chevron"/>
              <p:cNvSpPr/>
              <p:nvPr/>
            </p:nvSpPr>
            <p:spPr>
              <a:xfrm>
                <a:off x="0" y="0"/>
                <a:ext cx="2853624" cy="1141449"/>
              </a:xfrm>
              <a:prstGeom prst="chevron">
                <a:avLst>
                  <a:gd name="adj" fmla="val 50000"/>
                </a:avLst>
              </a:prstGeom>
              <a:solidFill>
                <a:srgbClr val="CBE2DC">
                  <a:alpha val="90000"/>
                </a:srgb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 cap="none">
                    <a:solidFill>
                      <a:srgbClr val="46454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5" name="Go live"/>
              <p:cNvSpPr txBox="1"/>
              <p:nvPr/>
            </p:nvSpPr>
            <p:spPr>
              <a:xfrm>
                <a:off x="570723" y="407630"/>
                <a:ext cx="1712177" cy="32618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2000" cap="none">
                    <a:solidFill>
                      <a:srgbClr val="000000"/>
                    </a:solidFill>
                  </a:defRPr>
                </a:lvl1pPr>
              </a:lstStyle>
              <a:p>
                <a:r>
                  <a:t>Go live</a:t>
                </a:r>
              </a:p>
            </p:txBody>
          </p:sp>
        </p:grpSp>
        <p:grpSp>
          <p:nvGrpSpPr>
            <p:cNvPr id="229" name="Group"/>
            <p:cNvGrpSpPr/>
            <p:nvPr/>
          </p:nvGrpSpPr>
          <p:grpSpPr>
            <a:xfrm>
              <a:off x="0" y="1567773"/>
              <a:ext cx="3438100" cy="1375241"/>
              <a:chOff x="0" y="0"/>
              <a:chExt cx="3438099" cy="1375239"/>
            </a:xfrm>
          </p:grpSpPr>
          <p:sp>
            <p:nvSpPr>
              <p:cNvPr id="227" name="Chevron"/>
              <p:cNvSpPr/>
              <p:nvPr/>
            </p:nvSpPr>
            <p:spPr>
              <a:xfrm>
                <a:off x="0" y="0"/>
                <a:ext cx="3438100" cy="1375240"/>
              </a:xfrm>
              <a:prstGeom prst="chevron">
                <a:avLst>
                  <a:gd name="adj" fmla="val 50000"/>
                </a:avLst>
              </a:prstGeom>
              <a:solidFill>
                <a:srgbClr val="2BB849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500"/>
                  </a:spcBef>
                  <a:defRPr sz="1700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8" name="Market Requirements"/>
              <p:cNvSpPr txBox="1"/>
              <p:nvPr/>
            </p:nvSpPr>
            <p:spPr>
              <a:xfrm>
                <a:off x="687620" y="129493"/>
                <a:ext cx="2062861" cy="114165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755650">
                  <a:defRPr sz="2000" b="1" cap="none">
                    <a:solidFill>
                      <a:srgbClr val="FFFFFF"/>
                    </a:solidFill>
                    <a:latin typeface="SourceSansPro-Semibold"/>
                    <a:ea typeface="SourceSansPro-Semibold"/>
                    <a:cs typeface="SourceSansPro-Semibold"/>
                    <a:sym typeface="SourceSansPro-Semibold"/>
                  </a:defRPr>
                </a:lvl1pPr>
              </a:lstStyle>
              <a:p>
                <a:r>
                  <a:t>Market Requirements</a:t>
                </a:r>
              </a:p>
            </p:txBody>
          </p:sp>
        </p:grpSp>
        <p:grpSp>
          <p:nvGrpSpPr>
            <p:cNvPr id="232" name="Group"/>
            <p:cNvGrpSpPr/>
            <p:nvPr/>
          </p:nvGrpSpPr>
          <p:grpSpPr>
            <a:xfrm>
              <a:off x="2991147" y="1684669"/>
              <a:ext cx="2853625" cy="1141449"/>
              <a:chOff x="0" y="0"/>
              <a:chExt cx="2853623" cy="1141448"/>
            </a:xfrm>
          </p:grpSpPr>
          <p:sp>
            <p:nvSpPr>
              <p:cNvPr id="230" name="Chevron"/>
              <p:cNvSpPr/>
              <p:nvPr/>
            </p:nvSpPr>
            <p:spPr>
              <a:xfrm>
                <a:off x="0" y="0"/>
                <a:ext cx="2853624" cy="1141449"/>
              </a:xfrm>
              <a:prstGeom prst="chevron">
                <a:avLst>
                  <a:gd name="adj" fmla="val 50000"/>
                </a:avLst>
              </a:prstGeom>
              <a:solidFill>
                <a:srgbClr val="CBE3D9">
                  <a:alpha val="90000"/>
                </a:srgb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 cap="none">
                    <a:solidFill>
                      <a:srgbClr val="46454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1" name="Roadmap"/>
              <p:cNvSpPr txBox="1"/>
              <p:nvPr/>
            </p:nvSpPr>
            <p:spPr>
              <a:xfrm>
                <a:off x="570724" y="407630"/>
                <a:ext cx="1712176" cy="32618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2000" cap="none">
                    <a:solidFill>
                      <a:srgbClr val="000000"/>
                    </a:solidFill>
                  </a:defRPr>
                </a:lvl1pPr>
              </a:lstStyle>
              <a:p>
                <a:r>
                  <a:t>Roadmap</a:t>
                </a:r>
              </a:p>
            </p:txBody>
          </p:sp>
        </p:grpSp>
        <p:grpSp>
          <p:nvGrpSpPr>
            <p:cNvPr id="235" name="Group"/>
            <p:cNvGrpSpPr/>
            <p:nvPr/>
          </p:nvGrpSpPr>
          <p:grpSpPr>
            <a:xfrm>
              <a:off x="5445264" y="1684669"/>
              <a:ext cx="2853625" cy="1141449"/>
              <a:chOff x="0" y="0"/>
              <a:chExt cx="2853623" cy="1141448"/>
            </a:xfrm>
          </p:grpSpPr>
          <p:sp>
            <p:nvSpPr>
              <p:cNvPr id="233" name="Chevron"/>
              <p:cNvSpPr/>
              <p:nvPr/>
            </p:nvSpPr>
            <p:spPr>
              <a:xfrm>
                <a:off x="0" y="0"/>
                <a:ext cx="2853624" cy="1141449"/>
              </a:xfrm>
              <a:prstGeom prst="chevron">
                <a:avLst>
                  <a:gd name="adj" fmla="val 50000"/>
                </a:avLst>
              </a:prstGeom>
              <a:solidFill>
                <a:srgbClr val="CCE4D5">
                  <a:alpha val="90000"/>
                </a:srgb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 b="1" cap="none">
                    <a:solidFill>
                      <a:srgbClr val="46454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4" name="Release 002 Planning"/>
              <p:cNvSpPr txBox="1"/>
              <p:nvPr/>
            </p:nvSpPr>
            <p:spPr>
              <a:xfrm>
                <a:off x="570724" y="260846"/>
                <a:ext cx="1712176" cy="619756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622300">
                  <a:defRPr sz="2000" cap="none">
                    <a:solidFill>
                      <a:srgbClr val="000000"/>
                    </a:solidFill>
                  </a:defRPr>
                </a:lvl1pPr>
              </a:lstStyle>
              <a:p>
                <a:r>
                  <a:t>Release 002 Planning</a:t>
                </a:r>
              </a:p>
            </p:txBody>
          </p:sp>
        </p:grpSp>
        <p:grpSp>
          <p:nvGrpSpPr>
            <p:cNvPr id="238" name="Group"/>
            <p:cNvGrpSpPr/>
            <p:nvPr/>
          </p:nvGrpSpPr>
          <p:grpSpPr>
            <a:xfrm>
              <a:off x="7899380" y="1684669"/>
              <a:ext cx="2853625" cy="1141449"/>
              <a:chOff x="0" y="0"/>
              <a:chExt cx="2853623" cy="1141448"/>
            </a:xfrm>
          </p:grpSpPr>
          <p:sp>
            <p:nvSpPr>
              <p:cNvPr id="236" name="Chevron"/>
              <p:cNvSpPr/>
              <p:nvPr/>
            </p:nvSpPr>
            <p:spPr>
              <a:xfrm>
                <a:off x="0" y="0"/>
                <a:ext cx="2853624" cy="1141449"/>
              </a:xfrm>
              <a:prstGeom prst="chevron">
                <a:avLst>
                  <a:gd name="adj" fmla="val 50000"/>
                </a:avLst>
              </a:prstGeom>
              <a:solidFill>
                <a:srgbClr val="CCE5D2">
                  <a:alpha val="90000"/>
                </a:srgb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 cap="none">
                    <a:solidFill>
                      <a:srgbClr val="46454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7" name="BA/UX"/>
              <p:cNvSpPr txBox="1"/>
              <p:nvPr/>
            </p:nvSpPr>
            <p:spPr>
              <a:xfrm>
                <a:off x="570724" y="407630"/>
                <a:ext cx="1712176" cy="32618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2000" b="1" cap="none">
                    <a:solidFill>
                      <a:srgbClr val="000000"/>
                    </a:solidFill>
                  </a:defRPr>
                </a:lvl1pPr>
              </a:lstStyle>
              <a:p>
                <a:r>
                  <a:t>BA/UX</a:t>
                </a:r>
              </a:p>
            </p:txBody>
          </p:sp>
        </p:grpSp>
        <p:grpSp>
          <p:nvGrpSpPr>
            <p:cNvPr id="241" name="Group"/>
            <p:cNvGrpSpPr/>
            <p:nvPr/>
          </p:nvGrpSpPr>
          <p:grpSpPr>
            <a:xfrm>
              <a:off x="10353497" y="1684669"/>
              <a:ext cx="2853625" cy="1141449"/>
              <a:chOff x="0" y="0"/>
              <a:chExt cx="2853623" cy="1141448"/>
            </a:xfrm>
          </p:grpSpPr>
          <p:sp>
            <p:nvSpPr>
              <p:cNvPr id="239" name="Chevron"/>
              <p:cNvSpPr/>
              <p:nvPr/>
            </p:nvSpPr>
            <p:spPr>
              <a:xfrm>
                <a:off x="0" y="0"/>
                <a:ext cx="2853624" cy="1141449"/>
              </a:xfrm>
              <a:prstGeom prst="chevron">
                <a:avLst>
                  <a:gd name="adj" fmla="val 50000"/>
                </a:avLst>
              </a:prstGeom>
              <a:solidFill>
                <a:srgbClr val="CCE6CE">
                  <a:alpha val="90000"/>
                </a:srgb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 cap="none">
                    <a:solidFill>
                      <a:srgbClr val="46454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0" name="…"/>
              <p:cNvSpPr txBox="1"/>
              <p:nvPr/>
            </p:nvSpPr>
            <p:spPr>
              <a:xfrm>
                <a:off x="570723" y="407630"/>
                <a:ext cx="1712177" cy="32618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2000" cap="none">
                    <a:solidFill>
                      <a:srgbClr val="000000"/>
                    </a:solidFill>
                  </a:defRPr>
                </a:lvl1pPr>
              </a:lstStyle>
              <a:p>
                <a:r>
                  <a:t>…</a:t>
                </a:r>
              </a:p>
            </p:txBody>
          </p:sp>
        </p:grpSp>
        <p:grpSp>
          <p:nvGrpSpPr>
            <p:cNvPr id="244" name="Group"/>
            <p:cNvGrpSpPr/>
            <p:nvPr/>
          </p:nvGrpSpPr>
          <p:grpSpPr>
            <a:xfrm>
              <a:off x="0" y="3135548"/>
              <a:ext cx="3438100" cy="1375241"/>
              <a:chOff x="0" y="0"/>
              <a:chExt cx="3438099" cy="1375239"/>
            </a:xfrm>
          </p:grpSpPr>
          <p:sp>
            <p:nvSpPr>
              <p:cNvPr id="242" name="Chevron"/>
              <p:cNvSpPr/>
              <p:nvPr/>
            </p:nvSpPr>
            <p:spPr>
              <a:xfrm>
                <a:off x="0" y="0"/>
                <a:ext cx="3438100" cy="1375240"/>
              </a:xfrm>
              <a:prstGeom prst="chevron">
                <a:avLst>
                  <a:gd name="adj" fmla="val 50000"/>
                </a:avLst>
              </a:prstGeom>
              <a:solidFill>
                <a:srgbClr val="A3C644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500"/>
                  </a:spcBef>
                  <a:defRPr sz="1700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3" name="Strategic…"/>
              <p:cNvSpPr txBox="1"/>
              <p:nvPr/>
            </p:nvSpPr>
            <p:spPr>
              <a:xfrm>
                <a:off x="687620" y="300273"/>
                <a:ext cx="2062861" cy="77469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755650">
                  <a:defRPr sz="2000" b="1" cap="none">
                    <a:solidFill>
                      <a:srgbClr val="FFFFFF"/>
                    </a:solidFill>
                    <a:latin typeface="SourceSansPro-Semibold"/>
                    <a:ea typeface="SourceSansPro-Semibold"/>
                    <a:cs typeface="SourceSansPro-Semibold"/>
                    <a:sym typeface="SourceSansPro-Semibold"/>
                  </a:defRPr>
                </a:pPr>
                <a:r>
                  <a:t>Strategic</a:t>
                </a:r>
              </a:p>
              <a:p>
                <a:pPr algn="ctr" defTabSz="755650">
                  <a:defRPr sz="2000" b="1" cap="none">
                    <a:solidFill>
                      <a:srgbClr val="FFFFFF"/>
                    </a:solidFill>
                    <a:latin typeface="SourceSansPro-Semibold"/>
                    <a:ea typeface="SourceSansPro-Semibold"/>
                    <a:cs typeface="SourceSansPro-Semibold"/>
                    <a:sym typeface="SourceSansPro-Semibold"/>
                  </a:defRPr>
                </a:pPr>
                <a:r>
                  <a:t>Planning</a:t>
                </a:r>
              </a:p>
            </p:txBody>
          </p:sp>
        </p:grpSp>
        <p:grpSp>
          <p:nvGrpSpPr>
            <p:cNvPr id="247" name="Group"/>
            <p:cNvGrpSpPr/>
            <p:nvPr/>
          </p:nvGrpSpPr>
          <p:grpSpPr>
            <a:xfrm>
              <a:off x="3003847" y="3252443"/>
              <a:ext cx="2853625" cy="1141449"/>
              <a:chOff x="0" y="0"/>
              <a:chExt cx="2853623" cy="1141448"/>
            </a:xfrm>
          </p:grpSpPr>
          <p:sp>
            <p:nvSpPr>
              <p:cNvPr id="245" name="Chevron"/>
              <p:cNvSpPr/>
              <p:nvPr/>
            </p:nvSpPr>
            <p:spPr>
              <a:xfrm>
                <a:off x="0" y="0"/>
                <a:ext cx="2853624" cy="1141449"/>
              </a:xfrm>
              <a:prstGeom prst="chevron">
                <a:avLst>
                  <a:gd name="adj" fmla="val 50000"/>
                </a:avLst>
              </a:prstGeom>
              <a:solidFill>
                <a:srgbClr val="CFE7CC">
                  <a:alpha val="90000"/>
                </a:srgb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 cap="none">
                    <a:solidFill>
                      <a:srgbClr val="46454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6" name="Competitive Benchmarking"/>
              <p:cNvSpPr txBox="1"/>
              <p:nvPr/>
            </p:nvSpPr>
            <p:spPr>
              <a:xfrm>
                <a:off x="570724" y="114062"/>
                <a:ext cx="1712176" cy="91332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622300">
                  <a:defRPr sz="2000" cap="none">
                    <a:solidFill>
                      <a:srgbClr val="000000"/>
                    </a:solidFill>
                  </a:defRPr>
                </a:lvl1pPr>
              </a:lstStyle>
              <a:p>
                <a:r>
                  <a:t>Competitive Benchmarking</a:t>
                </a:r>
              </a:p>
            </p:txBody>
          </p:sp>
        </p:grpSp>
        <p:grpSp>
          <p:nvGrpSpPr>
            <p:cNvPr id="250" name="Group"/>
            <p:cNvGrpSpPr/>
            <p:nvPr/>
          </p:nvGrpSpPr>
          <p:grpSpPr>
            <a:xfrm>
              <a:off x="5445264" y="3252443"/>
              <a:ext cx="2853625" cy="1141449"/>
              <a:chOff x="0" y="0"/>
              <a:chExt cx="2853623" cy="1141448"/>
            </a:xfrm>
          </p:grpSpPr>
          <p:sp>
            <p:nvSpPr>
              <p:cNvPr id="248" name="Chevron"/>
              <p:cNvSpPr/>
              <p:nvPr/>
            </p:nvSpPr>
            <p:spPr>
              <a:xfrm>
                <a:off x="0" y="0"/>
                <a:ext cx="2853624" cy="1141449"/>
              </a:xfrm>
              <a:prstGeom prst="chevron">
                <a:avLst>
                  <a:gd name="adj" fmla="val 50000"/>
                </a:avLst>
              </a:prstGeom>
              <a:solidFill>
                <a:srgbClr val="D4E8CD">
                  <a:alpha val="90000"/>
                </a:srgb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 cap="none">
                    <a:solidFill>
                      <a:srgbClr val="46454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9" name="Market Requirements"/>
              <p:cNvSpPr txBox="1"/>
              <p:nvPr/>
            </p:nvSpPr>
            <p:spPr>
              <a:xfrm>
                <a:off x="583424" y="114062"/>
                <a:ext cx="1712176" cy="91332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622300">
                  <a:defRPr sz="2000" cap="none">
                    <a:solidFill>
                      <a:srgbClr val="000000"/>
                    </a:solidFill>
                  </a:defRPr>
                </a:lvl1pPr>
              </a:lstStyle>
              <a:p>
                <a:r>
                  <a:t>Market Requirements</a:t>
                </a:r>
              </a:p>
            </p:txBody>
          </p:sp>
        </p:grpSp>
        <p:grpSp>
          <p:nvGrpSpPr>
            <p:cNvPr id="253" name="Group"/>
            <p:cNvGrpSpPr/>
            <p:nvPr/>
          </p:nvGrpSpPr>
          <p:grpSpPr>
            <a:xfrm>
              <a:off x="7899380" y="3252443"/>
              <a:ext cx="2853625" cy="1141449"/>
              <a:chOff x="0" y="0"/>
              <a:chExt cx="2853623" cy="1141448"/>
            </a:xfrm>
          </p:grpSpPr>
          <p:sp>
            <p:nvSpPr>
              <p:cNvPr id="251" name="Chevron"/>
              <p:cNvSpPr/>
              <p:nvPr/>
            </p:nvSpPr>
            <p:spPr>
              <a:xfrm>
                <a:off x="0" y="0"/>
                <a:ext cx="2853624" cy="1141449"/>
              </a:xfrm>
              <a:prstGeom prst="chevron">
                <a:avLst>
                  <a:gd name="adj" fmla="val 50000"/>
                </a:avLst>
              </a:prstGeom>
              <a:solidFill>
                <a:srgbClr val="DAE9CD">
                  <a:alpha val="90000"/>
                </a:srgb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 cap="none">
                    <a:solidFill>
                      <a:srgbClr val="46454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2" name="Roadmap"/>
              <p:cNvSpPr txBox="1"/>
              <p:nvPr/>
            </p:nvSpPr>
            <p:spPr>
              <a:xfrm>
                <a:off x="570724" y="433030"/>
                <a:ext cx="1712176" cy="32618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2000" cap="none">
                    <a:solidFill>
                      <a:srgbClr val="000000"/>
                    </a:solidFill>
                  </a:defRPr>
                </a:lvl1pPr>
              </a:lstStyle>
              <a:p>
                <a:r>
                  <a:t>Roadmap</a:t>
                </a:r>
              </a:p>
            </p:txBody>
          </p:sp>
        </p:grpSp>
        <p:grpSp>
          <p:nvGrpSpPr>
            <p:cNvPr id="256" name="Group"/>
            <p:cNvGrpSpPr/>
            <p:nvPr/>
          </p:nvGrpSpPr>
          <p:grpSpPr>
            <a:xfrm>
              <a:off x="10353497" y="3252443"/>
              <a:ext cx="2853625" cy="1141449"/>
              <a:chOff x="0" y="0"/>
              <a:chExt cx="2853623" cy="1141448"/>
            </a:xfrm>
          </p:grpSpPr>
          <p:sp>
            <p:nvSpPr>
              <p:cNvPr id="254" name="Chevron"/>
              <p:cNvSpPr/>
              <p:nvPr/>
            </p:nvSpPr>
            <p:spPr>
              <a:xfrm>
                <a:off x="0" y="0"/>
                <a:ext cx="2853624" cy="1141449"/>
              </a:xfrm>
              <a:prstGeom prst="chevron">
                <a:avLst>
                  <a:gd name="adj" fmla="val 50000"/>
                </a:avLst>
              </a:prstGeom>
              <a:solidFill>
                <a:srgbClr val="DFEACD">
                  <a:alpha val="90000"/>
                </a:srgb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 cap="none">
                    <a:solidFill>
                      <a:srgbClr val="46454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5" name="Release 003 Planning"/>
              <p:cNvSpPr txBox="1"/>
              <p:nvPr/>
            </p:nvSpPr>
            <p:spPr>
              <a:xfrm>
                <a:off x="570723" y="286246"/>
                <a:ext cx="1712177" cy="619756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622300">
                  <a:defRPr sz="2000" cap="none">
                    <a:solidFill>
                      <a:srgbClr val="000000"/>
                    </a:solidFill>
                  </a:defRPr>
                </a:lvl1pPr>
              </a:lstStyle>
              <a:p>
                <a:r>
                  <a:t>Release 003 Planning</a:t>
                </a:r>
              </a:p>
            </p:txBody>
          </p:sp>
        </p:grpSp>
      </p:grpSp>
      <p:sp>
        <p:nvSpPr>
          <p:cNvPr id="258" name="4"/>
          <p:cNvSpPr txBox="1"/>
          <p:nvPr/>
        </p:nvSpPr>
        <p:spPr>
          <a:xfrm>
            <a:off x="15301726" y="8453267"/>
            <a:ext cx="183694" cy="285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r>
              <a:t>4</a:t>
            </a:r>
          </a:p>
        </p:txBody>
      </p:sp>
      <p:sp>
        <p:nvSpPr>
          <p:cNvPr id="259" name="© EPAM 2017. PRIVATE &amp; CONFIDENTIAL"/>
          <p:cNvSpPr txBox="1"/>
          <p:nvPr/>
        </p:nvSpPr>
        <p:spPr>
          <a:xfrm>
            <a:off x="789624" y="8453267"/>
            <a:ext cx="5884506" cy="260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1000">
                <a:solidFill>
                  <a:srgbClr val="A6AAA8"/>
                </a:solidFill>
              </a:defRPr>
            </a:lvl1pPr>
          </a:lstStyle>
          <a:p>
            <a:r>
              <a:t>© EPAM 2017. PRIVATE &amp; CONFIDENTIAL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roduct Development Life Cycle"/>
          <p:cNvSpPr txBox="1"/>
          <p:nvPr/>
        </p:nvSpPr>
        <p:spPr>
          <a:xfrm>
            <a:off x="698500" y="486030"/>
            <a:ext cx="3521889" cy="26200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4800">
                <a:solidFill>
                  <a:srgbClr val="39C2D7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Product Development Life Cycle </a:t>
            </a:r>
          </a:p>
        </p:txBody>
      </p:sp>
      <p:sp>
        <p:nvSpPr>
          <p:cNvPr id="262" name="Phase 1 – FDD"/>
          <p:cNvSpPr txBox="1"/>
          <p:nvPr/>
        </p:nvSpPr>
        <p:spPr>
          <a:xfrm>
            <a:off x="717563" y="3532267"/>
            <a:ext cx="2220781" cy="4508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2200" cap="none">
                <a:solidFill>
                  <a:srgbClr val="53585F"/>
                </a:solidFill>
              </a:defRPr>
            </a:lvl1pPr>
          </a:lstStyle>
          <a:p>
            <a:r>
              <a:t>Phase 1 – FDD</a:t>
            </a:r>
          </a:p>
        </p:txBody>
      </p:sp>
      <p:sp>
        <p:nvSpPr>
          <p:cNvPr id="263" name="Phase 2 – BDD"/>
          <p:cNvSpPr txBox="1"/>
          <p:nvPr/>
        </p:nvSpPr>
        <p:spPr>
          <a:xfrm>
            <a:off x="705095" y="4108009"/>
            <a:ext cx="1763117" cy="4508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 algn="ctr">
              <a:defRPr sz="2200" cap="none">
                <a:solidFill>
                  <a:srgbClr val="53585F"/>
                </a:solidFill>
              </a:defRPr>
            </a:lvl1pPr>
          </a:lstStyle>
          <a:p>
            <a:r>
              <a:t>Phase 2 – BDD</a:t>
            </a:r>
          </a:p>
        </p:txBody>
      </p:sp>
      <p:sp>
        <p:nvSpPr>
          <p:cNvPr id="264" name="5"/>
          <p:cNvSpPr txBox="1"/>
          <p:nvPr/>
        </p:nvSpPr>
        <p:spPr>
          <a:xfrm>
            <a:off x="15301726" y="8453267"/>
            <a:ext cx="183694" cy="285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r>
              <a:t>5</a:t>
            </a:r>
          </a:p>
        </p:txBody>
      </p:sp>
      <p:sp>
        <p:nvSpPr>
          <p:cNvPr id="265" name="© EPAM 2017. PRIVATE &amp; CONFIDENTIAL"/>
          <p:cNvSpPr txBox="1"/>
          <p:nvPr/>
        </p:nvSpPr>
        <p:spPr>
          <a:xfrm>
            <a:off x="789624" y="8453267"/>
            <a:ext cx="5884506" cy="260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1000">
                <a:solidFill>
                  <a:srgbClr val="A6AAA8"/>
                </a:solidFill>
              </a:defRPr>
            </a:lvl1pPr>
          </a:lstStyle>
          <a:p>
            <a:r>
              <a:t>© EPAM 2017. PRIVATE &amp; CONFIDENTIAL</a:t>
            </a:r>
          </a:p>
        </p:txBody>
      </p:sp>
      <p:pic>
        <p:nvPicPr>
          <p:cNvPr id="266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9051" y="428665"/>
            <a:ext cx="10077098" cy="828667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roduct Development Life Cycle"/>
          <p:cNvSpPr txBox="1"/>
          <p:nvPr/>
        </p:nvSpPr>
        <p:spPr>
          <a:xfrm>
            <a:off x="698500" y="486030"/>
            <a:ext cx="3521889" cy="26200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4800">
                <a:solidFill>
                  <a:srgbClr val="39C2D7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Product Development Life Cycle </a:t>
            </a:r>
          </a:p>
        </p:txBody>
      </p:sp>
      <p:sp>
        <p:nvSpPr>
          <p:cNvPr id="269" name="Phase 1 – FDD"/>
          <p:cNvSpPr txBox="1"/>
          <p:nvPr/>
        </p:nvSpPr>
        <p:spPr>
          <a:xfrm>
            <a:off x="717563" y="3532267"/>
            <a:ext cx="2220781" cy="4508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>
              <a:defRPr sz="2200" cap="none">
                <a:solidFill>
                  <a:srgbClr val="53585F"/>
                </a:solidFill>
              </a:defRPr>
            </a:lvl1pPr>
          </a:lstStyle>
          <a:p>
            <a:r>
              <a:t>Phase 1 – FDD</a:t>
            </a:r>
          </a:p>
        </p:txBody>
      </p:sp>
      <p:sp>
        <p:nvSpPr>
          <p:cNvPr id="270" name="Phase 2 – BDD"/>
          <p:cNvSpPr txBox="1"/>
          <p:nvPr/>
        </p:nvSpPr>
        <p:spPr>
          <a:xfrm>
            <a:off x="705095" y="4108009"/>
            <a:ext cx="1763117" cy="4508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 algn="ctr">
              <a:defRPr sz="2200" cap="none">
                <a:solidFill>
                  <a:srgbClr val="53585F"/>
                </a:solidFill>
              </a:defRPr>
            </a:lvl1pPr>
          </a:lstStyle>
          <a:p>
            <a:r>
              <a:t>Phase 2 – BDD</a:t>
            </a:r>
          </a:p>
        </p:txBody>
      </p:sp>
      <p:sp>
        <p:nvSpPr>
          <p:cNvPr id="271" name="6"/>
          <p:cNvSpPr txBox="1"/>
          <p:nvPr/>
        </p:nvSpPr>
        <p:spPr>
          <a:xfrm>
            <a:off x="15301726" y="8453267"/>
            <a:ext cx="183694" cy="285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r>
              <a:t>6</a:t>
            </a:r>
          </a:p>
        </p:txBody>
      </p:sp>
      <p:sp>
        <p:nvSpPr>
          <p:cNvPr id="272" name="© EPAM 2017. PRIVATE &amp; CONFIDENTIAL"/>
          <p:cNvSpPr txBox="1"/>
          <p:nvPr/>
        </p:nvSpPr>
        <p:spPr>
          <a:xfrm>
            <a:off x="789624" y="8453267"/>
            <a:ext cx="5884506" cy="260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1000">
                <a:solidFill>
                  <a:srgbClr val="A6AAA8"/>
                </a:solidFill>
              </a:defRPr>
            </a:lvl1pPr>
          </a:lstStyle>
          <a:p>
            <a:r>
              <a:t>© EPAM 2017. PRIVATE &amp; CONFIDENTIAL</a:t>
            </a:r>
          </a:p>
        </p:txBody>
      </p:sp>
      <p:pic>
        <p:nvPicPr>
          <p:cNvPr id="273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3205" y="400277"/>
            <a:ext cx="8810127" cy="836884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lease planning process"/>
          <p:cNvSpPr txBox="1"/>
          <p:nvPr/>
        </p:nvSpPr>
        <p:spPr>
          <a:xfrm>
            <a:off x="711200" y="764160"/>
            <a:ext cx="7190948" cy="9969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4800">
                <a:solidFill>
                  <a:srgbClr val="39C2D7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Release planning process</a:t>
            </a:r>
          </a:p>
        </p:txBody>
      </p:sp>
      <p:sp>
        <p:nvSpPr>
          <p:cNvPr id="276" name="7"/>
          <p:cNvSpPr txBox="1"/>
          <p:nvPr/>
        </p:nvSpPr>
        <p:spPr>
          <a:xfrm>
            <a:off x="15301726" y="8453267"/>
            <a:ext cx="183694" cy="285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r>
              <a:t>7</a:t>
            </a:r>
          </a:p>
        </p:txBody>
      </p:sp>
      <p:pic>
        <p:nvPicPr>
          <p:cNvPr id="277" name="Process Schema Copy 3.png" descr="Process Schema Copy 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65" y="1915486"/>
            <a:ext cx="16000070" cy="6075028"/>
          </a:xfrm>
          <a:prstGeom prst="rect">
            <a:avLst/>
          </a:prstGeom>
          <a:ln w="3175">
            <a:miter lim="400000"/>
          </a:ln>
        </p:spPr>
      </p:pic>
      <p:sp>
        <p:nvSpPr>
          <p:cNvPr id="278" name="© EPAM 2017. PRIVATE &amp; CONFIDENTIAL"/>
          <p:cNvSpPr txBox="1"/>
          <p:nvPr/>
        </p:nvSpPr>
        <p:spPr>
          <a:xfrm>
            <a:off x="789624" y="8453267"/>
            <a:ext cx="5884506" cy="260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1000">
                <a:solidFill>
                  <a:srgbClr val="A6AAA8"/>
                </a:solidFill>
              </a:defRPr>
            </a:lvl1pPr>
          </a:lstStyle>
          <a:p>
            <a:r>
              <a:t>© EPAM 2017. PRIVATE &amp; CONFIDENTIAL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FEATURE DEVELOPMENT PROCESS"/>
          <p:cNvSpPr txBox="1"/>
          <p:nvPr/>
        </p:nvSpPr>
        <p:spPr>
          <a:xfrm>
            <a:off x="755431" y="783230"/>
            <a:ext cx="10110870" cy="9969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4800">
                <a:solidFill>
                  <a:srgbClr val="39C2D7"/>
                </a:solidFill>
                <a:latin typeface="+mn-lt"/>
                <a:ea typeface="+mn-ea"/>
                <a:cs typeface="+mn-cs"/>
                <a:sym typeface="Oswald Regular"/>
              </a:defRPr>
            </a:lvl1pPr>
          </a:lstStyle>
          <a:p>
            <a:r>
              <a:t>FEATURE DEVELOPMENT PROCESS</a:t>
            </a:r>
          </a:p>
        </p:txBody>
      </p:sp>
      <p:sp>
        <p:nvSpPr>
          <p:cNvPr id="281" name="8"/>
          <p:cNvSpPr txBox="1"/>
          <p:nvPr/>
        </p:nvSpPr>
        <p:spPr>
          <a:xfrm>
            <a:off x="15314426" y="8453267"/>
            <a:ext cx="183694" cy="285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/>
          <a:p>
            <a:r>
              <a:t>8</a:t>
            </a:r>
          </a:p>
        </p:txBody>
      </p:sp>
      <p:pic>
        <p:nvPicPr>
          <p:cNvPr id="282" name="Process Schema Copy.png" descr="Process Schema Cop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612" y="2209335"/>
            <a:ext cx="15866543" cy="6024329"/>
          </a:xfrm>
          <a:prstGeom prst="rect">
            <a:avLst/>
          </a:prstGeom>
          <a:ln w="3175">
            <a:miter lim="400000"/>
          </a:ln>
        </p:spPr>
      </p:pic>
      <p:sp>
        <p:nvSpPr>
          <p:cNvPr id="283" name="© EPAM 2017. PRIVATE &amp; CONFIDENTIAL"/>
          <p:cNvSpPr txBox="1"/>
          <p:nvPr/>
        </p:nvSpPr>
        <p:spPr>
          <a:xfrm>
            <a:off x="789624" y="8453267"/>
            <a:ext cx="5884506" cy="260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defTabSz="609600">
              <a:lnSpc>
                <a:spcPct val="90000"/>
              </a:lnSpc>
              <a:defRPr sz="1000">
                <a:solidFill>
                  <a:srgbClr val="A6AAA8"/>
                </a:solidFill>
              </a:defRPr>
            </a:lvl1pPr>
          </a:lstStyle>
          <a:p>
            <a:r>
              <a:t>© EPAM 2017. PRIVATE &amp; CONFIDENTIAL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A6AAA9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Oswald Regular"/>
        <a:ea typeface="Oswald Regular"/>
        <a:cs typeface="Oswald Regular"/>
      </a:majorFont>
      <a:minorFont>
        <a:latin typeface="Oswald Regular"/>
        <a:ea typeface="Oswald Regular"/>
        <a:cs typeface="Oswald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l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all" spc="0" normalizeH="0" baseline="0">
            <a:ln>
              <a:noFill/>
            </a:ln>
            <a:solidFill>
              <a:srgbClr val="A6AAA9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Oswald Regular"/>
        <a:ea typeface="Oswald Regular"/>
        <a:cs typeface="Oswald Regular"/>
      </a:majorFont>
      <a:minorFont>
        <a:latin typeface="Oswald Regular"/>
        <a:ea typeface="Oswald Regular"/>
        <a:cs typeface="Oswald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l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all" spc="0" normalizeH="0" baseline="0">
            <a:ln>
              <a:noFill/>
            </a:ln>
            <a:solidFill>
              <a:srgbClr val="A6AAA9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Microsoft Office PowerPoint</Application>
  <PresentationFormat>Custom</PresentationFormat>
  <Paragraphs>262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Helvetica</vt:lpstr>
      <vt:lpstr>Helvetica Light</vt:lpstr>
      <vt:lpstr>Helvetica Neue</vt:lpstr>
      <vt:lpstr>Lucida Grande</vt:lpstr>
      <vt:lpstr>Oswald Medium</vt:lpstr>
      <vt:lpstr>Oswald Regular</vt:lpstr>
      <vt:lpstr>Source Sans Pro</vt:lpstr>
      <vt:lpstr>SourceSansPro-Semibold</vt:lpstr>
      <vt:lpstr>Times</vt:lpstr>
      <vt:lpstr>Trebuchet MS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Iurii Medynskii</dc:creator>
  <cp:lastModifiedBy>Iurii Medynskii</cp:lastModifiedBy>
  <cp:revision>1</cp:revision>
  <dcterms:modified xsi:type="dcterms:W3CDTF">2017-09-13T08:37:19Z</dcterms:modified>
</cp:coreProperties>
</file>