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305" r:id="rId2"/>
    <p:sldId id="304" r:id="rId3"/>
    <p:sldId id="295" r:id="rId4"/>
    <p:sldId id="293" r:id="rId5"/>
    <p:sldId id="292" r:id="rId6"/>
    <p:sldId id="298" r:id="rId7"/>
    <p:sldId id="296" r:id="rId8"/>
    <p:sldId id="297" r:id="rId9"/>
    <p:sldId id="280" r:id="rId10"/>
    <p:sldId id="299" r:id="rId11"/>
    <p:sldId id="300" r:id="rId12"/>
    <p:sldId id="288" r:id="rId13"/>
    <p:sldId id="291" r:id="rId14"/>
    <p:sldId id="301" r:id="rId15"/>
    <p:sldId id="302" r:id="rId16"/>
    <p:sldId id="275" r:id="rId17"/>
    <p:sldId id="277" r:id="rId18"/>
    <p:sldId id="274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дик Асадуллин" initials="РА" lastIdx="1" clrIdx="0">
    <p:extLst/>
  </p:cmAuthor>
  <p:cmAuthor id="2" name="Радик Асадуллин" initials="РА [2]" lastIdx="1" clrIdx="1">
    <p:extLst/>
  </p:cmAuthor>
  <p:cmAuthor id="3" name="Радик Асадуллин" initials="РА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4A1E4"/>
    <a:srgbClr val="3A9757"/>
    <a:srgbClr val="2D3039"/>
    <a:srgbClr val="3A9557"/>
    <a:srgbClr val="B14723"/>
    <a:srgbClr val="00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4" autoAdjust="0"/>
    <p:restoredTop sz="81183" autoAdjust="0"/>
  </p:normalViewPr>
  <p:slideViewPr>
    <p:cSldViewPr snapToGrid="0" snapToObjects="1">
      <p:cViewPr>
        <p:scale>
          <a:sx n="61" d="100"/>
          <a:sy n="61" d="100"/>
        </p:scale>
        <p:origin x="87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2-19T14:43:13.782" idx="1">
    <p:pos x="10" y="10"/>
    <p:text>Будет добавлено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2-19T14:43:13.782" idx="1">
    <p:pos x="10" y="10"/>
    <p:text>Будет добавлено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2-19T14:43:13.782" idx="1">
    <p:pos x="10" y="10"/>
    <p:text>Будет добавлено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2-19T14:43:13.782" idx="1">
    <p:pos x="10" y="10"/>
    <p:text>Будет добавлено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2-19T14:43:13.782" idx="1">
    <p:pos x="10" y="10"/>
    <p:text>Будет добавлено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2-19T14:43:13.782" idx="1">
    <p:pos x="10" y="10"/>
    <p:text>Будет добавлено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2-19T14:43:13.782" idx="1">
    <p:pos x="10" y="10"/>
    <p:text>Будет добавлено</p:text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 smtClean="0"/>
              <a:t>Добрый день! Все сегодня пришли на конференцию не просто так а ради какой то цели. И именно это замечательное слово «Цель» занимает все более активные позиции в нашей жизни и в нашей работе. Особенно это характерно для </a:t>
            </a:r>
            <a:r>
              <a:rPr lang="en-US" baseline="0" dirty="0" smtClean="0"/>
              <a:t>IT </a:t>
            </a:r>
            <a:r>
              <a:rPr lang="ru-RU" baseline="0" dirty="0" smtClean="0"/>
              <a:t>компаний в эпоху гибких методологий. (клик) Но сегодня я поделюсь своими наблюдения и ощущениями о целях сотрудника компании (</a:t>
            </a:r>
            <a:r>
              <a:rPr lang="ru-RU" baseline="0" dirty="0" err="1" smtClean="0"/>
              <a:t>аналатика</a:t>
            </a:r>
            <a:r>
              <a:rPr lang="ru-RU" baseline="0" dirty="0" smtClean="0"/>
              <a:t>) и компании немного в другой плоскости </a:t>
            </a:r>
            <a:r>
              <a:rPr lang="mr-IN" baseline="0" dirty="0" smtClean="0"/>
              <a:t>–</a:t>
            </a:r>
            <a:r>
              <a:rPr lang="ru-RU" baseline="0" dirty="0" smtClean="0"/>
              <a:t> в плоскости счастья, т.к. мы тратим на работу примерно1/3-1/4 жизни, то почему бы не тратить это время с удовольствием. Особенно это актуально в так называемых «Бирюзовых компаниях». </a:t>
            </a:r>
          </a:p>
          <a:p>
            <a:pPr marL="457200" indent="-457200">
              <a:buAutoNum type="arabicPeriod"/>
            </a:pPr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950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432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717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1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04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92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06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09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хочу</a:t>
            </a:r>
            <a:r>
              <a:rPr lang="ru-RU" baseline="0" dirty="0" smtClean="0"/>
              <a:t> тратить свои часы так чтобы не было больно.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095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11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И эта самая реальность часто представляет из себя картинку</a:t>
            </a:r>
          </a:p>
          <a:p>
            <a:r>
              <a:rPr lang="ru-RU" dirty="0" smtClean="0"/>
              <a:t>, в которой</a:t>
            </a:r>
            <a:r>
              <a:rPr lang="ru-RU" baseline="0" dirty="0" smtClean="0"/>
              <a:t> </a:t>
            </a:r>
            <a:r>
              <a:rPr lang="ru-RU" dirty="0" smtClean="0"/>
              <a:t>находишься по горло в</a:t>
            </a:r>
            <a:r>
              <a:rPr lang="ru-RU" baseline="0" dirty="0" smtClean="0"/>
              <a:t> </a:t>
            </a:r>
            <a:r>
              <a:rPr lang="ru-RU" dirty="0" smtClean="0"/>
              <a:t>работе и задача</a:t>
            </a:r>
            <a:r>
              <a:rPr lang="ru-RU" baseline="0" dirty="0" smtClean="0"/>
              <a:t>х, а слово «</a:t>
            </a:r>
            <a:r>
              <a:rPr lang="ru-RU" baseline="0" dirty="0" err="1" smtClean="0"/>
              <a:t>дедлайн</a:t>
            </a:r>
            <a:r>
              <a:rPr lang="ru-RU" baseline="0" dirty="0" smtClean="0"/>
              <a:t>» становится таким же повседневным как и утренний кофе.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05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 в </a:t>
            </a:r>
            <a:r>
              <a:rPr lang="ru-RU" dirty="0" smtClean="0"/>
              <a:t>этом беспросветном</a:t>
            </a:r>
            <a:r>
              <a:rPr lang="ru-RU" baseline="0" dirty="0" smtClean="0"/>
              <a:t> завале </a:t>
            </a:r>
            <a:r>
              <a:rPr lang="ru-RU" dirty="0" smtClean="0"/>
              <a:t>нет возможности выдохнуть</a:t>
            </a:r>
            <a:r>
              <a:rPr lang="ru-RU" baseline="0" dirty="0" smtClean="0"/>
              <a:t> и посмотреть на все </a:t>
            </a:r>
            <a:r>
              <a:rPr lang="ru-RU" baseline="0" dirty="0" err="1" smtClean="0"/>
              <a:t>беспрестрастно</a:t>
            </a:r>
            <a:r>
              <a:rPr lang="ru-RU" baseline="0" dirty="0" smtClean="0"/>
              <a:t> со стороны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62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так что в какой то момент работа становится серой повседневностью, убивающую желание вставать по утрам и идти на работу.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4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94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70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Подумать</a:t>
            </a:r>
            <a:r>
              <a:rPr lang="ru-RU" baseline="0" dirty="0" smtClean="0"/>
              <a:t> про игровые проблемы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45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596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00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9.tiff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10.tiff"/><Relationship Id="rId5" Type="http://schemas.openxmlformats.org/officeDocument/2006/relationships/comments" Target="../comments/comment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comments" Target="../comments/comment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comments" Target="../comments/comment5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comments" Target="../comments/comment6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3.tiff"/><Relationship Id="rId5" Type="http://schemas.openxmlformats.org/officeDocument/2006/relationships/comments" Target="../comments/comment7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hyperlink" Target="mailto:Rasadullin@wowworks.r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831849" y="3549958"/>
            <a:ext cx="10464800" cy="12827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Цели Бизнеса и Бизнес-аналитика</a:t>
            </a: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2954358" y="6556668"/>
            <a:ext cx="5816420" cy="11303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549148">
              <a:defRPr sz="3572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 smtClean="0"/>
              <a:t>Асадуллин Радик</a:t>
            </a:r>
          </a:p>
          <a:p>
            <a:pPr algn="l" defTabSz="549148">
              <a:defRPr sz="3572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 smtClean="0"/>
              <a:t>Продуктовый аналитик</a:t>
            </a:r>
            <a:endParaRPr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358" y="5546439"/>
            <a:ext cx="3058134" cy="861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425" y="752062"/>
            <a:ext cx="4025248" cy="19782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72003" y="3152997"/>
            <a:ext cx="260324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500" dirty="0" smtClean="0">
                <a:latin typeface="Arial" charset="0"/>
                <a:ea typeface="Arial" charset="0"/>
                <a:cs typeface="Arial" charset="0"/>
              </a:rPr>
              <a:t>ЦЕЛИ</a:t>
            </a:r>
            <a:endParaRPr lang="ru-RU" sz="6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9954" y="4410216"/>
            <a:ext cx="1209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latin typeface="Arial" charset="0"/>
                <a:ea typeface="Arial" charset="0"/>
                <a:cs typeface="Arial" charset="0"/>
              </a:rPr>
              <a:t>=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32168" y="3856218"/>
            <a:ext cx="57029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latin typeface="Arial" charset="0"/>
                <a:ea typeface="Arial" charset="0"/>
                <a:cs typeface="Arial" charset="0"/>
              </a:rPr>
              <a:t>Стремление к счастью</a:t>
            </a:r>
            <a:endParaRPr lang="ru-RU" sz="7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6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3437E-7 -1.77083E-6 L 0.06799 0.1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" y="65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2" grpId="0"/>
      <p:bldP spid="2" grpId="1"/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084908" y="8835369"/>
            <a:ext cx="564292" cy="569775"/>
          </a:xfrm>
          <a:prstGeom prst="ellipse">
            <a:avLst/>
          </a:prstGeom>
          <a:solidFill>
            <a:srgbClr val="F7E8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2252579" y="8945849"/>
            <a:ext cx="216405" cy="348813"/>
          </a:xfrm>
        </p:spPr>
        <p:txBody>
          <a:bodyPr/>
          <a:lstStyle/>
          <a:p>
            <a:fld id="{86CB4B4D-7CA3-9044-876B-883B54F8677D}" type="slidenum">
              <a:rPr lang="uk-UA" sz="1600" b="1" smtClean="0"/>
              <a:t>10</a:t>
            </a:fld>
            <a:endParaRPr lang="uk-UA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94355" y="274293"/>
            <a:ext cx="1045484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Вариант 1. Непонятно как это все</a:t>
            </a:r>
            <a:r>
              <a:rPr lang="mr-IN" sz="4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ru-RU" sz="4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0" y="285497"/>
            <a:ext cx="1331759" cy="654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79" y="1471267"/>
            <a:ext cx="11759593" cy="62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084908" y="8835369"/>
            <a:ext cx="564292" cy="569775"/>
          </a:xfrm>
          <a:prstGeom prst="ellipse">
            <a:avLst/>
          </a:prstGeom>
          <a:solidFill>
            <a:srgbClr val="F7E8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2252579" y="8945849"/>
            <a:ext cx="216405" cy="348813"/>
          </a:xfrm>
        </p:spPr>
        <p:txBody>
          <a:bodyPr/>
          <a:lstStyle/>
          <a:p>
            <a:fld id="{86CB4B4D-7CA3-9044-876B-883B54F8677D}" type="slidenum">
              <a:rPr lang="uk-UA" sz="1600" b="1" smtClean="0"/>
              <a:t>11</a:t>
            </a:fld>
            <a:endParaRPr lang="uk-UA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9398" y="1614828"/>
            <a:ext cx="109861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b="1" dirty="0">
                <a:latin typeface="Arial" charset="0"/>
                <a:ea typeface="Arial" charset="0"/>
                <a:cs typeface="Arial" charset="0"/>
              </a:rPr>
              <a:t>Возможные пути решения:</a:t>
            </a:r>
            <a:endParaRPr lang="ru-RU" dirty="0">
              <a:solidFill>
                <a:srgbClr val="3A975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0" y="285497"/>
            <a:ext cx="1331759" cy="654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4355" y="274293"/>
            <a:ext cx="1045484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Вариант 2. Непонятно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398" y="2140043"/>
            <a:ext cx="12401837" cy="675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Спросить: «Что я хочу и хочу ли я что-то?»</a:t>
            </a:r>
          </a:p>
          <a:p>
            <a:pPr marL="571500" marR="0" indent="-571500" algn="l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Сказать: «Я хочу от работы ....»</a:t>
            </a:r>
          </a:p>
          <a:p>
            <a:pPr marL="571500" indent="-571500" algn="l">
              <a:lnSpc>
                <a:spcPct val="200000"/>
              </a:lnSpc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Спросить: «Что компания хочет от меня?»</a:t>
            </a:r>
          </a:p>
          <a:p>
            <a:pPr marL="571500" indent="-571500" algn="l">
              <a:lnSpc>
                <a:spcPct val="200000"/>
              </a:lnSpc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Проанализировать: «Как можно это скрестить?»</a:t>
            </a:r>
          </a:p>
          <a:p>
            <a:pPr marL="571500" indent="-571500" algn="l">
              <a:lnSpc>
                <a:spcPct val="200000"/>
              </a:lnSpc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Принять решение </a:t>
            </a:r>
            <a:r>
              <a:rPr lang="mr-IN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или отложить 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этот вопрос до лучших времен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084908" y="8835369"/>
            <a:ext cx="564292" cy="569775"/>
          </a:xfrm>
          <a:prstGeom prst="ellipse">
            <a:avLst/>
          </a:prstGeom>
          <a:solidFill>
            <a:srgbClr val="F7E8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2252579" y="8945849"/>
            <a:ext cx="216405" cy="348813"/>
          </a:xfrm>
        </p:spPr>
        <p:txBody>
          <a:bodyPr/>
          <a:lstStyle/>
          <a:p>
            <a:fld id="{86CB4B4D-7CA3-9044-876B-883B54F8677D}" type="slidenum">
              <a:rPr lang="uk-UA" sz="1600" b="1" smtClean="0"/>
              <a:t>12</a:t>
            </a:fld>
            <a:endParaRPr lang="uk-UA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94355" y="274293"/>
            <a:ext cx="1045484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Вариант 2. Стремления не соответствуют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0" y="285497"/>
            <a:ext cx="1331759" cy="6544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79" y="1211099"/>
            <a:ext cx="12133947" cy="70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8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084908" y="8835369"/>
            <a:ext cx="564292" cy="569775"/>
          </a:xfrm>
          <a:prstGeom prst="ellipse">
            <a:avLst/>
          </a:prstGeom>
          <a:solidFill>
            <a:srgbClr val="F7E8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2252579" y="8945849"/>
            <a:ext cx="216405" cy="348813"/>
          </a:xfrm>
        </p:spPr>
        <p:txBody>
          <a:bodyPr/>
          <a:lstStyle/>
          <a:p>
            <a:fld id="{86CB4B4D-7CA3-9044-876B-883B54F8677D}" type="slidenum">
              <a:rPr lang="uk-UA" sz="1600" b="1" smtClean="0"/>
              <a:t>13</a:t>
            </a:fld>
            <a:endParaRPr lang="uk-UA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94355" y="274293"/>
            <a:ext cx="1045484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Вариант 1. Цели не соответствуют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398" y="1389126"/>
            <a:ext cx="109861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Возможные пути решения:</a:t>
            </a:r>
            <a:endParaRPr lang="ru-RU" dirty="0">
              <a:solidFill>
                <a:srgbClr val="3A97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9398" y="2599713"/>
            <a:ext cx="12401837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Сказать: «Я хочу  ....»</a:t>
            </a:r>
          </a:p>
          <a:p>
            <a:pPr marL="571500" indent="-571500" algn="l">
              <a:lnSpc>
                <a:spcPct val="200000"/>
              </a:lnSpc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Спросить: «Что компания хочет?»</a:t>
            </a:r>
          </a:p>
          <a:p>
            <a:pPr marL="571500" indent="-571500" algn="l">
              <a:lnSpc>
                <a:spcPct val="200000"/>
              </a:lnSpc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Проанализировать: «Как можно это скрестить?»</a:t>
            </a:r>
          </a:p>
          <a:p>
            <a:pPr marL="571500" marR="0" indent="-571500" algn="l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Принять решение </a:t>
            </a:r>
            <a:r>
              <a:rPr lang="mr-IN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ru-RU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0" y="285497"/>
            <a:ext cx="1331759" cy="6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084908" y="8835369"/>
            <a:ext cx="564292" cy="569775"/>
          </a:xfrm>
          <a:prstGeom prst="ellipse">
            <a:avLst/>
          </a:prstGeom>
          <a:solidFill>
            <a:srgbClr val="F7E8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2252579" y="8945849"/>
            <a:ext cx="216405" cy="348813"/>
          </a:xfrm>
        </p:spPr>
        <p:txBody>
          <a:bodyPr/>
          <a:lstStyle/>
          <a:p>
            <a:fld id="{86CB4B4D-7CA3-9044-876B-883B54F8677D}" type="slidenum">
              <a:rPr lang="uk-UA" sz="1600" b="1" smtClean="0"/>
              <a:t>14</a:t>
            </a:fld>
            <a:endParaRPr lang="uk-UA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94355" y="274293"/>
            <a:ext cx="1045484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Вариант 3. Цели соответствуют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0" y="285497"/>
            <a:ext cx="1331759" cy="654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73" t="-326" r="-173" b="38746"/>
          <a:stretch/>
        </p:blipFill>
        <p:spPr>
          <a:xfrm>
            <a:off x="623508" y="1226344"/>
            <a:ext cx="12025692" cy="74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084908" y="8835369"/>
            <a:ext cx="564292" cy="569775"/>
          </a:xfrm>
          <a:prstGeom prst="ellipse">
            <a:avLst/>
          </a:prstGeom>
          <a:solidFill>
            <a:srgbClr val="F7E8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2252579" y="8945849"/>
            <a:ext cx="216405" cy="348813"/>
          </a:xfrm>
        </p:spPr>
        <p:txBody>
          <a:bodyPr/>
          <a:lstStyle/>
          <a:p>
            <a:fld id="{86CB4B4D-7CA3-9044-876B-883B54F8677D}" type="slidenum">
              <a:rPr lang="uk-UA" sz="1600" b="1" smtClean="0"/>
              <a:t>15</a:t>
            </a:fld>
            <a:endParaRPr lang="uk-UA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94355" y="274293"/>
            <a:ext cx="1045484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Вариант 3. Стремления соответствуют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398" y="1614828"/>
            <a:ext cx="109861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b="1" dirty="0">
                <a:latin typeface="Arial" charset="0"/>
                <a:ea typeface="Arial" charset="0"/>
                <a:cs typeface="Arial" charset="0"/>
              </a:rPr>
              <a:t>Возможные пути решения:</a:t>
            </a:r>
            <a:endParaRPr lang="ru-RU" dirty="0">
              <a:solidFill>
                <a:srgbClr val="3A97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9398" y="2903384"/>
            <a:ext cx="12401837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lnSpc>
                <a:spcPct val="150000"/>
              </a:lnSpc>
              <a:buFont typeface="Arial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Не боятся изменений</a:t>
            </a:r>
          </a:p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Отслеживать соответствие дальше: «Спрашивать и рассказывать»</a:t>
            </a:r>
          </a:p>
          <a:p>
            <a:pPr marL="571500" indent="-571500" algn="l">
              <a:lnSpc>
                <a:spcPct val="150000"/>
              </a:lnSpc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Производить корректировку (если требуется)</a:t>
            </a:r>
          </a:p>
          <a:p>
            <a:pPr marL="571500" indent="-571500" algn="l">
              <a:lnSpc>
                <a:spcPct val="150000"/>
              </a:lnSpc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Использовать ситуацию по максимуму</a:t>
            </a:r>
          </a:p>
          <a:p>
            <a:pPr marL="571500" indent="-571500" algn="l">
              <a:lnSpc>
                <a:spcPct val="150000"/>
              </a:lnSpc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Не «загоняться» на работе</a:t>
            </a:r>
            <a:endParaRPr lang="en-US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0" y="285497"/>
            <a:ext cx="1331759" cy="6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7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084908" y="8835369"/>
            <a:ext cx="564292" cy="569775"/>
          </a:xfrm>
          <a:prstGeom prst="ellipse">
            <a:avLst/>
          </a:prstGeom>
          <a:solidFill>
            <a:srgbClr val="F7E8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2252579" y="8945849"/>
            <a:ext cx="216405" cy="348813"/>
          </a:xfrm>
        </p:spPr>
        <p:txBody>
          <a:bodyPr/>
          <a:lstStyle/>
          <a:p>
            <a:fld id="{86CB4B4D-7CA3-9044-876B-883B54F8677D}" type="slidenum">
              <a:rPr lang="uk-UA" sz="1600" b="1" smtClean="0"/>
              <a:t>16</a:t>
            </a:fld>
            <a:endParaRPr lang="uk-UA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94355" y="203758"/>
            <a:ext cx="1045484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Arial" charset="0"/>
                <a:ea typeface="Arial" charset="0"/>
                <a:cs typeface="Arial" charset="0"/>
              </a:rPr>
              <a:t>Какие приемы сработали у Иннокентия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1160" y="7444714"/>
            <a:ext cx="113139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680" y="1815691"/>
            <a:ext cx="10934287" cy="7304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Чаще задавать вопрос «Зачем?»</a:t>
            </a:r>
          </a:p>
          <a:p>
            <a:pPr marL="571500" marR="0" indent="-571500" algn="l" defTabSz="584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Выяснять, чего хочет компания</a:t>
            </a:r>
          </a:p>
          <a:p>
            <a:pPr marL="571500" indent="-571500" algn="l">
              <a:lnSpc>
                <a:spcPct val="200000"/>
              </a:lnSpc>
              <a:buFont typeface="Arial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Есть ли симбиоз?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pPr marL="571500" indent="-571500" algn="l">
              <a:lnSpc>
                <a:spcPct val="200000"/>
              </a:lnSpc>
              <a:buFont typeface="Arial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Общаться с заинтересованными лицами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pPr marL="571500" indent="-571500" algn="l">
              <a:lnSpc>
                <a:spcPct val="200000"/>
              </a:lnSpc>
              <a:buFont typeface="Arial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Предлагать что-то новое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pPr marL="571500" indent="-571500" algn="l">
              <a:lnSpc>
                <a:spcPct val="200000"/>
              </a:lnSpc>
              <a:buFont typeface="Arial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Нет плохих компаний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нет плохих сотрудников.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0" y="285497"/>
            <a:ext cx="1331759" cy="6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084908" y="8835369"/>
            <a:ext cx="564292" cy="569775"/>
          </a:xfrm>
          <a:prstGeom prst="ellipse">
            <a:avLst/>
          </a:prstGeom>
          <a:solidFill>
            <a:srgbClr val="F7E8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2252579" y="8945849"/>
            <a:ext cx="216405" cy="348813"/>
          </a:xfrm>
        </p:spPr>
        <p:txBody>
          <a:bodyPr/>
          <a:lstStyle/>
          <a:p>
            <a:fld id="{86CB4B4D-7CA3-9044-876B-883B54F8677D}" type="slidenum">
              <a:rPr lang="uk-UA" sz="1600" b="1" smtClean="0"/>
              <a:t>17</a:t>
            </a:fld>
            <a:endParaRPr lang="uk-UA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94355" y="203758"/>
            <a:ext cx="1045484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Arial" charset="0"/>
                <a:ea typeface="Arial" charset="0"/>
                <a:cs typeface="Arial" charset="0"/>
              </a:rPr>
              <a:t>Резюме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pic>
        <p:nvPicPr>
          <p:cNvPr id="1026" name="Picture 2" descr="Картинки по запросу люблю свою рабо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96" y="1522367"/>
            <a:ext cx="10288259" cy="705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80" y="285497"/>
            <a:ext cx="1331759" cy="6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0" y="2854546"/>
            <a:ext cx="13004800" cy="31793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6000" dirty="0" smtClean="0"/>
              <a:t>Спасибо за внимание)</a:t>
            </a:r>
            <a:endParaRPr sz="6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418" y="7135326"/>
            <a:ext cx="5215964" cy="1693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244" y="575747"/>
            <a:ext cx="4353724" cy="2139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0844" y="4802890"/>
            <a:ext cx="6101677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dirty="0"/>
              <a:t>Асадуллин </a:t>
            </a:r>
            <a:r>
              <a:rPr lang="ru-RU" dirty="0" smtClean="0"/>
              <a:t>Радик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mail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Rasadullin@wowworks.ru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Telegram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WoWRadik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084908" y="8835369"/>
            <a:ext cx="564292" cy="569775"/>
          </a:xfrm>
          <a:prstGeom prst="ellipse">
            <a:avLst/>
          </a:prstGeom>
          <a:solidFill>
            <a:srgbClr val="F7E8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2252579" y="8945849"/>
            <a:ext cx="216405" cy="348813"/>
          </a:xfrm>
        </p:spPr>
        <p:txBody>
          <a:bodyPr/>
          <a:lstStyle/>
          <a:p>
            <a:fld id="{86CB4B4D-7CA3-9044-876B-883B54F8677D}" type="slidenum">
              <a:rPr lang="uk-UA" sz="1600" b="1" smtClean="0"/>
              <a:t>2</a:t>
            </a:fld>
            <a:endParaRPr lang="uk-UA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94355" y="203758"/>
            <a:ext cx="1045484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Arial" charset="0"/>
                <a:ea typeface="Arial" charset="0"/>
                <a:cs typeface="Arial" charset="0"/>
              </a:rPr>
              <a:t>Замечали за собой такое?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0" y="285497"/>
            <a:ext cx="1331759" cy="6544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80" y="1450009"/>
            <a:ext cx="12051282" cy="693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084908" y="8835369"/>
            <a:ext cx="564292" cy="569775"/>
          </a:xfrm>
          <a:prstGeom prst="ellipse">
            <a:avLst/>
          </a:prstGeom>
          <a:solidFill>
            <a:srgbClr val="F7E8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2252579" y="8945849"/>
            <a:ext cx="216405" cy="348813"/>
          </a:xfrm>
        </p:spPr>
        <p:txBody>
          <a:bodyPr/>
          <a:lstStyle/>
          <a:p>
            <a:fld id="{86CB4B4D-7CA3-9044-876B-883B54F8677D}" type="slidenum">
              <a:rPr lang="uk-UA" sz="1600" b="1" smtClean="0"/>
              <a:t>3</a:t>
            </a:fld>
            <a:endParaRPr lang="uk-UA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94355" y="203758"/>
            <a:ext cx="1045484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4400" dirty="0" smtClean="0">
                <a:latin typeface="Arial" charset="0"/>
                <a:ea typeface="Arial" charset="0"/>
                <a:cs typeface="Arial" charset="0"/>
              </a:rPr>
              <a:t>А такое?</a:t>
            </a:r>
            <a:endParaRPr lang="ru-RU" sz="4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0" y="285497"/>
            <a:ext cx="1331759" cy="654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80" y="1236749"/>
            <a:ext cx="12046520" cy="73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7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084908" y="8835369"/>
            <a:ext cx="564292" cy="569775"/>
          </a:xfrm>
          <a:prstGeom prst="ellipse">
            <a:avLst/>
          </a:prstGeom>
          <a:solidFill>
            <a:srgbClr val="F7E8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2252579" y="8945849"/>
            <a:ext cx="216405" cy="348813"/>
          </a:xfrm>
        </p:spPr>
        <p:txBody>
          <a:bodyPr/>
          <a:lstStyle/>
          <a:p>
            <a:fld id="{86CB4B4D-7CA3-9044-876B-883B54F8677D}" type="slidenum">
              <a:rPr lang="uk-UA" sz="1600" b="1" smtClean="0"/>
              <a:t>4</a:t>
            </a:fld>
            <a:endParaRPr lang="uk-UA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94355" y="203758"/>
            <a:ext cx="1045484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4400" dirty="0" smtClean="0">
                <a:latin typeface="Arial" charset="0"/>
                <a:ea typeface="Arial" charset="0"/>
                <a:cs typeface="Arial" charset="0"/>
              </a:rPr>
              <a:t>И такое? О_О</a:t>
            </a:r>
            <a:endParaRPr lang="ru-RU" sz="4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0" y="285497"/>
            <a:ext cx="1331759" cy="654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80" y="1314394"/>
            <a:ext cx="12046520" cy="75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084908" y="8835369"/>
            <a:ext cx="564292" cy="569775"/>
          </a:xfrm>
          <a:prstGeom prst="ellipse">
            <a:avLst/>
          </a:prstGeom>
          <a:solidFill>
            <a:srgbClr val="F7E8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2252579" y="8945849"/>
            <a:ext cx="216405" cy="348813"/>
          </a:xfrm>
        </p:spPr>
        <p:txBody>
          <a:bodyPr/>
          <a:lstStyle/>
          <a:p>
            <a:fld id="{86CB4B4D-7CA3-9044-876B-883B54F8677D}" type="slidenum">
              <a:rPr lang="uk-UA" sz="1600" b="1" smtClean="0"/>
              <a:t>5</a:t>
            </a:fld>
            <a:endParaRPr lang="uk-UA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2680" y="1087287"/>
            <a:ext cx="12046520" cy="785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Внешние факторы</a:t>
            </a:r>
          </a:p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Череда </a:t>
            </a:r>
            <a:r>
              <a:rPr lang="ru-RU" sz="2800" dirty="0" err="1" smtClean="0">
                <a:latin typeface="Arial" charset="0"/>
                <a:ea typeface="Arial" charset="0"/>
                <a:cs typeface="Arial" charset="0"/>
              </a:rPr>
              <a:t>дедлайнов</a:t>
            </a:r>
            <a:endParaRPr lang="ru-RU" sz="2800" dirty="0" smtClean="0">
              <a:latin typeface="Arial" charset="0"/>
              <a:ea typeface="Arial" charset="0"/>
              <a:cs typeface="Arial" charset="0"/>
            </a:endParaRPr>
          </a:p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Конфликты с коллегами и руководителями</a:t>
            </a:r>
          </a:p>
          <a:p>
            <a:pPr marL="571500" indent="-571500" algn="l">
              <a:lnSpc>
                <a:spcPct val="150000"/>
              </a:lnSpc>
              <a:buFont typeface="Arial" charset="0"/>
              <a:buChar char="•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Постоянные переработки и выходы в нерабочие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дни</a:t>
            </a:r>
            <a:endParaRPr lang="ru-RU" sz="2800" dirty="0" smtClean="0">
              <a:latin typeface="Arial" charset="0"/>
              <a:ea typeface="Arial" charset="0"/>
              <a:cs typeface="Arial" charset="0"/>
            </a:endParaRPr>
          </a:p>
          <a:p>
            <a:pPr marL="571500" indent="-571500" algn="l">
              <a:lnSpc>
                <a:spcPct val="150000"/>
              </a:lnSpc>
              <a:buFont typeface="Arial" charset="0"/>
              <a:buChar char="•"/>
            </a:pP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Процесс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, а не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результат</a:t>
            </a:r>
          </a:p>
          <a:p>
            <a:pPr marL="571500" indent="-571500" algn="l">
              <a:lnSpc>
                <a:spcPct val="150000"/>
              </a:lnSpc>
              <a:buFont typeface="Arial" charset="0"/>
              <a:buChar char="•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Работа «в стол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»</a:t>
            </a:r>
            <a:endParaRPr lang="ru-RU" sz="2800" dirty="0" smtClean="0">
              <a:latin typeface="Arial" charset="0"/>
              <a:ea typeface="Arial" charset="0"/>
              <a:cs typeface="Arial" charset="0"/>
            </a:endParaRPr>
          </a:p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mr-IN" sz="2800" dirty="0" smtClean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R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Внутреннее 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факторы</a:t>
            </a:r>
          </a:p>
          <a:p>
            <a:pPr marL="571500" indent="-571500" algn="l">
              <a:lnSpc>
                <a:spcPct val="150000"/>
              </a:lnSpc>
              <a:buFont typeface="Arial" charset="0"/>
              <a:buChar char="•"/>
            </a:pP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Выгорание 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физическое и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эмоциональное</a:t>
            </a:r>
          </a:p>
          <a:p>
            <a:pPr marL="571500" indent="-571500" algn="l">
              <a:lnSpc>
                <a:spcPct val="150000"/>
              </a:lnSpc>
              <a:buFont typeface="Arial" charset="0"/>
              <a:buChar char="•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Ощущение отсутствия «света в конце туннеля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»</a:t>
            </a:r>
          </a:p>
          <a:p>
            <a:pPr marL="571500" indent="-571500" algn="l">
              <a:lnSpc>
                <a:spcPct val="150000"/>
              </a:lnSpc>
              <a:buFont typeface="Arial" charset="0"/>
              <a:buChar char="•"/>
            </a:pP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Синдром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самозванца</a:t>
            </a:r>
          </a:p>
          <a:p>
            <a:pPr marL="571500" indent="-571500" algn="l">
              <a:lnSpc>
                <a:spcPct val="150000"/>
              </a:lnSpc>
              <a:buFont typeface="Arial" charset="0"/>
              <a:buChar char="•"/>
            </a:pPr>
            <a:r>
              <a:rPr lang="mr-IN" sz="2800" dirty="0" smtClean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ru-RU" sz="28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4355" y="203758"/>
            <a:ext cx="1045484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Arial" charset="0"/>
                <a:ea typeface="Arial" charset="0"/>
                <a:cs typeface="Arial" charset="0"/>
              </a:rPr>
              <a:t>Почему так бывает?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0" y="285497"/>
            <a:ext cx="1331759" cy="6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084908" y="8835369"/>
            <a:ext cx="564292" cy="569775"/>
          </a:xfrm>
          <a:prstGeom prst="ellipse">
            <a:avLst/>
          </a:prstGeom>
          <a:solidFill>
            <a:srgbClr val="F7E8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2252579" y="8945849"/>
            <a:ext cx="216405" cy="348813"/>
          </a:xfrm>
        </p:spPr>
        <p:txBody>
          <a:bodyPr/>
          <a:lstStyle/>
          <a:p>
            <a:fld id="{86CB4B4D-7CA3-9044-876B-883B54F8677D}" type="slidenum">
              <a:rPr lang="uk-UA" sz="1600" b="1" smtClean="0"/>
              <a:t>6</a:t>
            </a:fld>
            <a:endParaRPr lang="uk-UA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2680" y="2088129"/>
            <a:ext cx="10934287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lnSpc>
                <a:spcPct val="200000"/>
              </a:lnSpc>
              <a:buFont typeface="Arial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Затягивание сроков </a:t>
            </a:r>
          </a:p>
          <a:p>
            <a:pPr marL="571500" indent="-571500" algn="l">
              <a:lnSpc>
                <a:spcPct val="200000"/>
              </a:lnSpc>
              <a:buFont typeface="Arial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Нежелание идти на работу</a:t>
            </a:r>
          </a:p>
          <a:p>
            <a:pPr marL="571500" indent="-571500" algn="l">
              <a:lnSpc>
                <a:spcPct val="200000"/>
              </a:lnSpc>
              <a:buFont typeface="Arial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Ощущение отсутствия личного роста и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продвижения</a:t>
            </a:r>
          </a:p>
          <a:p>
            <a:pPr marL="571500" indent="-571500" algn="l">
              <a:lnSpc>
                <a:spcPct val="200000"/>
              </a:lnSpc>
              <a:buFont typeface="Arial" charset="0"/>
              <a:buChar char="•"/>
            </a:pP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……</a:t>
            </a:r>
            <a:endParaRPr lang="ru-RU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4355" y="203758"/>
            <a:ext cx="1045484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Arial" charset="0"/>
                <a:ea typeface="Arial" charset="0"/>
                <a:cs typeface="Arial" charset="0"/>
              </a:rPr>
              <a:t>К чему это ведет?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0" y="285497"/>
            <a:ext cx="1331759" cy="6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084908" y="8835369"/>
            <a:ext cx="564292" cy="569775"/>
          </a:xfrm>
          <a:prstGeom prst="ellipse">
            <a:avLst/>
          </a:prstGeom>
          <a:solidFill>
            <a:srgbClr val="F7E8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2252579" y="8945849"/>
            <a:ext cx="216405" cy="348813"/>
          </a:xfrm>
        </p:spPr>
        <p:txBody>
          <a:bodyPr/>
          <a:lstStyle/>
          <a:p>
            <a:fld id="{86CB4B4D-7CA3-9044-876B-883B54F8677D}" type="slidenum">
              <a:rPr lang="uk-UA" sz="1600" b="1" smtClean="0"/>
              <a:t>7</a:t>
            </a:fld>
            <a:endParaRPr lang="uk-UA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94355" y="203758"/>
            <a:ext cx="1045484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4400" dirty="0" smtClean="0">
                <a:latin typeface="Arial" charset="0"/>
                <a:ea typeface="Arial" charset="0"/>
                <a:cs typeface="Arial" charset="0"/>
              </a:rPr>
              <a:t>Зачем я </a:t>
            </a:r>
            <a:r>
              <a:rPr lang="ru-RU" sz="4400" dirty="0">
                <a:latin typeface="Arial" charset="0"/>
                <a:ea typeface="Arial" charset="0"/>
                <a:cs typeface="Arial" charset="0"/>
              </a:rPr>
              <a:t>делаю что-то?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0" y="285497"/>
            <a:ext cx="1331759" cy="6544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b="31818"/>
          <a:stretch/>
        </p:blipFill>
        <p:spPr>
          <a:xfrm>
            <a:off x="763104" y="1264478"/>
            <a:ext cx="11321804" cy="752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2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084908" y="8835369"/>
            <a:ext cx="564292" cy="569775"/>
          </a:xfrm>
          <a:prstGeom prst="ellipse">
            <a:avLst/>
          </a:prstGeom>
          <a:solidFill>
            <a:srgbClr val="F7E8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2252579" y="8945849"/>
            <a:ext cx="216405" cy="348813"/>
          </a:xfrm>
        </p:spPr>
        <p:txBody>
          <a:bodyPr/>
          <a:lstStyle/>
          <a:p>
            <a:fld id="{86CB4B4D-7CA3-9044-876B-883B54F8677D}" type="slidenum">
              <a:rPr lang="uk-UA" sz="1600" b="1" smtClean="0"/>
              <a:t>8</a:t>
            </a:fld>
            <a:endParaRPr lang="uk-UA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94355" y="203758"/>
            <a:ext cx="1045484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Arial" charset="0"/>
                <a:ea typeface="Arial" charset="0"/>
                <a:cs typeface="Arial" charset="0"/>
              </a:rPr>
              <a:t>Вспомним, что мы </a:t>
            </a:r>
            <a:r>
              <a:rPr lang="mr-IN" sz="44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4400" dirty="0" smtClean="0">
                <a:latin typeface="Arial" charset="0"/>
                <a:ea typeface="Arial" charset="0"/>
                <a:cs typeface="Arial" charset="0"/>
              </a:rPr>
              <a:t> аналитики)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0" y="285497"/>
            <a:ext cx="1331759" cy="654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343" y="1249909"/>
            <a:ext cx="253274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Что я хочу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о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т работы?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465" y="2788731"/>
            <a:ext cx="308578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Что </a:t>
            </a:r>
            <a:r>
              <a:rPr lang="ru-RU" smtClean="0">
                <a:latin typeface="Arial" charset="0"/>
                <a:ea typeface="Arial" charset="0"/>
                <a:cs typeface="Arial" charset="0"/>
              </a:rPr>
              <a:t>мне дает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моя работа?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465" y="4984950"/>
            <a:ext cx="335829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Что компания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хочет от меня?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465" y="6833687"/>
            <a:ext cx="393537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Что компании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дает моя работа?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2398" y="1969090"/>
            <a:ext cx="437780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Дает ли моя работа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то, что я хочу?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09757" y="1969090"/>
            <a:ext cx="914400" cy="427949"/>
          </a:xfrm>
          <a:prstGeom prst="straightConnector1">
            <a:avLst/>
          </a:prstGeom>
          <a:noFill/>
          <a:ln w="101600" cap="flat">
            <a:solidFill>
              <a:srgbClr val="00B0F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025299" y="2788298"/>
            <a:ext cx="898858" cy="489051"/>
          </a:xfrm>
          <a:prstGeom prst="straightConnector1">
            <a:avLst/>
          </a:prstGeom>
          <a:noFill/>
          <a:ln w="101600" cap="flat">
            <a:solidFill>
              <a:srgbClr val="00B0F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/>
          <p:cNvSpPr txBox="1"/>
          <p:nvPr/>
        </p:nvSpPr>
        <p:spPr>
          <a:xfrm>
            <a:off x="4924157" y="5878768"/>
            <a:ext cx="570027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Получает ли компания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какой-то профит от меня?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009757" y="5860484"/>
            <a:ext cx="914400" cy="427949"/>
          </a:xfrm>
          <a:prstGeom prst="straightConnector1">
            <a:avLst/>
          </a:prstGeom>
          <a:noFill/>
          <a:ln w="101600" cap="flat">
            <a:solidFill>
              <a:srgbClr val="00B0F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025299" y="6679692"/>
            <a:ext cx="898858" cy="489051"/>
          </a:xfrm>
          <a:prstGeom prst="straightConnector1">
            <a:avLst/>
          </a:prstGeom>
          <a:noFill/>
          <a:ln w="101600" cap="flat">
            <a:solidFill>
              <a:srgbClr val="00B0F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Прямая со стрелкой 22"/>
          <p:cNvCxnSpPr/>
          <p:nvPr/>
        </p:nvCxnSpPr>
        <p:spPr>
          <a:xfrm>
            <a:off x="7421777" y="3277349"/>
            <a:ext cx="1133476" cy="1033458"/>
          </a:xfrm>
          <a:prstGeom prst="straightConnector1">
            <a:avLst/>
          </a:prstGeom>
          <a:noFill/>
          <a:ln w="101600" cap="flat">
            <a:solidFill>
              <a:srgbClr val="00B0F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7421777" y="4702066"/>
            <a:ext cx="1133475" cy="1176702"/>
          </a:xfrm>
          <a:prstGeom prst="straightConnector1">
            <a:avLst/>
          </a:prstGeom>
          <a:noFill/>
          <a:ln w="101600" cap="flat">
            <a:solidFill>
              <a:srgbClr val="00B0F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26"/>
          <p:cNvSpPr txBox="1"/>
          <p:nvPr/>
        </p:nvSpPr>
        <p:spPr>
          <a:xfrm>
            <a:off x="8964667" y="3648607"/>
            <a:ext cx="3684533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Я нахожусь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на «своем» месте?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174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084908" y="8835369"/>
            <a:ext cx="564292" cy="569775"/>
          </a:xfrm>
          <a:prstGeom prst="ellipse">
            <a:avLst/>
          </a:prstGeom>
          <a:solidFill>
            <a:srgbClr val="F7E87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2252579" y="8945849"/>
            <a:ext cx="216405" cy="348813"/>
          </a:xfrm>
        </p:spPr>
        <p:txBody>
          <a:bodyPr/>
          <a:lstStyle/>
          <a:p>
            <a:fld id="{86CB4B4D-7CA3-9044-876B-883B54F8677D}" type="slidenum">
              <a:rPr lang="uk-UA" sz="1600" b="1" smtClean="0"/>
              <a:t>9</a:t>
            </a:fld>
            <a:endParaRPr lang="uk-UA" sz="1600" b="1" dirty="0"/>
          </a:p>
        </p:txBody>
      </p:sp>
      <p:sp>
        <p:nvSpPr>
          <p:cNvPr id="15" name="Стрелка вниз 14"/>
          <p:cNvSpPr/>
          <p:nvPr/>
        </p:nvSpPr>
        <p:spPr>
          <a:xfrm rot="2429754">
            <a:off x="2687870" y="5886029"/>
            <a:ext cx="650968" cy="75616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8952929">
            <a:off x="9495923" y="5905577"/>
            <a:ext cx="650968" cy="756166"/>
          </a:xfrm>
          <a:prstGeom prst="downArrow">
            <a:avLst/>
          </a:prstGeom>
          <a:solidFill>
            <a:srgbClr val="00B050"/>
          </a:solidFill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5757" y="234535"/>
            <a:ext cx="1067904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latin typeface="Arial" charset="0"/>
                <a:ea typeface="Arial" charset="0"/>
                <a:cs typeface="Arial" charset="0"/>
              </a:rPr>
              <a:t>Ц</a:t>
            </a:r>
            <a:r>
              <a:rPr lang="ru-RU" sz="4000" dirty="0" smtClean="0">
                <a:latin typeface="Arial" charset="0"/>
                <a:ea typeface="Arial" charset="0"/>
                <a:cs typeface="Arial" charset="0"/>
              </a:rPr>
              <a:t>ели компании и сотрудника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089984" y="5872702"/>
            <a:ext cx="650968" cy="756166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12700" cap="flat">
            <a:solidFill>
              <a:schemeClr val="tx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solidFill>
                  <a:srgbClr val="00B0F0"/>
                </a:solidFill>
              </a:ln>
              <a:solidFill>
                <a:srgbClr val="00B0F0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553" y="7015776"/>
            <a:ext cx="3465771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Не соответствуют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98848" y="7261997"/>
            <a:ext cx="30503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Соответствуют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6809" y="7015776"/>
            <a:ext cx="426970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Трудно или </a:t>
            </a:r>
            <a:r>
              <a:rPr lang="ru-RU" sz="320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невозможно оценить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latin typeface="Arial" charset="0"/>
              <a:ea typeface="Arial" charset="0"/>
              <a:cs typeface="Arial" charset="0"/>
              <a:sym typeface="Gill Sans Light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0" y="285497"/>
            <a:ext cx="1331759" cy="6544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353" y="1350403"/>
            <a:ext cx="8732613" cy="430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5528</TotalTime>
  <Words>569</Words>
  <Application>Microsoft Macintosh PowerPoint</Application>
  <PresentationFormat>Другой</PresentationFormat>
  <Paragraphs>106</Paragraphs>
  <Slides>18</Slides>
  <Notes>18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Gill Sans Light</vt:lpstr>
      <vt:lpstr>Helvetica Neue</vt:lpstr>
      <vt:lpstr>Arial</vt:lpstr>
      <vt:lpstr>Showroom</vt:lpstr>
      <vt:lpstr>Цели Бизнеса и Бизнес-аналитика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внимание)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темы</dc:title>
  <dc:creator>User</dc:creator>
  <cp:lastModifiedBy>Радик Асадуллин</cp:lastModifiedBy>
  <cp:revision>166</cp:revision>
  <dcterms:modified xsi:type="dcterms:W3CDTF">2018-04-27T08:13:13Z</dcterms:modified>
</cp:coreProperties>
</file>