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15" r:id="rId31"/>
    <p:sldId id="31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18" r:id="rId45"/>
    <p:sldId id="301" r:id="rId46"/>
    <p:sldId id="302" r:id="rId47"/>
    <p:sldId id="303" r:id="rId48"/>
    <p:sldId id="304" r:id="rId49"/>
    <p:sldId id="305" r:id="rId50"/>
    <p:sldId id="31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5143500" type="screen16x9"/>
  <p:notesSz cx="5143500" cy="9144000"/>
  <p:embeddedFontLst>
    <p:embeddedFont>
      <p:font typeface="Oswald" panose="020B0604020202020204" charset="-52"/>
      <p:regular r:id="rId59"/>
      <p:bold r:id="rId60"/>
      <p:italic r:id="rId61"/>
      <p:boldItalic r:id="rId62"/>
    </p:embeddedFont>
    <p:embeddedFont>
      <p:font typeface="Source Code Pro" panose="020B0509030403020204" pitchFamily="49" charset="0"/>
      <p:regular r:id="rId63"/>
      <p:bold r:id="rId64"/>
    </p:embeddedFont>
    <p:embeddedFont>
      <p:font typeface="Cambria" panose="02040503050406030204" pitchFamily="18" charset="0"/>
      <p:regular r:id="rId65"/>
      <p:bold r:id="rId66"/>
      <p:italic r:id="rId67"/>
      <p:boldItalic r:id="rId6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Дьячкова" initials="АД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C27"/>
    <a:srgbClr val="826002"/>
    <a:srgbClr val="E06666"/>
    <a:srgbClr val="FCE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2" d="100"/>
          <a:sy n="62" d="100"/>
        </p:scale>
        <p:origin x="-7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2T06:52:10" idx="1">
    <p:pos x="6000" y="0"/>
    <p:text>Удалить или нет? Хороший пример</p:text>
    <p:extLs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1;0;1;13;Анна Дьячкова;2;1;0;" providerId="AD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 bwMode="auto">
          <a:xfrm rot="10800000">
            <a:off x="4226100" y="2933550"/>
            <a:ext cx="691799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1;p2"/>
          <p:cNvSpPr/>
          <p:nvPr/>
        </p:nvSpPr>
        <p:spPr bwMode="auto"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12;p2"/>
          <p:cNvSpPr>
            <a:spLocks noGrp="1"/>
          </p:cNvSpPr>
          <p:nvPr>
            <p:ph type="ctrTitle"/>
          </p:nvPr>
        </p:nvSpPr>
        <p:spPr bwMode="auto"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3;p2"/>
          <p:cNvSpPr>
            <a:spLocks noGrp="1"/>
          </p:cNvSpPr>
          <p:nvPr>
            <p:ph type="subTitle" idx="1"/>
          </p:nvPr>
        </p:nvSpPr>
        <p:spPr bwMode="auto"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4;p2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52;p11"/>
          <p:cNvCxnSpPr>
            <a:cxnSpLocks/>
          </p:cNvCxnSpPr>
          <p:nvPr/>
        </p:nvCxnSpPr>
        <p:spPr bwMode="auto"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" name="Google Shape;53;p11"/>
          <p:cNvSpPr>
            <a:spLocks noGrp="1"/>
          </p:cNvSpPr>
          <p:nvPr>
            <p:ph type="title" hasCustomPrompt="1"/>
          </p:nvPr>
        </p:nvSpPr>
        <p:spPr bwMode="auto"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6" name="Google Shape;54;p11"/>
          <p:cNvSpPr>
            <a:spLocks noGrp="1"/>
          </p:cNvSpPr>
          <p:nvPr>
            <p:ph type="body" idx="1"/>
          </p:nvPr>
        </p:nvSpPr>
        <p:spPr bwMode="auto"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5;p11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7;p12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;p3"/>
          <p:cNvSpPr/>
          <p:nvPr/>
        </p:nvSpPr>
        <p:spPr bwMode="auto"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7;p3"/>
          <p:cNvSpPr>
            <a:spLocks noGrp="1"/>
          </p:cNvSpPr>
          <p:nvPr>
            <p:ph type="title"/>
          </p:nvPr>
        </p:nvSpPr>
        <p:spPr bwMode="auto"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;p3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20;p4"/>
          <p:cNvCxnSpPr>
            <a:cxnSpLocks/>
          </p:cNvCxnSpPr>
          <p:nvPr/>
        </p:nvCxnSpPr>
        <p:spPr bwMode="auto"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" name="Google Shape;21;p4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2;p4"/>
          <p:cNvSpPr>
            <a:spLocks noGrp="1"/>
          </p:cNvSpPr>
          <p:nvPr>
            <p:ph type="body" idx="1"/>
          </p:nvPr>
        </p:nvSpPr>
        <p:spPr bwMode="auto"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3;p4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25;p5"/>
          <p:cNvCxnSpPr>
            <a:cxnSpLocks/>
          </p:cNvCxnSpPr>
          <p:nvPr/>
        </p:nvCxnSpPr>
        <p:spPr bwMode="auto"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" name="Google Shape;26;p5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7;p5"/>
          <p:cNvSpPr>
            <a:spLocks noGrp="1"/>
          </p:cNvSpPr>
          <p:nvPr>
            <p:ph type="body" idx="1"/>
          </p:nvPr>
        </p:nvSpPr>
        <p:spPr bwMode="auto"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8;p5"/>
          <p:cNvSpPr>
            <a:spLocks noGrp="1"/>
          </p:cNvSpPr>
          <p:nvPr>
            <p:ph type="body" idx="2"/>
          </p:nvPr>
        </p:nvSpPr>
        <p:spPr bwMode="auto">
          <a:xfrm>
            <a:off x="4832399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9;p5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1;p6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2;p6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Google Shape;34;p7"/>
          <p:cNvCxnSpPr>
            <a:cxnSpLocks/>
          </p:cNvCxnSpPr>
          <p:nvPr/>
        </p:nvCxnSpPr>
        <p:spPr bwMode="auto"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" name="Google Shape;35;p7"/>
          <p:cNvSpPr>
            <a:spLocks noGrp="1"/>
          </p:cNvSpPr>
          <p:nvPr>
            <p:ph type="title"/>
          </p:nvPr>
        </p:nvSpPr>
        <p:spPr bwMode="auto"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6;p7"/>
          <p:cNvSpPr>
            <a:spLocks noGrp="1"/>
          </p:cNvSpPr>
          <p:nvPr>
            <p:ph type="body" idx="1"/>
          </p:nvPr>
        </p:nvSpPr>
        <p:spPr bwMode="auto"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7;p7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9;p8"/>
          <p:cNvSpPr>
            <a:spLocks noGrp="1"/>
          </p:cNvSpPr>
          <p:nvPr>
            <p:ph type="title"/>
          </p:nvPr>
        </p:nvSpPr>
        <p:spPr bwMode="auto">
          <a:xfrm>
            <a:off x="490250" y="528900"/>
            <a:ext cx="5678100" cy="408569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0;p8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2;p9"/>
          <p:cNvSpPr/>
          <p:nvPr/>
        </p:nvSpPr>
        <p:spPr bwMode="auto"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cxnSp>
        <p:nvCxnSpPr>
          <p:cNvPr id="5" name="Google Shape;43;p9"/>
          <p:cNvCxnSpPr>
            <a:cxnSpLocks/>
          </p:cNvCxnSpPr>
          <p:nvPr/>
        </p:nvCxnSpPr>
        <p:spPr bwMode="auto"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6" name="Google Shape;44;p9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5;p9"/>
          <p:cNvSpPr>
            <a:spLocks noGrp="1"/>
          </p:cNvSpPr>
          <p:nvPr>
            <p:ph type="subTitle" idx="1"/>
          </p:nvPr>
        </p:nvSpPr>
        <p:spPr bwMode="auto">
          <a:xfrm>
            <a:off x="265500" y="2921401"/>
            <a:ext cx="4045199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6;p9"/>
          <p:cNvSpPr>
            <a:spLocks noGrp="1"/>
          </p:cNvSpPr>
          <p:nvPr>
            <p:ph type="body" idx="2"/>
          </p:nvPr>
        </p:nvSpPr>
        <p:spPr bwMode="auto"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7;p9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9;p10"/>
          <p:cNvSpPr>
            <a:spLocks noGrp="1"/>
          </p:cNvSpPr>
          <p:nvPr>
            <p:ph type="body" idx="1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50;p10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1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1"/>
          <p:cNvSpPr>
            <a:spLocks noGrp="1"/>
          </p:cNvSpPr>
          <p:nvPr>
            <p:ph type="body" idx="1"/>
          </p:nvPr>
        </p:nvSpPr>
        <p:spPr bwMode="auto"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1pPr>
            <a:lvl2pPr marL="914400" lvl="1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2pPr>
            <a:lvl3pPr marL="1371600" lvl="2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3pPr>
            <a:lvl4pPr marL="1828800" lvl="3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4pPr>
            <a:lvl5pPr marL="2286000" lvl="4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5pPr>
            <a:lvl6pPr marL="2743200" lvl="5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6pPr>
            <a:lvl7pPr marL="3200400" lvl="6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7pPr>
            <a:lvl8pPr marL="3657600" lvl="7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8pPr>
            <a:lvl9pPr marL="4114800" lvl="8" indent="-31750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1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dyachkova@simbirsoft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marly.com" TargetMode="External"/><Relationship Id="rId2" Type="http://schemas.openxmlformats.org/officeDocument/2006/relationships/hyperlink" Target="https://m.facebook.com/lilya.ki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www.usingenglish.com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na.dyachkova@simbirsoft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3"/>
          <p:cNvSpPr>
            <a:spLocks noGrp="1"/>
          </p:cNvSpPr>
          <p:nvPr>
            <p:ph type="title"/>
          </p:nvPr>
        </p:nvSpPr>
        <p:spPr bwMode="auto"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/>
              <a:t> </a:t>
            </a:r>
            <a:r>
              <a:rPr lang="ru" dirty="0">
                <a:latin typeface="Cambria"/>
                <a:ea typeface="Cambria"/>
                <a:cs typeface="Cambria"/>
              </a:rPr>
              <a:t>Особенности разработки требований на проектах с иностранными заказчиками</a:t>
            </a:r>
            <a:endParaRPr sz="3400" dirty="0"/>
          </a:p>
        </p:txBody>
      </p:sp>
      <p:pic>
        <p:nvPicPr>
          <p:cNvPr id="5" name="Google Shape;64;p13"/>
          <p:cNvPicPr/>
          <p:nvPr/>
        </p:nvPicPr>
        <p:blipFill>
          <a:blip r:embed="rId2"/>
          <a:stretch/>
        </p:blipFill>
        <p:spPr bwMode="auto">
          <a:xfrm>
            <a:off x="3004250" y="29400"/>
            <a:ext cx="3006301" cy="1454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5;p13"/>
          <p:cNvSpPr>
            <a:spLocks/>
          </p:cNvSpPr>
          <p:nvPr/>
        </p:nvSpPr>
        <p:spPr bwMode="auto">
          <a:xfrm>
            <a:off x="2579100" y="3931125"/>
            <a:ext cx="40560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/>
              <a:t> </a:t>
            </a:r>
            <a:r>
              <a:rPr lang="ru" dirty="0">
                <a:latin typeface="Cambria" panose="02040503050406030204" pitchFamily="18" charset="0"/>
                <a:ea typeface="Cambria" panose="02040503050406030204" pitchFamily="18" charset="0"/>
              </a:rPr>
              <a:t>Дьячкова Анна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 panose="02040503050406030204" pitchFamily="18" charset="0"/>
                <a:ea typeface="Cambria" panose="02040503050406030204" pitchFamily="18" charset="0"/>
              </a:rPr>
              <a:t>Симбирсофт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 panose="02040503050406030204" pitchFamily="18" charset="0"/>
                <a:ea typeface="Cambria" panose="02040503050406030204" pitchFamily="18" charset="0"/>
              </a:rPr>
              <a:t>email: </a:t>
            </a:r>
            <a:r>
              <a:rPr lang="ru" u="sng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anna.dyachkova@simbirsoft.com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 panose="02040503050406030204" pitchFamily="18" charset="0"/>
                <a:ea typeface="Cambria" panose="02040503050406030204" pitchFamily="18" charset="0"/>
              </a:rPr>
              <a:t>Skype: a.diatchkova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31;p22"/>
          <p:cNvSpPr>
            <a:spLocks noGrp="1"/>
          </p:cNvSpPr>
          <p:nvPr>
            <p:ph type="title"/>
          </p:nvPr>
        </p:nvSpPr>
        <p:spPr bwMode="auto">
          <a:xfrm>
            <a:off x="265500" y="1119360"/>
            <a:ext cx="4045199" cy="2315200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Основные способы проведения интервью</a:t>
            </a:r>
            <a:endParaRPr sz="3600"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132;p22"/>
          <p:cNvSpPr>
            <a:spLocks noGrp="1"/>
          </p:cNvSpPr>
          <p:nvPr>
            <p:ph type="body" idx="2"/>
          </p:nvPr>
        </p:nvSpPr>
        <p:spPr bwMode="auto"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Face-to-face communication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810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Phone/Skype conversation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810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Chat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810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Email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pic>
        <p:nvPicPr>
          <p:cNvPr id="6" name="Google Shape;133;p22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4;p22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5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9D51BE7-DDEE-498B-B181-746A1DCCD4C8}"/>
              </a:ext>
            </a:extLst>
          </p:cNvPr>
          <p:cNvSpPr/>
          <p:nvPr/>
        </p:nvSpPr>
        <p:spPr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39;p23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ДО интервью</a:t>
            </a:r>
            <a:endParaRPr sz="3000" dirty="0"/>
          </a:p>
        </p:txBody>
      </p:sp>
      <p:sp>
        <p:nvSpPr>
          <p:cNvPr id="5" name="Google Shape;140;p23"/>
          <p:cNvSpPr>
            <a:spLocks noGrp="1"/>
          </p:cNvSpPr>
          <p:nvPr>
            <p:ph type="body" idx="2"/>
          </p:nvPr>
        </p:nvSpPr>
        <p:spPr bwMode="auto">
          <a:xfrm>
            <a:off x="4939500" y="613125"/>
            <a:ext cx="4104900" cy="41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Определить </a:t>
            </a:r>
            <a:r>
              <a:rPr lang="ru" sz="2000" b="1" dirty="0">
                <a:latin typeface="Cambria"/>
                <a:ea typeface="Cambria"/>
                <a:cs typeface="Cambria"/>
              </a:rPr>
              <a:t>способы</a:t>
            </a:r>
            <a:r>
              <a:rPr lang="ru" sz="2000" dirty="0">
                <a:latin typeface="Cambria"/>
                <a:ea typeface="Cambria"/>
                <a:cs typeface="Cambria"/>
              </a:rPr>
              <a:t> и </a:t>
            </a:r>
            <a:r>
              <a:rPr lang="ru" sz="2000" b="1" dirty="0">
                <a:latin typeface="Cambria"/>
                <a:ea typeface="Cambria"/>
                <a:cs typeface="Cambria"/>
              </a:rPr>
              <a:t>график</a:t>
            </a:r>
            <a:r>
              <a:rPr lang="ru" sz="2000" dirty="0">
                <a:latin typeface="Cambria"/>
                <a:ea typeface="Cambria"/>
                <a:cs typeface="Cambria"/>
              </a:rPr>
              <a:t> выявления требований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55600" algn="l">
              <a:lnSpc>
                <a:spcPct val="114999"/>
              </a:lnSpc>
              <a:spcBef>
                <a:spcPts val="1600"/>
              </a:spcBef>
              <a:spcAft>
                <a:spcPts val="1000"/>
              </a:spcAft>
              <a:buSzPts val="2000"/>
              <a:buAutoNum type="arabicPeriod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Заблаговременно подготовить </a:t>
            </a:r>
            <a:r>
              <a:rPr lang="ru" sz="2000" b="1" dirty="0">
                <a:latin typeface="Cambria"/>
                <a:ea typeface="Cambria"/>
                <a:cs typeface="Cambria"/>
              </a:rPr>
              <a:t>список вопросов</a:t>
            </a:r>
          </a:p>
          <a:p>
            <a:pPr indent="-355600">
              <a:spcBef>
                <a:spcPts val="1600"/>
              </a:spcBef>
              <a:spcAft>
                <a:spcPts val="1000"/>
              </a:spcAft>
              <a:buSzPts val="2000"/>
              <a:buFont typeface="Source Code Pro"/>
              <a:buAutoNum type="arabicPeriod"/>
              <a:defRPr/>
            </a:pPr>
            <a:r>
              <a:rPr lang="ru-RU" sz="2000" dirty="0">
                <a:latin typeface="Cambria"/>
                <a:ea typeface="Cambria"/>
                <a:cs typeface="Cambria"/>
              </a:rPr>
              <a:t>Установить контакт: знать </a:t>
            </a:r>
            <a:r>
              <a:rPr lang="ru-RU" sz="2000" b="1" dirty="0">
                <a:latin typeface="Cambria"/>
                <a:ea typeface="Cambria"/>
                <a:cs typeface="Cambria"/>
              </a:rPr>
              <a:t>имена</a:t>
            </a:r>
            <a:r>
              <a:rPr lang="ru-RU" sz="2000" dirty="0">
                <a:latin typeface="Cambria"/>
                <a:ea typeface="Cambria"/>
                <a:cs typeface="Cambria"/>
              </a:rPr>
              <a:t> и </a:t>
            </a:r>
            <a:r>
              <a:rPr lang="ru-RU" sz="2000" b="1" dirty="0">
                <a:latin typeface="Cambria"/>
                <a:ea typeface="Cambria"/>
                <a:cs typeface="Cambria"/>
              </a:rPr>
              <a:t>бизнес</a:t>
            </a:r>
            <a:endParaRPr lang="ru-RU" sz="2000" dirty="0">
              <a:latin typeface="Cambria"/>
              <a:ea typeface="Cambria"/>
              <a:cs typeface="Cambria"/>
            </a:endParaRPr>
          </a:p>
          <a:p>
            <a:pPr marL="457200" lvl="0" indent="-355600" algn="l">
              <a:lnSpc>
                <a:spcPct val="114999"/>
              </a:lnSpc>
              <a:spcBef>
                <a:spcPts val="1600"/>
              </a:spcBef>
              <a:spcAft>
                <a:spcPts val="1000"/>
              </a:spcAft>
              <a:buSzPts val="2000"/>
              <a:buAutoNum type="arabicPeriod"/>
              <a:defRPr/>
            </a:pPr>
            <a:endParaRPr sz="2000" dirty="0">
              <a:latin typeface="Cambria"/>
              <a:ea typeface="Cambria"/>
              <a:cs typeface="Cambria"/>
            </a:endParaRPr>
          </a:p>
        </p:txBody>
      </p:sp>
      <p:pic>
        <p:nvPicPr>
          <p:cNvPr id="6" name="Google Shape;141;p23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2;p23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6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C7361E8-9DB5-40C7-B33F-94D26259AE93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84;p50"/>
          <p:cNvSpPr>
            <a:spLocks noGrp="1"/>
          </p:cNvSpPr>
          <p:nvPr>
            <p:ph type="title"/>
          </p:nvPr>
        </p:nvSpPr>
        <p:spPr bwMode="auto">
          <a:xfrm>
            <a:off x="265500" y="1078749"/>
            <a:ext cx="4045199" cy="2341906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Необходимо</a:t>
            </a:r>
            <a:endParaRPr sz="3600" dirty="0">
              <a:latin typeface="Cambria"/>
              <a:ea typeface="Cambria"/>
              <a:cs typeface="Cambria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    определить кто Decision maker</a:t>
            </a:r>
            <a:endParaRPr dirty="0"/>
          </a:p>
        </p:txBody>
      </p:sp>
      <p:sp>
        <p:nvSpPr>
          <p:cNvPr id="5" name="Google Shape;385;p50"/>
          <p:cNvSpPr>
            <a:spLocks noGrp="1"/>
          </p:cNvSpPr>
          <p:nvPr>
            <p:ph type="body" idx="2"/>
          </p:nvPr>
        </p:nvSpPr>
        <p:spPr bwMode="auto"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dirty="0">
                <a:latin typeface="Cambria"/>
                <a:ea typeface="Cambria"/>
                <a:cs typeface="Cambria"/>
              </a:rPr>
              <a:t>Небольшие</a:t>
            </a:r>
            <a:r>
              <a:rPr lang="ru" sz="2200" b="1" dirty="0">
                <a:latin typeface="Cambria"/>
                <a:ea typeface="Cambria"/>
                <a:cs typeface="Cambria"/>
              </a:rPr>
              <a:t> проекты:</a:t>
            </a:r>
            <a:r>
              <a:rPr lang="ru" sz="2200" dirty="0">
                <a:latin typeface="Cambria"/>
                <a:ea typeface="Cambria"/>
                <a:cs typeface="Cambria"/>
              </a:rPr>
              <a:t> владелец бизнеса</a:t>
            </a:r>
            <a:endParaRPr sz="2200" dirty="0">
              <a:latin typeface="Cambria"/>
              <a:ea typeface="Cambria"/>
              <a:cs typeface="Cambria"/>
            </a:endParaRPr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2200" b="1" dirty="0">
                <a:latin typeface="Cambria"/>
                <a:ea typeface="Cambria"/>
                <a:cs typeface="Cambria"/>
              </a:rPr>
              <a:t>Средние проекты: </a:t>
            </a:r>
            <a:r>
              <a:rPr lang="ru" sz="2200" dirty="0">
                <a:latin typeface="Cambria"/>
                <a:ea typeface="Cambria"/>
                <a:cs typeface="Cambria"/>
              </a:rPr>
              <a:t>владелец бизнеса, product owner, заинтересованные лица</a:t>
            </a:r>
            <a:endParaRPr sz="2200" dirty="0">
              <a:latin typeface="Cambria"/>
              <a:ea typeface="Cambria"/>
              <a:cs typeface="Cambria"/>
            </a:endParaRPr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2200" b="1" dirty="0">
                <a:latin typeface="Cambria"/>
                <a:ea typeface="Cambria"/>
                <a:cs typeface="Cambria"/>
              </a:rPr>
              <a:t>Крупные проекты: </a:t>
            </a:r>
            <a:r>
              <a:rPr lang="ru" sz="2200" dirty="0">
                <a:latin typeface="Cambria"/>
                <a:ea typeface="Cambria"/>
                <a:cs typeface="Cambria"/>
              </a:rPr>
              <a:t>product owner, аналитики со стороны заказчика</a:t>
            </a:r>
            <a:endParaRPr sz="2200" dirty="0">
              <a:latin typeface="Cambria"/>
              <a:ea typeface="Cambria"/>
              <a:cs typeface="Cambria"/>
            </a:endParaRPr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dirty="0"/>
          </a:p>
        </p:txBody>
      </p:sp>
      <p:sp>
        <p:nvSpPr>
          <p:cNvPr id="6" name="Google Shape;386;p50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7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CEB0F5-5B86-44EC-B75F-15DA5F2FF15B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oogle Shape;141;p23">
            <a:extLst>
              <a:ext uri="{FF2B5EF4-FFF2-40B4-BE49-F238E27FC236}">
                <a16:creationId xmlns:a16="http://schemas.microsoft.com/office/drawing/2014/main" xmlns="" id="{EBEDA976-68B8-4DD8-A829-15158416904F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7;p24"/>
          <p:cNvSpPr>
            <a:spLocks noGrp="1"/>
          </p:cNvSpPr>
          <p:nvPr>
            <p:ph type="title"/>
          </p:nvPr>
        </p:nvSpPr>
        <p:spPr bwMode="auto">
          <a:xfrm>
            <a:off x="265500" y="1078749"/>
            <a:ext cx="4045199" cy="1472837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Подготовка списка вопросов</a:t>
            </a:r>
            <a:endParaRPr dirty="0"/>
          </a:p>
        </p:txBody>
      </p:sp>
      <p:sp>
        <p:nvSpPr>
          <p:cNvPr id="5" name="Google Shape;148;p24"/>
          <p:cNvSpPr>
            <a:spLocks noGrp="1"/>
          </p:cNvSpPr>
          <p:nvPr>
            <p:ph type="subTitle" idx="1"/>
          </p:nvPr>
        </p:nvSpPr>
        <p:spPr bwMode="auto">
          <a:xfrm>
            <a:off x="265500" y="2921401"/>
            <a:ext cx="4045199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Вопросы должны быть заранее подготовлены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pic>
        <p:nvPicPr>
          <p:cNvPr id="6" name="Google Shape;149;p24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0;p24"/>
          <p:cNvSpPr>
            <a:spLocks noGrp="1"/>
          </p:cNvSpPr>
          <p:nvPr>
            <p:ph type="body" idx="2"/>
          </p:nvPr>
        </p:nvSpPr>
        <p:spPr bwMode="auto">
          <a:xfrm>
            <a:off x="4572000" y="1126313"/>
            <a:ext cx="4572000" cy="3045218"/>
          </a:xfrm>
          <a:prstGeom prst="rect">
            <a:avLst/>
          </a:prstGeom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Важных вопросов должно быть </a:t>
            </a:r>
            <a:r>
              <a:rPr lang="ru" sz="2000" b="1" dirty="0">
                <a:latin typeface="Cambria"/>
                <a:ea typeface="Cambria"/>
                <a:cs typeface="Cambria"/>
              </a:rPr>
              <a:t>не менее трех</a:t>
            </a:r>
            <a:br>
              <a:rPr lang="ru" sz="2000" b="1" dirty="0">
                <a:latin typeface="Cambria"/>
                <a:ea typeface="Cambria"/>
                <a:cs typeface="Cambria"/>
              </a:rPr>
            </a:br>
            <a:endParaRPr sz="2000" b="1" dirty="0">
              <a:latin typeface="Cambria"/>
              <a:ea typeface="Cambria"/>
              <a:cs typeface="Cambria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Не бояться задавать “</a:t>
            </a:r>
            <a:r>
              <a:rPr lang="ru" sz="2000" b="1" dirty="0">
                <a:latin typeface="Cambria"/>
                <a:ea typeface="Cambria"/>
                <a:cs typeface="Cambria"/>
              </a:rPr>
              <a:t>неудобные вопросы</a:t>
            </a:r>
            <a:r>
              <a:rPr lang="ru" sz="2000" dirty="0">
                <a:latin typeface="Cambria"/>
                <a:ea typeface="Cambria"/>
                <a:cs typeface="Cambria"/>
              </a:rPr>
              <a:t>” - вопросы, которые могут разрушить все представление о цели проекта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Не стесняться и не боятся переспрашивать и уточнять </a:t>
            </a:r>
            <a:endParaRPr sz="2000" dirty="0"/>
          </a:p>
        </p:txBody>
      </p:sp>
      <p:sp>
        <p:nvSpPr>
          <p:cNvPr id="8" name="Google Shape;151;p24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8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3F612F3-95F3-4D56-8B5C-21EFAB64097C}"/>
              </a:ext>
            </a:extLst>
          </p:cNvPr>
          <p:cNvSpPr/>
          <p:nvPr/>
        </p:nvSpPr>
        <p:spPr bwMode="auto">
          <a:xfrm>
            <a:off x="4932040" y="4487921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56;p25"/>
          <p:cNvSpPr>
            <a:spLocks noGrp="1"/>
          </p:cNvSpPr>
          <p:nvPr>
            <p:ph type="body" idx="2"/>
          </p:nvPr>
        </p:nvSpPr>
        <p:spPr bwMode="auto"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ru" sz="2200" dirty="0">
                <a:latin typeface="Cambria"/>
                <a:ea typeface="Cambria"/>
                <a:cs typeface="Cambria"/>
              </a:rPr>
              <a:t>Все ответы на вопросы должны быть зафиксированы и отправлены на согласование клиент</a:t>
            </a:r>
            <a:r>
              <a:rPr lang="ru-RU" sz="2200" dirty="0">
                <a:latin typeface="Cambria"/>
                <a:ea typeface="Cambria"/>
                <a:cs typeface="Cambria"/>
              </a:rPr>
              <a:t>у</a:t>
            </a:r>
            <a:r>
              <a:rPr lang="ru" sz="2200" dirty="0">
                <a:latin typeface="Cambria"/>
                <a:ea typeface="Cambria"/>
                <a:cs typeface="Cambria"/>
              </a:rPr>
              <a:t> (в форме </a:t>
            </a:r>
            <a:r>
              <a:rPr lang="ru" sz="2200" b="1" dirty="0">
                <a:latin typeface="Cambria"/>
                <a:ea typeface="Cambria"/>
                <a:cs typeface="Cambria"/>
              </a:rPr>
              <a:t>Minutes/Follow ups</a:t>
            </a:r>
            <a:r>
              <a:rPr lang="ru" sz="2200" dirty="0">
                <a:latin typeface="Cambria"/>
                <a:ea typeface="Cambria"/>
                <a:cs typeface="Cambria"/>
              </a:rPr>
              <a:t> или </a:t>
            </a:r>
            <a:r>
              <a:rPr lang="ru" sz="2200" b="1" dirty="0">
                <a:latin typeface="Cambria"/>
                <a:ea typeface="Cambria"/>
                <a:cs typeface="Cambria"/>
              </a:rPr>
              <a:t>готовых спецификаций</a:t>
            </a:r>
            <a:r>
              <a:rPr lang="ru" sz="2200" dirty="0">
                <a:latin typeface="Cambria"/>
                <a:ea typeface="Cambria"/>
                <a:cs typeface="Cambria"/>
              </a:rPr>
              <a:t>)</a:t>
            </a:r>
            <a:endParaRPr sz="2200"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157;p25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ПОСЛЕ интервью</a:t>
            </a:r>
            <a:endParaRPr sz="3000" dirty="0"/>
          </a:p>
        </p:txBody>
      </p:sp>
      <p:pic>
        <p:nvPicPr>
          <p:cNvPr id="6" name="Google Shape;158;p25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5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9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5E00F28-8775-48F1-A089-BBA2BF90BE80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4;p26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Minutes/ Follow ups</a:t>
            </a:r>
            <a:endParaRPr sz="3600"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165;p26"/>
          <p:cNvSpPr>
            <a:spLocks noGrp="1"/>
          </p:cNvSpPr>
          <p:nvPr>
            <p:ph type="body" idx="2"/>
          </p:nvPr>
        </p:nvSpPr>
        <p:spPr bwMode="auto">
          <a:xfrm>
            <a:off x="4939500" y="249825"/>
            <a:ext cx="3837000" cy="4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Hi Client!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r>
              <a:rPr lang="ru" sz="2000" dirty="0">
                <a:latin typeface="Cambria"/>
                <a:ea typeface="Cambria"/>
                <a:cs typeface="Cambria"/>
              </a:rPr>
              <a:t> 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r>
              <a:rPr lang="ru" sz="2000" dirty="0">
                <a:latin typeface="Cambria"/>
                <a:ea typeface="Cambria"/>
                <a:cs typeface="Cambria"/>
              </a:rPr>
              <a:t>Here are the minutes from the today call/meeting, so you could flick through them and check whether all is good: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29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point 1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point 2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point 3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Thanks!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pic>
        <p:nvPicPr>
          <p:cNvPr id="6" name="Google Shape;166;p26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7;p26"/>
          <p:cNvSpPr>
            <a:spLocks/>
          </p:cNvSpPr>
          <p:nvPr/>
        </p:nvSpPr>
        <p:spPr bwMode="auto">
          <a:xfrm>
            <a:off x="8604448" y="4675900"/>
            <a:ext cx="539552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10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0103643-1993-4034-8BBC-47AC3A70B739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2;p27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17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Face-to-face/</a:t>
            </a:r>
            <a:endParaRPr sz="3600" dirty="0">
              <a:latin typeface="Cambria"/>
              <a:ea typeface="Cambria"/>
              <a:cs typeface="Cambria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Phone conversation</a:t>
            </a:r>
            <a:endParaRPr sz="3600" dirty="0"/>
          </a:p>
        </p:txBody>
      </p:sp>
      <p:sp>
        <p:nvSpPr>
          <p:cNvPr id="5" name="Google Shape;173;p27"/>
          <p:cNvSpPr>
            <a:spLocks noGrp="1"/>
          </p:cNvSpPr>
          <p:nvPr>
            <p:ph type="body" idx="2"/>
          </p:nvPr>
        </p:nvSpPr>
        <p:spPr bwMode="auto"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  <a:defRPr/>
            </a:pPr>
            <a:endParaRPr/>
          </a:p>
        </p:txBody>
      </p:sp>
      <p:pic>
        <p:nvPicPr>
          <p:cNvPr id="6" name="Google Shape;174;p27"/>
          <p:cNvPicPr/>
          <p:nvPr/>
        </p:nvPicPr>
        <p:blipFill>
          <a:blip r:embed="rId2"/>
          <a:stretch/>
        </p:blipFill>
        <p:spPr bwMode="auto">
          <a:xfrm>
            <a:off x="4939500" y="1342350"/>
            <a:ext cx="3837000" cy="200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5;p27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6;p27"/>
          <p:cNvSpPr>
            <a:spLocks noGrp="1"/>
          </p:cNvSpPr>
          <p:nvPr>
            <p:ph type="subTitle" idx="1"/>
          </p:nvPr>
        </p:nvSpPr>
        <p:spPr bwMode="auto">
          <a:xfrm>
            <a:off x="265500" y="2921401"/>
            <a:ext cx="4045199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основные моменты</a:t>
            </a:r>
            <a:endParaRPr dirty="0"/>
          </a:p>
        </p:txBody>
      </p:sp>
      <p:sp>
        <p:nvSpPr>
          <p:cNvPr id="9" name="Google Shape;177;p27"/>
          <p:cNvSpPr>
            <a:spLocks/>
          </p:cNvSpPr>
          <p:nvPr/>
        </p:nvSpPr>
        <p:spPr bwMode="auto">
          <a:xfrm>
            <a:off x="8604448" y="4675900"/>
            <a:ext cx="539552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11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3B9EB4A-206C-4B7C-AA45-526B1D8663F9}"/>
              </a:ext>
            </a:extLst>
          </p:cNvPr>
          <p:cNvSpPr/>
          <p:nvPr/>
        </p:nvSpPr>
        <p:spPr bwMode="auto">
          <a:xfrm>
            <a:off x="4947855" y="4443958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020455" y="4108959"/>
            <a:ext cx="785638" cy="54925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Google Shape;182;p28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Schedule a call</a:t>
            </a:r>
            <a:endParaRPr sz="3600" dirty="0">
              <a:latin typeface="Cambria"/>
              <a:ea typeface="Cambria"/>
              <a:cs typeface="Cambria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Schedule a meeting</a:t>
            </a:r>
            <a:endParaRPr sz="3600" dirty="0">
              <a:latin typeface="Cambria"/>
              <a:ea typeface="Cambria"/>
              <a:cs typeface="Cambria"/>
            </a:endParaRPr>
          </a:p>
        </p:txBody>
      </p:sp>
      <p:sp>
        <p:nvSpPr>
          <p:cNvPr id="6" name="Google Shape;183;p28"/>
          <p:cNvSpPr>
            <a:spLocks noGrp="1"/>
          </p:cNvSpPr>
          <p:nvPr>
            <p:ph type="body" idx="2"/>
          </p:nvPr>
        </p:nvSpPr>
        <p:spPr bwMode="auto">
          <a:xfrm>
            <a:off x="4695275" y="44100"/>
            <a:ext cx="4342500" cy="50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82600" lvl="0" algn="l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/>
            </a:pPr>
            <a:r>
              <a:rPr lang="ru" sz="1800" dirty="0">
                <a:latin typeface="Cambria"/>
                <a:ea typeface="Cambria"/>
                <a:cs typeface="Cambria"/>
              </a:rPr>
              <a:t>Please, let me know the preferable day and time frame so that we could schedule a call. I am GMT +3</a:t>
            </a:r>
            <a:br>
              <a:rPr lang="ru" sz="1800" dirty="0">
                <a:latin typeface="Cambria"/>
                <a:ea typeface="Cambria"/>
                <a:cs typeface="Cambria"/>
              </a:rPr>
            </a:br>
            <a:endParaRPr sz="1800" dirty="0">
              <a:latin typeface="Cambria"/>
              <a:ea typeface="Cambria"/>
              <a:cs typeface="Cambria"/>
            </a:endParaRPr>
          </a:p>
          <a:p>
            <a:pPr marL="482600" lvl="0" algn="l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/>
            </a:pPr>
            <a:r>
              <a:rPr lang="ru" sz="1800" dirty="0">
                <a:latin typeface="Cambria"/>
                <a:ea typeface="Cambria"/>
                <a:cs typeface="Cambria"/>
              </a:rPr>
              <a:t>Hi clent, please let me know when you will be able to have a call. I am available till 5 p.m.(GMT +3) today</a:t>
            </a:r>
            <a:r>
              <a:rPr lang="en-US" sz="1800" dirty="0">
                <a:latin typeface="Cambria"/>
                <a:ea typeface="Cambria"/>
                <a:cs typeface="Cambria"/>
              </a:rPr>
              <a:t>.</a:t>
            </a:r>
            <a:r>
              <a:rPr lang="ru" sz="1800" dirty="0">
                <a:latin typeface="Cambria"/>
                <a:ea typeface="Cambria"/>
                <a:cs typeface="Cambria"/>
              </a:rPr>
              <a:t/>
            </a:r>
            <a:br>
              <a:rPr lang="ru" sz="1800" dirty="0">
                <a:latin typeface="Cambria"/>
                <a:ea typeface="Cambria"/>
                <a:cs typeface="Cambria"/>
              </a:rPr>
            </a:br>
            <a:endParaRPr sz="1800" dirty="0">
              <a:latin typeface="Cambria"/>
              <a:ea typeface="Cambria"/>
              <a:cs typeface="Cambria"/>
            </a:endParaRPr>
          </a:p>
          <a:p>
            <a:pPr marL="482600" lvl="0" algn="l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/>
            </a:pPr>
            <a:r>
              <a:rPr lang="ru" sz="1800" dirty="0">
                <a:latin typeface="Cambria"/>
                <a:ea typeface="Cambria"/>
                <a:cs typeface="Cambria"/>
              </a:rPr>
              <a:t>I am afraid I won’t be able to </a:t>
            </a:r>
            <a:r>
              <a:rPr lang="en-US" sz="1800" dirty="0">
                <a:latin typeface="Cambria"/>
                <a:ea typeface="Cambria"/>
                <a:cs typeface="Cambria"/>
              </a:rPr>
              <a:t>have</a:t>
            </a:r>
            <a:r>
              <a:rPr lang="ru" sz="1800" dirty="0">
                <a:latin typeface="Cambria"/>
                <a:ea typeface="Cambria"/>
                <a:cs typeface="Cambria"/>
              </a:rPr>
              <a:t> a call in a hour since my schedule is full. I’d suggest scheduling a call on Monday. Would that work for you? What time frame would you prefer?</a:t>
            </a:r>
            <a:endParaRPr sz="1800" dirty="0">
              <a:latin typeface="Cambria"/>
              <a:ea typeface="Cambria"/>
              <a:cs typeface="Cambria"/>
            </a:endParaRPr>
          </a:p>
        </p:txBody>
      </p:sp>
      <p:pic>
        <p:nvPicPr>
          <p:cNvPr id="7" name="Google Shape;184;p28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5;p28"/>
          <p:cNvSpPr>
            <a:spLocks/>
          </p:cNvSpPr>
          <p:nvPr/>
        </p:nvSpPr>
        <p:spPr bwMode="auto">
          <a:xfrm>
            <a:off x="8604448" y="4675900"/>
            <a:ext cx="539552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12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90;p29"/>
          <p:cNvSpPr>
            <a:spLocks noGrp="1"/>
          </p:cNvSpPr>
          <p:nvPr>
            <p:ph type="title"/>
          </p:nvPr>
        </p:nvSpPr>
        <p:spPr bwMode="auto">
          <a:xfrm>
            <a:off x="265500" y="191050"/>
            <a:ext cx="4045199" cy="14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 Установление контакта: Темы для Small talk:</a:t>
            </a:r>
            <a:endParaRPr sz="3600"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191;p29"/>
          <p:cNvSpPr>
            <a:spLocks noGrp="1"/>
          </p:cNvSpPr>
          <p:nvPr>
            <p:ph type="subTitle" idx="1"/>
          </p:nvPr>
        </p:nvSpPr>
        <p:spPr bwMode="auto">
          <a:xfrm>
            <a:off x="95524" y="2157325"/>
            <a:ext cx="4476475" cy="28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- погода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- как вы добрались и что приятного увидели в городе по прибытии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- ваши интересы (без подробностей) 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r>
              <a:rPr lang="ru" sz="2000" dirty="0">
                <a:latin typeface="Cambria"/>
                <a:ea typeface="Cambria"/>
                <a:cs typeface="Cambria"/>
              </a:rPr>
              <a:t>- </a:t>
            </a:r>
            <a:r>
              <a:rPr lang="ru" sz="2000" b="1" dirty="0">
                <a:latin typeface="Cambria"/>
                <a:ea typeface="Cambria"/>
                <a:cs typeface="Cambria"/>
              </a:rPr>
              <a:t>No way: политика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pic>
        <p:nvPicPr>
          <p:cNvPr id="6" name="Google Shape;192;p29"/>
          <p:cNvPicPr/>
          <p:nvPr/>
        </p:nvPicPr>
        <p:blipFill>
          <a:blip r:embed="rId2"/>
          <a:stretch/>
        </p:blipFill>
        <p:spPr bwMode="auto">
          <a:xfrm>
            <a:off x="4765225" y="1881300"/>
            <a:ext cx="4246399" cy="11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3;p29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94;p29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13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8A2728-7523-44CE-9E0B-252072B110E9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99;p30"/>
          <p:cNvSpPr>
            <a:spLocks noGrp="1"/>
          </p:cNvSpPr>
          <p:nvPr>
            <p:ph type="title"/>
          </p:nvPr>
        </p:nvSpPr>
        <p:spPr bwMode="auto">
          <a:xfrm>
            <a:off x="108599" y="756743"/>
            <a:ext cx="43713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Во время общения</a:t>
            </a:r>
            <a:endParaRPr sz="3600"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200;p30"/>
          <p:cNvSpPr>
            <a:spLocks noGrp="1"/>
          </p:cNvSpPr>
          <p:nvPr>
            <p:ph type="subTitle" idx="1"/>
          </p:nvPr>
        </p:nvSpPr>
        <p:spPr bwMode="auto">
          <a:xfrm>
            <a:off x="108599" y="2190054"/>
            <a:ext cx="4202100" cy="2461345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457200" lvl="0" indent="0" algn="ctr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Предпочтителен quick and casual chat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0" algn="ctr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Правила clear communication</a:t>
            </a:r>
            <a:endParaRPr sz="3000" dirty="0"/>
          </a:p>
        </p:txBody>
      </p:sp>
      <p:sp>
        <p:nvSpPr>
          <p:cNvPr id="6" name="Google Shape;201;p30"/>
          <p:cNvSpPr>
            <a:spLocks noGrp="1"/>
          </p:cNvSpPr>
          <p:nvPr>
            <p:ph type="body" idx="2"/>
          </p:nvPr>
        </p:nvSpPr>
        <p:spPr bwMode="auto">
          <a:xfrm>
            <a:off x="4650225" y="669900"/>
            <a:ext cx="4439400" cy="4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pPr>
            <a:r>
              <a:rPr lang="ru" sz="2000" b="1" dirty="0">
                <a:latin typeface="Cambria"/>
                <a:ea typeface="Cambria"/>
                <a:cs typeface="Cambria"/>
              </a:rPr>
              <a:t>words we choose</a:t>
            </a:r>
            <a:r>
              <a:rPr lang="ru" sz="2000" dirty="0">
                <a:latin typeface="Cambria"/>
                <a:ea typeface="Cambria"/>
                <a:cs typeface="Cambria"/>
              </a:rPr>
              <a:t>(make instead of produce, think about instead of consider)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avoid using </a:t>
            </a:r>
            <a:r>
              <a:rPr lang="ru" sz="2000" b="1" dirty="0">
                <a:latin typeface="Cambria"/>
                <a:ea typeface="Cambria"/>
                <a:cs typeface="Cambria"/>
              </a:rPr>
              <a:t>too much slang</a:t>
            </a:r>
            <a:r>
              <a:rPr lang="ru" sz="2000" dirty="0">
                <a:latin typeface="Cambria"/>
                <a:ea typeface="Cambria"/>
                <a:cs typeface="Cambria"/>
              </a:rPr>
              <a:t> and too many </a:t>
            </a:r>
            <a:r>
              <a:rPr lang="ru" sz="2000" b="1" dirty="0">
                <a:latin typeface="Cambria"/>
                <a:ea typeface="Cambria"/>
                <a:cs typeface="Cambria"/>
              </a:rPr>
              <a:t>idioms</a:t>
            </a:r>
            <a:endParaRPr sz="2000" b="1" dirty="0">
              <a:latin typeface="Cambria"/>
              <a:ea typeface="Cambria"/>
              <a:cs typeface="Cambria"/>
            </a:endParaRPr>
          </a:p>
          <a:p>
            <a:pPr marL="457200" lvl="0" indent="-3429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pPr>
            <a:r>
              <a:rPr lang="ru" sz="2000" b="1" dirty="0">
                <a:latin typeface="Cambria"/>
                <a:ea typeface="Cambria"/>
                <a:cs typeface="Cambria"/>
              </a:rPr>
              <a:t>pronunciation</a:t>
            </a:r>
            <a:r>
              <a:rPr lang="ru" sz="2000" dirty="0">
                <a:latin typeface="Cambria"/>
                <a:ea typeface="Cambria"/>
                <a:cs typeface="Cambria"/>
              </a:rPr>
              <a:t>(speed and volume). Правильное произношение терминов и сокращений: GDPR, SEO, KPI </a:t>
            </a: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pic>
        <p:nvPicPr>
          <p:cNvPr id="7" name="Google Shape;202;p30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3;p30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14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8D08804-1702-4ACA-9ED2-7D1C451016CC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0;p14"/>
          <p:cNvSpPr>
            <a:spLocks noGrp="1"/>
          </p:cNvSpPr>
          <p:nvPr>
            <p:ph type="ctrTitle"/>
          </p:nvPr>
        </p:nvSpPr>
        <p:spPr bwMode="auto">
          <a:xfrm>
            <a:off x="411175" y="644300"/>
            <a:ext cx="8282400" cy="14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ОБО МНЕ</a:t>
            </a:r>
            <a:endParaRPr sz="3600"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71;p14"/>
          <p:cNvSpPr>
            <a:spLocks noGrp="1"/>
          </p:cNvSpPr>
          <p:nvPr>
            <p:ph type="subTitle" idx="1"/>
          </p:nvPr>
        </p:nvSpPr>
        <p:spPr bwMode="auto">
          <a:xfrm>
            <a:off x="411175" y="3398250"/>
            <a:ext cx="8533800" cy="14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pPr>
            <a:r>
              <a:rPr lang="ru" sz="1800" dirty="0">
                <a:latin typeface="Cambria"/>
                <a:ea typeface="Cambria"/>
                <a:cs typeface="Cambria"/>
              </a:rPr>
              <a:t>Опыт в ИТ-разработке более 10 лет. </a:t>
            </a:r>
            <a:endParaRPr sz="1800" dirty="0">
              <a:latin typeface="Cambria"/>
              <a:ea typeface="Cambria"/>
              <a:cs typeface="Cambria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pPr>
            <a:r>
              <a:rPr lang="ru" sz="1800" dirty="0">
                <a:latin typeface="Cambria"/>
                <a:ea typeface="Cambria"/>
                <a:cs typeface="Cambria"/>
              </a:rPr>
              <a:t>Сертифицированный инженер IREB в области проектирования требований(Certified Professional for Requirements Engineering Foundation Level).</a:t>
            </a:r>
            <a:endParaRPr sz="1800" dirty="0">
              <a:latin typeface="Cambria"/>
              <a:ea typeface="Cambria"/>
              <a:cs typeface="Cambria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pPr>
            <a:r>
              <a:rPr lang="ru" sz="1800" dirty="0">
                <a:latin typeface="Cambria"/>
                <a:ea typeface="Cambria"/>
                <a:cs typeface="Cambria"/>
              </a:rPr>
              <a:t>Сейчас работаю в компании </a:t>
            </a:r>
            <a:r>
              <a:rPr lang="en-US" sz="1800" dirty="0" err="1">
                <a:latin typeface="Cambria"/>
                <a:ea typeface="Cambria"/>
                <a:cs typeface="Cambria"/>
              </a:rPr>
              <a:t>SimbirSoft</a:t>
            </a:r>
            <a:r>
              <a:rPr lang="ru" sz="1800" b="1" dirty="0">
                <a:latin typeface="Cambria"/>
                <a:ea typeface="Cambria"/>
                <a:cs typeface="Cambria"/>
              </a:rPr>
              <a:t> </a:t>
            </a:r>
            <a:r>
              <a:rPr lang="ru" sz="1800" dirty="0">
                <a:latin typeface="Cambria"/>
                <a:ea typeface="Cambria"/>
                <a:cs typeface="Cambria"/>
              </a:rPr>
              <a:t>над проектом для западноевропейского заказчика.  </a:t>
            </a:r>
            <a:endParaRPr sz="1800" dirty="0"/>
          </a:p>
        </p:txBody>
      </p:sp>
      <p:pic>
        <p:nvPicPr>
          <p:cNvPr id="6" name="Google Shape;72;p14"/>
          <p:cNvPicPr/>
          <p:nvPr/>
        </p:nvPicPr>
        <p:blipFill>
          <a:blip r:embed="rId2"/>
          <a:stretch/>
        </p:blipFill>
        <p:spPr bwMode="auto">
          <a:xfrm>
            <a:off x="8004549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3;p14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2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oogle Shape;141;p23">
            <a:extLst>
              <a:ext uri="{FF2B5EF4-FFF2-40B4-BE49-F238E27FC236}">
                <a16:creationId xmlns:a16="http://schemas.microsoft.com/office/drawing/2014/main" xmlns="" id="{1BCB20C6-0430-45D9-8BE5-310AB443662C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8;p31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12035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Closing part</a:t>
            </a:r>
            <a:endParaRPr sz="3600"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209;p31"/>
          <p:cNvSpPr>
            <a:spLocks noGrp="1"/>
          </p:cNvSpPr>
          <p:nvPr>
            <p:ph type="subTitle" idx="1"/>
          </p:nvPr>
        </p:nvSpPr>
        <p:spPr bwMode="auto">
          <a:xfrm>
            <a:off x="265500" y="2921401"/>
            <a:ext cx="4045199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Wrapping Up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Sum up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Next steps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Thanks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sp>
        <p:nvSpPr>
          <p:cNvPr id="6" name="Google Shape;210;p31"/>
          <p:cNvSpPr>
            <a:spLocks noGrp="1"/>
          </p:cNvSpPr>
          <p:nvPr>
            <p:ph type="body" idx="2"/>
          </p:nvPr>
        </p:nvSpPr>
        <p:spPr bwMode="auto">
          <a:xfrm>
            <a:off x="4939500" y="323300"/>
            <a:ext cx="3837000" cy="4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I think we've covered everything on the list./If no one has anything else to add, then I think we'll wrap this up.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I’ll pull up that information and send a minutes to you by the end of the day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I want to thank you all for taking time out of your busy schedules to be here today.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Thanks for calling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Thanks again./ Once again, thanks for all your help with this matter.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Have a nice day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dirty="0"/>
          </a:p>
        </p:txBody>
      </p:sp>
      <p:sp>
        <p:nvSpPr>
          <p:cNvPr id="7" name="Google Shape;211;p31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15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62745D6-917E-4BB6-8182-4814737A6C7C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6;p32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12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>
                <a:latin typeface="Cambria"/>
                <a:ea typeface="Cambria"/>
                <a:cs typeface="Cambria"/>
              </a:rPr>
              <a:t>Email</a:t>
            </a:r>
            <a:endParaRPr/>
          </a:p>
        </p:txBody>
      </p:sp>
      <p:sp>
        <p:nvSpPr>
          <p:cNvPr id="5" name="Google Shape;217;p32"/>
          <p:cNvSpPr>
            <a:spLocks noGrp="1"/>
          </p:cNvSpPr>
          <p:nvPr>
            <p:ph type="subTitle" idx="1"/>
          </p:nvPr>
        </p:nvSpPr>
        <p:spPr bwMode="auto">
          <a:xfrm>
            <a:off x="265500" y="2168675"/>
            <a:ext cx="4362000" cy="26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Приветствие/Greetings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6830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Основная часть/Main part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6830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Заключительная часть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6830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Подпись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pic>
        <p:nvPicPr>
          <p:cNvPr id="6" name="Google Shape;218;p32"/>
          <p:cNvPicPr/>
          <p:nvPr/>
        </p:nvPicPr>
        <p:blipFill>
          <a:blip r:embed="rId2"/>
          <a:stretch/>
        </p:blipFill>
        <p:spPr bwMode="auto">
          <a:xfrm>
            <a:off x="4799800" y="887450"/>
            <a:ext cx="4145810" cy="375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9;p32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0;p32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16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3E6A815-FC80-4172-B2CB-742737F36809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25;p33"/>
          <p:cNvSpPr>
            <a:spLocks noGrp="1"/>
          </p:cNvSpPr>
          <p:nvPr>
            <p:ph type="title"/>
          </p:nvPr>
        </p:nvSpPr>
        <p:spPr bwMode="auto">
          <a:xfrm>
            <a:off x="125900" y="94125"/>
            <a:ext cx="4045199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>
                <a:latin typeface="Cambria"/>
                <a:ea typeface="Cambria"/>
                <a:cs typeface="Cambria"/>
              </a:rPr>
              <a:t>Greetings</a:t>
            </a:r>
            <a:endParaRPr sz="360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226;p33"/>
          <p:cNvSpPr>
            <a:spLocks noGrp="1"/>
          </p:cNvSpPr>
          <p:nvPr>
            <p:ph type="subTitle" idx="1"/>
          </p:nvPr>
        </p:nvSpPr>
        <p:spPr bwMode="auto">
          <a:xfrm>
            <a:off x="250800" y="867050"/>
            <a:ext cx="4045199" cy="40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Hi, Hey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 - Nothing at all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- Something personal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- “I know you’re swamped, so I’ll be brief.”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- “We met at ______.”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- A bit of small talk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endParaRPr sz="2000" dirty="0">
              <a:latin typeface="Cambria"/>
              <a:ea typeface="Cambria"/>
              <a:cs typeface="Cambria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3. </a:t>
            </a:r>
            <a:r>
              <a:rPr lang="en-US" sz="2000" dirty="0">
                <a:latin typeface="Cambria"/>
                <a:ea typeface="Cambria"/>
                <a:cs typeface="Cambria"/>
              </a:rPr>
              <a:t> </a:t>
            </a:r>
            <a:r>
              <a:rPr lang="ru" sz="2000" dirty="0">
                <a:latin typeface="Cambria"/>
                <a:ea typeface="Cambria"/>
                <a:cs typeface="Cambria"/>
              </a:rPr>
              <a:t>Thanks for providing the previous information</a:t>
            </a:r>
            <a:r>
              <a:rPr lang="en-US" sz="2000" dirty="0">
                <a:latin typeface="Cambria"/>
                <a:ea typeface="Cambria"/>
                <a:cs typeface="Cambria"/>
              </a:rPr>
              <a:t>.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pic>
        <p:nvPicPr>
          <p:cNvPr id="6" name="Google Shape;227;p33"/>
          <p:cNvPicPr/>
          <p:nvPr/>
        </p:nvPicPr>
        <p:blipFill>
          <a:blip r:embed="rId2"/>
          <a:stretch/>
        </p:blipFill>
        <p:spPr bwMode="auto">
          <a:xfrm>
            <a:off x="4815325" y="1496662"/>
            <a:ext cx="4085350" cy="215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8;p33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9;p33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17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6809869-0E6E-417A-9631-C63B01EEF1FE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4;p34"/>
          <p:cNvSpPr>
            <a:spLocks noGrp="1"/>
          </p:cNvSpPr>
          <p:nvPr>
            <p:ph type="title"/>
          </p:nvPr>
        </p:nvSpPr>
        <p:spPr bwMode="auto">
          <a:xfrm>
            <a:off x="184675" y="285200"/>
            <a:ext cx="4045199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   Main part</a:t>
            </a:r>
            <a:endParaRPr dirty="0"/>
          </a:p>
        </p:txBody>
      </p:sp>
      <p:sp>
        <p:nvSpPr>
          <p:cNvPr id="5" name="Google Shape;235;p34"/>
          <p:cNvSpPr>
            <a:spLocks noGrp="1"/>
          </p:cNvSpPr>
          <p:nvPr>
            <p:ph type="subTitle" idx="1"/>
          </p:nvPr>
        </p:nvSpPr>
        <p:spPr bwMode="auto">
          <a:xfrm>
            <a:off x="265500" y="1197699"/>
            <a:ext cx="4045199" cy="30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Char char="-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Структурированность (BULLETS)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Char char="-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Short sentences and short paragraphs</a:t>
            </a:r>
            <a:r>
              <a:rPr lang="ru" dirty="0"/>
              <a:t/>
            </a:r>
            <a:br>
              <a:rPr lang="ru" dirty="0"/>
            </a:br>
            <a:endParaRPr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6" name="Google Shape;236;p34"/>
          <p:cNvSpPr>
            <a:spLocks noGrp="1"/>
          </p:cNvSpPr>
          <p:nvPr>
            <p:ph type="body" idx="2"/>
          </p:nvPr>
        </p:nvSpPr>
        <p:spPr bwMode="auto"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Hey client,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I know you’re swamped, so I’ll be brief.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I would like to clarify some points regarding XYZ feature: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42900" algn="l">
              <a:spcBef>
                <a:spcPts val="1600"/>
              </a:spcBef>
              <a:spcAft>
                <a:spcPts val="0"/>
              </a:spcAft>
              <a:buSzPts val="1800"/>
              <a:buChar char="-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Point 1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Point 2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Point 3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dirty="0"/>
          </a:p>
        </p:txBody>
      </p:sp>
      <p:pic>
        <p:nvPicPr>
          <p:cNvPr id="7" name="Google Shape;237;p34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8;p34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18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EE6DE7-B770-40D5-A7DE-8C91C852A361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3;p35"/>
          <p:cNvSpPr>
            <a:spLocks noGrp="1"/>
          </p:cNvSpPr>
          <p:nvPr>
            <p:ph type="ctrTitle"/>
          </p:nvPr>
        </p:nvSpPr>
        <p:spPr bwMode="auto"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/>
              <a:t>Grammarly</a:t>
            </a:r>
            <a:endParaRPr/>
          </a:p>
        </p:txBody>
      </p:sp>
      <p:pic>
        <p:nvPicPr>
          <p:cNvPr id="5" name="Google Shape;244;p35"/>
          <p:cNvPicPr/>
          <p:nvPr/>
        </p:nvPicPr>
        <p:blipFill>
          <a:blip r:embed="rId2"/>
          <a:stretch/>
        </p:blipFill>
        <p:spPr bwMode="auto">
          <a:xfrm>
            <a:off x="1281525" y="1814650"/>
            <a:ext cx="6714200" cy="31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5;p35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6;p35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19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978740" y="4420443"/>
            <a:ext cx="723065" cy="16686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Google Shape;251;p36"/>
          <p:cNvSpPr>
            <a:spLocks noGrp="1"/>
          </p:cNvSpPr>
          <p:nvPr>
            <p:ph type="title"/>
          </p:nvPr>
        </p:nvSpPr>
        <p:spPr bwMode="auto">
          <a:xfrm>
            <a:off x="184675" y="285200"/>
            <a:ext cx="4045199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Closing part</a:t>
            </a:r>
            <a:endParaRPr dirty="0"/>
          </a:p>
        </p:txBody>
      </p:sp>
      <p:sp>
        <p:nvSpPr>
          <p:cNvPr id="6" name="Google Shape;252;p36"/>
          <p:cNvSpPr>
            <a:spLocks noGrp="1"/>
          </p:cNvSpPr>
          <p:nvPr>
            <p:ph type="subTitle" idx="1"/>
          </p:nvPr>
        </p:nvSpPr>
        <p:spPr bwMode="auto">
          <a:xfrm>
            <a:off x="265500" y="1197699"/>
            <a:ext cx="4045199" cy="30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Emojis</a:t>
            </a:r>
            <a:b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Attached files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Closings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Your Signature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253;p36"/>
          <p:cNvSpPr>
            <a:spLocks noGrp="1"/>
          </p:cNvSpPr>
          <p:nvPr>
            <p:ph type="body" idx="2"/>
          </p:nvPr>
        </p:nvSpPr>
        <p:spPr bwMode="auto">
          <a:xfrm>
            <a:off x="4572000" y="1197700"/>
            <a:ext cx="4458600" cy="3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Please review the attached diagram.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Thank you.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--------------------------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Have a nice weekend :)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--------------------------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Really appreciate for additional information.If you have any questions please feel free to contact me.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--------------------------</a:t>
            </a:r>
            <a:endParaRPr sz="16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ru" sz="1600" dirty="0">
                <a:latin typeface="Cambria"/>
                <a:ea typeface="Cambria"/>
                <a:cs typeface="Cambria"/>
              </a:rPr>
              <a:t>Best regards,</a:t>
            </a:r>
            <a:br>
              <a:rPr lang="ru" sz="1600" dirty="0">
                <a:latin typeface="Cambria"/>
                <a:ea typeface="Cambria"/>
                <a:cs typeface="Cambria"/>
              </a:rPr>
            </a:br>
            <a:r>
              <a:rPr lang="ru" sz="1600" dirty="0">
                <a:latin typeface="Cambria"/>
                <a:ea typeface="Cambria"/>
                <a:cs typeface="Cambria"/>
              </a:rPr>
              <a:t>Anna Dyachkova</a:t>
            </a:r>
            <a:br>
              <a:rPr lang="ru" sz="1600" dirty="0">
                <a:latin typeface="Cambria"/>
                <a:ea typeface="Cambria"/>
                <a:cs typeface="Cambria"/>
              </a:rPr>
            </a:br>
            <a:r>
              <a:rPr lang="ru" sz="1600" dirty="0">
                <a:latin typeface="Cambria"/>
                <a:ea typeface="Cambria"/>
                <a:cs typeface="Cambria"/>
              </a:rPr>
              <a:t>Analyst</a:t>
            </a:r>
            <a:br>
              <a:rPr lang="ru" sz="1600" dirty="0">
                <a:latin typeface="Cambria"/>
                <a:ea typeface="Cambria"/>
                <a:cs typeface="Cambria"/>
              </a:rPr>
            </a:br>
            <a:r>
              <a:rPr lang="ru" sz="1600" dirty="0">
                <a:latin typeface="Cambria"/>
                <a:ea typeface="Cambria"/>
                <a:cs typeface="Cambria"/>
              </a:rPr>
              <a:t>Skype: a.diatchkova</a:t>
            </a:r>
            <a:br>
              <a:rPr lang="ru" sz="1600" dirty="0">
                <a:latin typeface="Cambria"/>
                <a:ea typeface="Cambria"/>
                <a:cs typeface="Cambria"/>
              </a:rPr>
            </a:br>
            <a:r>
              <a:rPr lang="ru" sz="1600" dirty="0">
                <a:latin typeface="Cambria"/>
                <a:ea typeface="Cambria"/>
                <a:cs typeface="Cambria"/>
              </a:rPr>
              <a:t>anna.dyachkova@simbirsoft.com</a:t>
            </a:r>
            <a:br>
              <a:rPr lang="ru" sz="1600" dirty="0">
                <a:latin typeface="Cambria"/>
                <a:ea typeface="Cambria"/>
                <a:cs typeface="Cambria"/>
              </a:rPr>
            </a:br>
            <a:r>
              <a:rPr lang="ru" sz="1600" dirty="0">
                <a:latin typeface="Cambria"/>
                <a:ea typeface="Cambria"/>
                <a:cs typeface="Cambria"/>
              </a:rPr>
              <a:t>http://simbirsoft.com</a:t>
            </a:r>
            <a:br>
              <a:rPr lang="ru" sz="1600" dirty="0">
                <a:latin typeface="Cambria"/>
                <a:ea typeface="Cambria"/>
                <a:cs typeface="Cambria"/>
              </a:rPr>
            </a:br>
            <a:r>
              <a:rPr lang="ru" sz="1600" dirty="0">
                <a:latin typeface="Cambria"/>
                <a:ea typeface="Cambria"/>
                <a:cs typeface="Cambria"/>
              </a:rPr>
              <a:t>Your feedback is greatly appreciated, if you have the time, please fill in our feedback form.</a:t>
            </a:r>
            <a:br>
              <a:rPr lang="ru" sz="1600" dirty="0">
                <a:latin typeface="Cambria"/>
                <a:ea typeface="Cambria"/>
                <a:cs typeface="Cambria"/>
              </a:rPr>
            </a:br>
            <a:r>
              <a:rPr lang="ru" sz="1700" dirty="0"/>
              <a:t/>
            </a:r>
            <a:br>
              <a:rPr lang="ru" sz="1700" dirty="0"/>
            </a:br>
            <a:endParaRPr sz="1700" dirty="0"/>
          </a:p>
        </p:txBody>
      </p:sp>
      <p:pic>
        <p:nvPicPr>
          <p:cNvPr id="8" name="Google Shape;254;p36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5;p36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20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0;p37"/>
          <p:cNvSpPr>
            <a:spLocks noGrp="1"/>
          </p:cNvSpPr>
          <p:nvPr>
            <p:ph type="title"/>
          </p:nvPr>
        </p:nvSpPr>
        <p:spPr bwMode="auto"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000" dirty="0">
                <a:solidFill>
                  <a:srgbClr val="FFFFFF"/>
                </a:solidFill>
                <a:latin typeface="Cambria"/>
                <a:ea typeface="Cambria"/>
                <a:cs typeface="Cambria"/>
              </a:rPr>
              <a:t>Как понять требования пользователей: Основные культурные отличия (при работе с западноевропейскими заказчиками)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Google Shape;141;p23">
            <a:extLst>
              <a:ext uri="{FF2B5EF4-FFF2-40B4-BE49-F238E27FC236}">
                <a16:creationId xmlns:a16="http://schemas.microsoft.com/office/drawing/2014/main" xmlns="" id="{E12DCA5C-957F-444B-A131-9D5ECB0D2040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5;p36">
            <a:extLst>
              <a:ext uri="{FF2B5EF4-FFF2-40B4-BE49-F238E27FC236}">
                <a16:creationId xmlns:a16="http://schemas.microsoft.com/office/drawing/2014/main" xmlns="" id="{C2CE0B47-B2C6-407E-A3DC-6CCD40D21353}"/>
              </a:ext>
            </a:extLst>
          </p:cNvPr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21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5;p38"/>
          <p:cNvSpPr>
            <a:spLocks noGrp="1"/>
          </p:cNvSpPr>
          <p:nvPr>
            <p:ph type="title"/>
          </p:nvPr>
        </p:nvSpPr>
        <p:spPr bwMode="auto">
          <a:xfrm>
            <a:off x="265500" y="95525"/>
            <a:ext cx="4045199" cy="18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" sz="3000" dirty="0">
                <a:latin typeface="Cambria"/>
                <a:ea typeface="Cambria"/>
                <a:cs typeface="Cambria"/>
              </a:rPr>
              <a:t> </a:t>
            </a:r>
            <a:r>
              <a:rPr lang="ru-RU" sz="3000" dirty="0">
                <a:latin typeface="Cambria"/>
                <a:ea typeface="Cambria"/>
                <a:cs typeface="Cambria"/>
              </a:rPr>
              <a:t>Более </a:t>
            </a:r>
            <a:r>
              <a:rPr lang="ru" sz="3000" dirty="0">
                <a:latin typeface="Cambria"/>
                <a:ea typeface="Cambria"/>
                <a:cs typeface="Cambria"/>
              </a:rPr>
              <a:t>оптимистический взгляд на жизнь</a:t>
            </a:r>
            <a:endParaRPr sz="3000" dirty="0"/>
          </a:p>
        </p:txBody>
      </p:sp>
      <p:pic>
        <p:nvPicPr>
          <p:cNvPr id="5" name="Google Shape;266;p38"/>
          <p:cNvPicPr/>
          <p:nvPr/>
        </p:nvPicPr>
        <p:blipFill>
          <a:blip r:embed="rId2"/>
          <a:stretch/>
        </p:blipFill>
        <p:spPr bwMode="auto">
          <a:xfrm>
            <a:off x="4818038" y="937313"/>
            <a:ext cx="3991775" cy="299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67;p38"/>
          <p:cNvSpPr>
            <a:spLocks noGrp="1"/>
          </p:cNvSpPr>
          <p:nvPr>
            <p:ph type="subTitle" idx="1"/>
          </p:nvPr>
        </p:nvSpPr>
        <p:spPr bwMode="auto">
          <a:xfrm>
            <a:off x="80824" y="2287390"/>
            <a:ext cx="4636499" cy="2775434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“Так не получится”/”That might be an option”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dirty="0"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“Идея трудно реализуема”/”We are still considering the option of how it ideally should be done”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pic>
        <p:nvPicPr>
          <p:cNvPr id="7" name="Google Shape;268;p38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9;p38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22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29494E-7C81-4DD2-9D96-42F741B71641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4;p39"/>
          <p:cNvSpPr>
            <a:spLocks noGrp="1"/>
          </p:cNvSpPr>
          <p:nvPr>
            <p:ph type="title"/>
          </p:nvPr>
        </p:nvSpPr>
        <p:spPr bwMode="auto">
          <a:xfrm>
            <a:off x="287524" y="1416749"/>
            <a:ext cx="4045199" cy="1343414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Критика</a:t>
            </a:r>
            <a:endParaRPr dirty="0"/>
          </a:p>
        </p:txBody>
      </p:sp>
      <p:sp>
        <p:nvSpPr>
          <p:cNvPr id="5" name="Google Shape;275;p39"/>
          <p:cNvSpPr>
            <a:spLocks noGrp="1"/>
          </p:cNvSpPr>
          <p:nvPr>
            <p:ph type="body" idx="2"/>
          </p:nvPr>
        </p:nvSpPr>
        <p:spPr bwMode="auto">
          <a:xfrm>
            <a:off x="4939500" y="1638575"/>
            <a:ext cx="3944100" cy="30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 dirty="0"/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2000" b="1" dirty="0">
                <a:latin typeface="Cambria"/>
                <a:ea typeface="Cambria"/>
                <a:cs typeface="Cambria"/>
              </a:rPr>
              <a:t>Русский заказчик:</a:t>
            </a:r>
            <a:r>
              <a:rPr lang="ru" sz="2000" dirty="0">
                <a:latin typeface="Cambria"/>
                <a:ea typeface="Cambria"/>
                <a:cs typeface="Cambria"/>
              </a:rPr>
              <a:t> “Мне все понравилось”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ru" sz="2000" b="1" dirty="0">
                <a:latin typeface="Cambria"/>
                <a:ea typeface="Cambria"/>
                <a:cs typeface="Cambria"/>
              </a:rPr>
              <a:t>Западноевропейский заказчик: </a:t>
            </a:r>
            <a:r>
              <a:rPr lang="ru" sz="2000" dirty="0">
                <a:latin typeface="Cambria"/>
                <a:ea typeface="Cambria"/>
                <a:cs typeface="Cambria"/>
              </a:rPr>
              <a:t>“Ваш продукт не вызывал у меня неприятных чувств”</a:t>
            </a: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6" name="Google Shape;276;p39"/>
          <p:cNvSpPr/>
          <p:nvPr/>
        </p:nvSpPr>
        <p:spPr bwMode="auto">
          <a:xfrm>
            <a:off x="4643850" y="117575"/>
            <a:ext cx="2446500" cy="1417800"/>
          </a:xfrm>
          <a:prstGeom prst="flowChartMagnetic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ru" sz="18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rPr>
              <a:t>You have a great product!</a:t>
            </a:r>
            <a:endParaRPr b="1"/>
          </a:p>
        </p:txBody>
      </p:sp>
      <p:sp>
        <p:nvSpPr>
          <p:cNvPr id="7" name="Google Shape;277;p39"/>
          <p:cNvSpPr/>
          <p:nvPr/>
        </p:nvSpPr>
        <p:spPr bwMode="auto">
          <a:xfrm>
            <a:off x="7252325" y="1131575"/>
            <a:ext cx="786299" cy="572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8" name="Google Shape;278;p39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79;p39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23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BF98560-3823-4D8E-A27B-B65379DECA37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4;p40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/>
                <a:ea typeface="Cambria"/>
                <a:cs typeface="Cambria"/>
              </a:rPr>
              <a:t>Фразы, которых стоит избегать</a:t>
            </a:r>
            <a:endParaRPr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285;p40"/>
          <p:cNvSpPr/>
          <p:nvPr/>
        </p:nvSpPr>
        <p:spPr bwMode="auto">
          <a:xfrm>
            <a:off x="345325" y="1462225"/>
            <a:ext cx="2231700" cy="6099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>
                <a:solidFill>
                  <a:schemeClr val="bg1"/>
                </a:solidFill>
              </a:rPr>
              <a:t>“Your problem”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6" name="Google Shape;286;p40"/>
          <p:cNvSpPr/>
          <p:nvPr/>
        </p:nvSpPr>
        <p:spPr bwMode="auto">
          <a:xfrm>
            <a:off x="3419872" y="2198725"/>
            <a:ext cx="2119800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“You are wrong”</a:t>
            </a:r>
            <a:endParaRPr sz="1800" b="1" dirty="0"/>
          </a:p>
        </p:txBody>
      </p:sp>
      <p:sp>
        <p:nvSpPr>
          <p:cNvPr id="7" name="Google Shape;287;p40"/>
          <p:cNvSpPr/>
          <p:nvPr/>
        </p:nvSpPr>
        <p:spPr bwMode="auto">
          <a:xfrm>
            <a:off x="451700" y="3220100"/>
            <a:ext cx="3826200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“With all due respect/no offense”</a:t>
            </a:r>
            <a:endParaRPr sz="1800" b="1" dirty="0"/>
          </a:p>
        </p:txBody>
      </p:sp>
      <p:sp>
        <p:nvSpPr>
          <p:cNvPr id="8" name="Google Shape;288;p40"/>
          <p:cNvSpPr/>
          <p:nvPr/>
        </p:nvSpPr>
        <p:spPr bwMode="auto">
          <a:xfrm>
            <a:off x="6421900" y="1462225"/>
            <a:ext cx="1851599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“To be honest”</a:t>
            </a:r>
            <a:endParaRPr sz="1800" b="1" dirty="0"/>
          </a:p>
        </p:txBody>
      </p:sp>
      <p:sp>
        <p:nvSpPr>
          <p:cNvPr id="9" name="Google Shape;289;p40"/>
          <p:cNvSpPr/>
          <p:nvPr/>
        </p:nvSpPr>
        <p:spPr bwMode="auto">
          <a:xfrm>
            <a:off x="5012199" y="3220100"/>
            <a:ext cx="2335500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“It’s not our fault”</a:t>
            </a:r>
            <a:endParaRPr sz="1800" b="1" dirty="0"/>
          </a:p>
        </p:txBody>
      </p:sp>
      <p:sp>
        <p:nvSpPr>
          <p:cNvPr id="10" name="Google Shape;290;p40"/>
          <p:cNvSpPr/>
          <p:nvPr/>
        </p:nvSpPr>
        <p:spPr bwMode="auto">
          <a:xfrm>
            <a:off x="1035724" y="4173400"/>
            <a:ext cx="7384800" cy="609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“You always forget send us feedback before the project deadline”</a:t>
            </a:r>
            <a:endParaRPr sz="1800" b="1" dirty="0"/>
          </a:p>
        </p:txBody>
      </p:sp>
      <p:pic>
        <p:nvPicPr>
          <p:cNvPr id="12" name="Google Shape;292;p40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93;p40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24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8;p15"/>
          <p:cNvSpPr>
            <a:spLocks noGrp="1"/>
          </p:cNvSpPr>
          <p:nvPr>
            <p:ph type="title"/>
          </p:nvPr>
        </p:nvSpPr>
        <p:spPr bwMode="auto">
          <a:xfrm>
            <a:off x="311699" y="158949"/>
            <a:ext cx="8520599" cy="1148130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Основные методы выявления требований,   используемые на проектах с иностранными заказчиками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5" name="Google Shape;79;p15"/>
          <p:cNvPicPr/>
          <p:nvPr/>
        </p:nvPicPr>
        <p:blipFill>
          <a:blip r:embed="rId2"/>
          <a:stretch/>
        </p:blipFill>
        <p:spPr bwMode="auto">
          <a:xfrm>
            <a:off x="8004549" y="3690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0;p15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3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4;p40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/>
                <a:ea typeface="Cambria"/>
                <a:cs typeface="Cambria"/>
              </a:rPr>
              <a:t>Фразы, которых стоит избегать</a:t>
            </a:r>
            <a:endParaRPr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285;p40"/>
          <p:cNvSpPr/>
          <p:nvPr/>
        </p:nvSpPr>
        <p:spPr bwMode="auto">
          <a:xfrm>
            <a:off x="345325" y="1462225"/>
            <a:ext cx="2231700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“Your problem”</a:t>
            </a:r>
            <a:endParaRPr sz="1800" b="1" dirty="0"/>
          </a:p>
        </p:txBody>
      </p:sp>
      <p:sp>
        <p:nvSpPr>
          <p:cNvPr id="6" name="Google Shape;286;p40"/>
          <p:cNvSpPr/>
          <p:nvPr/>
        </p:nvSpPr>
        <p:spPr bwMode="auto">
          <a:xfrm>
            <a:off x="3419872" y="2198725"/>
            <a:ext cx="2119800" cy="6099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>
                <a:solidFill>
                  <a:schemeClr val="bg1"/>
                </a:solidFill>
              </a:rPr>
              <a:t>“You are wrong”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7" name="Google Shape;287;p40"/>
          <p:cNvSpPr/>
          <p:nvPr/>
        </p:nvSpPr>
        <p:spPr bwMode="auto">
          <a:xfrm>
            <a:off x="451700" y="3220100"/>
            <a:ext cx="3826200" cy="609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“With all due respect/no offense”</a:t>
            </a:r>
            <a:endParaRPr sz="1800" b="1" dirty="0"/>
          </a:p>
        </p:txBody>
      </p:sp>
      <p:sp>
        <p:nvSpPr>
          <p:cNvPr id="8" name="Google Shape;288;p40"/>
          <p:cNvSpPr/>
          <p:nvPr/>
        </p:nvSpPr>
        <p:spPr bwMode="auto">
          <a:xfrm>
            <a:off x="6421900" y="1462225"/>
            <a:ext cx="1851599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“To be honest”</a:t>
            </a:r>
            <a:endParaRPr sz="1800" b="1" dirty="0"/>
          </a:p>
        </p:txBody>
      </p:sp>
      <p:sp>
        <p:nvSpPr>
          <p:cNvPr id="9" name="Google Shape;289;p40"/>
          <p:cNvSpPr/>
          <p:nvPr/>
        </p:nvSpPr>
        <p:spPr bwMode="auto">
          <a:xfrm>
            <a:off x="5012199" y="3220100"/>
            <a:ext cx="2335500" cy="6099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>
                <a:solidFill>
                  <a:schemeClr val="bg1"/>
                </a:solidFill>
              </a:rPr>
              <a:t>“It’s not our fault”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0" name="Google Shape;290;p40"/>
          <p:cNvSpPr/>
          <p:nvPr/>
        </p:nvSpPr>
        <p:spPr bwMode="auto">
          <a:xfrm>
            <a:off x="1035724" y="4173400"/>
            <a:ext cx="7384800" cy="6099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>
                <a:solidFill>
                  <a:schemeClr val="bg1"/>
                </a:solidFill>
              </a:rPr>
              <a:t>“You always forget send us feedback before the project deadline”</a:t>
            </a:r>
            <a:endParaRPr sz="1800" b="1" dirty="0">
              <a:solidFill>
                <a:schemeClr val="bg1"/>
              </a:solidFill>
            </a:endParaRPr>
          </a:p>
        </p:txBody>
      </p:sp>
      <p:pic>
        <p:nvPicPr>
          <p:cNvPr id="12" name="Google Shape;292;p40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93;p40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25</a:t>
            </a:r>
            <a:endParaRPr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4;p40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/>
                <a:ea typeface="Cambria"/>
                <a:cs typeface="Cambria"/>
              </a:rPr>
              <a:t>Фразы, которых стоит избегать</a:t>
            </a:r>
            <a:endParaRPr dirty="0">
              <a:latin typeface="Cambria"/>
              <a:ea typeface="Cambria"/>
              <a:cs typeface="Cambria"/>
            </a:endParaRPr>
          </a:p>
        </p:txBody>
      </p:sp>
      <p:sp>
        <p:nvSpPr>
          <p:cNvPr id="5" name="Google Shape;285;p40"/>
          <p:cNvSpPr/>
          <p:nvPr/>
        </p:nvSpPr>
        <p:spPr bwMode="auto">
          <a:xfrm>
            <a:off x="345325" y="1462225"/>
            <a:ext cx="2231700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“Your problem”</a:t>
            </a:r>
            <a:endParaRPr sz="1800" b="1" dirty="0"/>
          </a:p>
        </p:txBody>
      </p:sp>
      <p:sp>
        <p:nvSpPr>
          <p:cNvPr id="6" name="Google Shape;286;p40"/>
          <p:cNvSpPr/>
          <p:nvPr/>
        </p:nvSpPr>
        <p:spPr bwMode="auto">
          <a:xfrm>
            <a:off x="3419872" y="2198725"/>
            <a:ext cx="2119800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“You are wrong”</a:t>
            </a:r>
            <a:endParaRPr sz="1800" b="1" dirty="0"/>
          </a:p>
        </p:txBody>
      </p:sp>
      <p:sp>
        <p:nvSpPr>
          <p:cNvPr id="7" name="Google Shape;287;p40"/>
          <p:cNvSpPr/>
          <p:nvPr/>
        </p:nvSpPr>
        <p:spPr bwMode="auto">
          <a:xfrm>
            <a:off x="451700" y="3220100"/>
            <a:ext cx="3826200" cy="6099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>
                <a:solidFill>
                  <a:schemeClr val="bg1"/>
                </a:solidFill>
              </a:rPr>
              <a:t>“With all due respect/no offense”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8" name="Google Shape;288;p40"/>
          <p:cNvSpPr/>
          <p:nvPr/>
        </p:nvSpPr>
        <p:spPr bwMode="auto">
          <a:xfrm>
            <a:off x="6421900" y="1462225"/>
            <a:ext cx="1851599" cy="6099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>
                <a:solidFill>
                  <a:schemeClr val="bg1"/>
                </a:solidFill>
              </a:rPr>
              <a:t>“To be honest”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9" name="Google Shape;289;p40"/>
          <p:cNvSpPr/>
          <p:nvPr/>
        </p:nvSpPr>
        <p:spPr bwMode="auto">
          <a:xfrm>
            <a:off x="5012199" y="3220100"/>
            <a:ext cx="2335500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“It’s not our fault”</a:t>
            </a:r>
            <a:endParaRPr sz="1800" b="1" dirty="0"/>
          </a:p>
        </p:txBody>
      </p:sp>
      <p:sp>
        <p:nvSpPr>
          <p:cNvPr id="10" name="Google Shape;290;p40"/>
          <p:cNvSpPr/>
          <p:nvPr/>
        </p:nvSpPr>
        <p:spPr bwMode="auto">
          <a:xfrm>
            <a:off x="1035724" y="4173400"/>
            <a:ext cx="7384800" cy="609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1800" b="1" dirty="0"/>
              <a:t>“You always forget send us feedback before the project deadline”</a:t>
            </a:r>
            <a:endParaRPr sz="1800" b="1" dirty="0"/>
          </a:p>
        </p:txBody>
      </p:sp>
      <p:pic>
        <p:nvPicPr>
          <p:cNvPr id="12" name="Google Shape;292;p40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93;p40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26</a:t>
            </a:r>
            <a:endParaRPr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6;p43"/>
          <p:cNvSpPr>
            <a:spLocks noGrp="1"/>
          </p:cNvSpPr>
          <p:nvPr>
            <p:ph type="subTitle" idx="1"/>
          </p:nvPr>
        </p:nvSpPr>
        <p:spPr bwMode="auto">
          <a:xfrm>
            <a:off x="265500" y="1946715"/>
            <a:ext cx="4045199" cy="2991109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Похвалить идею 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Описать как сложности могут возникнуть для реализации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Предложить свое решение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5" name="Google Shape;327;p43"/>
          <p:cNvSpPr>
            <a:spLocks noGrp="1"/>
          </p:cNvSpPr>
          <p:nvPr>
            <p:ph type="body" idx="2"/>
          </p:nvPr>
        </p:nvSpPr>
        <p:spPr bwMode="auto">
          <a:xfrm>
            <a:off x="4939500" y="88175"/>
            <a:ext cx="3837000" cy="49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I reckon your idea sounds really good, but from our experience, it’s a very complex task that might take a considerable amount of time to implement it.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 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r>
              <a:rPr lang="ru" sz="2000" dirty="0">
                <a:latin typeface="Cambria"/>
                <a:ea typeface="Cambria"/>
                <a:cs typeface="Cambria"/>
              </a:rPr>
              <a:t>I’d better substitute it with the following solution (РЕШЕНИЕ). 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r>
              <a:rPr lang="ru" sz="1400" dirty="0"/>
              <a:t/>
            </a:r>
            <a:br>
              <a:rPr lang="ru" sz="1400" dirty="0"/>
            </a:br>
            <a:endParaRPr sz="1400" dirty="0"/>
          </a:p>
        </p:txBody>
      </p:sp>
      <p:sp>
        <p:nvSpPr>
          <p:cNvPr id="6" name="Google Shape;328;p43"/>
          <p:cNvSpPr>
            <a:spLocks/>
          </p:cNvSpPr>
          <p:nvPr/>
        </p:nvSpPr>
        <p:spPr bwMode="auto">
          <a:xfrm>
            <a:off x="76199" y="315949"/>
            <a:ext cx="4628999" cy="119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b="1" dirty="0">
                <a:solidFill>
                  <a:schemeClr val="lt1"/>
                </a:solidFill>
                <a:latin typeface="Cambria"/>
                <a:ea typeface="Cambria"/>
                <a:cs typeface="Cambria"/>
              </a:rPr>
              <a:t>Как правильно критиковать:</a:t>
            </a:r>
            <a:endParaRPr sz="2400" b="1" dirty="0">
              <a:solidFill>
                <a:schemeClr val="lt1"/>
              </a:solidFill>
            </a:endParaRPr>
          </a:p>
        </p:txBody>
      </p:sp>
      <p:pic>
        <p:nvPicPr>
          <p:cNvPr id="7" name="Google Shape;329;p43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30;p43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27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EFA6FD2-41F1-4ACB-A28B-53C075BAD762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oogle Shape;141;p23">
            <a:extLst>
              <a:ext uri="{FF2B5EF4-FFF2-40B4-BE49-F238E27FC236}">
                <a16:creationId xmlns:a16="http://schemas.microsoft.com/office/drawing/2014/main" xmlns="" id="{DE295185-6518-45D8-8143-89AC885CA84A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5027408" y="4380109"/>
            <a:ext cx="604872" cy="22943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Google Shape;335;p44"/>
          <p:cNvSpPr>
            <a:spLocks noGrp="1"/>
          </p:cNvSpPr>
          <p:nvPr>
            <p:ph type="subTitle" idx="1"/>
          </p:nvPr>
        </p:nvSpPr>
        <p:spPr bwMode="auto">
          <a:xfrm>
            <a:off x="265500" y="1633850"/>
            <a:ext cx="4045199" cy="3304049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 dirty="0"/>
          </a:p>
          <a:p>
            <a: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Описать преимущества своего решения</a:t>
            </a:r>
            <a:br>
              <a:rPr lang="ru" sz="2000" dirty="0">
                <a:latin typeface="Cambria"/>
                <a:ea typeface="Cambria"/>
                <a:cs typeface="Cambria"/>
              </a:rPr>
            </a:b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49250" algn="l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Оставить окончательное решение за заказчиком</a:t>
            </a: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6" name="Google Shape;336;p44"/>
          <p:cNvSpPr>
            <a:spLocks noGrp="1"/>
          </p:cNvSpPr>
          <p:nvPr>
            <p:ph type="body" idx="2"/>
          </p:nvPr>
        </p:nvSpPr>
        <p:spPr bwMode="auto">
          <a:xfrm>
            <a:off x="4939500" y="88175"/>
            <a:ext cx="3837000" cy="49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ru" dirty="0"/>
              <a:t/>
            </a:r>
            <a:br>
              <a:rPr lang="ru" dirty="0"/>
            </a:br>
            <a:r>
              <a:rPr lang="ru" sz="1800" dirty="0">
                <a:latin typeface="Cambria"/>
                <a:ea typeface="Cambria"/>
                <a:cs typeface="Cambria"/>
              </a:rPr>
              <a:t>That will take less time and efforts but fulfill the same functions you described and be as usable as your solution. Thus, on one hand you’d get a function you can use, and on the other hand we’d save some time for other features implementation as well.</a:t>
            </a:r>
            <a:br>
              <a:rPr lang="ru" sz="1800" dirty="0">
                <a:latin typeface="Cambria"/>
                <a:ea typeface="Cambria"/>
                <a:cs typeface="Cambria"/>
              </a:rPr>
            </a:br>
            <a:r>
              <a:rPr lang="ru" sz="1800" dirty="0">
                <a:latin typeface="Cambria"/>
                <a:ea typeface="Cambria"/>
                <a:cs typeface="Cambria"/>
              </a:rPr>
              <a:t>  </a:t>
            </a:r>
            <a:br>
              <a:rPr lang="ru" sz="1800" dirty="0">
                <a:latin typeface="Cambria"/>
                <a:ea typeface="Cambria"/>
                <a:cs typeface="Cambria"/>
              </a:rPr>
            </a:br>
            <a:r>
              <a:rPr lang="ru" sz="1800" dirty="0">
                <a:latin typeface="Cambria"/>
                <a:ea typeface="Cambria"/>
                <a:cs typeface="Cambria"/>
              </a:rPr>
              <a:t>However, if you still have a strong confidence that it should be done your way let me know and we will think of its implementation.</a:t>
            </a:r>
            <a:r>
              <a:rPr lang="ru" sz="1400" dirty="0"/>
              <a:t/>
            </a:r>
            <a:br>
              <a:rPr lang="ru" sz="1400" dirty="0"/>
            </a:br>
            <a:endParaRPr sz="1400" dirty="0"/>
          </a:p>
        </p:txBody>
      </p:sp>
      <p:sp>
        <p:nvSpPr>
          <p:cNvPr id="7" name="Google Shape;338;p44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28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8" name="Google Shape;328;p43"/>
          <p:cNvSpPr>
            <a:spLocks/>
          </p:cNvSpPr>
          <p:nvPr/>
        </p:nvSpPr>
        <p:spPr bwMode="auto">
          <a:xfrm>
            <a:off x="76198" y="315949"/>
            <a:ext cx="4628999" cy="119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b="1" dirty="0">
                <a:solidFill>
                  <a:schemeClr val="lt1"/>
                </a:solidFill>
                <a:latin typeface="Cambria"/>
                <a:ea typeface="Cambria"/>
                <a:cs typeface="Cambria"/>
              </a:rPr>
              <a:t>Как правильно критиковать:</a:t>
            </a:r>
            <a:endParaRPr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43;p45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Обращение с просьбой/ Уточнение информации</a:t>
            </a:r>
            <a:endParaRPr dirty="0"/>
          </a:p>
        </p:txBody>
      </p:sp>
      <p:pic>
        <p:nvPicPr>
          <p:cNvPr id="5" name="Google Shape;344;p45"/>
          <p:cNvPicPr/>
          <p:nvPr/>
        </p:nvPicPr>
        <p:blipFill>
          <a:blip r:embed="rId2"/>
          <a:stretch/>
        </p:blipFill>
        <p:spPr bwMode="auto">
          <a:xfrm>
            <a:off x="4788875" y="58750"/>
            <a:ext cx="2132825" cy="21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45;p45"/>
          <p:cNvSpPr>
            <a:spLocks noGrp="1"/>
          </p:cNvSpPr>
          <p:nvPr>
            <p:ph type="body" idx="2"/>
          </p:nvPr>
        </p:nvSpPr>
        <p:spPr bwMode="auto">
          <a:xfrm>
            <a:off x="4939500" y="2108825"/>
            <a:ext cx="4156326" cy="2567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b="1" dirty="0">
                <a:latin typeface="Cambria"/>
                <a:ea typeface="Cambria"/>
                <a:cs typeface="Cambria"/>
              </a:rPr>
              <a:t>Sorry</a:t>
            </a:r>
            <a:r>
              <a:rPr lang="ru" sz="2000" dirty="0">
                <a:latin typeface="Cambria"/>
                <a:ea typeface="Cambria"/>
                <a:cs typeface="Cambria"/>
              </a:rPr>
              <a:t>, can you describe that and give more details?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b="1" dirty="0">
                <a:latin typeface="Cambria"/>
                <a:ea typeface="Cambria"/>
                <a:cs typeface="Cambria"/>
              </a:rPr>
              <a:t>Could you please</a:t>
            </a:r>
            <a:r>
              <a:rPr lang="ru" sz="2000" dirty="0">
                <a:latin typeface="Cambria"/>
                <a:ea typeface="Cambria"/>
                <a:cs typeface="Cambria"/>
              </a:rPr>
              <a:t> clarify me some points, please?</a:t>
            </a:r>
            <a:endParaRPr sz="2000" dirty="0"/>
          </a:p>
        </p:txBody>
      </p:sp>
      <p:sp>
        <p:nvSpPr>
          <p:cNvPr id="7" name="Google Shape;346;p45"/>
          <p:cNvSpPr>
            <a:spLocks noGrp="1"/>
          </p:cNvSpPr>
          <p:nvPr>
            <p:ph type="subTitle" idx="1"/>
          </p:nvPr>
        </p:nvSpPr>
        <p:spPr bwMode="auto">
          <a:xfrm>
            <a:off x="265500" y="3198174"/>
            <a:ext cx="4045199" cy="1068725"/>
          </a:xfrm>
          <a:prstGeom prst="rect">
            <a:avLst/>
          </a:prstGeom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ВЕЖЛИВО!!!</a:t>
            </a:r>
            <a:endParaRPr sz="2000" dirty="0"/>
          </a:p>
        </p:txBody>
      </p:sp>
      <p:pic>
        <p:nvPicPr>
          <p:cNvPr id="8" name="Google Shape;347;p45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48;p45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29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097D28B-2FD4-4CC9-8D12-5E6828EDC4BD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3;p46"/>
          <p:cNvSpPr>
            <a:spLocks noGrp="1"/>
          </p:cNvSpPr>
          <p:nvPr>
            <p:ph type="title"/>
          </p:nvPr>
        </p:nvSpPr>
        <p:spPr bwMode="auto">
          <a:xfrm>
            <a:off x="243475" y="724200"/>
            <a:ext cx="4045199" cy="3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Более прагматичны, высоко ценят и бережно относятся ко времени</a:t>
            </a:r>
            <a:endParaRPr sz="3600" dirty="0">
              <a:latin typeface="Cambria"/>
              <a:ea typeface="Cambria"/>
              <a:cs typeface="Cambria"/>
            </a:endParaRPr>
          </a:p>
        </p:txBody>
      </p:sp>
      <p:pic>
        <p:nvPicPr>
          <p:cNvPr id="5" name="Google Shape;354;p46"/>
          <p:cNvPicPr/>
          <p:nvPr/>
        </p:nvPicPr>
        <p:blipFill>
          <a:blip r:embed="rId2"/>
          <a:stretch/>
        </p:blipFill>
        <p:spPr bwMode="auto">
          <a:xfrm>
            <a:off x="4979725" y="1318938"/>
            <a:ext cx="3756550" cy="250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5;p46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6;p46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30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D6F72A4-BA54-4D97-A70B-32150A0ED5F7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1;p47"/>
          <p:cNvSpPr>
            <a:spLocks noGrp="1"/>
          </p:cNvSpPr>
          <p:nvPr>
            <p:ph type="title"/>
          </p:nvPr>
        </p:nvSpPr>
        <p:spPr bwMode="auto">
          <a:xfrm>
            <a:off x="316949" y="609874"/>
            <a:ext cx="4105586" cy="2917199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Работа и социальная жизнь разграничиваются</a:t>
            </a:r>
            <a:endParaRPr sz="3600" dirty="0">
              <a:latin typeface="Cambria"/>
              <a:ea typeface="Cambria"/>
              <a:cs typeface="Cambria"/>
            </a:endParaRPr>
          </a:p>
        </p:txBody>
      </p:sp>
      <p:pic>
        <p:nvPicPr>
          <p:cNvPr id="5" name="Google Shape;362;p47"/>
          <p:cNvPicPr/>
          <p:nvPr/>
        </p:nvPicPr>
        <p:blipFill>
          <a:blip r:embed="rId2"/>
          <a:stretch/>
        </p:blipFill>
        <p:spPr bwMode="auto">
          <a:xfrm>
            <a:off x="4812275" y="1481251"/>
            <a:ext cx="4091450" cy="20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63;p47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4;p47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31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5C85CA9-79D9-4AA2-91C4-FC7EEDBB9143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9;p48"/>
          <p:cNvSpPr>
            <a:spLocks noGrp="1"/>
          </p:cNvSpPr>
          <p:nvPr>
            <p:ph type="title"/>
          </p:nvPr>
        </p:nvSpPr>
        <p:spPr bwMode="auto">
          <a:xfrm>
            <a:off x="265500" y="1078749"/>
            <a:ext cx="4045199" cy="1403312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/>
                <a:ea typeface="Cambria"/>
                <a:cs typeface="Cambria"/>
              </a:rPr>
              <a:t>Отношения с заказчиком</a:t>
            </a:r>
            <a:endParaRPr dirty="0"/>
          </a:p>
        </p:txBody>
      </p:sp>
      <p:pic>
        <p:nvPicPr>
          <p:cNvPr id="5" name="Google Shape;370;p48"/>
          <p:cNvPicPr/>
          <p:nvPr/>
        </p:nvPicPr>
        <p:blipFill>
          <a:blip r:embed="rId2"/>
          <a:stretch/>
        </p:blipFill>
        <p:spPr bwMode="auto">
          <a:xfrm>
            <a:off x="4805150" y="1190550"/>
            <a:ext cx="4105701" cy="27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1;p48"/>
          <p:cNvSpPr>
            <a:spLocks noGrp="1"/>
          </p:cNvSpPr>
          <p:nvPr>
            <p:ph type="subTitle" idx="1"/>
          </p:nvPr>
        </p:nvSpPr>
        <p:spPr bwMode="auto">
          <a:xfrm>
            <a:off x="265500" y="2921401"/>
            <a:ext cx="4045199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latin typeface="Cambria"/>
                <a:ea typeface="Cambria"/>
                <a:cs typeface="Cambria"/>
              </a:rPr>
              <a:t>Даже когда отношения становятся informal -  это все равно</a:t>
            </a:r>
            <a:r>
              <a:rPr lang="ru" sz="2000" b="1" dirty="0">
                <a:latin typeface="Cambria"/>
                <a:ea typeface="Cambria"/>
                <a:cs typeface="Cambria"/>
              </a:rPr>
              <a:t> business relationship</a:t>
            </a:r>
            <a:endParaRPr b="1" dirty="0"/>
          </a:p>
        </p:txBody>
      </p:sp>
      <p:pic>
        <p:nvPicPr>
          <p:cNvPr id="7" name="Google Shape;372;p48"/>
          <p:cNvPicPr/>
          <p:nvPr/>
        </p:nvPicPr>
        <p:blipFill>
          <a:blip r:embed="rId3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3;p48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31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0818941-A540-4443-B8CC-8D51B1362F52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91;p51"/>
          <p:cNvSpPr>
            <a:spLocks noGrp="1"/>
          </p:cNvSpPr>
          <p:nvPr>
            <p:ph type="title"/>
          </p:nvPr>
        </p:nvSpPr>
        <p:spPr bwMode="auto"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/>
                <a:ea typeface="Cambria"/>
                <a:cs typeface="Cambria"/>
              </a:rPr>
              <a:t>GOOD/BAD QUESTIONS</a:t>
            </a:r>
            <a:endParaRPr dirty="0">
              <a:latin typeface="Cambria"/>
              <a:ea typeface="Cambria"/>
              <a:cs typeface="Cambria"/>
            </a:endParaRPr>
          </a:p>
        </p:txBody>
      </p:sp>
      <p:pic>
        <p:nvPicPr>
          <p:cNvPr id="5" name="Google Shape;392;p51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3;p48">
            <a:extLst>
              <a:ext uri="{FF2B5EF4-FFF2-40B4-BE49-F238E27FC236}">
                <a16:creationId xmlns:a16="http://schemas.microsoft.com/office/drawing/2014/main" xmlns="" id="{1BECDA71-8EE7-4758-B2B0-DA939BB54F98}"/>
              </a:ext>
            </a:extLst>
          </p:cNvPr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32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97;p52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45720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 dirty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Do you think it's a good idea?</a:t>
            </a:r>
            <a:r>
              <a:rPr lang="ru" sz="4000" dirty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 </a:t>
            </a:r>
            <a:endParaRPr sz="3600" dirty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GOOD</a:t>
            </a:r>
            <a:r>
              <a:rPr lang="ru" sz="4000" b="1" dirty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/</a:t>
            </a:r>
            <a:r>
              <a:rPr lang="ru" sz="4000" b="1" dirty="0">
                <a:solidFill>
                  <a:srgbClr val="FF0000"/>
                </a:solidFill>
                <a:latin typeface="Cambria"/>
                <a:ea typeface="Cambria"/>
                <a:cs typeface="Cambria"/>
              </a:rPr>
              <a:t>BAD</a:t>
            </a:r>
            <a:endParaRPr sz="3600" b="1" dirty="0">
              <a:solidFill>
                <a:srgbClr val="FF0000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398;p52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9;p52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33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p16"/>
          <p:cNvSpPr>
            <a:spLocks noGrp="1"/>
          </p:cNvSpPr>
          <p:nvPr>
            <p:ph type="body" idx="1"/>
          </p:nvPr>
        </p:nvSpPr>
        <p:spPr bwMode="auto">
          <a:xfrm>
            <a:off x="368475" y="1638100"/>
            <a:ext cx="7431300" cy="32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 dirty="0"/>
              <a:t>Интервью</a:t>
            </a:r>
            <a:endParaRPr sz="2400" dirty="0"/>
          </a:p>
        </p:txBody>
      </p:sp>
      <p:pic>
        <p:nvPicPr>
          <p:cNvPr id="5" name="Google Shape;87;p16"/>
          <p:cNvPicPr/>
          <p:nvPr/>
        </p:nvPicPr>
        <p:blipFill>
          <a:blip r:embed="rId2"/>
          <a:stretch/>
        </p:blipFill>
        <p:spPr bwMode="auto">
          <a:xfrm>
            <a:off x="8004549" y="3690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8;p16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3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7" name="Google Shape;78;p15"/>
          <p:cNvSpPr>
            <a:spLocks noGrp="1"/>
          </p:cNvSpPr>
          <p:nvPr>
            <p:ph type="title"/>
          </p:nvPr>
        </p:nvSpPr>
        <p:spPr bwMode="auto">
          <a:xfrm>
            <a:off x="311698" y="158949"/>
            <a:ext cx="8520599" cy="1148130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Основные методы выявления требований,   используемые на проектах с иностранными заказчиками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04;p53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45720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Do you think it's a good idea?</a:t>
            </a:r>
            <a:r>
              <a:rPr lang="ru" sz="400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 </a:t>
            </a:r>
            <a:endParaRPr sz="480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</a:rPr>
              <a:t>BAD</a:t>
            </a:r>
            <a:endParaRPr sz="3600" b="1">
              <a:solidFill>
                <a:srgbClr val="FF0000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405;p53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06;p53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33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1;p54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45720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What do you want? </a:t>
            </a:r>
            <a:endParaRPr sz="40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GOOD</a:t>
            </a: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/</a:t>
            </a:r>
            <a:r>
              <a:rPr lang="ru" sz="4000" b="1">
                <a:solidFill>
                  <a:srgbClr val="FF0000"/>
                </a:solidFill>
                <a:latin typeface="Cambria"/>
                <a:ea typeface="Cambria"/>
                <a:cs typeface="Cambria"/>
              </a:rPr>
              <a:t>BAD</a:t>
            </a:r>
            <a:endParaRPr sz="3600" b="1">
              <a:solidFill>
                <a:srgbClr val="FF0000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412;p54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13;p54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34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8;p55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45720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What do you want? </a:t>
            </a:r>
            <a:endParaRPr sz="48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</a:rPr>
              <a:t>BAD</a:t>
            </a:r>
            <a:endParaRPr sz="4000" b="1">
              <a:solidFill>
                <a:srgbClr val="FF0000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419;p55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20;p55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34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25;p56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Why do you want that?</a:t>
            </a:r>
            <a:endParaRPr sz="40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What would that let you to do?</a:t>
            </a:r>
            <a:r>
              <a:rPr lang="ru" sz="48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rPr>
              <a:t> </a:t>
            </a: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rgbClr val="38761D"/>
                </a:solidFill>
                <a:latin typeface="Source Code Pro"/>
                <a:ea typeface="Source Code Pro"/>
                <a:cs typeface="Source Code Pro"/>
              </a:rPr>
              <a:t>GOOD</a:t>
            </a:r>
            <a:r>
              <a:rPr lang="ru" sz="40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rPr>
              <a:t>/</a:t>
            </a:r>
            <a:r>
              <a:rPr lang="ru" sz="4000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</a:rPr>
              <a:t>BAD</a:t>
            </a:r>
            <a:endParaRPr sz="4000" b="1">
              <a:solidFill>
                <a:srgbClr val="FF0000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426;p56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27;p56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35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25;p56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4000" b="1" dirty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Why do you want that?</a:t>
            </a:r>
            <a:endParaRPr sz="4000" b="1" dirty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 dirty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What would that let you to do?</a:t>
            </a:r>
            <a:r>
              <a:rPr lang="ru" sz="4800" b="1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rPr>
              <a:t> </a:t>
            </a:r>
            <a:endParaRPr sz="2400" b="1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</a:rPr>
              <a:t>GOOD</a:t>
            </a:r>
            <a:endParaRPr sz="4000" b="1" dirty="0">
              <a:solidFill>
                <a:srgbClr val="FF0000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426;p56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27;p56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35</a:t>
            </a:r>
            <a:endParaRPr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9;p58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Do you think we should push back the launch add that feature, or </a:t>
            </a:r>
            <a:r>
              <a:rPr lang="en-US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is </a:t>
            </a: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it something we could add later?</a:t>
            </a:r>
            <a:endParaRPr sz="40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rgbClr val="38761D"/>
                </a:solidFill>
                <a:latin typeface="Source Code Pro"/>
                <a:ea typeface="Source Code Pro"/>
                <a:cs typeface="Source Code Pro"/>
              </a:rPr>
              <a:t>GOOD</a:t>
            </a:r>
            <a:r>
              <a:rPr lang="ru" sz="40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rPr>
              <a:t>/</a:t>
            </a:r>
            <a:r>
              <a:rPr lang="ru" sz="4000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</a:rPr>
              <a:t>BAD</a:t>
            </a:r>
            <a:endParaRPr sz="4000" b="1">
              <a:solidFill>
                <a:srgbClr val="FF0000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440;p58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41;p58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36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46;p59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Do you think we should push back the launch add that feature, or it something we could add later?</a:t>
            </a:r>
            <a:endParaRPr sz="40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rgbClr val="38761D"/>
                </a:solidFill>
                <a:latin typeface="Source Code Pro"/>
                <a:ea typeface="Source Code Pro"/>
                <a:cs typeface="Source Code Pro"/>
              </a:rPr>
              <a:t>GOOD</a:t>
            </a:r>
            <a:endParaRPr sz="3600" b="1">
              <a:solidFill>
                <a:srgbClr val="FF0000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447;p59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48;p59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36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3;p60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48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Who else should I talk to?</a:t>
            </a:r>
            <a:endParaRPr sz="48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>
                <a:solidFill>
                  <a:srgbClr val="38761D"/>
                </a:solidFill>
                <a:latin typeface="Source Code Pro"/>
                <a:ea typeface="Source Code Pro"/>
                <a:cs typeface="Source Code Pro"/>
              </a:rPr>
              <a:t>GOOD</a:t>
            </a:r>
            <a:r>
              <a:rPr lang="ru" sz="40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</a:rPr>
              <a:t>/</a:t>
            </a:r>
            <a:r>
              <a:rPr lang="ru" sz="4000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</a:rPr>
              <a:t>BAD</a:t>
            </a:r>
            <a:endParaRPr sz="3600" b="1">
              <a:solidFill>
                <a:srgbClr val="FF0000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454;p60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5;p60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37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0;p61"/>
          <p:cNvSpPr>
            <a:spLocks/>
          </p:cNvSpPr>
          <p:nvPr/>
        </p:nvSpPr>
        <p:spPr bwMode="auto">
          <a:xfrm>
            <a:off x="492300" y="213100"/>
            <a:ext cx="82590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4800" b="1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Code Pro"/>
              </a:rPr>
              <a:t>Who else should I talk to?</a:t>
            </a:r>
            <a:endParaRPr sz="40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  <a:p>
            <a:pPr marL="0" lvl="0" indent="0" algn="ctr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4000" b="1" dirty="0">
                <a:solidFill>
                  <a:srgbClr val="38761D"/>
                </a:solidFill>
                <a:latin typeface="Cambria" panose="02040503050406030204" pitchFamily="18" charset="0"/>
                <a:ea typeface="Cambria" panose="02040503050406030204" pitchFamily="18" charset="0"/>
                <a:cs typeface="Source Code Pro"/>
              </a:rPr>
              <a:t>VERY GOOD</a:t>
            </a:r>
            <a:endParaRPr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Source Code Pro"/>
            </a:endParaRPr>
          </a:p>
          <a:p>
            <a:pPr marL="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 dirty="0">
              <a:solidFill>
                <a:schemeClr val="dk2"/>
              </a:solidFill>
              <a:latin typeface="Source Code Pro"/>
              <a:ea typeface="Source Code Pro"/>
              <a:cs typeface="Source Code Pro"/>
            </a:endParaRPr>
          </a:p>
        </p:txBody>
      </p:sp>
      <p:pic>
        <p:nvPicPr>
          <p:cNvPr id="5" name="Google Shape;461;p61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62;p61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37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7;p62"/>
          <p:cNvSpPr>
            <a:spLocks noGrp="1"/>
          </p:cNvSpPr>
          <p:nvPr>
            <p:ph type="title"/>
          </p:nvPr>
        </p:nvSpPr>
        <p:spPr bwMode="auto">
          <a:xfrm>
            <a:off x="490250" y="528900"/>
            <a:ext cx="8440500" cy="40856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 dirty="0">
                <a:latin typeface="Cambria" panose="02040503050406030204" pitchFamily="18" charset="0"/>
                <a:ea typeface="Cambria" panose="02040503050406030204" pitchFamily="18" charset="0"/>
              </a:rPr>
              <a:t>Example: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 dirty="0">
                <a:latin typeface="Cambria" panose="02040503050406030204" pitchFamily="18" charset="0"/>
                <a:ea typeface="Cambria" panose="02040503050406030204" pitchFamily="18" charset="0"/>
              </a:rPr>
              <a:t>Them: "Are you guys going to be able to sync to Excel? I really think that's the a killer feature"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 dirty="0">
                <a:latin typeface="Cambria" panose="02040503050406030204" pitchFamily="18" charset="0"/>
                <a:ea typeface="Cambria" panose="02040503050406030204" pitchFamily="18" charset="0"/>
              </a:rPr>
              <a:t>The wrong response is to write "sync to Excel" on your todo list and then move on.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 dirty="0">
                <a:latin typeface="Cambria" panose="02040503050406030204" pitchFamily="18" charset="0"/>
                <a:ea typeface="Cambria" panose="02040503050406030204" pitchFamily="18" charset="0"/>
              </a:rPr>
              <a:t>You: "What would syncing to Excel allow you to do?" Maybe there's an easier way I can help you achieve the same thing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94;p17"/>
          <p:cNvSpPr>
            <a:spLocks noGrp="1"/>
          </p:cNvSpPr>
          <p:nvPr>
            <p:ph type="body" idx="1"/>
          </p:nvPr>
        </p:nvSpPr>
        <p:spPr bwMode="auto">
          <a:xfrm>
            <a:off x="368475" y="1638100"/>
            <a:ext cx="7431300" cy="32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/>
              <a:t>Интервью</a:t>
            </a:r>
            <a:endParaRPr sz="2400"/>
          </a:p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/>
              <a:t>Наблюдение</a:t>
            </a:r>
            <a:endParaRPr sz="2400"/>
          </a:p>
        </p:txBody>
      </p:sp>
      <p:pic>
        <p:nvPicPr>
          <p:cNvPr id="5" name="Google Shape;95;p17"/>
          <p:cNvPicPr/>
          <p:nvPr/>
        </p:nvPicPr>
        <p:blipFill>
          <a:blip r:embed="rId2"/>
          <a:stretch/>
        </p:blipFill>
        <p:spPr bwMode="auto">
          <a:xfrm>
            <a:off x="8004549" y="3690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6;p17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3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7" name="Google Shape;78;p15"/>
          <p:cNvSpPr>
            <a:spLocks noGrp="1"/>
          </p:cNvSpPr>
          <p:nvPr>
            <p:ph type="title"/>
          </p:nvPr>
        </p:nvSpPr>
        <p:spPr bwMode="auto">
          <a:xfrm>
            <a:off x="311698" y="158949"/>
            <a:ext cx="8520599" cy="1148130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Основные методы выявления требований,   используемые на проектах с иностранными заказчиками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92;p65"/>
          <p:cNvSpPr>
            <a:spLocks noGrp="1"/>
          </p:cNvSpPr>
          <p:nvPr>
            <p:ph type="title"/>
          </p:nvPr>
        </p:nvSpPr>
        <p:spPr bwMode="auto"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Talk less and listen more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oogle Shape;493;p65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62;p61">
            <a:extLst>
              <a:ext uri="{FF2B5EF4-FFF2-40B4-BE49-F238E27FC236}">
                <a16:creationId xmlns:a16="http://schemas.microsoft.com/office/drawing/2014/main" xmlns="" id="{474F3791-2826-4582-8892-F7CAD94A751D}"/>
              </a:ext>
            </a:extLst>
          </p:cNvPr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38</a:t>
            </a:r>
            <a:endParaRPr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92;p65"/>
          <p:cNvSpPr>
            <a:spLocks noGrp="1"/>
          </p:cNvSpPr>
          <p:nvPr>
            <p:ph type="title"/>
          </p:nvPr>
        </p:nvSpPr>
        <p:spPr bwMode="auto"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 panose="02040503050406030204" pitchFamily="18" charset="0"/>
                <a:ea typeface="Cambria" panose="02040503050406030204" pitchFamily="18" charset="0"/>
              </a:rPr>
              <a:t>Как описывать требования для иностранных проектов (на английском языке)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oogle Shape;493;p65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62;p61">
            <a:extLst>
              <a:ext uri="{FF2B5EF4-FFF2-40B4-BE49-F238E27FC236}">
                <a16:creationId xmlns:a16="http://schemas.microsoft.com/office/drawing/2014/main" xmlns="" id="{6689C6B7-D71C-4D4D-B7AF-1C0003A89262}"/>
              </a:ext>
            </a:extLst>
          </p:cNvPr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39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98;p66"/>
          <p:cNvSpPr>
            <a:spLocks noGrp="1"/>
          </p:cNvSpPr>
          <p:nvPr>
            <p:ph type="title"/>
          </p:nvPr>
        </p:nvSpPr>
        <p:spPr bwMode="auto">
          <a:xfrm>
            <a:off x="265500" y="1078750"/>
            <a:ext cx="4045199" cy="2357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600" dirty="0">
                <a:latin typeface="Cambria" panose="02040503050406030204" pitchFamily="18" charset="0"/>
                <a:ea typeface="Cambria" panose="02040503050406030204" pitchFamily="18" charset="0"/>
              </a:rPr>
              <a:t>Стандарты и шаблоны для ТЗ на разработку ПО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499;p66"/>
          <p:cNvSpPr>
            <a:spLocks noGrp="1"/>
          </p:cNvSpPr>
          <p:nvPr>
            <p:ph type="body" idx="2"/>
          </p:nvPr>
        </p:nvSpPr>
        <p:spPr bwMode="auto">
          <a:xfrm>
            <a:off x="4978250" y="320250"/>
            <a:ext cx="3837000" cy="4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IEEE STD 830-1998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Стандарт IEEE 29148-2011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Структура SRS в RUP(Rational Unified Process)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SWEBOK, BABOK и пр.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pP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Agile: “Working software over comprehensive documentation”.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oogle Shape;500;p66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01;p66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40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644409-5D7B-4D4C-A76A-2F38CC46DD74}"/>
              </a:ext>
            </a:extLst>
          </p:cNvPr>
          <p:cNvSpPr/>
          <p:nvPr/>
        </p:nvSpPr>
        <p:spPr bwMode="auto">
          <a:xfrm>
            <a:off x="4939500" y="4299942"/>
            <a:ext cx="784628" cy="37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06;p67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 panose="02040503050406030204" pitchFamily="18" charset="0"/>
                <a:ea typeface="Cambria" panose="02040503050406030204" pitchFamily="18" charset="0"/>
              </a:rPr>
              <a:t>Guidelines for a writing good requirement statement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507;p67"/>
          <p:cNvSpPr>
            <a:spLocks noGrp="1"/>
          </p:cNvSpPr>
          <p:nvPr>
            <p:ph type="body" idx="1"/>
          </p:nvPr>
        </p:nvSpPr>
        <p:spPr bwMode="auto">
          <a:xfrm>
            <a:off x="311700" y="1374050"/>
            <a:ext cx="8520600" cy="3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must be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singular</a:t>
            </a: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(without conjunction)</a:t>
            </a:r>
            <a:endParaRPr sz="2000" dirty="0">
              <a:solidFill>
                <a:srgbClr val="525252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should be as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short</a:t>
            </a: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as possible</a:t>
            </a:r>
            <a:endParaRPr sz="2000" dirty="0">
              <a:solidFill>
                <a:srgbClr val="525252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use a standard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template</a:t>
            </a:r>
            <a:endParaRPr lang="en-US"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use a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glossary</a:t>
            </a: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to define terms </a:t>
            </a:r>
            <a:endParaRPr sz="2000" dirty="0">
              <a:solidFill>
                <a:srgbClr val="525252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use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correct</a:t>
            </a: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English</a:t>
            </a:r>
            <a:endParaRPr sz="2000" dirty="0">
              <a:solidFill>
                <a:srgbClr val="525252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use the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active voice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avoid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vague</a:t>
            </a: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words</a:t>
            </a:r>
            <a:endParaRPr sz="2000" dirty="0">
              <a:solidFill>
                <a:srgbClr val="525252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use the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definite article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avoid the use of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not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Char char="●"/>
              <a:defRPr/>
            </a:pP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use </a:t>
            </a:r>
            <a:r>
              <a:rPr lang="ru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diagrams</a:t>
            </a:r>
            <a:r>
              <a:rPr lang="ru" sz="2000" dirty="0">
                <a:solidFill>
                  <a:srgbClr val="52525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where appropriate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oogle Shape;508;p67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09;p67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41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4;p68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 panose="02040503050406030204" pitchFamily="18" charset="0"/>
                <a:ea typeface="Cambria" panose="02040503050406030204" pitchFamily="18" charset="0"/>
              </a:rPr>
              <a:t>Использование шаблонов требований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515;p68"/>
          <p:cNvSpPr>
            <a:spLocks noGrp="1"/>
          </p:cNvSpPr>
          <p:nvPr>
            <p:ph type="body" idx="1"/>
          </p:nvPr>
        </p:nvSpPr>
        <p:spPr bwMode="auto">
          <a:xfrm>
            <a:off x="311700" y="1468825"/>
            <a:ext cx="8520600" cy="3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[condition] </a:t>
            </a:r>
            <a:r>
              <a:rPr lang="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ru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[subject] </a:t>
            </a:r>
            <a:r>
              <a:rPr lang="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[priority] </a:t>
            </a:r>
            <a:r>
              <a:rPr lang="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ru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[verb] </a:t>
            </a:r>
            <a:r>
              <a:rPr lang="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ru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[object] </a:t>
            </a:r>
            <a:r>
              <a:rPr lang="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ru" sz="2400" b="1" dirty="0">
                <a:solidFill>
                  <a:srgbClr val="E96C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[qualification]</a:t>
            </a:r>
            <a:endParaRPr sz="2400" b="1" dirty="0">
              <a:solidFill>
                <a:srgbClr val="E96C2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[When in the ACTIVE State], </a:t>
            </a:r>
            <a:r>
              <a:rPr lang="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ru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[Record_Subsystem] </a:t>
            </a:r>
            <a:r>
              <a:rPr lang="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[shall] </a:t>
            </a:r>
            <a:r>
              <a:rPr lang="ru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[display] </a:t>
            </a:r>
            <a:r>
              <a:rPr lang="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ru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[Name of each Line_Item], </a:t>
            </a:r>
            <a:r>
              <a:rPr lang="ru" sz="2400" b="1" dirty="0">
                <a:solidFill>
                  <a:srgbClr val="E96C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[without obscuring the User_ID].</a:t>
            </a:r>
            <a:endParaRPr sz="2400" b="1" dirty="0">
              <a:solidFill>
                <a:srgbClr val="E96C2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>
              <a:spcBef>
                <a:spcPts val="1600"/>
              </a:spcBef>
              <a:spcAft>
                <a:spcPts val="0"/>
              </a:spcAft>
              <a:buNone/>
              <a:defRPr/>
            </a:pPr>
            <a:endParaRPr sz="2400" b="1" dirty="0"/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sz="2400" b="1" dirty="0"/>
          </a:p>
        </p:txBody>
      </p:sp>
      <p:pic>
        <p:nvPicPr>
          <p:cNvPr id="6" name="Google Shape;516;p68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17;p68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42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22;p69"/>
          <p:cNvSpPr>
            <a:spLocks noGrp="1"/>
          </p:cNvSpPr>
          <p:nvPr>
            <p:ph type="title"/>
          </p:nvPr>
        </p:nvSpPr>
        <p:spPr bwMode="auto"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 panose="02040503050406030204" pitchFamily="18" charset="0"/>
                <a:ea typeface="Cambria" panose="02040503050406030204" pitchFamily="18" charset="0"/>
              </a:rPr>
              <a:t>Полезные ссылки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523;p69"/>
          <p:cNvSpPr>
            <a:spLocks noGrp="1"/>
          </p:cNvSpPr>
          <p:nvPr>
            <p:ph type="body" idx="1"/>
          </p:nvPr>
        </p:nvSpPr>
        <p:spPr bwMode="auto">
          <a:xfrm>
            <a:off x="311700" y="1468825"/>
            <a:ext cx="8520600" cy="3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pPr>
            <a:r>
              <a:rPr lang="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Роберт Фитцпатрик </a:t>
            </a: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“Спроси маму: Как общаться с клиентами и подтвердить правоту своей бизнес-идеи, если все кругом врут”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pPr>
            <a:r>
              <a:rPr lang="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Лилия Ким </a:t>
            </a: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Писатель, сценарист. Посты про small talk. </a:t>
            </a:r>
            <a:r>
              <a:rPr lang="ru" sz="2000" u="sng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https://m.facebook.com/lilya.kim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pPr>
            <a:r>
              <a:rPr lang="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GRAMMARLY</a:t>
            </a: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" sz="2000" u="sng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https://www.grammarly.com</a:t>
            </a: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pPr>
            <a:r>
              <a:rPr lang="ru" sz="2000" u="sng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https://www.usingenglish.com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pPr>
            <a:r>
              <a:rPr lang="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Klaus Pohl, Chris Rupp </a:t>
            </a: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“Requirements Engineering Fundamentals”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pPr>
            <a:r>
              <a:rPr lang="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Coursera</a:t>
            </a:r>
            <a:r>
              <a:rPr lang="ru" sz="2000" dirty="0">
                <a:latin typeface="Cambria" panose="02040503050406030204" pitchFamily="18" charset="0"/>
                <a:ea typeface="Cambria" panose="02040503050406030204" pitchFamily="18" charset="0"/>
              </a:rPr>
              <a:t>: Requirements Writing UNSW Australia (The University of New South Wales)</a:t>
            </a: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pic>
        <p:nvPicPr>
          <p:cNvPr id="6" name="Google Shape;524;p69"/>
          <p:cNvPicPr/>
          <p:nvPr/>
        </p:nvPicPr>
        <p:blipFill>
          <a:blip r:embed="rId5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25;p69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solidFill>
                  <a:schemeClr val="dk1"/>
                </a:solidFill>
              </a:rPr>
              <a:t>43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30;p70"/>
          <p:cNvSpPr>
            <a:spLocks noGrp="1"/>
          </p:cNvSpPr>
          <p:nvPr>
            <p:ph type="title" idx="4294967295"/>
          </p:nvPr>
        </p:nvSpPr>
        <p:spPr bwMode="auto">
          <a:xfrm>
            <a:off x="490250" y="528900"/>
            <a:ext cx="8165100" cy="43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19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swald"/>
              <a:buChar char="-"/>
              <a:defRPr/>
            </a:pPr>
            <a:r>
              <a:rPr lang="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 </a:t>
            </a:r>
            <a:r>
              <a:rPr lang="ru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friendly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19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swald"/>
              <a:buChar char="-"/>
              <a:defRPr/>
            </a:pPr>
            <a:r>
              <a:rPr lang="ru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Listen first</a:t>
            </a:r>
            <a:r>
              <a:rPr lang="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then suggest solution</a:t>
            </a:r>
            <a:endParaRPr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19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swald"/>
              <a:buChar char="-"/>
              <a:defRPr/>
            </a:pPr>
            <a:r>
              <a:rPr lang="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Communicate </a:t>
            </a:r>
            <a:r>
              <a:rPr lang="ru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clearly &amp; simply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19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swald"/>
              <a:buChar char="-"/>
              <a:defRPr/>
            </a:pPr>
            <a:r>
              <a:rPr lang="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Get and give the </a:t>
            </a:r>
            <a:r>
              <a:rPr lang="ru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right information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19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swald"/>
              <a:buChar char="-"/>
              <a:defRPr/>
            </a:pPr>
            <a:r>
              <a:rPr lang="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Ask </a:t>
            </a:r>
            <a:r>
              <a:rPr lang="ru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more details</a:t>
            </a:r>
            <a:endParaRPr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19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swald"/>
              <a:buChar char="-"/>
              <a:defRPr/>
            </a:pPr>
            <a:r>
              <a:rPr lang="ru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Don’t be afraid </a:t>
            </a:r>
            <a:r>
              <a:rPr lang="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specify the answers</a:t>
            </a:r>
            <a:endParaRPr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oogle Shape;531;p70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2;p70"/>
          <p:cNvSpPr>
            <a:spLocks/>
          </p:cNvSpPr>
          <p:nvPr/>
        </p:nvSpPr>
        <p:spPr bwMode="auto">
          <a:xfrm>
            <a:off x="8585775" y="4675900"/>
            <a:ext cx="558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 smtClean="0">
                <a:solidFill>
                  <a:schemeClr val="dk1"/>
                </a:solidFill>
              </a:rPr>
              <a:t>44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37;p71"/>
          <p:cNvSpPr>
            <a:spLocks noGrp="1"/>
          </p:cNvSpPr>
          <p:nvPr>
            <p:ph type="ctrTitle"/>
          </p:nvPr>
        </p:nvSpPr>
        <p:spPr bwMode="auto"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4400" dirty="0"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dirty="0">
                <a:latin typeface="Cambria" panose="02040503050406030204" pitchFamily="18" charset="0"/>
                <a:ea typeface="Cambria" panose="02040503050406030204" pitchFamily="18" charset="0"/>
              </a:rPr>
              <a:t>ВОПРОСЫ??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538;p71"/>
          <p:cNvSpPr>
            <a:spLocks noGrp="1"/>
          </p:cNvSpPr>
          <p:nvPr>
            <p:ph type="subTitle" idx="1"/>
          </p:nvPr>
        </p:nvSpPr>
        <p:spPr bwMode="auto"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Дьячкова Анна</a:t>
            </a:r>
            <a:endParaRPr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Симбирсофт</a:t>
            </a:r>
            <a:endParaRPr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email: </a:t>
            </a:r>
            <a:r>
              <a:rPr lang="ru" sz="2000" u="sng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hlinkClick r:id="rId2"/>
              </a:rPr>
              <a:t>anna.dyachkova@simbirsoft.com</a:t>
            </a:r>
            <a:endParaRPr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Skype: a.diatchkova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oogle Shape;531;p70">
            <a:extLst>
              <a:ext uri="{FF2B5EF4-FFF2-40B4-BE49-F238E27FC236}">
                <a16:creationId xmlns:a16="http://schemas.microsoft.com/office/drawing/2014/main" xmlns="" id="{84549AE5-3467-4583-BCE8-C4E77E12CF62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3995936" y="4731990"/>
            <a:ext cx="936104" cy="35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2;p18"/>
          <p:cNvSpPr>
            <a:spLocks noGrp="1"/>
          </p:cNvSpPr>
          <p:nvPr>
            <p:ph type="body" idx="1"/>
          </p:nvPr>
        </p:nvSpPr>
        <p:spPr bwMode="auto">
          <a:xfrm>
            <a:off x="368475" y="1638100"/>
            <a:ext cx="7431300" cy="32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/>
              <a:t>Интервью</a:t>
            </a:r>
            <a:endParaRPr sz="2400"/>
          </a:p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/>
              <a:t>Наблюдение</a:t>
            </a:r>
            <a:endParaRPr sz="2400"/>
          </a:p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/>
              <a:t>Опросные листы</a:t>
            </a:r>
            <a:endParaRPr sz="2400"/>
          </a:p>
        </p:txBody>
      </p:sp>
      <p:pic>
        <p:nvPicPr>
          <p:cNvPr id="5" name="Google Shape;103;p18"/>
          <p:cNvPicPr/>
          <p:nvPr/>
        </p:nvPicPr>
        <p:blipFill>
          <a:blip r:embed="rId2"/>
          <a:stretch/>
        </p:blipFill>
        <p:spPr bwMode="auto">
          <a:xfrm>
            <a:off x="8004549" y="3690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4;p18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3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7" name="Google Shape;78;p15"/>
          <p:cNvSpPr>
            <a:spLocks noGrp="1"/>
          </p:cNvSpPr>
          <p:nvPr>
            <p:ph type="title"/>
          </p:nvPr>
        </p:nvSpPr>
        <p:spPr bwMode="auto">
          <a:xfrm>
            <a:off x="311698" y="158949"/>
            <a:ext cx="8520599" cy="1148130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Основные методы выявления требований,   используемые на проектах с иностранными заказчиками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0;p19"/>
          <p:cNvSpPr>
            <a:spLocks noGrp="1"/>
          </p:cNvSpPr>
          <p:nvPr>
            <p:ph type="body" idx="1"/>
          </p:nvPr>
        </p:nvSpPr>
        <p:spPr bwMode="auto">
          <a:xfrm>
            <a:off x="368475" y="1638100"/>
            <a:ext cx="7431300" cy="32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/>
              <a:t>Интервью</a:t>
            </a:r>
            <a:endParaRPr sz="2400"/>
          </a:p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/>
              <a:t>Наблюдение</a:t>
            </a:r>
            <a:endParaRPr sz="2400"/>
          </a:p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/>
              <a:t>Опросные листы</a:t>
            </a:r>
            <a:endParaRPr sz="2400"/>
          </a:p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/>
              <a:t>Анализ документов</a:t>
            </a:r>
            <a:endParaRPr sz="2400"/>
          </a:p>
        </p:txBody>
      </p:sp>
      <p:pic>
        <p:nvPicPr>
          <p:cNvPr id="5" name="Google Shape;111;p19"/>
          <p:cNvPicPr/>
          <p:nvPr/>
        </p:nvPicPr>
        <p:blipFill>
          <a:blip r:embed="rId2"/>
          <a:stretch/>
        </p:blipFill>
        <p:spPr bwMode="auto">
          <a:xfrm>
            <a:off x="8004549" y="3690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2;p19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3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7" name="Google Shape;78;p15"/>
          <p:cNvSpPr>
            <a:spLocks noGrp="1"/>
          </p:cNvSpPr>
          <p:nvPr>
            <p:ph type="title"/>
          </p:nvPr>
        </p:nvSpPr>
        <p:spPr bwMode="auto">
          <a:xfrm>
            <a:off x="311698" y="158949"/>
            <a:ext cx="8520599" cy="1148130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Основные методы выявления требований,   используемые на проектах с иностранными заказчиками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8;p20"/>
          <p:cNvSpPr>
            <a:spLocks noGrp="1"/>
          </p:cNvSpPr>
          <p:nvPr>
            <p:ph type="body" idx="1"/>
          </p:nvPr>
        </p:nvSpPr>
        <p:spPr bwMode="auto">
          <a:xfrm>
            <a:off x="368475" y="1638100"/>
            <a:ext cx="7431300" cy="32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 b="1" dirty="0"/>
              <a:t>Интервью (на английском языке)</a:t>
            </a:r>
            <a:endParaRPr sz="2400" b="1" dirty="0"/>
          </a:p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 dirty="0"/>
              <a:t>Наблюдение</a:t>
            </a:r>
            <a:endParaRPr sz="2400" dirty="0"/>
          </a:p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 dirty="0"/>
              <a:t>Опросные листы</a:t>
            </a:r>
            <a:endParaRPr sz="2400" dirty="0"/>
          </a:p>
          <a:p>
            <a: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pPr>
            <a:r>
              <a:rPr lang="ru" sz="2400" dirty="0"/>
              <a:t>Анализ документов</a:t>
            </a:r>
            <a:endParaRPr sz="2400" dirty="0"/>
          </a:p>
        </p:txBody>
      </p:sp>
      <p:pic>
        <p:nvPicPr>
          <p:cNvPr id="5" name="Google Shape;119;p20"/>
          <p:cNvPicPr/>
          <p:nvPr/>
        </p:nvPicPr>
        <p:blipFill>
          <a:blip r:embed="rId2"/>
          <a:stretch/>
        </p:blipFill>
        <p:spPr bwMode="auto">
          <a:xfrm>
            <a:off x="8004549" y="3690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0;p20"/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3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7" name="Google Shape;78;p15"/>
          <p:cNvSpPr>
            <a:spLocks noGrp="1"/>
          </p:cNvSpPr>
          <p:nvPr>
            <p:ph type="title"/>
          </p:nvPr>
        </p:nvSpPr>
        <p:spPr bwMode="auto">
          <a:xfrm>
            <a:off x="311698" y="158949"/>
            <a:ext cx="8520599" cy="1148130"/>
          </a:xfrm>
          <a:prstGeom prst="rect">
            <a:avLst/>
          </a:prstGeom>
        </p:spPr>
        <p:txBody>
          <a:bodyPr spcFirstLastPara="1" wrap="square" lIns="91424" tIns="91424" rIns="91424" bIns="91424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60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Основные методы выявления требований,   используемые на проектах с иностранными заказчиками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5;p21"/>
          <p:cNvSpPr>
            <a:spLocks noGrp="1"/>
          </p:cNvSpPr>
          <p:nvPr>
            <p:ph type="title"/>
          </p:nvPr>
        </p:nvSpPr>
        <p:spPr bwMode="auto"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dirty="0">
                <a:latin typeface="Cambria"/>
                <a:ea typeface="Cambria"/>
                <a:cs typeface="Cambria"/>
              </a:rPr>
              <a:t>Основные способы и рекомендации по интервьюированию иностранных заказчиков</a:t>
            </a:r>
            <a:endParaRPr dirty="0"/>
          </a:p>
        </p:txBody>
      </p:sp>
      <p:pic>
        <p:nvPicPr>
          <p:cNvPr id="5" name="Google Shape;126;p21"/>
          <p:cNvPicPr/>
          <p:nvPr/>
        </p:nvPicPr>
        <p:blipFill>
          <a:blip r:embed="rId2"/>
          <a:stretch/>
        </p:blipFill>
        <p:spPr bwMode="auto">
          <a:xfrm>
            <a:off x="7956376" y="0"/>
            <a:ext cx="1139450" cy="5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0;p20">
            <a:extLst>
              <a:ext uri="{FF2B5EF4-FFF2-40B4-BE49-F238E27FC236}">
                <a16:creationId xmlns:a16="http://schemas.microsoft.com/office/drawing/2014/main" xmlns="" id="{C040163A-9E9D-4577-8BA8-A70404DB8D4D}"/>
              </a:ext>
            </a:extLst>
          </p:cNvPr>
          <p:cNvSpPr>
            <a:spLocks/>
          </p:cNvSpPr>
          <p:nvPr/>
        </p:nvSpPr>
        <p:spPr bwMode="auto">
          <a:xfrm>
            <a:off x="8835600" y="4675900"/>
            <a:ext cx="308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400" b="1" dirty="0">
                <a:solidFill>
                  <a:schemeClr val="dk1"/>
                </a:solidFill>
              </a:rPr>
              <a:t>4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1390</Words>
  <Application>Microsoft Office PowerPoint</Application>
  <PresentationFormat>Экран (16:9)</PresentationFormat>
  <Paragraphs>319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Arial</vt:lpstr>
      <vt:lpstr>Oswald</vt:lpstr>
      <vt:lpstr>Source Code Pro</vt:lpstr>
      <vt:lpstr>Cambria</vt:lpstr>
      <vt:lpstr>Modern Writer</vt:lpstr>
      <vt:lpstr> Особенности разработки требований на проектах с иностранными заказчиками</vt:lpstr>
      <vt:lpstr>ОБО МНЕ</vt:lpstr>
      <vt:lpstr>Основные методы выявления требований,   используемые на проектах с иностранными заказчиками</vt:lpstr>
      <vt:lpstr>Основные методы выявления требований,   используемые на проектах с иностранными заказчиками</vt:lpstr>
      <vt:lpstr>Основные методы выявления требований,   используемые на проектах с иностранными заказчиками</vt:lpstr>
      <vt:lpstr>Основные методы выявления требований,   используемые на проектах с иностранными заказчиками</vt:lpstr>
      <vt:lpstr>Основные методы выявления требований,   используемые на проектах с иностранными заказчиками</vt:lpstr>
      <vt:lpstr>Основные методы выявления требований,   используемые на проектах с иностранными заказчиками</vt:lpstr>
      <vt:lpstr>Основные способы и рекомендации по интервьюированию иностранных заказчиков</vt:lpstr>
      <vt:lpstr>Основные способы проведения интервью</vt:lpstr>
      <vt:lpstr>ДО интервью</vt:lpstr>
      <vt:lpstr>Необходимо     определить кто Decision maker</vt:lpstr>
      <vt:lpstr>Подготовка списка вопросов</vt:lpstr>
      <vt:lpstr>ПОСЛЕ интервью</vt:lpstr>
      <vt:lpstr>Minutes/ Follow ups</vt:lpstr>
      <vt:lpstr>Face-to-face/ Phone conversation</vt:lpstr>
      <vt:lpstr>Schedule a call Schedule a meeting</vt:lpstr>
      <vt:lpstr> Установление контакта: Темы для Small talk:</vt:lpstr>
      <vt:lpstr>Во время общения</vt:lpstr>
      <vt:lpstr>Closing part</vt:lpstr>
      <vt:lpstr>Email</vt:lpstr>
      <vt:lpstr>Greetings</vt:lpstr>
      <vt:lpstr>   Main part</vt:lpstr>
      <vt:lpstr>Grammarly</vt:lpstr>
      <vt:lpstr>Closing part</vt:lpstr>
      <vt:lpstr>Как понять требования пользователей: Основные культурные отличия (при работе с западноевропейскими заказчиками)</vt:lpstr>
      <vt:lpstr> Более оптимистический взгляд на жизнь</vt:lpstr>
      <vt:lpstr>Критика</vt:lpstr>
      <vt:lpstr>Фразы, которых стоит избегать</vt:lpstr>
      <vt:lpstr>Фразы, которых стоит избегать</vt:lpstr>
      <vt:lpstr>Фразы, которых стоит избегать</vt:lpstr>
      <vt:lpstr>Презентация PowerPoint</vt:lpstr>
      <vt:lpstr>Презентация PowerPoint</vt:lpstr>
      <vt:lpstr>Обращение с просьбой/ Уточнение информации</vt:lpstr>
      <vt:lpstr>Более прагматичны, высоко ценят и бережно относятся ко времени</vt:lpstr>
      <vt:lpstr>Работа и социальная жизнь разграничиваются</vt:lpstr>
      <vt:lpstr>Отношения с заказчиком</vt:lpstr>
      <vt:lpstr>GOOD/BAD QUESTIONS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Example: Them: "Are you guys going to be able to sync to Excel? I really think that's the a killer feature" The wrong response is to write "sync to Excel" on your todo list and then move on. You: "What would syncing to Excel allow you to do?" Maybe there's an easier way I can help you achieve the same thing </vt:lpstr>
      <vt:lpstr>Talk less and listen more</vt:lpstr>
      <vt:lpstr>Как описывать требования для иностранных проектов (на английском языке)</vt:lpstr>
      <vt:lpstr>Стандарты и шаблоны для ТЗ на разработку ПО</vt:lpstr>
      <vt:lpstr>Guidelines for a writing good requirement statement</vt:lpstr>
      <vt:lpstr>Использование шаблонов требований</vt:lpstr>
      <vt:lpstr>Полезные ссылки</vt:lpstr>
      <vt:lpstr>Be friendly Listen first - then suggest solution Communicate clearly &amp; simply Get and give the right information Ask more details Don’t be afraid to specify the answers</vt:lpstr>
      <vt:lpstr>СПАСИБО ЗА ВНИМАНИЕ!  ВОПРОСЫ??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разработки требований на проектах с иностранными заказчиками</dc:title>
  <dc:creator>user</dc:creator>
  <cp:lastModifiedBy>Vladislav Orlikov</cp:lastModifiedBy>
  <cp:revision>15</cp:revision>
  <dcterms:modified xsi:type="dcterms:W3CDTF">2018-11-30T13:01:55Z</dcterms:modified>
</cp:coreProperties>
</file>