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65"/>
  </p:notesMasterIdLst>
  <p:sldIdLst>
    <p:sldId id="358" r:id="rId5"/>
    <p:sldId id="430" r:id="rId6"/>
    <p:sldId id="437" r:id="rId7"/>
    <p:sldId id="503" r:id="rId8"/>
    <p:sldId id="438" r:id="rId9"/>
    <p:sldId id="440" r:id="rId10"/>
    <p:sldId id="449" r:id="rId11"/>
    <p:sldId id="450" r:id="rId12"/>
    <p:sldId id="441" r:id="rId13"/>
    <p:sldId id="443" r:id="rId14"/>
    <p:sldId id="446" r:id="rId15"/>
    <p:sldId id="502" r:id="rId16"/>
    <p:sldId id="448" r:id="rId17"/>
    <p:sldId id="451" r:id="rId18"/>
    <p:sldId id="454" r:id="rId19"/>
    <p:sldId id="501" r:id="rId20"/>
    <p:sldId id="455" r:id="rId21"/>
    <p:sldId id="453" r:id="rId22"/>
    <p:sldId id="452" r:id="rId23"/>
    <p:sldId id="410" r:id="rId24"/>
    <p:sldId id="460" r:id="rId25"/>
    <p:sldId id="461" r:id="rId26"/>
    <p:sldId id="462" r:id="rId27"/>
    <p:sldId id="463" r:id="rId28"/>
    <p:sldId id="464" r:id="rId29"/>
    <p:sldId id="465" r:id="rId30"/>
    <p:sldId id="490" r:id="rId31"/>
    <p:sldId id="459" r:id="rId32"/>
    <p:sldId id="458" r:id="rId33"/>
    <p:sldId id="466" r:id="rId34"/>
    <p:sldId id="491" r:id="rId35"/>
    <p:sldId id="492" r:id="rId36"/>
    <p:sldId id="493" r:id="rId37"/>
    <p:sldId id="494" r:id="rId38"/>
    <p:sldId id="495" r:id="rId39"/>
    <p:sldId id="471" r:id="rId40"/>
    <p:sldId id="496" r:id="rId41"/>
    <p:sldId id="497" r:id="rId42"/>
    <p:sldId id="498" r:id="rId43"/>
    <p:sldId id="499" r:id="rId44"/>
    <p:sldId id="500" r:id="rId45"/>
    <p:sldId id="477" r:id="rId46"/>
    <p:sldId id="475" r:id="rId47"/>
    <p:sldId id="480" r:id="rId48"/>
    <p:sldId id="457" r:id="rId49"/>
    <p:sldId id="474" r:id="rId50"/>
    <p:sldId id="481" r:id="rId51"/>
    <p:sldId id="407" r:id="rId52"/>
    <p:sldId id="406" r:id="rId53"/>
    <p:sldId id="408" r:id="rId54"/>
    <p:sldId id="482" r:id="rId55"/>
    <p:sldId id="421" r:id="rId56"/>
    <p:sldId id="456" r:id="rId57"/>
    <p:sldId id="431" r:id="rId58"/>
    <p:sldId id="423" r:id="rId59"/>
    <p:sldId id="429" r:id="rId60"/>
    <p:sldId id="424" r:id="rId61"/>
    <p:sldId id="488" r:id="rId62"/>
    <p:sldId id="485" r:id="rId63"/>
    <p:sldId id="417" r:id="rId6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кадий Золотовицкий" initials="АЗ" lastIdx="10" clrIdx="0">
    <p:extLst/>
  </p:cmAuthor>
  <p:cmAuthor id="2" name="Marina Ivanova" initials="Ma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0A7DD"/>
    <a:srgbClr val="EAAA0C"/>
    <a:srgbClr val="00AC36"/>
    <a:srgbClr val="834E97"/>
    <a:srgbClr val="DF6363"/>
    <a:srgbClr val="0072C6"/>
    <a:srgbClr val="B80213"/>
    <a:srgbClr val="F49221"/>
    <a:srgbClr val="DF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93" autoAdjust="0"/>
    <p:restoredTop sz="94799" autoAdjust="0"/>
  </p:normalViewPr>
  <p:slideViewPr>
    <p:cSldViewPr>
      <p:cViewPr>
        <p:scale>
          <a:sx n="80" d="100"/>
          <a:sy n="80" d="100"/>
        </p:scale>
        <p:origin x="1304" y="7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notesMaster" Target="notesMasters/notesMaster1.xml"/><Relationship Id="rId66" Type="http://schemas.openxmlformats.org/officeDocument/2006/relationships/commentAuthors" Target="commentAuthors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D414-8810-446D-876D-B0FCCCB9C651}" type="datetimeFigureOut">
              <a:rPr lang="ru-RU" smtClean="0"/>
              <a:t>25.05.19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17793-EAF3-4AC0-97D9-A6FF491D4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8C73-C058-4ECC-A7D1-7B2E3997F1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91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1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08000" y="903288"/>
            <a:ext cx="8026400" cy="451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7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5008C-4A21-4DE3-AB9A-490B5D47551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57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9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33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Icons by </a:t>
            </a:r>
            <a:r>
              <a:rPr lang="en-US" b="1" dirty="0" err="1"/>
              <a:t>by</a:t>
            </a:r>
            <a:r>
              <a:rPr lang="en-US" b="1" dirty="0"/>
              <a:t> Pham </a:t>
            </a:r>
            <a:r>
              <a:rPr lang="en-US" b="1" dirty="0" err="1"/>
              <a:t>Thi</a:t>
            </a:r>
            <a:r>
              <a:rPr lang="en-US" b="1" dirty="0"/>
              <a:t> </a:t>
            </a:r>
            <a:r>
              <a:rPr lang="en-US" b="1" dirty="0" err="1"/>
              <a:t>Dieu</a:t>
            </a:r>
            <a:r>
              <a:rPr lang="en-US" b="1" dirty="0"/>
              <a:t> Linh, A</a:t>
            </a:r>
            <a:r>
              <a:rPr lang="en-US" b="1" dirty="0">
                <a:effectLst/>
              </a:rPr>
              <a:t>ndrew Jones, Alexandr </a:t>
            </a:r>
            <a:r>
              <a:rPr lang="en-US" b="1" dirty="0" err="1">
                <a:effectLst/>
              </a:rPr>
              <a:t>Razdolyanskiy</a:t>
            </a:r>
            <a:r>
              <a:rPr lang="en-US" b="1" dirty="0">
                <a:effectLst/>
              </a:rPr>
              <a:t> and Jaime Carrion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ffectLst/>
              </a:rPr>
              <a:t>// The noun project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7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04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97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57121-DA04-448A-A362-80ECF6AEF3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71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42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10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the 3 principles, we leveraged the 5 phase of ID as part of the Activities: I will take you through each phase and identify what activities we did to drive digital transformation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latin typeface="+mn-lt"/>
              </a:rPr>
              <a:t>Although this is a linear process and principles. We also bounce back and forth for additional, validation, interaction and insights. It’s important to understand the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DD9B3-380C-4165-B2A4-28B1513673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5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11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30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15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5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91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5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3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1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1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4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7121-DA04-448A-A362-80ECF6AEF3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6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Клиентами компании </a:t>
            </a:r>
            <a:r>
              <a:rPr lang="en-US" dirty="0" smtClean="0"/>
              <a:t>i-Sys </a:t>
            </a:r>
            <a:r>
              <a:rPr lang="ru-RU" dirty="0" smtClean="0"/>
              <a:t>являются</a:t>
            </a:r>
            <a:r>
              <a:rPr lang="ru-RU" baseline="0" dirty="0" smtClean="0"/>
              <a:t> предприятия разных сфер бизнеса. Среди них телекоммуникационные компании, банки, финансовые организации, представители нефтяной отрасли и многие другие. Отдельное место в ряде клиентов компании занимают правительственные органы, для которых ведется разработка систем электронного документооборота. </a:t>
            </a:r>
          </a:p>
          <a:p>
            <a:endParaRPr lang="ru-RU" dirty="0" smtClean="0"/>
          </a:p>
          <a:p>
            <a:r>
              <a:rPr lang="ru-RU" dirty="0" smtClean="0"/>
              <a:t>Залогом успеха нашей компании является</a:t>
            </a:r>
            <a:r>
              <a:rPr lang="ru-RU" baseline="0" dirty="0" smtClean="0"/>
              <a:t> стремление сотрудничать с заказчиками, объединять усилия в решении проблем и находить выход из любых ситуаций.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i-Sys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гарантирует соответствие продукции всем стандартам и канонам в сфере информационных технологий, сбалансированную ценовую политику и сжатые сроки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A5342-6E79-478C-AECB-1E3CBE4683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8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>
            <a:normAutofit/>
          </a:bodyPr>
          <a:lstStyle>
            <a:lvl1pPr>
              <a:defRPr sz="36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4C-7C36-4696-8AB3-2A3DD28383D8}" type="datetime1">
              <a:rPr lang="ru-RU" smtClean="0"/>
              <a:t>25.05.19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379C-A191-46F2-A93A-7C1BB10F5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2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668-8423-4619-BCBD-67DF3B0FE3DB}" type="datetime1">
              <a:rPr lang="ru-RU" smtClean="0"/>
              <a:t>25.05.19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F4FF-87D7-401B-A34C-C24B07D54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9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7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273844"/>
            <a:ext cx="7993350" cy="677906"/>
          </a:xfrm>
          <a:prstGeom prst="rect">
            <a:avLst/>
          </a:prstGeom>
        </p:spPr>
        <p:txBody>
          <a:bodyPr lIns="0" anchor="b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14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and white horizontal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9141619" cy="1543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1019" y="308373"/>
            <a:ext cx="8081963" cy="90549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1543051"/>
            <a:ext cx="9141619" cy="5024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559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3159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51C9-87A0-4D7A-A245-C058454440B5}" type="datetime1">
              <a:rPr lang="ru-RU" smtClean="0"/>
              <a:t>25.05.19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379C-A191-46F2-A93A-7C1BB10F5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1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0/10/05/business/05road.html?_r=2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uliya.erina" TargetMode="External"/><Relationship Id="rId4" Type="http://schemas.openxmlformats.org/officeDocument/2006/relationships/hyperlink" Target="mailto:y.erina@i-sys.ru" TargetMode="External"/><Relationship Id="rId5" Type="http://schemas.openxmlformats.org/officeDocument/2006/relationships/image" Target="../media/image6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9"/>
          <a:stretch/>
        </p:blipFill>
        <p:spPr>
          <a:xfrm>
            <a:off x="2051720" y="1"/>
            <a:ext cx="7092280" cy="5150561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0" y="1"/>
            <a:ext cx="4482440" cy="51576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Ограниченность, как источник вдохновения</a:t>
            </a:r>
          </a:p>
          <a:p>
            <a:endParaRPr lang="ru-RU" sz="4400" kern="0" spc="37" dirty="0" smtClean="0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  <a:p>
            <a:r>
              <a:rPr lang="ru-RU" sz="2400" dirty="0" smtClean="0">
                <a:solidFill>
                  <a:srgbClr val="FFFFFF"/>
                </a:solidFill>
                <a:latin typeface="+mj-lt"/>
                <a:cs typeface="Segoe UI Light" panose="020B0502040204020203" pitchFamily="34" charset="0"/>
              </a:rPr>
              <a:t>Дизайн для тех, кому не все равно </a:t>
            </a:r>
            <a:endParaRPr lang="ru-RU" sz="3600" kern="0" spc="37" dirty="0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  <a:p>
            <a:pPr lvl="1" indent="164302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428615" indent="-42861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05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Дизайн, который вы создаете по умолчанию, — это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>
                <a:latin typeface="+mn-lt"/>
              </a:rPr>
              <a:t>эксклюзивный дизайн</a:t>
            </a:r>
            <a:r>
              <a:rPr lang="ru-RU" dirty="0"/>
              <a:t>».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91830"/>
            <a:ext cx="6400800" cy="1314450"/>
          </a:xfrm>
        </p:spPr>
        <p:txBody>
          <a:bodyPr>
            <a:normAutofit/>
          </a:bodyPr>
          <a:lstStyle/>
          <a:p>
            <a:r>
              <a:rPr lang="ru-RU" sz="3200" dirty="0"/>
              <a:t>Звучит круто, но что-то тут не так.</a:t>
            </a:r>
          </a:p>
        </p:txBody>
      </p:sp>
    </p:spTree>
    <p:extLst>
      <p:ext uri="{BB962C8B-B14F-4D97-AF65-F5344CB8AC3E}">
        <p14:creationId xmlns:p14="http://schemas.microsoft.com/office/powerpoint/2010/main" val="3510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891"/>
            <a:ext cx="5580112" cy="6779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Как мы </a:t>
            </a:r>
            <a:r>
              <a:rPr lang="ru-RU" dirty="0">
                <a:latin typeface="+mn-lt"/>
              </a:rPr>
              <a:t>создаем продукты?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286974"/>
            <a:ext cx="5772530" cy="326350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Собственные возможности и предубеждения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ru-RU" dirty="0">
                <a:solidFill>
                  <a:schemeClr val="tx1"/>
                </a:solidFill>
              </a:rPr>
              <a:t>Возраст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Языковые навыки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Техническая грамотность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Физические возможности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Платежеспособность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Время на решение задач</a:t>
            </a:r>
          </a:p>
          <a:p>
            <a:pPr lvl="1"/>
            <a:r>
              <a:rPr lang="ru-RU" dirty="0">
                <a:solidFill>
                  <a:schemeClr val="tx1"/>
                </a:solidFill>
              </a:rPr>
              <a:t>Социальное окружение</a:t>
            </a:r>
          </a:p>
          <a:p>
            <a:pPr lvl="1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7797"/>
            <a:ext cx="4139952" cy="40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4341"/>
            <a:ext cx="4680520" cy="19715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Вам кажется что вы знаете ваших клиентов?</a:t>
            </a:r>
          </a:p>
          <a:p>
            <a:pPr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  <a:p>
            <a:pPr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Кто из вас есть в одноклассниках?</a:t>
            </a:r>
            <a:endParaRPr lang="ru-RU" sz="24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43558"/>
            <a:ext cx="3442196" cy="34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6" y="340384"/>
            <a:ext cx="3915000" cy="67790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Кто остается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за бортом?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016" y="1419622"/>
            <a:ext cx="3916984" cy="3338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EF4848"/>
                </a:solidFill>
              </a:rPr>
              <a:t>Для людей </a:t>
            </a:r>
            <a:br>
              <a:rPr lang="ru-RU" sz="2800" dirty="0">
                <a:solidFill>
                  <a:srgbClr val="EF4848"/>
                </a:solidFill>
              </a:rPr>
            </a:br>
            <a:r>
              <a:rPr lang="ru-RU" sz="2800" dirty="0">
                <a:solidFill>
                  <a:srgbClr val="EF4848"/>
                </a:solidFill>
              </a:rPr>
              <a:t>нет «нормы»</a:t>
            </a:r>
            <a:endParaRPr lang="en-US" sz="2800" dirty="0">
              <a:solidFill>
                <a:srgbClr val="EF4848"/>
              </a:solidFill>
            </a:endParaRPr>
          </a:p>
          <a:p>
            <a:pPr marL="457200" lvl="1" indent="0">
              <a:buNone/>
            </a:pPr>
            <a:endParaRPr lang="ru-RU" sz="2400" dirty="0" smtClean="0"/>
          </a:p>
          <a:p>
            <a:pPr marL="457200" lvl="1" indent="0">
              <a:buNone/>
            </a:pPr>
            <a:r>
              <a:rPr lang="ru-RU" sz="2400" dirty="0" smtClean="0"/>
              <a:t>Ориентируясь </a:t>
            </a:r>
            <a:r>
              <a:rPr lang="ru-RU" sz="2400" dirty="0"/>
              <a:t>только на себя, </a:t>
            </a:r>
            <a:r>
              <a:rPr lang="ru-RU" sz="2400" dirty="0" smtClean="0"/>
              <a:t>мы </a:t>
            </a:r>
            <a:r>
              <a:rPr lang="ru-RU" sz="2400" dirty="0"/>
              <a:t>рискуем исключить людей </a:t>
            </a:r>
            <a:br>
              <a:rPr lang="ru-RU" sz="2400" dirty="0"/>
            </a:br>
            <a:r>
              <a:rPr lang="ru-RU" sz="2400" dirty="0"/>
              <a:t>с условиями, отличными от наших. </a:t>
            </a:r>
          </a:p>
          <a:p>
            <a:pPr lvl="1"/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00" y="679337"/>
            <a:ext cx="4347667" cy="37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22497"/>
            <a:ext cx="3427809" cy="682466"/>
          </a:xfrm>
        </p:spPr>
        <p:txBody>
          <a:bodyPr vert="horz" lIns="0" tIns="45720" rIns="91440" bIns="45720" rtlCol="0" anchor="b">
            <a:normAutofit/>
          </a:bodyPr>
          <a:lstStyle/>
          <a:p>
            <a:pPr defTabSz="685800"/>
            <a:r>
              <a:rPr lang="en-US" sz="3300" dirty="0">
                <a:latin typeface="+mn-lt"/>
              </a:rPr>
              <a:t>Inclusive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11560" y="1707654"/>
            <a:ext cx="3672408" cy="343584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kern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Методология, которая реализует полный потенциал человеческого многообразия и базируется на нем.</a:t>
            </a:r>
            <a:endParaRPr lang="en-US" kern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kern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kern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kern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kern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Picture 12" descr="Grid of characters with unique abilities and fea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517922"/>
            <a:ext cx="35433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про чемодан на колесиках</a:t>
            </a:r>
          </a:p>
        </p:txBody>
      </p:sp>
    </p:spTree>
    <p:extLst>
      <p:ext uri="{BB962C8B-B14F-4D97-AF65-F5344CB8AC3E}">
        <p14:creationId xmlns:p14="http://schemas.microsoft.com/office/powerpoint/2010/main" val="16200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про чемодан на колесиках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" y="1086750"/>
            <a:ext cx="7886700" cy="326350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Robert Plath / 1989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7000" y="1086750"/>
            <a:ext cx="3096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The </a:t>
            </a:r>
            <a:r>
              <a:rPr lang="en-US" sz="1350" dirty="0" err="1"/>
              <a:t>Rollaboard</a:t>
            </a:r>
            <a:r>
              <a:rPr lang="en-US" sz="1350" dirty="0"/>
              <a:t> was invented in 1987 by Robert Plath, a Northwest Airlines 747 </a:t>
            </a:r>
            <a:r>
              <a:rPr lang="en-US" sz="1350" dirty="0">
                <a:solidFill>
                  <a:schemeClr val="accent2"/>
                </a:solidFill>
              </a:rPr>
              <a:t>pilot</a:t>
            </a:r>
            <a:r>
              <a:rPr lang="en-US" sz="1350" dirty="0"/>
              <a:t> and avid home workshop tinkerer, who affixed two wheels and a long handle to suitcases that rolled upright...</a:t>
            </a:r>
          </a:p>
          <a:p>
            <a:endParaRPr lang="en-US" sz="1350" dirty="0"/>
          </a:p>
          <a:p>
            <a:r>
              <a:rPr lang="en-US" sz="1350" dirty="0"/>
              <a:t>Mr. Plath initially sold his </a:t>
            </a:r>
            <a:r>
              <a:rPr lang="en-US" sz="1350" dirty="0" err="1"/>
              <a:t>Rollaboards</a:t>
            </a:r>
            <a:r>
              <a:rPr lang="en-US" sz="1350" dirty="0"/>
              <a:t> to fellow flight crew members. But when travelers in airports saw flight attendants striding briskly through airports with their </a:t>
            </a:r>
            <a:r>
              <a:rPr lang="en-US" sz="1350" dirty="0" err="1"/>
              <a:t>Rollaboards</a:t>
            </a:r>
            <a:r>
              <a:rPr lang="en-US" sz="1350" dirty="0"/>
              <a:t> in tow, a whole new market was created. </a:t>
            </a:r>
          </a:p>
          <a:p>
            <a:endParaRPr lang="en-US" sz="1350" dirty="0"/>
          </a:p>
          <a:p>
            <a:r>
              <a:rPr lang="en-US" sz="1350" dirty="0"/>
              <a:t>Within a few years Mr. Plath had left flying to start </a:t>
            </a:r>
            <a:r>
              <a:rPr lang="en-US" sz="1350" dirty="0" err="1"/>
              <a:t>Travelpro</a:t>
            </a:r>
            <a:r>
              <a:rPr lang="en-US" sz="1350" dirty="0"/>
              <a:t> International, now a major luggage company. </a:t>
            </a:r>
          </a:p>
          <a:p>
            <a:endParaRPr lang="en-US" sz="1350" dirty="0"/>
          </a:p>
          <a:p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NY Times</a:t>
            </a:r>
            <a:endParaRPr lang="en-US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1" y="1650254"/>
            <a:ext cx="2186654" cy="28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00" y="2166750"/>
            <a:ext cx="2025000" cy="23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273844"/>
            <a:ext cx="7993350" cy="677906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/>
              <a:t>чем разница?</a:t>
            </a:r>
            <a:endParaRPr lang="ru-RU" dirty="0"/>
          </a:p>
        </p:txBody>
      </p:sp>
      <p:grpSp>
        <p:nvGrpSpPr>
          <p:cNvPr id="57" name="Group 56"/>
          <p:cNvGrpSpPr/>
          <p:nvPr/>
        </p:nvGrpSpPr>
        <p:grpSpPr>
          <a:xfrm>
            <a:off x="657000" y="1221750"/>
            <a:ext cx="2545942" cy="810000"/>
            <a:chOff x="876000" y="1629000"/>
            <a:chExt cx="3394589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48"/>
            <a:stretch/>
          </p:blipFill>
          <p:spPr>
            <a:xfrm>
              <a:off x="2226000" y="1750643"/>
              <a:ext cx="957711" cy="7887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12"/>
            <a:stretch/>
          </p:blipFill>
          <p:spPr>
            <a:xfrm>
              <a:off x="3453711" y="1806041"/>
              <a:ext cx="816878" cy="6779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9"/>
            <a:stretch/>
          </p:blipFill>
          <p:spPr>
            <a:xfrm>
              <a:off x="876000" y="1629000"/>
              <a:ext cx="1080000" cy="910346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876000" y="2709000"/>
              <a:ext cx="339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622278" y="2301750"/>
            <a:ext cx="2464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  <a:latin typeface="+mj-lt"/>
              </a:rPr>
              <a:t>Bernard D. </a:t>
            </a:r>
            <a:r>
              <a:rPr lang="en-US" sz="1350" dirty="0" err="1">
                <a:solidFill>
                  <a:schemeClr val="accent2"/>
                </a:solidFill>
                <a:latin typeface="+mj-lt"/>
              </a:rPr>
              <a:t>Sadow</a:t>
            </a:r>
            <a:endParaRPr lang="ru-RU" sz="1350" dirty="0">
              <a:solidFill>
                <a:schemeClr val="accent2"/>
              </a:solidFill>
              <a:latin typeface="+mj-lt"/>
            </a:endParaRPr>
          </a:p>
          <a:p>
            <a:r>
              <a:rPr lang="ru-RU" sz="1350" dirty="0">
                <a:latin typeface="+mj-lt"/>
              </a:rPr>
              <a:t>Борьба с гравитацией</a:t>
            </a:r>
          </a:p>
          <a:p>
            <a:r>
              <a:rPr lang="ru-RU" sz="1350" dirty="0">
                <a:latin typeface="+mj-lt"/>
              </a:rPr>
              <a:t>Широкая целевая аудитория</a:t>
            </a:r>
          </a:p>
          <a:p>
            <a:r>
              <a:rPr lang="ru-RU" sz="1350" dirty="0">
                <a:latin typeface="+mj-lt"/>
              </a:rPr>
              <a:t>Сценарий происходит </a:t>
            </a:r>
            <a:r>
              <a:rPr lang="ru-RU" sz="1350" i="1" dirty="0">
                <a:latin typeface="+mj-lt"/>
              </a:rPr>
              <a:t>иногда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82891" y="3852745"/>
            <a:ext cx="2476186" cy="566405"/>
            <a:chOff x="910521" y="5136999"/>
            <a:chExt cx="3301581" cy="755208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3143261" y="5589000"/>
              <a:ext cx="101942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10521" y="5589001"/>
              <a:ext cx="10135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25" dirty="0"/>
                <a:t>ПОСТОЯННО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4695" y="5588999"/>
              <a:ext cx="92162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25" dirty="0"/>
                <a:t>ВРЕМЕННО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93846" y="5599819"/>
              <a:ext cx="111825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25" dirty="0"/>
                <a:t>ПО СИТУАЦИИ</a:t>
              </a: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025661" y="5589000"/>
              <a:ext cx="101942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934566" y="5589000"/>
              <a:ext cx="101942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69817" y="5136999"/>
              <a:ext cx="707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dirty="0">
                  <a:ea typeface="Segoe UI Symbol" panose="020B0502040204020203" pitchFamily="34" charset="0"/>
                </a:rPr>
                <a:t></a:t>
              </a:r>
              <a:r>
                <a:rPr lang="ru-RU" sz="1350" dirty="0">
                  <a:solidFill>
                    <a:schemeClr val="bg1">
                      <a:lumMod val="85000"/>
                    </a:schemeClr>
                  </a:solidFill>
                  <a:ea typeface="Segoe UI Symbol" panose="020B0502040204020203" pitchFamily="34" charset="0"/>
                </a:rPr>
                <a:t></a:t>
              </a:r>
              <a:endParaRPr lang="ru-RU" sz="13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74164" y="5136999"/>
              <a:ext cx="707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dirty="0">
                  <a:ea typeface="Segoe UI Symbol" panose="020B0502040204020203" pitchFamily="34" charset="0"/>
                </a:rPr>
                <a:t></a:t>
              </a:r>
              <a:r>
                <a:rPr lang="ru-RU" sz="1350" dirty="0">
                  <a:solidFill>
                    <a:schemeClr val="bg1">
                      <a:lumMod val="85000"/>
                    </a:schemeClr>
                  </a:solidFill>
                  <a:ea typeface="Segoe UI Symbol" panose="020B0502040204020203" pitchFamily="34" charset="0"/>
                </a:rPr>
                <a:t></a:t>
              </a:r>
              <a:endParaRPr lang="ru-RU" sz="13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1763" y="5136999"/>
              <a:ext cx="707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dirty="0">
                  <a:solidFill>
                    <a:schemeClr val="bg1">
                      <a:lumMod val="85000"/>
                    </a:schemeClr>
                  </a:solidFill>
                  <a:ea typeface="Segoe UI Symbol" panose="020B0502040204020203" pitchFamily="34" charset="0"/>
                </a:rPr>
                <a:t></a:t>
              </a:r>
              <a:r>
                <a:rPr lang="ru-RU" sz="1350" dirty="0">
                  <a:ea typeface="Segoe UI Symbol" panose="020B0502040204020203" pitchFamily="34" charset="0"/>
                </a:rPr>
                <a:t></a:t>
              </a:r>
              <a:endParaRPr lang="ru-RU" sz="1350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075009" y="2301751"/>
            <a:ext cx="246472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  <a:latin typeface="+mj-lt"/>
              </a:rPr>
              <a:t>Robert Plath</a:t>
            </a:r>
            <a:endParaRPr lang="ru-RU" sz="1350" dirty="0">
              <a:solidFill>
                <a:schemeClr val="tx2"/>
              </a:solidFill>
              <a:latin typeface="+mj-lt"/>
            </a:endParaRPr>
          </a:p>
          <a:p>
            <a:r>
              <a:rPr lang="ru-RU" sz="1350" dirty="0">
                <a:latin typeface="+mj-lt"/>
              </a:rPr>
              <a:t>Борьба за мобильность</a:t>
            </a:r>
          </a:p>
          <a:p>
            <a:r>
              <a:rPr lang="ru-RU" sz="1350" dirty="0">
                <a:latin typeface="+mj-lt"/>
              </a:rPr>
              <a:t>Узкая целевая аудитория</a:t>
            </a:r>
          </a:p>
          <a:p>
            <a:r>
              <a:rPr lang="ru-RU" sz="1350" dirty="0">
                <a:latin typeface="+mj-lt"/>
              </a:rPr>
              <a:t>Сценарий происходит </a:t>
            </a:r>
            <a:r>
              <a:rPr lang="ru-RU" sz="1350" i="1" dirty="0">
                <a:latin typeface="+mj-lt"/>
              </a:rPr>
              <a:t>всегда</a:t>
            </a:r>
          </a:p>
          <a:p>
            <a:endParaRPr lang="ru-RU" sz="1350" dirty="0">
              <a:latin typeface="+mj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35620" y="3852745"/>
            <a:ext cx="2476186" cy="566405"/>
            <a:chOff x="6847495" y="5136999"/>
            <a:chExt cx="3301581" cy="755208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9080235" y="5589000"/>
              <a:ext cx="1019426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847495" y="5589001"/>
              <a:ext cx="101352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25" dirty="0"/>
                <a:t>ПОСТОЯННО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11669" y="5588999"/>
              <a:ext cx="92162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25" dirty="0"/>
                <a:t>ВРЕМЕННО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030820" y="5599819"/>
              <a:ext cx="111825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25" dirty="0"/>
                <a:t>ПО СИТУАЦИИ</a:t>
              </a:r>
            </a:p>
          </p:txBody>
        </p:sp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7962635" y="5589000"/>
              <a:ext cx="1019426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6871540" y="5589000"/>
              <a:ext cx="1019426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006791" y="5136999"/>
              <a:ext cx="707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dirty="0">
                  <a:solidFill>
                    <a:schemeClr val="bg1">
                      <a:lumMod val="85000"/>
                    </a:schemeClr>
                  </a:solidFill>
                  <a:ea typeface="Segoe UI Symbol" panose="020B0502040204020203" pitchFamily="34" charset="0"/>
                </a:rPr>
                <a:t></a:t>
              </a:r>
              <a:r>
                <a:rPr lang="ru-RU" sz="1350" dirty="0">
                  <a:ea typeface="Segoe UI Symbol" panose="020B0502040204020203" pitchFamily="34" charset="0"/>
                </a:rPr>
                <a:t>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11138" y="5136999"/>
              <a:ext cx="707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dirty="0">
                  <a:solidFill>
                    <a:schemeClr val="bg1">
                      <a:lumMod val="85000"/>
                    </a:schemeClr>
                  </a:solidFill>
                  <a:ea typeface="Segoe UI Symbol" panose="020B0502040204020203" pitchFamily="34" charset="0"/>
                </a:rPr>
                <a:t></a:t>
              </a:r>
              <a:r>
                <a:rPr lang="ru-RU" sz="1350" dirty="0">
                  <a:ea typeface="Segoe UI Symbol" panose="020B0502040204020203" pitchFamily="34" charset="0"/>
                </a:rPr>
                <a:t>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28737" y="5136999"/>
              <a:ext cx="707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50" dirty="0">
                  <a:solidFill>
                    <a:schemeClr val="bg1">
                      <a:lumMod val="85000"/>
                    </a:schemeClr>
                  </a:solidFill>
                  <a:ea typeface="Segoe UI Symbol" panose="020B0502040204020203" pitchFamily="34" charset="0"/>
                </a:rPr>
                <a:t></a:t>
              </a:r>
              <a:r>
                <a:rPr lang="ru-RU" sz="1350" dirty="0">
                  <a:ea typeface="Segoe UI Symbol" panose="020B0502040204020203" pitchFamily="34" charset="0"/>
                </a:rPr>
                <a:t></a:t>
              </a:r>
              <a:endParaRPr lang="ru-RU" sz="135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09731" y="763825"/>
            <a:ext cx="2545942" cy="1267925"/>
            <a:chOff x="6812974" y="1018434"/>
            <a:chExt cx="3394589" cy="169056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09"/>
            <a:stretch/>
          </p:blipFill>
          <p:spPr>
            <a:xfrm>
              <a:off x="6812974" y="1629000"/>
              <a:ext cx="1080000" cy="910346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/>
            <p:nvPr/>
          </p:nvCxnSpPr>
          <p:spPr>
            <a:xfrm>
              <a:off x="6812974" y="2709000"/>
              <a:ext cx="339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93"/>
            <a:stretch/>
          </p:blipFill>
          <p:spPr>
            <a:xfrm>
              <a:off x="8274459" y="1018434"/>
              <a:ext cx="1870566" cy="1520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endParaRPr lang="ru-RU" sz="4400" kern="0" spc="37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425598"/>
            <a:ext cx="3915000" cy="6779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+mn-lt"/>
              </a:rPr>
              <a:t>КРАСОТА </a:t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ОГРАНИЧЕНИЙ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000" y="1491750"/>
            <a:ext cx="37800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Придумывай для одного – расширяй для многих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tx1"/>
                </a:solidFill>
              </a:rPr>
              <a:t>Как только вы осознаете, что ограниченность касается каждого,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вы понимаете, что она может служить новым инструментом для поиска решений, от которых выиграют также все.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00" y="0"/>
            <a:ext cx="2286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endParaRPr lang="ru-RU" sz="4400" kern="0" spc="37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0" y="195486"/>
            <a:ext cx="3915000" cy="67790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>
            <a:normAutofit fontScale="90000"/>
          </a:bodyPr>
          <a:lstStyle/>
          <a:p>
            <a:pPr algn="l"/>
            <a:r>
              <a:rPr lang="ru-RU" sz="4400" kern="0" spc="37" dirty="0">
                <a:solidFill>
                  <a:schemeClr val="bg1"/>
                </a:solidFill>
                <a:latin typeface="Segoe UI Light"/>
                <a:ea typeface="+mn-ea"/>
                <a:cs typeface="Segoe UI" panose="020B0502040204020203" pitchFamily="34" charset="0"/>
              </a:rPr>
              <a:t>СМЕНА </a:t>
            </a:r>
            <a:br>
              <a:rPr lang="ru-RU" sz="4400" kern="0" spc="37" dirty="0">
                <a:solidFill>
                  <a:schemeClr val="bg1"/>
                </a:solidFill>
                <a:latin typeface="Segoe UI Light"/>
                <a:ea typeface="+mn-ea"/>
                <a:cs typeface="Segoe UI" panose="020B0502040204020203" pitchFamily="34" charset="0"/>
              </a:rPr>
            </a:br>
            <a:r>
              <a:rPr lang="ru-RU" sz="4400" kern="0" spc="37" dirty="0">
                <a:solidFill>
                  <a:schemeClr val="bg1"/>
                </a:solidFill>
                <a:latin typeface="Segoe UI Light"/>
                <a:ea typeface="+mn-ea"/>
                <a:cs typeface="Segoe UI" panose="020B0502040204020203" pitchFamily="34" charset="0"/>
              </a:rPr>
              <a:t>ПАРАДИГМ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6480" y="1851670"/>
            <a:ext cx="3780000" cy="2719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Ограниченность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как источник вдохновения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tx1"/>
                </a:solidFill>
              </a:rPr>
              <a:t>Многие решения, добавляющие доступность существующему опыту, также оказываются полезными для «неплановых» ситуаций.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01" y="1221750"/>
            <a:ext cx="3271838" cy="24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14000" y="293423"/>
            <a:ext cx="8948995" cy="74354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3600" b="1" dirty="0" smtClean="0"/>
              <a:t>Коротко обо мне</a:t>
            </a:r>
            <a:endParaRPr lang="en-US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95212"/>
            <a:ext cx="1677068" cy="454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307" y="1372836"/>
            <a:ext cx="872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 лет в </a:t>
            </a:r>
            <a:r>
              <a:rPr lang="en-US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 </a:t>
            </a:r>
            <a:endParaRPr lang="ru-RU" sz="2800" dirty="0">
              <a:solidFill>
                <a:srgbClr val="40404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07" y="1911687"/>
            <a:ext cx="758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 </a:t>
            </a:r>
            <a:r>
              <a:rPr lang="ru-RU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лет в продуктовой аналитики</a:t>
            </a:r>
            <a:endParaRPr lang="ru-RU" sz="2800" dirty="0">
              <a:solidFill>
                <a:srgbClr val="40404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307" y="245053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Более 50 успешных проектов</a:t>
            </a:r>
            <a:endParaRPr lang="ru-RU" sz="2800" dirty="0">
              <a:solidFill>
                <a:srgbClr val="40404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307" y="2989389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Более </a:t>
            </a:r>
            <a:r>
              <a:rPr lang="ru-RU" sz="2800" dirty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ru-RU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успешных продуктов</a:t>
            </a:r>
            <a:endParaRPr lang="ru-RU" sz="2800" dirty="0">
              <a:solidFill>
                <a:srgbClr val="40404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75" y="3541449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 года  в развитии</a:t>
            </a:r>
            <a:endParaRPr lang="ru-RU" sz="2800" dirty="0">
              <a:solidFill>
                <a:srgbClr val="40404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8934" r="30412"/>
          <a:stretch/>
        </p:blipFill>
        <p:spPr>
          <a:xfrm>
            <a:off x="6094610" y="1036964"/>
            <a:ext cx="2571404" cy="3345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9307" y="4095931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Тренер по </a:t>
            </a:r>
            <a:r>
              <a:rPr lang="en-US" sz="2800" dirty="0" smtClean="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Inclusive Design</a:t>
            </a:r>
            <a:endParaRPr lang="ru-RU" sz="2800" dirty="0">
              <a:solidFill>
                <a:srgbClr val="40404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771550"/>
            <a:ext cx="8229600" cy="64455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>Упражнение № 1</a:t>
            </a:r>
          </a:p>
          <a:p>
            <a:endParaRPr lang="ru-RU" sz="2800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>Инверсия целевой аудитории</a:t>
            </a:r>
            <a:endParaRPr lang="ru-RU" sz="2800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/>
          <a:stretch/>
        </p:blipFill>
        <p:spPr>
          <a:xfrm>
            <a:off x="0" y="1779662"/>
            <a:ext cx="914400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ЛЕВАЯ &#10;АУДИТОРИЯ &#10;выпи ште ключевые &#10;свойства &#10;27-42 лет &#10;Мужчины &#10;Любят инновации &#10;Не боятся первых версий &#10;продукта &#10;Есть водительские права &#10;Есть S &#10;Перемещаются в пределах &#10;или &#10;е 27 &#10;НЕ ЦЕЛЕВАЯ &#10;АУДИТОРИЯ &#10;инвергаруй'е свойства &#10;или 42 лет &#10;ИСКЛЮЧАЕМАЯ &#10;АУДИТОРИЯ &#10;чтэ Омам деле &#10;имели •иду? &#10;Женщины &#10;Не любят инновации &#10;или все равно &#10;Боятся первых версий &#10;продукта &#10;Нет водительских прав &#10;нет $10k &#10;Перемещаются не &#10;только в пределах &#10;города, но и за его &#10;пределами (в т,ч. &#10;только там) &#10;или &#10;Стаж вождения «2 лет &#10;Нет стабильного дохода &#10;Не любят технологичность &#10;Не любят инновации или &#10;все равно &#10;Предубеждения о батах &#10;первых версий &#10;Страз быть первым &#10;Нет водительских прав &#10;нет $10k &#10;oe&amp;t) для &#10;Нужны поездки на этой же &#10;машине в локации без &#10;зарядных станций &#10;НОВАЯ ЦЕЛЕВАЯ &#10;АУДИТОРИЯ &#10;опиши'е кааояиие &#10;к аудатории &#10;Достаточный опыт вождения &#10;Права. на &#10;ручной ре—м управле«• &#10;финансовая готовность &#10;доКи для &#10;разово &#10;креди.людписк•у &#10;Личное принятие новых &#10;технологий &#10;Удовлетворены зоной &#10;покрытия &#10;3'— покрытия за р яд•ми ст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51"/>
          <a:stretch/>
        </p:blipFill>
        <p:spPr bwMode="auto">
          <a:xfrm>
            <a:off x="107504" y="411510"/>
            <a:ext cx="237626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2894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ЛЕВАЯ &#10;АУДИТОРИЯ &#10;выпи ште ключевые &#10;свойства &#10;27-42 лет &#10;Мужчины &#10;Любят инновации &#10;Не боятся первых версий &#10;продукта &#10;Есть водительские права &#10;Есть S &#10;Перемещаются в пределах &#10;или &#10;е 27 &#10;НЕ ЦЕЛЕВАЯ &#10;АУДИТОРИЯ &#10;инвергаруй'е свойства &#10;или 42 лет &#10;ИСКЛЮЧАЕМАЯ &#10;АУДИТОРИЯ &#10;чтэ Омам деле &#10;имели •иду? &#10;Женщины &#10;Не любят инновации &#10;или все равно &#10;Боятся первых версий &#10;продукта &#10;Нет водительских прав &#10;нет $10k &#10;Перемещаются не &#10;только в пределах &#10;города, но и за его &#10;пределами (в т,ч. &#10;только там) &#10;или &#10;Стаж вождения «2 лет &#10;Нет стабильного дохода &#10;Не любят технологичность &#10;Не любят инновации или &#10;все равно &#10;Предубеждения о батах &#10;первых версий &#10;Страз быть первым &#10;Нет водительских прав &#10;нет $10k &#10;oe&amp;t) для &#10;Нужны поездки на этой же &#10;машине в локации без &#10;зарядных станций &#10;НОВАЯ ЦЕЛЕВАЯ &#10;АУДИТОРИЯ &#10;опиши'е кааояиие &#10;к аудатории &#10;Достаточный опыт вождения &#10;Права. на &#10;ручной ре—м управле«• &#10;финансовая готовность &#10;доКи для &#10;разово &#10;креди.людписк•у &#10;Личное принятие новых &#10;технологий &#10;Удовлетворены зоной &#10;покрытия &#10;3'— покрытия за р яд•ми ст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0"/>
          <a:stretch/>
        </p:blipFill>
        <p:spPr bwMode="auto">
          <a:xfrm>
            <a:off x="107504" y="411510"/>
            <a:ext cx="432048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4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ЛЕВАЯ &#10;АУДИТОРИЯ &#10;выпи ште ключевые &#10;свойства &#10;27-42 лет &#10;Мужчины &#10;Любят инновации &#10;Не боятся первых версий &#10;продукта &#10;Есть водительские права &#10;Есть S &#10;Перемещаются в пределах &#10;или &#10;е 27 &#10;НЕ ЦЕЛЕВАЯ &#10;АУДИТОРИЯ &#10;инвергаруй'е свойства &#10;или 42 лет &#10;ИСКЛЮЧАЕМАЯ &#10;АУДИТОРИЯ &#10;чтэ Омам деле &#10;имели •иду? &#10;Женщины &#10;Не любят инновации &#10;или все равно &#10;Боятся первых версий &#10;продукта &#10;Нет водительских прав &#10;нет $10k &#10;Перемещаются не &#10;только в пределах &#10;города, но и за его &#10;пределами (в т,ч. &#10;только там) &#10;или &#10;Стаж вождения «2 лет &#10;Нет стабильного дохода &#10;Не любят технологичность &#10;Не любят инновации или &#10;все равно &#10;Предубеждения о батах &#10;первых версий &#10;Страз быть первым &#10;Нет водительских прав &#10;нет $10k &#10;oe&amp;t) для &#10;Нужны поездки на этой же &#10;машине в локации без &#10;зарядных станций &#10;НОВАЯ ЦЕЛЕВАЯ &#10;АУДИТОРИЯ &#10;опиши'е кааояиие &#10;к аудатории &#10;Достаточный опыт вождения &#10;Права. на &#10;ручной ре—м управле«• &#10;финансовая готовность &#10;доКи для &#10;разово &#10;креди.людписк•у &#10;Личное принятие новых &#10;технологий &#10;Удовлетворены зоной &#10;покрытия &#10;3'— покрытия за р яд•ми ст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9"/>
          <a:stretch/>
        </p:blipFill>
        <p:spPr bwMode="auto">
          <a:xfrm>
            <a:off x="107504" y="411510"/>
            <a:ext cx="640871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5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ЛЕВАЯ &#10;АУДИТОРИЯ &#10;выпи ште ключевые &#10;свойства &#10;27-42 лет &#10;Мужчины &#10;Любят инновации &#10;Не боятся первых версий &#10;продукта &#10;Есть водительские права &#10;Есть S &#10;Перемещаются в пределах &#10;или &#10;е 27 &#10;НЕ ЦЕЛЕВАЯ &#10;АУДИТОРИЯ &#10;инвергаруй'е свойства &#10;или 42 лет &#10;ИСКЛЮЧАЕМАЯ &#10;АУДИТОРИЯ &#10;чтэ Омам деле &#10;имели •иду? &#10;Женщины &#10;Не любят инновации &#10;или все равно &#10;Боятся первых версий &#10;продукта &#10;Нет водительских прав &#10;нет $10k &#10;Перемещаются не &#10;только в пределах &#10;города, но и за его &#10;пределами (в т,ч. &#10;только там) &#10;или &#10;Стаж вождения «2 лет &#10;Нет стабильного дохода &#10;Не любят технологичность &#10;Не любят инновации или &#10;все равно &#10;Предубеждения о батах &#10;первых версий &#10;Страз быть первым &#10;Нет водительских прав &#10;нет $10k &#10;oe&amp;t) для &#10;Нужны поездки на этой же &#10;машине в локации без &#10;зарядных станций &#10;НОВАЯ ЦЕЛЕВАЯ &#10;АУДИТОРИЯ &#10;опиши'е кааояиие &#10;к аудатории &#10;Достаточный опыт вождения &#10;Права. на &#10;ручной ре—м управле«• &#10;финансовая готовность &#10;доКи для &#10;разово &#10;креди.людписк•у &#10;Личное принятие новых &#10;технологий &#10;Удовлетворены зоной &#10;покрытия &#10;3'— покрытия за р яд•ми ст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510"/>
            <a:ext cx="878497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4" y="0"/>
            <a:ext cx="4572000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endParaRPr lang="ru-RU" sz="4400" kern="0" spc="37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00" y="339502"/>
            <a:ext cx="3915000" cy="6779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КОНТЕКСТ ПЕРСОНЫ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000" y="1356910"/>
            <a:ext cx="3780000" cy="3543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ВНЕШНИЕ И ВНУТРЕННИЕ </a:t>
            </a:r>
            <a:r>
              <a:rPr lang="ru-RU">
                <a:solidFill>
                  <a:schemeClr val="tx1"/>
                </a:solidFill>
              </a:rPr>
              <a:t>УСЛОВИЯ </a:t>
            </a:r>
            <a:r>
              <a:rPr lang="ru-RU" smtClean="0">
                <a:solidFill>
                  <a:schemeClr val="tx1"/>
                </a:solidFill>
              </a:rPr>
              <a:t>СИТУАЦИИ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tx1"/>
                </a:solidFill>
              </a:rPr>
              <a:t>Контекст может задаваться любыми параметрами: физическим окружением, эмоциональным состоянием, временем суток, социальными связями и отношениями, состоянием здоровья и т.п.</a:t>
            </a:r>
          </a:p>
          <a:p>
            <a:pPr lvl="1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E09265-4420-4856-9FC7-B6E7FC2BA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46" b="3538"/>
          <a:stretch/>
        </p:blipFill>
        <p:spPr>
          <a:xfrm>
            <a:off x="5247000" y="1086750"/>
            <a:ext cx="3375000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Зарисовка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2499742"/>
            <a:ext cx="72728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0037" y="1707654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258" y="1711578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ерфолента 10"/>
          <p:cNvSpPr/>
          <p:nvPr/>
        </p:nvSpPr>
        <p:spPr>
          <a:xfrm>
            <a:off x="7956376" y="1707654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>
            <a:off x="7956376" y="1887674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ерфолента 15"/>
          <p:cNvSpPr/>
          <p:nvPr/>
        </p:nvSpPr>
        <p:spPr>
          <a:xfrm>
            <a:off x="862887" y="1707654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2887" y="1887674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22514"/>
          <a:stretch/>
        </p:blipFill>
        <p:spPr>
          <a:xfrm>
            <a:off x="2332119" y="1130578"/>
            <a:ext cx="3836144" cy="1296144"/>
          </a:xfrm>
          <a:prstGeom prst="rect">
            <a:avLst/>
          </a:prstGeom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4211960" y="824168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30 мин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Зарисовка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2499742"/>
            <a:ext cx="72728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0037" y="1707654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258" y="1711578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ерфолента 10"/>
          <p:cNvSpPr/>
          <p:nvPr/>
        </p:nvSpPr>
        <p:spPr>
          <a:xfrm>
            <a:off x="7956376" y="1707654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>
            <a:off x="7956376" y="1887674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ерфолента 15"/>
          <p:cNvSpPr/>
          <p:nvPr/>
        </p:nvSpPr>
        <p:spPr>
          <a:xfrm>
            <a:off x="862887" y="1707654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2887" y="1887674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22514"/>
          <a:stretch/>
        </p:blipFill>
        <p:spPr>
          <a:xfrm>
            <a:off x="2332119" y="1130578"/>
            <a:ext cx="3836144" cy="1296144"/>
          </a:xfrm>
          <a:prstGeom prst="rect">
            <a:avLst/>
          </a:prstGeom>
        </p:spPr>
      </p:pic>
      <p:sp>
        <p:nvSpPr>
          <p:cNvPr id="18" name="Улыбающееся лицо 17"/>
          <p:cNvSpPr/>
          <p:nvPr/>
        </p:nvSpPr>
        <p:spPr>
          <a:xfrm>
            <a:off x="667086" y="3114503"/>
            <a:ext cx="539359" cy="50405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9"/>
          <p:cNvSpPr/>
          <p:nvPr/>
        </p:nvSpPr>
        <p:spPr>
          <a:xfrm>
            <a:off x="549897" y="3618559"/>
            <a:ext cx="773736" cy="58883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1346571" y="3589310"/>
            <a:ext cx="275442" cy="25370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еугольник 21"/>
          <p:cNvSpPr/>
          <p:nvPr/>
        </p:nvSpPr>
        <p:spPr>
          <a:xfrm flipV="1">
            <a:off x="1339328" y="3897815"/>
            <a:ext cx="320623" cy="30958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еугольник 22"/>
          <p:cNvSpPr/>
          <p:nvPr/>
        </p:nvSpPr>
        <p:spPr>
          <a:xfrm>
            <a:off x="2987824" y="3114503"/>
            <a:ext cx="720080" cy="57306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87824" y="3716164"/>
            <a:ext cx="720080" cy="491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5355613" y="3114502"/>
            <a:ext cx="368515" cy="465359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еугольник 27"/>
          <p:cNvSpPr/>
          <p:nvPr/>
        </p:nvSpPr>
        <p:spPr>
          <a:xfrm flipV="1">
            <a:off x="5297018" y="3579861"/>
            <a:ext cx="448584" cy="66231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5854731" y="3100257"/>
            <a:ext cx="368515" cy="465359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реугольник 33"/>
          <p:cNvSpPr/>
          <p:nvPr/>
        </p:nvSpPr>
        <p:spPr>
          <a:xfrm flipV="1">
            <a:off x="5796136" y="3565616"/>
            <a:ext cx="448584" cy="66231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40224" y="3858497"/>
            <a:ext cx="413349" cy="225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лыбающееся лицо 36"/>
          <p:cNvSpPr/>
          <p:nvPr/>
        </p:nvSpPr>
        <p:spPr>
          <a:xfrm>
            <a:off x="7947901" y="3063032"/>
            <a:ext cx="539359" cy="50405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Треугольник 37"/>
          <p:cNvSpPr/>
          <p:nvPr/>
        </p:nvSpPr>
        <p:spPr>
          <a:xfrm flipV="1">
            <a:off x="7877604" y="3594107"/>
            <a:ext cx="656548" cy="64807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33150" y="4286840"/>
            <a:ext cx="142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ассажиры</a:t>
            </a:r>
            <a:endParaRPr lang="ru-RU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312050" y="4286840"/>
            <a:ext cx="2069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Город </a:t>
            </a:r>
          </a:p>
          <a:p>
            <a:pPr algn="ctr"/>
            <a:r>
              <a:rPr lang="ru-RU" sz="2000" dirty="0" smtClean="0"/>
              <a:t>(инфраструктура)</a:t>
            </a:r>
            <a:endParaRPr lang="ru-RU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1288" y="4277546"/>
            <a:ext cx="206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Водители</a:t>
            </a:r>
            <a:endParaRPr lang="ru-RU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64288" y="4299942"/>
            <a:ext cx="206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Илон </a:t>
            </a:r>
            <a:r>
              <a:rPr lang="ru-RU" sz="2000" dirty="0" err="1" smtClean="0"/>
              <a:t>Маск</a:t>
            </a:r>
            <a:endParaRPr lang="ru-RU" sz="2000" dirty="0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4211960" y="824168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30 мин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t="-617" r="14741" b="617"/>
          <a:stretch/>
        </p:blipFill>
        <p:spPr>
          <a:xfrm>
            <a:off x="4355976" y="-19794"/>
            <a:ext cx="4788024" cy="518191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79512" y="699542"/>
            <a:ext cx="3672408" cy="230425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 </a:t>
            </a: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Определение нестыковок. Что может пойти не так?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E067359D-7427-4441-82E3-556CD0BE2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1101725"/>
          </a:xfrm>
        </p:spPr>
        <p:txBody>
          <a:bodyPr/>
          <a:lstStyle/>
          <a:p>
            <a:r>
              <a:rPr lang="ru-RU" dirty="0"/>
              <a:t>Нестыковка (</a:t>
            </a:r>
            <a:r>
              <a:rPr lang="en-US" dirty="0"/>
              <a:t>mismatch)</a:t>
            </a:r>
            <a:r>
              <a:rPr lang="ru-RU" dirty="0"/>
              <a:t> —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AC52D07F-98EF-4B5C-92AA-5BF4F3F98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995686"/>
            <a:ext cx="8352928" cy="20162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это разрыв между идеальным состоянием и реальностью в голове некоторого </a:t>
            </a:r>
            <a:r>
              <a:rPr lang="ru-RU" sz="2400" dirty="0" err="1">
                <a:solidFill>
                  <a:schemeClr val="tx1"/>
                </a:solidFill>
              </a:rPr>
              <a:t>стейкхолдера</a:t>
            </a:r>
            <a:r>
              <a:rPr lang="ru-RU" sz="2400" dirty="0">
                <a:solidFill>
                  <a:schemeClr val="tx1"/>
                </a:solidFill>
              </a:rPr>
              <a:t>. У </a:t>
            </a:r>
            <a:r>
              <a:rPr lang="ru-RU" sz="2400" dirty="0" smtClean="0">
                <a:solidFill>
                  <a:schemeClr val="tx1"/>
                </a:solidFill>
              </a:rPr>
              <a:t>нас </a:t>
            </a:r>
            <a:r>
              <a:rPr lang="ru-RU" sz="2400" dirty="0" err="1" smtClean="0">
                <a:solidFill>
                  <a:schemeClr val="tx1"/>
                </a:solidFill>
              </a:rPr>
              <a:t>стейкхолдер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― </a:t>
            </a:r>
            <a:r>
              <a:rPr lang="ru-RU" sz="2400" dirty="0" err="1">
                <a:solidFill>
                  <a:schemeClr val="tx1"/>
                </a:solidFill>
              </a:rPr>
              <a:t>Tesla</a:t>
            </a:r>
            <a:r>
              <a:rPr lang="ru-RU" sz="2400" dirty="0">
                <a:solidFill>
                  <a:schemeClr val="tx1"/>
                </a:solidFill>
              </a:rPr>
              <a:t> как компания, производящая (в будущем) </a:t>
            </a:r>
            <a:r>
              <a:rPr lang="ru-RU" sz="2400" dirty="0" err="1">
                <a:solidFill>
                  <a:schemeClr val="tx1"/>
                </a:solidFill>
              </a:rPr>
              <a:t>автономки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000" y="293423"/>
            <a:ext cx="8948995" cy="74354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3600" b="1" dirty="0" smtClean="0"/>
              <a:t>А теперь о вас</a:t>
            </a:r>
            <a:endParaRPr lang="en-US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2"/>
          <a:stretch/>
        </p:blipFill>
        <p:spPr>
          <a:xfrm>
            <a:off x="0" y="1030871"/>
            <a:ext cx="9120336" cy="41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Упражнение № 2. Кризисный режим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23400"/>
          <a:stretch/>
        </p:blipFill>
        <p:spPr>
          <a:xfrm>
            <a:off x="0" y="1059582"/>
            <a:ext cx="9036496" cy="42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Что может пойти не так 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4812848"/>
            <a:ext cx="72728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0037" y="402076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258" y="402468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ерфолента 10"/>
          <p:cNvSpPr/>
          <p:nvPr/>
        </p:nvSpPr>
        <p:spPr>
          <a:xfrm>
            <a:off x="7956376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>
            <a:off x="7956376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ерфолента 15"/>
          <p:cNvSpPr/>
          <p:nvPr/>
        </p:nvSpPr>
        <p:spPr>
          <a:xfrm>
            <a:off x="862887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2887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22514"/>
          <a:stretch/>
        </p:blipFill>
        <p:spPr>
          <a:xfrm>
            <a:off x="4552721" y="3795886"/>
            <a:ext cx="2796741" cy="9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Что может пойти не так 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4812848"/>
            <a:ext cx="72728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0037" y="402076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258" y="402468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ерфолента 10"/>
          <p:cNvSpPr/>
          <p:nvPr/>
        </p:nvSpPr>
        <p:spPr>
          <a:xfrm>
            <a:off x="7956376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>
            <a:off x="7956376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ерфолента 15"/>
          <p:cNvSpPr/>
          <p:nvPr/>
        </p:nvSpPr>
        <p:spPr>
          <a:xfrm>
            <a:off x="862887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2887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22514"/>
          <a:stretch/>
        </p:blipFill>
        <p:spPr>
          <a:xfrm>
            <a:off x="4552721" y="3795886"/>
            <a:ext cx="2796741" cy="944954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6084168" y="2355726"/>
            <a:ext cx="2232248" cy="14401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8830" y="2723535"/>
            <a:ext cx="15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А вдруг она </a:t>
            </a:r>
          </a:p>
          <a:p>
            <a:r>
              <a:rPr lang="ru-RU" sz="2000" dirty="0" smtClean="0"/>
              <a:t>сходит с ума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19412" y="3394281"/>
            <a:ext cx="87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БУМ!</a:t>
            </a:r>
            <a:endParaRPr lang="ru-RU" sz="2400" dirty="0"/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946577" y="2167727"/>
            <a:ext cx="1965260" cy="911514"/>
          </a:xfrm>
          <a:prstGeom prst="wedgeRectCallout">
            <a:avLst>
              <a:gd name="adj1" fmla="val 44143"/>
              <a:gd name="adj2" fmla="val 1232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90774" y="2281501"/>
            <a:ext cx="226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Мама, я не хочу 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егодня в школу</a:t>
            </a:r>
            <a:endParaRPr lang="ru-RU" sz="2000" dirty="0"/>
          </a:p>
        </p:txBody>
      </p:sp>
      <p:sp>
        <p:nvSpPr>
          <p:cNvPr id="45" name="Выноска-облако 44"/>
          <p:cNvSpPr/>
          <p:nvPr/>
        </p:nvSpPr>
        <p:spPr>
          <a:xfrm>
            <a:off x="5508104" y="792087"/>
            <a:ext cx="3487233" cy="1345397"/>
          </a:xfrm>
          <a:prstGeom prst="cloudCallout">
            <a:avLst>
              <a:gd name="adj1" fmla="val -58203"/>
              <a:gd name="adj2" fmla="val 1616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22546" y="1101164"/>
            <a:ext cx="2858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Черт! Опаздываю! </a:t>
            </a:r>
          </a:p>
          <a:p>
            <a:r>
              <a:rPr lang="ru-RU" sz="2000" dirty="0" smtClean="0"/>
              <a:t>Сама бы давно доехала!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89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Что может пойти не так 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4812848"/>
            <a:ext cx="72728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0037" y="402076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258" y="402468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ерфолента 10"/>
          <p:cNvSpPr/>
          <p:nvPr/>
        </p:nvSpPr>
        <p:spPr>
          <a:xfrm>
            <a:off x="7956376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>
            <a:off x="7956376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ерфолента 15"/>
          <p:cNvSpPr/>
          <p:nvPr/>
        </p:nvSpPr>
        <p:spPr>
          <a:xfrm>
            <a:off x="862887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2887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22514"/>
          <a:stretch/>
        </p:blipFill>
        <p:spPr>
          <a:xfrm>
            <a:off x="4552721" y="3795886"/>
            <a:ext cx="2796741" cy="944954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6084168" y="2355726"/>
            <a:ext cx="2232248" cy="14401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8830" y="2723535"/>
            <a:ext cx="15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А вдруг она </a:t>
            </a:r>
          </a:p>
          <a:p>
            <a:r>
              <a:rPr lang="ru-RU" sz="2000" dirty="0" smtClean="0"/>
              <a:t>сходит с ума</a:t>
            </a:r>
            <a:endParaRPr lang="ru-RU" sz="2000" dirty="0"/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946577" y="2167727"/>
            <a:ext cx="1965260" cy="911514"/>
          </a:xfrm>
          <a:prstGeom prst="wedgeRectCallout">
            <a:avLst>
              <a:gd name="adj1" fmla="val 44143"/>
              <a:gd name="adj2" fmla="val 1232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90774" y="2281501"/>
            <a:ext cx="226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Мама, я не хочу 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егодня в школу</a:t>
            </a:r>
            <a:endParaRPr lang="ru-RU" sz="2000" dirty="0"/>
          </a:p>
        </p:txBody>
      </p:sp>
      <p:sp>
        <p:nvSpPr>
          <p:cNvPr id="45" name="Выноска-облако 44"/>
          <p:cNvSpPr/>
          <p:nvPr/>
        </p:nvSpPr>
        <p:spPr>
          <a:xfrm>
            <a:off x="5508104" y="792087"/>
            <a:ext cx="3487233" cy="1345397"/>
          </a:xfrm>
          <a:prstGeom prst="cloudCallout">
            <a:avLst>
              <a:gd name="adj1" fmla="val -58203"/>
              <a:gd name="adj2" fmla="val 1616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22546" y="1101164"/>
            <a:ext cx="2858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Черт! Опаздываю! </a:t>
            </a:r>
          </a:p>
          <a:p>
            <a:r>
              <a:rPr lang="ru-RU" sz="2000" dirty="0" smtClean="0"/>
              <a:t>Сама бы давно доехала!</a:t>
            </a:r>
            <a:endParaRPr lang="ru-RU" sz="2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5659" y="1728192"/>
            <a:ext cx="288032" cy="32898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6843" y="2074100"/>
            <a:ext cx="580741" cy="13761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482745" y="389864"/>
            <a:ext cx="1512168" cy="1006975"/>
          </a:xfrm>
          <a:prstGeom prst="wedgeRectCallout">
            <a:avLst>
              <a:gd name="adj1" fmla="val -33563"/>
              <a:gd name="adj2" fmla="val 800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Пропустить кортеж ВВ!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Что может пойти не так 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4812848"/>
            <a:ext cx="72728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0037" y="402076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258" y="402468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ерфолента 10"/>
          <p:cNvSpPr/>
          <p:nvPr/>
        </p:nvSpPr>
        <p:spPr>
          <a:xfrm>
            <a:off x="7956376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>
            <a:off x="7956376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ерфолента 15"/>
          <p:cNvSpPr/>
          <p:nvPr/>
        </p:nvSpPr>
        <p:spPr>
          <a:xfrm>
            <a:off x="862887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2887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22514"/>
          <a:stretch/>
        </p:blipFill>
        <p:spPr>
          <a:xfrm>
            <a:off x="4552721" y="3795886"/>
            <a:ext cx="2796741" cy="9449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34353" r="14563" b="23979"/>
          <a:stretch/>
        </p:blipFill>
        <p:spPr>
          <a:xfrm>
            <a:off x="2179276" y="3916007"/>
            <a:ext cx="2528340" cy="75347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6084168" y="2355726"/>
            <a:ext cx="2232248" cy="14401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8830" y="2723535"/>
            <a:ext cx="15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А вдруг она </a:t>
            </a:r>
          </a:p>
          <a:p>
            <a:r>
              <a:rPr lang="ru-RU" sz="2000" dirty="0" smtClean="0"/>
              <a:t>сходит с ума</a:t>
            </a:r>
            <a:endParaRPr lang="ru-RU" sz="20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23528" y="2435503"/>
            <a:ext cx="1855748" cy="1072351"/>
          </a:xfrm>
          <a:prstGeom prst="wedgeRectCallout">
            <a:avLst>
              <a:gd name="adj1" fmla="val 71664"/>
              <a:gd name="adj2" fmla="val 909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2590041"/>
            <a:ext cx="181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Дура, что ты </a:t>
            </a:r>
          </a:p>
          <a:p>
            <a:pPr algn="ctr"/>
            <a:r>
              <a:rPr lang="ru-RU" sz="2000" dirty="0" smtClean="0"/>
              <a:t>там встала? </a:t>
            </a:r>
            <a:endParaRPr lang="ru-RU" sz="2000" dirty="0"/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946577" y="2167727"/>
            <a:ext cx="1965260" cy="911514"/>
          </a:xfrm>
          <a:prstGeom prst="wedgeRectCallout">
            <a:avLst>
              <a:gd name="adj1" fmla="val 44143"/>
              <a:gd name="adj2" fmla="val 1232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90774" y="2281501"/>
            <a:ext cx="226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Мама, я не хочу 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егодня в школу</a:t>
            </a:r>
            <a:endParaRPr lang="ru-RU" sz="2000" dirty="0"/>
          </a:p>
        </p:txBody>
      </p:sp>
      <p:sp>
        <p:nvSpPr>
          <p:cNvPr id="45" name="Выноска-облако 44"/>
          <p:cNvSpPr/>
          <p:nvPr/>
        </p:nvSpPr>
        <p:spPr>
          <a:xfrm>
            <a:off x="5508104" y="792087"/>
            <a:ext cx="3487233" cy="1345397"/>
          </a:xfrm>
          <a:prstGeom prst="cloudCallout">
            <a:avLst>
              <a:gd name="adj1" fmla="val -58203"/>
              <a:gd name="adj2" fmla="val 1616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22546" y="1101164"/>
            <a:ext cx="2858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Черт! Опаздываю! </a:t>
            </a:r>
          </a:p>
          <a:p>
            <a:r>
              <a:rPr lang="ru-RU" sz="2000" dirty="0" smtClean="0"/>
              <a:t>Сама бы давно доехала!</a:t>
            </a:r>
            <a:endParaRPr lang="ru-RU" sz="2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5659" y="1728192"/>
            <a:ext cx="288032" cy="32898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6843" y="2074100"/>
            <a:ext cx="580741" cy="13761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482745" y="389864"/>
            <a:ext cx="1512168" cy="1006975"/>
          </a:xfrm>
          <a:prstGeom prst="wedgeRectCallout">
            <a:avLst>
              <a:gd name="adj1" fmla="val -33563"/>
              <a:gd name="adj2" fmla="val 800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Пропустить кортеж ВВ!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Что может пойти не так 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4812848"/>
            <a:ext cx="72728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0037" y="402076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258" y="4024684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ерфолента 10"/>
          <p:cNvSpPr/>
          <p:nvPr/>
        </p:nvSpPr>
        <p:spPr>
          <a:xfrm>
            <a:off x="7956376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1" idx="1"/>
          </p:cNvCxnSpPr>
          <p:nvPr/>
        </p:nvCxnSpPr>
        <p:spPr>
          <a:xfrm>
            <a:off x="7956376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ерфолента 15"/>
          <p:cNvSpPr/>
          <p:nvPr/>
        </p:nvSpPr>
        <p:spPr>
          <a:xfrm>
            <a:off x="862887" y="4020760"/>
            <a:ext cx="432048" cy="360040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62887" y="4200780"/>
            <a:ext cx="0" cy="46805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22514"/>
          <a:stretch/>
        </p:blipFill>
        <p:spPr>
          <a:xfrm>
            <a:off x="4552721" y="3795886"/>
            <a:ext cx="2796741" cy="9449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34353" r="14563" b="23979"/>
          <a:stretch/>
        </p:blipFill>
        <p:spPr>
          <a:xfrm>
            <a:off x="2179276" y="3916007"/>
            <a:ext cx="2528340" cy="75347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6084168" y="2355726"/>
            <a:ext cx="2232248" cy="14401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8830" y="2723535"/>
            <a:ext cx="154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А вдруг она </a:t>
            </a:r>
          </a:p>
          <a:p>
            <a:r>
              <a:rPr lang="ru-RU" sz="2000" dirty="0" smtClean="0"/>
              <a:t>сходит с ума</a:t>
            </a:r>
            <a:endParaRPr lang="ru-RU" sz="2000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23528" y="2435503"/>
            <a:ext cx="1855748" cy="1072351"/>
          </a:xfrm>
          <a:prstGeom prst="wedgeRectCallout">
            <a:avLst>
              <a:gd name="adj1" fmla="val 71664"/>
              <a:gd name="adj2" fmla="val 909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2590041"/>
            <a:ext cx="181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Дура, что ты </a:t>
            </a:r>
          </a:p>
          <a:p>
            <a:pPr algn="ctr"/>
            <a:r>
              <a:rPr lang="ru-RU" sz="2000" dirty="0" smtClean="0"/>
              <a:t>там встала? </a:t>
            </a:r>
            <a:endParaRPr lang="ru-RU" sz="2000" dirty="0"/>
          </a:p>
        </p:txBody>
      </p:sp>
      <p:sp>
        <p:nvSpPr>
          <p:cNvPr id="7" name="Пятно 1 6"/>
          <p:cNvSpPr/>
          <p:nvPr/>
        </p:nvSpPr>
        <p:spPr>
          <a:xfrm>
            <a:off x="3851920" y="3143389"/>
            <a:ext cx="1368152" cy="1057391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9412" y="3394281"/>
            <a:ext cx="87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БУМ!</a:t>
            </a:r>
            <a:endParaRPr lang="ru-RU" sz="2400"/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946577" y="2167727"/>
            <a:ext cx="1965260" cy="911514"/>
          </a:xfrm>
          <a:prstGeom prst="wedgeRectCallout">
            <a:avLst>
              <a:gd name="adj1" fmla="val 44143"/>
              <a:gd name="adj2" fmla="val 1232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90774" y="2281501"/>
            <a:ext cx="226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Мама, я не хочу 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егодня в школу</a:t>
            </a:r>
            <a:endParaRPr lang="ru-RU" sz="2000" dirty="0"/>
          </a:p>
        </p:txBody>
      </p:sp>
      <p:sp>
        <p:nvSpPr>
          <p:cNvPr id="45" name="Выноска-облако 44"/>
          <p:cNvSpPr/>
          <p:nvPr/>
        </p:nvSpPr>
        <p:spPr>
          <a:xfrm>
            <a:off x="5508104" y="792087"/>
            <a:ext cx="3487233" cy="1345397"/>
          </a:xfrm>
          <a:prstGeom prst="cloudCallout">
            <a:avLst>
              <a:gd name="adj1" fmla="val -58203"/>
              <a:gd name="adj2" fmla="val 1616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22546" y="1101164"/>
            <a:ext cx="2858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Черт! Опаздываю! </a:t>
            </a:r>
          </a:p>
          <a:p>
            <a:r>
              <a:rPr lang="ru-RU" sz="2000" dirty="0" smtClean="0"/>
              <a:t>Сама бы давно доехала!</a:t>
            </a:r>
            <a:endParaRPr lang="ru-RU" sz="2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5659" y="1728192"/>
            <a:ext cx="288032" cy="32898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6843" y="2074100"/>
            <a:ext cx="580741" cy="13761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482745" y="389864"/>
            <a:ext cx="1512168" cy="1006975"/>
          </a:xfrm>
          <a:prstGeom prst="wedgeRectCallout">
            <a:avLst>
              <a:gd name="adj1" fmla="val -33563"/>
              <a:gd name="adj2" fmla="val 800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Пропустить кортеж ВВ!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Причины нестыковок 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390" y="987574"/>
            <a:ext cx="914400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charset="0"/>
                <a:ea typeface="Times New Roman" charset="0"/>
                <a:cs typeface="Calibri" charset="0"/>
              </a:rPr>
              <a:t>Инфраструктурные внешние</a:t>
            </a: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/>
            </a:r>
            <a:br>
              <a:rPr lang="ru-RU" sz="2000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Пробки, внезапный кортеж "Владимир Владимировича"</a:t>
            </a:r>
            <a:endParaRPr lang="ru-R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charset="0"/>
                <a:ea typeface="Times New Roman" charset="0"/>
                <a:cs typeface="Calibri" charset="0"/>
              </a:rPr>
              <a:t>Инфраструктурные внутренние</a:t>
            </a: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/>
            </a:r>
            <a:br>
              <a:rPr lang="ru-RU" sz="2000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Авария (кто-то врезался, задел)</a:t>
            </a:r>
            <a:br>
              <a:rPr lang="ru-RU" sz="2000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Неисправность </a:t>
            </a:r>
            <a:r>
              <a:rPr lang="ru-RU" sz="2000" dirty="0" err="1">
                <a:latin typeface="Calibri" charset="0"/>
                <a:ea typeface="Times New Roman" charset="0"/>
                <a:cs typeface="Calibri" charset="0"/>
              </a:rPr>
              <a:t>автономки</a:t>
            </a:r>
            <a:endParaRPr lang="ru-R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charset="0"/>
                <a:ea typeface="Times New Roman" charset="0"/>
                <a:cs typeface="Calibri" charset="0"/>
              </a:rPr>
              <a:t>Восприятие участниками</a:t>
            </a:r>
            <a:br>
              <a:rPr lang="ru-RU" sz="2000" b="1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Мама не понимает состояние машины (например, нужна зарядка)</a:t>
            </a:r>
            <a:br>
              <a:rPr lang="ru-RU" sz="2000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Мама читала с утра в </a:t>
            </a:r>
            <a:r>
              <a:rPr lang="ru-RU" sz="2000" dirty="0" err="1">
                <a:latin typeface="Calibri" charset="0"/>
                <a:ea typeface="Times New Roman" charset="0"/>
                <a:cs typeface="Calibri" charset="0"/>
              </a:rPr>
              <a:t>фейсбучке</a:t>
            </a: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 про аварии </a:t>
            </a:r>
            <a:r>
              <a:rPr lang="ru-RU" sz="2000" dirty="0" err="1">
                <a:latin typeface="Calibri" charset="0"/>
                <a:ea typeface="Times New Roman" charset="0"/>
                <a:cs typeface="Calibri" charset="0"/>
              </a:rPr>
              <a:t>автономок</a:t>
            </a: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 и теперь </a:t>
            </a:r>
            <a:r>
              <a:rPr lang="ru-RU" sz="2000" dirty="0" smtClean="0">
                <a:latin typeface="Calibri" charset="0"/>
                <a:ea typeface="Times New Roman" charset="0"/>
                <a:cs typeface="Calibri" charset="0"/>
              </a:rPr>
              <a:t>переживает</a:t>
            </a:r>
            <a:endParaRPr lang="ru-R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alibri" charset="0"/>
                <a:ea typeface="Times New Roman" charset="0"/>
                <a:cs typeface="Calibri" charset="0"/>
              </a:rPr>
              <a:t>Маршрутные</a:t>
            </a: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/>
            </a:r>
            <a:br>
              <a:rPr lang="ru-RU" sz="2000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Пробки, внезапный кортеж "Владимир Владимировича"</a:t>
            </a:r>
            <a:br>
              <a:rPr lang="ru-RU" sz="2000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Ребенок отказывается ехать в школу</a:t>
            </a:r>
            <a:br>
              <a:rPr lang="ru-RU" sz="2000" dirty="0">
                <a:latin typeface="Calibri" charset="0"/>
                <a:ea typeface="Times New Roman" charset="0"/>
                <a:cs typeface="Calibri" charset="0"/>
              </a:rPr>
            </a:br>
            <a:r>
              <a:rPr lang="ru-RU" sz="2000" dirty="0">
                <a:latin typeface="Calibri" charset="0"/>
                <a:ea typeface="Times New Roman" charset="0"/>
                <a:cs typeface="Calibri" charset="0"/>
              </a:rPr>
              <a:t>– Мама опаздывает на свою работу, а машина едет слишком аккуратно</a:t>
            </a:r>
            <a:endParaRPr lang="ru-RU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2067694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pPr lvl="0" fontAlgn="ctr"/>
            <a:r>
              <a:rPr lang="ru-RU" sz="2800" dirty="0" smtClean="0"/>
              <a:t>Переформулируем </a:t>
            </a:r>
            <a:r>
              <a:rPr lang="ru-RU" sz="2800" dirty="0"/>
              <a:t>проблемы или их группы в нестыковки для тех или иных </a:t>
            </a:r>
            <a:r>
              <a:rPr lang="ru-RU" sz="2800" dirty="0" err="1"/>
              <a:t>стейкхолдеров</a:t>
            </a:r>
            <a:endParaRPr lang="ru-RU" sz="2800" dirty="0"/>
          </a:p>
          <a:p>
            <a:r>
              <a:rPr lang="ru-RU" sz="2800" dirty="0"/>
              <a:t>Получается как-то </a:t>
            </a:r>
            <a:r>
              <a:rPr lang="ru-RU" sz="2800" dirty="0" smtClean="0"/>
              <a:t>так: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226" y="555526"/>
            <a:ext cx="554461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ctr">
              <a:buFont typeface="Arial" charset="0"/>
              <a:buChar char="•"/>
            </a:pPr>
            <a:endParaRPr lang="ru-RU" sz="2300" dirty="0" smtClean="0"/>
          </a:p>
          <a:p>
            <a:pPr marL="342900" lvl="0" indent="-342900" fontAlgn="ctr">
              <a:buFont typeface="Arial" charset="0"/>
              <a:buChar char="•"/>
            </a:pPr>
            <a:endParaRPr lang="ru-RU" sz="2300" dirty="0"/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Несоответствие </a:t>
            </a:r>
            <a:r>
              <a:rPr lang="ru-RU" sz="2300" dirty="0"/>
              <a:t>обещанию свободы перемещения, снижению пробок и т.п.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Снижение </a:t>
            </a:r>
            <a:r>
              <a:rPr lang="ru-RU" sz="2300" dirty="0"/>
              <a:t>уровня удовлетворения от чудесного агрегата.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Недоверие</a:t>
            </a:r>
            <a:r>
              <a:rPr lang="ru-RU" sz="2300" dirty="0"/>
              <a:t> пассажиров технологии автономного транспорта или конкретному производителю </a:t>
            </a:r>
            <a:endParaRPr lang="ru-RU" sz="2300" dirty="0" smtClean="0"/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Невыполнение </a:t>
            </a:r>
            <a:r>
              <a:rPr lang="ru-RU" sz="2300" dirty="0"/>
              <a:t>машиной своей функции. </a:t>
            </a:r>
            <a:endParaRPr lang="ru-RU" sz="23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Для производителя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0" r="-1190"/>
          <a:stretch/>
        </p:blipFill>
        <p:spPr>
          <a:xfrm>
            <a:off x="6090400" y="708358"/>
            <a:ext cx="3053600" cy="41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72658"/>
            <a:ext cx="504056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ctr">
              <a:buFont typeface="Arial" charset="0"/>
              <a:buChar char="•"/>
            </a:pPr>
            <a:r>
              <a:rPr lang="ru-RU" sz="2300" dirty="0"/>
              <a:t>Неконтролируемое отклонение маршрута от запланированных      показателей </a:t>
            </a:r>
            <a:r>
              <a:rPr lang="ru-RU" sz="2300" dirty="0" smtClean="0"/>
              <a:t>(время, траектория) 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Непонимание состояния машины, потеря ощущения контроля 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Потеря</a:t>
            </a:r>
            <a:r>
              <a:rPr lang="ru-RU" sz="2300" dirty="0"/>
              <a:t> гибкости в принятии решений со стороны </a:t>
            </a:r>
            <a:r>
              <a:rPr lang="ru-RU" sz="2300" dirty="0" smtClean="0"/>
              <a:t>пассажира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300" dirty="0" smtClean="0"/>
              <a:t>Невозможность</a:t>
            </a:r>
            <a:r>
              <a:rPr lang="ru-RU" sz="2300" dirty="0"/>
              <a:t> продолжения выполнения задачи, поставленной пассажиром </a:t>
            </a:r>
            <a:endParaRPr lang="ru-RU" sz="23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Для пассажира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r="23826"/>
          <a:stretch/>
        </p:blipFill>
        <p:spPr>
          <a:xfrm>
            <a:off x="5364088" y="1009571"/>
            <a:ext cx="3600400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-1980728" y="1995686"/>
            <a:ext cx="8948995" cy="74354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3600" b="1" dirty="0" smtClean="0"/>
              <a:t>Мое </a:t>
            </a:r>
            <a:r>
              <a:rPr lang="ru-RU" sz="3600" b="1" dirty="0" err="1" smtClean="0"/>
              <a:t>альтерэго</a:t>
            </a:r>
            <a:endParaRPr lang="en-US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95212"/>
            <a:ext cx="1677068" cy="454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6" y="0"/>
            <a:ext cx="3751808" cy="51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36" y="2549122"/>
            <a:ext cx="5076056" cy="648072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72658"/>
            <a:ext cx="504056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ctr">
              <a:buFont typeface="Arial" charset="0"/>
              <a:buChar char="•"/>
            </a:pPr>
            <a:r>
              <a:rPr lang="ru-RU" sz="2300" dirty="0"/>
              <a:t>Неконтролируемое отклонение маршрута от запланированных      показателей </a:t>
            </a:r>
            <a:r>
              <a:rPr lang="ru-RU" sz="2300" dirty="0" smtClean="0"/>
              <a:t>(время, траектория) 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Непонимание состояния машины, потеря ощущения контроля 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Потеря</a:t>
            </a:r>
            <a:r>
              <a:rPr lang="ru-RU" sz="2300" dirty="0"/>
              <a:t> гибкости в принятии решений со стороны </a:t>
            </a:r>
            <a:r>
              <a:rPr lang="ru-RU" sz="2300" dirty="0" smtClean="0"/>
              <a:t>пассажира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300" dirty="0" smtClean="0"/>
              <a:t>Невозможность</a:t>
            </a:r>
            <a:r>
              <a:rPr lang="ru-RU" sz="2300" dirty="0"/>
              <a:t> продолжения выполнения задачи, поставленной пассажиром </a:t>
            </a:r>
            <a:endParaRPr lang="ru-RU" sz="23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Для пассажира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r="23826"/>
          <a:stretch/>
        </p:blipFill>
        <p:spPr>
          <a:xfrm>
            <a:off x="5364088" y="1009571"/>
            <a:ext cx="3600400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97328"/>
            <a:ext cx="558011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Сделать </a:t>
            </a:r>
            <a:r>
              <a:rPr lang="ru-RU" sz="2300" dirty="0"/>
              <a:t>отключаемый автопилот или прям моделирование вождения, чтобы держать руль в </a:t>
            </a:r>
            <a:r>
              <a:rPr lang="ru-RU" sz="2300" dirty="0" smtClean="0"/>
              <a:t>руках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Для </a:t>
            </a:r>
            <a:r>
              <a:rPr lang="ru-RU" sz="2300" dirty="0"/>
              <a:t>контроля можно как в навигаторе говорить: через 100 метров поверну налево, поверну </a:t>
            </a:r>
            <a:r>
              <a:rPr lang="ru-RU" sz="2300" dirty="0" smtClean="0"/>
              <a:t>направо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/>
              <a:t>Спросить </a:t>
            </a:r>
            <a:r>
              <a:rPr lang="ru-RU" sz="2300" dirty="0" err="1"/>
              <a:t>подтврждение</a:t>
            </a:r>
            <a:r>
              <a:rPr lang="ru-RU" sz="2300" dirty="0"/>
              <a:t> данного маршрута и </a:t>
            </a:r>
            <a:r>
              <a:rPr lang="ru-RU" sz="2300" dirty="0" err="1"/>
              <a:t>манерва</a:t>
            </a:r>
            <a:r>
              <a:rPr lang="ru-RU" sz="2300" dirty="0"/>
              <a:t>, но </a:t>
            </a:r>
            <a:r>
              <a:rPr lang="ru-RU" sz="2300" dirty="0" smtClean="0"/>
              <a:t>заранее</a:t>
            </a:r>
          </a:p>
          <a:p>
            <a:pPr marL="342900" lvl="0" indent="-342900" fontAlgn="ctr">
              <a:buFont typeface="Arial" charset="0"/>
              <a:buChar char="•"/>
            </a:pPr>
            <a:r>
              <a:rPr lang="ru-RU" sz="2300" dirty="0" smtClean="0"/>
              <a:t>Усыпить водителя на время пути </a:t>
            </a:r>
            <a:endParaRPr lang="ru-RU" sz="23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7920880" cy="79208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  <a:p>
            <a:endParaRPr lang="ru-RU" sz="2800" kern="0" spc="37" dirty="0" smtClean="0">
              <a:latin typeface="Segoe UI Light"/>
              <a:ea typeface="+mn-ea"/>
              <a:cs typeface="Segoe UI" panose="020B0502040204020203" pitchFamily="34" charset="0"/>
            </a:endParaRPr>
          </a:p>
          <a:p>
            <a:r>
              <a:rPr lang="ru-RU" sz="2800" kern="0" spc="37" dirty="0" smtClean="0">
                <a:latin typeface="Segoe UI Light"/>
                <a:ea typeface="+mn-ea"/>
                <a:cs typeface="Segoe UI" panose="020B0502040204020203" pitchFamily="34" charset="0"/>
              </a:rPr>
              <a:t>Гипотезы</a:t>
            </a:r>
            <a:endParaRPr lang="ru-RU" sz="2800" kern="0" spc="37" dirty="0"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/>
          <a:stretch/>
        </p:blipFill>
        <p:spPr>
          <a:xfrm>
            <a:off x="5580112" y="1070620"/>
            <a:ext cx="3446140" cy="34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6149" y="328947"/>
            <a:ext cx="8081963" cy="905366"/>
          </a:xfrm>
        </p:spPr>
        <p:txBody>
          <a:bodyPr/>
          <a:lstStyle/>
          <a:p>
            <a:r>
              <a:rPr lang="ru-RU" dirty="0"/>
              <a:t>5 этапов </a:t>
            </a:r>
            <a:r>
              <a:rPr lang="en-US" dirty="0"/>
              <a:t>Inclusive Design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3022" y="3043176"/>
            <a:ext cx="1577117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669">
              <a:defRPr/>
            </a:pPr>
            <a:r>
              <a:rPr lang="ru-RU" sz="1500" b="1" i="1" dirty="0">
                <a:solidFill>
                  <a:prstClr val="black"/>
                </a:solidFill>
                <a:latin typeface="Segoe UI"/>
              </a:rPr>
              <a:t>Ориентация</a:t>
            </a:r>
            <a:endParaRPr lang="en-US" sz="1500" b="1" i="1" dirty="0">
              <a:solidFill>
                <a:prstClr val="black"/>
              </a:solidFill>
              <a:latin typeface="Segoe UI"/>
            </a:endParaRPr>
          </a:p>
          <a:p>
            <a:pPr defTabSz="685669">
              <a:defRPr/>
            </a:pPr>
            <a:r>
              <a:rPr lang="ru-RU" sz="1500" dirty="0">
                <a:solidFill>
                  <a:prstClr val="black"/>
                </a:solidFill>
                <a:latin typeface="Segoe UI"/>
              </a:rPr>
              <a:t>Эмпатия при исследовании и уточнении проблемы</a:t>
            </a:r>
            <a:endParaRPr lang="en-US" sz="15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8230" y="3043176"/>
            <a:ext cx="157711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669">
              <a:defRPr/>
            </a:pPr>
            <a:r>
              <a:rPr lang="ru-RU" sz="1500" b="1" i="1" dirty="0">
                <a:solidFill>
                  <a:prstClr val="black"/>
                </a:solidFill>
                <a:latin typeface="Segoe UI"/>
              </a:rPr>
              <a:t>Рамки</a:t>
            </a:r>
            <a:r>
              <a:rPr lang="en-US" sz="1500" b="1" i="1" dirty="0">
                <a:solidFill>
                  <a:prstClr val="black"/>
                </a:solidFill>
                <a:latin typeface="Segoe UI"/>
              </a:rPr>
              <a:t> </a:t>
            </a:r>
          </a:p>
          <a:p>
            <a:pPr defTabSz="685718"/>
            <a:r>
              <a:rPr lang="ru-RU" sz="1500" dirty="0">
                <a:solidFill>
                  <a:prstClr val="black"/>
                </a:solidFill>
                <a:latin typeface="Segoe UI"/>
              </a:rPr>
              <a:t>Фокус через призму человеческий возможностей </a:t>
            </a:r>
            <a:br>
              <a:rPr lang="ru-RU" sz="1500" dirty="0">
                <a:solidFill>
                  <a:prstClr val="black"/>
                </a:solidFill>
                <a:latin typeface="Segoe UI"/>
              </a:rPr>
            </a:br>
            <a:r>
              <a:rPr lang="ru-RU" sz="1500" dirty="0">
                <a:solidFill>
                  <a:prstClr val="black"/>
                </a:solidFill>
                <a:latin typeface="Segoe UI"/>
              </a:rPr>
              <a:t>и ограничений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03439" y="3043175"/>
            <a:ext cx="1732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69">
              <a:defRPr/>
            </a:pPr>
            <a:r>
              <a:rPr lang="ru-RU" sz="1500" b="1" i="1" dirty="0">
                <a:solidFill>
                  <a:prstClr val="black"/>
                </a:solidFill>
                <a:latin typeface="Segoe UI"/>
              </a:rPr>
              <a:t>Генерация идей</a:t>
            </a:r>
            <a:r>
              <a:rPr lang="en-US" sz="1500" b="1" i="1" dirty="0">
                <a:solidFill>
                  <a:prstClr val="black"/>
                </a:solidFill>
                <a:latin typeface="Segoe UI"/>
              </a:rPr>
              <a:t> </a:t>
            </a:r>
          </a:p>
          <a:p>
            <a:pPr defTabSz="685669">
              <a:defRPr/>
            </a:pPr>
            <a:r>
              <a:rPr lang="ru-RU" sz="1500" dirty="0">
                <a:solidFill>
                  <a:prstClr val="black"/>
                </a:solidFill>
                <a:latin typeface="Segoe UI"/>
              </a:rPr>
              <a:t>От нестыковок к идеям решений и  взаимодействий, нацеленных на спектр людей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8647" y="3043176"/>
            <a:ext cx="157711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669">
              <a:defRPr/>
            </a:pPr>
            <a:r>
              <a:rPr lang="ru-RU" sz="1500" b="1" i="1" dirty="0">
                <a:solidFill>
                  <a:prstClr val="black"/>
                </a:solidFill>
                <a:latin typeface="Segoe UI"/>
              </a:rPr>
              <a:t>Итерации</a:t>
            </a:r>
            <a:r>
              <a:rPr lang="en-US" sz="1500" b="1" i="1" dirty="0">
                <a:solidFill>
                  <a:prstClr val="black"/>
                </a:solidFill>
                <a:latin typeface="Segoe UI"/>
              </a:rPr>
              <a:t> </a:t>
            </a:r>
          </a:p>
          <a:p>
            <a:pPr defTabSz="685669">
              <a:defRPr/>
            </a:pPr>
            <a:r>
              <a:rPr lang="ru-RU" sz="1500" dirty="0">
                <a:solidFill>
                  <a:prstClr val="black"/>
                </a:solidFill>
                <a:latin typeface="Segoe UI"/>
              </a:rPr>
              <a:t>Создание и тестирование прототипов (целостно и на микро-уровне)</a:t>
            </a:r>
            <a:endParaRPr lang="en-US" sz="15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3856" y="3043175"/>
            <a:ext cx="1556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69">
              <a:defRPr/>
            </a:pPr>
            <a:r>
              <a:rPr lang="ru-RU" sz="1500" b="1" i="1" dirty="0">
                <a:solidFill>
                  <a:prstClr val="black"/>
                </a:solidFill>
                <a:latin typeface="Segoe UI"/>
              </a:rPr>
              <a:t>Оптимизация</a:t>
            </a:r>
            <a:r>
              <a:rPr lang="en-US" sz="1500" b="1" i="1" dirty="0">
                <a:solidFill>
                  <a:prstClr val="black"/>
                </a:solidFill>
                <a:latin typeface="Segoe UI"/>
              </a:rPr>
              <a:t> </a:t>
            </a:r>
          </a:p>
          <a:p>
            <a:pPr defTabSz="685669">
              <a:defRPr/>
            </a:pPr>
            <a:r>
              <a:rPr lang="ru-RU" sz="1500" dirty="0">
                <a:solidFill>
                  <a:prstClr val="black"/>
                </a:solidFill>
                <a:latin typeface="Segoe UI"/>
              </a:rPr>
              <a:t>Оценка решения на </a:t>
            </a:r>
            <a:r>
              <a:rPr lang="ru-RU" sz="1500" dirty="0" err="1">
                <a:solidFill>
                  <a:prstClr val="black"/>
                </a:solidFill>
                <a:latin typeface="Segoe UI"/>
              </a:rPr>
              <a:t>инклюзивность</a:t>
            </a:r>
            <a:r>
              <a:rPr lang="ru-RU" sz="1500" dirty="0">
                <a:solidFill>
                  <a:prstClr val="black"/>
                </a:solidFill>
                <a:latin typeface="Segoe UI"/>
              </a:rPr>
              <a:t> и </a:t>
            </a:r>
            <a:r>
              <a:rPr lang="ru-RU" sz="1500" dirty="0" err="1">
                <a:solidFill>
                  <a:prstClr val="black"/>
                </a:solidFill>
                <a:latin typeface="Segoe UI"/>
              </a:rPr>
              <a:t>реалистич-ность</a:t>
            </a:r>
            <a:endParaRPr lang="ru-RU" sz="1500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13" name="Picture 12" descr="waves of lines contained in a square format" title="Get Oriented Logo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43" y="1749323"/>
            <a:ext cx="1250340" cy="1174094"/>
          </a:xfrm>
          <a:prstGeom prst="rect">
            <a:avLst/>
          </a:prstGeom>
          <a:ln w="38100">
            <a:noFill/>
          </a:ln>
        </p:spPr>
      </p:pic>
      <p:pic>
        <p:nvPicPr>
          <p:cNvPr id="14" name="Picture 13" descr="Zig zag contained in a square format" title="Frame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753" y="1747990"/>
            <a:ext cx="1250339" cy="1173197"/>
          </a:xfrm>
          <a:prstGeom prst="rect">
            <a:avLst/>
          </a:prstGeom>
          <a:ln w="38100">
            <a:noFill/>
          </a:ln>
        </p:spPr>
      </p:pic>
      <p:pic>
        <p:nvPicPr>
          <p:cNvPr id="15" name="Picture 14" descr="series of diagnal lines contained in a square format" title="Ideate Logo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961" y="1749322"/>
            <a:ext cx="1250340" cy="1171865"/>
          </a:xfrm>
          <a:prstGeom prst="rect">
            <a:avLst/>
          </a:prstGeom>
          <a:ln w="38100">
            <a:noFill/>
          </a:ln>
        </p:spPr>
      </p:pic>
      <p:pic>
        <p:nvPicPr>
          <p:cNvPr id="16" name="Picture 15" descr="orange dots contained in a box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647" y="1749322"/>
            <a:ext cx="1250339" cy="1174094"/>
          </a:xfrm>
          <a:prstGeom prst="rect">
            <a:avLst/>
          </a:prstGeom>
          <a:ln w="38100">
            <a:noFill/>
          </a:ln>
        </p:spPr>
      </p:pic>
      <p:pic>
        <p:nvPicPr>
          <p:cNvPr id="17" name="Picture 16" descr="repeated cross shape contained in a box." title="Optimize Logo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855" y="1749322"/>
            <a:ext cx="1250339" cy="1174094"/>
          </a:xfrm>
          <a:prstGeom prst="rect">
            <a:avLst/>
          </a:prstGeom>
          <a:ln w="381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-1980728" y="1995686"/>
            <a:ext cx="8948995" cy="74354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3600" b="1" dirty="0" smtClean="0"/>
              <a:t>Мое </a:t>
            </a:r>
            <a:r>
              <a:rPr lang="ru-RU" sz="3600" b="1" dirty="0" err="1" smtClean="0"/>
              <a:t>альтерэго</a:t>
            </a:r>
            <a:endParaRPr lang="en-US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95212"/>
            <a:ext cx="1677068" cy="454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6" y="0"/>
            <a:ext cx="3751808" cy="51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/>
          <a:stretch/>
        </p:blipFill>
        <p:spPr>
          <a:xfrm>
            <a:off x="-740" y="0"/>
            <a:ext cx="9164528" cy="558291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9865" y="339502"/>
            <a:ext cx="9143317" cy="1224136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kern="0" spc="37" dirty="0" smtClean="0">
                <a:solidFill>
                  <a:schemeClr val="tx1"/>
                </a:solidFill>
                <a:latin typeface="Segoe UI Light"/>
                <a:cs typeface="Segoe UI" panose="020B0502040204020203" pitchFamily="34" charset="0"/>
              </a:rPr>
              <a:t>Customer Development</a:t>
            </a:r>
            <a:endParaRPr lang="ru-RU" sz="4800" dirty="0" smtClean="0">
              <a:solidFill>
                <a:schemeClr val="tx1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ru-RU" sz="40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0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5" y="195486"/>
            <a:ext cx="6076404" cy="4560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3235999"/>
            <a:ext cx="5245100" cy="1663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3435846"/>
            <a:ext cx="28803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072"/>
            <a:ext cx="4176464" cy="512935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Термин ввел в 1990-х годах американский серийный предприниматель </a:t>
            </a:r>
            <a:r>
              <a:rPr lang="ru-RU" sz="2800" b="1" kern="0" spc="37" dirty="0">
                <a:solidFill>
                  <a:srgbClr val="FF0000"/>
                </a:solidFill>
                <a:latin typeface="Segoe UI Light"/>
                <a:cs typeface="Segoe UI" panose="020B0502040204020203" pitchFamily="34" charset="0"/>
              </a:rPr>
              <a:t>Стив </a:t>
            </a:r>
            <a:r>
              <a:rPr lang="ru-RU" sz="2800" b="1" kern="0" spc="37" dirty="0" smtClean="0">
                <a:solidFill>
                  <a:srgbClr val="FF0000"/>
                </a:solidFill>
                <a:latin typeface="Segoe UI Light"/>
                <a:cs typeface="Segoe UI" panose="020B0502040204020203" pitchFamily="34" charset="0"/>
              </a:rPr>
              <a:t>Бланк</a:t>
            </a:r>
            <a:r>
              <a:rPr lang="en-US" sz="2800" b="1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 </a:t>
            </a:r>
            <a:endParaRPr lang="ru-RU" sz="2800" b="1" kern="0" spc="37" dirty="0" smtClean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в </a:t>
            </a:r>
            <a:r>
              <a:rPr lang="ru-RU" sz="2800" b="1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своей книге </a:t>
            </a:r>
            <a:r>
              <a:rPr lang="ru-RU" sz="2800" b="1" kern="0" spc="37" dirty="0">
                <a:solidFill>
                  <a:srgbClr val="FF0000"/>
                </a:solidFill>
                <a:latin typeface="Segoe UI Light"/>
                <a:cs typeface="Segoe UI" panose="020B0502040204020203" pitchFamily="34" charset="0"/>
              </a:rPr>
              <a:t>«Четыре шага к озарению: Стратегии создания успешных </a:t>
            </a:r>
            <a:r>
              <a:rPr lang="ru-RU" sz="2800" b="1" kern="0" spc="37" dirty="0" err="1">
                <a:solidFill>
                  <a:srgbClr val="FF0000"/>
                </a:solidFill>
                <a:latin typeface="Segoe UI Light"/>
                <a:cs typeface="Segoe UI" panose="020B0502040204020203" pitchFamily="34" charset="0"/>
              </a:rPr>
              <a:t>стартапов</a:t>
            </a:r>
            <a:r>
              <a:rPr lang="ru-RU" sz="2800" b="1" kern="0" spc="37" dirty="0">
                <a:solidFill>
                  <a:srgbClr val="FF0000"/>
                </a:solidFill>
                <a:latin typeface="Segoe UI Light"/>
                <a:cs typeface="Segoe UI" panose="020B0502040204020203" pitchFamily="34" charset="0"/>
              </a:rPr>
              <a:t>» </a:t>
            </a:r>
            <a:endParaRPr lang="en-US" sz="2800" b="1" kern="0" spc="37" dirty="0">
              <a:solidFill>
                <a:srgbClr val="FF0000"/>
              </a:solidFill>
              <a:latin typeface="Segoe UI Light"/>
              <a:cs typeface="Segoe UI" panose="020B0502040204020203" pitchFamily="34" charset="0"/>
            </a:endParaRPr>
          </a:p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r="23845"/>
          <a:stretch/>
        </p:blipFill>
        <p:spPr>
          <a:xfrm>
            <a:off x="4463479" y="0"/>
            <a:ext cx="46805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63474"/>
            <a:ext cx="7992888" cy="26733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C</a:t>
            </a:r>
            <a:r>
              <a:rPr lang="ru-RU" sz="2400" b="1" kern="0" spc="37" dirty="0" err="1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ustomer</a:t>
            </a:r>
            <a:r>
              <a:rPr lang="ru-RU" sz="2400" b="1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 </a:t>
            </a:r>
            <a:r>
              <a:rPr lang="ru-RU" sz="2400" b="1" kern="0" spc="37" dirty="0" err="1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development</a:t>
            </a:r>
            <a:r>
              <a:rPr lang="en-US" sz="2400" b="1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 - </a:t>
            </a:r>
            <a:r>
              <a:rPr lang="ru-RU" sz="2400" b="1" kern="0" spc="37" dirty="0" err="1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клиентоориентированный</a:t>
            </a:r>
            <a:r>
              <a:rPr lang="ru-RU" sz="2400" b="1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 подход к созданию бизнеса. Согласно этой концепции продукт обязательно должен решать проблему клиента. </a:t>
            </a:r>
            <a:endParaRPr lang="en-US" sz="24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kern="0" spc="37" dirty="0">
              <a:gradFill>
                <a:gsLst>
                  <a:gs pos="51327">
                    <a:srgbClr val="323232"/>
                  </a:gs>
                  <a:gs pos="100000">
                    <a:srgbClr val="323232"/>
                  </a:gs>
                </a:gsLst>
                <a:lin ang="5400000" scaled="1"/>
              </a:gradFill>
              <a:latin typeface="Segoe UI Light"/>
              <a:cs typeface="Segoe UI" panose="020B0502040204020203" pitchFamily="34" charset="0"/>
            </a:endParaRPr>
          </a:p>
          <a:p>
            <a: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Сначала выявляется проблема, потом разрабатывается продукт, а не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961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785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0" y="4299942"/>
            <a:ext cx="6732240" cy="843558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Тони </a:t>
            </a:r>
            <a:r>
              <a:rPr lang="ru-RU" sz="4400" kern="0" spc="37" dirty="0" err="1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Старк</a:t>
            </a:r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 – как стандарт</a:t>
            </a: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6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87501" y="103106"/>
            <a:ext cx="2880320" cy="126983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en-US" sz="7200" dirty="0" smtClean="0"/>
              <a:t>12</a:t>
            </a:r>
            <a:r>
              <a:rPr lang="ru-RU" sz="7200" dirty="0" smtClean="0"/>
              <a:t> </a:t>
            </a:r>
            <a:endParaRPr lang="en-US" sz="7200" dirty="0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-31491" y="1182053"/>
            <a:ext cx="3118304" cy="126983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2400" dirty="0" smtClean="0"/>
              <a:t>дней в месяц я провожу в командировках </a:t>
            </a:r>
            <a:endParaRPr lang="en-US" sz="1050" dirty="0"/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0" y="2754158"/>
            <a:ext cx="2880320" cy="126983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7200" dirty="0" smtClean="0"/>
              <a:t>3-4</a:t>
            </a:r>
            <a:endParaRPr lang="en-US" sz="7200" dirty="0"/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290034" y="3739943"/>
            <a:ext cx="2324323" cy="568108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2400" dirty="0" smtClean="0"/>
              <a:t>встречи в день</a:t>
            </a:r>
            <a:endParaRPr lang="en-US" sz="10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43" y="0"/>
            <a:ext cx="3426857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36931"/>
          <a:stretch/>
        </p:blipFill>
        <p:spPr>
          <a:xfrm>
            <a:off x="3352146" y="0"/>
            <a:ext cx="24082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7888" y="195486"/>
            <a:ext cx="9072580" cy="126983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3600" b="1" dirty="0" smtClean="0"/>
              <a:t>Что каждый из нас понимает под словом ограниченность?</a:t>
            </a:r>
            <a:endParaRPr lang="en-US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95212"/>
            <a:ext cx="1677068" cy="454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/>
          <a:stretch/>
        </p:blipFill>
        <p:spPr>
          <a:xfrm>
            <a:off x="10056" y="1635646"/>
            <a:ext cx="9144000" cy="4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4"/>
          <a:stretch/>
        </p:blipFill>
        <p:spPr>
          <a:xfrm>
            <a:off x="0" y="11677"/>
            <a:ext cx="9144000" cy="5131823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0" y="4127011"/>
            <a:ext cx="8748464" cy="770535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Обработка результатов встречи</a:t>
            </a:r>
            <a:endParaRPr lang="ru-RU" sz="4400" kern="0" spc="37" dirty="0" smtClean="0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90232"/>
            <a:ext cx="8496944" cy="283411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Написать </a:t>
            </a:r>
            <a:r>
              <a:rPr lang="en-US" sz="2800" dirty="0" smtClean="0"/>
              <a:t>follow-up </a:t>
            </a:r>
            <a:r>
              <a:rPr lang="ru-RU" sz="2800" dirty="0" smtClean="0"/>
              <a:t>и отправить его заказчику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Запланировать следующую встречу с заказчиком или партнером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Создать запись в </a:t>
            </a:r>
            <a:r>
              <a:rPr lang="en-US" sz="2800" dirty="0" smtClean="0"/>
              <a:t>CRM 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Поставить поручение коллегам</a:t>
            </a:r>
          </a:p>
          <a:p>
            <a:pPr marL="342900" indent="-342900" algn="l">
              <a:buFont typeface="Arial" charset="0"/>
              <a:buChar char="•"/>
            </a:pPr>
            <a:endParaRPr lang="ru-RU" sz="2800" dirty="0" smtClean="0"/>
          </a:p>
          <a:p>
            <a:pPr marL="342900" indent="-342900" algn="l">
              <a:buFont typeface="Arial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32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0" y="0"/>
            <a:ext cx="9144000" cy="770535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Нестыковки</a:t>
            </a: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838" y="1059582"/>
            <a:ext cx="8496944" cy="447148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Слишком короткие перерывы между встречами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Постоянное нахождение за рулем в поездках между встречами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В динамической Москве, где сложно писать за рулем </a:t>
            </a:r>
          </a:p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Невозможность быстро достучаться до внутренних сервисов компании</a:t>
            </a:r>
            <a:endParaRPr lang="en-US" sz="28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ru-RU" sz="2800" dirty="0" smtClean="0"/>
              <a:t>Работа с несколькими системами, некоторых нет в мобильных приложениях</a:t>
            </a:r>
          </a:p>
          <a:p>
            <a:pPr marL="342900" indent="-342900" algn="l">
              <a:buFont typeface="Arial" charset="0"/>
              <a:buChar char="•"/>
            </a:pPr>
            <a:endParaRPr lang="ru-RU" sz="2800" dirty="0" smtClean="0"/>
          </a:p>
          <a:p>
            <a:pPr marL="342900" indent="-342900" algn="l">
              <a:buFont typeface="Arial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8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hutdownday.org/wp-content/uploads/2014/04/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5" y="2382185"/>
            <a:ext cx="903559" cy="9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xcdn.icons8.com/Share/icon/color/Logos/sap1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41" y="847766"/>
            <a:ext cx="1136215" cy="11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664" y="902436"/>
            <a:ext cx="1021961" cy="873953"/>
          </a:xfrm>
          <a:prstGeom prst="rect">
            <a:avLst/>
          </a:prstGeom>
        </p:spPr>
      </p:pic>
      <p:pic>
        <p:nvPicPr>
          <p:cNvPr id="21" name="Picture 6" descr="ÐÐ°ÑÑÐ¸Ð½ÐºÐ¸ Ð¿Ð¾ Ð·Ð°Ð¿ÑÐ¾ÑÑ Ð±Ð¸ÑÑÐ¸ÐºÑ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37" y="2388376"/>
            <a:ext cx="798021" cy="79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Скругленная соединительная линия 21"/>
          <p:cNvCxnSpPr>
            <a:stCxn id="15" idx="3"/>
            <a:endCxn id="28" idx="1"/>
          </p:cNvCxnSpPr>
          <p:nvPr/>
        </p:nvCxnSpPr>
        <p:spPr>
          <a:xfrm flipV="1">
            <a:off x="1705443" y="2318888"/>
            <a:ext cx="2505481" cy="51507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6" idx="2"/>
            <a:endCxn id="28" idx="1"/>
          </p:cNvCxnSpPr>
          <p:nvPr/>
        </p:nvCxnSpPr>
        <p:spPr>
          <a:xfrm rot="16200000" flipH="1">
            <a:off x="2791952" y="899916"/>
            <a:ext cx="504509" cy="233343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20" idx="2"/>
            <a:endCxn id="28" idx="3"/>
          </p:cNvCxnSpPr>
          <p:nvPr/>
        </p:nvCxnSpPr>
        <p:spPr>
          <a:xfrm rot="5400000">
            <a:off x="5753727" y="965293"/>
            <a:ext cx="542497" cy="2164691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21" idx="1"/>
            <a:endCxn id="28" idx="3"/>
          </p:cNvCxnSpPr>
          <p:nvPr/>
        </p:nvCxnSpPr>
        <p:spPr>
          <a:xfrm rot="10800000">
            <a:off x="4942629" y="2318889"/>
            <a:ext cx="2445308" cy="468499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445" y="3352755"/>
            <a:ext cx="2319033" cy="173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Скругленная соединительная линия 26"/>
          <p:cNvCxnSpPr>
            <a:stCxn id="28" idx="2"/>
          </p:cNvCxnSpPr>
          <p:nvPr/>
        </p:nvCxnSpPr>
        <p:spPr>
          <a:xfrm rot="16200000" flipH="1">
            <a:off x="5188047" y="2514505"/>
            <a:ext cx="322647" cy="1545186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924" y="1621714"/>
            <a:ext cx="731705" cy="15040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/>
          <a:srcRect b="44045"/>
          <a:stretch/>
        </p:blipFill>
        <p:spPr>
          <a:xfrm>
            <a:off x="3502592" y="899252"/>
            <a:ext cx="1514170" cy="498331"/>
          </a:xfrm>
          <a:prstGeom prst="rect">
            <a:avLst/>
          </a:prstGeom>
        </p:spPr>
      </p:pic>
      <p:cxnSp>
        <p:nvCxnSpPr>
          <p:cNvPr id="30" name="Скругленная соединительная линия 29"/>
          <p:cNvCxnSpPr>
            <a:endCxn id="28" idx="0"/>
          </p:cNvCxnSpPr>
          <p:nvPr/>
        </p:nvCxnSpPr>
        <p:spPr>
          <a:xfrm>
            <a:off x="4185547" y="1379541"/>
            <a:ext cx="391230" cy="24217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0028" y="3400589"/>
            <a:ext cx="2255255" cy="169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Скругленная соединительная линия 31"/>
          <p:cNvCxnSpPr>
            <a:stCxn id="15" idx="3"/>
            <a:endCxn id="31" idx="1"/>
          </p:cNvCxnSpPr>
          <p:nvPr/>
        </p:nvCxnSpPr>
        <p:spPr>
          <a:xfrm>
            <a:off x="1705443" y="2833965"/>
            <a:ext cx="2204585" cy="141234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16" idx="3"/>
            <a:endCxn id="31" idx="1"/>
          </p:cNvCxnSpPr>
          <p:nvPr/>
        </p:nvCxnSpPr>
        <p:spPr>
          <a:xfrm>
            <a:off x="2445597" y="1246272"/>
            <a:ext cx="1464431" cy="300003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endCxn id="31" idx="0"/>
          </p:cNvCxnSpPr>
          <p:nvPr/>
        </p:nvCxnSpPr>
        <p:spPr>
          <a:xfrm rot="16200000" flipH="1">
            <a:off x="3552773" y="1915705"/>
            <a:ext cx="2061173" cy="90859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>
            <a:stCxn id="20" idx="1"/>
            <a:endCxn id="31" idx="0"/>
          </p:cNvCxnSpPr>
          <p:nvPr/>
        </p:nvCxnSpPr>
        <p:spPr>
          <a:xfrm rot="10800000" flipV="1">
            <a:off x="5037657" y="1339415"/>
            <a:ext cx="1558684" cy="206117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stCxn id="31" idx="3"/>
            <a:endCxn id="21" idx="1"/>
          </p:cNvCxnSpPr>
          <p:nvPr/>
        </p:nvCxnSpPr>
        <p:spPr>
          <a:xfrm flipV="1">
            <a:off x="6165283" y="2787387"/>
            <a:ext cx="1222654" cy="145892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"/>
          <p:cNvSpPr txBox="1">
            <a:spLocks/>
          </p:cNvSpPr>
          <p:nvPr/>
        </p:nvSpPr>
        <p:spPr>
          <a:xfrm>
            <a:off x="0" y="1150288"/>
            <a:ext cx="9144000" cy="9259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Идея</a:t>
            </a:r>
            <a:r>
              <a:rPr lang="ru-RU" sz="3200" dirty="0"/>
              <a:t>: создать единый интерфейс к куче ИС</a:t>
            </a:r>
          </a:p>
          <a:p>
            <a:endParaRPr lang="ru-RU" sz="3200" dirty="0">
              <a:hlinkClick r:id="" action="ppaction://noaction"/>
            </a:endParaRPr>
          </a:p>
          <a:p>
            <a:endParaRPr lang="en-US" sz="3200" dirty="0"/>
          </a:p>
          <a:p>
            <a:r>
              <a:rPr lang="ru-RU" sz="3200" dirty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75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4860032" y="2050126"/>
            <a:ext cx="3960440" cy="2033792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+mj-lt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09497" y="2049583"/>
            <a:ext cx="4068452" cy="2033792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+mj-lt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755576" y="1300801"/>
            <a:ext cx="2808312" cy="167066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50" b="1" dirty="0"/>
              <a:t>150 слов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3548" y="3273316"/>
            <a:ext cx="3312368" cy="64455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/>
              <a:t>может произносить человек в минуту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431210" y="1300801"/>
            <a:ext cx="2808312" cy="167066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50" b="1" dirty="0"/>
              <a:t> </a:t>
            </a:r>
            <a:r>
              <a:rPr lang="ru-RU" sz="4950" b="1" dirty="0" smtClean="0"/>
              <a:t>50 </a:t>
            </a:r>
            <a:r>
              <a:rPr lang="ru-RU" sz="4950" b="1" dirty="0"/>
              <a:t>слов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57191" y="2887738"/>
            <a:ext cx="5211353" cy="68719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/>
              <a:t>скорость печати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09497" y="491331"/>
            <a:ext cx="8229600" cy="64455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kern="0" spc="37" dirty="0" smtClean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>Гипотеза: С </a:t>
            </a:r>
            <a:r>
              <a:rPr lang="ru-RU" sz="2800" kern="0" spc="37" dirty="0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ea typeface="+mn-ea"/>
                <a:cs typeface="Segoe UI" panose="020B0502040204020203" pitchFamily="34" charset="0"/>
              </a:rPr>
              <a:t>голосовым помощником интерфейс не имеет значения. Важно, что вы говорите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19" y="1077491"/>
            <a:ext cx="720248" cy="7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"/>
          <p:cNvSpPr txBox="1">
            <a:spLocks/>
          </p:cNvSpPr>
          <p:nvPr/>
        </p:nvSpPr>
        <p:spPr>
          <a:xfrm>
            <a:off x="0" y="12606"/>
            <a:ext cx="9144000" cy="770535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Голосовые помощники</a:t>
            </a: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  <p:pic>
        <p:nvPicPr>
          <p:cNvPr id="1026" name="Picture 2" descr="ÐÐ°ÑÑÐ¸Ð½ÐºÐ¸ Ð¿Ð¾ Ð·Ð°Ð¿ÑÐ¾ÑÑ ÑÐ½Ð´ÐµÐºÑ ÐºÐ¾Ð»Ð¾Ð½ÐºÐ°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47451"/>
            <a:ext cx="1768878" cy="17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alexa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7" y="811388"/>
            <a:ext cx="26759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³Ð¾Ð»Ð¾ÑÐ¾Ð²Ð¾Ð¹ Ð¿Ð¾Ð¼Ð¾ÑÐ½Ð¸Ðº Ð¼Ð°ÑÑÑÑ ÐºÐ°ÑÑÐ¸Ð½Ðº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/>
          <a:stretch/>
        </p:blipFill>
        <p:spPr bwMode="auto">
          <a:xfrm>
            <a:off x="0" y="788203"/>
            <a:ext cx="5724128" cy="42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ÑÐ½Ð´ÐµÐºÑ Ð°Ð»Ð¸ÑÐ° ÐºÐ°ÑÑÐ¸Ð½Ðº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9862"/>
            <a:ext cx="1104057" cy="1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221600"/>
            <a:ext cx="2980674" cy="3564396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Планирование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встреч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Подача заявлений и заявок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поручений</a:t>
            </a:r>
          </a:p>
          <a:p>
            <a:pPr marL="0" indent="0">
              <a:buNone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статуса проекта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40152" y="1221600"/>
            <a:ext cx="3034680" cy="33940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514350" indent="-514350" defTabSz="1219170">
              <a:spcBef>
                <a:spcPct val="20000"/>
              </a:spcBef>
              <a:buFont typeface="+mj-lt"/>
              <a:buAutoNum type="arabicPeriod"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990575" indent="-380990" defTabSz="1219170">
              <a:spcBef>
                <a:spcPct val="20000"/>
              </a:spcBef>
              <a:buFont typeface="Arial" pitchFamily="34" charset="0"/>
              <a:buChar char="–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 defTabSz="1219170">
              <a:spcBef>
                <a:spcPct val="20000"/>
              </a:spcBef>
              <a:buFont typeface="Arial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 defTabSz="121917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743131" indent="-304792" defTabSz="121917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3352716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6pPr>
            <a:lvl7pPr marL="3962301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7pPr>
            <a:lvl8pPr marL="4571886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8pPr>
            <a:lvl9pPr marL="5181470" indent="-304792" defTabSz="1219170">
              <a:spcBef>
                <a:spcPct val="20000"/>
              </a:spcBef>
              <a:buFont typeface="Arial" pitchFamily="34" charset="0"/>
              <a:buChar char="•"/>
              <a:defRPr sz="2667"/>
            </a:lvl9pPr>
          </a:lstStyle>
          <a:p>
            <a:pPr marL="0" indent="0" algn="r">
              <a:buNone/>
            </a:pPr>
            <a:r>
              <a:rPr lang="ru-RU" sz="2200" dirty="0"/>
              <a:t>Бронирование переговорных комнат</a:t>
            </a:r>
          </a:p>
          <a:p>
            <a:pPr marL="0" indent="0" algn="r">
              <a:buNone/>
            </a:pPr>
            <a:endParaRPr lang="ru-RU" sz="2200" dirty="0"/>
          </a:p>
          <a:p>
            <a:pPr marL="0" indent="0" algn="r">
              <a:buNone/>
            </a:pPr>
            <a:r>
              <a:rPr lang="ru-RU" sz="2200" dirty="0" smtClean="0"/>
              <a:t>Запись в </a:t>
            </a:r>
            <a:r>
              <a:rPr lang="en-US" sz="2200" dirty="0" smtClean="0"/>
              <a:t>CRM</a:t>
            </a:r>
            <a:endParaRPr lang="ru-RU" sz="2200" dirty="0"/>
          </a:p>
          <a:p>
            <a:pPr marL="0" indent="0" algn="r">
              <a:buNone/>
            </a:pPr>
            <a:endParaRPr lang="ru-RU" sz="2200" dirty="0"/>
          </a:p>
          <a:p>
            <a:pPr marL="0" indent="0" algn="r">
              <a:buNone/>
            </a:pPr>
            <a:r>
              <a:rPr lang="ru-RU" sz="2200" dirty="0"/>
              <a:t>Получение контактной информации о сотрудниках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0" y="12606"/>
            <a:ext cx="9144000" cy="902960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>
              <a:defRPr sz="4400" kern="0" spc="37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/>
              <a:t>Голосовой помощник</a:t>
            </a:r>
            <a:endParaRPr lang="ru-RU" dirty="0">
              <a:hlinkClick r:id="" action="ppaction://noaction"/>
            </a:endParaRPr>
          </a:p>
          <a:p>
            <a:endParaRPr lang="en-US" dirty="0"/>
          </a:p>
          <a:p>
            <a:r>
              <a:rPr lang="ru-RU" dirty="0"/>
              <a:t>=</a:t>
            </a:r>
            <a:endParaRPr lang="en-US" dirty="0"/>
          </a:p>
        </p:txBody>
      </p:sp>
      <p:pic>
        <p:nvPicPr>
          <p:cNvPr id="3074" name="Picture 2" descr="ÐÐ°ÑÑÐ¸Ð½ÐºÐ¸ Ð¿Ð¾ Ð·Ð°Ð¿ÑÐ¾ÑÑ Ð³Ð¾Ð»Ð¾ÑÐ¾Ð²Ð¾Ð¹ Ð¿Ð¾Ð¼Ð¾ÑÐ½Ð¸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/>
          <a:stretch/>
        </p:blipFill>
        <p:spPr bwMode="auto">
          <a:xfrm>
            <a:off x="3059832" y="1972032"/>
            <a:ext cx="3024336" cy="18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0" y="12606"/>
            <a:ext cx="9144000" cy="770535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Синергетический эффект</a:t>
            </a: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783141"/>
            <a:ext cx="7992888" cy="41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0" y="12606"/>
            <a:ext cx="9144000" cy="770535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Проверка гипотезы</a:t>
            </a: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539" y="1088668"/>
            <a:ext cx="8834137" cy="405483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pPr marL="457200" indent="-457200" algn="l">
              <a:buFont typeface="Arial" charset="0"/>
              <a:buChar char="•"/>
            </a:pPr>
            <a:r>
              <a:rPr lang="ru-RU" sz="2800" dirty="0" smtClean="0"/>
              <a:t>Интервью</a:t>
            </a:r>
            <a:r>
              <a:rPr lang="en-US" sz="2800" dirty="0" smtClean="0"/>
              <a:t> </a:t>
            </a:r>
            <a:r>
              <a:rPr lang="ru-RU" sz="2800" dirty="0" smtClean="0"/>
              <a:t>должно быть максимально непринужденным – как общение двух знакомых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800" dirty="0"/>
              <a:t>Просите инвестиции – </a:t>
            </a:r>
            <a:r>
              <a:rPr lang="ru-RU" sz="2800" dirty="0" err="1"/>
              <a:t>репост</a:t>
            </a:r>
            <a:r>
              <a:rPr lang="ru-RU" sz="2800" dirty="0"/>
              <a:t>, деньги </a:t>
            </a:r>
            <a:endParaRPr lang="ru-RU" sz="2800" dirty="0" smtClean="0"/>
          </a:p>
          <a:p>
            <a:pPr marL="457200" indent="-457200" algn="l">
              <a:buFont typeface="Arial" charset="0"/>
              <a:buChar char="•"/>
            </a:pPr>
            <a:r>
              <a:rPr lang="ru-RU" sz="2800" dirty="0"/>
              <a:t>Не рассказывайте про продукт. Спрашивайте про текущий опыт 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800" dirty="0"/>
              <a:t>Открытые вопросы вместо закрытых 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800" dirty="0"/>
              <a:t>Приглашайте людей по </a:t>
            </a:r>
            <a:r>
              <a:rPr lang="en-US" sz="2800" dirty="0" err="1"/>
              <a:t>cron’y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 smtClean="0"/>
          </a:p>
          <a:p>
            <a:pPr marL="342900" indent="-342900" algn="l">
              <a:buFont typeface="Arial" charset="0"/>
              <a:buChar char="•"/>
            </a:pPr>
            <a:endParaRPr lang="ru-RU" sz="2800" dirty="0" smtClean="0"/>
          </a:p>
          <a:p>
            <a:pPr marL="342900" indent="-342900" algn="l">
              <a:buFont typeface="Arial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063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0" y="12606"/>
            <a:ext cx="9144000" cy="770535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Проверка гипотезы</a:t>
            </a: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3583"/>
          <a:stretch/>
        </p:blipFill>
        <p:spPr>
          <a:xfrm>
            <a:off x="6141150" y="931456"/>
            <a:ext cx="3096344" cy="417646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804" y="1193289"/>
            <a:ext cx="5943346" cy="365279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pPr marL="514350" indent="-514350" algn="l">
              <a:buFont typeface="Arial" charset="0"/>
              <a:buChar char="•"/>
            </a:pPr>
            <a:r>
              <a:rPr lang="ru-RU" sz="2800" dirty="0" smtClean="0"/>
              <a:t>Вас </a:t>
            </a:r>
            <a:r>
              <a:rPr lang="ru-RU" sz="2800" dirty="0"/>
              <a:t>будут отшивать, и это классно</a:t>
            </a:r>
          </a:p>
          <a:p>
            <a:pPr marL="514350" indent="-514350" algn="l">
              <a:buFont typeface="Arial" charset="0"/>
              <a:buChar char="•"/>
            </a:pPr>
            <a:r>
              <a:rPr lang="ru-RU" sz="2800" dirty="0"/>
              <a:t>Интервьюируйте в </a:t>
            </a:r>
            <a:r>
              <a:rPr lang="ru-RU" sz="2800" dirty="0" err="1"/>
              <a:t>соцсетях</a:t>
            </a:r>
            <a:r>
              <a:rPr lang="ru-RU" sz="2800" dirty="0"/>
              <a:t> или по скайпу </a:t>
            </a:r>
          </a:p>
          <a:p>
            <a:pPr marL="514350" indent="-514350" algn="l">
              <a:buFont typeface="Arial" charset="0"/>
              <a:buChar char="•"/>
            </a:pPr>
            <a:r>
              <a:rPr lang="ru-RU" sz="2800" dirty="0"/>
              <a:t>Любой (даже плохой) </a:t>
            </a:r>
            <a:r>
              <a:rPr lang="en-US" sz="2800" dirty="0" err="1"/>
              <a:t>cusdev</a:t>
            </a:r>
            <a:r>
              <a:rPr lang="en-US" sz="2800" dirty="0"/>
              <a:t> </a:t>
            </a:r>
            <a:r>
              <a:rPr lang="ru-RU" sz="2800" dirty="0"/>
              <a:t>лучше, чем его отсутствие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 smtClean="0"/>
          </a:p>
          <a:p>
            <a:pPr marL="342900" indent="-342900" algn="l">
              <a:buFont typeface="Arial" charset="0"/>
              <a:buChar char="•"/>
            </a:pPr>
            <a:endParaRPr lang="ru-RU" sz="2800" dirty="0" smtClean="0"/>
          </a:p>
          <a:p>
            <a:pPr marL="342900" indent="-342900" algn="l">
              <a:buFont typeface="Arial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0" y="12606"/>
            <a:ext cx="9144000" cy="770535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Что в итоге?</a:t>
            </a:r>
          </a:p>
          <a:p>
            <a:endParaRPr lang="ru-RU" sz="1600" dirty="0">
              <a:solidFill>
                <a:srgbClr val="FFFFFF"/>
              </a:solidFill>
              <a:latin typeface="+mj-lt"/>
              <a:cs typeface="Segoe UI Light" panose="020B0502040204020203" pitchFamily="34" charset="0"/>
              <a:hlinkClick r:id="" action="ppaction://noactio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400" kern="0" spc="37" dirty="0" smtClean="0">
                <a:solidFill>
                  <a:schemeClr val="bg1"/>
                </a:solidFill>
                <a:latin typeface="Segoe UI Light"/>
                <a:cs typeface="Segoe UI" panose="020B0502040204020203" pitchFamily="34" charset="0"/>
              </a:rPr>
              <a:t>=</a:t>
            </a:r>
            <a:endParaRPr lang="en-US" sz="9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"/>
          <a:stretch/>
        </p:blipFill>
        <p:spPr>
          <a:xfrm>
            <a:off x="0" y="788517"/>
            <a:ext cx="9144000" cy="44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0" y="121820"/>
            <a:ext cx="9072580" cy="10066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400" b="1" dirty="0" smtClean="0"/>
              <a:t>1988</a:t>
            </a:r>
            <a:endParaRPr lang="en-US" sz="5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24916"/>
            <a:ext cx="9072580" cy="138679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b="1" dirty="0" smtClean="0"/>
              <a:t>Ограниченность как персональный атрибут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17047"/>
            <a:ext cx="9072580" cy="308264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2800" b="1" dirty="0" smtClean="0"/>
              <a:t>В контексте опыта обеспечения здравоохранения, инвалидность – это любое ограничение или отсутствие способности осуществлять ту или иную деятельность таким образом или в таких рамках, которые считаются нормальным для человека </a:t>
            </a:r>
          </a:p>
          <a:p>
            <a:endParaRPr lang="ru-RU" sz="2800" b="1" dirty="0"/>
          </a:p>
          <a:p>
            <a:r>
              <a:rPr lang="ru-RU" sz="2800" b="1" i="1" dirty="0" smtClean="0"/>
              <a:t>Всемирная организация здравоохранения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0562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0" y="263032"/>
            <a:ext cx="1115616" cy="292493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kern="0" spc="37" dirty="0" smtClean="0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932040" y="901433"/>
            <a:ext cx="3311948" cy="1526301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Segoe UI Light" panose="020B0502040204020203" pitchFamily="34" charset="0"/>
              </a:rPr>
              <a:t>Юлия Ерина</a:t>
            </a:r>
            <a:r>
              <a:rPr lang="en-US" sz="1800" b="1" dirty="0">
                <a:latin typeface="Segoe UI Light" panose="020B0502040204020203" pitchFamily="34" charset="0"/>
              </a:rPr>
              <a:t/>
            </a:r>
            <a:br>
              <a:rPr lang="en-US" sz="1800" b="1" dirty="0">
                <a:latin typeface="Segoe UI Light" panose="020B0502040204020203" pitchFamily="34" charset="0"/>
              </a:rPr>
            </a:br>
            <a:r>
              <a:rPr lang="en-US" sz="1800" b="1" dirty="0">
                <a:latin typeface="Segoe UI Light" panose="020B0502040204020203" pitchFamily="34" charset="0"/>
              </a:rPr>
              <a:t/>
            </a:r>
            <a:br>
              <a:rPr lang="en-US" sz="1800" b="1" dirty="0">
                <a:latin typeface="Segoe UI Light" panose="020B0502040204020203" pitchFamily="34" charset="0"/>
              </a:rPr>
            </a:b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www.facebook.com/juliya.erina</a:t>
            </a:r>
            <a:endParaRPr lang="ru-RU" sz="1800" dirty="0" smtClean="0"/>
          </a:p>
          <a:p>
            <a:endParaRPr lang="ru-RU" sz="1800" b="1" dirty="0" smtClean="0">
              <a:latin typeface="Segoe UI Light" panose="020B0502040204020203" pitchFamily="34" charset="0"/>
            </a:endParaRPr>
          </a:p>
          <a:p>
            <a:r>
              <a:rPr lang="en-US" sz="1800" b="1" dirty="0" smtClean="0">
                <a:latin typeface="Segoe UI Light" panose="020B0502040204020203" pitchFamily="34" charset="0"/>
                <a:hlinkClick r:id="rId4"/>
              </a:rPr>
              <a:t>y.erina@i-sys.ru</a:t>
            </a:r>
            <a:r>
              <a:rPr lang="en-US" sz="1800" b="1" dirty="0" smtClean="0">
                <a:latin typeface="Segoe UI Light" panose="020B0502040204020203" pitchFamily="34" charset="0"/>
              </a:rPr>
              <a:t> </a:t>
            </a:r>
            <a:endParaRPr lang="ru-RU" sz="1800" b="1" dirty="0" smtClean="0">
              <a:latin typeface="Segoe UI Light" panose="020B0502040204020203" pitchFamily="34" charset="0"/>
            </a:endParaRPr>
          </a:p>
          <a:p>
            <a:endParaRPr lang="ru-RU" sz="2000" b="1" dirty="0">
              <a:latin typeface="Segoe UI Light" panose="020B0502040204020203" pitchFamily="34" charset="0"/>
            </a:endParaRPr>
          </a:p>
          <a:p>
            <a:r>
              <a:rPr lang="ru-RU" sz="1800" dirty="0" smtClean="0">
                <a:latin typeface="Segoe UI Light" panose="020B0502040204020203" pitchFamily="34" charset="0"/>
              </a:rPr>
              <a:t>Заместитель директора по развитию бизнеса</a:t>
            </a:r>
          </a:p>
          <a:p>
            <a:r>
              <a:rPr lang="ru-RU" sz="1800" dirty="0" smtClean="0">
                <a:latin typeface="Segoe UI Light" panose="020B0502040204020203" pitchFamily="34" charset="0"/>
              </a:rPr>
              <a:t>ООО «Ай-</a:t>
            </a:r>
            <a:r>
              <a:rPr lang="ru-RU" sz="1800" dirty="0" err="1" smtClean="0">
                <a:latin typeface="Segoe UI Light" panose="020B0502040204020203" pitchFamily="34" charset="0"/>
              </a:rPr>
              <a:t>Сис</a:t>
            </a:r>
            <a:r>
              <a:rPr lang="ru-RU" sz="1800" dirty="0" smtClean="0">
                <a:latin typeface="Segoe UI Light" panose="020B0502040204020203" pitchFamily="34" charset="0"/>
              </a:rPr>
              <a:t> </a:t>
            </a:r>
            <a:r>
              <a:rPr lang="ru-RU" sz="1800" dirty="0" err="1" smtClean="0">
                <a:latin typeface="Segoe UI Light" panose="020B0502040204020203" pitchFamily="34" charset="0"/>
              </a:rPr>
              <a:t>Лабс</a:t>
            </a:r>
            <a:r>
              <a:rPr lang="ru-RU" sz="1800" dirty="0" smtClean="0">
                <a:latin typeface="Segoe UI Light" panose="020B0502040204020203" pitchFamily="34" charset="0"/>
              </a:rPr>
              <a:t>»</a:t>
            </a:r>
            <a:endParaRPr lang="ru-RU" sz="1800" dirty="0">
              <a:latin typeface="Segoe UI Light" panose="020B0502040204020203" pitchFamily="34" charset="0"/>
            </a:endParaRPr>
          </a:p>
          <a:p>
            <a:endParaRPr lang="ru-RU" sz="1800" dirty="0">
              <a:latin typeface="Segoe UI Light" panose="020B0502040204020203" pitchFamily="34" charset="0"/>
            </a:endParaRPr>
          </a:p>
          <a:p>
            <a:endParaRPr lang="ru-RU" sz="1800" dirty="0">
              <a:latin typeface="Segoe UI Light" panose="020B0502040204020203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4932040" y="1294642"/>
            <a:ext cx="3311948" cy="72008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274320" tIns="1028700" rIns="68580" bIns="34290" rtlCol="0" anchor="t" anchorCtr="0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kern="0" spc="37" dirty="0" smtClean="0">
              <a:solidFill>
                <a:schemeClr val="bg1"/>
              </a:solidFill>
              <a:latin typeface="Segoe UI Light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50" y="4468933"/>
            <a:ext cx="1749076" cy="474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8934" r="30412"/>
          <a:stretch/>
        </p:blipFill>
        <p:spPr>
          <a:xfrm>
            <a:off x="395536" y="771550"/>
            <a:ext cx="3024336" cy="39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9966" y="580928"/>
            <a:ext cx="5463860" cy="6779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Временная ограниченность</a:t>
            </a:r>
            <a:endParaRPr lang="ru-RU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52536" y="1838760"/>
            <a:ext cx="4262230" cy="32635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dirty="0"/>
              <a:t>Даже кратковременная травма </a:t>
            </a:r>
            <a:r>
              <a:rPr lang="ru-RU" sz="2800" dirty="0" smtClean="0"/>
              <a:t>или </a:t>
            </a:r>
            <a:r>
              <a:rPr lang="ru-RU" sz="2800" dirty="0"/>
              <a:t>болезнь ограничивает наши возможности взаимодействия </a:t>
            </a:r>
            <a:br>
              <a:rPr lang="ru-RU" sz="2800" dirty="0"/>
            </a:br>
            <a:r>
              <a:rPr lang="ru-RU" sz="2800" dirty="0"/>
              <a:t>с окружающим миром.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6" r="16133"/>
          <a:stretch/>
        </p:blipFill>
        <p:spPr>
          <a:xfrm>
            <a:off x="4009694" y="0"/>
            <a:ext cx="51599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000" y="425358"/>
            <a:ext cx="3915000" cy="67790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Ситуационная ограниченность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1704" y="1615108"/>
            <a:ext cx="3930800" cy="352839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2800" dirty="0" smtClean="0"/>
              <a:t>Чем </a:t>
            </a:r>
            <a:r>
              <a:rPr lang="ru-RU" sz="2800" dirty="0" err="1" smtClean="0"/>
              <a:t>неожиданнее</a:t>
            </a:r>
            <a:r>
              <a:rPr lang="ru-RU" sz="2800" dirty="0" smtClean="0"/>
              <a:t> смена </a:t>
            </a:r>
            <a:r>
              <a:rPr lang="ru-RU" sz="2800" dirty="0"/>
              <a:t>обстоятельств, тем в большей степени </a:t>
            </a:r>
            <a:br>
              <a:rPr lang="ru-RU" sz="2800" dirty="0"/>
            </a:br>
            <a:r>
              <a:rPr lang="ru-RU" sz="2800" dirty="0"/>
              <a:t>мы можем быть не готовы действовать привычным образом.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5508" b="10800"/>
          <a:stretch/>
        </p:blipFill>
        <p:spPr>
          <a:xfrm>
            <a:off x="-544643" y="0"/>
            <a:ext cx="5973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0" y="121820"/>
            <a:ext cx="9072580" cy="10066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5400" b="1" dirty="0" smtClean="0"/>
              <a:t>Сегодня</a:t>
            </a:r>
            <a:endParaRPr lang="en-US" sz="5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17304"/>
            <a:ext cx="9072580" cy="802018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b="1" dirty="0" smtClean="0"/>
              <a:t>Ограниченность зависит от контекста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17049"/>
            <a:ext cx="9072580" cy="308264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685647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0" spc="37">
                <a:gradFill>
                  <a:gsLst>
                    <a:gs pos="51327">
                      <a:srgbClr val="323232"/>
                    </a:gs>
                    <a:gs pos="100000">
                      <a:srgbClr val="323232"/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defRPr>
            </a:lvl1pPr>
          </a:lstStyle>
          <a:p>
            <a:r>
              <a:rPr lang="ru-RU" sz="2800" b="1" dirty="0" smtClean="0"/>
              <a:t>Инвалидность – это не просто проблема со здоровьем. Это сложный феномен, отражающий взаимодействие между особенностями человеческого организма и особенностями общества, в котором этот человек живет</a:t>
            </a:r>
          </a:p>
          <a:p>
            <a:endParaRPr lang="ru-RU" sz="2800" b="1" dirty="0"/>
          </a:p>
          <a:p>
            <a:r>
              <a:rPr lang="ru-RU" sz="2800" b="1" i="1" dirty="0" smtClean="0"/>
              <a:t>Всемирная организация здравоохранения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6589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6d70a17-4b69-4532-bcef-9389e7b61e11&quot;,&quot;TimeStamp&quot;:&quot;2017-07-13T22:37:29.0282553+03:00&quot;}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ED566FDB702F47B5FB2EEFA16051C2" ma:contentTypeVersion="1" ma:contentTypeDescription="Создание документа." ma:contentTypeScope="" ma:versionID="84c052cd6756049e84432954cdaf0996">
  <xsd:schema xmlns:xsd="http://www.w3.org/2001/XMLSchema" xmlns:xs="http://www.w3.org/2001/XMLSchema" xmlns:p="http://schemas.microsoft.com/office/2006/metadata/properties" xmlns:ns2="55762e00-ff54-4481-b50e-b24a7d280fa8" targetNamespace="http://schemas.microsoft.com/office/2006/metadata/properties" ma:root="true" ma:fieldsID="286b120ef14901210e49d28b14e21b24" ns2:_="">
    <xsd:import namespace="55762e00-ff54-4481-b50e-b24a7d280fa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62e00-ff54-4481-b50e-b24a7d280f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291B2-12D3-4E55-B696-043C9BA7E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F813A-0F49-4D14-9569-3E4E731AEF44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55762e00-ff54-4481-b50e-b24a7d280fa8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EDC3456-E813-495C-8B9E-3F3BFCA36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62e00-ff54-4481-b50e-b24a7d280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19946</TotalTime>
  <Words>2077</Words>
  <Application>Microsoft Macintosh PowerPoint</Application>
  <PresentationFormat>Экран (16:9)</PresentationFormat>
  <Paragraphs>429</Paragraphs>
  <Slides>60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Calibri</vt:lpstr>
      <vt:lpstr>Segoe UI</vt:lpstr>
      <vt:lpstr>Segoe UI Light</vt:lpstr>
      <vt:lpstr>Segoe UI Semilight</vt:lpstr>
      <vt:lpstr>Segoe UI Symbol</vt:lpstr>
      <vt:lpstr>Times New Roman</vt:lpstr>
      <vt:lpstr>Arial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Временная ограниченность</vt:lpstr>
      <vt:lpstr>Ситуационная ограниченность</vt:lpstr>
      <vt:lpstr>Презентация PowerPoint</vt:lpstr>
      <vt:lpstr>Дизайн, который вы создаете по умолчанию, — это «эксклюзивный дизайн».</vt:lpstr>
      <vt:lpstr>Как мы создаем продукты?</vt:lpstr>
      <vt:lpstr>Презентация PowerPoint</vt:lpstr>
      <vt:lpstr>Кто остается  за бортом?</vt:lpstr>
      <vt:lpstr>Inclusive design</vt:lpstr>
      <vt:lpstr>История про чемодан на колесиках</vt:lpstr>
      <vt:lpstr>История про чемодан на колесиках</vt:lpstr>
      <vt:lpstr>В чем разница?</vt:lpstr>
      <vt:lpstr>КРАСОТА  ОГРАНИЧЕНИЙ</vt:lpstr>
      <vt:lpstr>СМЕНА  ПАРАДИГМ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КОНТЕКСТ ПЕРСОНЫ</vt:lpstr>
      <vt:lpstr>Презентация PowerPoint</vt:lpstr>
      <vt:lpstr>Презентация PowerPoint</vt:lpstr>
      <vt:lpstr>Презентация PowerPoint</vt:lpstr>
      <vt:lpstr>Нестыковка (mismatch) —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этапов Inclusive Design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Аркадий Золотовицкий</dc:creator>
  <cp:lastModifiedBy>Юлия Ерина</cp:lastModifiedBy>
  <cp:revision>366</cp:revision>
  <dcterms:created xsi:type="dcterms:W3CDTF">2012-01-26T10:10:02Z</dcterms:created>
  <dcterms:modified xsi:type="dcterms:W3CDTF">2019-05-27T14:13:53Z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0x0101006BED566FDB702F47B5FB2EEFA16051C2</vt:lpwstr>
  </property>
</Properties>
</file>