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2.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73" r:id="rId3"/>
    <p:sldId id="278" r:id="rId4"/>
    <p:sldId id="257" r:id="rId5"/>
    <p:sldId id="272" r:id="rId6"/>
    <p:sldId id="261" r:id="rId7"/>
    <p:sldId id="259" r:id="rId8"/>
    <p:sldId id="292" r:id="rId9"/>
    <p:sldId id="275" r:id="rId10"/>
    <p:sldId id="293" r:id="rId11"/>
    <p:sldId id="277" r:id="rId12"/>
    <p:sldId id="282" r:id="rId13"/>
    <p:sldId id="297" r:id="rId14"/>
    <p:sldId id="280" r:id="rId15"/>
    <p:sldId id="295" r:id="rId16"/>
    <p:sldId id="298" r:id="rId17"/>
    <p:sldId id="299" r:id="rId18"/>
    <p:sldId id="260" r:id="rId19"/>
    <p:sldId id="301" r:id="rId2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26" autoAdjust="0"/>
    <p:restoredTop sz="56150" autoAdjust="0"/>
  </p:normalViewPr>
  <p:slideViewPr>
    <p:cSldViewPr snapToGrid="0">
      <p:cViewPr varScale="1">
        <p:scale>
          <a:sx n="66" d="100"/>
          <a:sy n="66" d="100"/>
        </p:scale>
        <p:origin x="150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71698A-2498-470A-8AEE-39B05CE8519D}" type="datetimeFigureOut">
              <a:rPr lang="ru-RU" smtClean="0"/>
              <a:t>10.03.2016</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E8EFCD-0486-4946-9AA2-E54A754B7705}" type="slidenum">
              <a:rPr lang="ru-RU" smtClean="0"/>
              <a:t>‹#›</a:t>
            </a:fld>
            <a:endParaRPr lang="ru-RU"/>
          </a:p>
        </p:txBody>
      </p:sp>
    </p:spTree>
    <p:extLst>
      <p:ext uri="{BB962C8B-B14F-4D97-AF65-F5344CB8AC3E}">
        <p14:creationId xmlns:p14="http://schemas.microsoft.com/office/powerpoint/2010/main" val="1260668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Добрый день!</a:t>
            </a:r>
          </a:p>
          <a:p>
            <a:r>
              <a:rPr lang="ru-RU" dirty="0" smtClean="0"/>
              <a:t>Меня зовут Митропольский Артём.</a:t>
            </a:r>
            <a:r>
              <a:rPr lang="ru-RU" baseline="0" dirty="0" smtClean="0"/>
              <a:t> Я работаю системным аналитиком в компании </a:t>
            </a:r>
            <a:r>
              <a:rPr lang="en-US" baseline="0" dirty="0" smtClean="0"/>
              <a:t>Digital Design</a:t>
            </a:r>
            <a:r>
              <a:rPr lang="ru-RU" baseline="0" dirty="0" smtClean="0"/>
              <a:t>. За время своей работы (около 10 лет различными версиями аналитиков, не считая прочего) я много раз участвовал в собеседованиях и тестированиях аналитиков. И как испытуемый и как испытатель. Особенно активно в части отбора и обучения младших специалистов.</a:t>
            </a:r>
          </a:p>
          <a:p>
            <a:r>
              <a:rPr lang="ru-RU" baseline="0" dirty="0" smtClean="0"/>
              <a:t>Сегодня я хочу поделиться с вами некоторыми соображениями по поводу этого самого отбора.</a:t>
            </a:r>
          </a:p>
          <a:p>
            <a:endParaRPr lang="ru-RU" baseline="0" dirty="0" smtClean="0"/>
          </a:p>
          <a:p>
            <a:r>
              <a:rPr lang="ru-RU" baseline="0" dirty="0" smtClean="0"/>
              <a:t>Но для начала хочу задать пару вопросов.</a:t>
            </a:r>
          </a:p>
          <a:p>
            <a:r>
              <a:rPr lang="ru-RU" baseline="0" dirty="0" smtClean="0"/>
              <a:t>Кто из вас, хотя бы раз в жизни, присутствуя на собеседовании (в качестве кандидата или с противоположной стороны) давал или получал а этом собеседовании небольшую задачу? Составить требования к карандашу, нарисовать бизнес-процесс, посчитать количество теннисных мячиков , помещающихся в </a:t>
            </a:r>
            <a:r>
              <a:rPr lang="ru-RU" baseline="0" dirty="0" err="1" smtClean="0"/>
              <a:t>боинг</a:t>
            </a:r>
            <a:r>
              <a:rPr lang="ru-RU" baseline="0" dirty="0" smtClean="0"/>
              <a:t> 747 </a:t>
            </a:r>
            <a:r>
              <a:rPr lang="ru-RU" baseline="0" dirty="0" err="1" smtClean="0"/>
              <a:t>итп</a:t>
            </a:r>
            <a:r>
              <a:rPr lang="ru-RU" baseline="0" dirty="0" smtClean="0"/>
              <a:t>.</a:t>
            </a:r>
          </a:p>
          <a:p>
            <a:r>
              <a:rPr lang="ru-RU" baseline="0" dirty="0" smtClean="0"/>
              <a:t>И второй вопрос: Для кого из вас собеседования с задачами встречались чаще, чем собеседования без?</a:t>
            </a:r>
          </a:p>
          <a:p>
            <a:endParaRPr lang="ru-RU" dirty="0" smtClean="0"/>
          </a:p>
          <a:p>
            <a:r>
              <a:rPr lang="ru-RU" dirty="0" smtClean="0"/>
              <a:t>Я сторонник</a:t>
            </a:r>
            <a:r>
              <a:rPr lang="ru-RU" baseline="0" dirty="0" smtClean="0"/>
              <a:t> задач на собеседовании. На собеседовании аналитиков в том числе. И тут встает вопрос, какой должна быть эта задача.</a:t>
            </a:r>
          </a:p>
          <a:p>
            <a:endParaRPr lang="ru-RU" dirty="0" smtClean="0"/>
          </a:p>
          <a:p>
            <a:r>
              <a:rPr lang="ru-RU" baseline="0" dirty="0" smtClean="0"/>
              <a:t>Для аналитиков не распространены большие тестовые задания. Некоторые считают, что делать задачу на 4-8 часов времени просто так неправильно, а работодатели не оплачивают это время. При этом возможны ситуации, когда тестовое задание человек выполнит хорошо, а в офисе покажет себя не лучшим образом (был свидетелем двух таких ситуаций, правда на стажерах). </a:t>
            </a:r>
          </a:p>
          <a:p>
            <a:r>
              <a:rPr lang="ru-RU" baseline="0" dirty="0" smtClean="0"/>
              <a:t>Но без какой-нибудь проверки на адекватность собеседование аналитика становится больше похоже на психологический тест. Я придерживаюсь мнения, что нужна небольшая задача, помогающая проверить  общую адекватность </a:t>
            </a:r>
            <a:r>
              <a:rPr lang="ru-RU" baseline="0" dirty="0" err="1" smtClean="0"/>
              <a:t>собеседуемого</a:t>
            </a:r>
            <a:r>
              <a:rPr lang="ru-RU" baseline="0" dirty="0" smtClean="0"/>
              <a:t>. Обычно (на моей практике) такая задача воспринимается совершенно адекватно.  Если, конечно, она не совсем дурацкая.</a:t>
            </a:r>
          </a:p>
          <a:p>
            <a:r>
              <a:rPr lang="ru-RU" baseline="0" dirty="0" smtClean="0"/>
              <a:t>Кстати, </a:t>
            </a:r>
            <a:r>
              <a:rPr lang="ru-RU" baseline="0" dirty="0" err="1" smtClean="0"/>
              <a:t>хинт</a:t>
            </a:r>
            <a:r>
              <a:rPr lang="ru-RU" baseline="0" dirty="0" smtClean="0"/>
              <a:t>. Если задача хороша, но выглядит дурацкой, можно прямо об этом сказать и пообещать разъяснить детали после решения. Аналитики в большинстве своем любопытны.</a:t>
            </a:r>
          </a:p>
          <a:p>
            <a:r>
              <a:rPr lang="ru-RU" baseline="0" dirty="0" smtClean="0"/>
              <a:t>С некоторых пор я предпочитаю задачи давать письменно. И вот почему</a:t>
            </a:r>
            <a:r>
              <a:rPr lang="ru-RU" baseline="0" dirty="0" smtClean="0"/>
              <a:t>.</a:t>
            </a:r>
          </a:p>
          <a:p>
            <a:endParaRPr lang="ru-RU" baseline="0" dirty="0" smtClean="0"/>
          </a:p>
          <a:p>
            <a:r>
              <a:rPr lang="ru-RU" baseline="0" dirty="0" smtClean="0"/>
              <a:t>Обращаю внимание, что я не агитирую за задачу, как единственный способ оценки аналитиков. Я за то, чтобы обязательно давать задачу, как часть оценки. А еще за то, чтобы давать ее письменно.</a:t>
            </a:r>
            <a:endParaRPr lang="ru-RU" baseline="0" dirty="0" smtClean="0"/>
          </a:p>
        </p:txBody>
      </p:sp>
      <p:sp>
        <p:nvSpPr>
          <p:cNvPr id="4" name="Номер слайда 3"/>
          <p:cNvSpPr>
            <a:spLocks noGrp="1"/>
          </p:cNvSpPr>
          <p:nvPr>
            <p:ph type="sldNum" sz="quarter" idx="10"/>
          </p:nvPr>
        </p:nvSpPr>
        <p:spPr/>
        <p:txBody>
          <a:bodyPr/>
          <a:lstStyle/>
          <a:p>
            <a:fld id="{ACE8EFCD-0486-4946-9AA2-E54A754B7705}" type="slidenum">
              <a:rPr lang="ru-RU" smtClean="0"/>
              <a:t>1</a:t>
            </a:fld>
            <a:endParaRPr lang="ru-RU"/>
          </a:p>
        </p:txBody>
      </p:sp>
    </p:spTree>
    <p:extLst>
      <p:ext uri="{BB962C8B-B14F-4D97-AF65-F5344CB8AC3E}">
        <p14:creationId xmlns:p14="http://schemas.microsoft.com/office/powerpoint/2010/main" val="3282621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Оценка результатов. Формулировки были настолько разнообразные, что ориентироваться на количество стульев и не стульев, попавших под требования, оказалось нецелесообразно. Оценивал я, поэтому оценка была субъективна, и она несколько менялась в зависимости от трактовки тех или иных понятий, и эти изменения существенно влияли на оценку "в штуках". Кроме того, стало понятно, что любой другой человек оценит совершенно по другому, и согласовать шкалу будет достаточно сложно.</a:t>
            </a:r>
          </a:p>
          <a:p>
            <a:r>
              <a:rPr lang="ru-RU" dirty="0" smtClean="0"/>
              <a:t>Поэтому оценка сместилась в сторону признаков. Я выделил некоторые ключевые моменты и любую попытку соответствия этому ключевому моменту засчитывал как успех. Собственно итоговый </a:t>
            </a:r>
            <a:r>
              <a:rPr lang="ru-RU" dirty="0" err="1" smtClean="0"/>
              <a:t>датасет</a:t>
            </a:r>
            <a:r>
              <a:rPr lang="ru-RU" dirty="0" smtClean="0"/>
              <a:t> для анализа состоит из набора информации по испытуемым и набору соответствий тем или иным признакам. Трактовки все были достаточно либеральными и все сомнения трактовались в пользу испытуемого.</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ru-RU" dirty="0" smtClean="0"/>
              <a:t>-------</a:t>
            </a:r>
          </a:p>
          <a:p>
            <a:r>
              <a:rPr lang="ru-RU" dirty="0" smtClean="0"/>
              <a:t>Здесь приведен перечень признаков, которые удалось выделить. (Если</a:t>
            </a:r>
            <a:r>
              <a:rPr lang="ru-RU" baseline="0" dirty="0" smtClean="0"/>
              <a:t> будет хватать времени – рассказать подробнее, если нет, то просто как памятка)</a:t>
            </a:r>
            <a:endParaRPr lang="ru-RU" dirty="0" smtClean="0"/>
          </a:p>
          <a:p>
            <a:endParaRPr lang="ru-RU" dirty="0" smtClean="0"/>
          </a:p>
          <a:p>
            <a:r>
              <a:rPr lang="ru-RU" dirty="0" err="1" smtClean="0"/>
              <a:t>IsSeat</a:t>
            </a:r>
            <a:r>
              <a:rPr lang="ru-RU" dirty="0" smtClean="0"/>
              <a:t> (сиденье) - наличие упоминания сиденья или процесса сидения. Требование типа "должна быть горизонтальная поверхность", без намеков на её </a:t>
            </a:r>
            <a:r>
              <a:rPr lang="ru-RU" dirty="0" err="1" smtClean="0"/>
              <a:t>испоьзование</a:t>
            </a:r>
            <a:r>
              <a:rPr lang="ru-RU" dirty="0" smtClean="0"/>
              <a:t>, не </a:t>
            </a:r>
            <a:r>
              <a:rPr lang="ru-RU" dirty="0" err="1" smtClean="0"/>
              <a:t>засчитываось</a:t>
            </a:r>
            <a:endParaRPr lang="ru-RU" dirty="0" smtClean="0"/>
          </a:p>
          <a:p>
            <a:r>
              <a:rPr lang="ru-RU" dirty="0" err="1" smtClean="0"/>
              <a:t>ISBackRest</a:t>
            </a:r>
            <a:r>
              <a:rPr lang="ru-RU" dirty="0" smtClean="0"/>
              <a:t> (спинка) - наличие упоминания спинки или чего-то на что можно опереться. "должна быть вертикальная поверхность" - не засчитывалось</a:t>
            </a:r>
          </a:p>
          <a:p>
            <a:r>
              <a:rPr lang="ru-RU" dirty="0" err="1" smtClean="0"/>
              <a:t>IsLeg</a:t>
            </a:r>
            <a:r>
              <a:rPr lang="ru-RU" dirty="0" smtClean="0"/>
              <a:t> (опора-ножки) - наличие упоминания опор или ножек. Даже если упоминались ножки, но не указывалось, что стул должен на них опираться, все равно засчитывалось. Как будто инопланетянин понимает, что ножки - это что-то, на что будет опираться сиденье</a:t>
            </a:r>
          </a:p>
          <a:p>
            <a:r>
              <a:rPr lang="ru-RU" dirty="0" err="1" smtClean="0"/>
              <a:t>ISSitting</a:t>
            </a:r>
            <a:r>
              <a:rPr lang="ru-RU" dirty="0" smtClean="0"/>
              <a:t> (на одного человека) - упоминание о том, что стул предназначен для использования одним человеком. Указание размеров не засчитывалось, только прямое упоминание</a:t>
            </a:r>
          </a:p>
          <a:p>
            <a:r>
              <a:rPr lang="ru-RU" dirty="0" err="1" smtClean="0"/>
              <a:t>ISMovable</a:t>
            </a:r>
            <a:r>
              <a:rPr lang="ru-RU" dirty="0" smtClean="0"/>
              <a:t> (транспортабельность) - упоминание о том, что стул может быть "перемещаем одним </a:t>
            </a:r>
            <a:r>
              <a:rPr lang="ru-RU" dirty="0" err="1" smtClean="0"/>
              <a:t>человеком","легко</a:t>
            </a:r>
            <a:r>
              <a:rPr lang="ru-RU" dirty="0" smtClean="0"/>
              <a:t> переносим в одной руке", "передвигаем без специальных средств" </a:t>
            </a:r>
            <a:r>
              <a:rPr lang="ru-RU" dirty="0" err="1" smtClean="0"/>
              <a:t>итп</a:t>
            </a:r>
            <a:endParaRPr lang="ru-RU" dirty="0" smtClean="0"/>
          </a:p>
          <a:p>
            <a:r>
              <a:rPr lang="ru-RU" dirty="0" err="1" smtClean="0"/>
              <a:t>IsSize</a:t>
            </a:r>
            <a:r>
              <a:rPr lang="ru-RU" dirty="0" smtClean="0"/>
              <a:t> (наличие требований к размерам) - наличие любых требований к размерам. Сиденье размером 50х50, высота в половину человеческого роста </a:t>
            </a:r>
            <a:r>
              <a:rPr lang="ru-RU" dirty="0" err="1" smtClean="0"/>
              <a:t>итп</a:t>
            </a:r>
            <a:r>
              <a:rPr lang="ru-RU" dirty="0" smtClean="0"/>
              <a:t>. Любых. к точности указания размеров не придирался. Если указал размеры, считаем, что адекватно.</a:t>
            </a:r>
          </a:p>
          <a:p>
            <a:r>
              <a:rPr lang="ru-RU" dirty="0" err="1" smtClean="0"/>
              <a:t>IsFunctional</a:t>
            </a:r>
            <a:r>
              <a:rPr lang="ru-RU" dirty="0" smtClean="0"/>
              <a:t> (наличие функциональных требований) - наличие упоминаний о том, что на стуле сидят, на спинку опираются, на опоры или ножки сиденье опирается.</a:t>
            </a:r>
          </a:p>
          <a:p>
            <a:r>
              <a:rPr lang="ru-RU" dirty="0" err="1" smtClean="0"/>
              <a:t>IsSpecial</a:t>
            </a:r>
            <a:r>
              <a:rPr lang="ru-RU" dirty="0" smtClean="0"/>
              <a:t> (особые требования) - наличие каких-то отдельных интересных требований. Например "стулья обычно размещают возле стола"</a:t>
            </a:r>
          </a:p>
          <a:p>
            <a:r>
              <a:rPr lang="ru-RU" dirty="0" err="1" smtClean="0"/>
              <a:t>IsAntropos</a:t>
            </a:r>
            <a:r>
              <a:rPr lang="ru-RU" dirty="0" smtClean="0"/>
              <a:t> (признак </a:t>
            </a:r>
            <a:r>
              <a:rPr lang="ru-RU" dirty="0" err="1" smtClean="0"/>
              <a:t>антропоморфности</a:t>
            </a:r>
            <a:r>
              <a:rPr lang="ru-RU" dirty="0" smtClean="0"/>
              <a:t>) - наличие указания на то, что стул будет использоваться человеком или аналогичным гуманоидом. "На стуле сидят" - не засчитывается. "на стуле сидят люди" засчитывается</a:t>
            </a:r>
          </a:p>
          <a:p>
            <a:r>
              <a:rPr lang="ru-RU" dirty="0" err="1" smtClean="0"/>
              <a:t>IsSecondTask</a:t>
            </a:r>
            <a:r>
              <a:rPr lang="ru-RU" dirty="0" smtClean="0"/>
              <a:t> (признак второй задачи) - Наличие какого-то упоминания о задаче синтеза. Любой попытки описать любую её часть.</a:t>
            </a:r>
          </a:p>
          <a:p>
            <a:r>
              <a:rPr lang="ru-RU" dirty="0" err="1" smtClean="0"/>
              <a:t>IsContext</a:t>
            </a:r>
            <a:r>
              <a:rPr lang="ru-RU" dirty="0" smtClean="0"/>
              <a:t> (признак контекста) - формулировка упоминания о </a:t>
            </a:r>
            <a:r>
              <a:rPr lang="ru-RU" dirty="0" err="1" smtClean="0"/>
              <a:t>сдении</a:t>
            </a:r>
            <a:r>
              <a:rPr lang="ru-RU" dirty="0" smtClean="0"/>
              <a:t> таким образом, чтобы не было связи с другими контекстами. "Я использую чтобы сидеть" - годится, так как считаем, что испытуемый сидит на стуле. "Люди используют, чтобы сидеть" не засчитывается, так как где-то сидят на подушках, а где-то на корточках.</a:t>
            </a:r>
          </a:p>
          <a:p>
            <a:r>
              <a:rPr lang="ru-RU" dirty="0" err="1" smtClean="0"/>
              <a:t>IsQuality</a:t>
            </a:r>
            <a:r>
              <a:rPr lang="ru-RU" dirty="0" smtClean="0"/>
              <a:t> (качество формулировки) - отсутствие очень грубых грамматических и смысловых ошибок. Несколько ответов были написаны так, что если следовать формулировкам строго - получается чушь. Они исправлялись по контексту. Но таких  в итоге оказалось немного</a:t>
            </a:r>
          </a:p>
          <a:p>
            <a:r>
              <a:rPr lang="ru-RU" dirty="0" err="1" smtClean="0"/>
              <a:t>IsError</a:t>
            </a:r>
            <a:r>
              <a:rPr lang="ru-RU" dirty="0" smtClean="0"/>
              <a:t> (признак ошибки анализа) - наличие упоминания строгих размеров и количеств (у стула должны быть 4 ножки, высота 60 см, сиденье перпендикулярно спинки, указание, что стул может быть табуреткой. Конечно, если человек, например, не указал количество ножек, это может быть и потому, что он понял, что их может быть сколько угодно, и потому, что просто не успел на эту тему подумать. </a:t>
            </a:r>
          </a:p>
          <a:p>
            <a:endParaRPr lang="ru-RU" dirty="0"/>
          </a:p>
        </p:txBody>
      </p:sp>
      <p:sp>
        <p:nvSpPr>
          <p:cNvPr id="4" name="Номер слайда 3"/>
          <p:cNvSpPr>
            <a:spLocks noGrp="1"/>
          </p:cNvSpPr>
          <p:nvPr>
            <p:ph type="sldNum" sz="quarter" idx="10"/>
          </p:nvPr>
        </p:nvSpPr>
        <p:spPr/>
        <p:txBody>
          <a:bodyPr/>
          <a:lstStyle/>
          <a:p>
            <a:fld id="{ACE8EFCD-0486-4946-9AA2-E54A754B7705}" type="slidenum">
              <a:rPr lang="ru-RU" smtClean="0"/>
              <a:t>10</a:t>
            </a:fld>
            <a:endParaRPr lang="ru-RU"/>
          </a:p>
        </p:txBody>
      </p:sp>
    </p:spTree>
    <p:extLst>
      <p:ext uri="{BB962C8B-B14F-4D97-AF65-F5344CB8AC3E}">
        <p14:creationId xmlns:p14="http://schemas.microsoft.com/office/powerpoint/2010/main" val="2700721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Здесь наиболее явственные корреляции.</a:t>
            </a:r>
          </a:p>
          <a:p>
            <a:r>
              <a:rPr lang="ru-RU" dirty="0" smtClean="0"/>
              <a:t>Чем больше</a:t>
            </a:r>
            <a:r>
              <a:rPr lang="ru-RU" baseline="0" dirty="0" smtClean="0"/>
              <a:t> времени на тест, тем больше требований написали.</a:t>
            </a:r>
          </a:p>
          <a:p>
            <a:r>
              <a:rPr lang="ru-RU" baseline="0" dirty="0" smtClean="0"/>
              <a:t>Чем больше опыт аналитика, тем больше внимания к контексту.</a:t>
            </a:r>
          </a:p>
          <a:p>
            <a:r>
              <a:rPr lang="ru-RU" baseline="0" dirty="0" smtClean="0"/>
              <a:t>Больше всего ошибок в требованиях (слишком строгих и неточных формулировок) было связано с количеством ножек.</a:t>
            </a:r>
          </a:p>
          <a:p>
            <a:r>
              <a:rPr lang="ru-RU" baseline="0" dirty="0" smtClean="0"/>
              <a:t>Чем больше требований, тем вероятнее в них появление конкретных размеров.</a:t>
            </a:r>
          </a:p>
          <a:p>
            <a:endParaRPr lang="ru-RU" baseline="0" dirty="0" smtClean="0"/>
          </a:p>
          <a:p>
            <a:r>
              <a:rPr lang="ru-RU" baseline="0" dirty="0" smtClean="0"/>
              <a:t>Опыты были нескольких типов:</a:t>
            </a:r>
          </a:p>
          <a:p>
            <a:r>
              <a:rPr lang="ru-RU" baseline="0" dirty="0" smtClean="0"/>
              <a:t>Я пытался выделить признаки, которые выделяют естественные ранги.</a:t>
            </a:r>
          </a:p>
          <a:p>
            <a:r>
              <a:rPr lang="ru-RU" baseline="0" dirty="0" smtClean="0"/>
              <a:t>Я пытался построить искусственные ранги из большинства признаков и посмотреть, что они выделяют. Например, дать 1 балл за положительный признак и минус 1 за отрицательный.</a:t>
            </a:r>
          </a:p>
          <a:p>
            <a:r>
              <a:rPr lang="ru-RU" baseline="0" dirty="0" smtClean="0"/>
              <a:t>Так вот искусственные ранги оказались довольно хаотическими. Они не коррелировали с естественными. Кроме того, хотя между собой в силу номинальности признаков ясно выделенной корреляции не было, многие признаки хорошо предсказывались временем, затраченным на тест и  связанным с ним количеством требований.</a:t>
            </a:r>
          </a:p>
          <a:p>
            <a:r>
              <a:rPr lang="ru-RU" baseline="0" dirty="0" smtClean="0"/>
              <a:t>В итоге я заметил несколько интересных моментов, о которых сейчас расскажу.</a:t>
            </a:r>
          </a:p>
        </p:txBody>
      </p:sp>
      <p:sp>
        <p:nvSpPr>
          <p:cNvPr id="4" name="Номер слайда 3"/>
          <p:cNvSpPr>
            <a:spLocks noGrp="1"/>
          </p:cNvSpPr>
          <p:nvPr>
            <p:ph type="sldNum" sz="quarter" idx="10"/>
          </p:nvPr>
        </p:nvSpPr>
        <p:spPr/>
        <p:txBody>
          <a:bodyPr/>
          <a:lstStyle/>
          <a:p>
            <a:fld id="{ACE8EFCD-0486-4946-9AA2-E54A754B7705}" type="slidenum">
              <a:rPr lang="ru-RU" smtClean="0"/>
              <a:t>11</a:t>
            </a:fld>
            <a:endParaRPr lang="ru-RU"/>
          </a:p>
        </p:txBody>
      </p:sp>
    </p:spTree>
    <p:extLst>
      <p:ext uri="{BB962C8B-B14F-4D97-AF65-F5344CB8AC3E}">
        <p14:creationId xmlns:p14="http://schemas.microsoft.com/office/powerpoint/2010/main" val="2286396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Здесь и далее приведены некоторые деревья решений</a:t>
            </a:r>
            <a:r>
              <a:rPr lang="ru-RU" baseline="0" dirty="0" smtClean="0"/>
              <a:t> для подтверждения некоторых наблюдений идущих выше. </a:t>
            </a:r>
          </a:p>
          <a:p>
            <a:endParaRPr lang="ru-RU" baseline="0" dirty="0" smtClean="0"/>
          </a:p>
          <a:p>
            <a:r>
              <a:rPr lang="ru-RU" dirty="0" smtClean="0"/>
              <a:t>Я не нашел существенной разницей между мужчинами и женщинами. В смысле касательно</a:t>
            </a:r>
            <a:r>
              <a:rPr lang="ru-RU" baseline="0" dirty="0" smtClean="0"/>
              <a:t> результатов теста.</a:t>
            </a:r>
          </a:p>
          <a:p>
            <a:r>
              <a:rPr lang="ru-RU" baseline="0" dirty="0" smtClean="0"/>
              <a:t>Разве что оказалось, что женщины с возрастом становятся чуть более требовательными (больше среднее количество требований)</a:t>
            </a:r>
          </a:p>
          <a:p>
            <a:r>
              <a:rPr lang="ru-RU" baseline="0" dirty="0" smtClean="0"/>
              <a:t>И на признак транспортабельности женщины обратили больше внимания (да и то только третий сплит, то есть 2 признака были лучше</a:t>
            </a:r>
            <a:r>
              <a:rPr lang="ru-RU" baseline="0" dirty="0" smtClean="0"/>
              <a:t>).</a:t>
            </a:r>
          </a:p>
          <a:p>
            <a:endParaRPr lang="ru-RU" baseline="0" dirty="0" smtClean="0"/>
          </a:p>
          <a:p>
            <a:r>
              <a:rPr lang="ru-RU" baseline="0" dirty="0" smtClean="0"/>
              <a:t>Уточняю. При попытках поиска зависимостей и способов предсказания рангов или выделения каких-то особенных типов признаков признак пола практически никогда не попадал в ключевые.</a:t>
            </a:r>
            <a:endParaRPr lang="ru-RU" baseline="0" dirty="0" smtClean="0"/>
          </a:p>
          <a:p>
            <a:endParaRPr lang="ru-RU" dirty="0"/>
          </a:p>
        </p:txBody>
      </p:sp>
      <p:sp>
        <p:nvSpPr>
          <p:cNvPr id="4" name="Номер слайда 3"/>
          <p:cNvSpPr>
            <a:spLocks noGrp="1"/>
          </p:cNvSpPr>
          <p:nvPr>
            <p:ph type="sldNum" sz="quarter" idx="10"/>
          </p:nvPr>
        </p:nvSpPr>
        <p:spPr/>
        <p:txBody>
          <a:bodyPr/>
          <a:lstStyle/>
          <a:p>
            <a:fld id="{ACE8EFCD-0486-4946-9AA2-E54A754B7705}" type="slidenum">
              <a:rPr lang="ru-RU" smtClean="0"/>
              <a:t>12</a:t>
            </a:fld>
            <a:endParaRPr lang="ru-RU"/>
          </a:p>
        </p:txBody>
      </p:sp>
    </p:spTree>
    <p:extLst>
      <p:ext uri="{BB962C8B-B14F-4D97-AF65-F5344CB8AC3E}">
        <p14:creationId xmlns:p14="http://schemas.microsoft.com/office/powerpoint/2010/main" val="16247868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Лучше всех справились РП. Ну или я плохо разбираюсь в функциональных требованиях</a:t>
            </a:r>
            <a:r>
              <a:rPr lang="ru-RU" baseline="0" dirty="0" smtClean="0"/>
              <a:t> (на уровне РП).</a:t>
            </a:r>
          </a:p>
          <a:p>
            <a:endParaRPr lang="ru-RU" dirty="0"/>
          </a:p>
        </p:txBody>
      </p:sp>
      <p:sp>
        <p:nvSpPr>
          <p:cNvPr id="4" name="Номер слайда 3"/>
          <p:cNvSpPr>
            <a:spLocks noGrp="1"/>
          </p:cNvSpPr>
          <p:nvPr>
            <p:ph type="sldNum" sz="quarter" idx="10"/>
          </p:nvPr>
        </p:nvSpPr>
        <p:spPr/>
        <p:txBody>
          <a:bodyPr/>
          <a:lstStyle/>
          <a:p>
            <a:fld id="{ACE8EFCD-0486-4946-9AA2-E54A754B7705}" type="slidenum">
              <a:rPr lang="ru-RU" smtClean="0"/>
              <a:t>13</a:t>
            </a:fld>
            <a:endParaRPr lang="ru-RU"/>
          </a:p>
        </p:txBody>
      </p:sp>
    </p:spTree>
    <p:extLst>
      <p:ext uri="{BB962C8B-B14F-4D97-AF65-F5344CB8AC3E}">
        <p14:creationId xmlns:p14="http://schemas.microsoft.com/office/powerpoint/2010/main" val="2609713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На основе</a:t>
            </a:r>
            <a:r>
              <a:rPr lang="ru-RU" baseline="0" dirty="0" smtClean="0"/>
              <a:t> естественных гипотез я сделал несколько рангов с разной </a:t>
            </a:r>
            <a:r>
              <a:rPr lang="ru-RU" baseline="0" dirty="0" err="1" smtClean="0"/>
              <a:t>развесовкой</a:t>
            </a:r>
            <a:r>
              <a:rPr lang="ru-RU" baseline="0" dirty="0" smtClean="0"/>
              <a:t>.</a:t>
            </a:r>
          </a:p>
          <a:p>
            <a:r>
              <a:rPr lang="ru-RU" baseline="0" dirty="0" smtClean="0"/>
              <a:t>И получилось, что основными определяющими параметрами являются:</a:t>
            </a:r>
          </a:p>
          <a:p>
            <a:r>
              <a:rPr lang="en-US" baseline="0" dirty="0" err="1" smtClean="0"/>
              <a:t>IsSecondTask</a:t>
            </a:r>
            <a:r>
              <a:rPr lang="ru-RU" baseline="0" dirty="0" smtClean="0"/>
              <a:t> – то есть заметили ли задачу синтеза</a:t>
            </a:r>
          </a:p>
          <a:p>
            <a:r>
              <a:rPr lang="ru-RU" baseline="0" dirty="0" smtClean="0"/>
              <a:t>И</a:t>
            </a:r>
          </a:p>
          <a:p>
            <a:r>
              <a:rPr lang="en-US" baseline="0" dirty="0" err="1" smtClean="0"/>
              <a:t>IsBad</a:t>
            </a:r>
            <a:r>
              <a:rPr lang="en-US" baseline="0" dirty="0" smtClean="0"/>
              <a:t> – </a:t>
            </a:r>
            <a:r>
              <a:rPr lang="ru-RU" baseline="0" dirty="0" smtClean="0"/>
              <a:t>то есть ли в перечне некачественные требования («стул должен быть сделан из дерева», « у стула могут быть ножки» </a:t>
            </a:r>
            <a:r>
              <a:rPr lang="ru-RU" baseline="0" dirty="0" err="1" smtClean="0"/>
              <a:t>итп</a:t>
            </a:r>
            <a:r>
              <a:rPr lang="ru-RU" baseline="0" dirty="0" smtClean="0"/>
              <a:t>)</a:t>
            </a:r>
          </a:p>
          <a:p>
            <a:endParaRPr lang="ru-RU" baseline="0" dirty="0" smtClean="0"/>
          </a:p>
          <a:p>
            <a:endParaRPr lang="ru-RU" dirty="0"/>
          </a:p>
        </p:txBody>
      </p:sp>
      <p:sp>
        <p:nvSpPr>
          <p:cNvPr id="4" name="Номер слайда 3"/>
          <p:cNvSpPr>
            <a:spLocks noGrp="1"/>
          </p:cNvSpPr>
          <p:nvPr>
            <p:ph type="sldNum" sz="quarter" idx="10"/>
          </p:nvPr>
        </p:nvSpPr>
        <p:spPr/>
        <p:txBody>
          <a:bodyPr/>
          <a:lstStyle/>
          <a:p>
            <a:fld id="{ACE8EFCD-0486-4946-9AA2-E54A754B7705}" type="slidenum">
              <a:rPr lang="ru-RU" smtClean="0"/>
              <a:t>14</a:t>
            </a:fld>
            <a:endParaRPr lang="ru-RU"/>
          </a:p>
        </p:txBody>
      </p:sp>
    </p:spTree>
    <p:extLst>
      <p:ext uri="{BB962C8B-B14F-4D97-AF65-F5344CB8AC3E}">
        <p14:creationId xmlns:p14="http://schemas.microsoft.com/office/powerpoint/2010/main" val="2710794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3-5-8-12 – это постоянно</a:t>
            </a:r>
            <a:r>
              <a:rPr lang="ru-RU" baseline="0" dirty="0" smtClean="0"/>
              <a:t> встречающиеся «водоразделы» по </a:t>
            </a:r>
            <a:r>
              <a:rPr lang="en-US" baseline="0" dirty="0" err="1" smtClean="0"/>
              <a:t>WorkTime</a:t>
            </a:r>
            <a:r>
              <a:rPr lang="ru-RU" baseline="0" dirty="0" smtClean="0"/>
              <a:t>, а 2-5 по </a:t>
            </a:r>
            <a:r>
              <a:rPr lang="en-US" baseline="0" dirty="0" err="1" smtClean="0"/>
              <a:t>AnalystTime</a:t>
            </a:r>
            <a:endParaRPr lang="ru-RU" baseline="0" dirty="0" smtClean="0"/>
          </a:p>
          <a:p>
            <a:endParaRPr lang="ru-RU" baseline="0" dirty="0" smtClean="0"/>
          </a:p>
          <a:p>
            <a:r>
              <a:rPr lang="ru-RU" baseline="0" dirty="0" smtClean="0"/>
              <a:t>Есть предположения что это ключевые точки в развитии специалиста по общему стажу и стажу по специальности.</a:t>
            </a:r>
          </a:p>
          <a:p>
            <a:r>
              <a:rPr lang="ru-RU" baseline="0" dirty="0" smtClean="0"/>
              <a:t>Например, </a:t>
            </a:r>
            <a:r>
              <a:rPr lang="en-US" baseline="0" dirty="0" smtClean="0"/>
              <a:t>hh.ru </a:t>
            </a:r>
            <a:r>
              <a:rPr lang="ru-RU" baseline="0" dirty="0" smtClean="0"/>
              <a:t>использует разделение по стажу 3-6. А я вот теперь думаю, что им стоит эти параметры пересмотреть.</a:t>
            </a:r>
          </a:p>
          <a:p>
            <a:endParaRPr lang="ru-RU" baseline="0" dirty="0" smtClean="0"/>
          </a:p>
          <a:p>
            <a:r>
              <a:rPr lang="ru-RU" baseline="0" dirty="0" smtClean="0"/>
              <a:t>Например, есть провал </a:t>
            </a:r>
            <a:r>
              <a:rPr lang="ru-RU" baseline="0" dirty="0" smtClean="0"/>
              <a:t>в качестве требований в промежутке </a:t>
            </a:r>
            <a:r>
              <a:rPr lang="ru-RU" baseline="0" dirty="0" smtClean="0"/>
              <a:t>общего стажа от </a:t>
            </a:r>
            <a:r>
              <a:rPr lang="ru-RU" baseline="0" dirty="0" smtClean="0"/>
              <a:t>5 до 8 лет. Только на аналитиках картина </a:t>
            </a:r>
            <a:r>
              <a:rPr lang="ru-RU" baseline="0" dirty="0" smtClean="0"/>
              <a:t>также сохраняется</a:t>
            </a:r>
            <a:r>
              <a:rPr lang="ru-RU" baseline="0" dirty="0" smtClean="0"/>
              <a:t>.</a:t>
            </a:r>
          </a:p>
          <a:p>
            <a:r>
              <a:rPr lang="ru-RU" baseline="0" dirty="0" smtClean="0"/>
              <a:t>Как объяснить – не знаю.</a:t>
            </a:r>
            <a:endParaRPr lang="ru-RU" dirty="0"/>
          </a:p>
        </p:txBody>
      </p:sp>
      <p:sp>
        <p:nvSpPr>
          <p:cNvPr id="4" name="Номер слайда 3"/>
          <p:cNvSpPr>
            <a:spLocks noGrp="1"/>
          </p:cNvSpPr>
          <p:nvPr>
            <p:ph type="sldNum" sz="quarter" idx="10"/>
          </p:nvPr>
        </p:nvSpPr>
        <p:spPr/>
        <p:txBody>
          <a:bodyPr/>
          <a:lstStyle/>
          <a:p>
            <a:fld id="{ACE8EFCD-0486-4946-9AA2-E54A754B7705}" type="slidenum">
              <a:rPr lang="ru-RU" smtClean="0"/>
              <a:t>15</a:t>
            </a:fld>
            <a:endParaRPr lang="ru-RU"/>
          </a:p>
        </p:txBody>
      </p:sp>
    </p:spTree>
    <p:extLst>
      <p:ext uri="{BB962C8B-B14F-4D97-AF65-F5344CB8AC3E}">
        <p14:creationId xmlns:p14="http://schemas.microsoft.com/office/powerpoint/2010/main" val="32906178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aseline="0" dirty="0" smtClean="0"/>
              <a:t>Молодые специалисты существуют. До 28 лет, более 3,5 лет опыта (это из других вариантов разбиения). Особенность молодых специалистов – нестандартное мышление: Стул обычно стоит рядом со столом, стул находится на складе в отделе мебели. Они пытаются решить задачу не типовым способом.</a:t>
            </a:r>
          </a:p>
          <a:p>
            <a:endParaRPr lang="ru-RU" baseline="0" dirty="0" smtClean="0"/>
          </a:p>
        </p:txBody>
      </p:sp>
      <p:sp>
        <p:nvSpPr>
          <p:cNvPr id="4" name="Номер слайда 3"/>
          <p:cNvSpPr>
            <a:spLocks noGrp="1"/>
          </p:cNvSpPr>
          <p:nvPr>
            <p:ph type="sldNum" sz="quarter" idx="10"/>
          </p:nvPr>
        </p:nvSpPr>
        <p:spPr/>
        <p:txBody>
          <a:bodyPr/>
          <a:lstStyle/>
          <a:p>
            <a:fld id="{ACE8EFCD-0486-4946-9AA2-E54A754B7705}" type="slidenum">
              <a:rPr lang="ru-RU" smtClean="0"/>
              <a:t>16</a:t>
            </a:fld>
            <a:endParaRPr lang="ru-RU"/>
          </a:p>
        </p:txBody>
      </p:sp>
    </p:spTree>
    <p:extLst>
      <p:ext uri="{BB962C8B-B14F-4D97-AF65-F5344CB8AC3E}">
        <p14:creationId xmlns:p14="http://schemas.microsoft.com/office/powerpoint/2010/main" val="11788627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aseline="0" dirty="0" smtClean="0"/>
              <a:t>Есть группа опытных специалистов (больше 12 лет опыта), которые показали любопытный результат. Те кто работали аналитиком, показали лучшие результаты. Те, кто не работал – худшие. 6 человек – это мало, но как гипотезу, я выскажу.</a:t>
            </a:r>
          </a:p>
          <a:p>
            <a:r>
              <a:rPr lang="ru-RU" baseline="0" dirty="0" smtClean="0"/>
              <a:t>Лучшие по количеству «собранных» признаков. Статистики мало, но есть подозрение, что где-то после 12 лет опыта начинается профессиональная деформация.</a:t>
            </a:r>
          </a:p>
          <a:p>
            <a:endParaRPr lang="ru-RU" baseline="0" dirty="0" smtClean="0"/>
          </a:p>
          <a:p>
            <a:r>
              <a:rPr lang="ru-RU" baseline="0" dirty="0" smtClean="0"/>
              <a:t>Кстати, из первоначальной выборки (о чем я еще не рассказывал), были убраны 3 «</a:t>
            </a:r>
            <a:r>
              <a:rPr lang="ru-RU" baseline="0" dirty="0" err="1" smtClean="0"/>
              <a:t>аутлайера</a:t>
            </a:r>
            <a:r>
              <a:rPr lang="ru-RU" baseline="0" dirty="0" smtClean="0"/>
              <a:t>» - статистических выброса.</a:t>
            </a:r>
          </a:p>
          <a:p>
            <a:r>
              <a:rPr lang="ru-RU" baseline="0" dirty="0" smtClean="0"/>
              <a:t>Первый был прекрасный специалист 27 лет с 12 годами опыта выполнения аналитических работ. </a:t>
            </a:r>
          </a:p>
          <a:p>
            <a:r>
              <a:rPr lang="ru-RU" baseline="0" dirty="0" smtClean="0"/>
              <a:t>Второй был специалист 36 лет, 10 лет опыта аналитика. Инженер (админ). Маловероятно, что, поработав 10 лет аналитиком он стал админом</a:t>
            </a:r>
          </a:p>
          <a:p>
            <a:r>
              <a:rPr lang="ru-RU" baseline="0" dirty="0" smtClean="0"/>
              <a:t>Третий  - специалист с 20 годами опыта и 10 годами аналитики. Как оказалось, работал аналитиком меньше 0,5 года. Остальной стаж по собственному предположению.</a:t>
            </a:r>
          </a:p>
          <a:p>
            <a:r>
              <a:rPr lang="ru-RU" baseline="0" dirty="0" smtClean="0"/>
              <a:t>Удалены были потому, что показали ужасные результаты по признакам, несмотря на естественную гипотезу.</a:t>
            </a:r>
          </a:p>
          <a:p>
            <a:r>
              <a:rPr lang="ru-RU" baseline="0" dirty="0" smtClean="0"/>
              <a:t>Предполагаю, что не в гипотезе ело, а в них. Двое из этих троих подтверждают гипотезу о профессиональной деформации.</a:t>
            </a:r>
          </a:p>
          <a:p>
            <a:endParaRPr lang="ru-RU" baseline="0" dirty="0" smtClean="0"/>
          </a:p>
        </p:txBody>
      </p:sp>
      <p:sp>
        <p:nvSpPr>
          <p:cNvPr id="4" name="Номер слайда 3"/>
          <p:cNvSpPr>
            <a:spLocks noGrp="1"/>
          </p:cNvSpPr>
          <p:nvPr>
            <p:ph type="sldNum" sz="quarter" idx="10"/>
          </p:nvPr>
        </p:nvSpPr>
        <p:spPr/>
        <p:txBody>
          <a:bodyPr/>
          <a:lstStyle/>
          <a:p>
            <a:fld id="{ACE8EFCD-0486-4946-9AA2-E54A754B7705}" type="slidenum">
              <a:rPr lang="ru-RU" smtClean="0"/>
              <a:t>17</a:t>
            </a:fld>
            <a:endParaRPr lang="ru-RU"/>
          </a:p>
        </p:txBody>
      </p:sp>
    </p:spTree>
    <p:extLst>
      <p:ext uri="{BB962C8B-B14F-4D97-AF65-F5344CB8AC3E}">
        <p14:creationId xmlns:p14="http://schemas.microsoft.com/office/powerpoint/2010/main" val="2868778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Здесь я изложил</a:t>
            </a:r>
            <a:r>
              <a:rPr lang="ru-RU" baseline="0" dirty="0" smtClean="0"/>
              <a:t> ряд, вероятно, не совсем очевидных проблем, из-за которых  подбор подходящего специалиста может превратиться в лотерею</a:t>
            </a:r>
            <a:r>
              <a:rPr lang="ru-RU" baseline="0" dirty="0" smtClean="0"/>
              <a:t>.</a:t>
            </a:r>
          </a:p>
          <a:p>
            <a:endParaRPr lang="ru-RU" baseline="0" dirty="0" smtClean="0"/>
          </a:p>
          <a:p>
            <a:r>
              <a:rPr lang="ru-RU" baseline="0" dirty="0" smtClean="0"/>
              <a:t>Фактически на собеседовании вы, испытатель, измеряете (своими вопросами и задачами) в определенные моменты времени и определенной среде (собеседования) некоторые объекты (аналитиков), чтобы понять, кто из них лучше будет функционировать в другой среде (будет хорошо работать).</a:t>
            </a:r>
          </a:p>
          <a:p>
            <a:endParaRPr lang="ru-RU" baseline="0" dirty="0" smtClean="0"/>
          </a:p>
          <a:p>
            <a:r>
              <a:rPr lang="ru-RU" baseline="0" dirty="0" smtClean="0"/>
              <a:t>Где здесь проблемы?</a:t>
            </a:r>
          </a:p>
          <a:p>
            <a:r>
              <a:rPr lang="ru-RU" baseline="0" dirty="0" smtClean="0"/>
              <a:t>Первая проблема – это вы. Как испытатель, вы влияете на среду</a:t>
            </a:r>
          </a:p>
          <a:p>
            <a:endParaRPr lang="ru-RU" baseline="0" dirty="0" smtClean="0"/>
          </a:p>
          <a:p>
            <a:r>
              <a:rPr lang="ru-RU" baseline="0" dirty="0" smtClean="0"/>
              <a:t>Влияние испытателя.</a:t>
            </a:r>
          </a:p>
          <a:p>
            <a:r>
              <a:rPr lang="ru-RU" dirty="0" smtClean="0"/>
              <a:t>Если просто взять задачу условно "из собственной практики« (ну или то, что пришло в голову), то результат устного собеседования будет во многом зависеть от того, как вы поведете беседу. А вы будете склоняться к определенному уже продуманному варианту. Письменный вариант позволяет отсечь ваше влияние. Потом можно и побеседовать. </a:t>
            </a:r>
          </a:p>
          <a:p>
            <a:r>
              <a:rPr lang="ru-RU" dirty="0" smtClean="0"/>
              <a:t>Так как вы уже обдумали (если обдумали) задачу, которую даете испытуемому, то вы лучше знаете решение и скорее всего будете испытуемому в процессе обсуждения указывать на его ошибки, чтобы посмотреть реакцию и уточнить детали. Если при этом присутствует человек, не понимающий достаточно хорошо эту задачу, то, пытаясь дать эту задачу в ваше отсутствие другому испытуемому, он, скорее всего, сделает неверное сравнение результатов.</a:t>
            </a:r>
          </a:p>
          <a:p>
            <a:r>
              <a:rPr lang="ru-RU" dirty="0" smtClean="0"/>
              <a:t>Кроме того, как ведущий викторины кажется умнее, поскольку он знает все ответы заранее (вы знаете, что он знает, но впечатление все равно не пропадает), так и вы кажетесь более квалифицированным, когда даёте заранее продуманную задачу. Но не спешите этим пользоваться, так как тот человек, которого вы так </a:t>
            </a:r>
            <a:r>
              <a:rPr lang="ru-RU" dirty="0" err="1" smtClean="0"/>
              <a:t>отсобеседовали</a:t>
            </a:r>
            <a:r>
              <a:rPr lang="ru-RU" dirty="0" smtClean="0"/>
              <a:t>, может потом уступить в сравнении менее подходящему специалисту, на собеседование с которым вы почему-то не пришли.</a:t>
            </a:r>
          </a:p>
          <a:p>
            <a:endParaRPr lang="ru-RU" dirty="0" smtClean="0"/>
          </a:p>
          <a:p>
            <a:r>
              <a:rPr lang="ru-RU" dirty="0" smtClean="0"/>
              <a:t>Испытатель существенно</a:t>
            </a:r>
            <a:r>
              <a:rPr lang="ru-RU" baseline="0" dirty="0" smtClean="0"/>
              <a:t> меньше влияет на письменную задачу. </a:t>
            </a:r>
          </a:p>
          <a:p>
            <a:r>
              <a:rPr lang="ru-RU" baseline="0" dirty="0" smtClean="0"/>
              <a:t>Также, если у вас нет необходимости выдать </a:t>
            </a:r>
            <a:r>
              <a:rPr lang="ru-RU" baseline="0" dirty="0" err="1" smtClean="0"/>
              <a:t>фидбэк</a:t>
            </a:r>
            <a:r>
              <a:rPr lang="ru-RU" baseline="0" dirty="0" smtClean="0"/>
              <a:t> по кандидату очень быстро, можно все результаты решения задач оценивать в один день. Таким образом уменьшив влияние того, что ваше настроение/состояние может меняться день от дня. Можно даже дать эти задания на проверку независимому эксперту.</a:t>
            </a:r>
          </a:p>
          <a:p>
            <a:r>
              <a:rPr lang="ru-RU" baseline="0" dirty="0" smtClean="0"/>
              <a:t>Бывает, нужно дать </a:t>
            </a:r>
            <a:r>
              <a:rPr lang="ru-RU" baseline="0" dirty="0" err="1" smtClean="0"/>
              <a:t>фидбэк</a:t>
            </a:r>
            <a:r>
              <a:rPr lang="ru-RU" baseline="0" dirty="0" smtClean="0"/>
              <a:t> быстро. Тогда от влияние настроения не избавиться. </a:t>
            </a:r>
          </a:p>
          <a:p>
            <a:endParaRPr lang="ru-RU" baseline="0" dirty="0" smtClean="0"/>
          </a:p>
          <a:p>
            <a:r>
              <a:rPr lang="ru-RU" baseline="0" dirty="0" smtClean="0"/>
              <a:t>Далее есть некоторая проблема в вашем измерительном приборе. У него скорее всего несколько шкал, на которых есть отметки желаемого уровня. Этакая </a:t>
            </a:r>
            <a:r>
              <a:rPr lang="ru-RU" baseline="0" dirty="0" err="1" smtClean="0"/>
              <a:t>мультилинейка</a:t>
            </a:r>
            <a:r>
              <a:rPr lang="ru-RU" baseline="0" dirty="0" smtClean="0"/>
              <a:t>.</a:t>
            </a:r>
          </a:p>
          <a:p>
            <a:endParaRPr lang="ru-RU" baseline="0" dirty="0" smtClean="0"/>
          </a:p>
          <a:p>
            <a:r>
              <a:rPr lang="ru-RU" baseline="0" dirty="0" smtClean="0"/>
              <a:t>Влияние способа измерения.</a:t>
            </a:r>
          </a:p>
          <a:p>
            <a:r>
              <a:rPr lang="ru-RU" baseline="0" dirty="0" smtClean="0"/>
              <a:t>Неважно, даете вы испытуемому задачу или задаете вопросы.</a:t>
            </a:r>
          </a:p>
          <a:p>
            <a:endParaRPr lang="ru-RU" baseline="0" dirty="0" smtClean="0"/>
          </a:p>
          <a:p>
            <a:r>
              <a:rPr lang="ru-RU" dirty="0" smtClean="0"/>
              <a:t>Для того, чтобы этой </a:t>
            </a:r>
            <a:r>
              <a:rPr lang="ru-RU" dirty="0" err="1" smtClean="0"/>
              <a:t>мультилинейкой</a:t>
            </a:r>
            <a:r>
              <a:rPr lang="ru-RU" dirty="0" smtClean="0"/>
              <a:t> мерять аналитиков, нужно понимать, какие из её мер действительно измеряют аналитиков, а не ИТ-</a:t>
            </a:r>
            <a:r>
              <a:rPr lang="ru-RU" dirty="0" err="1" smtClean="0"/>
              <a:t>шников</a:t>
            </a:r>
            <a:r>
              <a:rPr lang="ru-RU" dirty="0" smtClean="0"/>
              <a:t> вообще. То есть по какой шкале имеет смысл сравнивать аналитиков, как аналитиков. Это значит, что нужно попробовать измерить ей не только аналитиков. Пытались</a:t>
            </a:r>
            <a:r>
              <a:rPr lang="ru-RU" baseline="0" dirty="0" smtClean="0"/>
              <a:t> ли вы собеседовать не аналитиков как аналитиков? В части задачи это сделать значительно проще.</a:t>
            </a:r>
            <a:endParaRPr lang="ru-RU" dirty="0" smtClean="0"/>
          </a:p>
          <a:p>
            <a:r>
              <a:rPr lang="ru-RU" dirty="0" smtClean="0"/>
              <a:t>Эта </a:t>
            </a:r>
            <a:r>
              <a:rPr lang="ru-RU" dirty="0" err="1" smtClean="0"/>
              <a:t>мультилинейка</a:t>
            </a:r>
            <a:r>
              <a:rPr lang="ru-RU" baseline="0" dirty="0" smtClean="0"/>
              <a:t> с порядковой шкалой. </a:t>
            </a:r>
            <a:r>
              <a:rPr lang="ru-RU" dirty="0" smtClean="0"/>
              <a:t>Мы можем сравнить двух кандидатов, но не можем понять, насколько они различаются. потому что наши предположения о значимости расстояния ничем не подкреплены. Мы должны протестировать некоторое количество аналитиков разного уровня, чтобы понять как нанести деления на эту линейку. Конечно, это вам подскажет опыт. Но задача позволяет (в</a:t>
            </a:r>
            <a:r>
              <a:rPr lang="ru-RU" baseline="0" dirty="0" smtClean="0"/>
              <a:t> соответствующей части проверки) набрать этот опыт быстрее. Не на собеседованиях, а на тестах. Соответственно и реакция на изменение характеристик потока входящих кандидатов будет быстрее.</a:t>
            </a:r>
            <a:endParaRPr lang="ru-RU" dirty="0" smtClean="0"/>
          </a:p>
          <a:p>
            <a:r>
              <a:rPr lang="ru-RU" dirty="0" smtClean="0"/>
              <a:t>Мы можем сравнить решения двух кандидатов между собой, но не можем по этой информации понять, как они соотносятся с уже имеющимися у нас сотрудниками. Чтобы это понимать, нужно проверить задачу на собственных сотрудниках. А</a:t>
            </a:r>
            <a:r>
              <a:rPr lang="ru-RU" baseline="0" dirty="0" smtClean="0"/>
              <a:t> вы собеседуете собственных аналитиков как аналитиков? Не аттестация, а именно как внешнее собеседование? Кроме того, они с вами варятся в одной среде и ваши вопросы уже знают. Задача позволяет быстро провести </a:t>
            </a:r>
            <a:r>
              <a:rPr lang="ru-RU" baseline="0" dirty="0" err="1" smtClean="0"/>
              <a:t>валидацию</a:t>
            </a:r>
            <a:r>
              <a:rPr lang="ru-RU" baseline="0" dirty="0" smtClean="0"/>
              <a:t> по собственным сотрудникам. А если она хорошо модифицируема, то это можно делать постоянно.</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Также в случае стажеров и младших специалистов</a:t>
            </a:r>
            <a:r>
              <a:rPr lang="ru-RU" baseline="0" dirty="0" smtClean="0"/>
              <a:t> они часто еще не знают того, чего хотелось бы, чтобы они знали. Для них имеет смысл сделать свою линейку, и подходящая задача – хороший вариант. Да и задачу проще проанализировать статистически и получить некоторые измеримые критерии.</a:t>
            </a:r>
            <a:endParaRPr lang="ru-RU" dirty="0" smtClean="0"/>
          </a:p>
          <a:p>
            <a:endParaRPr lang="ru-RU" dirty="0" smtClean="0"/>
          </a:p>
          <a:p>
            <a:endParaRPr lang="ru-RU" dirty="0" smtClean="0"/>
          </a:p>
          <a:p>
            <a:r>
              <a:rPr lang="ru-RU" dirty="0" smtClean="0"/>
              <a:t>Влияние</a:t>
            </a:r>
            <a:r>
              <a:rPr lang="ru-RU" baseline="0" dirty="0" smtClean="0"/>
              <a:t> окружающей среды.</a:t>
            </a:r>
          </a:p>
          <a:p>
            <a:r>
              <a:rPr lang="ru-RU" baseline="0" dirty="0" smtClean="0"/>
              <a:t>Вы хотите понять. Как будет аналитик действовать,  в некоторой одной обстановке, а испытываете его в другой. Аналитик должен решать для вас какие-то задачи и выдавать вам результат.</a:t>
            </a:r>
            <a:endParaRPr lang="ru-RU" dirty="0" smtClean="0"/>
          </a:p>
          <a:p>
            <a:r>
              <a:rPr lang="ru-RU" dirty="0" smtClean="0"/>
              <a:t>Логичнее</a:t>
            </a:r>
            <a:r>
              <a:rPr lang="ru-RU" baseline="0" dirty="0" smtClean="0"/>
              <a:t> всего дать аналитику какую-то задачу и попросить  решить. Письменная задача при этом еще и позволяет проверить, насколько человек умеет грамотно формулировать свои мысли, ведь результат работы аналитика – это решение, оформленное в виде некоторого структурированного текста.</a:t>
            </a:r>
          </a:p>
          <a:p>
            <a:r>
              <a:rPr lang="ru-RU" baseline="0" dirty="0" smtClean="0"/>
              <a:t>Кроме того, можно не только оценивать результат решения задачи, но и посмотреть , как человек ее решал. На что  обращал внимание в первую очередь.. Можно побеседовать с ним о задаче и посмотреть, как он реагирует на указание собственных ошибок, почему написал именно то, что написал </a:t>
            </a:r>
            <a:r>
              <a:rPr lang="ru-RU" baseline="0" dirty="0" err="1" smtClean="0"/>
              <a:t>итп</a:t>
            </a:r>
            <a:r>
              <a:rPr lang="ru-RU" baseline="0" dirty="0" smtClean="0"/>
              <a:t>.</a:t>
            </a:r>
          </a:p>
          <a:p>
            <a:r>
              <a:rPr lang="ru-RU" baseline="0" dirty="0" smtClean="0"/>
              <a:t>Задача делает среду измерения и среду применения более похожими.</a:t>
            </a:r>
            <a:endParaRPr lang="ru-RU" dirty="0" smtClean="0"/>
          </a:p>
          <a:p>
            <a:endParaRPr lang="ru-R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Влияние количества измерений</a:t>
            </a:r>
            <a:r>
              <a:rPr lang="ru-RU" baseline="0" dirty="0" smtClean="0"/>
              <a:t>.</a:t>
            </a:r>
            <a:endParaRPr lang="ru-RU" dirty="0" smtClean="0"/>
          </a:p>
          <a:p>
            <a:r>
              <a:rPr lang="ru-RU" dirty="0" smtClean="0"/>
              <a:t>Бывает, </a:t>
            </a:r>
            <a:r>
              <a:rPr lang="ru-RU" baseline="0" dirty="0" smtClean="0"/>
              <a:t>идет большой поток кандидатов. Например, часто такое бывает при отборе стажеров и младших аналитиков. От них непонятно чего ждать, но главное, так как их много, их трудно сравнивать между собой. Особенно если не представлять общие характеристики потока. Делаешь пометки, а потом слушаешь следующего и понимаешь, что предыдущего ты оценил неправильно. </a:t>
            </a:r>
          </a:p>
          <a:p>
            <a:r>
              <a:rPr lang="ru-RU" baseline="0" dirty="0" smtClean="0"/>
              <a:t>Например, у нас на сессии было не принято первыми запускать явных отличников. Перед ними пропускали некоторое количество «хорошистов», так как преподаватель мог им поставить отлично, не имея возможности с кем-то сравнить. А вот если их запустить после «отличников», то они получат только «хорошо», поскольку на фоне предыдущих будут выглядеть хуже.</a:t>
            </a:r>
          </a:p>
          <a:p>
            <a:r>
              <a:rPr lang="ru-RU" baseline="0" dirty="0" smtClean="0"/>
              <a:t>Большой поток кандидатов ведёт к большому количеству сравнений, которые трудно делать без письменной фиксации</a:t>
            </a:r>
          </a:p>
          <a:p>
            <a:r>
              <a:rPr lang="ru-RU" baseline="0" dirty="0" smtClean="0"/>
              <a:t>Если вы много лет сидите на этом потоке, и он стационарен, то конечно проще.</a:t>
            </a:r>
          </a:p>
          <a:p>
            <a:r>
              <a:rPr lang="ru-RU" dirty="0" smtClean="0"/>
              <a:t>При большом количестве</a:t>
            </a:r>
            <a:r>
              <a:rPr lang="ru-RU" baseline="0" dirty="0" smtClean="0"/>
              <a:t> измерений задача облегчает и сами измерения и сравнение.</a:t>
            </a:r>
            <a:endParaRPr lang="ru-RU" dirty="0" smtClean="0"/>
          </a:p>
          <a:p>
            <a:endParaRPr lang="ru-RU" dirty="0" smtClean="0"/>
          </a:p>
          <a:p>
            <a:r>
              <a:rPr lang="ru-RU" dirty="0" smtClean="0"/>
              <a:t>Влияние момента измерения.</a:t>
            </a:r>
          </a:p>
          <a:p>
            <a:r>
              <a:rPr lang="ru-RU" dirty="0" smtClean="0"/>
              <a:t>Обычно мнение о кандидате записывается по горячим следам. Пока не забыл. А сегодня у вас одно настроение/самочувствие, завтра другое. При наличии письменного решения, часть такой</a:t>
            </a:r>
            <a:r>
              <a:rPr lang="ru-RU" baseline="0" dirty="0" smtClean="0"/>
              <a:t> оценки вы можете вынести на потом. Просто оценить решения все вместе в определенный выбранный момент времени. Не всегда, конечно, у вас есть возможность набрать десяток решений, иногда требуется принять решение быстрее. Но и в этом случае есть возможность немного разнести части принятия решения, задачу можно (в первый раз или повторно) оценить чуть позже, когда контекст конкретного собеседования влияет на вас меньше.</a:t>
            </a:r>
            <a:endParaRPr lang="ru-RU" dirty="0" smtClean="0"/>
          </a:p>
          <a:p>
            <a:endParaRPr lang="ru-RU" dirty="0" smtClean="0"/>
          </a:p>
          <a:p>
            <a:r>
              <a:rPr lang="ru-RU" dirty="0" smtClean="0"/>
              <a:t>Влияние объекта измерения.</a:t>
            </a:r>
          </a:p>
          <a:p>
            <a:r>
              <a:rPr lang="ru-RU" dirty="0" smtClean="0"/>
              <a:t>К собеседованию</a:t>
            </a:r>
            <a:r>
              <a:rPr lang="ru-RU" baseline="0" dirty="0" smtClean="0"/>
              <a:t> можно подготовиться. Предвижу замечания, что к задаче подготовиться проще.</a:t>
            </a:r>
            <a:endParaRPr lang="ru-R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baseline="0" dirty="0" smtClean="0"/>
              <a:t>Однако можно попробовать сделать такую задачу, подготовиться к которой сложно. Или подготовка будет равносильна получению тех самых навыков, которые необходимы.</a:t>
            </a:r>
          </a:p>
          <a:p>
            <a:endParaRPr lang="ru-RU" dirty="0" smtClean="0"/>
          </a:p>
          <a:p>
            <a:r>
              <a:rPr lang="ru-RU" baseline="0" dirty="0" smtClean="0"/>
              <a:t>Это теория. Вы заметили, что осталось много незакрытых вопросов: как сделать такую задачу, можно ли вот эти все сравнения и анализ, о которых пойдёт речь провести и вообще.</a:t>
            </a:r>
          </a:p>
          <a:p>
            <a:r>
              <a:rPr lang="ru-RU" baseline="0" dirty="0" smtClean="0"/>
              <a:t>Перейдем к практике. Сейчас вам будет представлена задача. На решение 5 минут. Решение записывайте куда-нибудь, куда вам удобно. Вопросы не задавайте, если что-то непонятно, действуйте в </a:t>
            </a:r>
            <a:r>
              <a:rPr lang="ru-RU" baseline="0" dirty="0" err="1" smtClean="0"/>
              <a:t>соответсвтии</a:t>
            </a:r>
            <a:r>
              <a:rPr lang="ru-RU" baseline="0" dirty="0" smtClean="0"/>
              <a:t> со своими аналитическими соображениями. Обсудим все потом</a:t>
            </a:r>
          </a:p>
          <a:p>
            <a:endParaRPr lang="ru-RU" dirty="0"/>
          </a:p>
        </p:txBody>
      </p:sp>
      <p:sp>
        <p:nvSpPr>
          <p:cNvPr id="4" name="Номер слайда 3"/>
          <p:cNvSpPr>
            <a:spLocks noGrp="1"/>
          </p:cNvSpPr>
          <p:nvPr>
            <p:ph type="sldNum" sz="quarter" idx="10"/>
          </p:nvPr>
        </p:nvSpPr>
        <p:spPr/>
        <p:txBody>
          <a:bodyPr/>
          <a:lstStyle/>
          <a:p>
            <a:fld id="{ACE8EFCD-0486-4946-9AA2-E54A754B7705}" type="slidenum">
              <a:rPr lang="ru-RU" smtClean="0"/>
              <a:t>2</a:t>
            </a:fld>
            <a:endParaRPr lang="ru-RU"/>
          </a:p>
        </p:txBody>
      </p:sp>
    </p:spTree>
    <p:extLst>
      <p:ext uri="{BB962C8B-B14F-4D97-AF65-F5344CB8AC3E}">
        <p14:creationId xmlns:p14="http://schemas.microsoft.com/office/powerpoint/2010/main" val="745152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Сама задача. 5 минут. Дать людям 4-5 минут подумать самостоятельно для пущего эффекта</a:t>
            </a:r>
          </a:p>
          <a:p>
            <a:endParaRPr lang="ru-RU" baseline="0" dirty="0" smtClean="0"/>
          </a:p>
          <a:p>
            <a:r>
              <a:rPr lang="ru-RU" baseline="0" dirty="0" smtClean="0"/>
              <a:t>Пока идёт обдумывание, рассказать о деталях.</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Задача</a:t>
            </a:r>
            <a:r>
              <a:rPr lang="ru-RU" baseline="0" dirty="0" smtClean="0"/>
              <a:t> проверялась на Санкт-Петербургском сообществе аналитиков, на собственных коллегах и на всех попавшихся на СПБ </a:t>
            </a:r>
            <a:r>
              <a:rPr lang="en-US" baseline="0" dirty="0" smtClean="0"/>
              <a:t>Meetup6</a:t>
            </a:r>
            <a:r>
              <a:rPr lang="ru-RU" baseline="0" dirty="0" smtClean="0"/>
              <a:t>. Давалось около 10 минут. Разрешалось сдавать раньше или немного позже. Опрошено около 60 человек. Практически никаких дополнений и подсказок не было. Результаты проанализированы </a:t>
            </a:r>
            <a:r>
              <a:rPr lang="ru-RU" baseline="0" dirty="0" err="1" smtClean="0"/>
              <a:t>стат.пакетом</a:t>
            </a:r>
            <a:r>
              <a:rPr lang="ru-RU"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ru-RU" baseline="0" dirty="0" smtClean="0"/>
              <a:t>В основном использовались деревья решений, так как они (в отличие, например, от </a:t>
            </a:r>
            <a:r>
              <a:rPr lang="ru-RU" baseline="0" dirty="0" err="1" smtClean="0"/>
              <a:t>нейросетей</a:t>
            </a:r>
            <a:r>
              <a:rPr lang="ru-RU" baseline="0" dirty="0" smtClean="0"/>
              <a:t>) сразу дают объяснение результатам. То есть, глядя на дерево решений проще строить гипотезы, почему так. Фактически данное исследование не является статистическим в строгом смысле. То есть некоторые проверки (например, значимости гипотез о неравенстве средних на небольших сплитах) я опускал. Все данные: исходная постановка задачи, сопутствующие материалы и результаты с описаниями у меня есть. Готов предоставить желающим для собственных исследований. Единственное условие: ознакомить меня с результатами. Мне интересно.</a:t>
            </a:r>
          </a:p>
          <a:p>
            <a:endParaRPr lang="ru-RU" baseline="0" dirty="0" smtClean="0"/>
          </a:p>
          <a:p>
            <a:endParaRPr lang="ru-RU" baseline="0" dirty="0" smtClean="0"/>
          </a:p>
          <a:p>
            <a:endParaRPr lang="ru-RU" baseline="0" dirty="0" smtClean="0"/>
          </a:p>
          <a:p>
            <a:endParaRPr lang="ru-RU" baseline="0" dirty="0" smtClean="0"/>
          </a:p>
          <a:p>
            <a:endParaRPr lang="ru-RU" dirty="0" smtClean="0"/>
          </a:p>
        </p:txBody>
      </p:sp>
      <p:sp>
        <p:nvSpPr>
          <p:cNvPr id="4" name="Номер слайда 3"/>
          <p:cNvSpPr>
            <a:spLocks noGrp="1"/>
          </p:cNvSpPr>
          <p:nvPr>
            <p:ph type="sldNum" sz="quarter" idx="10"/>
          </p:nvPr>
        </p:nvSpPr>
        <p:spPr/>
        <p:txBody>
          <a:bodyPr/>
          <a:lstStyle/>
          <a:p>
            <a:fld id="{ACE8EFCD-0486-4946-9AA2-E54A754B7705}" type="slidenum">
              <a:rPr lang="ru-RU" smtClean="0"/>
              <a:t>3</a:t>
            </a:fld>
            <a:endParaRPr lang="ru-RU"/>
          </a:p>
        </p:txBody>
      </p:sp>
    </p:spTree>
    <p:extLst>
      <p:ext uri="{BB962C8B-B14F-4D97-AF65-F5344CB8AC3E}">
        <p14:creationId xmlns:p14="http://schemas.microsoft.com/office/powerpoint/2010/main" val="4073944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Картинки</a:t>
            </a:r>
            <a:r>
              <a:rPr lang="ru-RU" baseline="0" dirty="0" smtClean="0"/>
              <a:t> стульев </a:t>
            </a:r>
            <a:r>
              <a:rPr lang="ru-RU" baseline="0" dirty="0" err="1" smtClean="0"/>
              <a:t>нагуглены</a:t>
            </a:r>
            <a:r>
              <a:rPr lang="ru-RU" baseline="0" dirty="0" smtClean="0"/>
              <a:t>. Все из различных магазинов, где они продавались в разделах стульев или в соответствующих каталогах.</a:t>
            </a:r>
          </a:p>
          <a:p>
            <a:r>
              <a:rPr lang="ru-RU" baseline="0" dirty="0" smtClean="0"/>
              <a:t>А теперь посмотрите на свои записи и прикиньте, много ли стульев реально подходят под описание. Можете записать это число.</a:t>
            </a:r>
          </a:p>
          <a:p>
            <a:r>
              <a:rPr lang="ru-RU" baseline="0" dirty="0" smtClean="0"/>
              <a:t>Мысль проста, так как мы не знаем, какой именно стул находится на складе, то нужно придумать описание, под которое подходит как можно больше стульев любых видов.</a:t>
            </a:r>
          </a:p>
          <a:p>
            <a:endParaRPr lang="ru-RU" baseline="0" dirty="0" smtClean="0"/>
          </a:p>
          <a:p>
            <a:r>
              <a:rPr lang="ru-RU" baseline="0" dirty="0" smtClean="0"/>
              <a:t>Картинка нужна, чтобы показать, как много в реальности возможностей, которые нужно учесть</a:t>
            </a:r>
          </a:p>
          <a:p>
            <a:endParaRPr lang="ru-RU" baseline="0" dirty="0" smtClean="0"/>
          </a:p>
          <a:p>
            <a:endParaRPr lang="ru-RU" dirty="0"/>
          </a:p>
        </p:txBody>
      </p:sp>
      <p:sp>
        <p:nvSpPr>
          <p:cNvPr id="4" name="Номер слайда 3"/>
          <p:cNvSpPr>
            <a:spLocks noGrp="1"/>
          </p:cNvSpPr>
          <p:nvPr>
            <p:ph type="sldNum" sz="quarter" idx="10"/>
          </p:nvPr>
        </p:nvSpPr>
        <p:spPr/>
        <p:txBody>
          <a:bodyPr/>
          <a:lstStyle/>
          <a:p>
            <a:fld id="{ACE8EFCD-0486-4946-9AA2-E54A754B7705}" type="slidenum">
              <a:rPr lang="ru-RU" smtClean="0"/>
              <a:t>4</a:t>
            </a:fld>
            <a:endParaRPr lang="ru-RU"/>
          </a:p>
        </p:txBody>
      </p:sp>
    </p:spTree>
    <p:extLst>
      <p:ext uri="{BB962C8B-B14F-4D97-AF65-F5344CB8AC3E}">
        <p14:creationId xmlns:p14="http://schemas.microsoft.com/office/powerpoint/2010/main" val="419825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И наоборот. Под это описание должно подходить как можно меньше предметов, не являющихся стульями.</a:t>
            </a:r>
          </a:p>
          <a:p>
            <a:r>
              <a:rPr lang="ru-RU" dirty="0" smtClean="0"/>
              <a:t>Посчитайте, сколько</a:t>
            </a:r>
            <a:r>
              <a:rPr lang="ru-RU" baseline="0" dirty="0" smtClean="0"/>
              <a:t> из изображенных предметов подходит под это описание. Запишите и это число.</a:t>
            </a:r>
          </a:p>
          <a:p>
            <a:endParaRPr lang="ru-RU" baseline="0" dirty="0" smtClean="0"/>
          </a:p>
          <a:p>
            <a:r>
              <a:rPr lang="ru-RU" baseline="0" dirty="0" smtClean="0"/>
              <a:t>Картинка дана, чтобы показать, как много возможностей, которые нужно не учитывать.</a:t>
            </a:r>
          </a:p>
          <a:p>
            <a:r>
              <a:rPr lang="ru-RU" baseline="0" dirty="0" smtClean="0"/>
              <a:t>На этой и предыдущей картинках ровно те объекты, по которым производилась экспресс-оценка. Поскольку сразу после теста был некий </a:t>
            </a:r>
            <a:r>
              <a:rPr lang="ru-RU" baseline="0" dirty="0" err="1" smtClean="0"/>
              <a:t>минидоклад</a:t>
            </a:r>
            <a:r>
              <a:rPr lang="ru-RU" baseline="0" dirty="0" smtClean="0"/>
              <a:t> по итогам, была придумана экспресс-версия оценок. Считалось количество стульев из приведенного списка, которые попали по требования. Считалось количество не стульев, которые попали. По оценкам строилось множество Парето, из которого лучшие выбирались по косвенным признакам.</a:t>
            </a:r>
          </a:p>
          <a:p>
            <a:endParaRPr lang="ru-RU" baseline="0" dirty="0" smtClean="0"/>
          </a:p>
          <a:p>
            <a:r>
              <a:rPr lang="ru-RU" dirty="0" smtClean="0"/>
              <a:t>К слову о завышении требований.</a:t>
            </a:r>
          </a:p>
          <a:p>
            <a:r>
              <a:rPr lang="ru-RU" dirty="0" smtClean="0"/>
              <a:t>В экспресс оценке я использовал ряд довольно специфических стульев и других объектов. </a:t>
            </a:r>
            <a:r>
              <a:rPr lang="ru-RU" dirty="0" smtClean="0"/>
              <a:t>Как</a:t>
            </a:r>
            <a:r>
              <a:rPr lang="ru-RU" baseline="0" dirty="0" smtClean="0"/>
              <a:t> и ожидалось в 80% результат по всем объектам не попал никто. </a:t>
            </a:r>
            <a:r>
              <a:rPr lang="ru-RU" dirty="0" smtClean="0"/>
              <a:t>Понимая </a:t>
            </a:r>
            <a:r>
              <a:rPr lang="ru-RU" dirty="0" smtClean="0"/>
              <a:t>это, я  снизил планку. Я решил, что "зачет" получит тот, чьим требованиям соответствуют первые 5 стульев из моего списка, не соответствует кресло, не соответствует табуретка, не соответствует скамейка. Таких людей оказалось целых ноль.</a:t>
            </a:r>
          </a:p>
          <a:p>
            <a:r>
              <a:rPr lang="ru-RU" dirty="0" smtClean="0"/>
              <a:t>Правда есть нюанс. Я считаю, что кресло отличается от стула в первую очередь повышенным уровнем комфорта, ключевым признаком которого являются подлокотники или что-то, что можно использовать для поддержки рук. Есть кресла (то есть предметы, глядя на которые, мы скажем, что это кресло) без подлокотников или их аналогов, но очень мало. Сходу не привести. Также есть стулья (предметы, которые...) с подлокотниками, но их тоже мало. Однако есть ещё один критерий, по которому можно попробовать отсечь кресла (на мой взгляд он менее точен, но так как я могу ошибаться, я решил засчитывать и его). Это транспортабельность. Грубо говоря стулья легко переносить одному. Я добавил в зачет этот критерий и заново пересчитал результаты. "сдавших" оказалось ровно один!</a:t>
            </a:r>
          </a:p>
          <a:p>
            <a:endParaRPr lang="ru-R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Мои экспресс оценки результатов тестирования и оценки этих же работ после некоторого размышления тоже неплохо так разошлись. Так что полагаю необходимым фиксировать ключевые моменты решения и пересматривать их потом на свежую голову. То есть дайте испытуемому задачу на листочке, получите письменное решение, поспрашивайте и добавьте комментариев, а потом прочитайте этот листочек на следующий день. Вроде бы логично, но разве кто-то так делает?</a:t>
            </a:r>
          </a:p>
          <a:p>
            <a:r>
              <a:rPr lang="ru-RU" dirty="0" smtClean="0"/>
              <a:t>Это к проверке</a:t>
            </a:r>
            <a:r>
              <a:rPr lang="ru-RU" baseline="0" dirty="0" smtClean="0"/>
              <a:t> результатов на свежую голову.</a:t>
            </a:r>
            <a:endParaRPr lang="ru-RU" dirty="0" smtClean="0"/>
          </a:p>
          <a:p>
            <a:endParaRPr lang="ru-R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Я пробовал дать части испытуемых самим оценить результаты. Оценка испытуемыми своих работ и оценка этих работ мною существенно отличаются, хотя оценку проводили по одному и тому же набору примеров. Грубо говоря вот стул, вот требование. Я считаю, что соответствует, а испытуемый нет или наоборот. Связываю это с тем, что испытуемый сравнивает не с зафиксированным на бумаге требованием, а с моделью в своей голове. А я пользуюсь только проекцией этой модели на бумагу.</a:t>
            </a:r>
          </a:p>
          <a:p>
            <a:endParaRPr lang="ru-RU" dirty="0"/>
          </a:p>
        </p:txBody>
      </p:sp>
      <p:sp>
        <p:nvSpPr>
          <p:cNvPr id="4" name="Номер слайда 3"/>
          <p:cNvSpPr>
            <a:spLocks noGrp="1"/>
          </p:cNvSpPr>
          <p:nvPr>
            <p:ph type="sldNum" sz="quarter" idx="10"/>
          </p:nvPr>
        </p:nvSpPr>
        <p:spPr/>
        <p:txBody>
          <a:bodyPr/>
          <a:lstStyle/>
          <a:p>
            <a:fld id="{ACE8EFCD-0486-4946-9AA2-E54A754B7705}" type="slidenum">
              <a:rPr lang="ru-RU" smtClean="0"/>
              <a:t>5</a:t>
            </a:fld>
            <a:endParaRPr lang="ru-RU"/>
          </a:p>
        </p:txBody>
      </p:sp>
    </p:spTree>
    <p:extLst>
      <p:ext uri="{BB962C8B-B14F-4D97-AF65-F5344CB8AC3E}">
        <p14:creationId xmlns:p14="http://schemas.microsoft.com/office/powerpoint/2010/main" val="2952660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aseline="0" dirty="0" smtClean="0"/>
              <a:t>С этого момента начинается часть для условных «соискателей». Рассказ о задаче и о том, как ее решали.</a:t>
            </a:r>
          </a:p>
          <a:p>
            <a:r>
              <a:rPr lang="ru-RU" baseline="0" dirty="0" smtClean="0"/>
              <a:t>На слайде куски требований из реальных работ. Как вы видите, они довольно странные. Я конечно, специально подбирал, но все равно.</a:t>
            </a:r>
          </a:p>
          <a:p>
            <a:r>
              <a:rPr lang="ru-RU" baseline="0" dirty="0" smtClean="0"/>
              <a:t>В итоге при проверке пришлось игнорировать некоторое косноязычие, списав его на неудобную обстановку и недостаток времени. Тем лучше смотрелись работы, в которых царил относительный порядок.</a:t>
            </a:r>
          </a:p>
          <a:p>
            <a:endParaRPr lang="ru-RU" baseline="0" dirty="0" smtClean="0"/>
          </a:p>
          <a:p>
            <a:r>
              <a:rPr lang="ru-RU" baseline="0" dirty="0" smtClean="0"/>
              <a:t>Обращайте внимание на! Это не все, на что надо обращать внимание, но то, что бросилось в глаза при проверке</a:t>
            </a:r>
          </a:p>
          <a:p>
            <a:endParaRPr lang="ru-RU" baseline="0" dirty="0" smtClean="0"/>
          </a:p>
          <a:p>
            <a:pPr marL="228600" indent="-228600">
              <a:buAutoNum type="arabicPeriod"/>
            </a:pPr>
            <a:r>
              <a:rPr lang="ru-RU" baseline="0" dirty="0" smtClean="0"/>
              <a:t>Контекст.  Исполнителю «в контексте» можно просто сказать: принеси стул. Вне контекста – приходится изощряться. Не все люди сидят на стульях, когда едят.</a:t>
            </a:r>
          </a:p>
          <a:p>
            <a:pPr marL="228600" indent="-228600">
              <a:buAutoNum type="arabicPeriod"/>
            </a:pPr>
            <a:r>
              <a:rPr lang="ru-RU" baseline="0" dirty="0" smtClean="0"/>
              <a:t>Формулировка требований. Должны. И надо понимать к кому требования. Как в анекдоте про джина и член до земли.</a:t>
            </a:r>
          </a:p>
          <a:p>
            <a:pPr marL="228600" indent="-228600">
              <a:buAutoNum type="arabicPeriod"/>
            </a:pPr>
            <a:r>
              <a:rPr lang="ru-RU" baseline="0" dirty="0" smtClean="0"/>
              <a:t>Требования- это ограничения.  В первую очередь н пространстве функций. Ибо хотя бы одна какая-то функция у предмета быть должна. Набор обязательных функций проецируется на пространство реализаций. Нефункциональные требования ограничивают образ, что менее точно. Также требования подобия  ограничивают мощнее как правило, чем требования различия. Наличие спинки против отсутствия подлокотников. Но оба типа нужны. Слишком сильные условия могут слишком сильно ограничить</a:t>
            </a:r>
          </a:p>
          <a:p>
            <a:pPr marL="228600" indent="-228600">
              <a:buAutoNum type="arabicPeriod"/>
            </a:pPr>
            <a:r>
              <a:rPr lang="ru-RU" baseline="0" dirty="0" smtClean="0"/>
              <a:t>Стереотипы. Пляска от имеющихся в представлении решений, а не от функций – ограничивает. Мы как бы сами опять работаем на пространстве реализаций. Поштучно.</a:t>
            </a:r>
          </a:p>
          <a:p>
            <a:pPr marL="228600" indent="-228600">
              <a:buAutoNum type="arabicPeriod"/>
            </a:pPr>
            <a:r>
              <a:rPr lang="ru-RU" dirty="0" smtClean="0"/>
              <a:t>Начальные условия. Ведь если мы выполняем функцию, то должны быть и начальные условия –параметры.</a:t>
            </a:r>
          </a:p>
          <a:p>
            <a:pPr marL="228600" indent="-228600">
              <a:buAutoNum type="arabicPeriod"/>
            </a:pPr>
            <a:endParaRPr lang="ru-RU"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ru-RU" dirty="0" smtClean="0"/>
              <a:t>про ограничения забывают. Обычно (ну по крайней мере у нас принято) писать ограничения, в рамках которых действуют требования. Если я пишу, инопланетянину, что на стул можно сидеть, имеет смысл уточнить, что сидеть человеку. Про </a:t>
            </a:r>
            <a:r>
              <a:rPr lang="ru-RU" dirty="0" err="1" smtClean="0"/>
              <a:t>антропоморфность</a:t>
            </a:r>
            <a:r>
              <a:rPr lang="ru-RU" dirty="0" smtClean="0"/>
              <a:t> инопланетянина меня спросили человек 6-7. Всем я сказал, что неизвестно. Людей, которые в решении написали хоть какое-то ограничение </a:t>
            </a:r>
            <a:r>
              <a:rPr lang="ru-RU" dirty="0" err="1" smtClean="0"/>
              <a:t>типо</a:t>
            </a:r>
            <a:r>
              <a:rPr lang="ru-RU" dirty="0" smtClean="0"/>
              <a:t> "считаем инопланетянина антропоморфным" было ровно один человек. И ограничение было ровно одно. Полагаю, что в ограниченных временных рамках испытуемые просто считают текущий контекст основным и не стоит надеяться, что они выйдут за его рамки. Например, многие использовали формулировки типа "на чём сидят люди", хотя африканцы сидят на корточках, арабы на подушках </a:t>
            </a:r>
            <a:r>
              <a:rPr lang="ru-RU" dirty="0" err="1" smtClean="0"/>
              <a:t>итп</a:t>
            </a:r>
            <a:r>
              <a:rPr lang="ru-RU" dirty="0" smtClean="0"/>
              <a:t>. Один человек попытался описать как нужно поставить стул, чтобы его использовать. То в каком виде хранятся объекты на складе </a:t>
            </a:r>
            <a:r>
              <a:rPr lang="ru-RU" dirty="0" err="1" smtClean="0"/>
              <a:t>итп</a:t>
            </a:r>
            <a:r>
              <a:rPr lang="ru-RU" dirty="0" smtClean="0"/>
              <a:t> никого не интересует. Практически все считали, что в таком же виде и ориентации в пространстве, как и используются. Хотя здравый смысл и понятие склад подсказывают другое, но этим пренебрегали.</a:t>
            </a:r>
          </a:p>
          <a:p>
            <a:r>
              <a:rPr lang="ru-RU" dirty="0" smtClean="0"/>
              <a:t>--------</a:t>
            </a:r>
          </a:p>
          <a:p>
            <a:pPr marL="228600" indent="-228600">
              <a:buAutoNum type="arabicPeriod"/>
            </a:pPr>
            <a:endParaRPr lang="ru-RU" dirty="0" smtClean="0"/>
          </a:p>
        </p:txBody>
      </p:sp>
      <p:sp>
        <p:nvSpPr>
          <p:cNvPr id="4" name="Номер слайда 3"/>
          <p:cNvSpPr>
            <a:spLocks noGrp="1"/>
          </p:cNvSpPr>
          <p:nvPr>
            <p:ph type="sldNum" sz="quarter" idx="10"/>
          </p:nvPr>
        </p:nvSpPr>
        <p:spPr/>
        <p:txBody>
          <a:bodyPr/>
          <a:lstStyle/>
          <a:p>
            <a:fld id="{ACE8EFCD-0486-4946-9AA2-E54A754B7705}" type="slidenum">
              <a:rPr lang="ru-RU" smtClean="0"/>
              <a:t>6</a:t>
            </a:fld>
            <a:endParaRPr lang="ru-RU"/>
          </a:p>
        </p:txBody>
      </p:sp>
    </p:spTree>
    <p:extLst>
      <p:ext uri="{BB962C8B-B14F-4D97-AF65-F5344CB8AC3E}">
        <p14:creationId xmlns:p14="http://schemas.microsoft.com/office/powerpoint/2010/main" val="3497423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aseline="0" dirty="0" smtClean="0"/>
              <a:t>Самый простой пример. Склад с мебелью. Сколько человек считают, что на складе мебели мебель обычно хранится уже собранной?</a:t>
            </a:r>
          </a:p>
          <a:p>
            <a:r>
              <a:rPr lang="ru-RU" baseline="0" dirty="0" smtClean="0"/>
              <a:t>А сколько человек упомянули о процессе сборки мебели перед поверкой требований?</a:t>
            </a:r>
          </a:p>
          <a:p>
            <a:r>
              <a:rPr lang="ru-RU" baseline="0" dirty="0" smtClean="0"/>
              <a:t>Даже такой очевидный контекст легко забывается.</a:t>
            </a:r>
          </a:p>
          <a:p>
            <a:endParaRPr lang="ru-RU" baseline="0" dirty="0" smtClean="0"/>
          </a:p>
          <a:p>
            <a:r>
              <a:rPr lang="ru-RU" baseline="0" dirty="0" smtClean="0"/>
              <a:t>Вот примерные аналоги из реальной жизни.</a:t>
            </a:r>
          </a:p>
          <a:p>
            <a:endParaRPr lang="en-US" baseline="0" dirty="0" smtClean="0"/>
          </a:p>
          <a:p>
            <a:pPr marL="171450" indent="-171450">
              <a:buFont typeface="Arial" panose="020B0604020202020204" pitchFamily="34" charset="0"/>
              <a:buChar char="•"/>
            </a:pPr>
            <a:r>
              <a:rPr lang="ru-RU" baseline="0" dirty="0" smtClean="0"/>
              <a:t>Пишешь ЧТЗ разработчику с указанием таблиц и полей, куда складывать информацию, а к базе подключиться напрямую нельзя, только через сервис, которой принимает объекты другой структуры и с другими наименованиями</a:t>
            </a:r>
          </a:p>
          <a:p>
            <a:pPr marL="171450" indent="-171450">
              <a:buFont typeface="Arial" panose="020B0604020202020204" pitchFamily="34" charset="0"/>
              <a:buChar char="•"/>
            </a:pPr>
            <a:r>
              <a:rPr lang="ru-RU" baseline="0" dirty="0" smtClean="0"/>
              <a:t>Мы ставим задачу исходя из одной структуры данных, а там другая. </a:t>
            </a:r>
          </a:p>
          <a:p>
            <a:pPr marL="171450" indent="-171450">
              <a:buFont typeface="Arial" panose="020B0604020202020204" pitchFamily="34" charset="0"/>
              <a:buChar char="•"/>
            </a:pPr>
            <a:r>
              <a:rPr lang="ru-RU" baseline="0" dirty="0" smtClean="0"/>
              <a:t>Говорим разработчику искать все документы (</a:t>
            </a:r>
            <a:r>
              <a:rPr lang="en-US" baseline="0" dirty="0" smtClean="0"/>
              <a:t>doc </a:t>
            </a:r>
            <a:r>
              <a:rPr lang="ru-RU" baseline="0" dirty="0" smtClean="0"/>
              <a:t>и </a:t>
            </a:r>
            <a:r>
              <a:rPr lang="en-US" baseline="0" dirty="0" smtClean="0"/>
              <a:t>pdf)</a:t>
            </a:r>
            <a:r>
              <a:rPr lang="ru-RU" baseline="0" dirty="0" smtClean="0"/>
              <a:t>, а пользователи их архивируют предварительно</a:t>
            </a:r>
          </a:p>
          <a:p>
            <a:pPr marL="171450" indent="-171450">
              <a:buFont typeface="Arial" panose="020B0604020202020204" pitchFamily="34" charset="0"/>
              <a:buChar char="•"/>
            </a:pPr>
            <a:r>
              <a:rPr lang="ru-RU" baseline="0" dirty="0" smtClean="0"/>
              <a:t>Говоришь загрузить данные. Разработчик может по одной записи грузить с проверками, может </a:t>
            </a:r>
            <a:r>
              <a:rPr lang="ru-RU" baseline="0" dirty="0" err="1" smtClean="0"/>
              <a:t>балком</a:t>
            </a:r>
            <a:r>
              <a:rPr lang="ru-RU" baseline="0" dirty="0" smtClean="0"/>
              <a:t> кинуть, может кэш отдельный сделает и из него порциями будет пулять. </a:t>
            </a:r>
          </a:p>
          <a:p>
            <a:pPr marL="171450" indent="-171450">
              <a:buFont typeface="Arial" panose="020B0604020202020204" pitchFamily="34" charset="0"/>
              <a:buChar char="•"/>
            </a:pPr>
            <a:r>
              <a:rPr lang="ru-RU" baseline="0" dirty="0" smtClean="0"/>
              <a:t>Задачу ставим, а сроки не называем</a:t>
            </a:r>
          </a:p>
          <a:p>
            <a:pPr marL="171450" indent="-171450">
              <a:buFont typeface="Arial" panose="020B0604020202020204" pitchFamily="34" charset="0"/>
              <a:buChar char="•"/>
            </a:pPr>
            <a:r>
              <a:rPr lang="ru-RU" baseline="0" dirty="0" smtClean="0"/>
              <a:t>Говорим разработчику, ну подровняй там как-нибудь. А у него косоглазие.</a:t>
            </a:r>
          </a:p>
          <a:p>
            <a:pPr marL="171450" indent="-171450">
              <a:buFont typeface="Arial" panose="020B0604020202020204" pitchFamily="34" charset="0"/>
              <a:buChar char="•"/>
            </a:pPr>
            <a:endParaRPr lang="ru-RU" baseline="0" dirty="0" smtClean="0"/>
          </a:p>
          <a:p>
            <a:pPr marL="0" indent="0">
              <a:buFont typeface="Arial" panose="020B0604020202020204" pitchFamily="34" charset="0"/>
              <a:buNone/>
            </a:pPr>
            <a:r>
              <a:rPr lang="ru-RU" baseline="0" dirty="0" smtClean="0"/>
              <a:t>Вы заметили, что на этом слайде нет ни</a:t>
            </a:r>
          </a:p>
          <a:p>
            <a:pPr marL="0" indent="0">
              <a:buFont typeface="Arial" panose="020B0604020202020204" pitchFamily="34" charset="0"/>
              <a:buNone/>
            </a:pPr>
            <a:r>
              <a:rPr lang="ru-RU" baseline="0" dirty="0" smtClean="0"/>
              <a:t>чего про «что такое стул», а практически все о том «как принести стул»? А все потому…</a:t>
            </a:r>
          </a:p>
          <a:p>
            <a:pPr marL="0" indent="0">
              <a:buFont typeface="Arial" panose="020B0604020202020204" pitchFamily="34" charset="0"/>
              <a:buNone/>
            </a:pPr>
            <a:r>
              <a:rPr lang="ru-RU" baseline="0" dirty="0" smtClean="0"/>
              <a:t>------</a:t>
            </a:r>
          </a:p>
        </p:txBody>
      </p:sp>
      <p:sp>
        <p:nvSpPr>
          <p:cNvPr id="4" name="Номер слайда 3"/>
          <p:cNvSpPr>
            <a:spLocks noGrp="1"/>
          </p:cNvSpPr>
          <p:nvPr>
            <p:ph type="sldNum" sz="quarter" idx="10"/>
          </p:nvPr>
        </p:nvSpPr>
        <p:spPr/>
        <p:txBody>
          <a:bodyPr/>
          <a:lstStyle/>
          <a:p>
            <a:fld id="{ACE8EFCD-0486-4946-9AA2-E54A754B7705}" type="slidenum">
              <a:rPr lang="ru-RU" smtClean="0"/>
              <a:t>7</a:t>
            </a:fld>
            <a:endParaRPr lang="ru-RU"/>
          </a:p>
        </p:txBody>
      </p:sp>
    </p:spTree>
    <p:extLst>
      <p:ext uri="{BB962C8B-B14F-4D97-AF65-F5344CB8AC3E}">
        <p14:creationId xmlns:p14="http://schemas.microsoft.com/office/powerpoint/2010/main" val="1894157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Анализ и синтез. Сама задача на самом деле состоит из двух частей. Первая часть - это анализ. Нужно понять, что такое стул и как-то описать его инопланетянину. А вторая часть - синтез. Вам не нужно, чтобы инопланетянин понял, что такое стул. Вам нужно, чтобы он его принёс. То есть после описания, что такое стул, хорошо бы ещё описать инопланетянину, как ему стул искать и как выбирать. Если на складе тысяча стульев - нести все? Так вот постановки задачи в части синтеза не было ни у кого. У небольшого количества людей были отдельные моменты. "из всех похожих по описанию предметов, принеси мне самый лёгкий" </a:t>
            </a:r>
            <a:r>
              <a:rPr lang="ru-RU" dirty="0" err="1" smtClean="0"/>
              <a:t>итп</a:t>
            </a:r>
            <a:r>
              <a:rPr lang="ru-RU" dirty="0" smtClean="0"/>
              <a:t>. Не более одного требования на человека и буквально у 5 человек из всех.</a:t>
            </a:r>
          </a:p>
          <a:p>
            <a:r>
              <a:rPr lang="ru-RU" dirty="0" smtClean="0"/>
              <a:t>-----</a:t>
            </a:r>
          </a:p>
          <a:p>
            <a:r>
              <a:rPr lang="ru-RU" baseline="0" dirty="0" smtClean="0"/>
              <a:t>Я здесь примерно накидал подход от целей. Пишем общие цели, прикидываем как они отображаются на функциональность. Это мне так опытные аналитики говорили.</a:t>
            </a:r>
          </a:p>
          <a:p>
            <a:r>
              <a:rPr lang="ru-RU" baseline="0" dirty="0" smtClean="0"/>
              <a:t>В реальности я знаю двух человек, которые так подошли. И они показали лучшие результаты по всем параметрам.</a:t>
            </a:r>
          </a:p>
          <a:p>
            <a:endParaRPr lang="ru-RU" baseline="0" dirty="0" smtClean="0"/>
          </a:p>
          <a:p>
            <a:r>
              <a:rPr lang="ru-RU" baseline="0" dirty="0" smtClean="0"/>
              <a:t>Были и люди, которые умудрились, описывая стул исключительно с точки зрения форм и взаимного расположения деталей, показать неплохой результат.</a:t>
            </a:r>
          </a:p>
          <a:p>
            <a:r>
              <a:rPr lang="ru-RU" baseline="0" dirty="0" smtClean="0"/>
              <a:t>Попробуйте на досуге – будет интересно</a:t>
            </a:r>
            <a:r>
              <a:rPr lang="ru-RU" baseline="0" dirty="0" smtClean="0"/>
              <a:t>.</a:t>
            </a:r>
          </a:p>
          <a:p>
            <a:endParaRPr lang="ru-RU" baseline="0" dirty="0" smtClean="0"/>
          </a:p>
          <a:p>
            <a:r>
              <a:rPr lang="ru-RU" baseline="0" dirty="0" smtClean="0"/>
              <a:t>Есть и нюансы. Например, последняя строчка помечена вопросом. Я не придумал как быстро дойти до этой строчки по задачам. Но как только я поставил себе вопрос так: что может быть такого, из-за чего мои требования не помогут (почему инопланетянин не справился) – вариант с разобранными стульями сразу пришел в голову</a:t>
            </a:r>
            <a:r>
              <a:rPr lang="ru-RU" baseline="0" dirty="0" smtClean="0"/>
              <a:t>.</a:t>
            </a:r>
          </a:p>
          <a:p>
            <a:r>
              <a:rPr lang="ru-RU" baseline="0" dirty="0" smtClean="0"/>
              <a:t>То есть постановка задачи в виде: « а почему не получилось выполнить задачу», - оказывается очень полезной. О чём, впрочем, написано во многих умных книгах.</a:t>
            </a:r>
            <a:endParaRPr lang="ru-RU" baseline="0" dirty="0" smtClean="0"/>
          </a:p>
          <a:p>
            <a:r>
              <a:rPr lang="ru-RU" baseline="0" dirty="0" smtClean="0"/>
              <a:t>----------</a:t>
            </a:r>
          </a:p>
          <a:p>
            <a:endParaRPr lang="ru-RU" dirty="0"/>
          </a:p>
        </p:txBody>
      </p:sp>
      <p:sp>
        <p:nvSpPr>
          <p:cNvPr id="4" name="Номер слайда 3"/>
          <p:cNvSpPr>
            <a:spLocks noGrp="1"/>
          </p:cNvSpPr>
          <p:nvPr>
            <p:ph type="sldNum" sz="quarter" idx="10"/>
          </p:nvPr>
        </p:nvSpPr>
        <p:spPr/>
        <p:txBody>
          <a:bodyPr/>
          <a:lstStyle/>
          <a:p>
            <a:fld id="{ACE8EFCD-0486-4946-9AA2-E54A754B7705}" type="slidenum">
              <a:rPr lang="ru-RU" smtClean="0"/>
              <a:t>8</a:t>
            </a:fld>
            <a:endParaRPr lang="ru-RU"/>
          </a:p>
        </p:txBody>
      </p:sp>
    </p:spTree>
    <p:extLst>
      <p:ext uri="{BB962C8B-B14F-4D97-AF65-F5344CB8AC3E}">
        <p14:creationId xmlns:p14="http://schemas.microsoft.com/office/powerpoint/2010/main" val="3330607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Я далее все свои наблюдения буду называть гипотезами.</a:t>
            </a:r>
          </a:p>
          <a:p>
            <a:r>
              <a:rPr lang="ru-RU" dirty="0" smtClean="0"/>
              <a:t>По-хорошему каждую</a:t>
            </a:r>
            <a:r>
              <a:rPr lang="ru-RU" baseline="0" dirty="0" smtClean="0"/>
              <a:t> гипотезу нужно проверять. Оценивать правдоподобие при помощи соответствующих критериев. А перед этим оценивать правдоподобие того, что выбранная величина имеет распределение, которое годится для того, чтобы оценивать гипотезы. А выборка все-таки очень маленькая.</a:t>
            </a:r>
          </a:p>
          <a:p>
            <a:r>
              <a:rPr lang="ru-RU" baseline="0" dirty="0" smtClean="0"/>
              <a:t>Поэтому я в основном пользовался деревьями решений и здравый смысл. Данные есть, так что желающие могут провести строгое сравнение с соблюдением всех статистических процедур.</a:t>
            </a:r>
          </a:p>
          <a:p>
            <a:endParaRPr lang="ru-RU" baseline="0" dirty="0" smtClean="0"/>
          </a:p>
          <a:p>
            <a:r>
              <a:rPr lang="ru-RU" dirty="0" smtClean="0"/>
              <a:t>На предыдущем слайде я говорил о переходе от подсчета совпадений к естественным признакам.</a:t>
            </a:r>
            <a:r>
              <a:rPr lang="ru-RU" baseline="0" dirty="0" smtClean="0"/>
              <a:t> Далее я буду оперировать именно ими, поясняя каждый раз о чем идет речь. Полный набор можно будет получить у меня, но об этом в конце</a:t>
            </a:r>
            <a:r>
              <a:rPr lang="ru-RU" baseline="0" dirty="0" smtClean="0"/>
              <a:t>.</a:t>
            </a:r>
          </a:p>
          <a:p>
            <a:endParaRPr lang="ru-RU" baseline="0" dirty="0" smtClean="0"/>
          </a:p>
          <a:p>
            <a:r>
              <a:rPr lang="ru-RU" baseline="0" dirty="0" smtClean="0"/>
              <a:t>Трудно понять, какой результат считать лучшим. Я сделал несколько искусственных рангов на основе всех придуманных мной признаков и оказалось, что с естественными гипотезами они практически не связаны. О некоторых нюансах расскажу далее. А пока просто упомяну, что опирался я на как раз на стаж и опыт, которые в среднем коррелируют с качество специалиста.</a:t>
            </a:r>
            <a:endParaRPr lang="ru-RU" baseline="0" dirty="0" smtClean="0"/>
          </a:p>
          <a:p>
            <a:endParaRPr lang="ru-RU" baseline="0" dirty="0" smtClean="0"/>
          </a:p>
          <a:p>
            <a:endParaRPr lang="ru-RU" baseline="0" dirty="0" smtClean="0"/>
          </a:p>
          <a:p>
            <a:endParaRPr lang="ru-RU" dirty="0"/>
          </a:p>
        </p:txBody>
      </p:sp>
      <p:sp>
        <p:nvSpPr>
          <p:cNvPr id="4" name="Номер слайда 3"/>
          <p:cNvSpPr>
            <a:spLocks noGrp="1"/>
          </p:cNvSpPr>
          <p:nvPr>
            <p:ph type="sldNum" sz="quarter" idx="10"/>
          </p:nvPr>
        </p:nvSpPr>
        <p:spPr/>
        <p:txBody>
          <a:bodyPr/>
          <a:lstStyle/>
          <a:p>
            <a:fld id="{ACE8EFCD-0486-4946-9AA2-E54A754B7705}" type="slidenum">
              <a:rPr lang="ru-RU" smtClean="0"/>
              <a:t>9</a:t>
            </a:fld>
            <a:endParaRPr lang="ru-RU"/>
          </a:p>
        </p:txBody>
      </p:sp>
    </p:spTree>
    <p:extLst>
      <p:ext uri="{BB962C8B-B14F-4D97-AF65-F5344CB8AC3E}">
        <p14:creationId xmlns:p14="http://schemas.microsoft.com/office/powerpoint/2010/main" val="2494146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C5D5BD0-7529-4D0A-B1BC-4DB4FA3FBD5B}" type="datetimeFigureOut">
              <a:rPr lang="ru-RU" smtClean="0"/>
              <a:t>10.03.2016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4349A2D-736D-4B6C-A397-508EA6C4DB2F}" type="slidenum">
              <a:rPr lang="ru-RU" smtClean="0"/>
              <a:t>‹#›</a:t>
            </a:fld>
            <a:endParaRPr lang="ru-RU"/>
          </a:p>
        </p:txBody>
      </p:sp>
    </p:spTree>
    <p:extLst>
      <p:ext uri="{BB962C8B-B14F-4D97-AF65-F5344CB8AC3E}">
        <p14:creationId xmlns:p14="http://schemas.microsoft.com/office/powerpoint/2010/main" val="2450070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C5D5BD0-7529-4D0A-B1BC-4DB4FA3FBD5B}" type="datetimeFigureOut">
              <a:rPr lang="ru-RU" smtClean="0"/>
              <a:t>10.03.2016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4349A2D-736D-4B6C-A397-508EA6C4DB2F}" type="slidenum">
              <a:rPr lang="ru-RU" smtClean="0"/>
              <a:t>‹#›</a:t>
            </a:fld>
            <a:endParaRPr lang="ru-RU"/>
          </a:p>
        </p:txBody>
      </p:sp>
    </p:spTree>
    <p:extLst>
      <p:ext uri="{BB962C8B-B14F-4D97-AF65-F5344CB8AC3E}">
        <p14:creationId xmlns:p14="http://schemas.microsoft.com/office/powerpoint/2010/main" val="1295005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C5D5BD0-7529-4D0A-B1BC-4DB4FA3FBD5B}" type="datetimeFigureOut">
              <a:rPr lang="ru-RU" smtClean="0"/>
              <a:t>10.03.2016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4349A2D-736D-4B6C-A397-508EA6C4DB2F}" type="slidenum">
              <a:rPr lang="ru-RU" smtClean="0"/>
              <a:t>‹#›</a:t>
            </a:fld>
            <a:endParaRPr lang="ru-RU"/>
          </a:p>
        </p:txBody>
      </p:sp>
    </p:spTree>
    <p:extLst>
      <p:ext uri="{BB962C8B-B14F-4D97-AF65-F5344CB8AC3E}">
        <p14:creationId xmlns:p14="http://schemas.microsoft.com/office/powerpoint/2010/main" val="3898654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C5D5BD0-7529-4D0A-B1BC-4DB4FA3FBD5B}" type="datetimeFigureOut">
              <a:rPr lang="ru-RU" smtClean="0"/>
              <a:t>10.03.2016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4349A2D-736D-4B6C-A397-508EA6C4DB2F}" type="slidenum">
              <a:rPr lang="ru-RU" smtClean="0"/>
              <a:t>‹#›</a:t>
            </a:fld>
            <a:endParaRPr lang="ru-RU"/>
          </a:p>
        </p:txBody>
      </p:sp>
    </p:spTree>
    <p:extLst>
      <p:ext uri="{BB962C8B-B14F-4D97-AF65-F5344CB8AC3E}">
        <p14:creationId xmlns:p14="http://schemas.microsoft.com/office/powerpoint/2010/main" val="4112752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C5D5BD0-7529-4D0A-B1BC-4DB4FA3FBD5B}" type="datetimeFigureOut">
              <a:rPr lang="ru-RU" smtClean="0"/>
              <a:t>10.03.2016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4349A2D-736D-4B6C-A397-508EA6C4DB2F}" type="slidenum">
              <a:rPr lang="ru-RU" smtClean="0"/>
              <a:t>‹#›</a:t>
            </a:fld>
            <a:endParaRPr lang="ru-RU"/>
          </a:p>
        </p:txBody>
      </p:sp>
    </p:spTree>
    <p:extLst>
      <p:ext uri="{BB962C8B-B14F-4D97-AF65-F5344CB8AC3E}">
        <p14:creationId xmlns:p14="http://schemas.microsoft.com/office/powerpoint/2010/main" val="724348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C5D5BD0-7529-4D0A-B1BC-4DB4FA3FBD5B}" type="datetimeFigureOut">
              <a:rPr lang="ru-RU" smtClean="0"/>
              <a:t>10.03.2016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4349A2D-736D-4B6C-A397-508EA6C4DB2F}" type="slidenum">
              <a:rPr lang="ru-RU" smtClean="0"/>
              <a:t>‹#›</a:t>
            </a:fld>
            <a:endParaRPr lang="ru-RU"/>
          </a:p>
        </p:txBody>
      </p:sp>
    </p:spTree>
    <p:extLst>
      <p:ext uri="{BB962C8B-B14F-4D97-AF65-F5344CB8AC3E}">
        <p14:creationId xmlns:p14="http://schemas.microsoft.com/office/powerpoint/2010/main" val="4202657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C5D5BD0-7529-4D0A-B1BC-4DB4FA3FBD5B}" type="datetimeFigureOut">
              <a:rPr lang="ru-RU" smtClean="0"/>
              <a:t>10.03.2016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4349A2D-736D-4B6C-A397-508EA6C4DB2F}" type="slidenum">
              <a:rPr lang="ru-RU" smtClean="0"/>
              <a:t>‹#›</a:t>
            </a:fld>
            <a:endParaRPr lang="ru-RU"/>
          </a:p>
        </p:txBody>
      </p:sp>
    </p:spTree>
    <p:extLst>
      <p:ext uri="{BB962C8B-B14F-4D97-AF65-F5344CB8AC3E}">
        <p14:creationId xmlns:p14="http://schemas.microsoft.com/office/powerpoint/2010/main" val="1386505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C5D5BD0-7529-4D0A-B1BC-4DB4FA3FBD5B}" type="datetimeFigureOut">
              <a:rPr lang="ru-RU" smtClean="0"/>
              <a:t>10.03.2016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4349A2D-736D-4B6C-A397-508EA6C4DB2F}" type="slidenum">
              <a:rPr lang="ru-RU" smtClean="0"/>
              <a:t>‹#›</a:t>
            </a:fld>
            <a:endParaRPr lang="ru-RU"/>
          </a:p>
        </p:txBody>
      </p:sp>
    </p:spTree>
    <p:extLst>
      <p:ext uri="{BB962C8B-B14F-4D97-AF65-F5344CB8AC3E}">
        <p14:creationId xmlns:p14="http://schemas.microsoft.com/office/powerpoint/2010/main" val="3249896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C5D5BD0-7529-4D0A-B1BC-4DB4FA3FBD5B}" type="datetimeFigureOut">
              <a:rPr lang="ru-RU" smtClean="0"/>
              <a:t>10.03.2016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4349A2D-736D-4B6C-A397-508EA6C4DB2F}" type="slidenum">
              <a:rPr lang="ru-RU" smtClean="0"/>
              <a:t>‹#›</a:t>
            </a:fld>
            <a:endParaRPr lang="ru-RU"/>
          </a:p>
        </p:txBody>
      </p:sp>
    </p:spTree>
    <p:extLst>
      <p:ext uri="{BB962C8B-B14F-4D97-AF65-F5344CB8AC3E}">
        <p14:creationId xmlns:p14="http://schemas.microsoft.com/office/powerpoint/2010/main" val="1236948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9C5D5BD0-7529-4D0A-B1BC-4DB4FA3FBD5B}" type="datetimeFigureOut">
              <a:rPr lang="ru-RU" smtClean="0"/>
              <a:t>10.03.2016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4349A2D-736D-4B6C-A397-508EA6C4DB2F}" type="slidenum">
              <a:rPr lang="ru-RU" smtClean="0"/>
              <a:t>‹#›</a:t>
            </a:fld>
            <a:endParaRPr lang="ru-RU"/>
          </a:p>
        </p:txBody>
      </p:sp>
    </p:spTree>
    <p:extLst>
      <p:ext uri="{BB962C8B-B14F-4D97-AF65-F5344CB8AC3E}">
        <p14:creationId xmlns:p14="http://schemas.microsoft.com/office/powerpoint/2010/main" val="1946068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9C5D5BD0-7529-4D0A-B1BC-4DB4FA3FBD5B}" type="datetimeFigureOut">
              <a:rPr lang="ru-RU" smtClean="0"/>
              <a:t>10.03.2016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4349A2D-736D-4B6C-A397-508EA6C4DB2F}" type="slidenum">
              <a:rPr lang="ru-RU" smtClean="0"/>
              <a:t>‹#›</a:t>
            </a:fld>
            <a:endParaRPr lang="ru-RU"/>
          </a:p>
        </p:txBody>
      </p:sp>
    </p:spTree>
    <p:extLst>
      <p:ext uri="{BB962C8B-B14F-4D97-AF65-F5344CB8AC3E}">
        <p14:creationId xmlns:p14="http://schemas.microsoft.com/office/powerpoint/2010/main" val="2925692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5D5BD0-7529-4D0A-B1BC-4DB4FA3FBD5B}" type="datetimeFigureOut">
              <a:rPr lang="ru-RU" smtClean="0"/>
              <a:t>10.03.2016</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349A2D-736D-4B6C-A397-508EA6C4DB2F}" type="slidenum">
              <a:rPr lang="ru-RU" smtClean="0"/>
              <a:t>‹#›</a:t>
            </a:fld>
            <a:endParaRPr lang="ru-RU"/>
          </a:p>
        </p:txBody>
      </p:sp>
    </p:spTree>
    <p:extLst>
      <p:ext uri="{BB962C8B-B14F-4D97-AF65-F5344CB8AC3E}">
        <p14:creationId xmlns:p14="http://schemas.microsoft.com/office/powerpoint/2010/main" val="10872949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hemeOverride" Target="../theme/themeOverride1.xml"/><Relationship Id="rId5" Type="http://schemas.openxmlformats.org/officeDocument/2006/relationships/image" Target="../media/image5.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5.jpeg"/><Relationship Id="rId18" Type="http://schemas.openxmlformats.org/officeDocument/2006/relationships/image" Target="../media/image20.jpeg"/><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4.jpeg"/><Relationship Id="rId17" Type="http://schemas.openxmlformats.org/officeDocument/2006/relationships/image" Target="../media/image19.jpg"/><Relationship Id="rId2" Type="http://schemas.openxmlformats.org/officeDocument/2006/relationships/notesSlide" Target="../notesSlides/notesSlide4.xml"/><Relationship Id="rId16" Type="http://schemas.openxmlformats.org/officeDocument/2006/relationships/image" Target="../media/image18.jpeg"/><Relationship Id="rId20"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9.jpeg"/><Relationship Id="rId11" Type="http://schemas.openxmlformats.org/officeDocument/2006/relationships/image" Target="../media/image13.jpeg"/><Relationship Id="rId5" Type="http://schemas.openxmlformats.org/officeDocument/2006/relationships/image" Target="../media/image8.jpeg"/><Relationship Id="rId15" Type="http://schemas.openxmlformats.org/officeDocument/2006/relationships/image" Target="../media/image17.jpeg"/><Relationship Id="rId10" Type="http://schemas.openxmlformats.org/officeDocument/2006/relationships/image" Target="../media/image12.jpeg"/><Relationship Id="rId19" Type="http://schemas.openxmlformats.org/officeDocument/2006/relationships/image" Target="../media/image21.jpeg"/><Relationship Id="rId4" Type="http://schemas.openxmlformats.org/officeDocument/2006/relationships/image" Target="../media/image7.jpeg"/><Relationship Id="rId9" Type="http://schemas.openxmlformats.org/officeDocument/2006/relationships/hyperlink" Target="http://www.google.ru/url?sa=i&amp;source=imgres&amp;cd=&amp;cad=rja&amp;uact=8&amp;ved=0CAkQjRwwAGoVChMI4fyckfGCyQIVyhcsCh1ldwOg&amp;url=http://www.stul54.ru/catalog/barnye-stulya/&amp;psig=AFQjCNGJdQH3s-nO2LKwCfPyrLi252raoA&amp;ust=1447142791068013" TargetMode="External"/><Relationship Id="rId14" Type="http://schemas.openxmlformats.org/officeDocument/2006/relationships/image" Target="../media/image16.jpg"/></Relationships>
</file>

<file path=ppt/slides/_rels/slide5.xml.rels><?xml version="1.0" encoding="UTF-8" standalone="yes"?>
<Relationships xmlns="http://schemas.openxmlformats.org/package/2006/relationships"><Relationship Id="rId8" Type="http://schemas.openxmlformats.org/officeDocument/2006/relationships/hyperlink" Target="http://www.google.ru/url?sa=i&amp;source=imgres&amp;cd=&amp;cad=rja&amp;uact=8&amp;ved=0CAkQjRwwAGoVChMI0JfSw_SCyQIV5_xyCh2jiwfj&amp;url=http://www.ikea.com/ru/ru/catalog/products/20249330/&amp;psig=AFQjCNGZ2qdJQomf99sOqoGirSC3FrAx2w&amp;ust=1447143702078516" TargetMode="External"/><Relationship Id="rId13" Type="http://schemas.openxmlformats.org/officeDocument/2006/relationships/image" Target="../media/image27.jpeg"/><Relationship Id="rId18" Type="http://schemas.openxmlformats.org/officeDocument/2006/relationships/hyperlink" Target="http://www.google.ru/url?sa=i&amp;source=imgres&amp;cd=&amp;cad=rja&amp;uact=8&amp;ved=0CAkQjRwwAGoVChMIn_O0u_WCyQIVQY0sCh0vUwCe&amp;url=http://totcar.ru/katalog-tovarov/velomobili-i-pedalnye-mashinki/velomobili-berg-gollandiya.php&amp;psig=AFQjCNHwsdR35PiI_6qE3bCaJkGbrPWuUQ&amp;ust=1447143953274104" TargetMode="External"/><Relationship Id="rId3" Type="http://schemas.openxmlformats.org/officeDocument/2006/relationships/image" Target="../media/image22.png"/><Relationship Id="rId21" Type="http://schemas.openxmlformats.org/officeDocument/2006/relationships/image" Target="../media/image31.jpeg"/><Relationship Id="rId7" Type="http://schemas.openxmlformats.org/officeDocument/2006/relationships/image" Target="../media/image24.jpeg"/><Relationship Id="rId12" Type="http://schemas.openxmlformats.org/officeDocument/2006/relationships/hyperlink" Target="http://www.google.ru/url?sa=i&amp;source=imgres&amp;cd=&amp;cad=rja&amp;uact=8&amp;ved=0CAkQjRwwAGoVChMIzar8gvWCyQIVBlUsCh0HrwCT&amp;url=http://rus-img2.com/kacheli-detskie&amp;psig=AFQjCNGcEy0TgKHFYARgp9IQWOrbjSomwQ&amp;ust=1447143834876305" TargetMode="External"/><Relationship Id="rId17" Type="http://schemas.openxmlformats.org/officeDocument/2006/relationships/image" Target="../media/image29.jpeg"/><Relationship Id="rId2" Type="http://schemas.openxmlformats.org/officeDocument/2006/relationships/notesSlide" Target="../notesSlides/notesSlide5.xml"/><Relationship Id="rId16" Type="http://schemas.openxmlformats.org/officeDocument/2006/relationships/hyperlink" Target="http://www.google.ru/url?sa=i&amp;source=imgres&amp;cd=&amp;cad=rja&amp;uact=8&amp;ved=0CAkQjRwwAGoVChMInb6gsPWCyQIVxFksCh36Xg2U&amp;url=http://sarinfo.ru/companies/search_result.php?ELEMENT_ID%3D52352&amp;psig=AFQjCNHUkchnk2sLKiOnKHnXIhvUbhNdVQ&amp;ust=1447143929860156" TargetMode="External"/><Relationship Id="rId20" Type="http://schemas.openxmlformats.org/officeDocument/2006/relationships/hyperlink" Target="http://www.google.ru/url?sa=i&amp;source=imgres&amp;cd=&amp;cad=rja&amp;uact=8&amp;ved=0CAkQjRwwAGoVChMI59WE4PWCyQIVCpYsCh0c_weg&amp;url=http://www.cam.allmarkets.ru/chair.htm&amp;psig=AFQjCNEOpzDOhH6B-0MjCCNXwM0onm7mWg&amp;ust=1447144030042891" TargetMode="External"/><Relationship Id="rId1" Type="http://schemas.openxmlformats.org/officeDocument/2006/relationships/slideLayout" Target="../slideLayouts/slideLayout6.xml"/><Relationship Id="rId6" Type="http://schemas.openxmlformats.org/officeDocument/2006/relationships/hyperlink" Target="http://www.google.ru/url?sa=i&amp;source=imgres&amp;cd=&amp;cad=rja&amp;uact=8&amp;ved=0CAkQjRwwAGoVChMI5sPCsvSCyQIVBABzCh0jygwE&amp;url=http://belberg-russia.ru/news/47/&amp;psig=AFQjCNEWnqjBiyMSRjEyaOKy1I3gR-A8fA&amp;ust=1447143666218648" TargetMode="External"/><Relationship Id="rId11" Type="http://schemas.openxmlformats.org/officeDocument/2006/relationships/image" Target="../media/image26.jpeg"/><Relationship Id="rId24" Type="http://schemas.openxmlformats.org/officeDocument/2006/relationships/image" Target="../media/image1.png"/><Relationship Id="rId5" Type="http://schemas.openxmlformats.org/officeDocument/2006/relationships/image" Target="../media/image23.jpeg"/><Relationship Id="rId15" Type="http://schemas.openxmlformats.org/officeDocument/2006/relationships/image" Target="../media/image28.jpeg"/><Relationship Id="rId23" Type="http://schemas.openxmlformats.org/officeDocument/2006/relationships/image" Target="../media/image32.jpeg"/><Relationship Id="rId10" Type="http://schemas.openxmlformats.org/officeDocument/2006/relationships/hyperlink" Target="http://www.google.ru/url?sa=i&amp;source=imgres&amp;cd=&amp;cad=rja&amp;uact=8&amp;ved=0CAkQjRwwAGoVChMIxbKR8fSCyQIVAVUsCh36SwOV&amp;url=http://trend-mebel.ru/mebel-dlya-personala/byudjet/1284-peregorodka-k-stolu-bm-8.1.html&amp;psig=AFQjCNErICmPtyjoG7RPaFKRXiHn7chTXg&amp;ust=1447143797491650" TargetMode="External"/><Relationship Id="rId19" Type="http://schemas.openxmlformats.org/officeDocument/2006/relationships/image" Target="../media/image30.jpeg"/><Relationship Id="rId4" Type="http://schemas.openxmlformats.org/officeDocument/2006/relationships/hyperlink" Target="http://www.google.ru/url?sa=i&amp;source=imgres&amp;cd=&amp;cad=rja&amp;uact=8&amp;ved=0CAkQjRwwAGoVChMI4qm9oPSCyQIVQp1yCh1AlQ8o&amp;url=http://www.santehural.ru/category/unitazy-kompakty/offset36/&amp;psig=AFQjCNFq12X-9YmX4GQUCkFAbi2AGfy0Bg&amp;ust=1447143628358061" TargetMode="External"/><Relationship Id="rId9" Type="http://schemas.openxmlformats.org/officeDocument/2006/relationships/image" Target="../media/image25.jpeg"/><Relationship Id="rId14" Type="http://schemas.openxmlformats.org/officeDocument/2006/relationships/hyperlink" Target="http://www.google.ru/url?sa=i&amp;source=imgres&amp;cd=&amp;cad=rja&amp;uact=8&amp;ved=0CAkQjRwwAGoVChMI7LivovWCyQIVQtksCh3chgmT&amp;url=http://xn--16-emcdgdk.xn--p1ai/trenazer_sil.shtml&amp;psig=AFQjCNE_mFSEsozL10kOZ8b-imvlC2a5xA&amp;ust=1447143900732205" TargetMode="External"/><Relationship Id="rId22" Type="http://schemas.openxmlformats.org/officeDocument/2006/relationships/hyperlink" Target="http://www.google.ru/url?sa=i&amp;source=imgres&amp;cd=&amp;cad=rja&amp;uact=8&amp;ved=0CAkQjRwwAGoVChMIneuQx_aCyQIVwowsCh0lCwed&amp;url=http://enterer.ru/katalog/oborudovanie/mnogomestnyie_sekczii/skamya.html&amp;psig=AFQjCNHYODFYfxtsal8324uCk4awRbPm9g&amp;ust=1447144246268260"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hemeOverride" Target="../theme/themeOverride2.xml"/><Relationship Id="rId5" Type="http://schemas.openxmlformats.org/officeDocument/2006/relationships/image" Target="../media/image1.png"/><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0653" y="2867959"/>
            <a:ext cx="6944530" cy="646331"/>
          </a:xfrm>
          <a:prstGeom prst="rect">
            <a:avLst/>
          </a:prstGeom>
          <a:noFill/>
        </p:spPr>
        <p:txBody>
          <a:bodyPr wrap="none" rtlCol="0">
            <a:spAutoFit/>
          </a:bodyPr>
          <a:lstStyle/>
          <a:p>
            <a:r>
              <a:rPr lang="ru-RU" sz="3600" b="1" dirty="0" smtClean="0">
                <a:latin typeface="Bookman Old Style" panose="02050604050505020204" pitchFamily="18" charset="0"/>
              </a:rPr>
              <a:t>Как распознать аналитика</a:t>
            </a:r>
            <a:endParaRPr lang="ru-RU" sz="3600" b="1" dirty="0">
              <a:latin typeface="Bookman Old Style" panose="02050604050505020204" pitchFamily="18" charset="0"/>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28009" y="199464"/>
            <a:ext cx="1714500" cy="685800"/>
          </a:xfrm>
          <a:prstGeom prst="rect">
            <a:avLst/>
          </a:prstGeom>
        </p:spPr>
      </p:pic>
      <p:pic>
        <p:nvPicPr>
          <p:cNvPr id="5" name="Рисунок 4"/>
          <p:cNvPicPr>
            <a:picLocks noChangeAspect="1"/>
          </p:cNvPicPr>
          <p:nvPr/>
        </p:nvPicPr>
        <p:blipFill>
          <a:blip r:embed="rId4"/>
          <a:stretch>
            <a:fillRect/>
          </a:stretch>
        </p:blipFill>
        <p:spPr>
          <a:xfrm>
            <a:off x="304000" y="203091"/>
            <a:ext cx="1714286" cy="761905"/>
          </a:xfrm>
          <a:prstGeom prst="rect">
            <a:avLst/>
          </a:prstGeom>
        </p:spPr>
      </p:pic>
      <p:pic>
        <p:nvPicPr>
          <p:cNvPr id="6" name="Рисунок 5"/>
          <p:cNvPicPr>
            <a:picLocks noChangeAspect="1"/>
          </p:cNvPicPr>
          <p:nvPr/>
        </p:nvPicPr>
        <p:blipFill>
          <a:blip r:embed="rId5"/>
          <a:stretch>
            <a:fillRect/>
          </a:stretch>
        </p:blipFill>
        <p:spPr>
          <a:xfrm>
            <a:off x="11230396" y="6045355"/>
            <a:ext cx="762066" cy="602032"/>
          </a:xfrm>
          <a:prstGeom prst="rect">
            <a:avLst/>
          </a:prstGeom>
        </p:spPr>
      </p:pic>
      <p:pic>
        <p:nvPicPr>
          <p:cNvPr id="4" name="Рисунок 3"/>
          <p:cNvPicPr>
            <a:picLocks noChangeAspect="1"/>
          </p:cNvPicPr>
          <p:nvPr/>
        </p:nvPicPr>
        <p:blipFill>
          <a:blip r:embed="rId6"/>
          <a:stretch>
            <a:fillRect/>
          </a:stretch>
        </p:blipFill>
        <p:spPr>
          <a:xfrm>
            <a:off x="508762" y="5920552"/>
            <a:ext cx="1304762" cy="676190"/>
          </a:xfrm>
          <a:prstGeom prst="rect">
            <a:avLst/>
          </a:prstGeom>
        </p:spPr>
      </p:pic>
    </p:spTree>
    <p:extLst>
      <p:ext uri="{BB962C8B-B14F-4D97-AF65-F5344CB8AC3E}">
        <p14:creationId xmlns:p14="http://schemas.microsoft.com/office/powerpoint/2010/main" val="3602414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a:stretch>
            <a:fillRect/>
          </a:stretch>
        </p:blipFill>
        <p:spPr>
          <a:xfrm>
            <a:off x="7195634" y="2355098"/>
            <a:ext cx="4455896" cy="2766646"/>
          </a:xfrm>
          <a:prstGeom prst="rect">
            <a:avLst/>
          </a:prstGeom>
        </p:spPr>
      </p:pic>
      <p:sp>
        <p:nvSpPr>
          <p:cNvPr id="2" name="Заголовок 1"/>
          <p:cNvSpPr>
            <a:spLocks noGrp="1"/>
          </p:cNvSpPr>
          <p:nvPr>
            <p:ph type="title"/>
          </p:nvPr>
        </p:nvSpPr>
        <p:spPr/>
        <p:txBody>
          <a:bodyPr/>
          <a:lstStyle/>
          <a:p>
            <a:r>
              <a:rPr lang="ru-RU" dirty="0" smtClean="0"/>
              <a:t>Признаки</a:t>
            </a:r>
            <a:endParaRPr lang="ru-RU" dirty="0"/>
          </a:p>
        </p:txBody>
      </p:sp>
      <p:sp>
        <p:nvSpPr>
          <p:cNvPr id="3" name="TextBox 2"/>
          <p:cNvSpPr txBox="1"/>
          <p:nvPr/>
        </p:nvSpPr>
        <p:spPr>
          <a:xfrm>
            <a:off x="603316" y="1838227"/>
            <a:ext cx="11048214" cy="369332"/>
          </a:xfrm>
          <a:prstGeom prst="rect">
            <a:avLst/>
          </a:prstGeom>
          <a:noFill/>
        </p:spPr>
        <p:txBody>
          <a:bodyPr wrap="square" rtlCol="0">
            <a:spAutoFit/>
          </a:bodyPr>
          <a:lstStyle/>
          <a:p>
            <a:pPr marL="285750" indent="-285750">
              <a:buFont typeface="Arial" panose="020B0604020202020204" pitchFamily="34" charset="0"/>
              <a:buChar char="•"/>
            </a:pPr>
            <a:endParaRPr lang="ru-RU" dirty="0" smtClean="0"/>
          </a:p>
        </p:txBody>
      </p:sp>
      <p:sp>
        <p:nvSpPr>
          <p:cNvPr id="4" name="Прямоугольник 3"/>
          <p:cNvSpPr/>
          <p:nvPr/>
        </p:nvSpPr>
        <p:spPr>
          <a:xfrm>
            <a:off x="449215" y="1475370"/>
            <a:ext cx="10388338" cy="4893647"/>
          </a:xfrm>
          <a:prstGeom prst="rect">
            <a:avLst/>
          </a:prstGeom>
        </p:spPr>
        <p:txBody>
          <a:bodyPr wrap="square">
            <a:spAutoFit/>
          </a:bodyPr>
          <a:lstStyle/>
          <a:p>
            <a:pPr marL="285750" indent="-285750">
              <a:buFont typeface="Arial" panose="020B0604020202020204" pitchFamily="34" charset="0"/>
              <a:buChar char="•"/>
            </a:pPr>
            <a:r>
              <a:rPr lang="ru-RU" sz="24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Упоминание сиденья или процесса сидения</a:t>
            </a:r>
          </a:p>
          <a:p>
            <a:pPr marL="285750" indent="-285750">
              <a:buFont typeface="Arial" panose="020B0604020202020204" pitchFamily="34" charset="0"/>
              <a:buChar char="•"/>
            </a:pPr>
            <a:r>
              <a:rPr lang="ru-RU" sz="2400"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Упоминание спинки или опоры</a:t>
            </a:r>
          </a:p>
          <a:p>
            <a:pPr marL="285750" indent="-285750">
              <a:buFont typeface="Arial" panose="020B0604020202020204" pitchFamily="34" charset="0"/>
              <a:buChar char="•"/>
            </a:pPr>
            <a:r>
              <a:rPr lang="ru-RU" sz="24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Упоминание ножек/опор</a:t>
            </a:r>
          </a:p>
          <a:p>
            <a:pPr marL="285750" indent="-285750">
              <a:buFont typeface="Arial" panose="020B0604020202020204" pitchFamily="34" charset="0"/>
              <a:buChar char="•"/>
            </a:pPr>
            <a:r>
              <a:rPr lang="ru-RU" sz="2400"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Использование одним человеком</a:t>
            </a:r>
          </a:p>
          <a:p>
            <a:pPr marL="285750" indent="-285750">
              <a:buFont typeface="Arial" panose="020B0604020202020204" pitchFamily="34" charset="0"/>
              <a:buChar char="•"/>
            </a:pPr>
            <a:r>
              <a:rPr lang="ru-RU" sz="2400"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Передвигаемость</a:t>
            </a:r>
            <a:r>
              <a:rPr lang="ru-RU" sz="24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одним человеком</a:t>
            </a:r>
          </a:p>
          <a:p>
            <a:pPr marL="285750" indent="-285750">
              <a:buFont typeface="Arial" panose="020B0604020202020204" pitchFamily="34" charset="0"/>
              <a:buChar char="•"/>
            </a:pPr>
            <a:r>
              <a:rPr lang="ru-RU" sz="2400"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Наличие требований к размерам</a:t>
            </a:r>
          </a:p>
          <a:p>
            <a:pPr marL="285750" indent="-285750">
              <a:buFont typeface="Arial" panose="020B0604020202020204" pitchFamily="34" charset="0"/>
              <a:buChar char="•"/>
            </a:pPr>
            <a:r>
              <a:rPr lang="ru-RU" sz="24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Наличие функциональных требований</a:t>
            </a:r>
          </a:p>
          <a:p>
            <a:pPr marL="285750" indent="-285750">
              <a:buFont typeface="Arial" panose="020B0604020202020204" pitchFamily="34" charset="0"/>
              <a:buChar char="•"/>
            </a:pPr>
            <a:r>
              <a:rPr lang="ru-RU" sz="2400"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Наличие особых (нестандартных) требований</a:t>
            </a:r>
          </a:p>
          <a:p>
            <a:pPr marL="285750" indent="-285750">
              <a:buFont typeface="Arial" panose="020B0604020202020204" pitchFamily="34" charset="0"/>
              <a:buChar char="•"/>
            </a:pPr>
            <a:r>
              <a:rPr lang="ru-RU" sz="24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Признак </a:t>
            </a:r>
            <a:r>
              <a:rPr lang="ru-RU" sz="2400"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антропоморфности</a:t>
            </a:r>
            <a:endParaRPr lang="ru-RU" sz="24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ru-RU" sz="2400"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Признак второй задачи</a:t>
            </a:r>
          </a:p>
          <a:p>
            <a:pPr marL="285750" indent="-285750">
              <a:buFont typeface="Arial" panose="020B0604020202020204" pitchFamily="34" charset="0"/>
              <a:buChar char="•"/>
            </a:pPr>
            <a:r>
              <a:rPr lang="ru-RU" sz="24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Признак контекста</a:t>
            </a:r>
          </a:p>
          <a:p>
            <a:pPr marL="285750" indent="-285750">
              <a:buFont typeface="Arial" panose="020B0604020202020204" pitchFamily="34" charset="0"/>
              <a:buChar char="•"/>
            </a:pPr>
            <a:r>
              <a:rPr lang="ru-RU" sz="2400"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Наличие ошибок анализа</a:t>
            </a:r>
          </a:p>
          <a:p>
            <a:pPr marL="285750" indent="-285750">
              <a:buFont typeface="Arial" panose="020B0604020202020204" pitchFamily="34" charset="0"/>
              <a:buChar char="•"/>
            </a:pPr>
            <a:endParaRPr lang="ru-RU" sz="24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28009" y="199464"/>
            <a:ext cx="1714500" cy="685800"/>
          </a:xfrm>
          <a:prstGeom prst="rect">
            <a:avLst/>
          </a:prstGeom>
        </p:spPr>
      </p:pic>
    </p:spTree>
    <p:extLst>
      <p:ext uri="{BB962C8B-B14F-4D97-AF65-F5344CB8AC3E}">
        <p14:creationId xmlns:p14="http://schemas.microsoft.com/office/powerpoint/2010/main" val="2111321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4747" y="152194"/>
            <a:ext cx="10515600" cy="1325563"/>
          </a:xfrm>
        </p:spPr>
        <p:txBody>
          <a:bodyPr vert="horz" lIns="91440" tIns="45720" rIns="91440" bIns="45720" rtlCol="0" anchor="ctr">
            <a:normAutofit/>
          </a:bodyPr>
          <a:lstStyle/>
          <a:p>
            <a:r>
              <a:rPr lang="ru-RU" dirty="0" smtClean="0"/>
              <a:t>Корреляции</a:t>
            </a:r>
            <a:endParaRPr lang="ru-RU" dirty="0"/>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28009" y="199464"/>
            <a:ext cx="1714500" cy="685800"/>
          </a:xfrm>
          <a:prstGeom prst="rect">
            <a:avLst/>
          </a:prstGeom>
        </p:spPr>
      </p:pic>
      <p:pic>
        <p:nvPicPr>
          <p:cNvPr id="3" name="Рисунок 2"/>
          <p:cNvPicPr>
            <a:picLocks noChangeAspect="1"/>
          </p:cNvPicPr>
          <p:nvPr/>
        </p:nvPicPr>
        <p:blipFill>
          <a:blip r:embed="rId4"/>
          <a:stretch>
            <a:fillRect/>
          </a:stretch>
        </p:blipFill>
        <p:spPr>
          <a:xfrm>
            <a:off x="5542547" y="1243095"/>
            <a:ext cx="6190476" cy="4952381"/>
          </a:xfrm>
          <a:prstGeom prst="rect">
            <a:avLst/>
          </a:prstGeom>
        </p:spPr>
      </p:pic>
      <p:sp>
        <p:nvSpPr>
          <p:cNvPr id="4" name="Прямоугольник 3"/>
          <p:cNvSpPr/>
          <p:nvPr/>
        </p:nvSpPr>
        <p:spPr>
          <a:xfrm>
            <a:off x="155933" y="1641793"/>
            <a:ext cx="5515429" cy="4154984"/>
          </a:xfrm>
          <a:prstGeom prst="rect">
            <a:avLst/>
          </a:prstGeom>
        </p:spPr>
        <p:txBody>
          <a:bodyPr wrap="square">
            <a:spAutoFit/>
          </a:bodyPr>
          <a:lstStyle/>
          <a:p>
            <a:pPr marL="457200" indent="-457200">
              <a:buFont typeface="Arial" panose="020B0604020202020204" pitchFamily="34" charset="0"/>
              <a:buChar char="•"/>
            </a:pPr>
            <a:r>
              <a:rPr lang="ru-RU" sz="2400"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Чем больше времени на тест, тем больше требований </a:t>
            </a:r>
            <a:r>
              <a:rPr lang="ru-RU" sz="2400" dirty="0" smtClean="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написали</a:t>
            </a:r>
            <a:endParaRPr lang="ru-RU" sz="2400"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ru-RU" sz="2400" dirty="0">
                <a:solidFill>
                  <a:srgbClr val="0070C0"/>
                </a:solidFill>
                <a:latin typeface="Calibri" panose="020F0502020204030204" pitchFamily="34" charset="0"/>
                <a:ea typeface="Calibri" panose="020F0502020204030204" pitchFamily="34" charset="0"/>
                <a:cs typeface="Times New Roman" panose="02020603050405020304" pitchFamily="18" charset="0"/>
              </a:rPr>
              <a:t>Чем больше опыт аналитика, тем больше внимания к </a:t>
            </a:r>
            <a:r>
              <a:rPr lang="ru-RU" sz="24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контексту</a:t>
            </a:r>
          </a:p>
          <a:p>
            <a:pPr marL="457200" indent="-457200">
              <a:buFont typeface="Arial" panose="020B0604020202020204" pitchFamily="34" charset="0"/>
              <a:buChar char="•"/>
            </a:pPr>
            <a:r>
              <a:rPr lang="ru-RU" sz="2400" dirty="0" smtClean="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Больше </a:t>
            </a:r>
            <a:r>
              <a:rPr lang="ru-RU" sz="2400"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всего ошибок в требованиях (слишком строгих и неточных формулировок) было связано с количеством </a:t>
            </a:r>
            <a:r>
              <a:rPr lang="ru-RU" sz="2400" dirty="0" smtClean="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ножек</a:t>
            </a:r>
            <a:endParaRPr lang="ru-RU" sz="2400"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ru-RU" sz="2400" dirty="0">
                <a:solidFill>
                  <a:srgbClr val="0070C0"/>
                </a:solidFill>
                <a:latin typeface="Calibri" panose="020F0502020204030204" pitchFamily="34" charset="0"/>
                <a:ea typeface="Calibri" panose="020F0502020204030204" pitchFamily="34" charset="0"/>
                <a:cs typeface="Times New Roman" panose="02020603050405020304" pitchFamily="18" charset="0"/>
              </a:rPr>
              <a:t>Чем больше требований, тем вероятнее в них появление конкретных </a:t>
            </a:r>
            <a:r>
              <a:rPr lang="ru-RU" sz="24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размеров</a:t>
            </a:r>
            <a:endParaRPr lang="ru-RU" sz="24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89734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7286" y="379639"/>
            <a:ext cx="4024085" cy="1202418"/>
          </a:xfrm>
        </p:spPr>
        <p:txBody>
          <a:bodyPr vert="horz" lIns="91440" tIns="45720" rIns="91440" bIns="45720" rtlCol="0" anchor="ctr">
            <a:normAutofit fontScale="90000"/>
          </a:bodyPr>
          <a:lstStyle/>
          <a:p>
            <a:r>
              <a:rPr lang="ru-RU" dirty="0"/>
              <a:t>Мужчины и женщины равны</a:t>
            </a: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28009" y="199464"/>
            <a:ext cx="1714500" cy="685800"/>
          </a:xfrm>
          <a:prstGeom prst="rect">
            <a:avLst/>
          </a:prstGeom>
        </p:spPr>
      </p:pic>
      <p:pic>
        <p:nvPicPr>
          <p:cNvPr id="3" name="Рисунок 2"/>
          <p:cNvPicPr>
            <a:picLocks noChangeAspect="1"/>
          </p:cNvPicPr>
          <p:nvPr/>
        </p:nvPicPr>
        <p:blipFill>
          <a:blip r:embed="rId4"/>
          <a:stretch>
            <a:fillRect/>
          </a:stretch>
        </p:blipFill>
        <p:spPr>
          <a:xfrm>
            <a:off x="4934629" y="379639"/>
            <a:ext cx="4586742" cy="6067119"/>
          </a:xfrm>
          <a:prstGeom prst="rect">
            <a:avLst/>
          </a:prstGeom>
        </p:spPr>
      </p:pic>
    </p:spTree>
    <p:extLst>
      <p:ext uri="{BB962C8B-B14F-4D97-AF65-F5344CB8AC3E}">
        <p14:creationId xmlns:p14="http://schemas.microsoft.com/office/powerpoint/2010/main" val="593279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9858" y="283936"/>
            <a:ext cx="4343398" cy="3408589"/>
          </a:xfrm>
        </p:spPr>
        <p:txBody>
          <a:bodyPr vert="horz" lIns="91440" tIns="45720" rIns="91440" bIns="45720" rtlCol="0" anchor="ctr">
            <a:normAutofit/>
          </a:bodyPr>
          <a:lstStyle/>
          <a:p>
            <a:r>
              <a:rPr lang="ru-RU" dirty="0"/>
              <a:t>Функциональные требования аналитики выделяют не лучше</a:t>
            </a: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28009" y="199464"/>
            <a:ext cx="1714500" cy="685800"/>
          </a:xfrm>
          <a:prstGeom prst="rect">
            <a:avLst/>
          </a:prstGeom>
        </p:spPr>
      </p:pic>
      <p:pic>
        <p:nvPicPr>
          <p:cNvPr id="6" name="Рисунок 5"/>
          <p:cNvPicPr>
            <a:picLocks noChangeAspect="1"/>
          </p:cNvPicPr>
          <p:nvPr/>
        </p:nvPicPr>
        <p:blipFill>
          <a:blip r:embed="rId4"/>
          <a:stretch>
            <a:fillRect/>
          </a:stretch>
        </p:blipFill>
        <p:spPr>
          <a:xfrm>
            <a:off x="5095102" y="1502049"/>
            <a:ext cx="6447619" cy="4380952"/>
          </a:xfrm>
          <a:prstGeom prst="rect">
            <a:avLst/>
          </a:prstGeom>
        </p:spPr>
      </p:pic>
    </p:spTree>
    <p:extLst>
      <p:ext uri="{BB962C8B-B14F-4D97-AF65-F5344CB8AC3E}">
        <p14:creationId xmlns:p14="http://schemas.microsoft.com/office/powerpoint/2010/main" val="2980223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5342" y="597354"/>
            <a:ext cx="5144738" cy="2029732"/>
          </a:xfrm>
        </p:spPr>
        <p:txBody>
          <a:bodyPr vert="horz" lIns="91440" tIns="45720" rIns="91440" bIns="45720" rtlCol="0" anchor="ctr">
            <a:normAutofit/>
          </a:bodyPr>
          <a:lstStyle/>
          <a:p>
            <a:r>
              <a:rPr lang="ru-RU" dirty="0"/>
              <a:t>Предсказание </a:t>
            </a:r>
            <a:br>
              <a:rPr lang="ru-RU" dirty="0"/>
            </a:br>
            <a:r>
              <a:rPr lang="ru-RU" dirty="0"/>
              <a:t>стандартного </a:t>
            </a:r>
            <a:br>
              <a:rPr lang="ru-RU" dirty="0"/>
            </a:br>
            <a:r>
              <a:rPr lang="ru-RU" dirty="0"/>
              <a:t>ранга</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28009" y="199464"/>
            <a:ext cx="1714500" cy="685800"/>
          </a:xfrm>
          <a:prstGeom prst="rect">
            <a:avLst/>
          </a:prstGeom>
        </p:spPr>
      </p:pic>
      <p:pic>
        <p:nvPicPr>
          <p:cNvPr id="5" name="Рисунок 4"/>
          <p:cNvPicPr>
            <a:picLocks noChangeAspect="1"/>
          </p:cNvPicPr>
          <p:nvPr/>
        </p:nvPicPr>
        <p:blipFill>
          <a:blip r:embed="rId4"/>
          <a:stretch>
            <a:fillRect/>
          </a:stretch>
        </p:blipFill>
        <p:spPr>
          <a:xfrm>
            <a:off x="4659759" y="1202714"/>
            <a:ext cx="6428571" cy="4742857"/>
          </a:xfrm>
          <a:prstGeom prst="rect">
            <a:avLst/>
          </a:prstGeom>
        </p:spPr>
      </p:pic>
    </p:spTree>
    <p:extLst>
      <p:ext uri="{BB962C8B-B14F-4D97-AF65-F5344CB8AC3E}">
        <p14:creationId xmlns:p14="http://schemas.microsoft.com/office/powerpoint/2010/main" val="2748867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0285" y="147411"/>
            <a:ext cx="3947887" cy="3408589"/>
          </a:xfrm>
        </p:spPr>
        <p:txBody>
          <a:bodyPr vert="horz" lIns="91440" tIns="45720" rIns="91440" bIns="45720" rtlCol="0" anchor="ctr">
            <a:normAutofit/>
          </a:bodyPr>
          <a:lstStyle/>
          <a:p>
            <a:r>
              <a:rPr lang="ru-RU" dirty="0"/>
              <a:t>Магические числа 3-5-8-12 и 2-5. </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28009" y="199464"/>
            <a:ext cx="1714500" cy="685800"/>
          </a:xfrm>
          <a:prstGeom prst="rect">
            <a:avLst/>
          </a:prstGeom>
        </p:spPr>
      </p:pic>
      <p:pic>
        <p:nvPicPr>
          <p:cNvPr id="3" name="Рисунок 2"/>
          <p:cNvPicPr>
            <a:picLocks noChangeAspect="1"/>
          </p:cNvPicPr>
          <p:nvPr/>
        </p:nvPicPr>
        <p:blipFill>
          <a:blip r:embed="rId4"/>
          <a:stretch>
            <a:fillRect/>
          </a:stretch>
        </p:blipFill>
        <p:spPr>
          <a:xfrm>
            <a:off x="6503936" y="2917224"/>
            <a:ext cx="4481323" cy="3077176"/>
          </a:xfrm>
          <a:prstGeom prst="rect">
            <a:avLst/>
          </a:prstGeom>
        </p:spPr>
      </p:pic>
    </p:spTree>
    <p:extLst>
      <p:ext uri="{BB962C8B-B14F-4D97-AF65-F5344CB8AC3E}">
        <p14:creationId xmlns:p14="http://schemas.microsoft.com/office/powerpoint/2010/main" val="902153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8887" y="147411"/>
            <a:ext cx="3661228" cy="3408589"/>
          </a:xfrm>
        </p:spPr>
        <p:txBody>
          <a:bodyPr vert="horz" lIns="91440" tIns="45720" rIns="91440" bIns="45720" rtlCol="0" anchor="ctr">
            <a:normAutofit/>
          </a:bodyPr>
          <a:lstStyle/>
          <a:p>
            <a:r>
              <a:rPr lang="ru-RU" dirty="0"/>
              <a:t>Молодые специалисты</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28009" y="199464"/>
            <a:ext cx="1714500" cy="685800"/>
          </a:xfrm>
          <a:prstGeom prst="rect">
            <a:avLst/>
          </a:prstGeom>
        </p:spPr>
      </p:pic>
      <p:pic>
        <p:nvPicPr>
          <p:cNvPr id="3" name="Рисунок 2"/>
          <p:cNvPicPr>
            <a:picLocks noChangeAspect="1"/>
          </p:cNvPicPr>
          <p:nvPr/>
        </p:nvPicPr>
        <p:blipFill>
          <a:blip r:embed="rId4"/>
          <a:stretch>
            <a:fillRect/>
          </a:stretch>
        </p:blipFill>
        <p:spPr>
          <a:xfrm>
            <a:off x="5082171" y="1522666"/>
            <a:ext cx="5714286" cy="4066667"/>
          </a:xfrm>
          <a:prstGeom prst="rect">
            <a:avLst/>
          </a:prstGeom>
        </p:spPr>
      </p:pic>
    </p:spTree>
    <p:extLst>
      <p:ext uri="{BB962C8B-B14F-4D97-AF65-F5344CB8AC3E}">
        <p14:creationId xmlns:p14="http://schemas.microsoft.com/office/powerpoint/2010/main" val="4039623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a:stretch>
            <a:fillRect/>
          </a:stretch>
        </p:blipFill>
        <p:spPr>
          <a:xfrm>
            <a:off x="7127648" y="658943"/>
            <a:ext cx="3628571" cy="5714286"/>
          </a:xfrm>
          <a:prstGeom prst="rect">
            <a:avLst/>
          </a:prstGeom>
        </p:spPr>
      </p:pic>
      <p:sp>
        <p:nvSpPr>
          <p:cNvPr id="2" name="Заголовок 1"/>
          <p:cNvSpPr>
            <a:spLocks noGrp="1"/>
          </p:cNvSpPr>
          <p:nvPr>
            <p:ph type="title"/>
          </p:nvPr>
        </p:nvSpPr>
        <p:spPr>
          <a:xfrm>
            <a:off x="305934" y="542364"/>
            <a:ext cx="7444695" cy="1472066"/>
          </a:xfrm>
        </p:spPr>
        <p:txBody>
          <a:bodyPr vert="horz" lIns="91440" tIns="45720" rIns="91440" bIns="45720" rtlCol="0" anchor="ctr">
            <a:normAutofit/>
          </a:bodyPr>
          <a:lstStyle/>
          <a:p>
            <a:r>
              <a:rPr lang="ru-RU" dirty="0"/>
              <a:t>Профессиональная деформация</a:t>
            </a:r>
          </a:p>
        </p:txBody>
      </p:sp>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28009" y="199464"/>
            <a:ext cx="1714500" cy="685800"/>
          </a:xfrm>
          <a:prstGeom prst="rect">
            <a:avLst/>
          </a:prstGeom>
        </p:spPr>
      </p:pic>
    </p:spTree>
    <p:extLst>
      <p:ext uri="{BB962C8B-B14F-4D97-AF65-F5344CB8AC3E}">
        <p14:creationId xmlns:p14="http://schemas.microsoft.com/office/powerpoint/2010/main" val="3342342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5950" y="635000"/>
            <a:ext cx="10515600" cy="765175"/>
          </a:xfrm>
        </p:spPr>
        <p:txBody>
          <a:bodyPr>
            <a:normAutofit fontScale="90000"/>
          </a:bodyPr>
          <a:lstStyle/>
          <a:p>
            <a:r>
              <a:rPr lang="ru-RU" dirty="0" smtClean="0"/>
              <a:t>Выводы</a:t>
            </a:r>
            <a:endParaRPr lang="ru-RU" dirty="0"/>
          </a:p>
        </p:txBody>
      </p:sp>
      <p:sp>
        <p:nvSpPr>
          <p:cNvPr id="5" name="Прямоугольник 4"/>
          <p:cNvSpPr/>
          <p:nvPr/>
        </p:nvSpPr>
        <p:spPr>
          <a:xfrm>
            <a:off x="432600" y="1838227"/>
            <a:ext cx="10388338" cy="3108543"/>
          </a:xfrm>
          <a:prstGeom prst="rect">
            <a:avLst/>
          </a:prstGeom>
        </p:spPr>
        <p:txBody>
          <a:bodyPr wrap="square">
            <a:spAutoFit/>
          </a:bodyPr>
          <a:lstStyle/>
          <a:p>
            <a:pPr marL="285750" indent="-285750">
              <a:buFont typeface="Arial" panose="020B0604020202020204" pitchFamily="34" charset="0"/>
              <a:buChar char="•"/>
            </a:pPr>
            <a:r>
              <a:rPr lang="ru-RU"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Давайте задачу!</a:t>
            </a:r>
            <a:endParaRPr lang="ru-RU" sz="28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ru-RU" sz="2800" dirty="0" smtClean="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Давайте задачу письменно!</a:t>
            </a:r>
            <a:endParaRPr lang="ru-RU" sz="2800"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ru-RU"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Обсуждайте задачу после письменного решение (при необходимости)!</a:t>
            </a:r>
            <a:endParaRPr lang="ru-RU" sz="28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ru-RU" sz="2800" dirty="0" smtClean="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Проверяйте задачу предварительно!</a:t>
            </a:r>
            <a:endParaRPr lang="ru-RU" sz="2800"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ru-RU"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Обращайте </a:t>
            </a:r>
            <a:r>
              <a:rPr lang="ru-RU" sz="2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внимание на соблюдение «гигиены» и </a:t>
            </a:r>
            <a:r>
              <a:rPr lang="ru-RU"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отклонения!</a:t>
            </a:r>
            <a:endParaRPr lang="ru-RU" sz="28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ru-RU" sz="28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28009" y="199464"/>
            <a:ext cx="1714500" cy="685800"/>
          </a:xfrm>
          <a:prstGeom prst="rect">
            <a:avLst/>
          </a:prstGeom>
        </p:spPr>
      </p:pic>
    </p:spTree>
    <p:extLst>
      <p:ext uri="{BB962C8B-B14F-4D97-AF65-F5344CB8AC3E}">
        <p14:creationId xmlns:p14="http://schemas.microsoft.com/office/powerpoint/2010/main" val="1748486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52993" y="2374153"/>
            <a:ext cx="8297078" cy="765175"/>
          </a:xfrm>
        </p:spPr>
        <p:txBody>
          <a:bodyPr>
            <a:noAutofit/>
          </a:bodyPr>
          <a:lstStyle/>
          <a:p>
            <a:r>
              <a:rPr lang="ru-RU" sz="6600" dirty="0" smtClean="0"/>
              <a:t>Спасибо </a:t>
            </a:r>
            <a:r>
              <a:rPr lang="ru-RU" sz="6600" dirty="0"/>
              <a:t>з</a:t>
            </a:r>
            <a:r>
              <a:rPr lang="ru-RU" sz="6600" dirty="0" smtClean="0"/>
              <a:t>а внимание!</a:t>
            </a:r>
            <a:endParaRPr lang="ru-RU" sz="66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28009" y="199464"/>
            <a:ext cx="1714500" cy="685800"/>
          </a:xfrm>
          <a:prstGeom prst="rect">
            <a:avLst/>
          </a:prstGeom>
        </p:spPr>
      </p:pic>
      <p:sp>
        <p:nvSpPr>
          <p:cNvPr id="3" name="TextBox 2"/>
          <p:cNvSpPr txBox="1"/>
          <p:nvPr/>
        </p:nvSpPr>
        <p:spPr>
          <a:xfrm>
            <a:off x="3106838" y="3912881"/>
            <a:ext cx="6363665" cy="1200329"/>
          </a:xfrm>
          <a:prstGeom prst="rect">
            <a:avLst/>
          </a:prstGeom>
          <a:noFill/>
        </p:spPr>
        <p:txBody>
          <a:bodyPr wrap="none" rtlCol="0">
            <a:spAutoFit/>
          </a:bodyPr>
          <a:lstStyle/>
          <a:p>
            <a:pPr algn="ctr"/>
            <a:r>
              <a:rPr lang="ru-RU" sz="3600" dirty="0" smtClean="0">
                <a:latin typeface="Arial" panose="020B0604020202020204" pitchFamily="34" charset="0"/>
                <a:cs typeface="Arial" panose="020B0604020202020204" pitchFamily="34" charset="0"/>
              </a:rPr>
              <a:t>Митропольский Артём</a:t>
            </a:r>
            <a:endParaRPr lang="en-US" sz="3600" dirty="0" smtClean="0">
              <a:latin typeface="Arial" panose="020B0604020202020204" pitchFamily="34" charset="0"/>
              <a:cs typeface="Arial" panose="020B0604020202020204" pitchFamily="34" charset="0"/>
            </a:endParaRPr>
          </a:p>
          <a:p>
            <a:pPr algn="ctr"/>
            <a:r>
              <a:rPr lang="en-US" sz="3600" dirty="0" smtClean="0">
                <a:solidFill>
                  <a:schemeClr val="accent5"/>
                </a:solidFill>
                <a:latin typeface="Arial" panose="020B0604020202020204" pitchFamily="34" charset="0"/>
                <a:cs typeface="Arial" panose="020B0604020202020204" pitchFamily="34" charset="0"/>
              </a:rPr>
              <a:t>Mitropolsky.artem@gmail.com</a:t>
            </a:r>
            <a:endParaRPr lang="ru-RU" sz="3600" dirty="0">
              <a:solidFill>
                <a:schemeClr val="accent5"/>
              </a:solidFill>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a:blip r:embed="rId3"/>
          <a:stretch>
            <a:fillRect/>
          </a:stretch>
        </p:blipFill>
        <p:spPr>
          <a:xfrm>
            <a:off x="304000" y="203091"/>
            <a:ext cx="1714286" cy="761905"/>
          </a:xfrm>
          <a:prstGeom prst="rect">
            <a:avLst/>
          </a:prstGeom>
        </p:spPr>
      </p:pic>
      <p:pic>
        <p:nvPicPr>
          <p:cNvPr id="6" name="Рисунок 5"/>
          <p:cNvPicPr>
            <a:picLocks noChangeAspect="1"/>
          </p:cNvPicPr>
          <p:nvPr/>
        </p:nvPicPr>
        <p:blipFill>
          <a:blip r:embed="rId4"/>
          <a:stretch>
            <a:fillRect/>
          </a:stretch>
        </p:blipFill>
        <p:spPr>
          <a:xfrm>
            <a:off x="508762" y="5805077"/>
            <a:ext cx="1304762" cy="676190"/>
          </a:xfrm>
          <a:prstGeom prst="rect">
            <a:avLst/>
          </a:prstGeom>
        </p:spPr>
      </p:pic>
    </p:spTree>
    <p:extLst>
      <p:ext uri="{BB962C8B-B14F-4D97-AF65-F5344CB8AC3E}">
        <p14:creationId xmlns:p14="http://schemas.microsoft.com/office/powerpoint/2010/main" val="1647673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1"/>
          <p:cNvSpPr txBox="1"/>
          <p:nvPr/>
        </p:nvSpPr>
        <p:spPr>
          <a:xfrm>
            <a:off x="838200" y="250058"/>
            <a:ext cx="11048214" cy="369332"/>
          </a:xfrm>
          <a:prstGeom prst="rect">
            <a:avLst/>
          </a:prstGeom>
          <a:noFill/>
        </p:spPr>
        <p:txBody>
          <a:bodyPr wrap="square" rtlCol="0">
            <a:spAutoFit/>
          </a:bodyPr>
          <a:lstStyle/>
          <a:p>
            <a:pPr marL="285750" indent="-285750">
              <a:buFont typeface="Arial" panose="020B0604020202020204" pitchFamily="34" charset="0"/>
              <a:buChar char="•"/>
            </a:pPr>
            <a:r>
              <a:rPr lang="ru-RU" dirty="0" smtClean="0"/>
              <a:t>.</a:t>
            </a:r>
            <a:endParaRPr lang="ru-RU" dirty="0"/>
          </a:p>
        </p:txBody>
      </p:sp>
      <p:sp>
        <p:nvSpPr>
          <p:cNvPr id="3" name="Заголовок 2"/>
          <p:cNvSpPr>
            <a:spLocks noGrp="1"/>
          </p:cNvSpPr>
          <p:nvPr>
            <p:ph type="title"/>
          </p:nvPr>
        </p:nvSpPr>
        <p:spPr>
          <a:xfrm>
            <a:off x="838200" y="365125"/>
            <a:ext cx="10515600" cy="459628"/>
          </a:xfrm>
        </p:spPr>
        <p:txBody>
          <a:bodyPr>
            <a:normAutofit fontScale="90000"/>
          </a:bodyPr>
          <a:lstStyle/>
          <a:p>
            <a:r>
              <a:rPr lang="ru-RU" dirty="0" smtClean="0"/>
              <a:t>Проблемы </a:t>
            </a:r>
            <a:r>
              <a:rPr lang="ru-RU" dirty="0" smtClean="0"/>
              <a:t>оценки аналитиков</a:t>
            </a:r>
            <a:endParaRPr lang="ru-RU" dirty="0"/>
          </a:p>
        </p:txBody>
      </p:sp>
      <p:sp>
        <p:nvSpPr>
          <p:cNvPr id="5" name="Прямоугольник 4"/>
          <p:cNvSpPr/>
          <p:nvPr/>
        </p:nvSpPr>
        <p:spPr>
          <a:xfrm>
            <a:off x="403539" y="1909550"/>
            <a:ext cx="10581720" cy="3539430"/>
          </a:xfrm>
          <a:prstGeom prst="rect">
            <a:avLst/>
          </a:prstGeom>
        </p:spPr>
        <p:txBody>
          <a:bodyPr wrap="square">
            <a:spAutoFit/>
          </a:bodyPr>
          <a:lstStyle/>
          <a:p>
            <a:pPr marL="285750" indent="-285750">
              <a:buFont typeface="Arial" panose="020B0604020202020204" pitchFamily="34" charset="0"/>
              <a:buChar char="•"/>
            </a:pPr>
            <a:r>
              <a:rPr lang="ru-RU" sz="3200" dirty="0">
                <a:solidFill>
                  <a:srgbClr val="0070C0"/>
                </a:solidFill>
                <a:latin typeface="Calibri" panose="020F0502020204030204" pitchFamily="34" charset="0"/>
                <a:ea typeface="Calibri" panose="020F0502020204030204" pitchFamily="34" charset="0"/>
                <a:cs typeface="Times New Roman" panose="02020603050405020304" pitchFamily="18" charset="0"/>
              </a:rPr>
              <a:t>Влияние </a:t>
            </a:r>
            <a:r>
              <a:rPr lang="ru-RU" sz="3200" dirty="0">
                <a:solidFill>
                  <a:srgbClr val="0070C0"/>
                </a:solidFill>
                <a:latin typeface="Calibri" panose="020F0502020204030204" pitchFamily="34" charset="0"/>
                <a:ea typeface="Calibri" panose="020F0502020204030204" pitchFamily="34" charset="0"/>
                <a:cs typeface="Times New Roman" panose="02020603050405020304" pitchFamily="18" charset="0"/>
              </a:rPr>
              <a:t>испытателя</a:t>
            </a:r>
          </a:p>
          <a:p>
            <a:pPr marL="285750" indent="-285750">
              <a:buFont typeface="Arial" panose="020B0604020202020204" pitchFamily="34" charset="0"/>
              <a:buChar char="•"/>
            </a:pPr>
            <a:r>
              <a:rPr lang="ru-RU" sz="3200" dirty="0" smtClean="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Влияние способа измерения</a:t>
            </a:r>
          </a:p>
          <a:p>
            <a:pPr marL="285750" indent="-285750">
              <a:buFont typeface="Arial" panose="020B0604020202020204" pitchFamily="34" charset="0"/>
              <a:buChar char="•"/>
            </a:pPr>
            <a:r>
              <a:rPr lang="ru-RU" sz="3200" dirty="0">
                <a:solidFill>
                  <a:srgbClr val="0070C0"/>
                </a:solidFill>
                <a:latin typeface="Calibri" panose="020F0502020204030204" pitchFamily="34" charset="0"/>
                <a:ea typeface="Calibri" panose="020F0502020204030204" pitchFamily="34" charset="0"/>
                <a:cs typeface="Times New Roman" panose="02020603050405020304" pitchFamily="18" charset="0"/>
              </a:rPr>
              <a:t>Влияние окружающей среды</a:t>
            </a:r>
          </a:p>
          <a:p>
            <a:pPr marL="285750" indent="-285750">
              <a:buFont typeface="Arial" panose="020B0604020202020204" pitchFamily="34" charset="0"/>
              <a:buChar char="•"/>
            </a:pPr>
            <a:r>
              <a:rPr lang="ru-RU" sz="3200" dirty="0" smtClean="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Влияние количества измерений</a:t>
            </a:r>
          </a:p>
          <a:p>
            <a:pPr marL="285750" indent="-285750">
              <a:buFont typeface="Arial" panose="020B0604020202020204" pitchFamily="34" charset="0"/>
              <a:buChar char="•"/>
            </a:pPr>
            <a:r>
              <a:rPr lang="ru-RU" sz="3200" dirty="0">
                <a:solidFill>
                  <a:srgbClr val="0070C0"/>
                </a:solidFill>
                <a:latin typeface="Calibri" panose="020F0502020204030204" pitchFamily="34" charset="0"/>
                <a:ea typeface="Calibri" panose="020F0502020204030204" pitchFamily="34" charset="0"/>
                <a:cs typeface="Times New Roman" panose="02020603050405020304" pitchFamily="18" charset="0"/>
              </a:rPr>
              <a:t>Влияние момента измерения</a:t>
            </a:r>
          </a:p>
          <a:p>
            <a:pPr marL="285750" indent="-285750">
              <a:buFont typeface="Arial" panose="020B0604020202020204" pitchFamily="34" charset="0"/>
              <a:buChar char="•"/>
            </a:pPr>
            <a:r>
              <a:rPr lang="ru-RU" sz="3200" dirty="0" smtClean="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Влияние объекта измерения</a:t>
            </a:r>
          </a:p>
          <a:p>
            <a:pPr marL="285750" indent="-285750">
              <a:buFont typeface="Arial" panose="020B0604020202020204" pitchFamily="34" charset="0"/>
              <a:buChar char="•"/>
            </a:pPr>
            <a:endParaRPr lang="ru-RU" sz="3200"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28009" y="199464"/>
            <a:ext cx="1714500" cy="685800"/>
          </a:xfrm>
          <a:prstGeom prst="rect">
            <a:avLst/>
          </a:prstGeom>
        </p:spPr>
      </p:pic>
      <p:pic>
        <p:nvPicPr>
          <p:cNvPr id="4" name="Рисунок 3"/>
          <p:cNvPicPr>
            <a:picLocks noChangeAspect="1"/>
          </p:cNvPicPr>
          <p:nvPr/>
        </p:nvPicPr>
        <p:blipFill>
          <a:blip r:embed="rId5"/>
          <a:stretch>
            <a:fillRect/>
          </a:stretch>
        </p:blipFill>
        <p:spPr>
          <a:xfrm>
            <a:off x="6666908" y="1763718"/>
            <a:ext cx="5041270" cy="3707936"/>
          </a:xfrm>
          <a:prstGeom prst="rect">
            <a:avLst/>
          </a:prstGeom>
        </p:spPr>
      </p:pic>
    </p:spTree>
    <p:extLst>
      <p:ext uri="{BB962C8B-B14F-4D97-AF65-F5344CB8AC3E}">
        <p14:creationId xmlns:p14="http://schemas.microsoft.com/office/powerpoint/2010/main" val="1808948482"/>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63571" y="924437"/>
            <a:ext cx="10388338" cy="5013745"/>
          </a:xfrm>
          <a:prstGeom prst="rect">
            <a:avLst/>
          </a:prstGeom>
        </p:spPr>
        <p:txBody>
          <a:bodyPr wrap="square">
            <a:spAutoFit/>
          </a:bodyPr>
          <a:lstStyle/>
          <a:p>
            <a:pPr>
              <a:lnSpc>
                <a:spcPct val="107000"/>
              </a:lnSpc>
              <a:spcAft>
                <a:spcPts val="80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Вы стоите у стены огромного склада, на котором сейчас находится ваш знакомый инопланетянин. Вам нужно попросить его принести стул. Но:</a:t>
            </a:r>
          </a:p>
          <a:p>
            <a:pPr marL="342900" lvl="0" indent="-342900">
              <a:lnSpc>
                <a:spcPct val="107000"/>
              </a:lnSpc>
              <a:spcAft>
                <a:spcPts val="0"/>
              </a:spcAft>
              <a:buFont typeface="+mj-lt"/>
              <a:buAutoNum type="arabicPeriod"/>
            </a:pPr>
            <a:r>
              <a:rPr lang="ru-RU" sz="2400"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Вы не можете с ним поговорить, а можете передать одну и только одну записку</a:t>
            </a:r>
          </a:p>
          <a:p>
            <a:pPr marL="342900" lvl="0" indent="-342900">
              <a:lnSpc>
                <a:spcPct val="107000"/>
              </a:lnSpc>
              <a:spcAft>
                <a:spcPts val="0"/>
              </a:spcAft>
              <a:buFont typeface="+mj-lt"/>
              <a:buAutoNum type="arabicPeriod"/>
            </a:pPr>
            <a:r>
              <a:rPr lang="ru-RU" sz="2400" dirty="0" smtClean="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У вас есть 5 минут на ее написание</a:t>
            </a:r>
          </a:p>
          <a:p>
            <a:pPr marL="342900" lvl="0" indent="-342900">
              <a:lnSpc>
                <a:spcPct val="107000"/>
              </a:lnSpc>
              <a:spcAft>
                <a:spcPts val="0"/>
              </a:spcAft>
              <a:buFont typeface="+mj-lt"/>
              <a:buAutoNum type="arabicPeriod"/>
            </a:pPr>
            <a:r>
              <a:rPr lang="ru-RU" sz="2400"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Вы точно знаете, что на складе есть стул, но не знаете какой</a:t>
            </a:r>
          </a:p>
          <a:p>
            <a:pPr marL="342900" lvl="0" indent="-342900">
              <a:lnSpc>
                <a:spcPct val="107000"/>
              </a:lnSpc>
              <a:spcAft>
                <a:spcPts val="0"/>
              </a:spcAft>
              <a:buFont typeface="+mj-lt"/>
              <a:buAutoNum type="arabicPeriod"/>
            </a:pPr>
            <a:r>
              <a:rPr lang="ru-RU" sz="2400" dirty="0" smtClean="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Вы точно знаете, что инопланетянин не знает, что такое стул</a:t>
            </a:r>
          </a:p>
          <a:p>
            <a:pPr marL="342900" lvl="0" indent="-342900">
              <a:lnSpc>
                <a:spcPct val="107000"/>
              </a:lnSpc>
              <a:spcAft>
                <a:spcPts val="0"/>
              </a:spcAft>
              <a:buFont typeface="+mj-lt"/>
              <a:buAutoNum type="arabicPeriod"/>
            </a:pPr>
            <a:r>
              <a:rPr lang="ru-RU" sz="2400"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Инопланетянин может принести вам только один предмет</a:t>
            </a:r>
          </a:p>
          <a:p>
            <a:pPr marL="342900" lvl="0" indent="-342900">
              <a:lnSpc>
                <a:spcPct val="107000"/>
              </a:lnSpc>
              <a:spcAft>
                <a:spcPts val="800"/>
              </a:spcAft>
              <a:buFont typeface="+mj-lt"/>
              <a:buAutoNum type="arabicPeriod"/>
            </a:pPr>
            <a:r>
              <a:rPr lang="ru-RU" sz="2400" dirty="0" smtClean="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Вы знаете, что в остальном инопланетянин достаточно хорошо понимает ваш язык, но не можете быть уверенным, что он поймёт любую предложенную вами ассоциацию.</a:t>
            </a:r>
          </a:p>
          <a:p>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Напишите вашу записку инопланетянину с просьбой принести стул.</a:t>
            </a:r>
            <a:endParaRPr lang="ru-RU" sz="2400" dirty="0"/>
          </a:p>
        </p:txBody>
      </p:sp>
      <p:sp>
        <p:nvSpPr>
          <p:cNvPr id="3" name="Заголовок 1"/>
          <p:cNvSpPr txBox="1">
            <a:spLocks/>
          </p:cNvSpPr>
          <p:nvPr/>
        </p:nvSpPr>
        <p:spPr>
          <a:xfrm>
            <a:off x="870097" y="246520"/>
            <a:ext cx="10515600" cy="593885"/>
          </a:xfrm>
          <a:prstGeom prst="rect">
            <a:avLst/>
          </a:prstGeom>
        </p:spPr>
        <p:txBody>
          <a:bodyPr vert="horz" lIns="91440" tIns="45720" rIns="91440" bIns="45720" rtlCol="0" anchor="b">
            <a:normAutofit fontScale="7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dirty="0" smtClean="0"/>
              <a:t>Задача</a:t>
            </a: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28009" y="199464"/>
            <a:ext cx="1714500" cy="685800"/>
          </a:xfrm>
          <a:prstGeom prst="rect">
            <a:avLst/>
          </a:prstGeom>
        </p:spPr>
      </p:pic>
    </p:spTree>
    <p:extLst>
      <p:ext uri="{BB962C8B-B14F-4D97-AF65-F5344CB8AC3E}">
        <p14:creationId xmlns:p14="http://schemas.microsoft.com/office/powerpoint/2010/main" val="2867570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a:blip r:embed="rId3" cstate="print">
            <a:extLst>
              <a:ext uri="{28A0092B-C50C-407E-A947-70E740481C1C}">
                <a14:useLocalDpi xmlns:a14="http://schemas.microsoft.com/office/drawing/2010/main" val="0"/>
              </a:ext>
            </a:extLst>
          </a:blip>
          <a:stretch>
            <a:fillRect/>
          </a:stretch>
        </p:blipFill>
        <p:spPr>
          <a:xfrm>
            <a:off x="4543490" y="902627"/>
            <a:ext cx="1699020" cy="1906026"/>
          </a:xfrm>
          <a:prstGeom prst="rect">
            <a:avLst/>
          </a:prstGeom>
        </p:spPr>
      </p:pic>
      <p:pic>
        <p:nvPicPr>
          <p:cNvPr id="4" name="Рисунок 3"/>
          <p:cNvPicPr/>
          <p:nvPr/>
        </p:nvPicPr>
        <p:blipFill>
          <a:blip r:embed="rId4" cstate="print">
            <a:extLst>
              <a:ext uri="{28A0092B-C50C-407E-A947-70E740481C1C}">
                <a14:useLocalDpi xmlns:a14="http://schemas.microsoft.com/office/drawing/2010/main" val="0"/>
              </a:ext>
            </a:extLst>
          </a:blip>
          <a:stretch>
            <a:fillRect/>
          </a:stretch>
        </p:blipFill>
        <p:spPr>
          <a:xfrm>
            <a:off x="2292035" y="995732"/>
            <a:ext cx="1445744" cy="1688899"/>
          </a:xfrm>
          <a:prstGeom prst="rect">
            <a:avLst/>
          </a:prstGeom>
        </p:spPr>
      </p:pic>
      <p:pic>
        <p:nvPicPr>
          <p:cNvPr id="5" name="Рисунок 4"/>
          <p:cNvPicPr/>
          <p:nvPr/>
        </p:nvPicPr>
        <p:blipFill>
          <a:blip r:embed="rId5" cstate="print">
            <a:extLst>
              <a:ext uri="{28A0092B-C50C-407E-A947-70E740481C1C}">
                <a14:useLocalDpi xmlns:a14="http://schemas.microsoft.com/office/drawing/2010/main" val="0"/>
              </a:ext>
            </a:extLst>
          </a:blip>
          <a:stretch>
            <a:fillRect/>
          </a:stretch>
        </p:blipFill>
        <p:spPr>
          <a:xfrm>
            <a:off x="10132062" y="1217604"/>
            <a:ext cx="1783672" cy="1427695"/>
          </a:xfrm>
          <a:prstGeom prst="rect">
            <a:avLst/>
          </a:prstGeom>
        </p:spPr>
      </p:pic>
      <p:pic>
        <p:nvPicPr>
          <p:cNvPr id="6" name="Рисунок 5"/>
          <p:cNvPicPr/>
          <p:nvPr/>
        </p:nvPicPr>
        <p:blipFill>
          <a:blip r:embed="rId6" cstate="print">
            <a:extLst>
              <a:ext uri="{28A0092B-C50C-407E-A947-70E740481C1C}">
                <a14:useLocalDpi xmlns:a14="http://schemas.microsoft.com/office/drawing/2010/main" val="0"/>
              </a:ext>
            </a:extLst>
          </a:blip>
          <a:stretch>
            <a:fillRect/>
          </a:stretch>
        </p:blipFill>
        <p:spPr>
          <a:xfrm>
            <a:off x="8259492" y="1008279"/>
            <a:ext cx="2179433" cy="1846346"/>
          </a:xfrm>
          <a:prstGeom prst="rect">
            <a:avLst/>
          </a:prstGeom>
        </p:spPr>
      </p:pic>
      <p:pic>
        <p:nvPicPr>
          <p:cNvPr id="7" name="Рисунок 6"/>
          <p:cNvPicPr/>
          <p:nvPr/>
        </p:nvPicPr>
        <p:blipFill>
          <a:blip r:embed="rId7" cstate="print">
            <a:extLst>
              <a:ext uri="{28A0092B-C50C-407E-A947-70E740481C1C}">
                <a14:useLocalDpi xmlns:a14="http://schemas.microsoft.com/office/drawing/2010/main" val="0"/>
              </a:ext>
            </a:extLst>
          </a:blip>
          <a:stretch>
            <a:fillRect/>
          </a:stretch>
        </p:blipFill>
        <p:spPr>
          <a:xfrm>
            <a:off x="6702496" y="954002"/>
            <a:ext cx="1330352" cy="1808064"/>
          </a:xfrm>
          <a:prstGeom prst="rect">
            <a:avLst/>
          </a:prstGeom>
        </p:spPr>
      </p:pic>
      <p:pic>
        <p:nvPicPr>
          <p:cNvPr id="8" name="Рисунок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8311" y="889705"/>
            <a:ext cx="1918948" cy="1918948"/>
          </a:xfrm>
          <a:prstGeom prst="rect">
            <a:avLst/>
          </a:prstGeom>
        </p:spPr>
      </p:pic>
      <p:pic>
        <p:nvPicPr>
          <p:cNvPr id="9" name="irc_mi" descr="http://www.stul54.ru/data/imagegallery/92d945bd-c476-3319-7574-206e30d0025f/973f0487-673c-7356-cd9d-fc633d07840f.jpeg">
            <a:hlinkClick r:id="rId9"/>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051285" y="4073760"/>
            <a:ext cx="2093772" cy="1880359"/>
          </a:xfrm>
          <a:prstGeom prst="rect">
            <a:avLst/>
          </a:prstGeom>
          <a:noFill/>
          <a:ln>
            <a:noFill/>
          </a:ln>
        </p:spPr>
      </p:pic>
      <p:pic>
        <p:nvPicPr>
          <p:cNvPr id="10" name="Рисунок 9"/>
          <p:cNvPicPr/>
          <p:nvPr/>
        </p:nvPicPr>
        <p:blipFill>
          <a:blip r:embed="rId11" cstate="print">
            <a:extLst>
              <a:ext uri="{28A0092B-C50C-407E-A947-70E740481C1C}">
                <a14:useLocalDpi xmlns:a14="http://schemas.microsoft.com/office/drawing/2010/main" val="0"/>
              </a:ext>
            </a:extLst>
          </a:blip>
          <a:stretch>
            <a:fillRect/>
          </a:stretch>
        </p:blipFill>
        <p:spPr>
          <a:xfrm>
            <a:off x="4066675" y="3029664"/>
            <a:ext cx="1786650" cy="1768622"/>
          </a:xfrm>
          <a:prstGeom prst="rect">
            <a:avLst/>
          </a:prstGeom>
        </p:spPr>
      </p:pic>
      <p:pic>
        <p:nvPicPr>
          <p:cNvPr id="11" name="Рисунок 10"/>
          <p:cNvPicPr/>
          <p:nvPr/>
        </p:nvPicPr>
        <p:blipFill>
          <a:blip r:embed="rId12" cstate="print">
            <a:extLst>
              <a:ext uri="{28A0092B-C50C-407E-A947-70E740481C1C}">
                <a14:useLocalDpi xmlns:a14="http://schemas.microsoft.com/office/drawing/2010/main" val="0"/>
              </a:ext>
            </a:extLst>
          </a:blip>
          <a:stretch>
            <a:fillRect/>
          </a:stretch>
        </p:blipFill>
        <p:spPr>
          <a:xfrm>
            <a:off x="309937" y="3112516"/>
            <a:ext cx="1725492" cy="1602919"/>
          </a:xfrm>
          <a:prstGeom prst="rect">
            <a:avLst/>
          </a:prstGeom>
        </p:spPr>
      </p:pic>
      <p:pic>
        <p:nvPicPr>
          <p:cNvPr id="12" name="Рисунок 11"/>
          <p:cNvPicPr/>
          <p:nvPr/>
        </p:nvPicPr>
        <p:blipFill>
          <a:blip r:embed="rId13" cstate="print">
            <a:extLst>
              <a:ext uri="{28A0092B-C50C-407E-A947-70E740481C1C}">
                <a14:useLocalDpi xmlns:a14="http://schemas.microsoft.com/office/drawing/2010/main" val="0"/>
              </a:ext>
            </a:extLst>
          </a:blip>
          <a:stretch>
            <a:fillRect/>
          </a:stretch>
        </p:blipFill>
        <p:spPr>
          <a:xfrm>
            <a:off x="2223164" y="3135572"/>
            <a:ext cx="1505847" cy="1584909"/>
          </a:xfrm>
          <a:prstGeom prst="rect">
            <a:avLst/>
          </a:prstGeom>
        </p:spPr>
      </p:pic>
      <p:pic>
        <p:nvPicPr>
          <p:cNvPr id="13" name="Рисунок 12"/>
          <p:cNvPicPr/>
          <p:nvPr/>
        </p:nvPicPr>
        <p:blipFill>
          <a:blip r:embed="rId14" cstate="print">
            <a:extLst>
              <a:ext uri="{28A0092B-C50C-407E-A947-70E740481C1C}">
                <a14:useLocalDpi xmlns:a14="http://schemas.microsoft.com/office/drawing/2010/main" val="0"/>
              </a:ext>
            </a:extLst>
          </a:blip>
          <a:stretch>
            <a:fillRect/>
          </a:stretch>
        </p:blipFill>
        <p:spPr>
          <a:xfrm>
            <a:off x="5951753" y="3147218"/>
            <a:ext cx="2319280" cy="1568217"/>
          </a:xfrm>
          <a:prstGeom prst="rect">
            <a:avLst/>
          </a:prstGeom>
        </p:spPr>
      </p:pic>
      <p:pic>
        <p:nvPicPr>
          <p:cNvPr id="14" name="Рисунок 13"/>
          <p:cNvPicPr/>
          <p:nvPr/>
        </p:nvPicPr>
        <p:blipFill>
          <a:blip r:embed="rId15" cstate="print">
            <a:extLst>
              <a:ext uri="{28A0092B-C50C-407E-A947-70E740481C1C}">
                <a14:useLocalDpi xmlns:a14="http://schemas.microsoft.com/office/drawing/2010/main" val="0"/>
              </a:ext>
            </a:extLst>
          </a:blip>
          <a:stretch>
            <a:fillRect/>
          </a:stretch>
        </p:blipFill>
        <p:spPr>
          <a:xfrm>
            <a:off x="314703" y="5013940"/>
            <a:ext cx="2273679" cy="1642091"/>
          </a:xfrm>
          <a:prstGeom prst="rect">
            <a:avLst/>
          </a:prstGeom>
        </p:spPr>
      </p:pic>
      <p:pic>
        <p:nvPicPr>
          <p:cNvPr id="15" name="Рисунок 14"/>
          <p:cNvPicPr/>
          <p:nvPr/>
        </p:nvPicPr>
        <p:blipFill>
          <a:blip r:embed="rId16" cstate="print">
            <a:extLst>
              <a:ext uri="{28A0092B-C50C-407E-A947-70E740481C1C}">
                <a14:useLocalDpi xmlns:a14="http://schemas.microsoft.com/office/drawing/2010/main" val="0"/>
              </a:ext>
            </a:extLst>
          </a:blip>
          <a:stretch>
            <a:fillRect/>
          </a:stretch>
        </p:blipFill>
        <p:spPr>
          <a:xfrm>
            <a:off x="8500357" y="3992949"/>
            <a:ext cx="1697701" cy="2053180"/>
          </a:xfrm>
          <a:prstGeom prst="rect">
            <a:avLst/>
          </a:prstGeom>
        </p:spPr>
      </p:pic>
      <p:pic>
        <p:nvPicPr>
          <p:cNvPr id="16" name="Рисунок 15"/>
          <p:cNvPicPr/>
          <p:nvPr/>
        </p:nvPicPr>
        <p:blipFill>
          <a:blip r:embed="rId17" cstate="print">
            <a:extLst>
              <a:ext uri="{28A0092B-C50C-407E-A947-70E740481C1C}">
                <a14:useLocalDpi xmlns:a14="http://schemas.microsoft.com/office/drawing/2010/main" val="0"/>
              </a:ext>
            </a:extLst>
          </a:blip>
          <a:stretch>
            <a:fillRect/>
          </a:stretch>
        </p:blipFill>
        <p:spPr>
          <a:xfrm>
            <a:off x="4543490" y="5013940"/>
            <a:ext cx="1555322" cy="1642090"/>
          </a:xfrm>
          <a:prstGeom prst="rect">
            <a:avLst/>
          </a:prstGeom>
        </p:spPr>
      </p:pic>
      <p:pic>
        <p:nvPicPr>
          <p:cNvPr id="17" name="Рисунок 16"/>
          <p:cNvPicPr/>
          <p:nvPr/>
        </p:nvPicPr>
        <p:blipFill>
          <a:blip r:embed="rId18" cstate="print">
            <a:extLst>
              <a:ext uri="{28A0092B-C50C-407E-A947-70E740481C1C}">
                <a14:useLocalDpi xmlns:a14="http://schemas.microsoft.com/office/drawing/2010/main" val="0"/>
              </a:ext>
            </a:extLst>
          </a:blip>
          <a:stretch>
            <a:fillRect/>
          </a:stretch>
        </p:blipFill>
        <p:spPr>
          <a:xfrm>
            <a:off x="2890917" y="5035665"/>
            <a:ext cx="1248393" cy="1620365"/>
          </a:xfrm>
          <a:prstGeom prst="rect">
            <a:avLst/>
          </a:prstGeom>
        </p:spPr>
      </p:pic>
      <p:pic>
        <p:nvPicPr>
          <p:cNvPr id="18" name="Рисунок 17"/>
          <p:cNvPicPr/>
          <p:nvPr/>
        </p:nvPicPr>
        <p:blipFill>
          <a:blip r:embed="rId19" cstate="print">
            <a:extLst>
              <a:ext uri="{28A0092B-C50C-407E-A947-70E740481C1C}">
                <a14:useLocalDpi xmlns:a14="http://schemas.microsoft.com/office/drawing/2010/main" val="0"/>
              </a:ext>
            </a:extLst>
          </a:blip>
          <a:stretch>
            <a:fillRect/>
          </a:stretch>
        </p:blipFill>
        <p:spPr>
          <a:xfrm>
            <a:off x="6609788" y="5045426"/>
            <a:ext cx="1515768" cy="1579117"/>
          </a:xfrm>
          <a:prstGeom prst="rect">
            <a:avLst/>
          </a:prstGeom>
        </p:spPr>
      </p:pic>
      <p:sp>
        <p:nvSpPr>
          <p:cNvPr id="2" name="Заголовок 1"/>
          <p:cNvSpPr>
            <a:spLocks noGrp="1"/>
          </p:cNvSpPr>
          <p:nvPr>
            <p:ph type="title"/>
          </p:nvPr>
        </p:nvSpPr>
        <p:spPr>
          <a:xfrm>
            <a:off x="870097" y="246520"/>
            <a:ext cx="10515600" cy="593885"/>
          </a:xfrm>
        </p:spPr>
        <p:txBody>
          <a:bodyPr>
            <a:normAutofit fontScale="90000"/>
          </a:bodyPr>
          <a:lstStyle/>
          <a:p>
            <a:r>
              <a:rPr lang="ru-RU" sz="5000" dirty="0" smtClean="0"/>
              <a:t>Стулья</a:t>
            </a:r>
            <a:endParaRPr lang="ru-RU" dirty="0"/>
          </a:p>
        </p:txBody>
      </p:sp>
      <p:pic>
        <p:nvPicPr>
          <p:cNvPr id="19" name="Рисунок 18"/>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0128009" y="199464"/>
            <a:ext cx="1714500" cy="685800"/>
          </a:xfrm>
          <a:prstGeom prst="rect">
            <a:avLst/>
          </a:prstGeom>
        </p:spPr>
      </p:pic>
    </p:spTree>
    <p:extLst>
      <p:ext uri="{BB962C8B-B14F-4D97-AF65-F5344CB8AC3E}">
        <p14:creationId xmlns:p14="http://schemas.microsoft.com/office/powerpoint/2010/main" val="878866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http://lenagold.narod.ru/fon/clipart/k/kres/kres146.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214" y="1146598"/>
            <a:ext cx="1751610" cy="1946162"/>
          </a:xfrm>
          <a:prstGeom prst="rect">
            <a:avLst/>
          </a:prstGeom>
          <a:noFill/>
          <a:ln>
            <a:noFill/>
          </a:ln>
        </p:spPr>
      </p:pic>
      <p:sp>
        <p:nvSpPr>
          <p:cNvPr id="4" name="Заголовок 1"/>
          <p:cNvSpPr>
            <a:spLocks noGrp="1"/>
          </p:cNvSpPr>
          <p:nvPr>
            <p:ph type="title"/>
          </p:nvPr>
        </p:nvSpPr>
        <p:spPr>
          <a:xfrm>
            <a:off x="870097" y="246520"/>
            <a:ext cx="10515600" cy="593885"/>
          </a:xfrm>
        </p:spPr>
        <p:txBody>
          <a:bodyPr>
            <a:normAutofit fontScale="90000"/>
          </a:bodyPr>
          <a:lstStyle/>
          <a:p>
            <a:r>
              <a:rPr lang="ru-RU" sz="5000" dirty="0" smtClean="0"/>
              <a:t>Не стулья</a:t>
            </a:r>
            <a:endParaRPr lang="ru-RU" dirty="0"/>
          </a:p>
        </p:txBody>
      </p:sp>
      <p:pic>
        <p:nvPicPr>
          <p:cNvPr id="5" name="irc_mi" descr="http://www.santehural.ru/published/publicdata/SANTEH888/attachments/SC/products_pictures/Otti_enl.jpg">
            <a:hlinkClick r:id="rId4"/>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91107" y="971670"/>
            <a:ext cx="1937739" cy="2121089"/>
          </a:xfrm>
          <a:prstGeom prst="rect">
            <a:avLst/>
          </a:prstGeom>
          <a:noFill/>
          <a:ln>
            <a:noFill/>
          </a:ln>
        </p:spPr>
      </p:pic>
      <p:pic>
        <p:nvPicPr>
          <p:cNvPr id="6" name="irc_mi" descr="http://belberg-russia.ru/i/news/68_3_b.jpg">
            <a:hlinkClick r:id="rId6"/>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79407" y="3589766"/>
            <a:ext cx="2218664" cy="1905731"/>
          </a:xfrm>
          <a:prstGeom prst="rect">
            <a:avLst/>
          </a:prstGeom>
          <a:noFill/>
          <a:ln>
            <a:noFill/>
          </a:ln>
        </p:spPr>
      </p:pic>
      <p:pic>
        <p:nvPicPr>
          <p:cNvPr id="7" name="irc_mi" descr="http://www.ikea.com/ru/ru/images/products/odvar-taburet__0170908_PE325033_S4.JPG">
            <a:hlinkClick r:id="rId8"/>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52166" y="1017218"/>
            <a:ext cx="2023944" cy="2075542"/>
          </a:xfrm>
          <a:prstGeom prst="rect">
            <a:avLst/>
          </a:prstGeom>
          <a:noFill/>
          <a:ln>
            <a:noFill/>
          </a:ln>
        </p:spPr>
      </p:pic>
      <p:pic>
        <p:nvPicPr>
          <p:cNvPr id="8" name="irc_mi" descr="http://trend-mebel.ru/components/com_virtuemart/shop_image/product/_________________4bfab63f07500.jpg">
            <a:hlinkClick r:id="rId10"/>
          </p:cNvPr>
          <p:cNvPicPr/>
          <p:nvPr/>
        </p:nvPicPr>
        <p:blipFill>
          <a:blip r:embed="rId11">
            <a:extLst>
              <a:ext uri="{28A0092B-C50C-407E-A947-70E740481C1C}">
                <a14:useLocalDpi xmlns:a14="http://schemas.microsoft.com/office/drawing/2010/main" val="0"/>
              </a:ext>
            </a:extLst>
          </a:blip>
          <a:srcRect/>
          <a:stretch>
            <a:fillRect/>
          </a:stretch>
        </p:blipFill>
        <p:spPr bwMode="auto">
          <a:xfrm>
            <a:off x="3013481" y="3202089"/>
            <a:ext cx="2103617" cy="1925725"/>
          </a:xfrm>
          <a:prstGeom prst="rect">
            <a:avLst/>
          </a:prstGeom>
          <a:noFill/>
          <a:ln>
            <a:noFill/>
          </a:ln>
        </p:spPr>
      </p:pic>
      <p:pic>
        <p:nvPicPr>
          <p:cNvPr id="9" name="irc_mi" descr="http://www.1d.ru/images/products/1793/1792200.jpg">
            <a:hlinkClick r:id="rId12"/>
          </p:cNvPr>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45580" y="3641159"/>
            <a:ext cx="2335482" cy="2167970"/>
          </a:xfrm>
          <a:prstGeom prst="rect">
            <a:avLst/>
          </a:prstGeom>
          <a:noFill/>
          <a:ln>
            <a:noFill/>
          </a:ln>
        </p:spPr>
      </p:pic>
      <p:pic>
        <p:nvPicPr>
          <p:cNvPr id="10" name="irc_mi" descr="http://xn--16-emcdgdk.xn--p1ai/img/ipi2/ipi3/stp3010a.jpg">
            <a:hlinkClick r:id="rId14"/>
          </p:cNvP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515441" y="3589766"/>
            <a:ext cx="1870256" cy="2362799"/>
          </a:xfrm>
          <a:prstGeom prst="rect">
            <a:avLst/>
          </a:prstGeom>
          <a:noFill/>
          <a:ln>
            <a:noFill/>
          </a:ln>
        </p:spPr>
      </p:pic>
      <p:pic>
        <p:nvPicPr>
          <p:cNvPr id="11" name="irc_mi" descr="http://sarinfo.ru/upload/medialibrary/Chudesnyi%20meshochek/004.jpg">
            <a:hlinkClick r:id="rId16"/>
          </p:cNvPr>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571547" y="3613464"/>
            <a:ext cx="1662100" cy="2016371"/>
          </a:xfrm>
          <a:prstGeom prst="rect">
            <a:avLst/>
          </a:prstGeom>
          <a:noFill/>
          <a:ln>
            <a:noFill/>
          </a:ln>
        </p:spPr>
      </p:pic>
      <p:pic>
        <p:nvPicPr>
          <p:cNvPr id="12" name="irc_mi" descr="http://totcar.ru/images/stories/virtuemart/product/extra_af.jpg">
            <a:hlinkClick r:id="rId18"/>
          </p:cNvPr>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854537" y="5023361"/>
            <a:ext cx="2151394" cy="1571536"/>
          </a:xfrm>
          <a:prstGeom prst="rect">
            <a:avLst/>
          </a:prstGeom>
          <a:noFill/>
          <a:ln>
            <a:noFill/>
          </a:ln>
        </p:spPr>
      </p:pic>
      <p:pic>
        <p:nvPicPr>
          <p:cNvPr id="13" name="irc_mi" descr="http://www.cam.allmarkets.ru/photos/S2000.jpg">
            <a:hlinkClick r:id="rId20"/>
          </p:cNvPr>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9515441" y="840405"/>
            <a:ext cx="1870256" cy="2421702"/>
          </a:xfrm>
          <a:prstGeom prst="rect">
            <a:avLst/>
          </a:prstGeom>
          <a:noFill/>
          <a:ln>
            <a:noFill/>
          </a:ln>
        </p:spPr>
      </p:pic>
      <p:pic>
        <p:nvPicPr>
          <p:cNvPr id="14" name="irc_mi" descr="http://enterer.ru/assets/images/Sekcii/skameika.jpg">
            <a:hlinkClick r:id="rId22"/>
          </p:cNvPr>
          <p:cNvPicPr/>
          <p:nvPr/>
        </p:nvPicPr>
        <p:blipFill>
          <a:blip r:embed="rId23">
            <a:extLst>
              <a:ext uri="{28A0092B-C50C-407E-A947-70E740481C1C}">
                <a14:useLocalDpi xmlns:a14="http://schemas.microsoft.com/office/drawing/2010/main" val="0"/>
              </a:ext>
            </a:extLst>
          </a:blip>
          <a:srcRect/>
          <a:stretch>
            <a:fillRect/>
          </a:stretch>
        </p:blipFill>
        <p:spPr bwMode="auto">
          <a:xfrm>
            <a:off x="4450822" y="1049280"/>
            <a:ext cx="2294686" cy="2212827"/>
          </a:xfrm>
          <a:prstGeom prst="rect">
            <a:avLst/>
          </a:prstGeom>
          <a:noFill/>
          <a:ln>
            <a:noFill/>
          </a:ln>
        </p:spPr>
      </p:pic>
      <p:pic>
        <p:nvPicPr>
          <p:cNvPr id="15" name="Рисунок 14"/>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0128009" y="199464"/>
            <a:ext cx="1714500" cy="685800"/>
          </a:xfrm>
          <a:prstGeom prst="rect">
            <a:avLst/>
          </a:prstGeom>
        </p:spPr>
      </p:pic>
    </p:spTree>
    <p:extLst>
      <p:ext uri="{BB962C8B-B14F-4D97-AF65-F5344CB8AC3E}">
        <p14:creationId xmlns:p14="http://schemas.microsoft.com/office/powerpoint/2010/main" val="1057547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4"/>
          <a:stretch>
            <a:fillRect/>
          </a:stretch>
        </p:blipFill>
        <p:spPr>
          <a:xfrm>
            <a:off x="7765143" y="3443991"/>
            <a:ext cx="4077366" cy="3068218"/>
          </a:xfrm>
          <a:prstGeom prst="rect">
            <a:avLst/>
          </a:prstGeom>
        </p:spPr>
      </p:pic>
      <p:sp>
        <p:nvSpPr>
          <p:cNvPr id="4" name="Заголовок 2"/>
          <p:cNvSpPr>
            <a:spLocks noGrp="1"/>
          </p:cNvSpPr>
          <p:nvPr>
            <p:ph type="title"/>
          </p:nvPr>
        </p:nvSpPr>
        <p:spPr>
          <a:xfrm>
            <a:off x="480726" y="148556"/>
            <a:ext cx="10515600" cy="789907"/>
          </a:xfrm>
        </p:spPr>
        <p:txBody>
          <a:bodyPr/>
          <a:lstStyle/>
          <a:p>
            <a:r>
              <a:rPr lang="ru-RU" sz="4500" dirty="0"/>
              <a:t>Примеры</a:t>
            </a:r>
          </a:p>
        </p:txBody>
      </p:sp>
      <p:sp>
        <p:nvSpPr>
          <p:cNvPr id="5" name="Прямоугольник 4"/>
          <p:cNvSpPr/>
          <p:nvPr/>
        </p:nvSpPr>
        <p:spPr>
          <a:xfrm>
            <a:off x="341161" y="847371"/>
            <a:ext cx="10388338" cy="5570756"/>
          </a:xfrm>
          <a:prstGeom prst="rect">
            <a:avLst/>
          </a:prstGeom>
        </p:spPr>
        <p:txBody>
          <a:bodyPr wrap="square">
            <a:spAutoFit/>
          </a:bodyPr>
          <a:lstStyle/>
          <a:p>
            <a:pPr marL="285750" indent="-285750">
              <a:buFont typeface="Arial" panose="020B0604020202020204" pitchFamily="34" charset="0"/>
              <a:buChar char="•"/>
            </a:pPr>
            <a:r>
              <a:rPr lang="ru-RU" sz="2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«…на чем сидят люди, когда едят…»</a:t>
            </a:r>
          </a:p>
          <a:p>
            <a:pPr marL="285750" indent="-285750">
              <a:buFont typeface="Arial" panose="020B0604020202020204" pitchFamily="34" charset="0"/>
              <a:buChar char="•"/>
            </a:pPr>
            <a:r>
              <a:rPr lang="ru-RU" sz="2800"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«…должен состоять из твердых деталей, но может включать и мягкие…»</a:t>
            </a:r>
          </a:p>
          <a:p>
            <a:pPr marL="285750" indent="-285750">
              <a:buFont typeface="Arial" panose="020B0604020202020204" pitchFamily="34" charset="0"/>
              <a:buChar char="•"/>
            </a:pPr>
            <a:r>
              <a:rPr lang="ru-RU" sz="2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«…по форме принимает очертания прямоугольника…»</a:t>
            </a:r>
          </a:p>
          <a:p>
            <a:pPr marL="285750" indent="-285750">
              <a:buFont typeface="Arial" panose="020B0604020202020204" pitchFamily="34" charset="0"/>
              <a:buChar char="•"/>
            </a:pPr>
            <a:r>
              <a:rPr lang="ru-RU" sz="2800" dirty="0" smtClean="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a:t>
            </a:r>
            <a:r>
              <a:rPr lang="ru-RU" sz="2800"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когда сидишь на стуле, ноги должны касаться земли…»</a:t>
            </a:r>
          </a:p>
          <a:p>
            <a:pPr marL="285750" indent="-285750">
              <a:buFont typeface="Arial" panose="020B0604020202020204" pitchFamily="34" charset="0"/>
              <a:buChar char="•"/>
            </a:pPr>
            <a:r>
              <a:rPr lang="ru-RU" sz="2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«...при нахождении стула в самом устойчивом положении...»</a:t>
            </a:r>
          </a:p>
          <a:p>
            <a:pPr marL="285750" indent="-285750">
              <a:buFont typeface="Arial" panose="020B0604020202020204" pitchFamily="34" charset="0"/>
              <a:buChar char="•"/>
            </a:pPr>
            <a:r>
              <a:rPr lang="ru-RU" sz="2800"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a:t>
            </a:r>
            <a:r>
              <a:rPr lang="ru-RU" sz="2800"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при сидении можно на что-то опереться…»</a:t>
            </a:r>
          </a:p>
          <a:p>
            <a:pPr marL="285750" indent="-285750">
              <a:buFont typeface="Arial" panose="020B0604020202020204" pitchFamily="34" charset="0"/>
              <a:buChar char="•"/>
            </a:pPr>
            <a:r>
              <a:rPr lang="ru-RU"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a:t>
            </a:r>
            <a:r>
              <a:rPr lang="ru-RU"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поверхность с одного ракурса похожа на прямой угол…»</a:t>
            </a:r>
          </a:p>
          <a:p>
            <a:pPr marL="285750" indent="-285750">
              <a:buFont typeface="Arial" panose="020B0604020202020204" pitchFamily="34" charset="0"/>
              <a:buChar char="•"/>
            </a:pPr>
            <a:r>
              <a:rPr lang="ru-RU" sz="2000" dirty="0" smtClean="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a:t>
            </a:r>
            <a:r>
              <a:rPr lang="ru-RU" sz="2000"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иногда им подпирают дверь…»</a:t>
            </a:r>
          </a:p>
          <a:p>
            <a:pPr marL="285750" indent="-285750">
              <a:buFont typeface="Arial" panose="020B0604020202020204" pitchFamily="34" charset="0"/>
              <a:buChar char="•"/>
            </a:pPr>
            <a:r>
              <a:rPr lang="ru-RU" sz="20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a:t>
            </a:r>
            <a:r>
              <a:rPr lang="ru-RU"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Должна быть соединена с узкими прямыми </a:t>
            </a:r>
            <a:r>
              <a:rPr lang="ru-RU" sz="20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деталями</a:t>
            </a:r>
          </a:p>
          <a:p>
            <a:r>
              <a:rPr lang="ru-RU"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ru-RU" sz="20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ru-RU"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ножками…»</a:t>
            </a:r>
          </a:p>
          <a:p>
            <a:pPr marL="285750" indent="-285750">
              <a:buFont typeface="Arial" panose="020B0604020202020204" pitchFamily="34" charset="0"/>
              <a:buChar char="•"/>
            </a:pPr>
            <a:r>
              <a:rPr lang="ru-RU" sz="2000"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«…Над ножками находится сиденье…»</a:t>
            </a:r>
          </a:p>
          <a:p>
            <a:pPr marL="285750" indent="-285750">
              <a:buFont typeface="Arial" panose="020B0604020202020204" pitchFamily="34" charset="0"/>
              <a:buChar char="•"/>
            </a:pPr>
            <a:r>
              <a:rPr lang="ru-RU" sz="20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a:t>
            </a:r>
            <a:r>
              <a:rPr lang="ru-RU"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обладает плоской поверхностью…»</a:t>
            </a:r>
          </a:p>
          <a:p>
            <a:pPr marL="285750" indent="-285750">
              <a:buFont typeface="Arial" panose="020B0604020202020204" pitchFamily="34" charset="0"/>
              <a:buChar char="•"/>
            </a:pPr>
            <a:r>
              <a:rPr lang="ru-RU" sz="2000" dirty="0" smtClean="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a:t>
            </a:r>
            <a:r>
              <a:rPr lang="ru-RU" sz="2000"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этот предмет должен стоять на полу…»</a:t>
            </a:r>
          </a:p>
          <a:p>
            <a:pPr marL="285750" indent="-285750">
              <a:buFont typeface="Arial" panose="020B0604020202020204" pitchFamily="34" charset="0"/>
              <a:buChar char="•"/>
            </a:pPr>
            <a:r>
              <a:rPr lang="ru-RU"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a:t>
            </a:r>
            <a:r>
              <a:rPr lang="ru-RU"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то, на что я могу сесть со спинкой</a:t>
            </a:r>
            <a:r>
              <a:rPr lang="ru-RU" sz="20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a:t>
            </a:r>
            <a:endParaRPr lang="ru-RU" sz="20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28009" y="199464"/>
            <a:ext cx="1714500" cy="685800"/>
          </a:xfrm>
          <a:prstGeom prst="rect">
            <a:avLst/>
          </a:prstGeom>
        </p:spPr>
      </p:pic>
    </p:spTree>
    <p:extLst>
      <p:ext uri="{BB962C8B-B14F-4D97-AF65-F5344CB8AC3E}">
        <p14:creationId xmlns:p14="http://schemas.microsoft.com/office/powerpoint/2010/main" val="638081528"/>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t>В </a:t>
            </a:r>
            <a:r>
              <a:rPr lang="ru-RU" sz="4500" dirty="0"/>
              <a:t>чем</a:t>
            </a:r>
            <a:r>
              <a:rPr lang="ru-RU" dirty="0" smtClean="0"/>
              <a:t> ещё подвох?</a:t>
            </a:r>
            <a:endParaRPr lang="ru-RU" dirty="0"/>
          </a:p>
        </p:txBody>
      </p:sp>
      <p:sp>
        <p:nvSpPr>
          <p:cNvPr id="4" name="Прямоугольник 3"/>
          <p:cNvSpPr/>
          <p:nvPr/>
        </p:nvSpPr>
        <p:spPr>
          <a:xfrm>
            <a:off x="480726" y="1612427"/>
            <a:ext cx="10388338" cy="4524315"/>
          </a:xfrm>
          <a:prstGeom prst="rect">
            <a:avLst/>
          </a:prstGeom>
        </p:spPr>
        <p:txBody>
          <a:bodyPr wrap="square">
            <a:spAutoFit/>
          </a:bodyPr>
          <a:lstStyle/>
          <a:p>
            <a:pPr marL="285750" indent="-285750">
              <a:buFont typeface="Arial" panose="020B0604020202020204" pitchFamily="34" charset="0"/>
              <a:buChar char="•"/>
            </a:pPr>
            <a:r>
              <a:rPr lang="ru-RU" sz="24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Мы </a:t>
            </a:r>
            <a:r>
              <a:rPr lang="ru-RU" sz="2400" dirty="0">
                <a:solidFill>
                  <a:srgbClr val="0070C0"/>
                </a:solidFill>
                <a:latin typeface="Calibri" panose="020F0502020204030204" pitchFamily="34" charset="0"/>
                <a:ea typeface="Calibri" panose="020F0502020204030204" pitchFamily="34" charset="0"/>
                <a:cs typeface="Times New Roman" panose="02020603050405020304" pitchFamily="18" charset="0"/>
              </a:rPr>
              <a:t>не знаем в каком виде стулья на складе. Может быть разобранные. </a:t>
            </a:r>
          </a:p>
          <a:p>
            <a:pPr marL="285750" indent="-285750">
              <a:buFont typeface="Arial" panose="020B0604020202020204" pitchFamily="34" charset="0"/>
              <a:buChar char="•"/>
            </a:pPr>
            <a:r>
              <a:rPr lang="ru-RU" sz="2400"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Мы не знаем, стоят ли стулья на складе в том же положении, в каком мы их обычно используем. </a:t>
            </a:r>
          </a:p>
          <a:p>
            <a:pPr marL="285750" indent="-285750">
              <a:buFont typeface="Arial" panose="020B0604020202020204" pitchFamily="34" charset="0"/>
              <a:buChar char="•"/>
            </a:pPr>
            <a:r>
              <a:rPr lang="ru-RU" sz="2400" dirty="0">
                <a:solidFill>
                  <a:srgbClr val="0070C0"/>
                </a:solidFill>
                <a:latin typeface="Calibri" panose="020F0502020204030204" pitchFamily="34" charset="0"/>
                <a:ea typeface="Calibri" panose="020F0502020204030204" pitchFamily="34" charset="0"/>
                <a:cs typeface="Times New Roman" panose="02020603050405020304" pitchFamily="18" charset="0"/>
              </a:rPr>
              <a:t>Мы не знаем складной ли стул или нет, и если да, то в сложенном он положении или нет.</a:t>
            </a:r>
          </a:p>
          <a:p>
            <a:pPr marL="285750" indent="-285750">
              <a:buFont typeface="Arial" panose="020B0604020202020204" pitchFamily="34" charset="0"/>
              <a:buChar char="•"/>
            </a:pPr>
            <a:r>
              <a:rPr lang="ru-RU" sz="2400"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Мы не знаем алгоритм поиска стула. Принесет ли нам инопланетянин первый подходящий по требованиям предмет, или соберет все и будет как-то выбирать.</a:t>
            </a:r>
          </a:p>
          <a:p>
            <a:pPr marL="285750" indent="-285750">
              <a:buFont typeface="Arial" panose="020B0604020202020204" pitchFamily="34" charset="0"/>
              <a:buChar char="•"/>
            </a:pPr>
            <a:r>
              <a:rPr lang="ru-RU" sz="2400" dirty="0">
                <a:solidFill>
                  <a:srgbClr val="0070C0"/>
                </a:solidFill>
                <a:latin typeface="Calibri" panose="020F0502020204030204" pitchFamily="34" charset="0"/>
                <a:ea typeface="Calibri" panose="020F0502020204030204" pitchFamily="34" charset="0"/>
                <a:cs typeface="Times New Roman" panose="02020603050405020304" pitchFamily="18" charset="0"/>
              </a:rPr>
              <a:t>Мы не знаем, сколько времени у него на поиск.</a:t>
            </a:r>
          </a:p>
          <a:p>
            <a:pPr marL="285750" indent="-285750">
              <a:buFont typeface="Arial" panose="020B0604020202020204" pitchFamily="34" charset="0"/>
              <a:buChar char="•"/>
            </a:pPr>
            <a:r>
              <a:rPr lang="ru-RU" sz="2400"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Мы не знаем антропоморфен ли инопланетянин.</a:t>
            </a:r>
          </a:p>
          <a:p>
            <a:pPr marL="285750" indent="-285750">
              <a:buFont typeface="Arial" panose="020B0604020202020204" pitchFamily="34" charset="0"/>
              <a:buChar char="•"/>
            </a:pPr>
            <a:r>
              <a:rPr lang="ru-RU" sz="2400" dirty="0">
                <a:solidFill>
                  <a:srgbClr val="0070C0"/>
                </a:solidFill>
                <a:latin typeface="Calibri" panose="020F0502020204030204" pitchFamily="34" charset="0"/>
                <a:ea typeface="Calibri" panose="020F0502020204030204" pitchFamily="34" charset="0"/>
                <a:cs typeface="Times New Roman" panose="02020603050405020304" pitchFamily="18" charset="0"/>
              </a:rPr>
              <a:t>Мы вообще ничего толком не знаем…</a:t>
            </a:r>
          </a:p>
          <a:p>
            <a:pPr marL="285750" indent="-285750">
              <a:buFont typeface="Arial" panose="020B0604020202020204" pitchFamily="34" charset="0"/>
              <a:buChar char="•"/>
            </a:pPr>
            <a:endParaRPr lang="ru-RU" sz="24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28009" y="199464"/>
            <a:ext cx="1714500" cy="685800"/>
          </a:xfrm>
          <a:prstGeom prst="rect">
            <a:avLst/>
          </a:prstGeom>
        </p:spPr>
      </p:pic>
    </p:spTree>
    <p:extLst>
      <p:ext uri="{BB962C8B-B14F-4D97-AF65-F5344CB8AC3E}">
        <p14:creationId xmlns:p14="http://schemas.microsoft.com/office/powerpoint/2010/main" val="1087762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stretch>
            <a:fillRect/>
          </a:stretch>
        </p:blipFill>
        <p:spPr>
          <a:xfrm>
            <a:off x="6377525" y="1450393"/>
            <a:ext cx="5464984" cy="3656777"/>
          </a:xfrm>
          <a:prstGeom prst="rect">
            <a:avLst/>
          </a:prstGeom>
        </p:spPr>
      </p:pic>
      <p:sp>
        <p:nvSpPr>
          <p:cNvPr id="3" name="Заголовок 2"/>
          <p:cNvSpPr>
            <a:spLocks noGrp="1"/>
          </p:cNvSpPr>
          <p:nvPr>
            <p:ph type="title"/>
          </p:nvPr>
        </p:nvSpPr>
        <p:spPr/>
        <p:txBody>
          <a:bodyPr/>
          <a:lstStyle/>
          <a:p>
            <a:r>
              <a:rPr lang="ru-RU" dirty="0"/>
              <a:t>Анализ</a:t>
            </a:r>
            <a:r>
              <a:rPr lang="ru-RU" dirty="0" smtClean="0"/>
              <a:t> и синтез</a:t>
            </a:r>
            <a:endParaRPr lang="ru-RU" dirty="0"/>
          </a:p>
        </p:txBody>
      </p:sp>
      <p:sp>
        <p:nvSpPr>
          <p:cNvPr id="4" name="Прямоугольник 3"/>
          <p:cNvSpPr/>
          <p:nvPr/>
        </p:nvSpPr>
        <p:spPr>
          <a:xfrm>
            <a:off x="480726" y="1612427"/>
            <a:ext cx="6457103" cy="5262979"/>
          </a:xfrm>
          <a:prstGeom prst="rect">
            <a:avLst/>
          </a:prstGeom>
        </p:spPr>
        <p:txBody>
          <a:bodyPr wrap="square">
            <a:spAutoFit/>
          </a:bodyPr>
          <a:lstStyle/>
          <a:p>
            <a:pPr marL="285750" indent="-285750">
              <a:buFont typeface="Arial" panose="020B0604020202020204" pitchFamily="34" charset="0"/>
              <a:buChar char="•"/>
            </a:pPr>
            <a:r>
              <a:rPr lang="ru-RU" sz="24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Зачем </a:t>
            </a:r>
            <a:r>
              <a:rPr lang="ru-RU" sz="2400" dirty="0">
                <a:solidFill>
                  <a:srgbClr val="0070C0"/>
                </a:solidFill>
                <a:latin typeface="Calibri" panose="020F0502020204030204" pitchFamily="34" charset="0"/>
                <a:ea typeface="Calibri" panose="020F0502020204030204" pitchFamily="34" charset="0"/>
                <a:cs typeface="Times New Roman" panose="02020603050405020304" pitchFamily="18" charset="0"/>
              </a:rPr>
              <a:t>мне стул (что такое стул)</a:t>
            </a:r>
          </a:p>
          <a:p>
            <a:pPr marL="742950" lvl="1" indent="-285750">
              <a:buFont typeface="Arial" panose="020B0604020202020204" pitchFamily="34" charset="0"/>
              <a:buChar char="•"/>
            </a:pPr>
            <a:r>
              <a:rPr lang="ru-RU" sz="2400" dirty="0">
                <a:solidFill>
                  <a:srgbClr val="0070C0"/>
                </a:solidFill>
                <a:latin typeface="Calibri" panose="020F0502020204030204" pitchFamily="34" charset="0"/>
                <a:ea typeface="Calibri" panose="020F0502020204030204" pitchFamily="34" charset="0"/>
                <a:cs typeface="Times New Roman" panose="02020603050405020304" pitchFamily="18" charset="0"/>
              </a:rPr>
              <a:t>Мне нужно сидеть</a:t>
            </a:r>
          </a:p>
          <a:p>
            <a:pPr marL="742950" lvl="1" indent="-285750">
              <a:buFont typeface="Arial" panose="020B0604020202020204" pitchFamily="34" charset="0"/>
              <a:buChar char="•"/>
            </a:pPr>
            <a:r>
              <a:rPr lang="ru-RU" sz="2400" dirty="0">
                <a:solidFill>
                  <a:srgbClr val="0070C0"/>
                </a:solidFill>
                <a:latin typeface="Calibri" panose="020F0502020204030204" pitchFamily="34" charset="0"/>
                <a:ea typeface="Calibri" panose="020F0502020204030204" pitchFamily="34" charset="0"/>
                <a:cs typeface="Times New Roman" panose="02020603050405020304" pitchFamily="18" charset="0"/>
              </a:rPr>
              <a:t>Мне нужно сидеть два часа</a:t>
            </a:r>
          </a:p>
          <a:p>
            <a:pPr marL="742950" lvl="1" indent="-285750">
              <a:buFont typeface="Arial" panose="020B0604020202020204" pitchFamily="34" charset="0"/>
              <a:buChar char="•"/>
            </a:pPr>
            <a:r>
              <a:rPr lang="ru-RU" sz="2400" dirty="0">
                <a:solidFill>
                  <a:srgbClr val="0070C0"/>
                </a:solidFill>
                <a:latin typeface="Calibri" panose="020F0502020204030204" pitchFamily="34" charset="0"/>
                <a:ea typeface="Calibri" panose="020F0502020204030204" pitchFamily="34" charset="0"/>
                <a:cs typeface="Times New Roman" panose="02020603050405020304" pitchFamily="18" charset="0"/>
              </a:rPr>
              <a:t>Мне нужно комфортно сидеть</a:t>
            </a:r>
          </a:p>
          <a:p>
            <a:pPr marL="742950" lvl="1" indent="-285750">
              <a:buFont typeface="Arial" panose="020B0604020202020204" pitchFamily="34" charset="0"/>
              <a:buChar char="•"/>
            </a:pPr>
            <a:r>
              <a:rPr lang="ru-RU" sz="2400" dirty="0">
                <a:solidFill>
                  <a:srgbClr val="0070C0"/>
                </a:solidFill>
                <a:latin typeface="Calibri" panose="020F0502020204030204" pitchFamily="34" charset="0"/>
                <a:ea typeface="Calibri" panose="020F0502020204030204" pitchFamily="34" charset="0"/>
                <a:cs typeface="Times New Roman" panose="02020603050405020304" pitchFamily="18" charset="0"/>
              </a:rPr>
              <a:t>Мне нужно работать сидя на стуле</a:t>
            </a:r>
          </a:p>
          <a:p>
            <a:pPr marL="742950" lvl="1" indent="-285750">
              <a:buFont typeface="Arial" panose="020B0604020202020204" pitchFamily="34" charset="0"/>
              <a:buChar char="•"/>
            </a:pPr>
            <a:r>
              <a:rPr lang="ru-RU" sz="2400" dirty="0">
                <a:solidFill>
                  <a:srgbClr val="0070C0"/>
                </a:solidFill>
                <a:latin typeface="Calibri" panose="020F0502020204030204" pitchFamily="34" charset="0"/>
                <a:ea typeface="Calibri" panose="020F0502020204030204" pitchFamily="34" charset="0"/>
                <a:cs typeface="Times New Roman" panose="02020603050405020304" pitchFamily="18" charset="0"/>
              </a:rPr>
              <a:t>Мне нужно сидеть одному</a:t>
            </a:r>
          </a:p>
          <a:p>
            <a:pPr marL="742950" lvl="1" indent="-285750">
              <a:buFont typeface="Arial" panose="020B0604020202020204" pitchFamily="34" charset="0"/>
              <a:buChar char="•"/>
            </a:pPr>
            <a:r>
              <a:rPr lang="ru-RU" sz="2400" dirty="0">
                <a:solidFill>
                  <a:srgbClr val="0070C0"/>
                </a:solidFill>
                <a:latin typeface="Calibri" panose="020F0502020204030204" pitchFamily="34" charset="0"/>
                <a:ea typeface="Calibri" panose="020F0502020204030204" pitchFamily="34" charset="0"/>
                <a:cs typeface="Times New Roman" panose="02020603050405020304" pitchFamily="18" charset="0"/>
              </a:rPr>
              <a:t>Мне нужно будет передвигать стул</a:t>
            </a:r>
          </a:p>
          <a:p>
            <a:pPr marL="285750" indent="-285750">
              <a:buFont typeface="Arial" panose="020B0604020202020204" pitchFamily="34" charset="0"/>
              <a:buChar char="•"/>
            </a:pPr>
            <a:r>
              <a:rPr lang="ru-RU" sz="2400"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Как его принести</a:t>
            </a:r>
          </a:p>
          <a:p>
            <a:pPr marL="742950" lvl="1" indent="-285750">
              <a:buFont typeface="Arial" panose="020B0604020202020204" pitchFamily="34" charset="0"/>
              <a:buChar char="•"/>
            </a:pPr>
            <a:r>
              <a:rPr lang="ru-RU" sz="2400"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Мне нужно получить стул за определенное время</a:t>
            </a:r>
          </a:p>
          <a:p>
            <a:pPr marL="742950" lvl="1" indent="-285750">
              <a:buFont typeface="Arial" panose="020B0604020202020204" pitchFamily="34" charset="0"/>
              <a:buChar char="•"/>
            </a:pPr>
            <a:r>
              <a:rPr lang="ru-RU" sz="2400"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Мне нужен стул, а не все стулья на складе</a:t>
            </a:r>
          </a:p>
          <a:p>
            <a:pPr marL="742950" lvl="1" indent="-285750">
              <a:buFont typeface="Arial" panose="020B0604020202020204" pitchFamily="34" charset="0"/>
              <a:buChar char="•"/>
            </a:pPr>
            <a:r>
              <a:rPr lang="ru-RU" sz="2400"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Мне нужно получить именно стул</a:t>
            </a:r>
          </a:p>
          <a:p>
            <a:pPr marL="742950" lvl="1" indent="-285750">
              <a:buFont typeface="Arial" panose="020B0604020202020204" pitchFamily="34" charset="0"/>
              <a:buChar char="•"/>
            </a:pPr>
            <a:r>
              <a:rPr lang="ru-RU" sz="2400"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Мне нужен стул собранным (?)</a:t>
            </a:r>
          </a:p>
          <a:p>
            <a:pPr marL="285750" indent="-285750">
              <a:buFont typeface="Arial" panose="020B0604020202020204" pitchFamily="34" charset="0"/>
              <a:buChar char="•"/>
            </a:pPr>
            <a:endParaRPr lang="ru-RU" sz="24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28009" y="199464"/>
            <a:ext cx="1714500" cy="685800"/>
          </a:xfrm>
          <a:prstGeom prst="rect">
            <a:avLst/>
          </a:prstGeom>
        </p:spPr>
      </p:pic>
    </p:spTree>
    <p:extLst>
      <p:ext uri="{BB962C8B-B14F-4D97-AF65-F5344CB8AC3E}">
        <p14:creationId xmlns:p14="http://schemas.microsoft.com/office/powerpoint/2010/main" val="1469728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Естественные</a:t>
            </a:r>
            <a:r>
              <a:rPr lang="ru-RU" dirty="0" smtClean="0"/>
              <a:t> гипотезы</a:t>
            </a:r>
            <a:endParaRPr lang="ru-RU" dirty="0"/>
          </a:p>
        </p:txBody>
      </p:sp>
      <p:sp>
        <p:nvSpPr>
          <p:cNvPr id="3" name="TextBox 2"/>
          <p:cNvSpPr txBox="1"/>
          <p:nvPr/>
        </p:nvSpPr>
        <p:spPr>
          <a:xfrm>
            <a:off x="603316" y="1838227"/>
            <a:ext cx="11048214" cy="369332"/>
          </a:xfrm>
          <a:prstGeom prst="rect">
            <a:avLst/>
          </a:prstGeom>
          <a:noFill/>
        </p:spPr>
        <p:txBody>
          <a:bodyPr wrap="square" rtlCol="0">
            <a:spAutoFit/>
          </a:bodyPr>
          <a:lstStyle/>
          <a:p>
            <a:pPr marL="285750" indent="-285750">
              <a:buFont typeface="Arial" panose="020B0604020202020204" pitchFamily="34" charset="0"/>
              <a:buChar char="•"/>
            </a:pPr>
            <a:endParaRPr lang="ru-RU" dirty="0" smtClean="0"/>
          </a:p>
        </p:txBody>
      </p:sp>
      <p:sp>
        <p:nvSpPr>
          <p:cNvPr id="4" name="Прямоугольник 3"/>
          <p:cNvSpPr/>
          <p:nvPr/>
        </p:nvSpPr>
        <p:spPr>
          <a:xfrm>
            <a:off x="492758" y="1838227"/>
            <a:ext cx="10388338" cy="3108543"/>
          </a:xfrm>
          <a:prstGeom prst="rect">
            <a:avLst/>
          </a:prstGeom>
        </p:spPr>
        <p:txBody>
          <a:bodyPr wrap="square">
            <a:spAutoFit/>
          </a:bodyPr>
          <a:lstStyle/>
          <a:p>
            <a:pPr marL="285750" indent="-285750">
              <a:buFont typeface="Arial" panose="020B0604020202020204" pitchFamily="34" charset="0"/>
              <a:buChar char="•"/>
            </a:pPr>
            <a:r>
              <a:rPr lang="ru-RU"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Чем </a:t>
            </a:r>
            <a:r>
              <a:rPr lang="ru-RU" sz="2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больше у человека стаж, тем он лучший специалист</a:t>
            </a:r>
          </a:p>
          <a:p>
            <a:pPr marL="285750" indent="-285750">
              <a:buFont typeface="Arial" panose="020B0604020202020204" pitchFamily="34" charset="0"/>
              <a:buChar char="•"/>
            </a:pPr>
            <a:r>
              <a:rPr lang="ru-RU" sz="2800"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Чем больше времени на тест, тем лучше результат</a:t>
            </a:r>
          </a:p>
          <a:p>
            <a:pPr marL="285750" indent="-285750">
              <a:buFont typeface="Arial" panose="020B0604020202020204" pitchFamily="34" charset="0"/>
              <a:buChar char="•"/>
            </a:pPr>
            <a:r>
              <a:rPr lang="ru-RU" sz="2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Чем больше у человека стаж по специальности, тем он лучший специалист</a:t>
            </a:r>
          </a:p>
          <a:p>
            <a:pPr marL="285750" indent="-285750">
              <a:buFont typeface="Arial" panose="020B0604020202020204" pitchFamily="34" charset="0"/>
              <a:buChar char="•"/>
            </a:pPr>
            <a:r>
              <a:rPr lang="ru-RU" sz="2800"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Результаты аналитиков лучше, чем представителей других профессий</a:t>
            </a:r>
          </a:p>
          <a:p>
            <a:pPr marL="285750" indent="-285750">
              <a:buFont typeface="Arial" panose="020B0604020202020204" pitchFamily="34" charset="0"/>
              <a:buChar char="•"/>
            </a:pPr>
            <a:endParaRPr lang="ru-RU" sz="28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28009" y="199464"/>
            <a:ext cx="1714500" cy="685800"/>
          </a:xfrm>
          <a:prstGeom prst="rect">
            <a:avLst/>
          </a:prstGeom>
        </p:spPr>
      </p:pic>
      <p:pic>
        <p:nvPicPr>
          <p:cNvPr id="6" name="Рисунок 5"/>
          <p:cNvPicPr>
            <a:picLocks noChangeAspect="1"/>
          </p:cNvPicPr>
          <p:nvPr/>
        </p:nvPicPr>
        <p:blipFill>
          <a:blip r:embed="rId4"/>
          <a:stretch>
            <a:fillRect/>
          </a:stretch>
        </p:blipFill>
        <p:spPr>
          <a:xfrm>
            <a:off x="3863335" y="4465389"/>
            <a:ext cx="4465329" cy="2252477"/>
          </a:xfrm>
          <a:prstGeom prst="rect">
            <a:avLst/>
          </a:prstGeom>
        </p:spPr>
      </p:pic>
    </p:spTree>
    <p:extLst>
      <p:ext uri="{BB962C8B-B14F-4D97-AF65-F5344CB8AC3E}">
        <p14:creationId xmlns:p14="http://schemas.microsoft.com/office/powerpoint/2010/main" val="355471871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12603</TotalTime>
  <Words>5418</Words>
  <Application>Microsoft Office PowerPoint</Application>
  <PresentationFormat>Широкоэкранный</PresentationFormat>
  <Paragraphs>311</Paragraphs>
  <Slides>19</Slides>
  <Notes>17</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19</vt:i4>
      </vt:variant>
    </vt:vector>
  </HeadingPairs>
  <TitlesOfParts>
    <vt:vector size="25" baseType="lpstr">
      <vt:lpstr>Arial</vt:lpstr>
      <vt:lpstr>Bookman Old Style</vt:lpstr>
      <vt:lpstr>Calibri</vt:lpstr>
      <vt:lpstr>Calibri Light</vt:lpstr>
      <vt:lpstr>Times New Roman</vt:lpstr>
      <vt:lpstr>Тема Office</vt:lpstr>
      <vt:lpstr>Презентация PowerPoint</vt:lpstr>
      <vt:lpstr>Проблемы оценки аналитиков</vt:lpstr>
      <vt:lpstr>Презентация PowerPoint</vt:lpstr>
      <vt:lpstr>Стулья</vt:lpstr>
      <vt:lpstr>Не стулья</vt:lpstr>
      <vt:lpstr>Примеры</vt:lpstr>
      <vt:lpstr>В чем ещё подвох?</vt:lpstr>
      <vt:lpstr>Анализ и синтез</vt:lpstr>
      <vt:lpstr>Естественные гипотезы</vt:lpstr>
      <vt:lpstr>Признаки</vt:lpstr>
      <vt:lpstr>Корреляции</vt:lpstr>
      <vt:lpstr>Мужчины и женщины равны</vt:lpstr>
      <vt:lpstr>Функциональные требования аналитики выделяют не лучше</vt:lpstr>
      <vt:lpstr>Предсказание  стандартного  ранга</vt:lpstr>
      <vt:lpstr>Магические числа 3-5-8-12 и 2-5. </vt:lpstr>
      <vt:lpstr>Молодые специалисты</vt:lpstr>
      <vt:lpstr>Профессиональная деформация</vt:lpstr>
      <vt:lpstr>Выводы</vt:lpstr>
      <vt:lpstr>Спасибо за внимание!</vt:lpstr>
    </vt:vector>
  </TitlesOfParts>
  <Company>Digital Design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Mitropolsky Artem</dc:creator>
  <cp:lastModifiedBy>Mitropolsky Artem</cp:lastModifiedBy>
  <cp:revision>155</cp:revision>
  <dcterms:created xsi:type="dcterms:W3CDTF">2015-11-26T07:58:48Z</dcterms:created>
  <dcterms:modified xsi:type="dcterms:W3CDTF">2016-03-11T07:42:10Z</dcterms:modified>
</cp:coreProperties>
</file>