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9144000"/>
  <p:notesSz cx="6858000" cy="9144000"/>
  <p:embeddedFontLst>
    <p:embeddedFont>
      <p:font typeface="Architects Daughter"/>
      <p:regular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2D200454-40CA-4A62-9FC3-DE9A4176ACB9}">
      <p15:notesGuideLst>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ArchitectsDaughter-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5" name="Google Shape;75;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76" name="Google Shape;76;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g9d8e0984d0_0_36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2" name="Google Shape;372;g9d8e0984d0_0_36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Поэтому мы решили ввести определенные правила для проведения этой встречи</a:t>
            </a:r>
            <a:endParaRPr/>
          </a:p>
        </p:txBody>
      </p:sp>
      <p:sp>
        <p:nvSpPr>
          <p:cNvPr id="373" name="Google Shape;373;g9d8e0984d0_0_36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1" name="Google Shape;401;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Во первых, продукт оунер предлагает на обсуждение одну или две задачи, не более. Во вторых, необходимо выявить бизнес ценность фичи и проблему, которую будет эта фича решать. Далее переходим к вопросам от команды, исходя из ответов на которые выявляем </a:t>
            </a:r>
            <a:r>
              <a:rPr lang="ru-RU"/>
              <a:t>юз кейсы и</a:t>
            </a:r>
            <a:r>
              <a:rPr lang="ru-RU"/>
              <a:t> формируем и критерии приемки. Н</a:t>
            </a:r>
            <a:r>
              <a:rPr lang="ru-RU"/>
              <a:t>а этой встрече мы не затрагиваем технические вопросы. </a:t>
            </a:r>
            <a:r>
              <a:rPr lang="ru-RU"/>
              <a:t>После оцениваем задачу в стори поинтах, предварительно кто то из разработчиков проговаривает предполагаемое предварительное техническое решение, для того чтобы вся команда могла оценить задачу. Если оценка выше порогового значения, больше 10 -15 сторипоинтов, то мы сторю декомпозируем и для декомпозированных проводим повторный PBR. Если в ходе </a:t>
            </a:r>
            <a:r>
              <a:rPr lang="ru-RU"/>
              <a:t>PBR имеются вопросы, на которые не даны ответы и они мешают оценке, то команда берет задачу на исследование. По ее результатам проводится повторная оценка этой задачи. Роль аналитика в этом процессе собственно в формулировании уточняющих вопросов по сторе, выявлении основных и альтернативных кейсов, проведение импакт анализа. Т.е. всегда нужно думать что может данная фича сломать.</a:t>
            </a:r>
            <a:endParaRPr/>
          </a:p>
        </p:txBody>
      </p:sp>
      <p:sp>
        <p:nvSpPr>
          <p:cNvPr id="402" name="Google Shape;402;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6" name="Shape 426"/>
        <p:cNvGrpSpPr/>
        <p:nvPr/>
      </p:nvGrpSpPr>
      <p:grpSpPr>
        <a:xfrm>
          <a:off x="0" y="0"/>
          <a:ext cx="0" cy="0"/>
          <a:chOff x="0" y="0"/>
          <a:chExt cx="0" cy="0"/>
        </a:xfrm>
      </p:grpSpPr>
      <p:sp>
        <p:nvSpPr>
          <p:cNvPr id="427" name="Google Shape;427;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8" name="Google Shape;428;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Какие плюсы мы получили. Во первых, мы избавились от пустых историй, так как мы прописали требования бизнеса и критерии приемки. Во вторых, мы укладываемся в спринт, потому что задачи декомпозированы и при этом независимы от выполнения других задач. И в третьих - вся команда понимает бизнес цель фичи и мы начинаем разговаривать на одном языке с продуктоунером</a:t>
            </a:r>
            <a:endParaRPr/>
          </a:p>
        </p:txBody>
      </p:sp>
      <p:sp>
        <p:nvSpPr>
          <p:cNvPr id="429" name="Google Shape;429;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g9def38ffd9_0_9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0" name="Google Shape;450;g9def38ffd9_0_9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Но команда по прежнему не понимает что нужно делать по данной истории, так как PBR не предполагает создание спецификации. Функциональных требований все еще нет. Поэтому мы решили добавить дополнительные встречи, направленные на их проработку. Перед разработкой для каждой стори из бэклога спринта мы проводим командное планирование</a:t>
            </a:r>
            <a:endParaRPr/>
          </a:p>
        </p:txBody>
      </p:sp>
      <p:sp>
        <p:nvSpPr>
          <p:cNvPr id="451" name="Google Shape;451;g9def38ffd9_0_9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0" name="Shape 520"/>
        <p:cNvGrpSpPr/>
        <p:nvPr/>
      </p:nvGrpSpPr>
      <p:grpSpPr>
        <a:xfrm>
          <a:off x="0" y="0"/>
          <a:ext cx="0" cy="0"/>
          <a:chOff x="0" y="0"/>
          <a:chExt cx="0" cy="0"/>
        </a:xfrm>
      </p:grpSpPr>
      <p:sp>
        <p:nvSpPr>
          <p:cNvPr id="521" name="Google Shape;521;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2" name="Google Shape;522;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Суть его в том, чтобы провести техническую декомпозицию задачи. То есть прописать отдельно требования к фронту, к бэку, к мобильному приложению, если сторя это предполагает, к интеграции всех частей между собой. Также на этом этапе мы определяем какие автотесты нужны. К каждому из этапов я составляю спецификацию и прикрепляю к сторе.Также на этом этапе у нас происходит согласование своего технического решения с дизайнером и архитектором. Если появляются вопросы по бизнес требованиям мы приглашаем продукт оунера, либо я к нему иду с вопросами, а затем ответы передаю команде</a:t>
            </a:r>
            <a:endParaRPr/>
          </a:p>
        </p:txBody>
      </p:sp>
      <p:sp>
        <p:nvSpPr>
          <p:cNvPr id="523" name="Google Shape;523;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4" name="Shape 554"/>
        <p:cNvGrpSpPr/>
        <p:nvPr/>
      </p:nvGrpSpPr>
      <p:grpSpPr>
        <a:xfrm>
          <a:off x="0" y="0"/>
          <a:ext cx="0" cy="0"/>
          <a:chOff x="0" y="0"/>
          <a:chExt cx="0" cy="0"/>
        </a:xfrm>
      </p:grpSpPr>
      <p:sp>
        <p:nvSpPr>
          <p:cNvPr id="555" name="Google Shape;555;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56" name="Google Shape;556;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Что мы получили, добавив командное планирование.Во первых, понятен общий объем работ по сторе и сформирована спецификация для каждой из функций. Также, так как мы техническое решение продумываем командой, каждый участник команды помимо своей деятельности имеет представление о том, что будет делать его коллега. В том случае если возникнут какие то проблемы в ходе разработки команда может оказать помощь</a:t>
            </a:r>
            <a:endParaRPr/>
          </a:p>
        </p:txBody>
      </p:sp>
      <p:sp>
        <p:nvSpPr>
          <p:cNvPr id="557" name="Google Shape;557;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9" name="Shape 579"/>
        <p:cNvGrpSpPr/>
        <p:nvPr/>
      </p:nvGrpSpPr>
      <p:grpSpPr>
        <a:xfrm>
          <a:off x="0" y="0"/>
          <a:ext cx="0" cy="0"/>
          <a:chOff x="0" y="0"/>
          <a:chExt cx="0" cy="0"/>
        </a:xfrm>
      </p:grpSpPr>
      <p:sp>
        <p:nvSpPr>
          <p:cNvPr id="580" name="Google Shape;580;g9def38ffd9_0_2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1" name="Google Shape;581;g9def38ffd9_0_24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Требования мы собрали. Но они имеют свойство изменяться, даже в ходе разработки. Бывает так что в ходе разработки задеваем функционал, который данная фича чисто теоретически затрагивать не должна была. Либо завершив разработку мы видим что есть функционал который в продукт просто напрашивается) В этом случае я создаю истории или таски в бэклог продукта и прошу продукт оунера их приоритезировать. Также бывают случаи когда команда не успевает завершить разработку в спринте. Тогда либо по договоренности с продуктоунером мы переносим сторю на следующий спринт либо я выношу нереализованные требования в отдельные технические таски и также заношу в бэклог продукта. На данный момент итоговый процесс выглядит так, но он может изменяться, так как мы все таки по гибким методологиям работаем и должны приспосабливаться к ситуации</a:t>
            </a:r>
            <a:endParaRPr/>
          </a:p>
        </p:txBody>
      </p:sp>
      <p:sp>
        <p:nvSpPr>
          <p:cNvPr id="582" name="Google Shape;582;g9def38ffd9_0_24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9" name="Shape 659"/>
        <p:cNvGrpSpPr/>
        <p:nvPr/>
      </p:nvGrpSpPr>
      <p:grpSpPr>
        <a:xfrm>
          <a:off x="0" y="0"/>
          <a:ext cx="0" cy="0"/>
          <a:chOff x="0" y="0"/>
          <a:chExt cx="0" cy="0"/>
        </a:xfrm>
      </p:grpSpPr>
      <p:sp>
        <p:nvSpPr>
          <p:cNvPr id="660" name="Google Shape;660;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1" name="Google Shape;661;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Когда подобный подход применим. Если у вас продуктовая разработка, не проектная. Вы не являетесь заложниками контрактов с горящими сроками и ТЗ, в котором строго зафиксированы все требования к разработке. У вас команда, обладающая множеством компетенций, если у вас отдельные команды разработчиков, аналитиков, тестировщиков - не подойдет. Также в случае если у вас есть свобода в определении процесса, то есть руководство не дает четкие указания как вам работать. Ну и если у вас небольшое количество людей в команде, 6-7 человек, не более. Иначе встречи превращаются в балаган.</a:t>
            </a:r>
            <a:endParaRPr/>
          </a:p>
        </p:txBody>
      </p:sp>
      <p:sp>
        <p:nvSpPr>
          <p:cNvPr id="662" name="Google Shape;662;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2" name="Shape 672"/>
        <p:cNvGrpSpPr/>
        <p:nvPr/>
      </p:nvGrpSpPr>
      <p:grpSpPr>
        <a:xfrm>
          <a:off x="0" y="0"/>
          <a:ext cx="0" cy="0"/>
          <a:chOff x="0" y="0"/>
          <a:chExt cx="0" cy="0"/>
        </a:xfrm>
      </p:grpSpPr>
      <p:sp>
        <p:nvSpPr>
          <p:cNvPr id="673" name="Google Shape;673;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74" name="Google Shape;674;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Ну и завершу свой доклад своей главной мыслью. Первым тезисом в Agile манифесте содержится: “</a:t>
            </a:r>
            <a:r>
              <a:rPr lang="ru-RU" sz="400"/>
              <a:t>“</a:t>
            </a:r>
            <a:r>
              <a:rPr lang="ru-RU"/>
              <a:t>Люди и взаимодействие важнее процессов и инструментов</a:t>
            </a:r>
            <a:r>
              <a:rPr lang="ru-RU"/>
              <a:t>” Если вы замечаете что ваш “правильный” процесс не работает, изменяйте процесс, создавайте свои собственные командные договоренности. </a:t>
            </a:r>
            <a:endParaRPr/>
          </a:p>
        </p:txBody>
      </p:sp>
      <p:sp>
        <p:nvSpPr>
          <p:cNvPr id="675" name="Google Shape;675;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3" name="Shape 683"/>
        <p:cNvGrpSpPr/>
        <p:nvPr/>
      </p:nvGrpSpPr>
      <p:grpSpPr>
        <a:xfrm>
          <a:off x="0" y="0"/>
          <a:ext cx="0" cy="0"/>
          <a:chOff x="0" y="0"/>
          <a:chExt cx="0" cy="0"/>
        </a:xfrm>
      </p:grpSpPr>
      <p:sp>
        <p:nvSpPr>
          <p:cNvPr id="684" name="Google Shape;684;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5" name="Google Shape;685;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Всем спасибо за внимание. Готова ответить на ваши вопросы</a:t>
            </a:r>
            <a:endParaRPr/>
          </a:p>
        </p:txBody>
      </p:sp>
      <p:sp>
        <p:nvSpPr>
          <p:cNvPr id="686" name="Google Shape;686;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3" name="Google Shape;83;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Всем привет! Для начала представлюсь, меня зовут Лиля, я - системный аналитик. Работаю я аналитиком уже довольно долгое время, около 6 лет, в настоящее время работаю в компании Открытая мобильная платформа, в команде разработки платформы управления мобильными устройствами. Наш продукт входит в класс МДМ и ЕММ решений, он предоставляет бизнесу возможность управления парком мобильных устройств на основе политик безопасности и бизнес сценариев. К продукту у меня очень трепетное отношение, так как я с ним с самого его зарождения, и можно сказать что мы с моей командой росли вместе с ним и продолжаем это делать.  Но далеко было все не безоблачно, я хочу рассказать  о проблеме непроработанных требований к User story с которым мы столкнулись на старте разработки, и о методах решения, которые мы применяли</a:t>
            </a:r>
            <a:endParaRPr/>
          </a:p>
        </p:txBody>
      </p:sp>
      <p:sp>
        <p:nvSpPr>
          <p:cNvPr id="84" name="Google Shape;84;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 name="Google Shape;96;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Для начала познакомлю вас со своей командой. Это команда разработки, часть скрам команды. Отличительной особенностью нашей команды является кроссфункциональность, то есть мы обладаем всеми компетенциями, необходимыми для разработки продукта. У нас нет отдельных команд разработчиков, аналитиков, тестировщиков, мы все находимся в одной команде и одновременно работаем над задачами</a:t>
            </a:r>
            <a:endParaRPr/>
          </a:p>
        </p:txBody>
      </p:sp>
      <p:sp>
        <p:nvSpPr>
          <p:cNvPr id="97" name="Google Shape;97;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3" name="Google Shape;123;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При этом над продуктом таких команд работает несколько, у нас общий бэклог задач и соответственно один владелец продукта, который этим бэклогом управляет. Также у нас есть так называемые “Эксперты” - дизайнер и архитектор, которые предоставляют требования к реализации фич - макеты и архитектуру. Все вместе мы являемся скрам командой</a:t>
            </a:r>
            <a:endParaRPr/>
          </a:p>
        </p:txBody>
      </p:sp>
      <p:sp>
        <p:nvSpPr>
          <p:cNvPr id="124" name="Google Shape;124;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9d8e0984d0_0_1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5" name="Google Shape;155;g9d8e0984d0_0_15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Перейдем к процессу. Он довольно известный, и у многих на слуху. Это скрам. Но у нас он масштабированный, так как команд разработки несколько. Есть единый бэклог, которым управляет продукт оунер и параллельно над ним работают дизайнер и архитектор. На общем планировании спринта каждая из команд разработки формирует свой собственный бэклог спринта, то есть отбирает задачи, которые может выполнить в рамках спринта, т.е. обладает знаниями и ресурсами. Далее стартует спринт, то есть сам процесс разработки, каждая из команд работает со своим бэклогом. При этом скрам предполагает одновременную работу всех участников команды над сторей, т.е одновременно анализ, разработка и тестирование. Как раз из-за этого у нас и случилась наша проблема.</a:t>
            </a:r>
            <a:endParaRPr/>
          </a:p>
        </p:txBody>
      </p:sp>
      <p:sp>
        <p:nvSpPr>
          <p:cNvPr id="156" name="Google Shape;156;g9d8e0984d0_0_15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6" name="Google Shape;216;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Дело в том, что в бэклоге спринта мы получили пустые истории вида: как пользователь системы я хочу чтобы была возможность создать новое устройство для его последующей активации. Конкретных требований нет. Естественно, команда прибежала за требованиями ко мне, я же аналитик) А я также как и они впервые вижу эту задачу. Получалось так что либо мы тратили полспринта на сбор требований с продуктоунера и бесконечное количество технических встреч, либо команда решала что и так все понятно, кому вообще нужны эти требования.</a:t>
            </a:r>
            <a:r>
              <a:rPr lang="ru-RU"/>
              <a:t>В результате на спринт ревью оказывалось что мы сделали не то, что хотели стейкхолдеры и продуктоунер, либо очень малую часть, потому что не успевали с реализацией за спринт. Также из за того что команда начинала спешить, впоследствии мы находили кучу багов и рос технический долг.</a:t>
            </a:r>
            <a:endParaRPr/>
          </a:p>
        </p:txBody>
      </p:sp>
      <p:sp>
        <p:nvSpPr>
          <p:cNvPr id="217" name="Google Shape;217;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9d8e0984d0_0_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g9d8e0984d0_0_4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У меня как у аналитика в тот момент случилась дилемма, вроде бы требований все ждут от меня, только когда я их предоставлю? Работать над задачами из бэклога наперед не могу, так как это нарушает процесс, нужно одновременно над задачами работать с командой. А в рамках спринта предоставить требования команде чтобы они успели и код написать и протестировать - не успеваю. Нужно было что то делать с самим процессом. Так как мы - команда, к решению вопроса мы подошли также командой. </a:t>
            </a:r>
            <a:endParaRPr/>
          </a:p>
        </p:txBody>
      </p:sp>
      <p:sp>
        <p:nvSpPr>
          <p:cNvPr id="249" name="Google Shape;249;g9d8e0984d0_0_4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9def38ffd9_0_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8" name="Google Shape;278;g9def38ffd9_0_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Первым делом мы ввели PBR - Product backlog refinement или уточнение бэклога продукта. Это событие предполагается в скраме как необязательное, оно предполагает встречи на которых команда задает уточнющие вопросы продукт оунеру по выбранной истории из бэклога и затем оценивает задачу. Эти встречи проводятся во время спринта, их количество зависит от количества наиболее приоритетных задач, например, количества историй, которые должны попасть в релиз</a:t>
            </a:r>
            <a:endParaRPr/>
          </a:p>
        </p:txBody>
      </p:sp>
      <p:sp>
        <p:nvSpPr>
          <p:cNvPr id="279" name="Google Shape;279;g9def38ffd9_0_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5" name="Google Shape;345;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rPr lang="ru-RU"/>
              <a:t>Но оказалось, что людей и мнений в командах много, первое время получался либо балаган, как сейчас на слайде, либо наоборот, он проходил очень уныло, потому что вопросов не было</a:t>
            </a:r>
            <a:endParaRPr/>
          </a:p>
        </p:txBody>
      </p:sp>
      <p:sp>
        <p:nvSpPr>
          <p:cNvPr id="346" name="Google Shape;346;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showMasterSp="0" type="title">
  <p:cSld name="TITLE">
    <p:spTree>
      <p:nvGrpSpPr>
        <p:cNvPr id="13" name="Shape 13"/>
        <p:cNvGrpSpPr/>
        <p:nvPr/>
      </p:nvGrpSpPr>
      <p:grpSpPr>
        <a:xfrm>
          <a:off x="0" y="0"/>
          <a:ext cx="0" cy="0"/>
          <a:chOff x="0" y="0"/>
          <a:chExt cx="0" cy="0"/>
        </a:xfrm>
      </p:grpSpPr>
      <p:sp>
        <p:nvSpPr>
          <p:cNvPr id="14" name="Google Shape;14;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61" name="Shape 61"/>
        <p:cNvGrpSpPr/>
        <p:nvPr/>
      </p:nvGrpSpPr>
      <p:grpSpPr>
        <a:xfrm>
          <a:off x="0" y="0"/>
          <a:ext cx="0" cy="0"/>
          <a:chOff x="0" y="0"/>
          <a:chExt cx="0" cy="0"/>
        </a:xfrm>
      </p:grpSpPr>
      <p:sp>
        <p:nvSpPr>
          <p:cNvPr id="62" name="Google Shape;62;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4" name="Google Shape;64;p11"/>
          <p:cNvSpPr txBox="1"/>
          <p:nvPr>
            <p:ph idx="10" type="dt"/>
          </p:nvPr>
        </p:nvSpPr>
        <p:spPr>
          <a:xfrm>
            <a:off x="1691680" y="6356350"/>
            <a:ext cx="1152128"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5" name="Google Shape;65;p11"/>
          <p:cNvSpPr txBox="1"/>
          <p:nvPr>
            <p:ph idx="11" type="ftr"/>
          </p:nvPr>
        </p:nvSpPr>
        <p:spPr>
          <a:xfrm>
            <a:off x="1187624" y="6420810"/>
            <a:ext cx="6408712"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Google Shape;66;p11"/>
          <p:cNvSpPr txBox="1"/>
          <p:nvPr>
            <p:ph idx="12" type="sldNum"/>
          </p:nvPr>
        </p:nvSpPr>
        <p:spPr>
          <a:xfrm>
            <a:off x="7812360" y="6438726"/>
            <a:ext cx="89912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67" name="Shape 67"/>
        <p:cNvGrpSpPr/>
        <p:nvPr/>
      </p:nvGrpSpPr>
      <p:grpSpPr>
        <a:xfrm>
          <a:off x="0" y="0"/>
          <a:ext cx="0" cy="0"/>
          <a:chOff x="0" y="0"/>
          <a:chExt cx="0" cy="0"/>
        </a:xfrm>
      </p:grpSpPr>
      <p:sp>
        <p:nvSpPr>
          <p:cNvPr id="68" name="Google Shape;68;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0" name="Google Shape;70;p12"/>
          <p:cNvSpPr txBox="1"/>
          <p:nvPr>
            <p:ph idx="10" type="dt"/>
          </p:nvPr>
        </p:nvSpPr>
        <p:spPr>
          <a:xfrm>
            <a:off x="1691680" y="6356350"/>
            <a:ext cx="1152128"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1" name="Google Shape;71;p12"/>
          <p:cNvSpPr txBox="1"/>
          <p:nvPr>
            <p:ph idx="11" type="ftr"/>
          </p:nvPr>
        </p:nvSpPr>
        <p:spPr>
          <a:xfrm>
            <a:off x="1187624" y="6420810"/>
            <a:ext cx="6408712"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2" name="Google Shape;72;p12"/>
          <p:cNvSpPr txBox="1"/>
          <p:nvPr>
            <p:ph idx="12" type="sldNum"/>
          </p:nvPr>
        </p:nvSpPr>
        <p:spPr>
          <a:xfrm>
            <a:off x="7812360" y="6438726"/>
            <a:ext cx="89912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16" name="Shape 16"/>
        <p:cNvGrpSpPr/>
        <p:nvPr/>
      </p:nvGrpSpPr>
      <p:grpSpPr>
        <a:xfrm>
          <a:off x="0" y="0"/>
          <a:ext cx="0" cy="0"/>
          <a:chOff x="0" y="0"/>
          <a:chExt cx="0" cy="0"/>
        </a:xfrm>
      </p:grpSpPr>
      <p:sp>
        <p:nvSpPr>
          <p:cNvPr id="17" name="Google Shape;17;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228600" lvl="0" marL="457200" algn="l">
              <a:spcBef>
                <a:spcPts val="640"/>
              </a:spcBef>
              <a:spcAft>
                <a:spcPts val="0"/>
              </a:spcAft>
              <a:buClr>
                <a:schemeClr val="dk1"/>
              </a:buClr>
              <a:buSzPts val="3200"/>
              <a:buFont typeface="Calibri"/>
              <a:buNone/>
              <a:defRPr/>
            </a:lvl1pPr>
            <a:lvl2pPr indent="-406400" lvl="1" marL="914400" algn="l">
              <a:spcBef>
                <a:spcPts val="560"/>
              </a:spcBef>
              <a:spcAft>
                <a:spcPts val="0"/>
              </a:spcAft>
              <a:buClr>
                <a:schemeClr val="dk1"/>
              </a:buClr>
              <a:buSzPts val="2800"/>
              <a:buFont typeface="Arial"/>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19" name="Shape 19"/>
        <p:cNvGrpSpPr/>
        <p:nvPr/>
      </p:nvGrpSpPr>
      <p:grpSpPr>
        <a:xfrm>
          <a:off x="0" y="0"/>
          <a:ext cx="0" cy="0"/>
          <a:chOff x="0" y="0"/>
          <a:chExt cx="0" cy="0"/>
        </a:xfrm>
      </p:grpSpPr>
      <p:sp>
        <p:nvSpPr>
          <p:cNvPr id="20" name="Google Shape;20;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22" name="Shape 22"/>
        <p:cNvGrpSpPr/>
        <p:nvPr/>
      </p:nvGrpSpPr>
      <p:grpSpPr>
        <a:xfrm>
          <a:off x="0" y="0"/>
          <a:ext cx="0" cy="0"/>
          <a:chOff x="0" y="0"/>
          <a:chExt cx="0" cy="0"/>
        </a:xfrm>
      </p:grpSpPr>
      <p:sp>
        <p:nvSpPr>
          <p:cNvPr id="23" name="Google Shape;23;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5" name="Google Shape;25;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6" name="Google Shape;26;p5"/>
          <p:cNvSpPr txBox="1"/>
          <p:nvPr>
            <p:ph idx="10" type="dt"/>
          </p:nvPr>
        </p:nvSpPr>
        <p:spPr>
          <a:xfrm>
            <a:off x="1691680" y="6356350"/>
            <a:ext cx="1152128"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 name="Google Shape;27;p5"/>
          <p:cNvSpPr txBox="1"/>
          <p:nvPr>
            <p:ph idx="11" type="ftr"/>
          </p:nvPr>
        </p:nvSpPr>
        <p:spPr>
          <a:xfrm>
            <a:off x="1187624" y="6420810"/>
            <a:ext cx="6408712"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 name="Google Shape;28;p5"/>
          <p:cNvSpPr txBox="1"/>
          <p:nvPr>
            <p:ph idx="12" type="sldNum"/>
          </p:nvPr>
        </p:nvSpPr>
        <p:spPr>
          <a:xfrm>
            <a:off x="7812360" y="6438726"/>
            <a:ext cx="89912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29" name="Shape 29"/>
        <p:cNvGrpSpPr/>
        <p:nvPr/>
      </p:nvGrpSpPr>
      <p:grpSpPr>
        <a:xfrm>
          <a:off x="0" y="0"/>
          <a:ext cx="0" cy="0"/>
          <a:chOff x="0" y="0"/>
          <a:chExt cx="0" cy="0"/>
        </a:xfrm>
      </p:grpSpPr>
      <p:sp>
        <p:nvSpPr>
          <p:cNvPr id="30" name="Google Shape;30;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2" name="Google Shape;32;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3" name="Google Shape;33;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4" name="Google Shape;34;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5" name="Google Shape;35;p6"/>
          <p:cNvSpPr txBox="1"/>
          <p:nvPr>
            <p:ph idx="10" type="dt"/>
          </p:nvPr>
        </p:nvSpPr>
        <p:spPr>
          <a:xfrm>
            <a:off x="1691680" y="6356350"/>
            <a:ext cx="1152128"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6" name="Google Shape;36;p6"/>
          <p:cNvSpPr txBox="1"/>
          <p:nvPr>
            <p:ph idx="11" type="ftr"/>
          </p:nvPr>
        </p:nvSpPr>
        <p:spPr>
          <a:xfrm>
            <a:off x="1187624" y="6420810"/>
            <a:ext cx="6408712"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7" name="Google Shape;37;p6"/>
          <p:cNvSpPr txBox="1"/>
          <p:nvPr>
            <p:ph idx="12" type="sldNum"/>
          </p:nvPr>
        </p:nvSpPr>
        <p:spPr>
          <a:xfrm>
            <a:off x="7812360" y="6438726"/>
            <a:ext cx="89912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38" name="Shape 38"/>
        <p:cNvGrpSpPr/>
        <p:nvPr/>
      </p:nvGrpSpPr>
      <p:grpSpPr>
        <a:xfrm>
          <a:off x="0" y="0"/>
          <a:ext cx="0" cy="0"/>
          <a:chOff x="0" y="0"/>
          <a:chExt cx="0" cy="0"/>
        </a:xfrm>
      </p:grpSpPr>
      <p:sp>
        <p:nvSpPr>
          <p:cNvPr id="39" name="Google Shape;39;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7"/>
          <p:cNvSpPr txBox="1"/>
          <p:nvPr>
            <p:ph idx="10" type="dt"/>
          </p:nvPr>
        </p:nvSpPr>
        <p:spPr>
          <a:xfrm>
            <a:off x="1691680" y="6356350"/>
            <a:ext cx="1152128"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 name="Google Shape;41;p7"/>
          <p:cNvSpPr txBox="1"/>
          <p:nvPr>
            <p:ph idx="11" type="ftr"/>
          </p:nvPr>
        </p:nvSpPr>
        <p:spPr>
          <a:xfrm>
            <a:off x="1187624" y="6420810"/>
            <a:ext cx="6408712"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 name="Google Shape;42;p7"/>
          <p:cNvSpPr txBox="1"/>
          <p:nvPr>
            <p:ph idx="12" type="sldNum"/>
          </p:nvPr>
        </p:nvSpPr>
        <p:spPr>
          <a:xfrm>
            <a:off x="7812360" y="6438726"/>
            <a:ext cx="89912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43" name="Shape 43"/>
        <p:cNvGrpSpPr/>
        <p:nvPr/>
      </p:nvGrpSpPr>
      <p:grpSpPr>
        <a:xfrm>
          <a:off x="0" y="0"/>
          <a:ext cx="0" cy="0"/>
          <a:chOff x="0" y="0"/>
          <a:chExt cx="0" cy="0"/>
        </a:xfrm>
      </p:grpSpPr>
      <p:sp>
        <p:nvSpPr>
          <p:cNvPr id="44" name="Google Shape;44;p8"/>
          <p:cNvSpPr txBox="1"/>
          <p:nvPr>
            <p:ph idx="10" type="dt"/>
          </p:nvPr>
        </p:nvSpPr>
        <p:spPr>
          <a:xfrm>
            <a:off x="1691680" y="6356350"/>
            <a:ext cx="1152128"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5" name="Google Shape;45;p8"/>
          <p:cNvSpPr txBox="1"/>
          <p:nvPr>
            <p:ph idx="11" type="ftr"/>
          </p:nvPr>
        </p:nvSpPr>
        <p:spPr>
          <a:xfrm>
            <a:off x="1187624" y="6420810"/>
            <a:ext cx="6408712"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6" name="Google Shape;46;p8"/>
          <p:cNvSpPr txBox="1"/>
          <p:nvPr>
            <p:ph idx="12" type="sldNum"/>
          </p:nvPr>
        </p:nvSpPr>
        <p:spPr>
          <a:xfrm>
            <a:off x="7812360" y="6438726"/>
            <a:ext cx="89912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47" name="Shape 47"/>
        <p:cNvGrpSpPr/>
        <p:nvPr/>
      </p:nvGrpSpPr>
      <p:grpSpPr>
        <a:xfrm>
          <a:off x="0" y="0"/>
          <a:ext cx="0" cy="0"/>
          <a:chOff x="0" y="0"/>
          <a:chExt cx="0" cy="0"/>
        </a:xfrm>
      </p:grpSpPr>
      <p:sp>
        <p:nvSpPr>
          <p:cNvPr id="48" name="Google Shape;48;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0" name="Google Shape;50;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1" name="Google Shape;51;p9"/>
          <p:cNvSpPr txBox="1"/>
          <p:nvPr>
            <p:ph idx="10" type="dt"/>
          </p:nvPr>
        </p:nvSpPr>
        <p:spPr>
          <a:xfrm>
            <a:off x="1691680" y="6356350"/>
            <a:ext cx="1152128"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Google Shape;52;p9"/>
          <p:cNvSpPr txBox="1"/>
          <p:nvPr>
            <p:ph idx="11" type="ftr"/>
          </p:nvPr>
        </p:nvSpPr>
        <p:spPr>
          <a:xfrm>
            <a:off x="1187624" y="6420810"/>
            <a:ext cx="6408712"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3" name="Google Shape;53;p9"/>
          <p:cNvSpPr txBox="1"/>
          <p:nvPr>
            <p:ph idx="12" type="sldNum"/>
          </p:nvPr>
        </p:nvSpPr>
        <p:spPr>
          <a:xfrm>
            <a:off x="7812360" y="6438726"/>
            <a:ext cx="89912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57" name="Google Shape;57;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10"/>
          <p:cNvSpPr txBox="1"/>
          <p:nvPr>
            <p:ph idx="10" type="dt"/>
          </p:nvPr>
        </p:nvSpPr>
        <p:spPr>
          <a:xfrm>
            <a:off x="1691680" y="6356350"/>
            <a:ext cx="1152128"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Google Shape;59;p10"/>
          <p:cNvSpPr txBox="1"/>
          <p:nvPr>
            <p:ph idx="11" type="ftr"/>
          </p:nvPr>
        </p:nvSpPr>
        <p:spPr>
          <a:xfrm>
            <a:off x="1187624" y="6420810"/>
            <a:ext cx="6408712"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0" name="Google Shape;60;p10"/>
          <p:cNvSpPr txBox="1"/>
          <p:nvPr>
            <p:ph idx="12" type="sldNum"/>
          </p:nvPr>
        </p:nvSpPr>
        <p:spPr>
          <a:xfrm>
            <a:off x="7812360" y="6438726"/>
            <a:ext cx="89912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5.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alibri"/>
              <a:buNone/>
              <a:defRPr b="1"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pic>
        <p:nvPicPr>
          <p:cNvPr descr="add-logo-big.png" id="12" name="Google Shape;12;p1"/>
          <p:cNvPicPr preferRelativeResize="0"/>
          <p:nvPr/>
        </p:nvPicPr>
        <p:blipFill rotWithShape="1">
          <a:blip r:embed="rId1">
            <a:alphaModFix/>
          </a:blip>
          <a:srcRect b="0" l="0" r="70596" t="0"/>
          <a:stretch/>
        </p:blipFill>
        <p:spPr>
          <a:xfrm>
            <a:off x="8776172" y="61216"/>
            <a:ext cx="332332" cy="3024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4.png"/><Relationship Id="rId4" Type="http://schemas.openxmlformats.org/officeDocument/2006/relationships/image" Target="../media/image30.jpg"/><Relationship Id="rId5" Type="http://schemas.openxmlformats.org/officeDocument/2006/relationships/image" Target="../media/image25.jpg"/><Relationship Id="rId6" Type="http://schemas.openxmlformats.org/officeDocument/2006/relationships/image" Target="../media/image24.jpg"/><Relationship Id="rId7" Type="http://schemas.openxmlformats.org/officeDocument/2006/relationships/image" Target="../media/image2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4.png"/><Relationship Id="rId4" Type="http://schemas.openxmlformats.org/officeDocument/2006/relationships/image" Target="../media/image30.jpg"/><Relationship Id="rId5" Type="http://schemas.openxmlformats.org/officeDocument/2006/relationships/image" Target="../media/image25.jpg"/><Relationship Id="rId6" Type="http://schemas.openxmlformats.org/officeDocument/2006/relationships/image" Target="../media/image2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4.png"/><Relationship Id="rId4" Type="http://schemas.openxmlformats.org/officeDocument/2006/relationships/image" Target="../media/image30.jpg"/><Relationship Id="rId5" Type="http://schemas.openxmlformats.org/officeDocument/2006/relationships/image" Target="../media/image25.jpg"/><Relationship Id="rId6" Type="http://schemas.openxmlformats.org/officeDocument/2006/relationships/image" Target="../media/image24.jpg"/></Relationships>
</file>

<file path=ppt/slides/_rels/slide13.xml.rels><?xml version="1.0" encoding="UTF-8" standalone="yes"?><Relationships xmlns="http://schemas.openxmlformats.org/package/2006/relationships"><Relationship Id="rId11" Type="http://schemas.openxmlformats.org/officeDocument/2006/relationships/image" Target="../media/image15.jpg"/><Relationship Id="rId10"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4.png"/><Relationship Id="rId4" Type="http://schemas.openxmlformats.org/officeDocument/2006/relationships/image" Target="../media/image13.png"/><Relationship Id="rId9" Type="http://schemas.openxmlformats.org/officeDocument/2006/relationships/image" Target="../media/image9.png"/><Relationship Id="rId5" Type="http://schemas.openxmlformats.org/officeDocument/2006/relationships/image" Target="../media/image14.jpg"/><Relationship Id="rId6" Type="http://schemas.openxmlformats.org/officeDocument/2006/relationships/image" Target="../media/image16.jpg"/><Relationship Id="rId7" Type="http://schemas.openxmlformats.org/officeDocument/2006/relationships/image" Target="../media/image22.png"/><Relationship Id="rId8" Type="http://schemas.openxmlformats.org/officeDocument/2006/relationships/image" Target="../media/image1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4.png"/><Relationship Id="rId4" Type="http://schemas.openxmlformats.org/officeDocument/2006/relationships/image" Target="../media/image25.jpg"/><Relationship Id="rId9" Type="http://schemas.openxmlformats.org/officeDocument/2006/relationships/image" Target="../media/image8.png"/><Relationship Id="rId5" Type="http://schemas.openxmlformats.org/officeDocument/2006/relationships/image" Target="../media/image24.jpg"/><Relationship Id="rId6" Type="http://schemas.openxmlformats.org/officeDocument/2006/relationships/image" Target="../media/image29.jpg"/><Relationship Id="rId7" Type="http://schemas.openxmlformats.org/officeDocument/2006/relationships/image" Target="../media/image28.jpg"/><Relationship Id="rId8"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4.png"/><Relationship Id="rId4" Type="http://schemas.openxmlformats.org/officeDocument/2006/relationships/image" Target="../media/image25.jpg"/><Relationship Id="rId5" Type="http://schemas.openxmlformats.org/officeDocument/2006/relationships/image" Target="../media/image24.jpg"/><Relationship Id="rId6" Type="http://schemas.openxmlformats.org/officeDocument/2006/relationships/image" Target="../media/image29.jpg"/></Relationships>
</file>

<file path=ppt/slides/_rels/slide16.xml.rels><?xml version="1.0" encoding="UTF-8" standalone="yes"?><Relationships xmlns="http://schemas.openxmlformats.org/package/2006/relationships"><Relationship Id="rId11" Type="http://schemas.openxmlformats.org/officeDocument/2006/relationships/image" Target="../media/image15.jpg"/><Relationship Id="rId10" Type="http://schemas.openxmlformats.org/officeDocument/2006/relationships/image" Target="../media/image8.png"/><Relationship Id="rId12" Type="http://schemas.openxmlformats.org/officeDocument/2006/relationships/image" Target="../media/image10.jpg"/><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4.png"/><Relationship Id="rId4" Type="http://schemas.openxmlformats.org/officeDocument/2006/relationships/image" Target="../media/image13.png"/><Relationship Id="rId9" Type="http://schemas.openxmlformats.org/officeDocument/2006/relationships/image" Target="../media/image9.png"/><Relationship Id="rId5" Type="http://schemas.openxmlformats.org/officeDocument/2006/relationships/image" Target="../media/image14.jpg"/><Relationship Id="rId6" Type="http://schemas.openxmlformats.org/officeDocument/2006/relationships/image" Target="../media/image16.jpg"/><Relationship Id="rId7" Type="http://schemas.openxmlformats.org/officeDocument/2006/relationships/image" Target="../media/image22.png"/><Relationship Id="rId8" Type="http://schemas.openxmlformats.org/officeDocument/2006/relationships/image" Target="../media/image1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4.png"/><Relationship Id="rId4" Type="http://schemas.openxmlformats.org/officeDocument/2006/relationships/image" Target="../media/image16.jpg"/><Relationship Id="rId5" Type="http://schemas.openxmlformats.org/officeDocument/2006/relationships/image" Target="../media/image2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4.png"/><Relationship Id="rId4" Type="http://schemas.openxmlformats.org/officeDocument/2006/relationships/image" Target="../media/image3.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4.png"/><Relationship Id="rId4" Type="http://schemas.openxmlformats.org/officeDocument/2006/relationships/image" Target="../media/image26.png"/><Relationship Id="rId5" Type="http://schemas.openxmlformats.org/officeDocument/2006/relationships/image" Target="../media/image2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3.jpg"/><Relationship Id="rId5" Type="http://schemas.openxmlformats.org/officeDocument/2006/relationships/image" Target="../media/image7.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image" Target="../media/image4.png"/><Relationship Id="rId5" Type="http://schemas.openxmlformats.org/officeDocument/2006/relationships/image" Target="../media/image6.jpg"/><Relationship Id="rId6" Type="http://schemas.openxmlformats.org/officeDocument/2006/relationships/image" Target="../media/image10.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1.png"/><Relationship Id="rId7" Type="http://schemas.openxmlformats.org/officeDocument/2006/relationships/image" Target="../media/image20.png"/><Relationship Id="rId8" Type="http://schemas.openxmlformats.org/officeDocument/2006/relationships/image" Target="../media/image18.png"/></Relationships>
</file>

<file path=ppt/slides/_rels/slide5.xml.rels><?xml version="1.0" encoding="UTF-8" standalone="yes"?><Relationships xmlns="http://schemas.openxmlformats.org/package/2006/relationships"><Relationship Id="rId11" Type="http://schemas.openxmlformats.org/officeDocument/2006/relationships/image" Target="../media/image8.png"/><Relationship Id="rId10"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13.png"/><Relationship Id="rId9" Type="http://schemas.openxmlformats.org/officeDocument/2006/relationships/image" Target="../media/image12.png"/><Relationship Id="rId5" Type="http://schemas.openxmlformats.org/officeDocument/2006/relationships/image" Target="../media/image15.jpg"/><Relationship Id="rId6" Type="http://schemas.openxmlformats.org/officeDocument/2006/relationships/image" Target="../media/image14.jpg"/><Relationship Id="rId7" Type="http://schemas.openxmlformats.org/officeDocument/2006/relationships/image" Target="../media/image16.jpg"/><Relationship Id="rId8" Type="http://schemas.openxmlformats.org/officeDocument/2006/relationships/image" Target="../media/image2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image" Target="../media/image6.jpg"/><Relationship Id="rId5" Type="http://schemas.openxmlformats.org/officeDocument/2006/relationships/image" Target="../media/image19.jpg"/><Relationship Id="rId6" Type="http://schemas.openxmlformats.org/officeDocument/2006/relationships/image" Target="../media/image1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4.png"/><Relationship Id="rId4" Type="http://schemas.openxmlformats.org/officeDocument/2006/relationships/image" Target="../media/image6.jpg"/><Relationship Id="rId5" Type="http://schemas.openxmlformats.org/officeDocument/2006/relationships/image" Target="../media/image19.jpg"/><Relationship Id="rId6" Type="http://schemas.openxmlformats.org/officeDocument/2006/relationships/image" Target="../media/image21.png"/></Relationships>
</file>

<file path=ppt/slides/_rels/slide8.xml.rels><?xml version="1.0" encoding="UTF-8" standalone="yes"?><Relationships xmlns="http://schemas.openxmlformats.org/package/2006/relationships"><Relationship Id="rId11" Type="http://schemas.openxmlformats.org/officeDocument/2006/relationships/image" Target="../media/image15.jpg"/><Relationship Id="rId10"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4.png"/><Relationship Id="rId4" Type="http://schemas.openxmlformats.org/officeDocument/2006/relationships/image" Target="../media/image13.png"/><Relationship Id="rId9" Type="http://schemas.openxmlformats.org/officeDocument/2006/relationships/image" Target="../media/image9.png"/><Relationship Id="rId5" Type="http://schemas.openxmlformats.org/officeDocument/2006/relationships/image" Target="../media/image14.jpg"/><Relationship Id="rId6" Type="http://schemas.openxmlformats.org/officeDocument/2006/relationships/image" Target="../media/image16.jpg"/><Relationship Id="rId7" Type="http://schemas.openxmlformats.org/officeDocument/2006/relationships/image" Target="../media/image22.png"/><Relationship Id="rId8"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png"/><Relationship Id="rId4" Type="http://schemas.openxmlformats.org/officeDocument/2006/relationships/image" Target="../media/image30.jpg"/><Relationship Id="rId5" Type="http://schemas.openxmlformats.org/officeDocument/2006/relationships/image" Target="../media/image25.jpg"/><Relationship Id="rId6" Type="http://schemas.openxmlformats.org/officeDocument/2006/relationships/image" Target="../media/image24.jpg"/><Relationship Id="rId7" Type="http://schemas.openxmlformats.org/officeDocument/2006/relationships/image" Target="../media/image2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3"/>
          <p:cNvSpPr txBox="1"/>
          <p:nvPr>
            <p:ph type="ctrTitle"/>
          </p:nvPr>
        </p:nvSpPr>
        <p:spPr>
          <a:xfrm>
            <a:off x="685800" y="2607047"/>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r>
              <a:rPr b="1" lang="ru-RU" sz="3959"/>
              <a:t>Процесс анализа в итеративной продуктовой разработке</a:t>
            </a:r>
            <a:endParaRPr sz="3959"/>
          </a:p>
        </p:txBody>
      </p:sp>
      <p:sp>
        <p:nvSpPr>
          <p:cNvPr id="79" name="Google Shape;79;p13"/>
          <p:cNvSpPr txBox="1"/>
          <p:nvPr>
            <p:ph idx="1" type="subTitle"/>
          </p:nvPr>
        </p:nvSpPr>
        <p:spPr>
          <a:xfrm>
            <a:off x="1371600" y="4747592"/>
            <a:ext cx="6400800" cy="1201688"/>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888888"/>
              </a:buClr>
              <a:buSzPts val="3200"/>
              <a:buNone/>
            </a:pPr>
            <a:r>
              <a:rPr lang="ru-RU"/>
              <a:t>Лилия Абрарова</a:t>
            </a:r>
            <a:endParaRPr/>
          </a:p>
          <a:p>
            <a:pPr indent="0" lvl="0" marL="0" rtl="0" algn="ctr">
              <a:spcBef>
                <a:spcPts val="640"/>
              </a:spcBef>
              <a:spcAft>
                <a:spcPts val="0"/>
              </a:spcAft>
              <a:buClr>
                <a:srgbClr val="888888"/>
              </a:buClr>
              <a:buSzPts val="3200"/>
              <a:buNone/>
            </a:pPr>
            <a:r>
              <a:rPr lang="ru-RU"/>
              <a:t>Открытая мобильная платформа</a:t>
            </a:r>
            <a:endParaRPr/>
          </a:p>
        </p:txBody>
      </p:sp>
      <p:pic>
        <p:nvPicPr>
          <p:cNvPr id="80" name="Google Shape;80;p13"/>
          <p:cNvPicPr preferRelativeResize="0"/>
          <p:nvPr/>
        </p:nvPicPr>
        <p:blipFill rotWithShape="1">
          <a:blip r:embed="rId3">
            <a:alphaModFix/>
          </a:blip>
          <a:srcRect b="0" l="0" r="0" t="0"/>
          <a:stretch/>
        </p:blipFill>
        <p:spPr>
          <a:xfrm>
            <a:off x="2586224" y="188640"/>
            <a:ext cx="3971552" cy="189586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sp>
        <p:nvSpPr>
          <p:cNvPr id="375" name="Google Shape;375;p22"/>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PBR (grooming)</a:t>
            </a:r>
            <a:endParaRPr b="1" sz="4400">
              <a:solidFill>
                <a:schemeClr val="dk1"/>
              </a:solidFill>
              <a:latin typeface="Calibri"/>
              <a:ea typeface="Calibri"/>
              <a:cs typeface="Calibri"/>
              <a:sym typeface="Calibri"/>
            </a:endParaRPr>
          </a:p>
        </p:txBody>
      </p:sp>
      <p:pic>
        <p:nvPicPr>
          <p:cNvPr id="376" name="Google Shape;376;p22"/>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377" name="Google Shape;377;p22"/>
          <p:cNvPicPr preferRelativeResize="0"/>
          <p:nvPr/>
        </p:nvPicPr>
        <p:blipFill rotWithShape="1">
          <a:blip r:embed="rId4">
            <a:alphaModFix/>
          </a:blip>
          <a:srcRect b="0" l="0" r="0" t="0"/>
          <a:stretch/>
        </p:blipFill>
        <p:spPr>
          <a:xfrm>
            <a:off x="1060541" y="5391814"/>
            <a:ext cx="424428" cy="441878"/>
          </a:xfrm>
          <a:prstGeom prst="rect">
            <a:avLst/>
          </a:prstGeom>
          <a:noFill/>
          <a:ln>
            <a:noFill/>
          </a:ln>
        </p:spPr>
      </p:pic>
      <p:pic>
        <p:nvPicPr>
          <p:cNvPr id="378" name="Google Shape;378;p22"/>
          <p:cNvPicPr preferRelativeResize="0"/>
          <p:nvPr/>
        </p:nvPicPr>
        <p:blipFill rotWithShape="1">
          <a:blip r:embed="rId5">
            <a:alphaModFix/>
          </a:blip>
          <a:srcRect b="0" l="0" r="0" t="0"/>
          <a:stretch/>
        </p:blipFill>
        <p:spPr>
          <a:xfrm>
            <a:off x="1484969" y="5138993"/>
            <a:ext cx="736101" cy="881208"/>
          </a:xfrm>
          <a:prstGeom prst="rect">
            <a:avLst/>
          </a:prstGeom>
          <a:noFill/>
          <a:ln>
            <a:noFill/>
          </a:ln>
        </p:spPr>
      </p:pic>
      <p:grpSp>
        <p:nvGrpSpPr>
          <p:cNvPr id="379" name="Google Shape;379;p22"/>
          <p:cNvGrpSpPr/>
          <p:nvPr/>
        </p:nvGrpSpPr>
        <p:grpSpPr>
          <a:xfrm>
            <a:off x="4911074" y="4997133"/>
            <a:ext cx="1458203" cy="1207760"/>
            <a:chOff x="7394080" y="1905683"/>
            <a:chExt cx="1096888" cy="1155530"/>
          </a:xfrm>
        </p:grpSpPr>
        <p:pic>
          <p:nvPicPr>
            <p:cNvPr id="380" name="Google Shape;380;p22"/>
            <p:cNvPicPr preferRelativeResize="0"/>
            <p:nvPr/>
          </p:nvPicPr>
          <p:blipFill rotWithShape="1">
            <a:blip r:embed="rId6">
              <a:alphaModFix/>
            </a:blip>
            <a:srcRect b="0" l="0" r="0" t="0"/>
            <a:stretch/>
          </p:blipFill>
          <p:spPr>
            <a:xfrm>
              <a:off x="7950100" y="1905683"/>
              <a:ext cx="383132" cy="417235"/>
            </a:xfrm>
            <a:prstGeom prst="rect">
              <a:avLst/>
            </a:prstGeom>
            <a:noFill/>
            <a:ln>
              <a:noFill/>
            </a:ln>
          </p:spPr>
        </p:pic>
        <p:pic>
          <p:nvPicPr>
            <p:cNvPr id="381" name="Google Shape;381;p22"/>
            <p:cNvPicPr preferRelativeResize="0"/>
            <p:nvPr/>
          </p:nvPicPr>
          <p:blipFill rotWithShape="1">
            <a:blip r:embed="rId6">
              <a:alphaModFix/>
            </a:blip>
            <a:srcRect b="0" l="0" r="0" t="0"/>
            <a:stretch/>
          </p:blipFill>
          <p:spPr>
            <a:xfrm>
              <a:off x="7394080" y="2377554"/>
              <a:ext cx="383132" cy="417235"/>
            </a:xfrm>
            <a:prstGeom prst="rect">
              <a:avLst/>
            </a:prstGeom>
            <a:noFill/>
            <a:ln>
              <a:noFill/>
            </a:ln>
          </p:spPr>
        </p:pic>
        <p:pic>
          <p:nvPicPr>
            <p:cNvPr id="382" name="Google Shape;382;p22"/>
            <p:cNvPicPr preferRelativeResize="0"/>
            <p:nvPr/>
          </p:nvPicPr>
          <p:blipFill rotWithShape="1">
            <a:blip r:embed="rId6">
              <a:alphaModFix/>
            </a:blip>
            <a:srcRect b="0" l="0" r="0" t="0"/>
            <a:stretch/>
          </p:blipFill>
          <p:spPr>
            <a:xfrm>
              <a:off x="8107836" y="2367311"/>
              <a:ext cx="383132" cy="417235"/>
            </a:xfrm>
            <a:prstGeom prst="rect">
              <a:avLst/>
            </a:prstGeom>
            <a:noFill/>
            <a:ln>
              <a:noFill/>
            </a:ln>
          </p:spPr>
        </p:pic>
        <p:pic>
          <p:nvPicPr>
            <p:cNvPr id="383" name="Google Shape;383;p22"/>
            <p:cNvPicPr preferRelativeResize="0"/>
            <p:nvPr/>
          </p:nvPicPr>
          <p:blipFill rotWithShape="1">
            <a:blip r:embed="rId6">
              <a:alphaModFix/>
            </a:blip>
            <a:srcRect b="0" l="0" r="0" t="0"/>
            <a:stretch/>
          </p:blipFill>
          <p:spPr>
            <a:xfrm>
              <a:off x="7777212" y="2377554"/>
              <a:ext cx="383132" cy="417235"/>
            </a:xfrm>
            <a:prstGeom prst="rect">
              <a:avLst/>
            </a:prstGeom>
            <a:noFill/>
            <a:ln>
              <a:noFill/>
            </a:ln>
          </p:spPr>
        </p:pic>
        <p:pic>
          <p:nvPicPr>
            <p:cNvPr id="384" name="Google Shape;384;p22"/>
            <p:cNvPicPr preferRelativeResize="0"/>
            <p:nvPr/>
          </p:nvPicPr>
          <p:blipFill rotWithShape="1">
            <a:blip r:embed="rId6">
              <a:alphaModFix/>
            </a:blip>
            <a:srcRect b="0" l="0" r="0" t="0"/>
            <a:stretch/>
          </p:blipFill>
          <p:spPr>
            <a:xfrm>
              <a:off x="7582964" y="1905684"/>
              <a:ext cx="383132" cy="417235"/>
            </a:xfrm>
            <a:prstGeom prst="rect">
              <a:avLst/>
            </a:prstGeom>
            <a:noFill/>
            <a:ln>
              <a:noFill/>
            </a:ln>
          </p:spPr>
        </p:pic>
        <p:sp>
          <p:nvSpPr>
            <p:cNvPr id="385" name="Google Shape;385;p22"/>
            <p:cNvSpPr txBox="1"/>
            <p:nvPr/>
          </p:nvSpPr>
          <p:spPr>
            <a:xfrm>
              <a:off x="7673319" y="2818213"/>
              <a:ext cx="670800" cy="243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a:solidFill>
                    <a:srgbClr val="FF0000"/>
                  </a:solidFill>
                  <a:latin typeface="Architects Daughter"/>
                  <a:ea typeface="Architects Daughter"/>
                  <a:cs typeface="Architects Daughter"/>
                  <a:sym typeface="Architects Daughter"/>
                </a:rPr>
                <a:t>Scrum team</a:t>
              </a:r>
              <a:endParaRPr/>
            </a:p>
          </p:txBody>
        </p:sp>
      </p:grpSp>
      <p:sp>
        <p:nvSpPr>
          <p:cNvPr id="386" name="Google Shape;386;p22"/>
          <p:cNvSpPr/>
          <p:nvPr/>
        </p:nvSpPr>
        <p:spPr>
          <a:xfrm>
            <a:off x="3612923" y="3968503"/>
            <a:ext cx="1406100" cy="612600"/>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А какая цель фичи?</a:t>
            </a:r>
            <a:endParaRPr sz="1050">
              <a:solidFill>
                <a:schemeClr val="dk1"/>
              </a:solidFill>
              <a:latin typeface="Calibri"/>
              <a:ea typeface="Calibri"/>
              <a:cs typeface="Calibri"/>
              <a:sym typeface="Calibri"/>
            </a:endParaRPr>
          </a:p>
        </p:txBody>
      </p:sp>
      <p:sp>
        <p:nvSpPr>
          <p:cNvPr id="387" name="Google Shape;387;p22"/>
          <p:cNvSpPr/>
          <p:nvPr/>
        </p:nvSpPr>
        <p:spPr>
          <a:xfrm>
            <a:off x="4239720" y="3244880"/>
            <a:ext cx="1828200" cy="612600"/>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Что будет если пользователь зайдет сюда?</a:t>
            </a:r>
            <a:endParaRPr sz="1050">
              <a:solidFill>
                <a:schemeClr val="dk1"/>
              </a:solidFill>
              <a:latin typeface="Calibri"/>
              <a:ea typeface="Calibri"/>
              <a:cs typeface="Calibri"/>
              <a:sym typeface="Calibri"/>
            </a:endParaRPr>
          </a:p>
        </p:txBody>
      </p:sp>
      <p:sp>
        <p:nvSpPr>
          <p:cNvPr id="388" name="Google Shape;388;p22"/>
          <p:cNvSpPr/>
          <p:nvPr/>
        </p:nvSpPr>
        <p:spPr>
          <a:xfrm>
            <a:off x="5059922" y="3968503"/>
            <a:ext cx="1828200" cy="612600"/>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У нас сейчас этот функционал по другому работает</a:t>
            </a:r>
            <a:endParaRPr sz="1050">
              <a:solidFill>
                <a:schemeClr val="dk1"/>
              </a:solidFill>
              <a:latin typeface="Calibri"/>
              <a:ea typeface="Calibri"/>
              <a:cs typeface="Calibri"/>
              <a:sym typeface="Calibri"/>
            </a:endParaRPr>
          </a:p>
        </p:txBody>
      </p:sp>
      <p:sp>
        <p:nvSpPr>
          <p:cNvPr id="389" name="Google Shape;389;p22"/>
          <p:cNvSpPr/>
          <p:nvPr/>
        </p:nvSpPr>
        <p:spPr>
          <a:xfrm>
            <a:off x="851487" y="4477545"/>
            <a:ext cx="1828200" cy="612600"/>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Давайте возьмем спайк…</a:t>
            </a:r>
            <a:endParaRPr sz="1050">
              <a:solidFill>
                <a:schemeClr val="dk1"/>
              </a:solidFill>
              <a:latin typeface="Calibri"/>
              <a:ea typeface="Calibri"/>
              <a:cs typeface="Calibri"/>
              <a:sym typeface="Calibri"/>
            </a:endParaRPr>
          </a:p>
        </p:txBody>
      </p:sp>
      <p:sp>
        <p:nvSpPr>
          <p:cNvPr id="390" name="Google Shape;390;p22"/>
          <p:cNvSpPr/>
          <p:nvPr/>
        </p:nvSpPr>
        <p:spPr>
          <a:xfrm>
            <a:off x="6068033" y="2975046"/>
            <a:ext cx="2181300" cy="688500"/>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А они точно именно этого хотят? Неудобно же</a:t>
            </a:r>
            <a:endParaRPr sz="1050">
              <a:solidFill>
                <a:schemeClr val="dk1"/>
              </a:solidFill>
              <a:latin typeface="Calibri"/>
              <a:ea typeface="Calibri"/>
              <a:cs typeface="Calibri"/>
              <a:sym typeface="Calibri"/>
            </a:endParaRPr>
          </a:p>
        </p:txBody>
      </p:sp>
      <p:sp>
        <p:nvSpPr>
          <p:cNvPr id="391" name="Google Shape;391;p22"/>
          <p:cNvSpPr/>
          <p:nvPr/>
        </p:nvSpPr>
        <p:spPr>
          <a:xfrm>
            <a:off x="7158637" y="3663682"/>
            <a:ext cx="1406100" cy="612600"/>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А макет есть?</a:t>
            </a:r>
            <a:endParaRPr sz="1050">
              <a:solidFill>
                <a:schemeClr val="dk1"/>
              </a:solidFill>
              <a:latin typeface="Calibri"/>
              <a:ea typeface="Calibri"/>
              <a:cs typeface="Calibri"/>
              <a:sym typeface="Calibri"/>
            </a:endParaRPr>
          </a:p>
        </p:txBody>
      </p:sp>
      <p:sp>
        <p:nvSpPr>
          <p:cNvPr id="392" name="Google Shape;392;p22"/>
          <p:cNvSpPr/>
          <p:nvPr/>
        </p:nvSpPr>
        <p:spPr>
          <a:xfrm>
            <a:off x="6185219" y="4477545"/>
            <a:ext cx="1406100" cy="612600"/>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Меньше 80 s.p не дам</a:t>
            </a:r>
            <a:endParaRPr sz="1050">
              <a:solidFill>
                <a:schemeClr val="dk1"/>
              </a:solidFill>
              <a:latin typeface="Calibri"/>
              <a:ea typeface="Calibri"/>
              <a:cs typeface="Calibri"/>
              <a:sym typeface="Calibri"/>
            </a:endParaRPr>
          </a:p>
        </p:txBody>
      </p:sp>
      <p:sp>
        <p:nvSpPr>
          <p:cNvPr id="393" name="Google Shape;393;p22"/>
          <p:cNvSpPr/>
          <p:nvPr/>
        </p:nvSpPr>
        <p:spPr>
          <a:xfrm>
            <a:off x="683568" y="1628800"/>
            <a:ext cx="3096344" cy="2034882"/>
          </a:xfrm>
          <a:prstGeom prst="flowChartProcess">
            <a:avLst/>
          </a:prstGeom>
          <a:solidFill>
            <a:schemeClr val="lt1"/>
          </a:solidFill>
          <a:ln cap="flat" cmpd="sng" w="25400">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lang="ru-RU" sz="1800">
                <a:solidFill>
                  <a:schemeClr val="dk1"/>
                </a:solidFill>
                <a:latin typeface="Calibri"/>
                <a:ea typeface="Calibri"/>
                <a:cs typeface="Calibri"/>
                <a:sym typeface="Calibri"/>
              </a:rPr>
              <a:t>User story</a:t>
            </a:r>
            <a:endParaRPr/>
          </a:p>
        </p:txBody>
      </p:sp>
      <p:sp>
        <p:nvSpPr>
          <p:cNvPr id="394" name="Google Shape;394;p22"/>
          <p:cNvSpPr txBox="1"/>
          <p:nvPr/>
        </p:nvSpPr>
        <p:spPr>
          <a:xfrm>
            <a:off x="875706" y="2049745"/>
            <a:ext cx="2067600" cy="120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Как пользователь…</a:t>
            </a:r>
            <a:endParaRPr/>
          </a:p>
          <a:p>
            <a:pPr indent="0" lvl="0" marL="0" marR="0" rtl="0" algn="l">
              <a:spcBef>
                <a:spcPts val="0"/>
              </a:spcBef>
              <a:spcAft>
                <a:spcPts val="0"/>
              </a:spcAft>
              <a:buNone/>
            </a:pPr>
            <a:r>
              <a:rPr lang="ru-RU" sz="1800">
                <a:solidFill>
                  <a:schemeClr val="dk1"/>
                </a:solidFill>
                <a:latin typeface="Calibri"/>
                <a:ea typeface="Calibri"/>
                <a:cs typeface="Calibri"/>
                <a:sym typeface="Calibri"/>
              </a:rPr>
              <a:t>Я хочу…</a:t>
            </a:r>
            <a:endParaRPr/>
          </a:p>
          <a:p>
            <a:pPr indent="0" lvl="0" marL="0" marR="0" rtl="0" algn="l">
              <a:spcBef>
                <a:spcPts val="0"/>
              </a:spcBef>
              <a:spcAft>
                <a:spcPts val="0"/>
              </a:spcAft>
              <a:buNone/>
            </a:pPr>
            <a:r>
              <a:rPr lang="ru-RU" sz="1800">
                <a:solidFill>
                  <a:schemeClr val="dk1"/>
                </a:solidFill>
                <a:latin typeface="Calibri"/>
                <a:ea typeface="Calibri"/>
                <a:cs typeface="Calibri"/>
                <a:sym typeface="Calibri"/>
              </a:rPr>
              <a:t>Чтобы…</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5" name="Google Shape;395;p22"/>
          <p:cNvSpPr txBox="1"/>
          <p:nvPr/>
        </p:nvSpPr>
        <p:spPr>
          <a:xfrm>
            <a:off x="904816" y="5942629"/>
            <a:ext cx="9732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a:solidFill>
                  <a:srgbClr val="FF0000"/>
                </a:solidFill>
                <a:latin typeface="Architects Daughter"/>
                <a:ea typeface="Architects Daughter"/>
                <a:cs typeface="Architects Daughter"/>
                <a:sym typeface="Architects Daughter"/>
              </a:rPr>
              <a:t>Product owner</a:t>
            </a:r>
            <a:endParaRPr/>
          </a:p>
        </p:txBody>
      </p:sp>
      <p:pic>
        <p:nvPicPr>
          <p:cNvPr id="396" name="Google Shape;396;p22"/>
          <p:cNvPicPr preferRelativeResize="0"/>
          <p:nvPr/>
        </p:nvPicPr>
        <p:blipFill rotWithShape="1">
          <a:blip r:embed="rId7">
            <a:alphaModFix/>
          </a:blip>
          <a:srcRect b="0" l="0" r="0" t="0"/>
          <a:stretch/>
        </p:blipFill>
        <p:spPr>
          <a:xfrm>
            <a:off x="6368860" y="5515608"/>
            <a:ext cx="344501" cy="363967"/>
          </a:xfrm>
          <a:prstGeom prst="rect">
            <a:avLst/>
          </a:prstGeom>
          <a:noFill/>
          <a:ln>
            <a:noFill/>
          </a:ln>
        </p:spPr>
      </p:pic>
      <p:cxnSp>
        <p:nvCxnSpPr>
          <p:cNvPr id="397" name="Google Shape;397;p22"/>
          <p:cNvCxnSpPr>
            <a:stCxn id="375" idx="1"/>
          </p:cNvCxnSpPr>
          <p:nvPr/>
        </p:nvCxnSpPr>
        <p:spPr>
          <a:xfrm>
            <a:off x="457200" y="846138"/>
            <a:ext cx="8522100" cy="5517900"/>
          </a:xfrm>
          <a:prstGeom prst="straightConnector1">
            <a:avLst/>
          </a:prstGeom>
          <a:noFill/>
          <a:ln cap="flat" cmpd="sng" w="114300">
            <a:solidFill>
              <a:srgbClr val="FF0000"/>
            </a:solidFill>
            <a:prstDash val="solid"/>
            <a:round/>
            <a:headEnd len="med" w="med" type="none"/>
            <a:tailEnd len="med" w="med" type="none"/>
          </a:ln>
        </p:spPr>
      </p:cxnSp>
      <p:cxnSp>
        <p:nvCxnSpPr>
          <p:cNvPr id="398" name="Google Shape;398;p22"/>
          <p:cNvCxnSpPr>
            <a:stCxn id="375" idx="3"/>
          </p:cNvCxnSpPr>
          <p:nvPr/>
        </p:nvCxnSpPr>
        <p:spPr>
          <a:xfrm flipH="1">
            <a:off x="325800" y="846138"/>
            <a:ext cx="8361000" cy="5575800"/>
          </a:xfrm>
          <a:prstGeom prst="straightConnector1">
            <a:avLst/>
          </a:prstGeom>
          <a:noFill/>
          <a:ln cap="flat" cmpd="sng" w="114300">
            <a:solidFill>
              <a:srgbClr val="FF0000"/>
            </a:solidFill>
            <a:prstDash val="solid"/>
            <a:round/>
            <a:headEnd len="med" w="med" type="none"/>
            <a:tailEnd len="med" w="med" type="none"/>
          </a:ln>
        </p:spPr>
      </p:cxn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23"/>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PBR (grooming)</a:t>
            </a:r>
            <a:endParaRPr b="1" sz="4400">
              <a:solidFill>
                <a:schemeClr val="dk1"/>
              </a:solidFill>
              <a:latin typeface="Calibri"/>
              <a:ea typeface="Calibri"/>
              <a:cs typeface="Calibri"/>
              <a:sym typeface="Calibri"/>
            </a:endParaRPr>
          </a:p>
        </p:txBody>
      </p:sp>
      <p:pic>
        <p:nvPicPr>
          <p:cNvPr id="405" name="Google Shape;405;p23"/>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406" name="Google Shape;406;p23"/>
          <p:cNvPicPr preferRelativeResize="0"/>
          <p:nvPr/>
        </p:nvPicPr>
        <p:blipFill rotWithShape="1">
          <a:blip r:embed="rId4">
            <a:alphaModFix/>
          </a:blip>
          <a:srcRect b="0" l="0" r="0" t="0"/>
          <a:stretch/>
        </p:blipFill>
        <p:spPr>
          <a:xfrm>
            <a:off x="1020742" y="5420470"/>
            <a:ext cx="424428" cy="441878"/>
          </a:xfrm>
          <a:prstGeom prst="rect">
            <a:avLst/>
          </a:prstGeom>
          <a:noFill/>
          <a:ln>
            <a:noFill/>
          </a:ln>
        </p:spPr>
      </p:pic>
      <p:pic>
        <p:nvPicPr>
          <p:cNvPr id="407" name="Google Shape;407;p23"/>
          <p:cNvPicPr preferRelativeResize="0"/>
          <p:nvPr/>
        </p:nvPicPr>
        <p:blipFill rotWithShape="1">
          <a:blip r:embed="rId5">
            <a:alphaModFix/>
          </a:blip>
          <a:srcRect b="0" l="0" r="0" t="0"/>
          <a:stretch/>
        </p:blipFill>
        <p:spPr>
          <a:xfrm>
            <a:off x="2725440" y="5420470"/>
            <a:ext cx="736101" cy="881208"/>
          </a:xfrm>
          <a:prstGeom prst="rect">
            <a:avLst/>
          </a:prstGeom>
          <a:noFill/>
          <a:ln>
            <a:noFill/>
          </a:ln>
        </p:spPr>
      </p:pic>
      <p:sp>
        <p:nvSpPr>
          <p:cNvPr id="408" name="Google Shape;408;p23"/>
          <p:cNvSpPr txBox="1"/>
          <p:nvPr/>
        </p:nvSpPr>
        <p:spPr>
          <a:xfrm>
            <a:off x="1445168" y="6034714"/>
            <a:ext cx="735900" cy="204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Scrum team</a:t>
            </a:r>
            <a:endParaRPr/>
          </a:p>
        </p:txBody>
      </p:sp>
      <p:sp>
        <p:nvSpPr>
          <p:cNvPr id="409" name="Google Shape;409;p23"/>
          <p:cNvSpPr/>
          <p:nvPr/>
        </p:nvSpPr>
        <p:spPr>
          <a:xfrm>
            <a:off x="683568" y="1556792"/>
            <a:ext cx="3382284" cy="3456384"/>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0" name="Google Shape;410;p23"/>
          <p:cNvSpPr txBox="1"/>
          <p:nvPr/>
        </p:nvSpPr>
        <p:spPr>
          <a:xfrm>
            <a:off x="1009312" y="2623843"/>
            <a:ext cx="792088"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Цель:</a:t>
            </a:r>
            <a:endParaRPr sz="1800">
              <a:solidFill>
                <a:schemeClr val="dk1"/>
              </a:solidFill>
              <a:latin typeface="Calibri"/>
              <a:ea typeface="Calibri"/>
              <a:cs typeface="Calibri"/>
              <a:sym typeface="Calibri"/>
            </a:endParaRPr>
          </a:p>
        </p:txBody>
      </p:sp>
      <p:sp>
        <p:nvSpPr>
          <p:cNvPr id="411" name="Google Shape;411;p23"/>
          <p:cNvSpPr txBox="1"/>
          <p:nvPr/>
        </p:nvSpPr>
        <p:spPr>
          <a:xfrm>
            <a:off x="1020740" y="3284984"/>
            <a:ext cx="134487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Сценарии:</a:t>
            </a:r>
            <a:endParaRPr sz="1800">
              <a:solidFill>
                <a:schemeClr val="dk1"/>
              </a:solidFill>
              <a:latin typeface="Calibri"/>
              <a:ea typeface="Calibri"/>
              <a:cs typeface="Calibri"/>
              <a:sym typeface="Calibri"/>
            </a:endParaRPr>
          </a:p>
        </p:txBody>
      </p:sp>
      <p:sp>
        <p:nvSpPr>
          <p:cNvPr id="412" name="Google Shape;412;p23"/>
          <p:cNvSpPr txBox="1"/>
          <p:nvPr/>
        </p:nvSpPr>
        <p:spPr>
          <a:xfrm>
            <a:off x="948473" y="3933056"/>
            <a:ext cx="214501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Критерии приемки:</a:t>
            </a:r>
            <a:endParaRPr sz="1800">
              <a:solidFill>
                <a:schemeClr val="dk1"/>
              </a:solidFill>
              <a:latin typeface="Calibri"/>
              <a:ea typeface="Calibri"/>
              <a:cs typeface="Calibri"/>
              <a:sym typeface="Calibri"/>
            </a:endParaRPr>
          </a:p>
        </p:txBody>
      </p:sp>
      <p:sp>
        <p:nvSpPr>
          <p:cNvPr id="413" name="Google Shape;413;p23"/>
          <p:cNvSpPr txBox="1"/>
          <p:nvPr/>
        </p:nvSpPr>
        <p:spPr>
          <a:xfrm>
            <a:off x="5580112" y="1700808"/>
            <a:ext cx="3203762" cy="120032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Arial"/>
              <a:buChar char="•"/>
            </a:pPr>
            <a:r>
              <a:rPr lang="ru-RU" sz="1800">
                <a:solidFill>
                  <a:schemeClr val="dk1"/>
                </a:solidFill>
                <a:latin typeface="Arial"/>
                <a:ea typeface="Arial"/>
                <a:cs typeface="Arial"/>
                <a:sym typeface="Arial"/>
              </a:rPr>
              <a:t>Бизнес требования</a:t>
            </a:r>
            <a:endParaRPr/>
          </a:p>
          <a:p>
            <a:pPr indent="-285750" lvl="0" marL="285750" marR="0" rtl="0" algn="l">
              <a:spcBef>
                <a:spcPts val="0"/>
              </a:spcBef>
              <a:spcAft>
                <a:spcPts val="0"/>
              </a:spcAft>
              <a:buClr>
                <a:schemeClr val="dk1"/>
              </a:buClr>
              <a:buSzPts val="1800"/>
              <a:buFont typeface="Arial"/>
              <a:buChar char="•"/>
            </a:pPr>
            <a:r>
              <a:rPr lang="ru-RU" sz="1800">
                <a:solidFill>
                  <a:schemeClr val="dk1"/>
                </a:solidFill>
                <a:latin typeface="Arial"/>
                <a:ea typeface="Arial"/>
                <a:cs typeface="Arial"/>
                <a:sym typeface="Arial"/>
              </a:rPr>
              <a:t>Предварительная оценка</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ru-RU" sz="1800">
                <a:solidFill>
                  <a:schemeClr val="dk1"/>
                </a:solidFill>
                <a:latin typeface="Arial"/>
                <a:ea typeface="Arial"/>
                <a:cs typeface="Arial"/>
                <a:sym typeface="Arial"/>
              </a:rPr>
              <a:t> истории (Scrum Poker)</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ru-RU" sz="1800">
                <a:solidFill>
                  <a:schemeClr val="dk1"/>
                </a:solidFill>
                <a:latin typeface="Arial"/>
                <a:ea typeface="Arial"/>
                <a:cs typeface="Arial"/>
                <a:sym typeface="Arial"/>
              </a:rPr>
              <a:t>Декомпозиция</a:t>
            </a:r>
            <a:endParaRPr sz="1800">
              <a:solidFill>
                <a:schemeClr val="dk1"/>
              </a:solidFill>
              <a:latin typeface="Arial"/>
              <a:ea typeface="Arial"/>
              <a:cs typeface="Arial"/>
              <a:sym typeface="Arial"/>
            </a:endParaRPr>
          </a:p>
        </p:txBody>
      </p:sp>
      <p:sp>
        <p:nvSpPr>
          <p:cNvPr id="414" name="Google Shape;414;p23"/>
          <p:cNvSpPr txBox="1"/>
          <p:nvPr/>
        </p:nvSpPr>
        <p:spPr>
          <a:xfrm>
            <a:off x="1020740" y="1793141"/>
            <a:ext cx="244080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800">
                <a:solidFill>
                  <a:schemeClr val="dk1"/>
                </a:solidFill>
                <a:latin typeface="Calibri"/>
                <a:ea typeface="Calibri"/>
                <a:cs typeface="Calibri"/>
                <a:sym typeface="Calibri"/>
              </a:rPr>
              <a:t>Пользовательская история</a:t>
            </a:r>
            <a:endParaRPr b="1" sz="1800">
              <a:solidFill>
                <a:schemeClr val="dk1"/>
              </a:solidFill>
              <a:latin typeface="Calibri"/>
              <a:ea typeface="Calibri"/>
              <a:cs typeface="Calibri"/>
              <a:sym typeface="Calibri"/>
            </a:endParaRPr>
          </a:p>
        </p:txBody>
      </p:sp>
      <p:sp>
        <p:nvSpPr>
          <p:cNvPr id="415" name="Google Shape;415;p23"/>
          <p:cNvSpPr/>
          <p:nvPr/>
        </p:nvSpPr>
        <p:spPr>
          <a:xfrm>
            <a:off x="6444208" y="3284984"/>
            <a:ext cx="1080120" cy="504056"/>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User story (20 sp)</a:t>
            </a:r>
            <a:endParaRPr sz="1200">
              <a:solidFill>
                <a:schemeClr val="dk1"/>
              </a:solidFill>
              <a:latin typeface="Calibri"/>
              <a:ea typeface="Calibri"/>
              <a:cs typeface="Calibri"/>
              <a:sym typeface="Calibri"/>
            </a:endParaRPr>
          </a:p>
        </p:txBody>
      </p:sp>
      <p:sp>
        <p:nvSpPr>
          <p:cNvPr id="416" name="Google Shape;416;p23"/>
          <p:cNvSpPr/>
          <p:nvPr/>
        </p:nvSpPr>
        <p:spPr>
          <a:xfrm>
            <a:off x="5148064" y="4473983"/>
            <a:ext cx="1080120" cy="504056"/>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User story (5 sp)</a:t>
            </a:r>
            <a:endParaRPr sz="1200">
              <a:solidFill>
                <a:schemeClr val="dk1"/>
              </a:solidFill>
              <a:latin typeface="Calibri"/>
              <a:ea typeface="Calibri"/>
              <a:cs typeface="Calibri"/>
              <a:sym typeface="Calibri"/>
            </a:endParaRPr>
          </a:p>
        </p:txBody>
      </p:sp>
      <p:sp>
        <p:nvSpPr>
          <p:cNvPr id="417" name="Google Shape;417;p23"/>
          <p:cNvSpPr/>
          <p:nvPr/>
        </p:nvSpPr>
        <p:spPr>
          <a:xfrm>
            <a:off x="6444208" y="4463351"/>
            <a:ext cx="1080120" cy="504056"/>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User story (8 sp)</a:t>
            </a:r>
            <a:endParaRPr sz="1200">
              <a:solidFill>
                <a:schemeClr val="dk1"/>
              </a:solidFill>
              <a:latin typeface="Calibri"/>
              <a:ea typeface="Calibri"/>
              <a:cs typeface="Calibri"/>
              <a:sym typeface="Calibri"/>
            </a:endParaRPr>
          </a:p>
        </p:txBody>
      </p:sp>
      <p:sp>
        <p:nvSpPr>
          <p:cNvPr id="418" name="Google Shape;418;p23"/>
          <p:cNvSpPr/>
          <p:nvPr/>
        </p:nvSpPr>
        <p:spPr>
          <a:xfrm>
            <a:off x="7694470" y="4473983"/>
            <a:ext cx="1080120" cy="504056"/>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User story (7 sp)</a:t>
            </a:r>
            <a:endParaRPr sz="1200">
              <a:solidFill>
                <a:schemeClr val="dk1"/>
              </a:solidFill>
              <a:latin typeface="Calibri"/>
              <a:ea typeface="Calibri"/>
              <a:cs typeface="Calibri"/>
              <a:sym typeface="Calibri"/>
            </a:endParaRPr>
          </a:p>
        </p:txBody>
      </p:sp>
      <p:cxnSp>
        <p:nvCxnSpPr>
          <p:cNvPr id="419" name="Google Shape;419;p23"/>
          <p:cNvCxnSpPr>
            <a:stCxn id="415" idx="2"/>
            <a:endCxn id="416" idx="0"/>
          </p:cNvCxnSpPr>
          <p:nvPr/>
        </p:nvCxnSpPr>
        <p:spPr>
          <a:xfrm flipH="1">
            <a:off x="5688268" y="3789040"/>
            <a:ext cx="1296000" cy="684900"/>
          </a:xfrm>
          <a:prstGeom prst="straightConnector1">
            <a:avLst/>
          </a:prstGeom>
          <a:noFill/>
          <a:ln cap="flat" cmpd="sng" w="9525">
            <a:solidFill>
              <a:srgbClr val="4A7DBA"/>
            </a:solidFill>
            <a:prstDash val="solid"/>
            <a:round/>
            <a:headEnd len="sm" w="sm" type="none"/>
            <a:tailEnd len="med" w="med" type="stealth"/>
          </a:ln>
        </p:spPr>
      </p:cxnSp>
      <p:cxnSp>
        <p:nvCxnSpPr>
          <p:cNvPr id="420" name="Google Shape;420;p23"/>
          <p:cNvCxnSpPr>
            <a:stCxn id="415" idx="2"/>
            <a:endCxn id="417" idx="0"/>
          </p:cNvCxnSpPr>
          <p:nvPr/>
        </p:nvCxnSpPr>
        <p:spPr>
          <a:xfrm>
            <a:off x="6984268" y="3789040"/>
            <a:ext cx="0" cy="674400"/>
          </a:xfrm>
          <a:prstGeom prst="straightConnector1">
            <a:avLst/>
          </a:prstGeom>
          <a:noFill/>
          <a:ln cap="flat" cmpd="sng" w="9525">
            <a:solidFill>
              <a:srgbClr val="4A7DBA"/>
            </a:solidFill>
            <a:prstDash val="solid"/>
            <a:round/>
            <a:headEnd len="sm" w="sm" type="none"/>
            <a:tailEnd len="med" w="med" type="stealth"/>
          </a:ln>
        </p:spPr>
      </p:cxnSp>
      <p:cxnSp>
        <p:nvCxnSpPr>
          <p:cNvPr id="421" name="Google Shape;421;p23"/>
          <p:cNvCxnSpPr>
            <a:stCxn id="415" idx="2"/>
            <a:endCxn id="418" idx="0"/>
          </p:cNvCxnSpPr>
          <p:nvPr/>
        </p:nvCxnSpPr>
        <p:spPr>
          <a:xfrm>
            <a:off x="6984268" y="3789040"/>
            <a:ext cx="1250400" cy="684900"/>
          </a:xfrm>
          <a:prstGeom prst="straightConnector1">
            <a:avLst/>
          </a:prstGeom>
          <a:noFill/>
          <a:ln cap="flat" cmpd="sng" w="9525">
            <a:solidFill>
              <a:srgbClr val="4A7DBA"/>
            </a:solidFill>
            <a:prstDash val="solid"/>
            <a:round/>
            <a:headEnd len="sm" w="sm" type="none"/>
            <a:tailEnd len="med" w="med" type="stealth"/>
          </a:ln>
        </p:spPr>
      </p:cxnSp>
      <p:pic>
        <p:nvPicPr>
          <p:cNvPr id="422" name="Google Shape;422;p23"/>
          <p:cNvPicPr preferRelativeResize="0"/>
          <p:nvPr/>
        </p:nvPicPr>
        <p:blipFill>
          <a:blip r:embed="rId6">
            <a:alphaModFix/>
          </a:blip>
          <a:stretch>
            <a:fillRect/>
          </a:stretch>
        </p:blipFill>
        <p:spPr>
          <a:xfrm>
            <a:off x="2042750" y="5363648"/>
            <a:ext cx="412568" cy="307800"/>
          </a:xfrm>
          <a:prstGeom prst="rect">
            <a:avLst/>
          </a:prstGeom>
          <a:noFill/>
          <a:ln>
            <a:noFill/>
          </a:ln>
        </p:spPr>
      </p:pic>
      <p:pic>
        <p:nvPicPr>
          <p:cNvPr id="423" name="Google Shape;423;p23"/>
          <p:cNvPicPr preferRelativeResize="0"/>
          <p:nvPr/>
        </p:nvPicPr>
        <p:blipFill>
          <a:blip r:embed="rId6">
            <a:alphaModFix/>
          </a:blip>
          <a:stretch>
            <a:fillRect/>
          </a:stretch>
        </p:blipFill>
        <p:spPr>
          <a:xfrm>
            <a:off x="1565725" y="5670198"/>
            <a:ext cx="412568" cy="307800"/>
          </a:xfrm>
          <a:prstGeom prst="rect">
            <a:avLst/>
          </a:prstGeom>
          <a:noFill/>
          <a:ln>
            <a:noFill/>
          </a:ln>
        </p:spPr>
      </p:pic>
      <p:pic>
        <p:nvPicPr>
          <p:cNvPr id="424" name="Google Shape;424;p23"/>
          <p:cNvPicPr preferRelativeResize="0"/>
          <p:nvPr/>
        </p:nvPicPr>
        <p:blipFill>
          <a:blip r:embed="rId6">
            <a:alphaModFix/>
          </a:blip>
          <a:stretch>
            <a:fillRect/>
          </a:stretch>
        </p:blipFill>
        <p:spPr>
          <a:xfrm>
            <a:off x="2042750" y="5670198"/>
            <a:ext cx="412568" cy="307800"/>
          </a:xfrm>
          <a:prstGeom prst="rect">
            <a:avLst/>
          </a:prstGeom>
          <a:noFill/>
          <a:ln>
            <a:noFill/>
          </a:ln>
        </p:spPr>
      </p:pic>
      <p:pic>
        <p:nvPicPr>
          <p:cNvPr id="425" name="Google Shape;425;p23"/>
          <p:cNvPicPr preferRelativeResize="0"/>
          <p:nvPr/>
        </p:nvPicPr>
        <p:blipFill>
          <a:blip r:embed="rId6">
            <a:alphaModFix/>
          </a:blip>
          <a:stretch>
            <a:fillRect/>
          </a:stretch>
        </p:blipFill>
        <p:spPr>
          <a:xfrm>
            <a:off x="1565725" y="5370048"/>
            <a:ext cx="412568" cy="3078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sp>
        <p:nvSpPr>
          <p:cNvPr id="431" name="Google Shape;431;p24"/>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PBR (grooming)</a:t>
            </a:r>
            <a:endParaRPr b="1" sz="4400">
              <a:solidFill>
                <a:schemeClr val="dk1"/>
              </a:solidFill>
              <a:latin typeface="Calibri"/>
              <a:ea typeface="Calibri"/>
              <a:cs typeface="Calibri"/>
              <a:sym typeface="Calibri"/>
            </a:endParaRPr>
          </a:p>
        </p:txBody>
      </p:sp>
      <p:pic>
        <p:nvPicPr>
          <p:cNvPr id="432" name="Google Shape;432;p24"/>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433" name="Google Shape;433;p24"/>
          <p:cNvPicPr preferRelativeResize="0"/>
          <p:nvPr/>
        </p:nvPicPr>
        <p:blipFill rotWithShape="1">
          <a:blip r:embed="rId4">
            <a:alphaModFix/>
          </a:blip>
          <a:srcRect b="0" l="0" r="0" t="0"/>
          <a:stretch/>
        </p:blipFill>
        <p:spPr>
          <a:xfrm>
            <a:off x="1141292" y="5290145"/>
            <a:ext cx="424428" cy="441878"/>
          </a:xfrm>
          <a:prstGeom prst="rect">
            <a:avLst/>
          </a:prstGeom>
          <a:noFill/>
          <a:ln>
            <a:noFill/>
          </a:ln>
        </p:spPr>
      </p:pic>
      <p:pic>
        <p:nvPicPr>
          <p:cNvPr id="434" name="Google Shape;434;p24"/>
          <p:cNvPicPr preferRelativeResize="0"/>
          <p:nvPr/>
        </p:nvPicPr>
        <p:blipFill rotWithShape="1">
          <a:blip r:embed="rId5">
            <a:alphaModFix/>
          </a:blip>
          <a:srcRect b="0" l="0" r="0" t="0"/>
          <a:stretch/>
        </p:blipFill>
        <p:spPr>
          <a:xfrm>
            <a:off x="2725440" y="5420470"/>
            <a:ext cx="736101" cy="881208"/>
          </a:xfrm>
          <a:prstGeom prst="rect">
            <a:avLst/>
          </a:prstGeom>
          <a:noFill/>
          <a:ln>
            <a:noFill/>
          </a:ln>
        </p:spPr>
      </p:pic>
      <p:grpSp>
        <p:nvGrpSpPr>
          <p:cNvPr id="435" name="Google Shape;435;p24"/>
          <p:cNvGrpSpPr/>
          <p:nvPr/>
        </p:nvGrpSpPr>
        <p:grpSpPr>
          <a:xfrm>
            <a:off x="1089859" y="5256851"/>
            <a:ext cx="1458149" cy="1171603"/>
            <a:chOff x="7394080" y="1892740"/>
            <a:chExt cx="1096888" cy="1120970"/>
          </a:xfrm>
        </p:grpSpPr>
        <p:pic>
          <p:nvPicPr>
            <p:cNvPr id="436" name="Google Shape;436;p24"/>
            <p:cNvPicPr preferRelativeResize="0"/>
            <p:nvPr/>
          </p:nvPicPr>
          <p:blipFill rotWithShape="1">
            <a:blip r:embed="rId6">
              <a:alphaModFix/>
            </a:blip>
            <a:srcRect b="0" l="0" r="0" t="0"/>
            <a:stretch/>
          </p:blipFill>
          <p:spPr>
            <a:xfrm>
              <a:off x="8099288" y="1892741"/>
              <a:ext cx="383132" cy="417235"/>
            </a:xfrm>
            <a:prstGeom prst="rect">
              <a:avLst/>
            </a:prstGeom>
            <a:noFill/>
            <a:ln>
              <a:noFill/>
            </a:ln>
          </p:spPr>
        </p:pic>
        <p:pic>
          <p:nvPicPr>
            <p:cNvPr id="437" name="Google Shape;437;p24"/>
            <p:cNvPicPr preferRelativeResize="0"/>
            <p:nvPr/>
          </p:nvPicPr>
          <p:blipFill rotWithShape="1">
            <a:blip r:embed="rId6">
              <a:alphaModFix/>
            </a:blip>
            <a:srcRect b="0" l="0" r="0" t="0"/>
            <a:stretch/>
          </p:blipFill>
          <p:spPr>
            <a:xfrm>
              <a:off x="7394080" y="2377554"/>
              <a:ext cx="383132" cy="417235"/>
            </a:xfrm>
            <a:prstGeom prst="rect">
              <a:avLst/>
            </a:prstGeom>
            <a:noFill/>
            <a:ln>
              <a:noFill/>
            </a:ln>
          </p:spPr>
        </p:pic>
        <p:pic>
          <p:nvPicPr>
            <p:cNvPr id="438" name="Google Shape;438;p24"/>
            <p:cNvPicPr preferRelativeResize="0"/>
            <p:nvPr/>
          </p:nvPicPr>
          <p:blipFill rotWithShape="1">
            <a:blip r:embed="rId6">
              <a:alphaModFix/>
            </a:blip>
            <a:srcRect b="0" l="0" r="0" t="0"/>
            <a:stretch/>
          </p:blipFill>
          <p:spPr>
            <a:xfrm>
              <a:off x="8107836" y="2367311"/>
              <a:ext cx="383132" cy="417235"/>
            </a:xfrm>
            <a:prstGeom prst="rect">
              <a:avLst/>
            </a:prstGeom>
            <a:noFill/>
            <a:ln>
              <a:noFill/>
            </a:ln>
          </p:spPr>
        </p:pic>
        <p:pic>
          <p:nvPicPr>
            <p:cNvPr id="439" name="Google Shape;439;p24"/>
            <p:cNvPicPr preferRelativeResize="0"/>
            <p:nvPr/>
          </p:nvPicPr>
          <p:blipFill rotWithShape="1">
            <a:blip r:embed="rId6">
              <a:alphaModFix/>
            </a:blip>
            <a:srcRect b="0" l="0" r="0" t="0"/>
            <a:stretch/>
          </p:blipFill>
          <p:spPr>
            <a:xfrm>
              <a:off x="7777212" y="2377554"/>
              <a:ext cx="383132" cy="417235"/>
            </a:xfrm>
            <a:prstGeom prst="rect">
              <a:avLst/>
            </a:prstGeom>
            <a:noFill/>
            <a:ln>
              <a:noFill/>
            </a:ln>
          </p:spPr>
        </p:pic>
        <p:pic>
          <p:nvPicPr>
            <p:cNvPr id="440" name="Google Shape;440;p24"/>
            <p:cNvPicPr preferRelativeResize="0"/>
            <p:nvPr/>
          </p:nvPicPr>
          <p:blipFill rotWithShape="1">
            <a:blip r:embed="rId6">
              <a:alphaModFix/>
            </a:blip>
            <a:srcRect b="0" l="0" r="0" t="0"/>
            <a:stretch/>
          </p:blipFill>
          <p:spPr>
            <a:xfrm>
              <a:off x="7758534" y="1892740"/>
              <a:ext cx="383132" cy="417235"/>
            </a:xfrm>
            <a:prstGeom prst="rect">
              <a:avLst/>
            </a:prstGeom>
            <a:noFill/>
            <a:ln>
              <a:noFill/>
            </a:ln>
          </p:spPr>
        </p:pic>
        <p:sp>
          <p:nvSpPr>
            <p:cNvPr id="441" name="Google Shape;441;p24"/>
            <p:cNvSpPr txBox="1"/>
            <p:nvPr/>
          </p:nvSpPr>
          <p:spPr>
            <a:xfrm>
              <a:off x="7673319" y="2818213"/>
              <a:ext cx="553562" cy="1954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Scrum team</a:t>
              </a:r>
              <a:endParaRPr/>
            </a:p>
          </p:txBody>
        </p:sp>
      </p:grpSp>
      <p:sp>
        <p:nvSpPr>
          <p:cNvPr id="442" name="Google Shape;442;p24"/>
          <p:cNvSpPr/>
          <p:nvPr/>
        </p:nvSpPr>
        <p:spPr>
          <a:xfrm>
            <a:off x="683568" y="1556792"/>
            <a:ext cx="3382284" cy="3456384"/>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24"/>
          <p:cNvSpPr txBox="1"/>
          <p:nvPr/>
        </p:nvSpPr>
        <p:spPr>
          <a:xfrm>
            <a:off x="1009312" y="2623843"/>
            <a:ext cx="792088"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Цель:</a:t>
            </a:r>
            <a:endParaRPr sz="1800">
              <a:solidFill>
                <a:schemeClr val="dk1"/>
              </a:solidFill>
              <a:latin typeface="Calibri"/>
              <a:ea typeface="Calibri"/>
              <a:cs typeface="Calibri"/>
              <a:sym typeface="Calibri"/>
            </a:endParaRPr>
          </a:p>
        </p:txBody>
      </p:sp>
      <p:sp>
        <p:nvSpPr>
          <p:cNvPr id="444" name="Google Shape;444;p24"/>
          <p:cNvSpPr txBox="1"/>
          <p:nvPr/>
        </p:nvSpPr>
        <p:spPr>
          <a:xfrm>
            <a:off x="1020740" y="3284984"/>
            <a:ext cx="134487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Сценарии:</a:t>
            </a:r>
            <a:endParaRPr sz="1800">
              <a:solidFill>
                <a:schemeClr val="dk1"/>
              </a:solidFill>
              <a:latin typeface="Calibri"/>
              <a:ea typeface="Calibri"/>
              <a:cs typeface="Calibri"/>
              <a:sym typeface="Calibri"/>
            </a:endParaRPr>
          </a:p>
        </p:txBody>
      </p:sp>
      <p:sp>
        <p:nvSpPr>
          <p:cNvPr id="445" name="Google Shape;445;p24"/>
          <p:cNvSpPr txBox="1"/>
          <p:nvPr/>
        </p:nvSpPr>
        <p:spPr>
          <a:xfrm>
            <a:off x="948473" y="3933056"/>
            <a:ext cx="214501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Критерии приемки:</a:t>
            </a:r>
            <a:endParaRPr sz="1800">
              <a:solidFill>
                <a:schemeClr val="dk1"/>
              </a:solidFill>
              <a:latin typeface="Calibri"/>
              <a:ea typeface="Calibri"/>
              <a:cs typeface="Calibri"/>
              <a:sym typeface="Calibri"/>
            </a:endParaRPr>
          </a:p>
        </p:txBody>
      </p:sp>
      <p:sp>
        <p:nvSpPr>
          <p:cNvPr id="446" name="Google Shape;446;p24"/>
          <p:cNvSpPr txBox="1"/>
          <p:nvPr/>
        </p:nvSpPr>
        <p:spPr>
          <a:xfrm>
            <a:off x="4537607" y="1515847"/>
            <a:ext cx="4491551" cy="34163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800">
                <a:solidFill>
                  <a:schemeClr val="dk1"/>
                </a:solidFill>
                <a:latin typeface="Arial"/>
                <a:ea typeface="Arial"/>
                <a:cs typeface="Arial"/>
                <a:sym typeface="Arial"/>
              </a:rPr>
              <a:t>Плюсы:</a:t>
            </a:r>
            <a:endParaRPr b="1" sz="1800">
              <a:solidFill>
                <a:schemeClr val="dk1"/>
              </a:solidFill>
              <a:latin typeface="Arial"/>
              <a:ea typeface="Arial"/>
              <a:cs typeface="Arial"/>
              <a:sym typeface="Arial"/>
            </a:endParaRPr>
          </a:p>
          <a:p>
            <a:pPr indent="-342900" lvl="0" marL="457200" marR="0" rtl="0" algn="l">
              <a:spcBef>
                <a:spcPts val="0"/>
              </a:spcBef>
              <a:spcAft>
                <a:spcPts val="0"/>
              </a:spcAft>
              <a:buClr>
                <a:schemeClr val="dk1"/>
              </a:buClr>
              <a:buSzPts val="1800"/>
              <a:buChar char="●"/>
            </a:pPr>
            <a:r>
              <a:rPr lang="ru-RU" sz="1800">
                <a:solidFill>
                  <a:schemeClr val="dk1"/>
                </a:solidFill>
              </a:rPr>
              <a:t>П</a:t>
            </a:r>
            <a:r>
              <a:rPr lang="ru-RU" sz="1800">
                <a:solidFill>
                  <a:schemeClr val="dk1"/>
                </a:solidFill>
                <a:latin typeface="Arial"/>
                <a:ea typeface="Arial"/>
                <a:cs typeface="Arial"/>
                <a:sym typeface="Arial"/>
              </a:rPr>
              <a:t>рописаны требования бизнеса и критерии приемки</a:t>
            </a:r>
            <a:endParaRPr/>
          </a:p>
          <a:p>
            <a:pPr indent="-342900" lvl="0" marL="457200" marR="0" rtl="0" algn="l">
              <a:spcBef>
                <a:spcPts val="0"/>
              </a:spcBef>
              <a:spcAft>
                <a:spcPts val="0"/>
              </a:spcAft>
              <a:buClr>
                <a:schemeClr val="dk1"/>
              </a:buClr>
              <a:buSzPts val="1800"/>
              <a:buChar char="●"/>
            </a:pPr>
            <a:r>
              <a:rPr lang="ru-RU" sz="1800">
                <a:solidFill>
                  <a:schemeClr val="dk1"/>
                </a:solidFill>
              </a:rPr>
              <a:t>З</a:t>
            </a:r>
            <a:r>
              <a:rPr lang="ru-RU" sz="1800">
                <a:solidFill>
                  <a:schemeClr val="dk1"/>
                </a:solidFill>
                <a:latin typeface="Arial"/>
                <a:ea typeface="Arial"/>
                <a:cs typeface="Arial"/>
                <a:sym typeface="Arial"/>
              </a:rPr>
              <a:t>адачи декомпозированы, но при этом независимы от выполнения</a:t>
            </a:r>
            <a:r>
              <a:rPr lang="ru-RU"/>
              <a:t> </a:t>
            </a:r>
            <a:r>
              <a:rPr lang="ru-RU" sz="1800">
                <a:solidFill>
                  <a:schemeClr val="dk1"/>
                </a:solidFill>
                <a:latin typeface="Arial"/>
                <a:ea typeface="Arial"/>
                <a:cs typeface="Arial"/>
                <a:sym typeface="Arial"/>
              </a:rPr>
              <a:t>других задач</a:t>
            </a:r>
            <a:endParaRPr/>
          </a:p>
          <a:p>
            <a:pPr indent="-342900" lvl="0" marL="457200" marR="0" rtl="0" algn="l">
              <a:spcBef>
                <a:spcPts val="0"/>
              </a:spcBef>
              <a:spcAft>
                <a:spcPts val="0"/>
              </a:spcAft>
              <a:buClr>
                <a:schemeClr val="dk1"/>
              </a:buClr>
              <a:buSzPts val="1800"/>
              <a:buFont typeface="Arial"/>
              <a:buChar char="●"/>
            </a:pPr>
            <a:r>
              <a:rPr lang="ru-RU" sz="1800">
                <a:solidFill>
                  <a:schemeClr val="dk1"/>
                </a:solidFill>
                <a:latin typeface="Arial"/>
                <a:ea typeface="Arial"/>
                <a:cs typeface="Arial"/>
                <a:sym typeface="Arial"/>
              </a:rPr>
              <a:t>Формируется понимание у</a:t>
            </a:r>
            <a:r>
              <a:rPr lang="ru-RU" sz="1800">
                <a:solidFill>
                  <a:schemeClr val="dk1"/>
                </a:solidFill>
              </a:rPr>
              <a:t> </a:t>
            </a:r>
            <a:r>
              <a:rPr lang="ru-RU" sz="1800">
                <a:solidFill>
                  <a:schemeClr val="dk1"/>
                </a:solidFill>
                <a:latin typeface="Arial"/>
                <a:ea typeface="Arial"/>
                <a:cs typeface="Arial"/>
                <a:sym typeface="Arial"/>
              </a:rPr>
              <a:t>команды, для чего должна быть реализована данная задача</a:t>
            </a:r>
            <a:endParaRPr/>
          </a:p>
        </p:txBody>
      </p:sp>
      <p:sp>
        <p:nvSpPr>
          <p:cNvPr id="447" name="Google Shape;447;p24"/>
          <p:cNvSpPr txBox="1"/>
          <p:nvPr/>
        </p:nvSpPr>
        <p:spPr>
          <a:xfrm>
            <a:off x="1020740" y="1793141"/>
            <a:ext cx="244080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800">
                <a:solidFill>
                  <a:schemeClr val="dk1"/>
                </a:solidFill>
                <a:latin typeface="Calibri"/>
                <a:ea typeface="Calibri"/>
                <a:cs typeface="Calibri"/>
                <a:sym typeface="Calibri"/>
              </a:rPr>
              <a:t>Пользовательская история</a:t>
            </a:r>
            <a:endParaRPr b="1" sz="18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2" name="Shape 452"/>
        <p:cNvGrpSpPr/>
        <p:nvPr/>
      </p:nvGrpSpPr>
      <p:grpSpPr>
        <a:xfrm>
          <a:off x="0" y="0"/>
          <a:ext cx="0" cy="0"/>
          <a:chOff x="0" y="0"/>
          <a:chExt cx="0" cy="0"/>
        </a:xfrm>
      </p:grpSpPr>
      <p:sp>
        <p:nvSpPr>
          <p:cNvPr id="453" name="Google Shape;453;p25"/>
          <p:cNvSpPr/>
          <p:nvPr/>
        </p:nvSpPr>
        <p:spPr>
          <a:xfrm>
            <a:off x="6977425" y="2820275"/>
            <a:ext cx="1492200" cy="11430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25"/>
          <p:cNvSpPr txBox="1"/>
          <p:nvPr/>
        </p:nvSpPr>
        <p:spPr>
          <a:xfrm>
            <a:off x="337525" y="-3048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Процесс (v2)</a:t>
            </a:r>
            <a:endParaRPr b="1" sz="4400">
              <a:solidFill>
                <a:schemeClr val="dk1"/>
              </a:solidFill>
              <a:latin typeface="Calibri"/>
              <a:ea typeface="Calibri"/>
              <a:cs typeface="Calibri"/>
              <a:sym typeface="Calibri"/>
            </a:endParaRPr>
          </a:p>
        </p:txBody>
      </p:sp>
      <p:pic>
        <p:nvPicPr>
          <p:cNvPr id="455" name="Google Shape;455;p25"/>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456" name="Google Shape;456;p25"/>
          <p:cNvPicPr preferRelativeResize="0"/>
          <p:nvPr/>
        </p:nvPicPr>
        <p:blipFill rotWithShape="1">
          <a:blip r:embed="rId4">
            <a:alphaModFix/>
          </a:blip>
          <a:srcRect b="0" l="0" r="0" t="0"/>
          <a:stretch/>
        </p:blipFill>
        <p:spPr>
          <a:xfrm>
            <a:off x="476450" y="3502800"/>
            <a:ext cx="548100" cy="572175"/>
          </a:xfrm>
          <a:prstGeom prst="rect">
            <a:avLst/>
          </a:prstGeom>
          <a:noFill/>
          <a:ln>
            <a:noFill/>
          </a:ln>
        </p:spPr>
      </p:pic>
      <p:sp>
        <p:nvSpPr>
          <p:cNvPr id="457" name="Google Shape;457;p25"/>
          <p:cNvSpPr txBox="1"/>
          <p:nvPr/>
        </p:nvSpPr>
        <p:spPr>
          <a:xfrm>
            <a:off x="274377" y="5267791"/>
            <a:ext cx="1396500" cy="307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Product backlog</a:t>
            </a:r>
            <a:endParaRPr/>
          </a:p>
        </p:txBody>
      </p:sp>
      <p:pic>
        <p:nvPicPr>
          <p:cNvPr id="458" name="Google Shape;458;p25"/>
          <p:cNvPicPr preferRelativeResize="0"/>
          <p:nvPr/>
        </p:nvPicPr>
        <p:blipFill rotWithShape="1">
          <a:blip r:embed="rId5">
            <a:alphaModFix/>
          </a:blip>
          <a:srcRect b="0" l="0" r="0" t="0"/>
          <a:stretch/>
        </p:blipFill>
        <p:spPr>
          <a:xfrm>
            <a:off x="3438485" y="4650291"/>
            <a:ext cx="463154" cy="649383"/>
          </a:xfrm>
          <a:prstGeom prst="rect">
            <a:avLst/>
          </a:prstGeom>
          <a:noFill/>
          <a:ln>
            <a:noFill/>
          </a:ln>
        </p:spPr>
      </p:pic>
      <p:pic>
        <p:nvPicPr>
          <p:cNvPr id="459" name="Google Shape;459;p25"/>
          <p:cNvPicPr preferRelativeResize="0"/>
          <p:nvPr/>
        </p:nvPicPr>
        <p:blipFill rotWithShape="1">
          <a:blip r:embed="rId6">
            <a:alphaModFix/>
          </a:blip>
          <a:srcRect b="0" l="0" r="0" t="0"/>
          <a:stretch/>
        </p:blipFill>
        <p:spPr>
          <a:xfrm>
            <a:off x="5173518" y="4835815"/>
            <a:ext cx="529800" cy="539067"/>
          </a:xfrm>
          <a:prstGeom prst="rect">
            <a:avLst/>
          </a:prstGeom>
          <a:noFill/>
          <a:ln>
            <a:noFill/>
          </a:ln>
        </p:spPr>
      </p:pic>
      <p:sp>
        <p:nvSpPr>
          <p:cNvPr id="460" name="Google Shape;460;p25"/>
          <p:cNvSpPr txBox="1"/>
          <p:nvPr/>
        </p:nvSpPr>
        <p:spPr>
          <a:xfrm>
            <a:off x="5232978" y="6273725"/>
            <a:ext cx="1080600" cy="706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2 weeks</a:t>
            </a:r>
            <a:endParaRPr/>
          </a:p>
        </p:txBody>
      </p:sp>
      <p:sp>
        <p:nvSpPr>
          <p:cNvPr id="461" name="Google Shape;461;p25"/>
          <p:cNvSpPr/>
          <p:nvPr/>
        </p:nvSpPr>
        <p:spPr>
          <a:xfrm>
            <a:off x="4284675" y="3877811"/>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25"/>
          <p:cNvSpPr/>
          <p:nvPr/>
        </p:nvSpPr>
        <p:spPr>
          <a:xfrm>
            <a:off x="5863825" y="2751547"/>
            <a:ext cx="714000" cy="572100"/>
          </a:xfrm>
          <a:prstGeom prst="ellipse">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Daily</a:t>
            </a:r>
            <a:endParaRPr sz="1200">
              <a:solidFill>
                <a:schemeClr val="dk1"/>
              </a:solidFill>
              <a:latin typeface="Calibri"/>
              <a:ea typeface="Calibri"/>
              <a:cs typeface="Calibri"/>
              <a:sym typeface="Calibri"/>
            </a:endParaRPr>
          </a:p>
        </p:txBody>
      </p:sp>
      <p:sp>
        <p:nvSpPr>
          <p:cNvPr id="463" name="Google Shape;463;p25"/>
          <p:cNvSpPr txBox="1"/>
          <p:nvPr/>
        </p:nvSpPr>
        <p:spPr>
          <a:xfrm>
            <a:off x="7236625" y="6232000"/>
            <a:ext cx="12117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Retrospective</a:t>
            </a:r>
            <a:endParaRPr/>
          </a:p>
        </p:txBody>
      </p:sp>
      <p:sp>
        <p:nvSpPr>
          <p:cNvPr id="464" name="Google Shape;464;p25"/>
          <p:cNvSpPr/>
          <p:nvPr/>
        </p:nvSpPr>
        <p:spPr>
          <a:xfrm>
            <a:off x="7170625" y="4250886"/>
            <a:ext cx="1396500" cy="948300"/>
          </a:xfrm>
          <a:prstGeom prst="cube">
            <a:avLst>
              <a:gd fmla="val 25000"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800">
                <a:solidFill>
                  <a:schemeClr val="dk1"/>
                </a:solidFill>
                <a:latin typeface="Calibri"/>
                <a:ea typeface="Calibri"/>
                <a:cs typeface="Calibri"/>
                <a:sym typeface="Calibri"/>
              </a:rPr>
              <a:t>Increment</a:t>
            </a:r>
            <a:endParaRPr sz="1800">
              <a:solidFill>
                <a:schemeClr val="dk1"/>
              </a:solidFill>
              <a:latin typeface="Calibri"/>
              <a:ea typeface="Calibri"/>
              <a:cs typeface="Calibri"/>
              <a:sym typeface="Calibri"/>
            </a:endParaRPr>
          </a:p>
        </p:txBody>
      </p:sp>
      <p:sp>
        <p:nvSpPr>
          <p:cNvPr id="465" name="Google Shape;465;p25"/>
          <p:cNvSpPr/>
          <p:nvPr/>
        </p:nvSpPr>
        <p:spPr>
          <a:xfrm rot="1041241">
            <a:off x="6057329" y="4250823"/>
            <a:ext cx="492834" cy="307712"/>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6" name="Google Shape;466;p25"/>
          <p:cNvSpPr txBox="1"/>
          <p:nvPr/>
        </p:nvSpPr>
        <p:spPr>
          <a:xfrm>
            <a:off x="1497679" y="4085425"/>
            <a:ext cx="11385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Sprint planning</a:t>
            </a:r>
            <a:endParaRPr/>
          </a:p>
        </p:txBody>
      </p:sp>
      <p:sp>
        <p:nvSpPr>
          <p:cNvPr id="467" name="Google Shape;467;p25"/>
          <p:cNvSpPr/>
          <p:nvPr/>
        </p:nvSpPr>
        <p:spPr>
          <a:xfrm>
            <a:off x="1670875" y="4550675"/>
            <a:ext cx="7920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8" name="Google Shape;468;p25"/>
          <p:cNvSpPr txBox="1"/>
          <p:nvPr/>
        </p:nvSpPr>
        <p:spPr>
          <a:xfrm>
            <a:off x="7152996" y="3528576"/>
            <a:ext cx="9381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Sprint review</a:t>
            </a:r>
            <a:endParaRPr/>
          </a:p>
        </p:txBody>
      </p:sp>
      <p:pic>
        <p:nvPicPr>
          <p:cNvPr id="469" name="Google Shape;469;p25"/>
          <p:cNvPicPr preferRelativeResize="0"/>
          <p:nvPr/>
        </p:nvPicPr>
        <p:blipFill>
          <a:blip r:embed="rId7">
            <a:alphaModFix/>
          </a:blip>
          <a:stretch>
            <a:fillRect/>
          </a:stretch>
        </p:blipFill>
        <p:spPr>
          <a:xfrm>
            <a:off x="2062650" y="3502798"/>
            <a:ext cx="412568" cy="307800"/>
          </a:xfrm>
          <a:prstGeom prst="rect">
            <a:avLst/>
          </a:prstGeom>
          <a:noFill/>
          <a:ln>
            <a:noFill/>
          </a:ln>
        </p:spPr>
      </p:pic>
      <p:pic>
        <p:nvPicPr>
          <p:cNvPr id="470" name="Google Shape;470;p25"/>
          <p:cNvPicPr preferRelativeResize="0"/>
          <p:nvPr/>
        </p:nvPicPr>
        <p:blipFill>
          <a:blip r:embed="rId7">
            <a:alphaModFix/>
          </a:blip>
          <a:stretch>
            <a:fillRect/>
          </a:stretch>
        </p:blipFill>
        <p:spPr>
          <a:xfrm>
            <a:off x="1585625" y="3502798"/>
            <a:ext cx="412568" cy="307800"/>
          </a:xfrm>
          <a:prstGeom prst="rect">
            <a:avLst/>
          </a:prstGeom>
          <a:noFill/>
          <a:ln>
            <a:noFill/>
          </a:ln>
        </p:spPr>
      </p:pic>
      <p:pic>
        <p:nvPicPr>
          <p:cNvPr id="471" name="Google Shape;471;p25"/>
          <p:cNvPicPr preferRelativeResize="0"/>
          <p:nvPr/>
        </p:nvPicPr>
        <p:blipFill>
          <a:blip r:embed="rId7">
            <a:alphaModFix/>
          </a:blip>
          <a:stretch>
            <a:fillRect/>
          </a:stretch>
        </p:blipFill>
        <p:spPr>
          <a:xfrm>
            <a:off x="1585625" y="3809348"/>
            <a:ext cx="412568" cy="307800"/>
          </a:xfrm>
          <a:prstGeom prst="rect">
            <a:avLst/>
          </a:prstGeom>
          <a:noFill/>
          <a:ln>
            <a:noFill/>
          </a:ln>
        </p:spPr>
      </p:pic>
      <p:pic>
        <p:nvPicPr>
          <p:cNvPr id="472" name="Google Shape;472;p25"/>
          <p:cNvPicPr preferRelativeResize="0"/>
          <p:nvPr/>
        </p:nvPicPr>
        <p:blipFill>
          <a:blip r:embed="rId7">
            <a:alphaModFix/>
          </a:blip>
          <a:stretch>
            <a:fillRect/>
          </a:stretch>
        </p:blipFill>
        <p:spPr>
          <a:xfrm>
            <a:off x="2062650" y="3809348"/>
            <a:ext cx="412568" cy="307800"/>
          </a:xfrm>
          <a:prstGeom prst="rect">
            <a:avLst/>
          </a:prstGeom>
          <a:noFill/>
          <a:ln>
            <a:noFill/>
          </a:ln>
        </p:spPr>
      </p:pic>
      <p:pic>
        <p:nvPicPr>
          <p:cNvPr id="473" name="Google Shape;473;p25"/>
          <p:cNvPicPr preferRelativeResize="0"/>
          <p:nvPr/>
        </p:nvPicPr>
        <p:blipFill rotWithShape="1">
          <a:blip r:embed="rId8">
            <a:alphaModFix/>
          </a:blip>
          <a:srcRect b="0" l="0" r="0" t="0"/>
          <a:stretch/>
        </p:blipFill>
        <p:spPr>
          <a:xfrm>
            <a:off x="7043325" y="3078201"/>
            <a:ext cx="412575" cy="395875"/>
          </a:xfrm>
          <a:prstGeom prst="rect">
            <a:avLst/>
          </a:prstGeom>
          <a:noFill/>
          <a:ln>
            <a:noFill/>
          </a:ln>
        </p:spPr>
      </p:pic>
      <p:pic>
        <p:nvPicPr>
          <p:cNvPr id="474" name="Google Shape;474;p25"/>
          <p:cNvPicPr preferRelativeResize="0"/>
          <p:nvPr/>
        </p:nvPicPr>
        <p:blipFill>
          <a:blip r:embed="rId7">
            <a:alphaModFix/>
          </a:blip>
          <a:stretch>
            <a:fillRect/>
          </a:stretch>
        </p:blipFill>
        <p:spPr>
          <a:xfrm>
            <a:off x="7901100" y="2928073"/>
            <a:ext cx="412568" cy="307800"/>
          </a:xfrm>
          <a:prstGeom prst="rect">
            <a:avLst/>
          </a:prstGeom>
          <a:noFill/>
          <a:ln>
            <a:noFill/>
          </a:ln>
        </p:spPr>
      </p:pic>
      <p:pic>
        <p:nvPicPr>
          <p:cNvPr id="475" name="Google Shape;475;p25"/>
          <p:cNvPicPr preferRelativeResize="0"/>
          <p:nvPr/>
        </p:nvPicPr>
        <p:blipFill>
          <a:blip r:embed="rId7">
            <a:alphaModFix/>
          </a:blip>
          <a:stretch>
            <a:fillRect/>
          </a:stretch>
        </p:blipFill>
        <p:spPr>
          <a:xfrm>
            <a:off x="7424075" y="3234623"/>
            <a:ext cx="412568" cy="307800"/>
          </a:xfrm>
          <a:prstGeom prst="rect">
            <a:avLst/>
          </a:prstGeom>
          <a:noFill/>
          <a:ln>
            <a:noFill/>
          </a:ln>
        </p:spPr>
      </p:pic>
      <p:pic>
        <p:nvPicPr>
          <p:cNvPr id="476" name="Google Shape;476;p25"/>
          <p:cNvPicPr preferRelativeResize="0"/>
          <p:nvPr/>
        </p:nvPicPr>
        <p:blipFill>
          <a:blip r:embed="rId7">
            <a:alphaModFix/>
          </a:blip>
          <a:stretch>
            <a:fillRect/>
          </a:stretch>
        </p:blipFill>
        <p:spPr>
          <a:xfrm>
            <a:off x="7901100" y="3234623"/>
            <a:ext cx="412568" cy="307800"/>
          </a:xfrm>
          <a:prstGeom prst="rect">
            <a:avLst/>
          </a:prstGeom>
          <a:noFill/>
          <a:ln>
            <a:noFill/>
          </a:ln>
        </p:spPr>
      </p:pic>
      <p:pic>
        <p:nvPicPr>
          <p:cNvPr id="477" name="Google Shape;477;p25"/>
          <p:cNvPicPr preferRelativeResize="0"/>
          <p:nvPr/>
        </p:nvPicPr>
        <p:blipFill>
          <a:blip r:embed="rId7">
            <a:alphaModFix/>
          </a:blip>
          <a:stretch>
            <a:fillRect/>
          </a:stretch>
        </p:blipFill>
        <p:spPr>
          <a:xfrm>
            <a:off x="7424075" y="2934473"/>
            <a:ext cx="412568" cy="307800"/>
          </a:xfrm>
          <a:prstGeom prst="rect">
            <a:avLst/>
          </a:prstGeom>
          <a:noFill/>
          <a:ln>
            <a:noFill/>
          </a:ln>
        </p:spPr>
      </p:pic>
      <p:pic>
        <p:nvPicPr>
          <p:cNvPr id="478" name="Google Shape;478;p25"/>
          <p:cNvPicPr preferRelativeResize="0"/>
          <p:nvPr/>
        </p:nvPicPr>
        <p:blipFill>
          <a:blip r:embed="rId7">
            <a:alphaModFix/>
          </a:blip>
          <a:stretch>
            <a:fillRect/>
          </a:stretch>
        </p:blipFill>
        <p:spPr>
          <a:xfrm>
            <a:off x="7722650" y="5527473"/>
            <a:ext cx="412568" cy="307800"/>
          </a:xfrm>
          <a:prstGeom prst="rect">
            <a:avLst/>
          </a:prstGeom>
          <a:noFill/>
          <a:ln>
            <a:noFill/>
          </a:ln>
        </p:spPr>
      </p:pic>
      <p:pic>
        <p:nvPicPr>
          <p:cNvPr id="479" name="Google Shape;479;p25"/>
          <p:cNvPicPr preferRelativeResize="0"/>
          <p:nvPr/>
        </p:nvPicPr>
        <p:blipFill>
          <a:blip r:embed="rId7">
            <a:alphaModFix/>
          </a:blip>
          <a:stretch>
            <a:fillRect/>
          </a:stretch>
        </p:blipFill>
        <p:spPr>
          <a:xfrm>
            <a:off x="7245625" y="5834023"/>
            <a:ext cx="412568" cy="307800"/>
          </a:xfrm>
          <a:prstGeom prst="rect">
            <a:avLst/>
          </a:prstGeom>
          <a:noFill/>
          <a:ln>
            <a:noFill/>
          </a:ln>
        </p:spPr>
      </p:pic>
      <p:pic>
        <p:nvPicPr>
          <p:cNvPr id="480" name="Google Shape;480;p25"/>
          <p:cNvPicPr preferRelativeResize="0"/>
          <p:nvPr/>
        </p:nvPicPr>
        <p:blipFill>
          <a:blip r:embed="rId7">
            <a:alphaModFix/>
          </a:blip>
          <a:stretch>
            <a:fillRect/>
          </a:stretch>
        </p:blipFill>
        <p:spPr>
          <a:xfrm>
            <a:off x="7722650" y="5834023"/>
            <a:ext cx="412568" cy="307800"/>
          </a:xfrm>
          <a:prstGeom prst="rect">
            <a:avLst/>
          </a:prstGeom>
          <a:noFill/>
          <a:ln>
            <a:noFill/>
          </a:ln>
        </p:spPr>
      </p:pic>
      <p:pic>
        <p:nvPicPr>
          <p:cNvPr id="481" name="Google Shape;481;p25"/>
          <p:cNvPicPr preferRelativeResize="0"/>
          <p:nvPr/>
        </p:nvPicPr>
        <p:blipFill>
          <a:blip r:embed="rId7">
            <a:alphaModFix/>
          </a:blip>
          <a:stretch>
            <a:fillRect/>
          </a:stretch>
        </p:blipFill>
        <p:spPr>
          <a:xfrm>
            <a:off x="7245625" y="5533873"/>
            <a:ext cx="412568" cy="307800"/>
          </a:xfrm>
          <a:prstGeom prst="rect">
            <a:avLst/>
          </a:prstGeom>
          <a:noFill/>
          <a:ln>
            <a:noFill/>
          </a:ln>
        </p:spPr>
      </p:pic>
      <p:pic>
        <p:nvPicPr>
          <p:cNvPr id="482" name="Google Shape;482;p25"/>
          <p:cNvPicPr preferRelativeResize="0"/>
          <p:nvPr/>
        </p:nvPicPr>
        <p:blipFill rotWithShape="1">
          <a:blip r:embed="rId5">
            <a:alphaModFix/>
          </a:blip>
          <a:srcRect b="0" l="0" r="0" t="0"/>
          <a:stretch/>
        </p:blipFill>
        <p:spPr>
          <a:xfrm>
            <a:off x="3461199" y="3707013"/>
            <a:ext cx="463154" cy="649383"/>
          </a:xfrm>
          <a:prstGeom prst="rect">
            <a:avLst/>
          </a:prstGeom>
          <a:noFill/>
          <a:ln>
            <a:noFill/>
          </a:ln>
        </p:spPr>
      </p:pic>
      <p:pic>
        <p:nvPicPr>
          <p:cNvPr id="483" name="Google Shape;483;p25"/>
          <p:cNvPicPr preferRelativeResize="0"/>
          <p:nvPr/>
        </p:nvPicPr>
        <p:blipFill rotWithShape="1">
          <a:blip r:embed="rId5">
            <a:alphaModFix/>
          </a:blip>
          <a:srcRect b="0" l="0" r="0" t="0"/>
          <a:stretch/>
        </p:blipFill>
        <p:spPr>
          <a:xfrm>
            <a:off x="3332175" y="2085086"/>
            <a:ext cx="463154" cy="649383"/>
          </a:xfrm>
          <a:prstGeom prst="rect">
            <a:avLst/>
          </a:prstGeom>
          <a:noFill/>
          <a:ln>
            <a:noFill/>
          </a:ln>
        </p:spPr>
      </p:pic>
      <p:pic>
        <p:nvPicPr>
          <p:cNvPr id="484" name="Google Shape;484;p25"/>
          <p:cNvPicPr preferRelativeResize="0"/>
          <p:nvPr/>
        </p:nvPicPr>
        <p:blipFill rotWithShape="1">
          <a:blip r:embed="rId5">
            <a:alphaModFix/>
          </a:blip>
          <a:srcRect b="0" l="0" r="0" t="0"/>
          <a:stretch/>
        </p:blipFill>
        <p:spPr>
          <a:xfrm>
            <a:off x="3489509" y="5640811"/>
            <a:ext cx="463154" cy="649383"/>
          </a:xfrm>
          <a:prstGeom prst="rect">
            <a:avLst/>
          </a:prstGeom>
          <a:noFill/>
          <a:ln>
            <a:noFill/>
          </a:ln>
        </p:spPr>
      </p:pic>
      <p:sp>
        <p:nvSpPr>
          <p:cNvPr id="485" name="Google Shape;485;p25"/>
          <p:cNvSpPr txBox="1"/>
          <p:nvPr/>
        </p:nvSpPr>
        <p:spPr>
          <a:xfrm>
            <a:off x="3119188" y="2911077"/>
            <a:ext cx="12552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Sprint backlog </a:t>
            </a:r>
            <a:r>
              <a:rPr b="1" lang="ru-RU">
                <a:solidFill>
                  <a:srgbClr val="FF0000"/>
                </a:solidFill>
                <a:latin typeface="Architects Daughter"/>
                <a:ea typeface="Architects Daughter"/>
                <a:cs typeface="Architects Daughter"/>
                <a:sym typeface="Architects Daughter"/>
              </a:rPr>
              <a:t>1</a:t>
            </a:r>
            <a:endParaRPr/>
          </a:p>
        </p:txBody>
      </p:sp>
      <p:pic>
        <p:nvPicPr>
          <p:cNvPr id="486" name="Google Shape;486;p25"/>
          <p:cNvPicPr preferRelativeResize="0"/>
          <p:nvPr/>
        </p:nvPicPr>
        <p:blipFill rotWithShape="1">
          <a:blip r:embed="rId9">
            <a:alphaModFix/>
          </a:blip>
          <a:srcRect b="0" l="0" r="0" t="0"/>
          <a:stretch/>
        </p:blipFill>
        <p:spPr>
          <a:xfrm>
            <a:off x="2297599" y="1719575"/>
            <a:ext cx="596275" cy="649375"/>
          </a:xfrm>
          <a:prstGeom prst="rect">
            <a:avLst/>
          </a:prstGeom>
          <a:noFill/>
          <a:ln>
            <a:noFill/>
          </a:ln>
        </p:spPr>
      </p:pic>
      <p:sp>
        <p:nvSpPr>
          <p:cNvPr id="487" name="Google Shape;487;p25"/>
          <p:cNvSpPr/>
          <p:nvPr/>
        </p:nvSpPr>
        <p:spPr>
          <a:xfrm>
            <a:off x="7071625" y="5439750"/>
            <a:ext cx="1303800" cy="11430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8" name="Google Shape;488;p25"/>
          <p:cNvSpPr/>
          <p:nvPr/>
        </p:nvSpPr>
        <p:spPr>
          <a:xfrm>
            <a:off x="1497525" y="3485350"/>
            <a:ext cx="1138500" cy="9483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25"/>
          <p:cNvSpPr/>
          <p:nvPr/>
        </p:nvSpPr>
        <p:spPr>
          <a:xfrm rot="-2449081">
            <a:off x="2827555" y="3599590"/>
            <a:ext cx="404340" cy="28436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0" name="Google Shape;490;p25"/>
          <p:cNvSpPr/>
          <p:nvPr/>
        </p:nvSpPr>
        <p:spPr>
          <a:xfrm rot="-1260236">
            <a:off x="2748544" y="4432023"/>
            <a:ext cx="404261" cy="27360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25"/>
          <p:cNvSpPr/>
          <p:nvPr/>
        </p:nvSpPr>
        <p:spPr>
          <a:xfrm rot="1453548">
            <a:off x="2774925" y="5035006"/>
            <a:ext cx="404305" cy="27353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25"/>
          <p:cNvSpPr/>
          <p:nvPr/>
        </p:nvSpPr>
        <p:spPr>
          <a:xfrm rot="2582747">
            <a:off x="2698481" y="5821531"/>
            <a:ext cx="404347" cy="28528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493" name="Google Shape;493;p25"/>
          <p:cNvPicPr preferRelativeResize="0"/>
          <p:nvPr/>
        </p:nvPicPr>
        <p:blipFill rotWithShape="1">
          <a:blip r:embed="rId6">
            <a:alphaModFix/>
          </a:blip>
          <a:srcRect b="0" l="0" r="0" t="0"/>
          <a:stretch/>
        </p:blipFill>
        <p:spPr>
          <a:xfrm>
            <a:off x="5137930" y="3738502"/>
            <a:ext cx="529800" cy="539067"/>
          </a:xfrm>
          <a:prstGeom prst="rect">
            <a:avLst/>
          </a:prstGeom>
          <a:noFill/>
          <a:ln>
            <a:noFill/>
          </a:ln>
        </p:spPr>
      </p:pic>
      <p:pic>
        <p:nvPicPr>
          <p:cNvPr id="494" name="Google Shape;494;p25"/>
          <p:cNvPicPr preferRelativeResize="0"/>
          <p:nvPr/>
        </p:nvPicPr>
        <p:blipFill rotWithShape="1">
          <a:blip r:embed="rId6">
            <a:alphaModFix/>
          </a:blip>
          <a:srcRect b="0" l="0" r="0" t="0"/>
          <a:stretch/>
        </p:blipFill>
        <p:spPr>
          <a:xfrm>
            <a:off x="5137918" y="2818840"/>
            <a:ext cx="529800" cy="539067"/>
          </a:xfrm>
          <a:prstGeom prst="rect">
            <a:avLst/>
          </a:prstGeom>
          <a:noFill/>
          <a:ln>
            <a:noFill/>
          </a:ln>
        </p:spPr>
      </p:pic>
      <p:pic>
        <p:nvPicPr>
          <p:cNvPr id="495" name="Google Shape;495;p25"/>
          <p:cNvPicPr preferRelativeResize="0"/>
          <p:nvPr/>
        </p:nvPicPr>
        <p:blipFill rotWithShape="1">
          <a:blip r:embed="rId6">
            <a:alphaModFix/>
          </a:blip>
          <a:srcRect b="0" l="0" r="0" t="0"/>
          <a:stretch/>
        </p:blipFill>
        <p:spPr>
          <a:xfrm>
            <a:off x="5068693" y="5728840"/>
            <a:ext cx="529800" cy="539067"/>
          </a:xfrm>
          <a:prstGeom prst="rect">
            <a:avLst/>
          </a:prstGeom>
          <a:noFill/>
          <a:ln>
            <a:noFill/>
          </a:ln>
        </p:spPr>
      </p:pic>
      <p:sp>
        <p:nvSpPr>
          <p:cNvPr id="496" name="Google Shape;496;p25"/>
          <p:cNvSpPr/>
          <p:nvPr/>
        </p:nvSpPr>
        <p:spPr>
          <a:xfrm>
            <a:off x="4284688" y="2917874"/>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7" name="Google Shape;497;p25"/>
          <p:cNvSpPr/>
          <p:nvPr/>
        </p:nvSpPr>
        <p:spPr>
          <a:xfrm>
            <a:off x="4291138" y="4837724"/>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8" name="Google Shape;498;p25"/>
          <p:cNvSpPr/>
          <p:nvPr/>
        </p:nvSpPr>
        <p:spPr>
          <a:xfrm>
            <a:off x="4310738" y="5844474"/>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9" name="Google Shape;499;p25"/>
          <p:cNvSpPr/>
          <p:nvPr/>
        </p:nvSpPr>
        <p:spPr>
          <a:xfrm rot="2333963">
            <a:off x="5991054" y="3502763"/>
            <a:ext cx="493029" cy="30786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0" name="Google Shape;500;p25"/>
          <p:cNvSpPr/>
          <p:nvPr/>
        </p:nvSpPr>
        <p:spPr>
          <a:xfrm rot="-843698">
            <a:off x="6057414" y="5017923"/>
            <a:ext cx="492663" cy="307705"/>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1" name="Google Shape;501;p25"/>
          <p:cNvSpPr/>
          <p:nvPr/>
        </p:nvSpPr>
        <p:spPr>
          <a:xfrm rot="-1684719">
            <a:off x="5855328" y="5673492"/>
            <a:ext cx="492688" cy="30760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02" name="Google Shape;502;p25"/>
          <p:cNvGrpSpPr/>
          <p:nvPr/>
        </p:nvGrpSpPr>
        <p:grpSpPr>
          <a:xfrm>
            <a:off x="801775" y="1459475"/>
            <a:ext cx="1437604" cy="850512"/>
            <a:chOff x="1818000" y="1163750"/>
            <a:chExt cx="1437604" cy="850512"/>
          </a:xfrm>
        </p:grpSpPr>
        <p:sp>
          <p:nvSpPr>
            <p:cNvPr id="503" name="Google Shape;503;p25"/>
            <p:cNvSpPr/>
            <p:nvPr/>
          </p:nvSpPr>
          <p:spPr>
            <a:xfrm>
              <a:off x="1818000" y="1163750"/>
              <a:ext cx="1303800" cy="850500"/>
            </a:xfrm>
            <a:prstGeom prst="roundRect">
              <a:avLst>
                <a:gd fmla="val 16667" name="adj"/>
              </a:avLst>
            </a:prstGeom>
            <a:noFill/>
            <a:ln cap="flat" cmpd="sng" w="28575">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04" name="Google Shape;504;p25"/>
            <p:cNvPicPr preferRelativeResize="0"/>
            <p:nvPr/>
          </p:nvPicPr>
          <p:blipFill rotWithShape="1">
            <a:blip r:embed="rId8">
              <a:alphaModFix/>
            </a:blip>
            <a:srcRect b="0" l="0" r="0" t="0"/>
            <a:stretch/>
          </p:blipFill>
          <p:spPr>
            <a:xfrm>
              <a:off x="1855470" y="1284000"/>
              <a:ext cx="412981" cy="395875"/>
            </a:xfrm>
            <a:prstGeom prst="rect">
              <a:avLst/>
            </a:prstGeom>
            <a:noFill/>
            <a:ln>
              <a:noFill/>
            </a:ln>
          </p:spPr>
        </p:pic>
        <p:pic>
          <p:nvPicPr>
            <p:cNvPr id="505" name="Google Shape;505;p25"/>
            <p:cNvPicPr preferRelativeResize="0"/>
            <p:nvPr/>
          </p:nvPicPr>
          <p:blipFill>
            <a:blip r:embed="rId7">
              <a:alphaModFix/>
            </a:blip>
            <a:stretch>
              <a:fillRect/>
            </a:stretch>
          </p:blipFill>
          <p:spPr>
            <a:xfrm>
              <a:off x="2649275" y="1200510"/>
              <a:ext cx="412568" cy="307800"/>
            </a:xfrm>
            <a:prstGeom prst="rect">
              <a:avLst/>
            </a:prstGeom>
            <a:noFill/>
            <a:ln>
              <a:noFill/>
            </a:ln>
          </p:spPr>
        </p:pic>
        <p:pic>
          <p:nvPicPr>
            <p:cNvPr id="506" name="Google Shape;506;p25"/>
            <p:cNvPicPr preferRelativeResize="0"/>
            <p:nvPr/>
          </p:nvPicPr>
          <p:blipFill>
            <a:blip r:embed="rId7">
              <a:alphaModFix/>
            </a:blip>
            <a:stretch>
              <a:fillRect/>
            </a:stretch>
          </p:blipFill>
          <p:spPr>
            <a:xfrm>
              <a:off x="2172250" y="1507060"/>
              <a:ext cx="412568" cy="307800"/>
            </a:xfrm>
            <a:prstGeom prst="rect">
              <a:avLst/>
            </a:prstGeom>
            <a:noFill/>
            <a:ln>
              <a:noFill/>
            </a:ln>
          </p:spPr>
        </p:pic>
        <p:pic>
          <p:nvPicPr>
            <p:cNvPr id="507" name="Google Shape;507;p25"/>
            <p:cNvPicPr preferRelativeResize="0"/>
            <p:nvPr/>
          </p:nvPicPr>
          <p:blipFill>
            <a:blip r:embed="rId7">
              <a:alphaModFix/>
            </a:blip>
            <a:stretch>
              <a:fillRect/>
            </a:stretch>
          </p:blipFill>
          <p:spPr>
            <a:xfrm>
              <a:off x="2649275" y="1507060"/>
              <a:ext cx="412568" cy="307800"/>
            </a:xfrm>
            <a:prstGeom prst="rect">
              <a:avLst/>
            </a:prstGeom>
            <a:noFill/>
            <a:ln>
              <a:noFill/>
            </a:ln>
          </p:spPr>
        </p:pic>
        <p:pic>
          <p:nvPicPr>
            <p:cNvPr id="508" name="Google Shape;508;p25"/>
            <p:cNvPicPr preferRelativeResize="0"/>
            <p:nvPr/>
          </p:nvPicPr>
          <p:blipFill>
            <a:blip r:embed="rId7">
              <a:alphaModFix/>
            </a:blip>
            <a:stretch>
              <a:fillRect/>
            </a:stretch>
          </p:blipFill>
          <p:spPr>
            <a:xfrm>
              <a:off x="2172250" y="1206910"/>
              <a:ext cx="412568" cy="307800"/>
            </a:xfrm>
            <a:prstGeom prst="rect">
              <a:avLst/>
            </a:prstGeom>
            <a:noFill/>
            <a:ln>
              <a:noFill/>
            </a:ln>
          </p:spPr>
        </p:pic>
        <p:sp>
          <p:nvSpPr>
            <p:cNvPr id="509" name="Google Shape;509;p25"/>
            <p:cNvSpPr txBox="1"/>
            <p:nvPr/>
          </p:nvSpPr>
          <p:spPr>
            <a:xfrm>
              <a:off x="2117104" y="1760462"/>
              <a:ext cx="11385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PBR</a:t>
              </a:r>
              <a:endParaRPr/>
            </a:p>
          </p:txBody>
        </p:sp>
      </p:grpSp>
      <p:sp>
        <p:nvSpPr>
          <p:cNvPr id="510" name="Google Shape;510;p25"/>
          <p:cNvSpPr/>
          <p:nvPr/>
        </p:nvSpPr>
        <p:spPr>
          <a:xfrm>
            <a:off x="154825" y="2751550"/>
            <a:ext cx="8909400" cy="4106400"/>
          </a:xfrm>
          <a:prstGeom prst="rect">
            <a:avLst/>
          </a:prstGeom>
          <a:solidFill>
            <a:srgbClr val="FFFFFF">
              <a:alpha val="5127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11" name="Google Shape;511;p25"/>
          <p:cNvPicPr preferRelativeResize="0"/>
          <p:nvPr/>
        </p:nvPicPr>
        <p:blipFill rotWithShape="1">
          <a:blip r:embed="rId10">
            <a:alphaModFix/>
          </a:blip>
          <a:srcRect b="0" l="0" r="0" t="0"/>
          <a:stretch/>
        </p:blipFill>
        <p:spPr>
          <a:xfrm>
            <a:off x="2678949" y="1719577"/>
            <a:ext cx="596275" cy="649384"/>
          </a:xfrm>
          <a:prstGeom prst="rect">
            <a:avLst/>
          </a:prstGeom>
          <a:noFill/>
          <a:ln>
            <a:noFill/>
          </a:ln>
        </p:spPr>
      </p:pic>
      <p:sp>
        <p:nvSpPr>
          <p:cNvPr id="512" name="Google Shape;512;p25"/>
          <p:cNvSpPr/>
          <p:nvPr/>
        </p:nvSpPr>
        <p:spPr>
          <a:xfrm>
            <a:off x="4436650" y="1043600"/>
            <a:ext cx="1255200" cy="850500"/>
          </a:xfrm>
          <a:prstGeom prst="roundRect">
            <a:avLst>
              <a:gd fmla="val 16667" name="adj"/>
            </a:avLst>
          </a:prstGeom>
          <a:noFill/>
          <a:ln cap="flat" cmpd="sng" w="28575">
            <a:solidFill>
              <a:srgbClr val="38761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3" name="Google Shape;513;p25"/>
          <p:cNvSpPr/>
          <p:nvPr/>
        </p:nvSpPr>
        <p:spPr>
          <a:xfrm rot="8459314">
            <a:off x="4033015" y="1930420"/>
            <a:ext cx="404623" cy="342310"/>
          </a:xfrm>
          <a:prstGeom prst="rightArrow">
            <a:avLst>
              <a:gd fmla="val 50000" name="adj1"/>
              <a:gd fmla="val 50000" name="adj2"/>
            </a:avLst>
          </a:prstGeom>
          <a:solidFill>
            <a:srgbClr val="38761D"/>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514" name="Google Shape;514;p25"/>
          <p:cNvPicPr preferRelativeResize="0"/>
          <p:nvPr/>
        </p:nvPicPr>
        <p:blipFill>
          <a:blip r:embed="rId7">
            <a:alphaModFix/>
          </a:blip>
          <a:stretch>
            <a:fillRect/>
          </a:stretch>
        </p:blipFill>
        <p:spPr>
          <a:xfrm>
            <a:off x="4548800" y="1132948"/>
            <a:ext cx="412568" cy="307800"/>
          </a:xfrm>
          <a:prstGeom prst="rect">
            <a:avLst/>
          </a:prstGeom>
          <a:noFill/>
          <a:ln>
            <a:noFill/>
          </a:ln>
        </p:spPr>
      </p:pic>
      <p:sp>
        <p:nvSpPr>
          <p:cNvPr id="515" name="Google Shape;515;p25"/>
          <p:cNvSpPr txBox="1"/>
          <p:nvPr/>
        </p:nvSpPr>
        <p:spPr>
          <a:xfrm>
            <a:off x="4508950" y="1440750"/>
            <a:ext cx="10326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Team sprint planning</a:t>
            </a:r>
            <a:endParaRPr/>
          </a:p>
        </p:txBody>
      </p:sp>
      <p:sp>
        <p:nvSpPr>
          <p:cNvPr id="516" name="Google Shape;516;p25"/>
          <p:cNvSpPr/>
          <p:nvPr/>
        </p:nvSpPr>
        <p:spPr>
          <a:xfrm rot="-1987819">
            <a:off x="1530631" y="2556462"/>
            <a:ext cx="792066" cy="356385"/>
          </a:xfrm>
          <a:prstGeom prst="rightArrow">
            <a:avLst>
              <a:gd fmla="val 50000" name="adj1"/>
              <a:gd fmla="val 500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7" name="Google Shape;517;p25"/>
          <p:cNvSpPr/>
          <p:nvPr/>
        </p:nvSpPr>
        <p:spPr>
          <a:xfrm rot="7803030">
            <a:off x="844624" y="2580188"/>
            <a:ext cx="494201" cy="342169"/>
          </a:xfrm>
          <a:prstGeom prst="rightArrow">
            <a:avLst>
              <a:gd fmla="val 50000" name="adj1"/>
              <a:gd fmla="val 50000" name="adj2"/>
            </a:avLst>
          </a:prstGeom>
          <a:solidFill>
            <a:srgbClr val="0000FF"/>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8" name="Google Shape;518;p25"/>
          <p:cNvSpPr/>
          <p:nvPr/>
        </p:nvSpPr>
        <p:spPr>
          <a:xfrm rot="-1987819">
            <a:off x="3269218" y="1420612"/>
            <a:ext cx="792066" cy="356385"/>
          </a:xfrm>
          <a:prstGeom prst="rightArrow">
            <a:avLst>
              <a:gd fmla="val 50000" name="adj1"/>
              <a:gd fmla="val 500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519" name="Google Shape;519;p25"/>
          <p:cNvPicPr preferRelativeResize="0"/>
          <p:nvPr/>
        </p:nvPicPr>
        <p:blipFill rotWithShape="1">
          <a:blip r:embed="rId11">
            <a:alphaModFix/>
          </a:blip>
          <a:srcRect b="0" l="0" r="0" t="0"/>
          <a:stretch/>
        </p:blipFill>
        <p:spPr>
          <a:xfrm>
            <a:off x="398425" y="4161675"/>
            <a:ext cx="792100" cy="94826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4" name="Shape 524"/>
        <p:cNvGrpSpPr/>
        <p:nvPr/>
      </p:nvGrpSpPr>
      <p:grpSpPr>
        <a:xfrm>
          <a:off x="0" y="0"/>
          <a:ext cx="0" cy="0"/>
          <a:chOff x="0" y="0"/>
          <a:chExt cx="0" cy="0"/>
        </a:xfrm>
      </p:grpSpPr>
      <p:sp>
        <p:nvSpPr>
          <p:cNvPr id="525" name="Google Shape;525;p26"/>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Техническая декомпозиция</a:t>
            </a:r>
            <a:endParaRPr b="1" sz="4400">
              <a:solidFill>
                <a:schemeClr val="dk1"/>
              </a:solidFill>
              <a:latin typeface="Calibri"/>
              <a:ea typeface="Calibri"/>
              <a:cs typeface="Calibri"/>
              <a:sym typeface="Calibri"/>
            </a:endParaRPr>
          </a:p>
        </p:txBody>
      </p:sp>
      <p:pic>
        <p:nvPicPr>
          <p:cNvPr id="526" name="Google Shape;526;p26"/>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527" name="Google Shape;527;p26"/>
          <p:cNvPicPr preferRelativeResize="0"/>
          <p:nvPr/>
        </p:nvPicPr>
        <p:blipFill rotWithShape="1">
          <a:blip r:embed="rId4">
            <a:alphaModFix/>
          </a:blip>
          <a:srcRect b="0" l="0" r="0" t="0"/>
          <a:stretch/>
        </p:blipFill>
        <p:spPr>
          <a:xfrm>
            <a:off x="2725440" y="5420470"/>
            <a:ext cx="736101" cy="881208"/>
          </a:xfrm>
          <a:prstGeom prst="rect">
            <a:avLst/>
          </a:prstGeom>
          <a:noFill/>
          <a:ln>
            <a:noFill/>
          </a:ln>
        </p:spPr>
      </p:pic>
      <p:grpSp>
        <p:nvGrpSpPr>
          <p:cNvPr id="528" name="Google Shape;528;p26"/>
          <p:cNvGrpSpPr/>
          <p:nvPr/>
        </p:nvGrpSpPr>
        <p:grpSpPr>
          <a:xfrm>
            <a:off x="1089860" y="5256851"/>
            <a:ext cx="2560178" cy="1270293"/>
            <a:chOff x="7394080" y="1892740"/>
            <a:chExt cx="1925885" cy="1215395"/>
          </a:xfrm>
        </p:grpSpPr>
        <p:pic>
          <p:nvPicPr>
            <p:cNvPr id="529" name="Google Shape;529;p26"/>
            <p:cNvPicPr preferRelativeResize="0"/>
            <p:nvPr/>
          </p:nvPicPr>
          <p:blipFill rotWithShape="1">
            <a:blip r:embed="rId5">
              <a:alphaModFix/>
            </a:blip>
            <a:srcRect b="0" l="0" r="0" t="0"/>
            <a:stretch/>
          </p:blipFill>
          <p:spPr>
            <a:xfrm>
              <a:off x="8099288" y="1892741"/>
              <a:ext cx="383132" cy="417235"/>
            </a:xfrm>
            <a:prstGeom prst="rect">
              <a:avLst/>
            </a:prstGeom>
            <a:noFill/>
            <a:ln>
              <a:noFill/>
            </a:ln>
          </p:spPr>
        </p:pic>
        <p:pic>
          <p:nvPicPr>
            <p:cNvPr id="530" name="Google Shape;530;p26"/>
            <p:cNvPicPr preferRelativeResize="0"/>
            <p:nvPr/>
          </p:nvPicPr>
          <p:blipFill rotWithShape="1">
            <a:blip r:embed="rId5">
              <a:alphaModFix/>
            </a:blip>
            <a:srcRect b="0" l="0" r="0" t="0"/>
            <a:stretch/>
          </p:blipFill>
          <p:spPr>
            <a:xfrm>
              <a:off x="7394080" y="2377554"/>
              <a:ext cx="383132" cy="417235"/>
            </a:xfrm>
            <a:prstGeom prst="rect">
              <a:avLst/>
            </a:prstGeom>
            <a:noFill/>
            <a:ln>
              <a:noFill/>
            </a:ln>
          </p:spPr>
        </p:pic>
        <p:pic>
          <p:nvPicPr>
            <p:cNvPr id="531" name="Google Shape;531;p26"/>
            <p:cNvPicPr preferRelativeResize="0"/>
            <p:nvPr/>
          </p:nvPicPr>
          <p:blipFill rotWithShape="1">
            <a:blip r:embed="rId5">
              <a:alphaModFix/>
            </a:blip>
            <a:srcRect b="0" l="0" r="0" t="0"/>
            <a:stretch/>
          </p:blipFill>
          <p:spPr>
            <a:xfrm>
              <a:off x="8107836" y="2367311"/>
              <a:ext cx="383132" cy="417235"/>
            </a:xfrm>
            <a:prstGeom prst="rect">
              <a:avLst/>
            </a:prstGeom>
            <a:noFill/>
            <a:ln>
              <a:noFill/>
            </a:ln>
          </p:spPr>
        </p:pic>
        <p:pic>
          <p:nvPicPr>
            <p:cNvPr id="532" name="Google Shape;532;p26"/>
            <p:cNvPicPr preferRelativeResize="0"/>
            <p:nvPr/>
          </p:nvPicPr>
          <p:blipFill rotWithShape="1">
            <a:blip r:embed="rId5">
              <a:alphaModFix/>
            </a:blip>
            <a:srcRect b="0" l="0" r="0" t="0"/>
            <a:stretch/>
          </p:blipFill>
          <p:spPr>
            <a:xfrm>
              <a:off x="7777212" y="2377554"/>
              <a:ext cx="383132" cy="417235"/>
            </a:xfrm>
            <a:prstGeom prst="rect">
              <a:avLst/>
            </a:prstGeom>
            <a:noFill/>
            <a:ln>
              <a:noFill/>
            </a:ln>
          </p:spPr>
        </p:pic>
        <p:pic>
          <p:nvPicPr>
            <p:cNvPr id="533" name="Google Shape;533;p26"/>
            <p:cNvPicPr preferRelativeResize="0"/>
            <p:nvPr/>
          </p:nvPicPr>
          <p:blipFill rotWithShape="1">
            <a:blip r:embed="rId5">
              <a:alphaModFix/>
            </a:blip>
            <a:srcRect b="0" l="0" r="0" t="0"/>
            <a:stretch/>
          </p:blipFill>
          <p:spPr>
            <a:xfrm>
              <a:off x="7758534" y="1892740"/>
              <a:ext cx="383132" cy="417235"/>
            </a:xfrm>
            <a:prstGeom prst="rect">
              <a:avLst/>
            </a:prstGeom>
            <a:noFill/>
            <a:ln>
              <a:noFill/>
            </a:ln>
          </p:spPr>
        </p:pic>
        <p:sp>
          <p:nvSpPr>
            <p:cNvPr id="534" name="Google Shape;534;p26"/>
            <p:cNvSpPr txBox="1"/>
            <p:nvPr/>
          </p:nvSpPr>
          <p:spPr>
            <a:xfrm>
              <a:off x="8537124" y="2865192"/>
              <a:ext cx="782841" cy="242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a:solidFill>
                    <a:srgbClr val="FF0000"/>
                  </a:solidFill>
                  <a:latin typeface="Architects Daughter"/>
                  <a:ea typeface="Architects Daughter"/>
                  <a:cs typeface="Architects Daughter"/>
                  <a:sym typeface="Architects Daughter"/>
                </a:rPr>
                <a:t>Sprint backlog</a:t>
              </a:r>
              <a:endParaRPr b="1" sz="1050">
                <a:solidFill>
                  <a:srgbClr val="FF0000"/>
                </a:solidFill>
                <a:latin typeface="Architects Daughter"/>
                <a:ea typeface="Architects Daughter"/>
                <a:cs typeface="Architects Daughter"/>
                <a:sym typeface="Architects Daughter"/>
              </a:endParaRPr>
            </a:p>
          </p:txBody>
        </p:sp>
      </p:grpSp>
      <p:sp>
        <p:nvSpPr>
          <p:cNvPr id="535" name="Google Shape;535;p26"/>
          <p:cNvSpPr/>
          <p:nvPr/>
        </p:nvSpPr>
        <p:spPr>
          <a:xfrm>
            <a:off x="683568" y="1556792"/>
            <a:ext cx="3382284" cy="3456384"/>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26"/>
          <p:cNvSpPr txBox="1"/>
          <p:nvPr/>
        </p:nvSpPr>
        <p:spPr>
          <a:xfrm>
            <a:off x="1009311" y="2623843"/>
            <a:ext cx="1074351"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Front:</a:t>
            </a:r>
            <a:endParaRPr sz="1800">
              <a:solidFill>
                <a:schemeClr val="dk1"/>
              </a:solidFill>
              <a:latin typeface="Calibri"/>
              <a:ea typeface="Calibri"/>
              <a:cs typeface="Calibri"/>
              <a:sym typeface="Calibri"/>
            </a:endParaRPr>
          </a:p>
        </p:txBody>
      </p:sp>
      <p:sp>
        <p:nvSpPr>
          <p:cNvPr id="537" name="Google Shape;537;p26"/>
          <p:cNvSpPr txBox="1"/>
          <p:nvPr/>
        </p:nvSpPr>
        <p:spPr>
          <a:xfrm>
            <a:off x="1020740" y="3284984"/>
            <a:ext cx="134487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Back:</a:t>
            </a:r>
            <a:endParaRPr sz="1800">
              <a:solidFill>
                <a:schemeClr val="dk1"/>
              </a:solidFill>
              <a:latin typeface="Calibri"/>
              <a:ea typeface="Calibri"/>
              <a:cs typeface="Calibri"/>
              <a:sym typeface="Calibri"/>
            </a:endParaRPr>
          </a:p>
        </p:txBody>
      </p:sp>
      <p:sp>
        <p:nvSpPr>
          <p:cNvPr id="538" name="Google Shape;538;p26"/>
          <p:cNvSpPr txBox="1"/>
          <p:nvPr/>
        </p:nvSpPr>
        <p:spPr>
          <a:xfrm>
            <a:off x="948473" y="3933056"/>
            <a:ext cx="214501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Mobile:</a:t>
            </a:r>
            <a:endParaRPr sz="1800">
              <a:solidFill>
                <a:schemeClr val="dk1"/>
              </a:solidFill>
              <a:latin typeface="Calibri"/>
              <a:ea typeface="Calibri"/>
              <a:cs typeface="Calibri"/>
              <a:sym typeface="Calibri"/>
            </a:endParaRPr>
          </a:p>
        </p:txBody>
      </p:sp>
      <p:sp>
        <p:nvSpPr>
          <p:cNvPr id="539" name="Google Shape;539;p26"/>
          <p:cNvSpPr txBox="1"/>
          <p:nvPr/>
        </p:nvSpPr>
        <p:spPr>
          <a:xfrm>
            <a:off x="1020740" y="1793141"/>
            <a:ext cx="244080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800">
                <a:solidFill>
                  <a:schemeClr val="dk1"/>
                </a:solidFill>
                <a:latin typeface="Calibri"/>
                <a:ea typeface="Calibri"/>
                <a:cs typeface="Calibri"/>
                <a:sym typeface="Calibri"/>
              </a:rPr>
              <a:t>Пользовательская история</a:t>
            </a:r>
            <a:endParaRPr b="1" sz="1800">
              <a:solidFill>
                <a:schemeClr val="dk1"/>
              </a:solidFill>
              <a:latin typeface="Calibri"/>
              <a:ea typeface="Calibri"/>
              <a:cs typeface="Calibri"/>
              <a:sym typeface="Calibri"/>
            </a:endParaRPr>
          </a:p>
        </p:txBody>
      </p:sp>
      <p:grpSp>
        <p:nvGrpSpPr>
          <p:cNvPr id="540" name="Google Shape;540;p26"/>
          <p:cNvGrpSpPr/>
          <p:nvPr/>
        </p:nvGrpSpPr>
        <p:grpSpPr>
          <a:xfrm>
            <a:off x="1149696" y="5322892"/>
            <a:ext cx="398258" cy="675381"/>
            <a:chOff x="6784896" y="4206077"/>
            <a:chExt cx="2359104" cy="4196833"/>
          </a:xfrm>
        </p:grpSpPr>
        <p:pic>
          <p:nvPicPr>
            <p:cNvPr id="541" name="Google Shape;541;p26"/>
            <p:cNvPicPr preferRelativeResize="0"/>
            <p:nvPr/>
          </p:nvPicPr>
          <p:blipFill rotWithShape="1">
            <a:blip r:embed="rId6">
              <a:alphaModFix/>
            </a:blip>
            <a:srcRect b="0" l="0" r="0" t="0"/>
            <a:stretch/>
          </p:blipFill>
          <p:spPr>
            <a:xfrm>
              <a:off x="6784896" y="4206077"/>
              <a:ext cx="2359104" cy="2359104"/>
            </a:xfrm>
            <a:prstGeom prst="rect">
              <a:avLst/>
            </a:prstGeom>
            <a:noFill/>
            <a:ln>
              <a:noFill/>
            </a:ln>
          </p:spPr>
        </p:pic>
        <p:sp>
          <p:nvSpPr>
            <p:cNvPr id="542" name="Google Shape;542;p26"/>
            <p:cNvSpPr txBox="1"/>
            <p:nvPr/>
          </p:nvSpPr>
          <p:spPr>
            <a:xfrm>
              <a:off x="7139338" y="6490377"/>
              <a:ext cx="1094265" cy="191253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400">
                <a:solidFill>
                  <a:srgbClr val="FF0000"/>
                </a:solidFill>
                <a:latin typeface="Calibri"/>
                <a:ea typeface="Calibri"/>
                <a:cs typeface="Calibri"/>
                <a:sym typeface="Calibri"/>
              </a:endParaRPr>
            </a:p>
          </p:txBody>
        </p:sp>
      </p:grpSp>
      <p:sp>
        <p:nvSpPr>
          <p:cNvPr id="543" name="Google Shape;543;p26"/>
          <p:cNvSpPr txBox="1"/>
          <p:nvPr/>
        </p:nvSpPr>
        <p:spPr>
          <a:xfrm>
            <a:off x="1519466" y="6263608"/>
            <a:ext cx="619080" cy="2539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a:solidFill>
                  <a:srgbClr val="FF0000"/>
                </a:solidFill>
                <a:latin typeface="Architects Daughter"/>
                <a:ea typeface="Architects Daughter"/>
                <a:cs typeface="Architects Daughter"/>
                <a:sym typeface="Architects Daughter"/>
              </a:rPr>
              <a:t>Team B</a:t>
            </a:r>
            <a:endParaRPr/>
          </a:p>
        </p:txBody>
      </p:sp>
      <p:sp>
        <p:nvSpPr>
          <p:cNvPr id="544" name="Google Shape;544;p26"/>
          <p:cNvSpPr txBox="1"/>
          <p:nvPr/>
        </p:nvSpPr>
        <p:spPr>
          <a:xfrm>
            <a:off x="5792833" y="6284932"/>
            <a:ext cx="894797" cy="2616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100">
                <a:solidFill>
                  <a:srgbClr val="FF0000"/>
                </a:solidFill>
                <a:latin typeface="Architects Daughter"/>
                <a:ea typeface="Architects Daughter"/>
                <a:cs typeface="Architects Daughter"/>
                <a:sym typeface="Architects Daughter"/>
              </a:rPr>
              <a:t>DESIGNER</a:t>
            </a:r>
            <a:endParaRPr b="1" sz="1100">
              <a:solidFill>
                <a:srgbClr val="FF0000"/>
              </a:solidFill>
              <a:latin typeface="Calibri"/>
              <a:ea typeface="Calibri"/>
              <a:cs typeface="Calibri"/>
              <a:sym typeface="Calibri"/>
            </a:endParaRPr>
          </a:p>
        </p:txBody>
      </p:sp>
      <p:sp>
        <p:nvSpPr>
          <p:cNvPr id="545" name="Google Shape;545;p26"/>
          <p:cNvSpPr txBox="1"/>
          <p:nvPr/>
        </p:nvSpPr>
        <p:spPr>
          <a:xfrm>
            <a:off x="6876650" y="3609675"/>
            <a:ext cx="1074300" cy="430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100">
                <a:solidFill>
                  <a:srgbClr val="FF0000"/>
                </a:solidFill>
                <a:latin typeface="Architects Daughter"/>
                <a:ea typeface="Architects Daughter"/>
                <a:cs typeface="Architects Daughter"/>
                <a:sym typeface="Architects Daughter"/>
              </a:rPr>
              <a:t>SYSTEM </a:t>
            </a:r>
            <a:endParaRPr/>
          </a:p>
          <a:p>
            <a:pPr indent="0" lvl="0" marL="0" marR="0" rtl="0" algn="l">
              <a:spcBef>
                <a:spcPts val="0"/>
              </a:spcBef>
              <a:spcAft>
                <a:spcPts val="0"/>
              </a:spcAft>
              <a:buNone/>
            </a:pPr>
            <a:r>
              <a:rPr b="1" lang="ru-RU" sz="1100">
                <a:solidFill>
                  <a:srgbClr val="FF0000"/>
                </a:solidFill>
                <a:latin typeface="Architects Daughter"/>
                <a:ea typeface="Architects Daughter"/>
                <a:cs typeface="Architects Daughter"/>
                <a:sym typeface="Architects Daughter"/>
              </a:rPr>
              <a:t>ARCHITECT</a:t>
            </a:r>
            <a:endParaRPr b="1" sz="1100">
              <a:solidFill>
                <a:srgbClr val="FF0000"/>
              </a:solidFill>
              <a:latin typeface="Calibri"/>
              <a:ea typeface="Calibri"/>
              <a:cs typeface="Calibri"/>
              <a:sym typeface="Calibri"/>
            </a:endParaRPr>
          </a:p>
        </p:txBody>
      </p:sp>
      <p:grpSp>
        <p:nvGrpSpPr>
          <p:cNvPr id="546" name="Google Shape;546;p26"/>
          <p:cNvGrpSpPr/>
          <p:nvPr/>
        </p:nvGrpSpPr>
        <p:grpSpPr>
          <a:xfrm>
            <a:off x="4716020" y="3654276"/>
            <a:ext cx="929647" cy="1131108"/>
            <a:chOff x="969599" y="2160642"/>
            <a:chExt cx="1212689" cy="1878917"/>
          </a:xfrm>
        </p:grpSpPr>
        <p:sp>
          <p:nvSpPr>
            <p:cNvPr id="547" name="Google Shape;547;p26"/>
            <p:cNvSpPr txBox="1"/>
            <p:nvPr/>
          </p:nvSpPr>
          <p:spPr>
            <a:xfrm>
              <a:off x="1002011" y="3323822"/>
              <a:ext cx="1180277" cy="7157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100">
                  <a:solidFill>
                    <a:srgbClr val="FF0000"/>
                  </a:solidFill>
                  <a:latin typeface="Architects Daughter"/>
                  <a:ea typeface="Architects Daughter"/>
                  <a:cs typeface="Architects Daughter"/>
                  <a:sym typeface="Architects Daughter"/>
                </a:rPr>
                <a:t>PRODUCT OWNER</a:t>
              </a:r>
              <a:endParaRPr b="1" sz="1100">
                <a:solidFill>
                  <a:srgbClr val="FF0000"/>
                </a:solidFill>
                <a:latin typeface="Calibri"/>
                <a:ea typeface="Calibri"/>
                <a:cs typeface="Calibri"/>
                <a:sym typeface="Calibri"/>
              </a:endParaRPr>
            </a:p>
          </p:txBody>
        </p:sp>
        <p:pic>
          <p:nvPicPr>
            <p:cNvPr id="548" name="Google Shape;548;p26"/>
            <p:cNvPicPr preferRelativeResize="0"/>
            <p:nvPr/>
          </p:nvPicPr>
          <p:blipFill rotWithShape="1">
            <a:blip r:embed="rId7">
              <a:alphaModFix/>
            </a:blip>
            <a:srcRect b="0" l="0" r="0" t="0"/>
            <a:stretch/>
          </p:blipFill>
          <p:spPr>
            <a:xfrm>
              <a:off x="969599" y="2160642"/>
              <a:ext cx="1082121" cy="1178310"/>
            </a:xfrm>
            <a:prstGeom prst="rect">
              <a:avLst/>
            </a:prstGeom>
            <a:noFill/>
            <a:ln>
              <a:noFill/>
            </a:ln>
          </p:spPr>
        </p:pic>
      </p:grpSp>
      <p:sp>
        <p:nvSpPr>
          <p:cNvPr id="549" name="Google Shape;549;p26"/>
          <p:cNvSpPr/>
          <p:nvPr/>
        </p:nvSpPr>
        <p:spPr>
          <a:xfrm>
            <a:off x="4775104" y="1953299"/>
            <a:ext cx="1741111" cy="1322566"/>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Есть какие то вопросы?</a:t>
            </a:r>
            <a:endParaRPr sz="1200">
              <a:solidFill>
                <a:schemeClr val="dk1"/>
              </a:solidFill>
              <a:latin typeface="Calibri"/>
              <a:ea typeface="Calibri"/>
              <a:cs typeface="Calibri"/>
              <a:sym typeface="Calibri"/>
            </a:endParaRPr>
          </a:p>
        </p:txBody>
      </p:sp>
      <p:sp>
        <p:nvSpPr>
          <p:cNvPr id="550" name="Google Shape;550;p26"/>
          <p:cNvSpPr/>
          <p:nvPr/>
        </p:nvSpPr>
        <p:spPr>
          <a:xfrm>
            <a:off x="6948264" y="1417638"/>
            <a:ext cx="1892215" cy="1322566"/>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Посмотрите доменную модель и компонентную архитектуру</a:t>
            </a:r>
            <a:endParaRPr sz="1200">
              <a:solidFill>
                <a:schemeClr val="dk1"/>
              </a:solidFill>
              <a:latin typeface="Calibri"/>
              <a:ea typeface="Calibri"/>
              <a:cs typeface="Calibri"/>
              <a:sym typeface="Calibri"/>
            </a:endParaRPr>
          </a:p>
        </p:txBody>
      </p:sp>
      <p:sp>
        <p:nvSpPr>
          <p:cNvPr id="551" name="Google Shape;551;p26"/>
          <p:cNvSpPr/>
          <p:nvPr/>
        </p:nvSpPr>
        <p:spPr>
          <a:xfrm>
            <a:off x="5816443" y="4117722"/>
            <a:ext cx="1741111" cy="1322566"/>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Я вам макет принес</a:t>
            </a:r>
            <a:endParaRPr sz="1200">
              <a:solidFill>
                <a:schemeClr val="dk1"/>
              </a:solidFill>
              <a:latin typeface="Calibri"/>
              <a:ea typeface="Calibri"/>
              <a:cs typeface="Calibri"/>
              <a:sym typeface="Calibri"/>
            </a:endParaRPr>
          </a:p>
        </p:txBody>
      </p:sp>
      <p:pic>
        <p:nvPicPr>
          <p:cNvPr id="552" name="Google Shape;552;p26"/>
          <p:cNvPicPr preferRelativeResize="0"/>
          <p:nvPr/>
        </p:nvPicPr>
        <p:blipFill rotWithShape="1">
          <a:blip r:embed="rId8">
            <a:alphaModFix/>
          </a:blip>
          <a:srcRect b="0" l="0" r="0" t="0"/>
          <a:stretch/>
        </p:blipFill>
        <p:spPr>
          <a:xfrm>
            <a:off x="5942025" y="5703600"/>
            <a:ext cx="619075" cy="598075"/>
          </a:xfrm>
          <a:prstGeom prst="rect">
            <a:avLst/>
          </a:prstGeom>
          <a:noFill/>
          <a:ln>
            <a:noFill/>
          </a:ln>
        </p:spPr>
      </p:pic>
      <p:pic>
        <p:nvPicPr>
          <p:cNvPr id="553" name="Google Shape;553;p26"/>
          <p:cNvPicPr preferRelativeResize="0"/>
          <p:nvPr/>
        </p:nvPicPr>
        <p:blipFill rotWithShape="1">
          <a:blip r:embed="rId9">
            <a:alphaModFix/>
          </a:blip>
          <a:srcRect b="0" l="0" r="0" t="0"/>
          <a:stretch/>
        </p:blipFill>
        <p:spPr>
          <a:xfrm>
            <a:off x="6948275" y="2960300"/>
            <a:ext cx="685825" cy="6493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8" name="Shape 558"/>
        <p:cNvGrpSpPr/>
        <p:nvPr/>
      </p:nvGrpSpPr>
      <p:grpSpPr>
        <a:xfrm>
          <a:off x="0" y="0"/>
          <a:ext cx="0" cy="0"/>
          <a:chOff x="0" y="0"/>
          <a:chExt cx="0" cy="0"/>
        </a:xfrm>
      </p:grpSpPr>
      <p:sp>
        <p:nvSpPr>
          <p:cNvPr id="559" name="Google Shape;559;p27"/>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Техническая декомпозиция</a:t>
            </a:r>
            <a:endParaRPr b="1" sz="4400">
              <a:solidFill>
                <a:schemeClr val="dk1"/>
              </a:solidFill>
              <a:latin typeface="Calibri"/>
              <a:ea typeface="Calibri"/>
              <a:cs typeface="Calibri"/>
              <a:sym typeface="Calibri"/>
            </a:endParaRPr>
          </a:p>
        </p:txBody>
      </p:sp>
      <p:pic>
        <p:nvPicPr>
          <p:cNvPr id="560" name="Google Shape;560;p27"/>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561" name="Google Shape;561;p27"/>
          <p:cNvPicPr preferRelativeResize="0"/>
          <p:nvPr/>
        </p:nvPicPr>
        <p:blipFill rotWithShape="1">
          <a:blip r:embed="rId4">
            <a:alphaModFix/>
          </a:blip>
          <a:srcRect b="0" l="0" r="0" t="0"/>
          <a:stretch/>
        </p:blipFill>
        <p:spPr>
          <a:xfrm>
            <a:off x="2725440" y="5420470"/>
            <a:ext cx="736101" cy="881208"/>
          </a:xfrm>
          <a:prstGeom prst="rect">
            <a:avLst/>
          </a:prstGeom>
          <a:noFill/>
          <a:ln>
            <a:noFill/>
          </a:ln>
        </p:spPr>
      </p:pic>
      <p:grpSp>
        <p:nvGrpSpPr>
          <p:cNvPr id="562" name="Google Shape;562;p27"/>
          <p:cNvGrpSpPr/>
          <p:nvPr/>
        </p:nvGrpSpPr>
        <p:grpSpPr>
          <a:xfrm>
            <a:off x="1089860" y="5256851"/>
            <a:ext cx="2560178" cy="1270293"/>
            <a:chOff x="7394080" y="1892740"/>
            <a:chExt cx="1925885" cy="1215395"/>
          </a:xfrm>
        </p:grpSpPr>
        <p:pic>
          <p:nvPicPr>
            <p:cNvPr id="563" name="Google Shape;563;p27"/>
            <p:cNvPicPr preferRelativeResize="0"/>
            <p:nvPr/>
          </p:nvPicPr>
          <p:blipFill rotWithShape="1">
            <a:blip r:embed="rId5">
              <a:alphaModFix/>
            </a:blip>
            <a:srcRect b="0" l="0" r="0" t="0"/>
            <a:stretch/>
          </p:blipFill>
          <p:spPr>
            <a:xfrm>
              <a:off x="8099288" y="1892741"/>
              <a:ext cx="383132" cy="417235"/>
            </a:xfrm>
            <a:prstGeom prst="rect">
              <a:avLst/>
            </a:prstGeom>
            <a:noFill/>
            <a:ln>
              <a:noFill/>
            </a:ln>
          </p:spPr>
        </p:pic>
        <p:pic>
          <p:nvPicPr>
            <p:cNvPr id="564" name="Google Shape;564;p27"/>
            <p:cNvPicPr preferRelativeResize="0"/>
            <p:nvPr/>
          </p:nvPicPr>
          <p:blipFill rotWithShape="1">
            <a:blip r:embed="rId5">
              <a:alphaModFix/>
            </a:blip>
            <a:srcRect b="0" l="0" r="0" t="0"/>
            <a:stretch/>
          </p:blipFill>
          <p:spPr>
            <a:xfrm>
              <a:off x="7394080" y="2377554"/>
              <a:ext cx="383132" cy="417235"/>
            </a:xfrm>
            <a:prstGeom prst="rect">
              <a:avLst/>
            </a:prstGeom>
            <a:noFill/>
            <a:ln>
              <a:noFill/>
            </a:ln>
          </p:spPr>
        </p:pic>
        <p:pic>
          <p:nvPicPr>
            <p:cNvPr id="565" name="Google Shape;565;p27"/>
            <p:cNvPicPr preferRelativeResize="0"/>
            <p:nvPr/>
          </p:nvPicPr>
          <p:blipFill rotWithShape="1">
            <a:blip r:embed="rId5">
              <a:alphaModFix/>
            </a:blip>
            <a:srcRect b="0" l="0" r="0" t="0"/>
            <a:stretch/>
          </p:blipFill>
          <p:spPr>
            <a:xfrm>
              <a:off x="8107836" y="2367311"/>
              <a:ext cx="383132" cy="417235"/>
            </a:xfrm>
            <a:prstGeom prst="rect">
              <a:avLst/>
            </a:prstGeom>
            <a:noFill/>
            <a:ln>
              <a:noFill/>
            </a:ln>
          </p:spPr>
        </p:pic>
        <p:pic>
          <p:nvPicPr>
            <p:cNvPr id="566" name="Google Shape;566;p27"/>
            <p:cNvPicPr preferRelativeResize="0"/>
            <p:nvPr/>
          </p:nvPicPr>
          <p:blipFill rotWithShape="1">
            <a:blip r:embed="rId5">
              <a:alphaModFix/>
            </a:blip>
            <a:srcRect b="0" l="0" r="0" t="0"/>
            <a:stretch/>
          </p:blipFill>
          <p:spPr>
            <a:xfrm>
              <a:off x="7777212" y="2377554"/>
              <a:ext cx="383132" cy="417235"/>
            </a:xfrm>
            <a:prstGeom prst="rect">
              <a:avLst/>
            </a:prstGeom>
            <a:noFill/>
            <a:ln>
              <a:noFill/>
            </a:ln>
          </p:spPr>
        </p:pic>
        <p:pic>
          <p:nvPicPr>
            <p:cNvPr id="567" name="Google Shape;567;p27"/>
            <p:cNvPicPr preferRelativeResize="0"/>
            <p:nvPr/>
          </p:nvPicPr>
          <p:blipFill rotWithShape="1">
            <a:blip r:embed="rId5">
              <a:alphaModFix/>
            </a:blip>
            <a:srcRect b="0" l="0" r="0" t="0"/>
            <a:stretch/>
          </p:blipFill>
          <p:spPr>
            <a:xfrm>
              <a:off x="7758534" y="1892740"/>
              <a:ext cx="383132" cy="417235"/>
            </a:xfrm>
            <a:prstGeom prst="rect">
              <a:avLst/>
            </a:prstGeom>
            <a:noFill/>
            <a:ln>
              <a:noFill/>
            </a:ln>
          </p:spPr>
        </p:pic>
        <p:sp>
          <p:nvSpPr>
            <p:cNvPr id="568" name="Google Shape;568;p27"/>
            <p:cNvSpPr txBox="1"/>
            <p:nvPr/>
          </p:nvSpPr>
          <p:spPr>
            <a:xfrm>
              <a:off x="8537124" y="2865192"/>
              <a:ext cx="782841" cy="242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a:solidFill>
                    <a:srgbClr val="FF0000"/>
                  </a:solidFill>
                  <a:latin typeface="Architects Daughter"/>
                  <a:ea typeface="Architects Daughter"/>
                  <a:cs typeface="Architects Daughter"/>
                  <a:sym typeface="Architects Daughter"/>
                </a:rPr>
                <a:t>Sprint backlog</a:t>
              </a:r>
              <a:endParaRPr b="1" sz="1050">
                <a:solidFill>
                  <a:srgbClr val="FF0000"/>
                </a:solidFill>
                <a:latin typeface="Architects Daughter"/>
                <a:ea typeface="Architects Daughter"/>
                <a:cs typeface="Architects Daughter"/>
                <a:sym typeface="Architects Daughter"/>
              </a:endParaRPr>
            </a:p>
          </p:txBody>
        </p:sp>
      </p:grpSp>
      <p:sp>
        <p:nvSpPr>
          <p:cNvPr id="569" name="Google Shape;569;p27"/>
          <p:cNvSpPr/>
          <p:nvPr/>
        </p:nvSpPr>
        <p:spPr>
          <a:xfrm>
            <a:off x="683568" y="1556792"/>
            <a:ext cx="3382284" cy="3456384"/>
          </a:xfrm>
          <a:prstGeom prst="rect">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0" name="Google Shape;570;p27"/>
          <p:cNvSpPr txBox="1"/>
          <p:nvPr/>
        </p:nvSpPr>
        <p:spPr>
          <a:xfrm>
            <a:off x="1009311" y="2623843"/>
            <a:ext cx="1074351"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Front:</a:t>
            </a:r>
            <a:endParaRPr sz="1800">
              <a:solidFill>
                <a:schemeClr val="dk1"/>
              </a:solidFill>
              <a:latin typeface="Calibri"/>
              <a:ea typeface="Calibri"/>
              <a:cs typeface="Calibri"/>
              <a:sym typeface="Calibri"/>
            </a:endParaRPr>
          </a:p>
        </p:txBody>
      </p:sp>
      <p:sp>
        <p:nvSpPr>
          <p:cNvPr id="571" name="Google Shape;571;p27"/>
          <p:cNvSpPr txBox="1"/>
          <p:nvPr/>
        </p:nvSpPr>
        <p:spPr>
          <a:xfrm>
            <a:off x="1020740" y="3284984"/>
            <a:ext cx="134487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Back:</a:t>
            </a:r>
            <a:endParaRPr sz="1800">
              <a:solidFill>
                <a:schemeClr val="dk1"/>
              </a:solidFill>
              <a:latin typeface="Calibri"/>
              <a:ea typeface="Calibri"/>
              <a:cs typeface="Calibri"/>
              <a:sym typeface="Calibri"/>
            </a:endParaRPr>
          </a:p>
        </p:txBody>
      </p:sp>
      <p:sp>
        <p:nvSpPr>
          <p:cNvPr id="572" name="Google Shape;572;p27"/>
          <p:cNvSpPr txBox="1"/>
          <p:nvPr/>
        </p:nvSpPr>
        <p:spPr>
          <a:xfrm>
            <a:off x="948473" y="3933056"/>
            <a:ext cx="214501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Mobile:</a:t>
            </a:r>
            <a:endParaRPr sz="1800">
              <a:solidFill>
                <a:schemeClr val="dk1"/>
              </a:solidFill>
              <a:latin typeface="Calibri"/>
              <a:ea typeface="Calibri"/>
              <a:cs typeface="Calibri"/>
              <a:sym typeface="Calibri"/>
            </a:endParaRPr>
          </a:p>
        </p:txBody>
      </p:sp>
      <p:sp>
        <p:nvSpPr>
          <p:cNvPr id="573" name="Google Shape;573;p27"/>
          <p:cNvSpPr txBox="1"/>
          <p:nvPr/>
        </p:nvSpPr>
        <p:spPr>
          <a:xfrm>
            <a:off x="1020740" y="1793141"/>
            <a:ext cx="244080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800">
                <a:solidFill>
                  <a:schemeClr val="dk1"/>
                </a:solidFill>
                <a:latin typeface="Calibri"/>
                <a:ea typeface="Calibri"/>
                <a:cs typeface="Calibri"/>
                <a:sym typeface="Calibri"/>
              </a:rPr>
              <a:t>Пользовательская история</a:t>
            </a:r>
            <a:endParaRPr b="1" sz="1800">
              <a:solidFill>
                <a:schemeClr val="dk1"/>
              </a:solidFill>
              <a:latin typeface="Calibri"/>
              <a:ea typeface="Calibri"/>
              <a:cs typeface="Calibri"/>
              <a:sym typeface="Calibri"/>
            </a:endParaRPr>
          </a:p>
        </p:txBody>
      </p:sp>
      <p:grpSp>
        <p:nvGrpSpPr>
          <p:cNvPr id="574" name="Google Shape;574;p27"/>
          <p:cNvGrpSpPr/>
          <p:nvPr/>
        </p:nvGrpSpPr>
        <p:grpSpPr>
          <a:xfrm>
            <a:off x="1149696" y="5322892"/>
            <a:ext cx="398258" cy="675381"/>
            <a:chOff x="6784896" y="4206077"/>
            <a:chExt cx="2359104" cy="4196833"/>
          </a:xfrm>
        </p:grpSpPr>
        <p:pic>
          <p:nvPicPr>
            <p:cNvPr id="575" name="Google Shape;575;p27"/>
            <p:cNvPicPr preferRelativeResize="0"/>
            <p:nvPr/>
          </p:nvPicPr>
          <p:blipFill rotWithShape="1">
            <a:blip r:embed="rId6">
              <a:alphaModFix/>
            </a:blip>
            <a:srcRect b="0" l="0" r="0" t="0"/>
            <a:stretch/>
          </p:blipFill>
          <p:spPr>
            <a:xfrm>
              <a:off x="6784896" y="4206077"/>
              <a:ext cx="2359104" cy="2359104"/>
            </a:xfrm>
            <a:prstGeom prst="rect">
              <a:avLst/>
            </a:prstGeom>
            <a:noFill/>
            <a:ln>
              <a:noFill/>
            </a:ln>
          </p:spPr>
        </p:pic>
        <p:sp>
          <p:nvSpPr>
            <p:cNvPr id="576" name="Google Shape;576;p27"/>
            <p:cNvSpPr txBox="1"/>
            <p:nvPr/>
          </p:nvSpPr>
          <p:spPr>
            <a:xfrm>
              <a:off x="7139338" y="6490377"/>
              <a:ext cx="1094265" cy="191253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400">
                <a:solidFill>
                  <a:srgbClr val="FF0000"/>
                </a:solidFill>
                <a:latin typeface="Calibri"/>
                <a:ea typeface="Calibri"/>
                <a:cs typeface="Calibri"/>
                <a:sym typeface="Calibri"/>
              </a:endParaRPr>
            </a:p>
          </p:txBody>
        </p:sp>
      </p:grpSp>
      <p:sp>
        <p:nvSpPr>
          <p:cNvPr id="577" name="Google Shape;577;p27"/>
          <p:cNvSpPr txBox="1"/>
          <p:nvPr/>
        </p:nvSpPr>
        <p:spPr>
          <a:xfrm>
            <a:off x="1519466" y="6263608"/>
            <a:ext cx="619080" cy="2539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a:solidFill>
                  <a:srgbClr val="FF0000"/>
                </a:solidFill>
                <a:latin typeface="Architects Daughter"/>
                <a:ea typeface="Architects Daughter"/>
                <a:cs typeface="Architects Daughter"/>
                <a:sym typeface="Architects Daughter"/>
              </a:rPr>
              <a:t>Team B</a:t>
            </a:r>
            <a:endParaRPr/>
          </a:p>
        </p:txBody>
      </p:sp>
      <p:sp>
        <p:nvSpPr>
          <p:cNvPr id="578" name="Google Shape;578;p27"/>
          <p:cNvSpPr/>
          <p:nvPr/>
        </p:nvSpPr>
        <p:spPr>
          <a:xfrm>
            <a:off x="4355976" y="1556792"/>
            <a:ext cx="4572000" cy="31393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800">
                <a:solidFill>
                  <a:schemeClr val="dk1"/>
                </a:solidFill>
                <a:latin typeface="Arial"/>
                <a:ea typeface="Arial"/>
                <a:cs typeface="Arial"/>
                <a:sym typeface="Arial"/>
              </a:rPr>
              <a:t>Плюсы:</a:t>
            </a:r>
            <a:endParaRPr b="1" sz="1800">
              <a:solidFill>
                <a:schemeClr val="dk1"/>
              </a:solidFill>
              <a:latin typeface="Arial"/>
              <a:ea typeface="Arial"/>
              <a:cs typeface="Arial"/>
              <a:sym typeface="Arial"/>
            </a:endParaRPr>
          </a:p>
          <a:p>
            <a:pPr indent="0" lvl="0" marL="0" marR="0" rtl="0" algn="l">
              <a:spcBef>
                <a:spcPts val="0"/>
              </a:spcBef>
              <a:spcAft>
                <a:spcPts val="0"/>
              </a:spcAft>
              <a:buNone/>
            </a:pPr>
            <a:r>
              <a:t/>
            </a:r>
            <a:endParaRPr b="1" sz="1800">
              <a:solidFill>
                <a:schemeClr val="dk1"/>
              </a:solidFill>
            </a:endParaRPr>
          </a:p>
          <a:p>
            <a:pPr indent="-285750" lvl="0" marL="285750" marR="0" rtl="0" algn="l">
              <a:spcBef>
                <a:spcPts val="0"/>
              </a:spcBef>
              <a:spcAft>
                <a:spcPts val="0"/>
              </a:spcAft>
              <a:buClr>
                <a:schemeClr val="dk1"/>
              </a:buClr>
              <a:buSzPts val="1800"/>
              <a:buFont typeface="Arial"/>
              <a:buChar char="•"/>
            </a:pPr>
            <a:r>
              <a:rPr lang="ru-RU" sz="1800">
                <a:solidFill>
                  <a:schemeClr val="dk1"/>
                </a:solidFill>
              </a:rPr>
              <a:t>Понятен</a:t>
            </a:r>
            <a:r>
              <a:rPr lang="ru-RU" sz="1800">
                <a:solidFill>
                  <a:schemeClr val="dk1"/>
                </a:solidFill>
                <a:latin typeface="Arial"/>
                <a:ea typeface="Arial"/>
                <a:cs typeface="Arial"/>
                <a:sym typeface="Arial"/>
              </a:rPr>
              <a:t> полный объем работ для реализации истории и сформирова</a:t>
            </a:r>
            <a:r>
              <a:rPr lang="ru-RU" sz="1800">
                <a:solidFill>
                  <a:schemeClr val="dk1"/>
                </a:solidFill>
              </a:rPr>
              <a:t>ны</a:t>
            </a:r>
            <a:r>
              <a:rPr lang="ru-RU" sz="1800">
                <a:solidFill>
                  <a:schemeClr val="dk1"/>
                </a:solidFill>
                <a:latin typeface="Arial"/>
                <a:ea typeface="Arial"/>
                <a:cs typeface="Arial"/>
                <a:sym typeface="Arial"/>
              </a:rPr>
              <a:t> функциональные требования</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Arial"/>
              <a:buChar char="•"/>
            </a:pPr>
            <a:r>
              <a:rPr lang="ru-RU" sz="1800">
                <a:solidFill>
                  <a:schemeClr val="dk1"/>
                </a:solidFill>
                <a:latin typeface="Arial"/>
                <a:ea typeface="Arial"/>
                <a:cs typeface="Arial"/>
                <a:sym typeface="Arial"/>
              </a:rPr>
              <a:t>Каждый участник команды понимает, что он должен будет сделать в рамках задачи</a:t>
            </a:r>
            <a:r>
              <a:rPr lang="ru-RU"/>
              <a:t> </a:t>
            </a:r>
            <a:r>
              <a:rPr lang="ru-RU" sz="1800"/>
              <a:t>и</a:t>
            </a:r>
            <a:r>
              <a:rPr lang="ru-RU"/>
              <a:t> </a:t>
            </a:r>
            <a:r>
              <a:rPr lang="ru-RU" sz="1800">
                <a:solidFill>
                  <a:schemeClr val="dk1"/>
                </a:solidFill>
                <a:latin typeface="Arial"/>
                <a:ea typeface="Arial"/>
                <a:cs typeface="Arial"/>
                <a:sym typeface="Arial"/>
              </a:rPr>
              <a:t>чем будут заниматься его коллеги</a:t>
            </a:r>
            <a:endParaRPr sz="1800">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3" name="Shape 583"/>
        <p:cNvGrpSpPr/>
        <p:nvPr/>
      </p:nvGrpSpPr>
      <p:grpSpPr>
        <a:xfrm>
          <a:off x="0" y="0"/>
          <a:ext cx="0" cy="0"/>
          <a:chOff x="0" y="0"/>
          <a:chExt cx="0" cy="0"/>
        </a:xfrm>
      </p:grpSpPr>
      <p:sp>
        <p:nvSpPr>
          <p:cNvPr id="584" name="Google Shape;584;p28"/>
          <p:cNvSpPr/>
          <p:nvPr/>
        </p:nvSpPr>
        <p:spPr>
          <a:xfrm>
            <a:off x="6952613" y="2714525"/>
            <a:ext cx="1396500" cy="9483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5" name="Google Shape;585;p28"/>
          <p:cNvSpPr txBox="1"/>
          <p:nvPr/>
        </p:nvSpPr>
        <p:spPr>
          <a:xfrm>
            <a:off x="337525" y="-3048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Процесс (v3)</a:t>
            </a:r>
            <a:endParaRPr b="1" sz="4400">
              <a:solidFill>
                <a:schemeClr val="dk1"/>
              </a:solidFill>
              <a:latin typeface="Calibri"/>
              <a:ea typeface="Calibri"/>
              <a:cs typeface="Calibri"/>
              <a:sym typeface="Calibri"/>
            </a:endParaRPr>
          </a:p>
        </p:txBody>
      </p:sp>
      <p:pic>
        <p:nvPicPr>
          <p:cNvPr id="586" name="Google Shape;586;p28"/>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587" name="Google Shape;587;p28"/>
          <p:cNvPicPr preferRelativeResize="0"/>
          <p:nvPr/>
        </p:nvPicPr>
        <p:blipFill rotWithShape="1">
          <a:blip r:embed="rId4">
            <a:alphaModFix/>
          </a:blip>
          <a:srcRect b="0" l="0" r="0" t="0"/>
          <a:stretch/>
        </p:blipFill>
        <p:spPr>
          <a:xfrm>
            <a:off x="476450" y="3502800"/>
            <a:ext cx="548100" cy="572175"/>
          </a:xfrm>
          <a:prstGeom prst="rect">
            <a:avLst/>
          </a:prstGeom>
          <a:noFill/>
          <a:ln>
            <a:noFill/>
          </a:ln>
        </p:spPr>
      </p:pic>
      <p:sp>
        <p:nvSpPr>
          <p:cNvPr id="588" name="Google Shape;588;p28"/>
          <p:cNvSpPr txBox="1"/>
          <p:nvPr/>
        </p:nvSpPr>
        <p:spPr>
          <a:xfrm>
            <a:off x="274377" y="5267791"/>
            <a:ext cx="1396500" cy="307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Product backlog</a:t>
            </a:r>
            <a:endParaRPr/>
          </a:p>
        </p:txBody>
      </p:sp>
      <p:pic>
        <p:nvPicPr>
          <p:cNvPr id="589" name="Google Shape;589;p28"/>
          <p:cNvPicPr preferRelativeResize="0"/>
          <p:nvPr/>
        </p:nvPicPr>
        <p:blipFill rotWithShape="1">
          <a:blip r:embed="rId5">
            <a:alphaModFix/>
          </a:blip>
          <a:srcRect b="0" l="0" r="0" t="0"/>
          <a:stretch/>
        </p:blipFill>
        <p:spPr>
          <a:xfrm>
            <a:off x="3375010" y="4244128"/>
            <a:ext cx="463154" cy="649383"/>
          </a:xfrm>
          <a:prstGeom prst="rect">
            <a:avLst/>
          </a:prstGeom>
          <a:noFill/>
          <a:ln>
            <a:noFill/>
          </a:ln>
        </p:spPr>
      </p:pic>
      <p:pic>
        <p:nvPicPr>
          <p:cNvPr id="590" name="Google Shape;590;p28"/>
          <p:cNvPicPr preferRelativeResize="0"/>
          <p:nvPr/>
        </p:nvPicPr>
        <p:blipFill rotWithShape="1">
          <a:blip r:embed="rId6">
            <a:alphaModFix/>
          </a:blip>
          <a:srcRect b="0" l="0" r="0" t="0"/>
          <a:stretch/>
        </p:blipFill>
        <p:spPr>
          <a:xfrm>
            <a:off x="5098443" y="4273840"/>
            <a:ext cx="529800" cy="539067"/>
          </a:xfrm>
          <a:prstGeom prst="rect">
            <a:avLst/>
          </a:prstGeom>
          <a:noFill/>
          <a:ln>
            <a:noFill/>
          </a:ln>
        </p:spPr>
      </p:pic>
      <p:sp>
        <p:nvSpPr>
          <p:cNvPr id="591" name="Google Shape;591;p28"/>
          <p:cNvSpPr txBox="1"/>
          <p:nvPr/>
        </p:nvSpPr>
        <p:spPr>
          <a:xfrm>
            <a:off x="4865450" y="5652025"/>
            <a:ext cx="10806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2 weeks</a:t>
            </a:r>
            <a:endParaRPr/>
          </a:p>
        </p:txBody>
      </p:sp>
      <p:sp>
        <p:nvSpPr>
          <p:cNvPr id="592" name="Google Shape;592;p28"/>
          <p:cNvSpPr/>
          <p:nvPr/>
        </p:nvSpPr>
        <p:spPr>
          <a:xfrm>
            <a:off x="4329150" y="3557811"/>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3" name="Google Shape;593;p28"/>
          <p:cNvSpPr/>
          <p:nvPr/>
        </p:nvSpPr>
        <p:spPr>
          <a:xfrm>
            <a:off x="5863825" y="2751547"/>
            <a:ext cx="714000" cy="572100"/>
          </a:xfrm>
          <a:prstGeom prst="ellipse">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Daily</a:t>
            </a:r>
            <a:endParaRPr sz="1200">
              <a:solidFill>
                <a:schemeClr val="dk1"/>
              </a:solidFill>
              <a:latin typeface="Calibri"/>
              <a:ea typeface="Calibri"/>
              <a:cs typeface="Calibri"/>
              <a:sym typeface="Calibri"/>
            </a:endParaRPr>
          </a:p>
        </p:txBody>
      </p:sp>
      <p:sp>
        <p:nvSpPr>
          <p:cNvPr id="594" name="Google Shape;594;p28"/>
          <p:cNvSpPr txBox="1"/>
          <p:nvPr/>
        </p:nvSpPr>
        <p:spPr>
          <a:xfrm>
            <a:off x="6970925" y="5652025"/>
            <a:ext cx="12117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Retrospective</a:t>
            </a:r>
            <a:endParaRPr/>
          </a:p>
        </p:txBody>
      </p:sp>
      <p:sp>
        <p:nvSpPr>
          <p:cNvPr id="595" name="Google Shape;595;p28"/>
          <p:cNvSpPr/>
          <p:nvPr/>
        </p:nvSpPr>
        <p:spPr>
          <a:xfrm>
            <a:off x="6969750" y="3832949"/>
            <a:ext cx="1396500" cy="948300"/>
          </a:xfrm>
          <a:prstGeom prst="cube">
            <a:avLst>
              <a:gd fmla="val 25000"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800">
                <a:solidFill>
                  <a:schemeClr val="dk1"/>
                </a:solidFill>
                <a:latin typeface="Calibri"/>
                <a:ea typeface="Calibri"/>
                <a:cs typeface="Calibri"/>
                <a:sym typeface="Calibri"/>
              </a:rPr>
              <a:t>Increment</a:t>
            </a:r>
            <a:endParaRPr sz="1800">
              <a:solidFill>
                <a:schemeClr val="dk1"/>
              </a:solidFill>
              <a:latin typeface="Calibri"/>
              <a:ea typeface="Calibri"/>
              <a:cs typeface="Calibri"/>
              <a:sym typeface="Calibri"/>
            </a:endParaRPr>
          </a:p>
        </p:txBody>
      </p:sp>
      <p:sp>
        <p:nvSpPr>
          <p:cNvPr id="596" name="Google Shape;596;p28"/>
          <p:cNvSpPr/>
          <p:nvPr/>
        </p:nvSpPr>
        <p:spPr>
          <a:xfrm rot="1041241">
            <a:off x="5957729" y="3989310"/>
            <a:ext cx="492834" cy="307712"/>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28"/>
          <p:cNvSpPr txBox="1"/>
          <p:nvPr/>
        </p:nvSpPr>
        <p:spPr>
          <a:xfrm>
            <a:off x="1497679" y="4085425"/>
            <a:ext cx="11385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Sprint planning</a:t>
            </a:r>
            <a:endParaRPr/>
          </a:p>
        </p:txBody>
      </p:sp>
      <p:sp>
        <p:nvSpPr>
          <p:cNvPr id="598" name="Google Shape;598;p28"/>
          <p:cNvSpPr/>
          <p:nvPr/>
        </p:nvSpPr>
        <p:spPr>
          <a:xfrm>
            <a:off x="1670875" y="4550675"/>
            <a:ext cx="7920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9" name="Google Shape;599;p28"/>
          <p:cNvSpPr txBox="1"/>
          <p:nvPr/>
        </p:nvSpPr>
        <p:spPr>
          <a:xfrm>
            <a:off x="7128189" y="3422825"/>
            <a:ext cx="12552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Sprint review</a:t>
            </a:r>
            <a:endParaRPr/>
          </a:p>
        </p:txBody>
      </p:sp>
      <p:pic>
        <p:nvPicPr>
          <p:cNvPr id="600" name="Google Shape;600;p28"/>
          <p:cNvPicPr preferRelativeResize="0"/>
          <p:nvPr/>
        </p:nvPicPr>
        <p:blipFill>
          <a:blip r:embed="rId7">
            <a:alphaModFix/>
          </a:blip>
          <a:stretch>
            <a:fillRect/>
          </a:stretch>
        </p:blipFill>
        <p:spPr>
          <a:xfrm>
            <a:off x="2062650" y="3502798"/>
            <a:ext cx="412568" cy="307800"/>
          </a:xfrm>
          <a:prstGeom prst="rect">
            <a:avLst/>
          </a:prstGeom>
          <a:noFill/>
          <a:ln>
            <a:noFill/>
          </a:ln>
        </p:spPr>
      </p:pic>
      <p:pic>
        <p:nvPicPr>
          <p:cNvPr id="601" name="Google Shape;601;p28"/>
          <p:cNvPicPr preferRelativeResize="0"/>
          <p:nvPr/>
        </p:nvPicPr>
        <p:blipFill>
          <a:blip r:embed="rId7">
            <a:alphaModFix/>
          </a:blip>
          <a:stretch>
            <a:fillRect/>
          </a:stretch>
        </p:blipFill>
        <p:spPr>
          <a:xfrm>
            <a:off x="1585625" y="3502798"/>
            <a:ext cx="412568" cy="307800"/>
          </a:xfrm>
          <a:prstGeom prst="rect">
            <a:avLst/>
          </a:prstGeom>
          <a:noFill/>
          <a:ln>
            <a:noFill/>
          </a:ln>
        </p:spPr>
      </p:pic>
      <p:pic>
        <p:nvPicPr>
          <p:cNvPr id="602" name="Google Shape;602;p28"/>
          <p:cNvPicPr preferRelativeResize="0"/>
          <p:nvPr/>
        </p:nvPicPr>
        <p:blipFill>
          <a:blip r:embed="rId7">
            <a:alphaModFix/>
          </a:blip>
          <a:stretch>
            <a:fillRect/>
          </a:stretch>
        </p:blipFill>
        <p:spPr>
          <a:xfrm>
            <a:off x="1585625" y="3809348"/>
            <a:ext cx="412568" cy="307800"/>
          </a:xfrm>
          <a:prstGeom prst="rect">
            <a:avLst/>
          </a:prstGeom>
          <a:noFill/>
          <a:ln>
            <a:noFill/>
          </a:ln>
        </p:spPr>
      </p:pic>
      <p:pic>
        <p:nvPicPr>
          <p:cNvPr id="603" name="Google Shape;603;p28"/>
          <p:cNvPicPr preferRelativeResize="0"/>
          <p:nvPr/>
        </p:nvPicPr>
        <p:blipFill>
          <a:blip r:embed="rId7">
            <a:alphaModFix/>
          </a:blip>
          <a:stretch>
            <a:fillRect/>
          </a:stretch>
        </p:blipFill>
        <p:spPr>
          <a:xfrm>
            <a:off x="2062650" y="3809348"/>
            <a:ext cx="412568" cy="307800"/>
          </a:xfrm>
          <a:prstGeom prst="rect">
            <a:avLst/>
          </a:prstGeom>
          <a:noFill/>
          <a:ln>
            <a:noFill/>
          </a:ln>
        </p:spPr>
      </p:pic>
      <p:pic>
        <p:nvPicPr>
          <p:cNvPr id="604" name="Google Shape;604;p28"/>
          <p:cNvPicPr preferRelativeResize="0"/>
          <p:nvPr/>
        </p:nvPicPr>
        <p:blipFill rotWithShape="1">
          <a:blip r:embed="rId8">
            <a:alphaModFix/>
          </a:blip>
          <a:srcRect b="0" l="0" r="0" t="0"/>
          <a:stretch/>
        </p:blipFill>
        <p:spPr>
          <a:xfrm>
            <a:off x="7018513" y="2972451"/>
            <a:ext cx="412575" cy="395875"/>
          </a:xfrm>
          <a:prstGeom prst="rect">
            <a:avLst/>
          </a:prstGeom>
          <a:noFill/>
          <a:ln>
            <a:noFill/>
          </a:ln>
        </p:spPr>
      </p:pic>
      <p:pic>
        <p:nvPicPr>
          <p:cNvPr id="605" name="Google Shape;605;p28"/>
          <p:cNvPicPr preferRelativeResize="0"/>
          <p:nvPr/>
        </p:nvPicPr>
        <p:blipFill>
          <a:blip r:embed="rId7">
            <a:alphaModFix/>
          </a:blip>
          <a:stretch>
            <a:fillRect/>
          </a:stretch>
        </p:blipFill>
        <p:spPr>
          <a:xfrm>
            <a:off x="7876288" y="2822323"/>
            <a:ext cx="412568" cy="307800"/>
          </a:xfrm>
          <a:prstGeom prst="rect">
            <a:avLst/>
          </a:prstGeom>
          <a:noFill/>
          <a:ln>
            <a:noFill/>
          </a:ln>
        </p:spPr>
      </p:pic>
      <p:pic>
        <p:nvPicPr>
          <p:cNvPr id="606" name="Google Shape;606;p28"/>
          <p:cNvPicPr preferRelativeResize="0"/>
          <p:nvPr/>
        </p:nvPicPr>
        <p:blipFill>
          <a:blip r:embed="rId7">
            <a:alphaModFix/>
          </a:blip>
          <a:stretch>
            <a:fillRect/>
          </a:stretch>
        </p:blipFill>
        <p:spPr>
          <a:xfrm>
            <a:off x="7399263" y="3128873"/>
            <a:ext cx="412568" cy="307800"/>
          </a:xfrm>
          <a:prstGeom prst="rect">
            <a:avLst/>
          </a:prstGeom>
          <a:noFill/>
          <a:ln>
            <a:noFill/>
          </a:ln>
        </p:spPr>
      </p:pic>
      <p:pic>
        <p:nvPicPr>
          <p:cNvPr id="607" name="Google Shape;607;p28"/>
          <p:cNvPicPr preferRelativeResize="0"/>
          <p:nvPr/>
        </p:nvPicPr>
        <p:blipFill>
          <a:blip r:embed="rId7">
            <a:alphaModFix/>
          </a:blip>
          <a:stretch>
            <a:fillRect/>
          </a:stretch>
        </p:blipFill>
        <p:spPr>
          <a:xfrm>
            <a:off x="7876288" y="3128873"/>
            <a:ext cx="412568" cy="307800"/>
          </a:xfrm>
          <a:prstGeom prst="rect">
            <a:avLst/>
          </a:prstGeom>
          <a:noFill/>
          <a:ln>
            <a:noFill/>
          </a:ln>
        </p:spPr>
      </p:pic>
      <p:pic>
        <p:nvPicPr>
          <p:cNvPr id="608" name="Google Shape;608;p28"/>
          <p:cNvPicPr preferRelativeResize="0"/>
          <p:nvPr/>
        </p:nvPicPr>
        <p:blipFill>
          <a:blip r:embed="rId7">
            <a:alphaModFix/>
          </a:blip>
          <a:stretch>
            <a:fillRect/>
          </a:stretch>
        </p:blipFill>
        <p:spPr>
          <a:xfrm>
            <a:off x="7399263" y="2828723"/>
            <a:ext cx="412568" cy="307800"/>
          </a:xfrm>
          <a:prstGeom prst="rect">
            <a:avLst/>
          </a:prstGeom>
          <a:noFill/>
          <a:ln>
            <a:noFill/>
          </a:ln>
        </p:spPr>
      </p:pic>
      <p:pic>
        <p:nvPicPr>
          <p:cNvPr id="609" name="Google Shape;609;p28"/>
          <p:cNvPicPr preferRelativeResize="0"/>
          <p:nvPr/>
        </p:nvPicPr>
        <p:blipFill>
          <a:blip r:embed="rId7">
            <a:alphaModFix/>
          </a:blip>
          <a:stretch>
            <a:fillRect/>
          </a:stretch>
        </p:blipFill>
        <p:spPr>
          <a:xfrm>
            <a:off x="7522950" y="5086748"/>
            <a:ext cx="412568" cy="307800"/>
          </a:xfrm>
          <a:prstGeom prst="rect">
            <a:avLst/>
          </a:prstGeom>
          <a:noFill/>
          <a:ln>
            <a:noFill/>
          </a:ln>
        </p:spPr>
      </p:pic>
      <p:pic>
        <p:nvPicPr>
          <p:cNvPr id="610" name="Google Shape;610;p28"/>
          <p:cNvPicPr preferRelativeResize="0"/>
          <p:nvPr/>
        </p:nvPicPr>
        <p:blipFill>
          <a:blip r:embed="rId7">
            <a:alphaModFix/>
          </a:blip>
          <a:stretch>
            <a:fillRect/>
          </a:stretch>
        </p:blipFill>
        <p:spPr>
          <a:xfrm>
            <a:off x="7045925" y="5393298"/>
            <a:ext cx="412568" cy="307800"/>
          </a:xfrm>
          <a:prstGeom prst="rect">
            <a:avLst/>
          </a:prstGeom>
          <a:noFill/>
          <a:ln>
            <a:noFill/>
          </a:ln>
        </p:spPr>
      </p:pic>
      <p:pic>
        <p:nvPicPr>
          <p:cNvPr id="611" name="Google Shape;611;p28"/>
          <p:cNvPicPr preferRelativeResize="0"/>
          <p:nvPr/>
        </p:nvPicPr>
        <p:blipFill>
          <a:blip r:embed="rId7">
            <a:alphaModFix/>
          </a:blip>
          <a:stretch>
            <a:fillRect/>
          </a:stretch>
        </p:blipFill>
        <p:spPr>
          <a:xfrm>
            <a:off x="7522950" y="5393298"/>
            <a:ext cx="412568" cy="307800"/>
          </a:xfrm>
          <a:prstGeom prst="rect">
            <a:avLst/>
          </a:prstGeom>
          <a:noFill/>
          <a:ln>
            <a:noFill/>
          </a:ln>
        </p:spPr>
      </p:pic>
      <p:pic>
        <p:nvPicPr>
          <p:cNvPr id="612" name="Google Shape;612;p28"/>
          <p:cNvPicPr preferRelativeResize="0"/>
          <p:nvPr/>
        </p:nvPicPr>
        <p:blipFill>
          <a:blip r:embed="rId7">
            <a:alphaModFix/>
          </a:blip>
          <a:stretch>
            <a:fillRect/>
          </a:stretch>
        </p:blipFill>
        <p:spPr>
          <a:xfrm>
            <a:off x="7045925" y="5093148"/>
            <a:ext cx="412568" cy="307800"/>
          </a:xfrm>
          <a:prstGeom prst="rect">
            <a:avLst/>
          </a:prstGeom>
          <a:noFill/>
          <a:ln>
            <a:noFill/>
          </a:ln>
        </p:spPr>
      </p:pic>
      <p:pic>
        <p:nvPicPr>
          <p:cNvPr id="613" name="Google Shape;613;p28"/>
          <p:cNvPicPr preferRelativeResize="0"/>
          <p:nvPr/>
        </p:nvPicPr>
        <p:blipFill rotWithShape="1">
          <a:blip r:embed="rId5">
            <a:alphaModFix/>
          </a:blip>
          <a:srcRect b="0" l="0" r="0" t="0"/>
          <a:stretch/>
        </p:blipFill>
        <p:spPr>
          <a:xfrm>
            <a:off x="3423425" y="3477950"/>
            <a:ext cx="463150" cy="649364"/>
          </a:xfrm>
          <a:prstGeom prst="rect">
            <a:avLst/>
          </a:prstGeom>
          <a:noFill/>
          <a:ln>
            <a:noFill/>
          </a:ln>
        </p:spPr>
      </p:pic>
      <p:pic>
        <p:nvPicPr>
          <p:cNvPr id="614" name="Google Shape;614;p28"/>
          <p:cNvPicPr preferRelativeResize="0"/>
          <p:nvPr/>
        </p:nvPicPr>
        <p:blipFill rotWithShape="1">
          <a:blip r:embed="rId5">
            <a:alphaModFix/>
          </a:blip>
          <a:srcRect b="0" l="0" r="0" t="0"/>
          <a:stretch/>
        </p:blipFill>
        <p:spPr>
          <a:xfrm>
            <a:off x="3366725" y="1970549"/>
            <a:ext cx="463154" cy="649383"/>
          </a:xfrm>
          <a:prstGeom prst="rect">
            <a:avLst/>
          </a:prstGeom>
          <a:noFill/>
          <a:ln>
            <a:noFill/>
          </a:ln>
        </p:spPr>
      </p:pic>
      <p:pic>
        <p:nvPicPr>
          <p:cNvPr id="615" name="Google Shape;615;p28"/>
          <p:cNvPicPr preferRelativeResize="0"/>
          <p:nvPr/>
        </p:nvPicPr>
        <p:blipFill rotWithShape="1">
          <a:blip r:embed="rId5">
            <a:alphaModFix/>
          </a:blip>
          <a:srcRect b="0" l="0" r="0" t="0"/>
          <a:stretch/>
        </p:blipFill>
        <p:spPr>
          <a:xfrm>
            <a:off x="3377409" y="5010311"/>
            <a:ext cx="463154" cy="649383"/>
          </a:xfrm>
          <a:prstGeom prst="rect">
            <a:avLst/>
          </a:prstGeom>
          <a:noFill/>
          <a:ln>
            <a:noFill/>
          </a:ln>
        </p:spPr>
      </p:pic>
      <p:sp>
        <p:nvSpPr>
          <p:cNvPr id="616" name="Google Shape;616;p28"/>
          <p:cNvSpPr txBox="1"/>
          <p:nvPr/>
        </p:nvSpPr>
        <p:spPr>
          <a:xfrm>
            <a:off x="3119188" y="2911077"/>
            <a:ext cx="12552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Sprint backlog </a:t>
            </a:r>
            <a:r>
              <a:rPr b="1" lang="ru-RU">
                <a:solidFill>
                  <a:srgbClr val="FF0000"/>
                </a:solidFill>
                <a:latin typeface="Architects Daughter"/>
                <a:ea typeface="Architects Daughter"/>
                <a:cs typeface="Architects Daughter"/>
                <a:sym typeface="Architects Daughter"/>
              </a:rPr>
              <a:t>1</a:t>
            </a:r>
            <a:endParaRPr/>
          </a:p>
        </p:txBody>
      </p:sp>
      <p:pic>
        <p:nvPicPr>
          <p:cNvPr id="617" name="Google Shape;617;p28"/>
          <p:cNvPicPr preferRelativeResize="0"/>
          <p:nvPr/>
        </p:nvPicPr>
        <p:blipFill rotWithShape="1">
          <a:blip r:embed="rId9">
            <a:alphaModFix/>
          </a:blip>
          <a:srcRect b="0" l="0" r="0" t="0"/>
          <a:stretch/>
        </p:blipFill>
        <p:spPr>
          <a:xfrm>
            <a:off x="2297599" y="1719575"/>
            <a:ext cx="596275" cy="649375"/>
          </a:xfrm>
          <a:prstGeom prst="rect">
            <a:avLst/>
          </a:prstGeom>
          <a:noFill/>
          <a:ln>
            <a:noFill/>
          </a:ln>
        </p:spPr>
      </p:pic>
      <p:sp>
        <p:nvSpPr>
          <p:cNvPr id="618" name="Google Shape;618;p28"/>
          <p:cNvSpPr/>
          <p:nvPr/>
        </p:nvSpPr>
        <p:spPr>
          <a:xfrm>
            <a:off x="6970925" y="4937575"/>
            <a:ext cx="1211700" cy="9483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9" name="Google Shape;619;p28"/>
          <p:cNvSpPr/>
          <p:nvPr/>
        </p:nvSpPr>
        <p:spPr>
          <a:xfrm>
            <a:off x="1497525" y="3485350"/>
            <a:ext cx="1138500" cy="9483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0" name="Google Shape;620;p28"/>
          <p:cNvSpPr/>
          <p:nvPr/>
        </p:nvSpPr>
        <p:spPr>
          <a:xfrm rot="-2449081">
            <a:off x="2755405" y="3073515"/>
            <a:ext cx="404340" cy="28436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28"/>
          <p:cNvSpPr/>
          <p:nvPr/>
        </p:nvSpPr>
        <p:spPr>
          <a:xfrm rot="-1260236">
            <a:off x="2827594" y="3652086"/>
            <a:ext cx="404261" cy="27360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28"/>
          <p:cNvSpPr/>
          <p:nvPr/>
        </p:nvSpPr>
        <p:spPr>
          <a:xfrm rot="1453548">
            <a:off x="2803362" y="4388156"/>
            <a:ext cx="404305" cy="27353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28"/>
          <p:cNvSpPr/>
          <p:nvPr/>
        </p:nvSpPr>
        <p:spPr>
          <a:xfrm rot="2582747">
            <a:off x="2755406" y="4993256"/>
            <a:ext cx="404347" cy="28528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624" name="Google Shape;624;p28"/>
          <p:cNvPicPr preferRelativeResize="0"/>
          <p:nvPr/>
        </p:nvPicPr>
        <p:blipFill rotWithShape="1">
          <a:blip r:embed="rId6">
            <a:alphaModFix/>
          </a:blip>
          <a:srcRect b="0" l="0" r="0" t="0"/>
          <a:stretch/>
        </p:blipFill>
        <p:spPr>
          <a:xfrm>
            <a:off x="5098455" y="3442165"/>
            <a:ext cx="529800" cy="539067"/>
          </a:xfrm>
          <a:prstGeom prst="rect">
            <a:avLst/>
          </a:prstGeom>
          <a:noFill/>
          <a:ln>
            <a:noFill/>
          </a:ln>
        </p:spPr>
      </p:pic>
      <p:pic>
        <p:nvPicPr>
          <p:cNvPr id="625" name="Google Shape;625;p28"/>
          <p:cNvPicPr preferRelativeResize="0"/>
          <p:nvPr/>
        </p:nvPicPr>
        <p:blipFill rotWithShape="1">
          <a:blip r:embed="rId6">
            <a:alphaModFix/>
          </a:blip>
          <a:srcRect b="0" l="0" r="0" t="0"/>
          <a:stretch/>
        </p:blipFill>
        <p:spPr>
          <a:xfrm>
            <a:off x="5137918" y="2818840"/>
            <a:ext cx="529800" cy="539067"/>
          </a:xfrm>
          <a:prstGeom prst="rect">
            <a:avLst/>
          </a:prstGeom>
          <a:noFill/>
          <a:ln>
            <a:noFill/>
          </a:ln>
        </p:spPr>
      </p:pic>
      <p:pic>
        <p:nvPicPr>
          <p:cNvPr id="626" name="Google Shape;626;p28"/>
          <p:cNvPicPr preferRelativeResize="0"/>
          <p:nvPr/>
        </p:nvPicPr>
        <p:blipFill rotWithShape="1">
          <a:blip r:embed="rId6">
            <a:alphaModFix/>
          </a:blip>
          <a:srcRect b="0" l="0" r="0" t="0"/>
          <a:stretch/>
        </p:blipFill>
        <p:spPr>
          <a:xfrm>
            <a:off x="5140843" y="5105515"/>
            <a:ext cx="529800" cy="539067"/>
          </a:xfrm>
          <a:prstGeom prst="rect">
            <a:avLst/>
          </a:prstGeom>
          <a:noFill/>
          <a:ln>
            <a:noFill/>
          </a:ln>
        </p:spPr>
      </p:pic>
      <p:sp>
        <p:nvSpPr>
          <p:cNvPr id="627" name="Google Shape;627;p28"/>
          <p:cNvSpPr/>
          <p:nvPr/>
        </p:nvSpPr>
        <p:spPr>
          <a:xfrm>
            <a:off x="4310750" y="4293599"/>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8" name="Google Shape;628;p28"/>
          <p:cNvSpPr/>
          <p:nvPr/>
        </p:nvSpPr>
        <p:spPr>
          <a:xfrm>
            <a:off x="4244263" y="5181099"/>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28"/>
          <p:cNvSpPr/>
          <p:nvPr/>
        </p:nvSpPr>
        <p:spPr>
          <a:xfrm rot="2333963">
            <a:off x="5991054" y="3502763"/>
            <a:ext cx="493029" cy="30786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0" name="Google Shape;630;p28"/>
          <p:cNvSpPr/>
          <p:nvPr/>
        </p:nvSpPr>
        <p:spPr>
          <a:xfrm rot="791914">
            <a:off x="6052647" y="4508308"/>
            <a:ext cx="492715" cy="307812"/>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1" name="Google Shape;631;p28"/>
          <p:cNvSpPr/>
          <p:nvPr/>
        </p:nvSpPr>
        <p:spPr>
          <a:xfrm rot="-1684719">
            <a:off x="5957803" y="5058817"/>
            <a:ext cx="492688" cy="30760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32" name="Google Shape;632;p28"/>
          <p:cNvGrpSpPr/>
          <p:nvPr/>
        </p:nvGrpSpPr>
        <p:grpSpPr>
          <a:xfrm>
            <a:off x="801775" y="1459475"/>
            <a:ext cx="1437604" cy="850512"/>
            <a:chOff x="1818000" y="1163750"/>
            <a:chExt cx="1437604" cy="850512"/>
          </a:xfrm>
        </p:grpSpPr>
        <p:sp>
          <p:nvSpPr>
            <p:cNvPr id="633" name="Google Shape;633;p28"/>
            <p:cNvSpPr/>
            <p:nvPr/>
          </p:nvSpPr>
          <p:spPr>
            <a:xfrm>
              <a:off x="1818000" y="1163750"/>
              <a:ext cx="1303800" cy="850500"/>
            </a:xfrm>
            <a:prstGeom prst="roundRect">
              <a:avLst>
                <a:gd fmla="val 16667" name="adj"/>
              </a:avLst>
            </a:prstGeom>
            <a:noFill/>
            <a:ln cap="flat" cmpd="sng" w="28575">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4" name="Google Shape;634;p28"/>
            <p:cNvPicPr preferRelativeResize="0"/>
            <p:nvPr/>
          </p:nvPicPr>
          <p:blipFill rotWithShape="1">
            <a:blip r:embed="rId8">
              <a:alphaModFix/>
            </a:blip>
            <a:srcRect b="0" l="0" r="0" t="0"/>
            <a:stretch/>
          </p:blipFill>
          <p:spPr>
            <a:xfrm>
              <a:off x="1855470" y="1284000"/>
              <a:ext cx="412981" cy="395875"/>
            </a:xfrm>
            <a:prstGeom prst="rect">
              <a:avLst/>
            </a:prstGeom>
            <a:noFill/>
            <a:ln>
              <a:noFill/>
            </a:ln>
          </p:spPr>
        </p:pic>
        <p:pic>
          <p:nvPicPr>
            <p:cNvPr id="635" name="Google Shape;635;p28"/>
            <p:cNvPicPr preferRelativeResize="0"/>
            <p:nvPr/>
          </p:nvPicPr>
          <p:blipFill>
            <a:blip r:embed="rId7">
              <a:alphaModFix/>
            </a:blip>
            <a:stretch>
              <a:fillRect/>
            </a:stretch>
          </p:blipFill>
          <p:spPr>
            <a:xfrm>
              <a:off x="2649275" y="1200510"/>
              <a:ext cx="412568" cy="307800"/>
            </a:xfrm>
            <a:prstGeom prst="rect">
              <a:avLst/>
            </a:prstGeom>
            <a:noFill/>
            <a:ln>
              <a:noFill/>
            </a:ln>
          </p:spPr>
        </p:pic>
        <p:pic>
          <p:nvPicPr>
            <p:cNvPr id="636" name="Google Shape;636;p28"/>
            <p:cNvPicPr preferRelativeResize="0"/>
            <p:nvPr/>
          </p:nvPicPr>
          <p:blipFill>
            <a:blip r:embed="rId7">
              <a:alphaModFix/>
            </a:blip>
            <a:stretch>
              <a:fillRect/>
            </a:stretch>
          </p:blipFill>
          <p:spPr>
            <a:xfrm>
              <a:off x="2172250" y="1507060"/>
              <a:ext cx="412568" cy="307800"/>
            </a:xfrm>
            <a:prstGeom prst="rect">
              <a:avLst/>
            </a:prstGeom>
            <a:noFill/>
            <a:ln>
              <a:noFill/>
            </a:ln>
          </p:spPr>
        </p:pic>
        <p:pic>
          <p:nvPicPr>
            <p:cNvPr id="637" name="Google Shape;637;p28"/>
            <p:cNvPicPr preferRelativeResize="0"/>
            <p:nvPr/>
          </p:nvPicPr>
          <p:blipFill>
            <a:blip r:embed="rId7">
              <a:alphaModFix/>
            </a:blip>
            <a:stretch>
              <a:fillRect/>
            </a:stretch>
          </p:blipFill>
          <p:spPr>
            <a:xfrm>
              <a:off x="2649275" y="1507060"/>
              <a:ext cx="412568" cy="307800"/>
            </a:xfrm>
            <a:prstGeom prst="rect">
              <a:avLst/>
            </a:prstGeom>
            <a:noFill/>
            <a:ln>
              <a:noFill/>
            </a:ln>
          </p:spPr>
        </p:pic>
        <p:pic>
          <p:nvPicPr>
            <p:cNvPr id="638" name="Google Shape;638;p28"/>
            <p:cNvPicPr preferRelativeResize="0"/>
            <p:nvPr/>
          </p:nvPicPr>
          <p:blipFill>
            <a:blip r:embed="rId7">
              <a:alphaModFix/>
            </a:blip>
            <a:stretch>
              <a:fillRect/>
            </a:stretch>
          </p:blipFill>
          <p:spPr>
            <a:xfrm>
              <a:off x="2172250" y="1206910"/>
              <a:ext cx="412568" cy="307800"/>
            </a:xfrm>
            <a:prstGeom prst="rect">
              <a:avLst/>
            </a:prstGeom>
            <a:noFill/>
            <a:ln>
              <a:noFill/>
            </a:ln>
          </p:spPr>
        </p:pic>
        <p:sp>
          <p:nvSpPr>
            <p:cNvPr id="639" name="Google Shape;639;p28"/>
            <p:cNvSpPr txBox="1"/>
            <p:nvPr/>
          </p:nvSpPr>
          <p:spPr>
            <a:xfrm>
              <a:off x="2117104" y="1760462"/>
              <a:ext cx="11385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PBR</a:t>
              </a:r>
              <a:endParaRPr/>
            </a:p>
          </p:txBody>
        </p:sp>
      </p:grpSp>
      <p:pic>
        <p:nvPicPr>
          <p:cNvPr id="640" name="Google Shape;640;p28"/>
          <p:cNvPicPr preferRelativeResize="0"/>
          <p:nvPr/>
        </p:nvPicPr>
        <p:blipFill rotWithShape="1">
          <a:blip r:embed="rId10">
            <a:alphaModFix/>
          </a:blip>
          <a:srcRect b="0" l="0" r="0" t="0"/>
          <a:stretch/>
        </p:blipFill>
        <p:spPr>
          <a:xfrm>
            <a:off x="2678949" y="1719577"/>
            <a:ext cx="596275" cy="649384"/>
          </a:xfrm>
          <a:prstGeom prst="rect">
            <a:avLst/>
          </a:prstGeom>
          <a:noFill/>
          <a:ln>
            <a:noFill/>
          </a:ln>
        </p:spPr>
      </p:pic>
      <p:sp>
        <p:nvSpPr>
          <p:cNvPr id="641" name="Google Shape;641;p28"/>
          <p:cNvSpPr/>
          <p:nvPr/>
        </p:nvSpPr>
        <p:spPr>
          <a:xfrm>
            <a:off x="4436650" y="1043600"/>
            <a:ext cx="1255200" cy="850500"/>
          </a:xfrm>
          <a:prstGeom prst="roundRect">
            <a:avLst>
              <a:gd fmla="val 16667" name="adj"/>
            </a:avLst>
          </a:prstGeom>
          <a:noFill/>
          <a:ln cap="flat" cmpd="sng" w="28575">
            <a:solidFill>
              <a:srgbClr val="38761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2" name="Google Shape;642;p28"/>
          <p:cNvSpPr/>
          <p:nvPr/>
        </p:nvSpPr>
        <p:spPr>
          <a:xfrm rot="8460074">
            <a:off x="3965365" y="1983327"/>
            <a:ext cx="491019" cy="313308"/>
          </a:xfrm>
          <a:prstGeom prst="rightArrow">
            <a:avLst>
              <a:gd fmla="val 50000" name="adj1"/>
              <a:gd fmla="val 50000" name="adj2"/>
            </a:avLst>
          </a:prstGeom>
          <a:solidFill>
            <a:srgbClr val="38761D"/>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643" name="Google Shape;643;p28"/>
          <p:cNvPicPr preferRelativeResize="0"/>
          <p:nvPr/>
        </p:nvPicPr>
        <p:blipFill>
          <a:blip r:embed="rId7">
            <a:alphaModFix/>
          </a:blip>
          <a:stretch>
            <a:fillRect/>
          </a:stretch>
        </p:blipFill>
        <p:spPr>
          <a:xfrm>
            <a:off x="4548800" y="1132948"/>
            <a:ext cx="412568" cy="307800"/>
          </a:xfrm>
          <a:prstGeom prst="rect">
            <a:avLst/>
          </a:prstGeom>
          <a:noFill/>
          <a:ln>
            <a:noFill/>
          </a:ln>
        </p:spPr>
      </p:pic>
      <p:sp>
        <p:nvSpPr>
          <p:cNvPr id="644" name="Google Shape;644;p28"/>
          <p:cNvSpPr txBox="1"/>
          <p:nvPr/>
        </p:nvSpPr>
        <p:spPr>
          <a:xfrm>
            <a:off x="4508950" y="1440750"/>
            <a:ext cx="10326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Team sprint planning</a:t>
            </a:r>
            <a:endParaRPr/>
          </a:p>
        </p:txBody>
      </p:sp>
      <p:sp>
        <p:nvSpPr>
          <p:cNvPr id="645" name="Google Shape;645;p28"/>
          <p:cNvSpPr/>
          <p:nvPr/>
        </p:nvSpPr>
        <p:spPr>
          <a:xfrm rot="7803030">
            <a:off x="844624" y="2580188"/>
            <a:ext cx="494201" cy="342169"/>
          </a:xfrm>
          <a:prstGeom prst="rightArrow">
            <a:avLst>
              <a:gd fmla="val 50000" name="adj1"/>
              <a:gd fmla="val 50000" name="adj2"/>
            </a:avLst>
          </a:prstGeom>
          <a:solidFill>
            <a:srgbClr val="0000FF"/>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6" name="Google Shape;646;p28"/>
          <p:cNvSpPr/>
          <p:nvPr/>
        </p:nvSpPr>
        <p:spPr>
          <a:xfrm rot="-1987819">
            <a:off x="3269218" y="1420612"/>
            <a:ext cx="792066" cy="356385"/>
          </a:xfrm>
          <a:prstGeom prst="rightArrow">
            <a:avLst>
              <a:gd fmla="val 50000" name="adj1"/>
              <a:gd fmla="val 500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647" name="Google Shape;647;p28"/>
          <p:cNvPicPr preferRelativeResize="0"/>
          <p:nvPr/>
        </p:nvPicPr>
        <p:blipFill rotWithShape="1">
          <a:blip r:embed="rId11">
            <a:alphaModFix/>
          </a:blip>
          <a:srcRect b="0" l="0" r="0" t="0"/>
          <a:stretch/>
        </p:blipFill>
        <p:spPr>
          <a:xfrm>
            <a:off x="398425" y="4161675"/>
            <a:ext cx="792100" cy="948265"/>
          </a:xfrm>
          <a:prstGeom prst="rect">
            <a:avLst/>
          </a:prstGeom>
          <a:noFill/>
          <a:ln>
            <a:noFill/>
          </a:ln>
        </p:spPr>
      </p:pic>
      <p:grpSp>
        <p:nvGrpSpPr>
          <p:cNvPr id="648" name="Google Shape;648;p28"/>
          <p:cNvGrpSpPr/>
          <p:nvPr/>
        </p:nvGrpSpPr>
        <p:grpSpPr>
          <a:xfrm>
            <a:off x="1497515" y="5884978"/>
            <a:ext cx="425111" cy="660949"/>
            <a:chOff x="6784896" y="4206077"/>
            <a:chExt cx="2359104" cy="3341500"/>
          </a:xfrm>
        </p:grpSpPr>
        <p:pic>
          <p:nvPicPr>
            <p:cNvPr id="649" name="Google Shape;649;p28"/>
            <p:cNvPicPr preferRelativeResize="0"/>
            <p:nvPr/>
          </p:nvPicPr>
          <p:blipFill rotWithShape="1">
            <a:blip r:embed="rId12">
              <a:alphaModFix/>
            </a:blip>
            <a:srcRect b="0" l="0" r="0" t="0"/>
            <a:stretch/>
          </p:blipFill>
          <p:spPr>
            <a:xfrm>
              <a:off x="6784896" y="4206077"/>
              <a:ext cx="2359104" cy="2359104"/>
            </a:xfrm>
            <a:prstGeom prst="rect">
              <a:avLst/>
            </a:prstGeom>
            <a:noFill/>
            <a:ln>
              <a:noFill/>
            </a:ln>
          </p:spPr>
        </p:pic>
        <p:sp>
          <p:nvSpPr>
            <p:cNvPr id="650" name="Google Shape;650;p28"/>
            <p:cNvSpPr txBox="1"/>
            <p:nvPr/>
          </p:nvSpPr>
          <p:spPr>
            <a:xfrm>
              <a:off x="7139336" y="6490377"/>
              <a:ext cx="16503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400">
                <a:solidFill>
                  <a:srgbClr val="FF0000"/>
                </a:solidFill>
                <a:latin typeface="Calibri"/>
                <a:ea typeface="Calibri"/>
                <a:cs typeface="Calibri"/>
                <a:sym typeface="Calibri"/>
              </a:endParaRPr>
            </a:p>
          </p:txBody>
        </p:sp>
      </p:grpSp>
      <p:pic>
        <p:nvPicPr>
          <p:cNvPr id="651" name="Google Shape;651;p28"/>
          <p:cNvPicPr preferRelativeResize="0"/>
          <p:nvPr/>
        </p:nvPicPr>
        <p:blipFill rotWithShape="1">
          <a:blip r:embed="rId5">
            <a:alphaModFix/>
          </a:blip>
          <a:srcRect b="0" l="0" r="0" t="0"/>
          <a:stretch/>
        </p:blipFill>
        <p:spPr>
          <a:xfrm>
            <a:off x="3396000" y="5884987"/>
            <a:ext cx="463175" cy="464400"/>
          </a:xfrm>
          <a:prstGeom prst="rect">
            <a:avLst/>
          </a:prstGeom>
          <a:noFill/>
          <a:ln>
            <a:noFill/>
          </a:ln>
        </p:spPr>
      </p:pic>
      <p:sp>
        <p:nvSpPr>
          <p:cNvPr id="652" name="Google Shape;652;p28"/>
          <p:cNvSpPr txBox="1"/>
          <p:nvPr/>
        </p:nvSpPr>
        <p:spPr>
          <a:xfrm>
            <a:off x="2690475" y="6331600"/>
            <a:ext cx="1473600" cy="39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ru-RU">
                <a:solidFill>
                  <a:srgbClr val="FF0000"/>
                </a:solidFill>
                <a:latin typeface="Architects Daughter"/>
                <a:ea typeface="Architects Daughter"/>
                <a:cs typeface="Architects Daughter"/>
                <a:sym typeface="Architects Daughter"/>
              </a:rPr>
              <a:t>stories, tasks</a:t>
            </a:r>
            <a:endParaRPr b="1">
              <a:solidFill>
                <a:srgbClr val="FF0000"/>
              </a:solidFill>
              <a:latin typeface="Architects Daughter"/>
              <a:ea typeface="Architects Daughter"/>
              <a:cs typeface="Architects Daughter"/>
              <a:sym typeface="Architects Daughter"/>
            </a:endParaRPr>
          </a:p>
        </p:txBody>
      </p:sp>
      <p:sp>
        <p:nvSpPr>
          <p:cNvPr id="653" name="Google Shape;653;p28"/>
          <p:cNvSpPr/>
          <p:nvPr/>
        </p:nvSpPr>
        <p:spPr>
          <a:xfrm rot="10642582">
            <a:off x="4186901" y="5999429"/>
            <a:ext cx="740576" cy="307823"/>
          </a:xfrm>
          <a:prstGeom prst="rightArrow">
            <a:avLst>
              <a:gd fmla="val 50000" name="adj1"/>
              <a:gd fmla="val 50000" name="adj2"/>
            </a:avLst>
          </a:prstGeom>
          <a:solidFill>
            <a:srgbClr val="FFFF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28"/>
          <p:cNvSpPr/>
          <p:nvPr/>
        </p:nvSpPr>
        <p:spPr>
          <a:xfrm rot="-10666292">
            <a:off x="2182599" y="6069977"/>
            <a:ext cx="740660" cy="307746"/>
          </a:xfrm>
          <a:prstGeom prst="rightArrow">
            <a:avLst>
              <a:gd fmla="val 50000" name="adj1"/>
              <a:gd fmla="val 50000" name="adj2"/>
            </a:avLst>
          </a:prstGeom>
          <a:solidFill>
            <a:srgbClr val="FFFF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28"/>
          <p:cNvSpPr/>
          <p:nvPr/>
        </p:nvSpPr>
        <p:spPr>
          <a:xfrm>
            <a:off x="1381675" y="2619925"/>
            <a:ext cx="7425600" cy="3265200"/>
          </a:xfrm>
          <a:prstGeom prst="rect">
            <a:avLst/>
          </a:prstGeom>
          <a:solidFill>
            <a:srgbClr val="FFFFFF">
              <a:alpha val="5127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6" name="Google Shape;656;p28"/>
          <p:cNvSpPr/>
          <p:nvPr/>
        </p:nvSpPr>
        <p:spPr>
          <a:xfrm rot="-7657713">
            <a:off x="1056154" y="5343525"/>
            <a:ext cx="611754" cy="307880"/>
          </a:xfrm>
          <a:prstGeom prst="rightArrow">
            <a:avLst>
              <a:gd fmla="val 50000" name="adj1"/>
              <a:gd fmla="val 50000" name="adj2"/>
            </a:avLst>
          </a:prstGeom>
          <a:solidFill>
            <a:srgbClr val="FFFF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7" name="Google Shape;657;p28"/>
          <p:cNvSpPr/>
          <p:nvPr/>
        </p:nvSpPr>
        <p:spPr>
          <a:xfrm rot="-1987853">
            <a:off x="1169598" y="2719462"/>
            <a:ext cx="1185062" cy="356385"/>
          </a:xfrm>
          <a:prstGeom prst="rightArrow">
            <a:avLst>
              <a:gd fmla="val 50000" name="adj1"/>
              <a:gd fmla="val 500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28"/>
          <p:cNvSpPr/>
          <p:nvPr/>
        </p:nvSpPr>
        <p:spPr>
          <a:xfrm rot="1577996">
            <a:off x="4220124" y="2597340"/>
            <a:ext cx="492924" cy="307909"/>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3" name="Shape 663"/>
        <p:cNvGrpSpPr/>
        <p:nvPr/>
      </p:nvGrpSpPr>
      <p:grpSpPr>
        <a:xfrm>
          <a:off x="0" y="0"/>
          <a:ext cx="0" cy="0"/>
          <a:chOff x="0" y="0"/>
          <a:chExt cx="0" cy="0"/>
        </a:xfrm>
      </p:grpSpPr>
      <p:sp>
        <p:nvSpPr>
          <p:cNvPr id="664" name="Google Shape;664;p29"/>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Когда это можно применять?</a:t>
            </a:r>
            <a:endParaRPr b="1" sz="4400">
              <a:solidFill>
                <a:schemeClr val="dk1"/>
              </a:solidFill>
              <a:latin typeface="Calibri"/>
              <a:ea typeface="Calibri"/>
              <a:cs typeface="Calibri"/>
              <a:sym typeface="Calibri"/>
            </a:endParaRPr>
          </a:p>
        </p:txBody>
      </p:sp>
      <p:pic>
        <p:nvPicPr>
          <p:cNvPr id="665" name="Google Shape;665;p29"/>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sp>
        <p:nvSpPr>
          <p:cNvPr id="666" name="Google Shape;666;p29"/>
          <p:cNvSpPr txBox="1"/>
          <p:nvPr/>
        </p:nvSpPr>
        <p:spPr>
          <a:xfrm>
            <a:off x="179512" y="1417638"/>
            <a:ext cx="8784976" cy="2308324"/>
          </a:xfrm>
          <a:prstGeom prst="rect">
            <a:avLst/>
          </a:prstGeom>
          <a:noFill/>
          <a:ln>
            <a:noFill/>
          </a:ln>
        </p:spPr>
        <p:txBody>
          <a:bodyPr anchorCtr="0" anchor="t" bIns="45700" lIns="91425" spcFirstLastPara="1" rIns="91425" wrap="square" tIns="45700">
            <a:noAutofit/>
          </a:bodyPr>
          <a:lstStyle/>
          <a:p>
            <a:pPr indent="0" lvl="1" marL="45720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285750" lvl="1" marL="742950" marR="0" rtl="0" algn="l">
              <a:spcBef>
                <a:spcPts val="0"/>
              </a:spcBef>
              <a:spcAft>
                <a:spcPts val="0"/>
              </a:spcAft>
              <a:buClr>
                <a:schemeClr val="dk1"/>
              </a:buClr>
              <a:buSzPts val="1800"/>
              <a:buFont typeface="Arial"/>
              <a:buChar char="•"/>
            </a:pPr>
            <a:r>
              <a:rPr b="0" i="0" lang="ru-RU" sz="1800" u="none" cap="none" strike="noStrike">
                <a:solidFill>
                  <a:schemeClr val="dk1"/>
                </a:solidFill>
                <a:latin typeface="Calibri"/>
                <a:ea typeface="Calibri"/>
                <a:cs typeface="Calibri"/>
                <a:sym typeface="Calibri"/>
              </a:rPr>
              <a:t>Продуктовая разработка</a:t>
            </a:r>
            <a:endParaRPr/>
          </a:p>
          <a:p>
            <a:pPr indent="-285750" lvl="1" marL="742950" marR="0" rtl="0" algn="l">
              <a:spcBef>
                <a:spcPts val="0"/>
              </a:spcBef>
              <a:spcAft>
                <a:spcPts val="0"/>
              </a:spcAft>
              <a:buClr>
                <a:schemeClr val="dk1"/>
              </a:buClr>
              <a:buSzPts val="1800"/>
              <a:buFont typeface="Arial"/>
              <a:buChar char="•"/>
            </a:pPr>
            <a:r>
              <a:rPr lang="ru-RU" sz="1800">
                <a:solidFill>
                  <a:schemeClr val="dk1"/>
                </a:solidFill>
                <a:latin typeface="Calibri"/>
                <a:ea typeface="Calibri"/>
                <a:cs typeface="Calibri"/>
                <a:sym typeface="Calibri"/>
              </a:rPr>
              <a:t>Высокая неопределенность на входе</a:t>
            </a:r>
            <a:endParaRPr/>
          </a:p>
          <a:p>
            <a:pPr indent="-285750" lvl="1" marL="742950" marR="0" rtl="0" algn="l">
              <a:spcBef>
                <a:spcPts val="0"/>
              </a:spcBef>
              <a:spcAft>
                <a:spcPts val="0"/>
              </a:spcAft>
              <a:buClr>
                <a:schemeClr val="dk1"/>
              </a:buClr>
              <a:buSzPts val="1800"/>
              <a:buFont typeface="Arial"/>
              <a:buChar char="•"/>
            </a:pPr>
            <a:r>
              <a:rPr b="0" i="0" lang="ru-RU" sz="1800" u="none" cap="none" strike="noStrike">
                <a:solidFill>
                  <a:schemeClr val="dk1"/>
                </a:solidFill>
                <a:latin typeface="Calibri"/>
                <a:ea typeface="Calibri"/>
                <a:cs typeface="Calibri"/>
                <a:sym typeface="Calibri"/>
              </a:rPr>
              <a:t>Кроссфункциональная команда разработки</a:t>
            </a:r>
            <a:endParaRPr/>
          </a:p>
          <a:p>
            <a:pPr indent="-285750" lvl="1" marL="742950" marR="0" rtl="0" algn="l">
              <a:spcBef>
                <a:spcPts val="0"/>
              </a:spcBef>
              <a:spcAft>
                <a:spcPts val="0"/>
              </a:spcAft>
              <a:buClr>
                <a:schemeClr val="dk1"/>
              </a:buClr>
              <a:buSzPts val="1800"/>
              <a:buFont typeface="Arial"/>
              <a:buChar char="•"/>
            </a:pPr>
            <a:r>
              <a:rPr lang="ru-RU" sz="1800">
                <a:solidFill>
                  <a:schemeClr val="dk1"/>
                </a:solidFill>
                <a:latin typeface="Calibri"/>
                <a:ea typeface="Calibri"/>
                <a:cs typeface="Calibri"/>
                <a:sym typeface="Calibri"/>
              </a:rPr>
              <a:t>Свобода команды в определении процесса </a:t>
            </a:r>
            <a:endParaRPr/>
          </a:p>
          <a:p>
            <a:pPr indent="-285750" lvl="1" marL="742950" marR="0" rtl="0" algn="l">
              <a:spcBef>
                <a:spcPts val="0"/>
              </a:spcBef>
              <a:spcAft>
                <a:spcPts val="0"/>
              </a:spcAft>
              <a:buClr>
                <a:schemeClr val="dk1"/>
              </a:buClr>
              <a:buSzPts val="1800"/>
              <a:buFont typeface="Arial"/>
              <a:buChar char="•"/>
            </a:pPr>
            <a:r>
              <a:rPr b="0" i="0" lang="ru-RU" sz="1800" u="none" cap="none" strike="noStrike">
                <a:solidFill>
                  <a:schemeClr val="dk1"/>
                </a:solidFill>
                <a:latin typeface="Calibri"/>
                <a:ea typeface="Calibri"/>
                <a:cs typeface="Calibri"/>
                <a:sym typeface="Calibri"/>
              </a:rPr>
              <a:t>Небольшое количество людей в команде (6-7 человек)</a:t>
            </a:r>
            <a:endParaRPr/>
          </a:p>
          <a:p>
            <a:pPr indent="-171450" lvl="1" marL="742950" marR="0" rtl="0" algn="l">
              <a:spcBef>
                <a:spcPts val="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667" name="Google Shape;667;p29"/>
          <p:cNvPicPr preferRelativeResize="0"/>
          <p:nvPr/>
        </p:nvPicPr>
        <p:blipFill rotWithShape="1">
          <a:blip r:embed="rId4">
            <a:alphaModFix/>
          </a:blip>
          <a:srcRect b="0" l="0" r="0" t="0"/>
          <a:stretch/>
        </p:blipFill>
        <p:spPr>
          <a:xfrm>
            <a:off x="5824576" y="4080086"/>
            <a:ext cx="1473550" cy="1499325"/>
          </a:xfrm>
          <a:prstGeom prst="rect">
            <a:avLst/>
          </a:prstGeom>
          <a:noFill/>
          <a:ln>
            <a:noFill/>
          </a:ln>
        </p:spPr>
      </p:pic>
      <p:pic>
        <p:nvPicPr>
          <p:cNvPr id="668" name="Google Shape;668;p29"/>
          <p:cNvPicPr preferRelativeResize="0"/>
          <p:nvPr/>
        </p:nvPicPr>
        <p:blipFill>
          <a:blip r:embed="rId5">
            <a:alphaModFix/>
          </a:blip>
          <a:stretch>
            <a:fillRect/>
          </a:stretch>
        </p:blipFill>
        <p:spPr>
          <a:xfrm>
            <a:off x="5824575" y="3903798"/>
            <a:ext cx="412568" cy="307800"/>
          </a:xfrm>
          <a:prstGeom prst="rect">
            <a:avLst/>
          </a:prstGeom>
          <a:noFill/>
          <a:ln>
            <a:noFill/>
          </a:ln>
        </p:spPr>
      </p:pic>
      <p:pic>
        <p:nvPicPr>
          <p:cNvPr id="669" name="Google Shape;669;p29"/>
          <p:cNvPicPr preferRelativeResize="0"/>
          <p:nvPr/>
        </p:nvPicPr>
        <p:blipFill>
          <a:blip r:embed="rId5">
            <a:alphaModFix/>
          </a:blip>
          <a:stretch>
            <a:fillRect/>
          </a:stretch>
        </p:blipFill>
        <p:spPr>
          <a:xfrm>
            <a:off x="6940900" y="5440373"/>
            <a:ext cx="412568" cy="307800"/>
          </a:xfrm>
          <a:prstGeom prst="rect">
            <a:avLst/>
          </a:prstGeom>
          <a:noFill/>
          <a:ln>
            <a:noFill/>
          </a:ln>
        </p:spPr>
      </p:pic>
      <p:pic>
        <p:nvPicPr>
          <p:cNvPr id="670" name="Google Shape;670;p29"/>
          <p:cNvPicPr preferRelativeResize="0"/>
          <p:nvPr/>
        </p:nvPicPr>
        <p:blipFill>
          <a:blip r:embed="rId5">
            <a:alphaModFix/>
          </a:blip>
          <a:stretch>
            <a:fillRect/>
          </a:stretch>
        </p:blipFill>
        <p:spPr>
          <a:xfrm>
            <a:off x="5240075" y="5132573"/>
            <a:ext cx="412568" cy="307800"/>
          </a:xfrm>
          <a:prstGeom prst="rect">
            <a:avLst/>
          </a:prstGeom>
          <a:noFill/>
          <a:ln>
            <a:noFill/>
          </a:ln>
        </p:spPr>
      </p:pic>
      <p:pic>
        <p:nvPicPr>
          <p:cNvPr id="671" name="Google Shape;671;p29"/>
          <p:cNvPicPr preferRelativeResize="0"/>
          <p:nvPr/>
        </p:nvPicPr>
        <p:blipFill>
          <a:blip r:embed="rId5">
            <a:alphaModFix/>
          </a:blip>
          <a:stretch>
            <a:fillRect/>
          </a:stretch>
        </p:blipFill>
        <p:spPr>
          <a:xfrm>
            <a:off x="7427450" y="4211598"/>
            <a:ext cx="412568" cy="3078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6" name="Shape 676"/>
        <p:cNvGrpSpPr/>
        <p:nvPr/>
      </p:nvGrpSpPr>
      <p:grpSpPr>
        <a:xfrm>
          <a:off x="0" y="0"/>
          <a:ext cx="0" cy="0"/>
          <a:chOff x="0" y="0"/>
          <a:chExt cx="0" cy="0"/>
        </a:xfrm>
      </p:grpSpPr>
      <p:pic>
        <p:nvPicPr>
          <p:cNvPr id="677" name="Google Shape;677;p30"/>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sp>
        <p:nvSpPr>
          <p:cNvPr id="678" name="Google Shape;678;p30"/>
          <p:cNvSpPr/>
          <p:nvPr/>
        </p:nvSpPr>
        <p:spPr>
          <a:xfrm>
            <a:off x="3801050" y="1197250"/>
            <a:ext cx="5121000" cy="882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2000">
                <a:solidFill>
                  <a:schemeClr val="dk1"/>
                </a:solidFill>
                <a:latin typeface="Calibri"/>
                <a:ea typeface="Calibri"/>
                <a:cs typeface="Calibri"/>
                <a:sym typeface="Calibri"/>
              </a:rPr>
              <a:t>Люди и взаимодействие важнее процессов и инструментов</a:t>
            </a:r>
            <a:endParaRPr sz="2000">
              <a:solidFill>
                <a:schemeClr val="dk1"/>
              </a:solidFill>
              <a:latin typeface="Calibri"/>
              <a:ea typeface="Calibri"/>
              <a:cs typeface="Calibri"/>
              <a:sym typeface="Calibri"/>
            </a:endParaRPr>
          </a:p>
          <a:p>
            <a:pPr indent="0" lvl="0" marL="0" marR="0" rtl="0" algn="l">
              <a:spcBef>
                <a:spcPts val="0"/>
              </a:spcBef>
              <a:spcAft>
                <a:spcPts val="0"/>
              </a:spcAft>
              <a:buNone/>
            </a:pPr>
            <a:r>
              <a:rPr lang="ru-RU" sz="2000">
                <a:solidFill>
                  <a:schemeClr val="dk1"/>
                </a:solidFill>
                <a:latin typeface="Calibri"/>
                <a:ea typeface="Calibri"/>
                <a:cs typeface="Calibri"/>
                <a:sym typeface="Calibri"/>
              </a:rPr>
              <a:t>                                      (Agile manifesto)</a:t>
            </a:r>
            <a:endParaRPr sz="2000">
              <a:solidFill>
                <a:schemeClr val="dk1"/>
              </a:solidFill>
              <a:latin typeface="Calibri"/>
              <a:ea typeface="Calibri"/>
              <a:cs typeface="Calibri"/>
              <a:sym typeface="Calibri"/>
            </a:endParaRPr>
          </a:p>
        </p:txBody>
      </p:sp>
      <p:grpSp>
        <p:nvGrpSpPr>
          <p:cNvPr id="679" name="Google Shape;679;p30"/>
          <p:cNvGrpSpPr/>
          <p:nvPr/>
        </p:nvGrpSpPr>
        <p:grpSpPr>
          <a:xfrm>
            <a:off x="1450651" y="4355501"/>
            <a:ext cx="2030009" cy="1788673"/>
            <a:chOff x="6758250" y="4380204"/>
            <a:chExt cx="2359104" cy="2359104"/>
          </a:xfrm>
        </p:grpSpPr>
        <p:pic>
          <p:nvPicPr>
            <p:cNvPr id="680" name="Google Shape;680;p30"/>
            <p:cNvPicPr preferRelativeResize="0"/>
            <p:nvPr/>
          </p:nvPicPr>
          <p:blipFill rotWithShape="1">
            <a:blip r:embed="rId4">
              <a:alphaModFix/>
            </a:blip>
            <a:srcRect b="0" l="0" r="0" t="0"/>
            <a:stretch/>
          </p:blipFill>
          <p:spPr>
            <a:xfrm>
              <a:off x="6758250" y="4380204"/>
              <a:ext cx="2359104" cy="2359104"/>
            </a:xfrm>
            <a:prstGeom prst="rect">
              <a:avLst/>
            </a:prstGeom>
            <a:noFill/>
            <a:ln>
              <a:noFill/>
            </a:ln>
          </p:spPr>
        </p:pic>
        <p:sp>
          <p:nvSpPr>
            <p:cNvPr id="681" name="Google Shape;681;p30"/>
            <p:cNvSpPr txBox="1"/>
            <p:nvPr/>
          </p:nvSpPr>
          <p:spPr>
            <a:xfrm>
              <a:off x="7668072" y="5375090"/>
              <a:ext cx="539400" cy="48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800">
                  <a:solidFill>
                    <a:srgbClr val="FF0000"/>
                  </a:solidFill>
                  <a:latin typeface="Calibri"/>
                  <a:ea typeface="Calibri"/>
                  <a:cs typeface="Calibri"/>
                  <a:sym typeface="Calibri"/>
                </a:rPr>
                <a:t>SA</a:t>
              </a:r>
              <a:endParaRPr b="1" sz="1800">
                <a:solidFill>
                  <a:srgbClr val="FF0000"/>
                </a:solidFill>
                <a:latin typeface="Calibri"/>
                <a:ea typeface="Calibri"/>
                <a:cs typeface="Calibri"/>
                <a:sym typeface="Calibri"/>
              </a:endParaRPr>
            </a:p>
          </p:txBody>
        </p:sp>
      </p:grpSp>
      <p:sp>
        <p:nvSpPr>
          <p:cNvPr id="682" name="Google Shape;682;p30"/>
          <p:cNvSpPr/>
          <p:nvPr/>
        </p:nvSpPr>
        <p:spPr>
          <a:xfrm>
            <a:off x="1530500" y="2322650"/>
            <a:ext cx="5294100" cy="1540800"/>
          </a:xfrm>
          <a:prstGeom prst="cloudCallout">
            <a:avLst>
              <a:gd fmla="val -20833" name="adj1"/>
              <a:gd fmla="val 62500" name="adj2"/>
            </a:avLst>
          </a:prstGeom>
          <a:solidFill>
            <a:schemeClr val="lt2"/>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ru-RU"/>
              <a:t>Если процесс “правильный”, но при этом он не работает - изменяйте его так, чтобы он работал:)</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7" name="Shape 687"/>
        <p:cNvGrpSpPr/>
        <p:nvPr/>
      </p:nvGrpSpPr>
      <p:grpSpPr>
        <a:xfrm>
          <a:off x="0" y="0"/>
          <a:ext cx="0" cy="0"/>
          <a:chOff x="0" y="0"/>
          <a:chExt cx="0" cy="0"/>
        </a:xfrm>
      </p:grpSpPr>
      <p:sp>
        <p:nvSpPr>
          <p:cNvPr id="688" name="Google Shape;688;p31"/>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Спасибо за внимание</a:t>
            </a:r>
            <a:endParaRPr b="1" sz="4400">
              <a:solidFill>
                <a:schemeClr val="dk1"/>
              </a:solidFill>
              <a:latin typeface="Calibri"/>
              <a:ea typeface="Calibri"/>
              <a:cs typeface="Calibri"/>
              <a:sym typeface="Calibri"/>
            </a:endParaRPr>
          </a:p>
        </p:txBody>
      </p:sp>
      <p:sp>
        <p:nvSpPr>
          <p:cNvPr id="689" name="Google Shape;689;p31"/>
          <p:cNvSpPr txBox="1"/>
          <p:nvPr/>
        </p:nvSpPr>
        <p:spPr>
          <a:xfrm>
            <a:off x="457200" y="1600213"/>
            <a:ext cx="8229600" cy="4526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888888"/>
              </a:buClr>
              <a:buSzPts val="3600"/>
              <a:buFont typeface="Arial"/>
              <a:buNone/>
            </a:pPr>
            <a:r>
              <a:t/>
            </a:r>
            <a:endParaRPr sz="3600">
              <a:solidFill>
                <a:schemeClr val="dk1"/>
              </a:solidFill>
              <a:latin typeface="Calibri"/>
              <a:ea typeface="Calibri"/>
              <a:cs typeface="Calibri"/>
              <a:sym typeface="Calibri"/>
            </a:endParaRPr>
          </a:p>
          <a:p>
            <a:pPr indent="0" lvl="0" marL="0" marR="0" rtl="0" algn="ctr">
              <a:spcBef>
                <a:spcPts val="720"/>
              </a:spcBef>
              <a:spcAft>
                <a:spcPts val="0"/>
              </a:spcAft>
              <a:buClr>
                <a:schemeClr val="dk1"/>
              </a:buClr>
              <a:buSzPts val="3600"/>
              <a:buFont typeface="Arial"/>
              <a:buNone/>
            </a:pPr>
            <a:r>
              <a:rPr lang="ru-RU" sz="3600">
                <a:solidFill>
                  <a:schemeClr val="dk1"/>
                </a:solidFill>
                <a:latin typeface="Calibri"/>
                <a:ea typeface="Calibri"/>
                <a:cs typeface="Calibri"/>
                <a:sym typeface="Calibri"/>
              </a:rPr>
              <a:t>Лилия Абрарова</a:t>
            </a:r>
            <a:endParaRPr sz="3600">
              <a:solidFill>
                <a:schemeClr val="dk1"/>
              </a:solidFill>
              <a:latin typeface="Calibri"/>
              <a:ea typeface="Calibri"/>
              <a:cs typeface="Calibri"/>
              <a:sym typeface="Calibri"/>
            </a:endParaRPr>
          </a:p>
          <a:p>
            <a:pPr indent="0" lvl="0" marL="0" marR="0" rtl="0" algn="ctr">
              <a:spcBef>
                <a:spcPts val="720"/>
              </a:spcBef>
              <a:spcAft>
                <a:spcPts val="0"/>
              </a:spcAft>
              <a:buClr>
                <a:schemeClr val="dk1"/>
              </a:buClr>
              <a:buSzPts val="3600"/>
              <a:buFont typeface="Arial"/>
              <a:buNone/>
            </a:pPr>
            <a:r>
              <a:rPr lang="ru-RU" sz="3600">
                <a:solidFill>
                  <a:srgbClr val="666666"/>
                </a:solidFill>
                <a:latin typeface="Calibri"/>
                <a:ea typeface="Calibri"/>
                <a:cs typeface="Calibri"/>
                <a:sym typeface="Calibri"/>
              </a:rPr>
              <a:t>Открытая мобильная платформа</a:t>
            </a:r>
            <a:endParaRPr sz="3600">
              <a:solidFill>
                <a:srgbClr val="666666"/>
              </a:solidFill>
              <a:latin typeface="Calibri"/>
              <a:ea typeface="Calibri"/>
              <a:cs typeface="Calibri"/>
              <a:sym typeface="Calibri"/>
            </a:endParaRPr>
          </a:p>
          <a:p>
            <a:pPr indent="0" lvl="0" marL="0" marR="0" rtl="0" algn="ctr">
              <a:spcBef>
                <a:spcPts val="720"/>
              </a:spcBef>
              <a:spcAft>
                <a:spcPts val="0"/>
              </a:spcAft>
              <a:buClr>
                <a:srgbClr val="888888"/>
              </a:buClr>
              <a:buSzPts val="3600"/>
              <a:buFont typeface="Arial"/>
              <a:buNone/>
            </a:pPr>
            <a:r>
              <a:rPr lang="ru-RU" sz="3600" u="sng">
                <a:solidFill>
                  <a:srgbClr val="0000FF"/>
                </a:solidFill>
                <a:latin typeface="Calibri"/>
                <a:ea typeface="Calibri"/>
                <a:cs typeface="Calibri"/>
                <a:sym typeface="Calibri"/>
              </a:rPr>
              <a:t>l.abrarova@omprussia.ru</a:t>
            </a:r>
            <a:endParaRPr sz="3600" u="sng">
              <a:solidFill>
                <a:srgbClr val="0000FF"/>
              </a:solidFill>
              <a:latin typeface="Calibri"/>
              <a:ea typeface="Calibri"/>
              <a:cs typeface="Calibri"/>
              <a:sym typeface="Calibri"/>
            </a:endParaRPr>
          </a:p>
          <a:p>
            <a:pPr indent="0" lvl="0" marL="0" marR="0" rtl="0" algn="ctr">
              <a:spcBef>
                <a:spcPts val="720"/>
              </a:spcBef>
              <a:spcAft>
                <a:spcPts val="0"/>
              </a:spcAft>
              <a:buClr>
                <a:srgbClr val="888888"/>
              </a:buClr>
              <a:buSzPts val="3600"/>
              <a:buFont typeface="Arial"/>
              <a:buNone/>
            </a:pPr>
            <a:r>
              <a:rPr lang="ru-RU" sz="3600" u="sng">
                <a:solidFill>
                  <a:srgbClr val="0000FF"/>
                </a:solidFill>
                <a:latin typeface="Calibri"/>
                <a:ea typeface="Calibri"/>
                <a:cs typeface="Calibri"/>
                <a:sym typeface="Calibri"/>
              </a:rPr>
              <a:t>@lilyabrarova</a:t>
            </a:r>
            <a:endParaRPr sz="3600" u="sng">
              <a:solidFill>
                <a:srgbClr val="0000FF"/>
              </a:solidFill>
              <a:latin typeface="Calibri"/>
              <a:ea typeface="Calibri"/>
              <a:cs typeface="Calibri"/>
              <a:sym typeface="Calibri"/>
            </a:endParaRPr>
          </a:p>
          <a:p>
            <a:pPr indent="0" lvl="0" marL="0" marR="0" rtl="0" algn="l">
              <a:spcBef>
                <a:spcPts val="720"/>
              </a:spcBef>
              <a:spcAft>
                <a:spcPts val="0"/>
              </a:spcAft>
              <a:buClr>
                <a:srgbClr val="888888"/>
              </a:buClr>
              <a:buSzPts val="3600"/>
              <a:buFont typeface="Arial"/>
              <a:buNone/>
            </a:pPr>
            <a:r>
              <a:t/>
            </a:r>
            <a:endParaRPr sz="3600">
              <a:solidFill>
                <a:srgbClr val="888888"/>
              </a:solidFill>
              <a:latin typeface="Calibri"/>
              <a:ea typeface="Calibri"/>
              <a:cs typeface="Calibri"/>
              <a:sym typeface="Calibri"/>
            </a:endParaRPr>
          </a:p>
          <a:p>
            <a:pPr indent="0" lvl="0" marL="0" marR="0" rtl="0" algn="ctr">
              <a:spcBef>
                <a:spcPts val="720"/>
              </a:spcBef>
              <a:spcAft>
                <a:spcPts val="0"/>
              </a:spcAft>
              <a:buClr>
                <a:srgbClr val="888888"/>
              </a:buClr>
              <a:buSzPts val="3600"/>
              <a:buFont typeface="Arial"/>
              <a:buNone/>
            </a:pPr>
            <a:r>
              <a:t/>
            </a:r>
            <a:endParaRPr sz="3600">
              <a:solidFill>
                <a:srgbClr val="888888"/>
              </a:solidFill>
              <a:latin typeface="Calibri"/>
              <a:ea typeface="Calibri"/>
              <a:cs typeface="Calibri"/>
              <a:sym typeface="Calibri"/>
            </a:endParaRPr>
          </a:p>
        </p:txBody>
      </p:sp>
      <p:pic>
        <p:nvPicPr>
          <p:cNvPr id="690" name="Google Shape;690;p31"/>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691" name="Google Shape;691;p31"/>
          <p:cNvPicPr preferRelativeResize="0"/>
          <p:nvPr/>
        </p:nvPicPr>
        <p:blipFill>
          <a:blip r:embed="rId4">
            <a:alphaModFix/>
          </a:blip>
          <a:stretch>
            <a:fillRect/>
          </a:stretch>
        </p:blipFill>
        <p:spPr>
          <a:xfrm>
            <a:off x="1356724" y="3521449"/>
            <a:ext cx="683501" cy="683501"/>
          </a:xfrm>
          <a:prstGeom prst="rect">
            <a:avLst/>
          </a:prstGeom>
          <a:noFill/>
          <a:ln>
            <a:noFill/>
          </a:ln>
        </p:spPr>
      </p:pic>
      <p:pic>
        <p:nvPicPr>
          <p:cNvPr id="692" name="Google Shape;692;p31"/>
          <p:cNvPicPr preferRelativeResize="0"/>
          <p:nvPr/>
        </p:nvPicPr>
        <p:blipFill>
          <a:blip r:embed="rId5">
            <a:alphaModFix/>
          </a:blip>
          <a:stretch>
            <a:fillRect/>
          </a:stretch>
        </p:blipFill>
        <p:spPr>
          <a:xfrm>
            <a:off x="2584725" y="4204950"/>
            <a:ext cx="637100" cy="637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4"/>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i="0" lang="ru-RU" sz="4400" u="none" cap="none" strike="noStrike">
                <a:solidFill>
                  <a:schemeClr val="dk1"/>
                </a:solidFill>
                <a:latin typeface="Calibri"/>
                <a:ea typeface="Calibri"/>
                <a:cs typeface="Calibri"/>
                <a:sym typeface="Calibri"/>
              </a:rPr>
              <a:t>О себе</a:t>
            </a:r>
            <a:endParaRPr b="1" i="0" sz="4400" u="none" cap="none" strike="noStrike">
              <a:solidFill>
                <a:schemeClr val="dk1"/>
              </a:solidFill>
              <a:latin typeface="Calibri"/>
              <a:ea typeface="Calibri"/>
              <a:cs typeface="Calibri"/>
              <a:sym typeface="Calibri"/>
            </a:endParaRPr>
          </a:p>
        </p:txBody>
      </p:sp>
      <p:pic>
        <p:nvPicPr>
          <p:cNvPr id="87" name="Google Shape;87;p14"/>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sp>
        <p:nvSpPr>
          <p:cNvPr id="88" name="Google Shape;88;p14"/>
          <p:cNvSpPr txBox="1"/>
          <p:nvPr/>
        </p:nvSpPr>
        <p:spPr>
          <a:xfrm>
            <a:off x="5436096" y="1591412"/>
            <a:ext cx="210224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ru-RU" sz="1800" u="none" cap="none" strike="noStrike">
                <a:solidFill>
                  <a:schemeClr val="dk1"/>
                </a:solidFill>
                <a:latin typeface="Arial"/>
                <a:ea typeface="Arial"/>
                <a:cs typeface="Arial"/>
                <a:sym typeface="Arial"/>
              </a:rPr>
              <a:t>Лилия Абрарова</a:t>
            </a:r>
            <a:endParaRPr b="1" sz="1800">
              <a:solidFill>
                <a:schemeClr val="dk1"/>
              </a:solidFill>
              <a:latin typeface="Arial"/>
              <a:ea typeface="Arial"/>
              <a:cs typeface="Arial"/>
              <a:sym typeface="Arial"/>
            </a:endParaRPr>
          </a:p>
        </p:txBody>
      </p:sp>
      <p:sp>
        <p:nvSpPr>
          <p:cNvPr id="89" name="Google Shape;89;p14"/>
          <p:cNvSpPr txBox="1"/>
          <p:nvPr/>
        </p:nvSpPr>
        <p:spPr>
          <a:xfrm>
            <a:off x="4301075" y="2348880"/>
            <a:ext cx="4569008" cy="2308324"/>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Arial"/>
              <a:buChar char="•"/>
            </a:pPr>
            <a:r>
              <a:rPr lang="ru-RU" sz="1800">
                <a:solidFill>
                  <a:schemeClr val="dk1"/>
                </a:solidFill>
                <a:latin typeface="Arial"/>
                <a:ea typeface="Arial"/>
                <a:cs typeface="Arial"/>
                <a:sym typeface="Arial"/>
              </a:rPr>
              <a:t>Опыт работы в IT и аналитике – 6 лет.</a:t>
            </a:r>
            <a:endParaRPr/>
          </a:p>
          <a:p>
            <a:pPr indent="-285750" lvl="0" marL="285750" marR="0" rtl="0" algn="l">
              <a:spcBef>
                <a:spcPts val="0"/>
              </a:spcBef>
              <a:spcAft>
                <a:spcPts val="0"/>
              </a:spcAft>
              <a:buClr>
                <a:schemeClr val="dk1"/>
              </a:buClr>
              <a:buSzPts val="1800"/>
              <a:buFont typeface="Arial"/>
              <a:buChar char="•"/>
            </a:pPr>
            <a:r>
              <a:rPr lang="ru-RU" sz="1800">
                <a:solidFill>
                  <a:schemeClr val="dk1"/>
                </a:solidFill>
                <a:latin typeface="Arial"/>
                <a:ea typeface="Arial"/>
                <a:cs typeface="Arial"/>
                <a:sym typeface="Arial"/>
              </a:rPr>
              <a:t> Сейчас – системный аналитик в</a:t>
            </a:r>
            <a:endParaRPr/>
          </a:p>
          <a:p>
            <a:pPr indent="0" lvl="0" marL="0" marR="0" rtl="0" algn="l">
              <a:spcBef>
                <a:spcPts val="0"/>
              </a:spcBef>
              <a:spcAft>
                <a:spcPts val="0"/>
              </a:spcAft>
              <a:buNone/>
            </a:pPr>
            <a:r>
              <a:rPr lang="ru-RU" sz="1800">
                <a:solidFill>
                  <a:schemeClr val="dk1"/>
                </a:solidFill>
                <a:latin typeface="Arial"/>
                <a:ea typeface="Arial"/>
                <a:cs typeface="Arial"/>
                <a:sym typeface="Arial"/>
              </a:rPr>
              <a:t> ООО Открытая мобильная платформа</a:t>
            </a:r>
            <a:endParaRPr/>
          </a:p>
          <a:p>
            <a:pPr indent="-285750" lvl="0" marL="285750" marR="0" rtl="0" algn="l">
              <a:spcBef>
                <a:spcPts val="0"/>
              </a:spcBef>
              <a:spcAft>
                <a:spcPts val="0"/>
              </a:spcAft>
              <a:buClr>
                <a:schemeClr val="dk1"/>
              </a:buClr>
              <a:buSzPts val="1800"/>
              <a:buFont typeface="Arial"/>
              <a:buChar char="•"/>
            </a:pPr>
            <a:r>
              <a:rPr lang="ru-RU" sz="1800">
                <a:solidFill>
                  <a:schemeClr val="dk1"/>
                </a:solidFill>
                <a:latin typeface="Arial"/>
                <a:ea typeface="Arial"/>
                <a:cs typeface="Arial"/>
                <a:sym typeface="Arial"/>
              </a:rPr>
              <a:t>Работала в качестве аналитика</a:t>
            </a:r>
            <a:endParaRPr/>
          </a:p>
          <a:p>
            <a:pPr indent="0" lvl="0" marL="0" marR="0" rtl="0" algn="l">
              <a:spcBef>
                <a:spcPts val="0"/>
              </a:spcBef>
              <a:spcAft>
                <a:spcPts val="0"/>
              </a:spcAft>
              <a:buNone/>
            </a:pPr>
            <a:r>
              <a:rPr lang="ru-RU" sz="1800">
                <a:solidFill>
                  <a:schemeClr val="dk1"/>
                </a:solidFill>
                <a:latin typeface="Arial"/>
                <a:ea typeface="Arial"/>
                <a:cs typeface="Arial"/>
                <a:sym typeface="Arial"/>
              </a:rPr>
              <a:t> техподдержки, BI аналитика, </a:t>
            </a:r>
            <a:endParaRPr/>
          </a:p>
          <a:p>
            <a:pPr indent="0" lvl="0" marL="0" marR="0" rtl="0" algn="l">
              <a:spcBef>
                <a:spcPts val="0"/>
              </a:spcBef>
              <a:spcAft>
                <a:spcPts val="0"/>
              </a:spcAft>
              <a:buNone/>
            </a:pPr>
            <a:r>
              <a:rPr lang="ru-RU" sz="1800">
                <a:solidFill>
                  <a:schemeClr val="dk1"/>
                </a:solidFill>
                <a:latin typeface="Arial"/>
                <a:ea typeface="Arial"/>
                <a:cs typeface="Arial"/>
                <a:sym typeface="Arial"/>
              </a:rPr>
              <a:t> администратора проекта</a:t>
            </a:r>
            <a:endParaRPr/>
          </a:p>
          <a:p>
            <a:pPr indent="-285750" lvl="0" marL="285750" marR="0" rtl="0" algn="l">
              <a:spcBef>
                <a:spcPts val="0"/>
              </a:spcBef>
              <a:spcAft>
                <a:spcPts val="0"/>
              </a:spcAft>
              <a:buClr>
                <a:schemeClr val="dk1"/>
              </a:buClr>
              <a:buSzPts val="1800"/>
              <a:buFont typeface="Arial"/>
              <a:buChar char="•"/>
            </a:pPr>
            <a:r>
              <a:rPr lang="ru-RU" sz="1800">
                <a:solidFill>
                  <a:schemeClr val="dk1"/>
                </a:solidFill>
                <a:latin typeface="Arial"/>
                <a:ea typeface="Arial"/>
                <a:cs typeface="Arial"/>
                <a:sym typeface="Arial"/>
              </a:rPr>
              <a:t>Перешла от ТЗ по ГОСТу к User Story</a:t>
            </a:r>
            <a:endParaRPr/>
          </a:p>
          <a:p>
            <a:pPr indent="-228600" lvl="0" marL="34290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grpSp>
        <p:nvGrpSpPr>
          <p:cNvPr id="90" name="Google Shape;90;p14"/>
          <p:cNvGrpSpPr/>
          <p:nvPr/>
        </p:nvGrpSpPr>
        <p:grpSpPr>
          <a:xfrm>
            <a:off x="5551342" y="4424863"/>
            <a:ext cx="2029936" cy="1788585"/>
            <a:chOff x="6758250" y="4380204"/>
            <a:chExt cx="2359104" cy="2359104"/>
          </a:xfrm>
        </p:grpSpPr>
        <p:pic>
          <p:nvPicPr>
            <p:cNvPr id="91" name="Google Shape;91;p14"/>
            <p:cNvPicPr preferRelativeResize="0"/>
            <p:nvPr/>
          </p:nvPicPr>
          <p:blipFill rotWithShape="1">
            <a:blip r:embed="rId4">
              <a:alphaModFix/>
            </a:blip>
            <a:srcRect b="0" l="0" r="0" t="0"/>
            <a:stretch/>
          </p:blipFill>
          <p:spPr>
            <a:xfrm>
              <a:off x="6758250" y="4380204"/>
              <a:ext cx="2359104" cy="2359104"/>
            </a:xfrm>
            <a:prstGeom prst="rect">
              <a:avLst/>
            </a:prstGeom>
            <a:noFill/>
            <a:ln>
              <a:noFill/>
            </a:ln>
          </p:spPr>
        </p:pic>
        <p:sp>
          <p:nvSpPr>
            <p:cNvPr id="92" name="Google Shape;92;p14"/>
            <p:cNvSpPr txBox="1"/>
            <p:nvPr/>
          </p:nvSpPr>
          <p:spPr>
            <a:xfrm>
              <a:off x="7668072" y="5375090"/>
              <a:ext cx="539463" cy="4871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800">
                  <a:solidFill>
                    <a:srgbClr val="FF0000"/>
                  </a:solidFill>
                  <a:latin typeface="Calibri"/>
                  <a:ea typeface="Calibri"/>
                  <a:cs typeface="Calibri"/>
                  <a:sym typeface="Calibri"/>
                </a:rPr>
                <a:t>SA</a:t>
              </a:r>
              <a:endParaRPr b="1" sz="1800">
                <a:solidFill>
                  <a:srgbClr val="FF0000"/>
                </a:solidFill>
                <a:latin typeface="Calibri"/>
                <a:ea typeface="Calibri"/>
                <a:cs typeface="Calibri"/>
                <a:sym typeface="Calibri"/>
              </a:endParaRPr>
            </a:p>
          </p:txBody>
        </p:sp>
      </p:grpSp>
      <p:pic>
        <p:nvPicPr>
          <p:cNvPr descr="C:\Users\lilec\Desktop\фотки\photo_2020-05-27_09-02-00.jpg" id="93" name="Google Shape;93;p14"/>
          <p:cNvPicPr preferRelativeResize="0"/>
          <p:nvPr/>
        </p:nvPicPr>
        <p:blipFill rotWithShape="1">
          <a:blip r:embed="rId5">
            <a:alphaModFix/>
          </a:blip>
          <a:srcRect b="0" l="0" r="0" t="0"/>
          <a:stretch/>
        </p:blipFill>
        <p:spPr>
          <a:xfrm>
            <a:off x="755576" y="1556792"/>
            <a:ext cx="2899240" cy="435098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pic>
        <p:nvPicPr>
          <p:cNvPr id="99" name="Google Shape;99;p15"/>
          <p:cNvPicPr preferRelativeResize="0"/>
          <p:nvPr/>
        </p:nvPicPr>
        <p:blipFill rotWithShape="1">
          <a:blip r:embed="rId3">
            <a:alphaModFix/>
          </a:blip>
          <a:srcRect b="0" l="0" r="0" t="0"/>
          <a:stretch/>
        </p:blipFill>
        <p:spPr>
          <a:xfrm>
            <a:off x="258077" y="404664"/>
            <a:ext cx="8579296" cy="6165304"/>
          </a:xfrm>
          <a:prstGeom prst="rect">
            <a:avLst/>
          </a:prstGeom>
          <a:noFill/>
          <a:ln>
            <a:noFill/>
          </a:ln>
        </p:spPr>
      </p:pic>
      <p:sp>
        <p:nvSpPr>
          <p:cNvPr id="100" name="Google Shape;100;p15"/>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Команда</a:t>
            </a:r>
            <a:endParaRPr b="1" sz="4400">
              <a:solidFill>
                <a:schemeClr val="dk1"/>
              </a:solidFill>
              <a:latin typeface="Calibri"/>
              <a:ea typeface="Calibri"/>
              <a:cs typeface="Calibri"/>
              <a:sym typeface="Calibri"/>
            </a:endParaRPr>
          </a:p>
        </p:txBody>
      </p:sp>
      <p:pic>
        <p:nvPicPr>
          <p:cNvPr id="101" name="Google Shape;101;p15"/>
          <p:cNvPicPr preferRelativeResize="0"/>
          <p:nvPr/>
        </p:nvPicPr>
        <p:blipFill rotWithShape="1">
          <a:blip r:embed="rId4">
            <a:alphaModFix/>
          </a:blip>
          <a:srcRect b="0" l="0" r="0" t="0"/>
          <a:stretch/>
        </p:blipFill>
        <p:spPr>
          <a:xfrm>
            <a:off x="8028384" y="16697"/>
            <a:ext cx="1080698" cy="515882"/>
          </a:xfrm>
          <a:prstGeom prst="rect">
            <a:avLst/>
          </a:prstGeom>
          <a:noFill/>
          <a:ln>
            <a:noFill/>
          </a:ln>
        </p:spPr>
      </p:pic>
      <p:grpSp>
        <p:nvGrpSpPr>
          <p:cNvPr id="102" name="Google Shape;102;p15"/>
          <p:cNvGrpSpPr/>
          <p:nvPr/>
        </p:nvGrpSpPr>
        <p:grpSpPr>
          <a:xfrm>
            <a:off x="4976631" y="4387427"/>
            <a:ext cx="796925" cy="1053514"/>
            <a:chOff x="665189" y="1988840"/>
            <a:chExt cx="2981100" cy="3618825"/>
          </a:xfrm>
        </p:grpSpPr>
        <p:pic>
          <p:nvPicPr>
            <p:cNvPr id="103" name="Google Shape;103;p15"/>
            <p:cNvPicPr preferRelativeResize="0"/>
            <p:nvPr/>
          </p:nvPicPr>
          <p:blipFill rotWithShape="1">
            <a:blip r:embed="rId5">
              <a:alphaModFix/>
            </a:blip>
            <a:srcRect b="0" l="0" r="0" t="0"/>
            <a:stretch/>
          </p:blipFill>
          <p:spPr>
            <a:xfrm>
              <a:off x="971600" y="1988840"/>
              <a:ext cx="2674520" cy="2674520"/>
            </a:xfrm>
            <a:prstGeom prst="rect">
              <a:avLst/>
            </a:prstGeom>
            <a:noFill/>
            <a:ln>
              <a:noFill/>
            </a:ln>
          </p:spPr>
        </p:pic>
        <p:sp>
          <p:nvSpPr>
            <p:cNvPr id="104" name="Google Shape;104;p15"/>
            <p:cNvSpPr txBox="1"/>
            <p:nvPr/>
          </p:nvSpPr>
          <p:spPr>
            <a:xfrm>
              <a:off x="665189" y="4550465"/>
              <a:ext cx="29811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BACK</a:t>
              </a:r>
              <a:endParaRPr b="1" sz="1400">
                <a:solidFill>
                  <a:srgbClr val="FF0000"/>
                </a:solidFill>
                <a:latin typeface="Calibri"/>
                <a:ea typeface="Calibri"/>
                <a:cs typeface="Calibri"/>
                <a:sym typeface="Calibri"/>
              </a:endParaRPr>
            </a:p>
          </p:txBody>
        </p:sp>
      </p:grpSp>
      <p:grpSp>
        <p:nvGrpSpPr>
          <p:cNvPr id="105" name="Google Shape;105;p15"/>
          <p:cNvGrpSpPr/>
          <p:nvPr/>
        </p:nvGrpSpPr>
        <p:grpSpPr>
          <a:xfrm>
            <a:off x="5861234" y="4390570"/>
            <a:ext cx="904550" cy="1016040"/>
            <a:chOff x="312347" y="1770970"/>
            <a:chExt cx="3383700" cy="3490098"/>
          </a:xfrm>
        </p:grpSpPr>
        <p:pic>
          <p:nvPicPr>
            <p:cNvPr id="106" name="Google Shape;106;p15"/>
            <p:cNvPicPr preferRelativeResize="0"/>
            <p:nvPr/>
          </p:nvPicPr>
          <p:blipFill rotWithShape="1">
            <a:blip r:embed="rId5">
              <a:alphaModFix/>
            </a:blip>
            <a:srcRect b="0" l="0" r="0" t="0"/>
            <a:stretch/>
          </p:blipFill>
          <p:spPr>
            <a:xfrm>
              <a:off x="919193" y="1770970"/>
              <a:ext cx="2674520" cy="2674520"/>
            </a:xfrm>
            <a:prstGeom prst="rect">
              <a:avLst/>
            </a:prstGeom>
            <a:noFill/>
            <a:ln>
              <a:noFill/>
            </a:ln>
          </p:spPr>
        </p:pic>
        <p:sp>
          <p:nvSpPr>
            <p:cNvPr id="107" name="Google Shape;107;p15"/>
            <p:cNvSpPr txBox="1"/>
            <p:nvPr/>
          </p:nvSpPr>
          <p:spPr>
            <a:xfrm>
              <a:off x="312347" y="4203868"/>
              <a:ext cx="33837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BACK</a:t>
              </a:r>
              <a:endParaRPr b="1" sz="1400">
                <a:solidFill>
                  <a:srgbClr val="FF0000"/>
                </a:solidFill>
                <a:latin typeface="Calibri"/>
                <a:ea typeface="Calibri"/>
                <a:cs typeface="Calibri"/>
                <a:sym typeface="Calibri"/>
              </a:endParaRPr>
            </a:p>
          </p:txBody>
        </p:sp>
      </p:grpSp>
      <p:grpSp>
        <p:nvGrpSpPr>
          <p:cNvPr id="108" name="Google Shape;108;p15"/>
          <p:cNvGrpSpPr/>
          <p:nvPr/>
        </p:nvGrpSpPr>
        <p:grpSpPr>
          <a:xfrm>
            <a:off x="1078721" y="4387427"/>
            <a:ext cx="904550" cy="1018307"/>
            <a:chOff x="777030" y="1802443"/>
            <a:chExt cx="3383700" cy="3497889"/>
          </a:xfrm>
        </p:grpSpPr>
        <p:pic>
          <p:nvPicPr>
            <p:cNvPr id="109" name="Google Shape;109;p15"/>
            <p:cNvPicPr preferRelativeResize="0"/>
            <p:nvPr/>
          </p:nvPicPr>
          <p:blipFill rotWithShape="1">
            <a:blip r:embed="rId5">
              <a:alphaModFix/>
            </a:blip>
            <a:srcRect b="0" l="0" r="0" t="0"/>
            <a:stretch/>
          </p:blipFill>
          <p:spPr>
            <a:xfrm>
              <a:off x="993403" y="1802443"/>
              <a:ext cx="2674520" cy="2674519"/>
            </a:xfrm>
            <a:prstGeom prst="rect">
              <a:avLst/>
            </a:prstGeom>
            <a:noFill/>
            <a:ln>
              <a:noFill/>
            </a:ln>
          </p:spPr>
        </p:pic>
        <p:sp>
          <p:nvSpPr>
            <p:cNvPr id="110" name="Google Shape;110;p15"/>
            <p:cNvSpPr txBox="1"/>
            <p:nvPr/>
          </p:nvSpPr>
          <p:spPr>
            <a:xfrm>
              <a:off x="777030" y="4243132"/>
              <a:ext cx="33837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MOBILE</a:t>
              </a:r>
              <a:endParaRPr b="1" sz="1400">
                <a:solidFill>
                  <a:srgbClr val="FF0000"/>
                </a:solidFill>
                <a:latin typeface="Calibri"/>
                <a:ea typeface="Calibri"/>
                <a:cs typeface="Calibri"/>
                <a:sym typeface="Calibri"/>
              </a:endParaRPr>
            </a:p>
          </p:txBody>
        </p:sp>
      </p:grpSp>
      <p:grpSp>
        <p:nvGrpSpPr>
          <p:cNvPr id="111" name="Google Shape;111;p15"/>
          <p:cNvGrpSpPr/>
          <p:nvPr/>
        </p:nvGrpSpPr>
        <p:grpSpPr>
          <a:xfrm>
            <a:off x="2006498" y="4399050"/>
            <a:ext cx="904550" cy="1024904"/>
            <a:chOff x="2804231" y="1555809"/>
            <a:chExt cx="3383700" cy="3520552"/>
          </a:xfrm>
        </p:grpSpPr>
        <p:pic>
          <p:nvPicPr>
            <p:cNvPr id="112" name="Google Shape;112;p15"/>
            <p:cNvPicPr preferRelativeResize="0"/>
            <p:nvPr/>
          </p:nvPicPr>
          <p:blipFill rotWithShape="1">
            <a:blip r:embed="rId5">
              <a:alphaModFix/>
            </a:blip>
            <a:srcRect b="0" l="0" r="0" t="0"/>
            <a:stretch/>
          </p:blipFill>
          <p:spPr>
            <a:xfrm>
              <a:off x="3260625" y="1555809"/>
              <a:ext cx="2674520" cy="2674520"/>
            </a:xfrm>
            <a:prstGeom prst="rect">
              <a:avLst/>
            </a:prstGeom>
            <a:noFill/>
            <a:ln>
              <a:noFill/>
            </a:ln>
          </p:spPr>
        </p:pic>
        <p:sp>
          <p:nvSpPr>
            <p:cNvPr id="113" name="Google Shape;113;p15"/>
            <p:cNvSpPr txBox="1"/>
            <p:nvPr/>
          </p:nvSpPr>
          <p:spPr>
            <a:xfrm>
              <a:off x="2804231" y="4019161"/>
              <a:ext cx="33837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FRONT</a:t>
              </a:r>
              <a:endParaRPr b="1" sz="1400">
                <a:solidFill>
                  <a:srgbClr val="FF0000"/>
                </a:solidFill>
                <a:latin typeface="Calibri"/>
                <a:ea typeface="Calibri"/>
                <a:cs typeface="Calibri"/>
                <a:sym typeface="Calibri"/>
              </a:endParaRPr>
            </a:p>
          </p:txBody>
        </p:sp>
      </p:grpSp>
      <p:grpSp>
        <p:nvGrpSpPr>
          <p:cNvPr id="114" name="Google Shape;114;p15"/>
          <p:cNvGrpSpPr/>
          <p:nvPr/>
        </p:nvGrpSpPr>
        <p:grpSpPr>
          <a:xfrm>
            <a:off x="3091949" y="4399051"/>
            <a:ext cx="714968" cy="1024898"/>
            <a:chOff x="956307" y="1959885"/>
            <a:chExt cx="2674520" cy="3520529"/>
          </a:xfrm>
        </p:grpSpPr>
        <p:pic>
          <p:nvPicPr>
            <p:cNvPr id="115" name="Google Shape;115;p15"/>
            <p:cNvPicPr preferRelativeResize="0"/>
            <p:nvPr/>
          </p:nvPicPr>
          <p:blipFill rotWithShape="1">
            <a:blip r:embed="rId5">
              <a:alphaModFix/>
            </a:blip>
            <a:srcRect b="0" l="0" r="0" t="0"/>
            <a:stretch/>
          </p:blipFill>
          <p:spPr>
            <a:xfrm>
              <a:off x="956307" y="1959885"/>
              <a:ext cx="2674520" cy="2674520"/>
            </a:xfrm>
            <a:prstGeom prst="rect">
              <a:avLst/>
            </a:prstGeom>
            <a:noFill/>
            <a:ln>
              <a:noFill/>
            </a:ln>
          </p:spPr>
        </p:pic>
        <p:sp>
          <p:nvSpPr>
            <p:cNvPr id="116" name="Google Shape;116;p15"/>
            <p:cNvSpPr txBox="1"/>
            <p:nvPr/>
          </p:nvSpPr>
          <p:spPr>
            <a:xfrm>
              <a:off x="1234593" y="4423199"/>
              <a:ext cx="2117944" cy="105721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AQA</a:t>
              </a:r>
              <a:endParaRPr b="1" sz="1400">
                <a:solidFill>
                  <a:srgbClr val="FF0000"/>
                </a:solidFill>
                <a:latin typeface="Calibri"/>
                <a:ea typeface="Calibri"/>
                <a:cs typeface="Calibri"/>
                <a:sym typeface="Calibri"/>
              </a:endParaRPr>
            </a:p>
          </p:txBody>
        </p:sp>
      </p:grpSp>
      <p:grpSp>
        <p:nvGrpSpPr>
          <p:cNvPr id="117" name="Google Shape;117;p15"/>
          <p:cNvGrpSpPr/>
          <p:nvPr/>
        </p:nvGrpSpPr>
        <p:grpSpPr>
          <a:xfrm>
            <a:off x="4124884" y="4477839"/>
            <a:ext cx="630649" cy="972783"/>
            <a:chOff x="6784896" y="4206077"/>
            <a:chExt cx="2359104" cy="3341516"/>
          </a:xfrm>
        </p:grpSpPr>
        <p:pic>
          <p:nvPicPr>
            <p:cNvPr id="118" name="Google Shape;118;p15"/>
            <p:cNvPicPr preferRelativeResize="0"/>
            <p:nvPr/>
          </p:nvPicPr>
          <p:blipFill rotWithShape="1">
            <a:blip r:embed="rId6">
              <a:alphaModFix/>
            </a:blip>
            <a:srcRect b="0" l="0" r="0" t="0"/>
            <a:stretch/>
          </p:blipFill>
          <p:spPr>
            <a:xfrm>
              <a:off x="6784896" y="4206077"/>
              <a:ext cx="2359104" cy="2359104"/>
            </a:xfrm>
            <a:prstGeom prst="rect">
              <a:avLst/>
            </a:prstGeom>
            <a:noFill/>
            <a:ln>
              <a:noFill/>
            </a:ln>
          </p:spPr>
        </p:pic>
        <p:sp>
          <p:nvSpPr>
            <p:cNvPr id="119" name="Google Shape;119;p15"/>
            <p:cNvSpPr txBox="1"/>
            <p:nvPr/>
          </p:nvSpPr>
          <p:spPr>
            <a:xfrm>
              <a:off x="7139336" y="6490377"/>
              <a:ext cx="1650220" cy="10572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SA</a:t>
              </a:r>
              <a:endParaRPr b="1" sz="1400">
                <a:solidFill>
                  <a:srgbClr val="FF0000"/>
                </a:solidFill>
                <a:latin typeface="Calibri"/>
                <a:ea typeface="Calibri"/>
                <a:cs typeface="Calibri"/>
                <a:sym typeface="Calibri"/>
              </a:endParaRPr>
            </a:p>
          </p:txBody>
        </p:sp>
      </p:grpSp>
      <p:sp>
        <p:nvSpPr>
          <p:cNvPr id="120" name="Google Shape;120;p15"/>
          <p:cNvSpPr/>
          <p:nvPr/>
        </p:nvSpPr>
        <p:spPr>
          <a:xfrm>
            <a:off x="5314612" y="1988840"/>
            <a:ext cx="3145626" cy="1332148"/>
          </a:xfrm>
          <a:prstGeom prst="wedgeEllipseCallout">
            <a:avLst>
              <a:gd fmla="val -20833" name="adj1"/>
              <a:gd fmla="val 62500" name="adj2"/>
            </a:avLst>
          </a:prstGeom>
          <a:solidFill>
            <a:schemeClr val="dk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800">
                <a:solidFill>
                  <a:schemeClr val="lt1"/>
                </a:solidFill>
                <a:latin typeface="Calibri"/>
                <a:ea typeface="Calibri"/>
                <a:cs typeface="Calibri"/>
                <a:sym typeface="Calibri"/>
              </a:rPr>
              <a:t>Да куда ты денешься с подводной лодки! </a:t>
            </a:r>
            <a:endParaRPr sz="1800">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6"/>
          <p:cNvSpPr/>
          <p:nvPr/>
        </p:nvSpPr>
        <p:spPr>
          <a:xfrm>
            <a:off x="1187624" y="1772816"/>
            <a:ext cx="5701729" cy="3456384"/>
          </a:xfrm>
          <a:prstGeom prst="ellipse">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7" name="Google Shape;127;p16"/>
          <p:cNvSpPr/>
          <p:nvPr/>
        </p:nvSpPr>
        <p:spPr>
          <a:xfrm>
            <a:off x="451327" y="1327849"/>
            <a:ext cx="8585169" cy="4675658"/>
          </a:xfrm>
          <a:prstGeom prst="cloud">
            <a:avLst/>
          </a:prstGeom>
          <a:solidFill>
            <a:schemeClr val="lt1"/>
          </a:solidFill>
          <a:ln cap="flat" cmpd="sng" w="762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8" name="Google Shape;128;p16"/>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Команда</a:t>
            </a:r>
            <a:endParaRPr b="1" sz="4400">
              <a:solidFill>
                <a:schemeClr val="dk1"/>
              </a:solidFill>
              <a:latin typeface="Calibri"/>
              <a:ea typeface="Calibri"/>
              <a:cs typeface="Calibri"/>
              <a:sym typeface="Calibri"/>
            </a:endParaRPr>
          </a:p>
        </p:txBody>
      </p:sp>
      <p:pic>
        <p:nvPicPr>
          <p:cNvPr id="129" name="Google Shape;129;p16"/>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grpSp>
        <p:nvGrpSpPr>
          <p:cNvPr id="130" name="Google Shape;130;p16"/>
          <p:cNvGrpSpPr/>
          <p:nvPr/>
        </p:nvGrpSpPr>
        <p:grpSpPr>
          <a:xfrm>
            <a:off x="6521974" y="3878596"/>
            <a:ext cx="1087157" cy="1050342"/>
            <a:chOff x="1188359" y="1653146"/>
            <a:chExt cx="4066787" cy="3607927"/>
          </a:xfrm>
        </p:grpSpPr>
        <p:pic>
          <p:nvPicPr>
            <p:cNvPr id="131" name="Google Shape;131;p16"/>
            <p:cNvPicPr preferRelativeResize="0"/>
            <p:nvPr/>
          </p:nvPicPr>
          <p:blipFill rotWithShape="1">
            <a:blip r:embed="rId4">
              <a:alphaModFix/>
            </a:blip>
            <a:srcRect b="0" l="0" r="0" t="0"/>
            <a:stretch/>
          </p:blipFill>
          <p:spPr>
            <a:xfrm>
              <a:off x="1884491" y="1653146"/>
              <a:ext cx="2674519" cy="2674520"/>
            </a:xfrm>
            <a:prstGeom prst="rect">
              <a:avLst/>
            </a:prstGeom>
            <a:noFill/>
            <a:ln>
              <a:noFill/>
            </a:ln>
          </p:spPr>
        </p:pic>
        <p:sp>
          <p:nvSpPr>
            <p:cNvPr id="132" name="Google Shape;132;p16"/>
            <p:cNvSpPr txBox="1"/>
            <p:nvPr/>
          </p:nvSpPr>
          <p:spPr>
            <a:xfrm>
              <a:off x="1188359" y="4203858"/>
              <a:ext cx="4066787" cy="105721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DESIGNER</a:t>
              </a:r>
              <a:endParaRPr b="1" sz="1400">
                <a:solidFill>
                  <a:srgbClr val="FF0000"/>
                </a:solidFill>
                <a:latin typeface="Calibri"/>
                <a:ea typeface="Calibri"/>
                <a:cs typeface="Calibri"/>
                <a:sym typeface="Calibri"/>
              </a:endParaRPr>
            </a:p>
          </p:txBody>
        </p:sp>
      </p:grpSp>
      <p:grpSp>
        <p:nvGrpSpPr>
          <p:cNvPr id="133" name="Google Shape;133;p16"/>
          <p:cNvGrpSpPr/>
          <p:nvPr/>
        </p:nvGrpSpPr>
        <p:grpSpPr>
          <a:xfrm>
            <a:off x="6809325" y="2006294"/>
            <a:ext cx="1274743" cy="1306923"/>
            <a:chOff x="993367" y="1551162"/>
            <a:chExt cx="4768500" cy="4489287"/>
          </a:xfrm>
        </p:grpSpPr>
        <p:pic>
          <p:nvPicPr>
            <p:cNvPr id="134" name="Google Shape;134;p16"/>
            <p:cNvPicPr preferRelativeResize="0"/>
            <p:nvPr/>
          </p:nvPicPr>
          <p:blipFill rotWithShape="1">
            <a:blip r:embed="rId5">
              <a:alphaModFix/>
            </a:blip>
            <a:srcRect b="0" l="0" r="0" t="0"/>
            <a:stretch/>
          </p:blipFill>
          <p:spPr>
            <a:xfrm>
              <a:off x="1781030" y="1551162"/>
              <a:ext cx="2674519" cy="2674520"/>
            </a:xfrm>
            <a:prstGeom prst="rect">
              <a:avLst/>
            </a:prstGeom>
            <a:noFill/>
            <a:ln>
              <a:noFill/>
            </a:ln>
          </p:spPr>
        </p:pic>
        <p:sp>
          <p:nvSpPr>
            <p:cNvPr id="135" name="Google Shape;135;p16"/>
            <p:cNvSpPr txBox="1"/>
            <p:nvPr/>
          </p:nvSpPr>
          <p:spPr>
            <a:xfrm>
              <a:off x="993367" y="4243149"/>
              <a:ext cx="4768500" cy="1797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SYSTEM </a:t>
              </a:r>
              <a:endParaRPr/>
            </a:p>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ARCHITECT</a:t>
              </a:r>
              <a:endParaRPr b="1" sz="1400">
                <a:solidFill>
                  <a:srgbClr val="FF0000"/>
                </a:solidFill>
                <a:latin typeface="Calibri"/>
                <a:ea typeface="Calibri"/>
                <a:cs typeface="Calibri"/>
                <a:sym typeface="Calibri"/>
              </a:endParaRPr>
            </a:p>
          </p:txBody>
        </p:sp>
      </p:grpSp>
      <p:grpSp>
        <p:nvGrpSpPr>
          <p:cNvPr id="136" name="Google Shape;136;p16"/>
          <p:cNvGrpSpPr/>
          <p:nvPr/>
        </p:nvGrpSpPr>
        <p:grpSpPr>
          <a:xfrm>
            <a:off x="5692424" y="2642047"/>
            <a:ext cx="1082121" cy="1686400"/>
            <a:chOff x="969599" y="2160642"/>
            <a:chExt cx="1082121" cy="1686400"/>
          </a:xfrm>
        </p:grpSpPr>
        <p:sp>
          <p:nvSpPr>
            <p:cNvPr id="137" name="Google Shape;137;p16"/>
            <p:cNvSpPr txBox="1"/>
            <p:nvPr/>
          </p:nvSpPr>
          <p:spPr>
            <a:xfrm>
              <a:off x="1002011" y="3323822"/>
              <a:ext cx="1027157"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PRODUCT OWNER</a:t>
              </a:r>
              <a:endParaRPr b="1" sz="1400">
                <a:solidFill>
                  <a:srgbClr val="FF0000"/>
                </a:solidFill>
                <a:latin typeface="Calibri"/>
                <a:ea typeface="Calibri"/>
                <a:cs typeface="Calibri"/>
                <a:sym typeface="Calibri"/>
              </a:endParaRPr>
            </a:p>
          </p:txBody>
        </p:sp>
        <p:pic>
          <p:nvPicPr>
            <p:cNvPr id="138" name="Google Shape;138;p16"/>
            <p:cNvPicPr preferRelativeResize="0"/>
            <p:nvPr/>
          </p:nvPicPr>
          <p:blipFill rotWithShape="1">
            <a:blip r:embed="rId6">
              <a:alphaModFix/>
            </a:blip>
            <a:srcRect b="0" l="0" r="0" t="0"/>
            <a:stretch/>
          </p:blipFill>
          <p:spPr>
            <a:xfrm>
              <a:off x="969599" y="2160642"/>
              <a:ext cx="1082121" cy="1178310"/>
            </a:xfrm>
            <a:prstGeom prst="rect">
              <a:avLst/>
            </a:prstGeom>
            <a:noFill/>
            <a:ln>
              <a:noFill/>
            </a:ln>
          </p:spPr>
        </p:pic>
      </p:grpSp>
      <p:grpSp>
        <p:nvGrpSpPr>
          <p:cNvPr id="139" name="Google Shape;139;p16"/>
          <p:cNvGrpSpPr/>
          <p:nvPr/>
        </p:nvGrpSpPr>
        <p:grpSpPr>
          <a:xfrm>
            <a:off x="1465713" y="2296937"/>
            <a:ext cx="1683473" cy="1255974"/>
            <a:chOff x="-92887" y="3429000"/>
            <a:chExt cx="1683473" cy="1255974"/>
          </a:xfrm>
        </p:grpSpPr>
        <p:pic>
          <p:nvPicPr>
            <p:cNvPr id="140" name="Google Shape;140;p16"/>
            <p:cNvPicPr preferRelativeResize="0"/>
            <p:nvPr/>
          </p:nvPicPr>
          <p:blipFill>
            <a:blip r:embed="rId7">
              <a:alphaModFix/>
            </a:blip>
            <a:stretch>
              <a:fillRect/>
            </a:stretch>
          </p:blipFill>
          <p:spPr>
            <a:xfrm>
              <a:off x="-92887" y="3429000"/>
              <a:ext cx="1683473" cy="1255974"/>
            </a:xfrm>
            <a:prstGeom prst="rect">
              <a:avLst/>
            </a:prstGeom>
            <a:noFill/>
            <a:ln>
              <a:noFill/>
            </a:ln>
          </p:spPr>
        </p:pic>
        <p:sp>
          <p:nvSpPr>
            <p:cNvPr id="141" name="Google Shape;141;p16"/>
            <p:cNvSpPr txBox="1"/>
            <p:nvPr/>
          </p:nvSpPr>
          <p:spPr>
            <a:xfrm>
              <a:off x="328700" y="3973413"/>
              <a:ext cx="8403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ru-RU">
                  <a:solidFill>
                    <a:srgbClr val="0000FF"/>
                  </a:solidFill>
                  <a:latin typeface="Calibri"/>
                  <a:ea typeface="Calibri"/>
                  <a:cs typeface="Calibri"/>
                  <a:sym typeface="Calibri"/>
                </a:rPr>
                <a:t>Team 1</a:t>
              </a:r>
              <a:endParaRPr b="1">
                <a:solidFill>
                  <a:srgbClr val="0000FF"/>
                </a:solidFill>
                <a:latin typeface="Calibri"/>
                <a:ea typeface="Calibri"/>
                <a:cs typeface="Calibri"/>
                <a:sym typeface="Calibri"/>
              </a:endParaRPr>
            </a:p>
          </p:txBody>
        </p:sp>
      </p:grpSp>
      <p:sp>
        <p:nvSpPr>
          <p:cNvPr id="142" name="Google Shape;142;p16"/>
          <p:cNvSpPr txBox="1"/>
          <p:nvPr/>
        </p:nvSpPr>
        <p:spPr>
          <a:xfrm>
            <a:off x="3828750" y="2841500"/>
            <a:ext cx="8403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ru-RU">
                <a:solidFill>
                  <a:srgbClr val="0000FF"/>
                </a:solidFill>
                <a:latin typeface="Calibri"/>
                <a:ea typeface="Calibri"/>
                <a:cs typeface="Calibri"/>
                <a:sym typeface="Calibri"/>
              </a:rPr>
              <a:t>Team 1</a:t>
            </a:r>
            <a:endParaRPr b="1">
              <a:solidFill>
                <a:srgbClr val="0000FF"/>
              </a:solidFill>
              <a:latin typeface="Calibri"/>
              <a:ea typeface="Calibri"/>
              <a:cs typeface="Calibri"/>
              <a:sym typeface="Calibri"/>
            </a:endParaRPr>
          </a:p>
        </p:txBody>
      </p:sp>
      <p:grpSp>
        <p:nvGrpSpPr>
          <p:cNvPr id="143" name="Google Shape;143;p16"/>
          <p:cNvGrpSpPr/>
          <p:nvPr/>
        </p:nvGrpSpPr>
        <p:grpSpPr>
          <a:xfrm>
            <a:off x="3515588" y="2296925"/>
            <a:ext cx="1683473" cy="1255974"/>
            <a:chOff x="-92887" y="3429000"/>
            <a:chExt cx="1683473" cy="1255974"/>
          </a:xfrm>
        </p:grpSpPr>
        <p:pic>
          <p:nvPicPr>
            <p:cNvPr id="144" name="Google Shape;144;p16"/>
            <p:cNvPicPr preferRelativeResize="0"/>
            <p:nvPr/>
          </p:nvPicPr>
          <p:blipFill>
            <a:blip r:embed="rId7">
              <a:alphaModFix/>
            </a:blip>
            <a:stretch>
              <a:fillRect/>
            </a:stretch>
          </p:blipFill>
          <p:spPr>
            <a:xfrm>
              <a:off x="-92887" y="3429000"/>
              <a:ext cx="1683473" cy="1255974"/>
            </a:xfrm>
            <a:prstGeom prst="rect">
              <a:avLst/>
            </a:prstGeom>
            <a:noFill/>
            <a:ln>
              <a:noFill/>
            </a:ln>
          </p:spPr>
        </p:pic>
        <p:sp>
          <p:nvSpPr>
            <p:cNvPr id="145" name="Google Shape;145;p16"/>
            <p:cNvSpPr txBox="1"/>
            <p:nvPr/>
          </p:nvSpPr>
          <p:spPr>
            <a:xfrm>
              <a:off x="328700" y="3973413"/>
              <a:ext cx="8403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ru-RU">
                  <a:solidFill>
                    <a:srgbClr val="38761D"/>
                  </a:solidFill>
                  <a:latin typeface="Calibri"/>
                  <a:ea typeface="Calibri"/>
                  <a:cs typeface="Calibri"/>
                  <a:sym typeface="Calibri"/>
                </a:rPr>
                <a:t>Team 2</a:t>
              </a:r>
              <a:endParaRPr b="1">
                <a:solidFill>
                  <a:srgbClr val="38761D"/>
                </a:solidFill>
                <a:latin typeface="Calibri"/>
                <a:ea typeface="Calibri"/>
                <a:cs typeface="Calibri"/>
                <a:sym typeface="Calibri"/>
              </a:endParaRPr>
            </a:p>
          </p:txBody>
        </p:sp>
      </p:grpSp>
      <p:grpSp>
        <p:nvGrpSpPr>
          <p:cNvPr id="146" name="Google Shape;146;p16"/>
          <p:cNvGrpSpPr/>
          <p:nvPr/>
        </p:nvGrpSpPr>
        <p:grpSpPr>
          <a:xfrm>
            <a:off x="1465713" y="3552900"/>
            <a:ext cx="1683473" cy="1255974"/>
            <a:chOff x="-92887" y="3429000"/>
            <a:chExt cx="1683473" cy="1255974"/>
          </a:xfrm>
        </p:grpSpPr>
        <p:pic>
          <p:nvPicPr>
            <p:cNvPr id="147" name="Google Shape;147;p16"/>
            <p:cNvPicPr preferRelativeResize="0"/>
            <p:nvPr/>
          </p:nvPicPr>
          <p:blipFill>
            <a:blip r:embed="rId8">
              <a:alphaModFix/>
            </a:blip>
            <a:stretch>
              <a:fillRect/>
            </a:stretch>
          </p:blipFill>
          <p:spPr>
            <a:xfrm>
              <a:off x="-92887" y="3429000"/>
              <a:ext cx="1683473" cy="1255974"/>
            </a:xfrm>
            <a:prstGeom prst="rect">
              <a:avLst/>
            </a:prstGeom>
            <a:noFill/>
            <a:ln>
              <a:noFill/>
            </a:ln>
          </p:spPr>
        </p:pic>
        <p:sp>
          <p:nvSpPr>
            <p:cNvPr id="148" name="Google Shape;148;p16"/>
            <p:cNvSpPr txBox="1"/>
            <p:nvPr/>
          </p:nvSpPr>
          <p:spPr>
            <a:xfrm>
              <a:off x="328700" y="3973413"/>
              <a:ext cx="8403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ru-RU">
                  <a:solidFill>
                    <a:srgbClr val="741B47"/>
                  </a:solidFill>
                  <a:latin typeface="Calibri"/>
                  <a:ea typeface="Calibri"/>
                  <a:cs typeface="Calibri"/>
                  <a:sym typeface="Calibri"/>
                </a:rPr>
                <a:t>Team 3</a:t>
              </a:r>
              <a:endParaRPr b="1">
                <a:solidFill>
                  <a:srgbClr val="741B47"/>
                </a:solidFill>
                <a:latin typeface="Calibri"/>
                <a:ea typeface="Calibri"/>
                <a:cs typeface="Calibri"/>
                <a:sym typeface="Calibri"/>
              </a:endParaRPr>
            </a:p>
          </p:txBody>
        </p:sp>
      </p:grpSp>
      <p:grpSp>
        <p:nvGrpSpPr>
          <p:cNvPr id="149" name="Google Shape;149;p16"/>
          <p:cNvGrpSpPr/>
          <p:nvPr/>
        </p:nvGrpSpPr>
        <p:grpSpPr>
          <a:xfrm>
            <a:off x="3579063" y="3552900"/>
            <a:ext cx="1683473" cy="1255974"/>
            <a:chOff x="-92887" y="3429000"/>
            <a:chExt cx="1683473" cy="1255974"/>
          </a:xfrm>
        </p:grpSpPr>
        <p:pic>
          <p:nvPicPr>
            <p:cNvPr id="150" name="Google Shape;150;p16"/>
            <p:cNvPicPr preferRelativeResize="0"/>
            <p:nvPr/>
          </p:nvPicPr>
          <p:blipFill>
            <a:blip r:embed="rId8">
              <a:alphaModFix/>
            </a:blip>
            <a:stretch>
              <a:fillRect/>
            </a:stretch>
          </p:blipFill>
          <p:spPr>
            <a:xfrm>
              <a:off x="-92887" y="3429000"/>
              <a:ext cx="1683473" cy="1255974"/>
            </a:xfrm>
            <a:prstGeom prst="rect">
              <a:avLst/>
            </a:prstGeom>
            <a:noFill/>
            <a:ln>
              <a:noFill/>
            </a:ln>
          </p:spPr>
        </p:pic>
        <p:sp>
          <p:nvSpPr>
            <p:cNvPr id="151" name="Google Shape;151;p16"/>
            <p:cNvSpPr txBox="1"/>
            <p:nvPr/>
          </p:nvSpPr>
          <p:spPr>
            <a:xfrm>
              <a:off x="328700" y="3973413"/>
              <a:ext cx="8403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ru-RU">
                  <a:solidFill>
                    <a:srgbClr val="CC0000"/>
                  </a:solidFill>
                  <a:latin typeface="Calibri"/>
                  <a:ea typeface="Calibri"/>
                  <a:cs typeface="Calibri"/>
                  <a:sym typeface="Calibri"/>
                </a:rPr>
                <a:t>Team 4</a:t>
              </a:r>
              <a:endParaRPr b="1">
                <a:solidFill>
                  <a:srgbClr val="CC0000"/>
                </a:solidFill>
                <a:latin typeface="Calibri"/>
                <a:ea typeface="Calibri"/>
                <a:cs typeface="Calibri"/>
                <a:sym typeface="Calibri"/>
              </a:endParaRPr>
            </a:p>
          </p:txBody>
        </p:sp>
      </p:grpSp>
      <p:sp>
        <p:nvSpPr>
          <p:cNvPr id="152" name="Google Shape;152;p16"/>
          <p:cNvSpPr txBox="1"/>
          <p:nvPr/>
        </p:nvSpPr>
        <p:spPr>
          <a:xfrm>
            <a:off x="2639600" y="3481025"/>
            <a:ext cx="13884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DEV TEAM</a:t>
            </a:r>
            <a:endParaRPr b="1" sz="1400">
              <a:solidFill>
                <a:srgbClr val="FF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7"/>
          <p:cNvSpPr/>
          <p:nvPr/>
        </p:nvSpPr>
        <p:spPr>
          <a:xfrm>
            <a:off x="6928875" y="2019750"/>
            <a:ext cx="1540800" cy="12471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7"/>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Процесс</a:t>
            </a:r>
            <a:endParaRPr b="1" sz="4400">
              <a:solidFill>
                <a:schemeClr val="dk1"/>
              </a:solidFill>
              <a:latin typeface="Calibri"/>
              <a:ea typeface="Calibri"/>
              <a:cs typeface="Calibri"/>
              <a:sym typeface="Calibri"/>
            </a:endParaRPr>
          </a:p>
        </p:txBody>
      </p:sp>
      <p:pic>
        <p:nvPicPr>
          <p:cNvPr id="160" name="Google Shape;160;p17"/>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161" name="Google Shape;161;p17"/>
          <p:cNvPicPr preferRelativeResize="0"/>
          <p:nvPr/>
        </p:nvPicPr>
        <p:blipFill rotWithShape="1">
          <a:blip r:embed="rId4">
            <a:alphaModFix/>
          </a:blip>
          <a:srcRect b="0" l="0" r="0" t="0"/>
          <a:stretch/>
        </p:blipFill>
        <p:spPr>
          <a:xfrm>
            <a:off x="476450" y="2806375"/>
            <a:ext cx="548100" cy="572175"/>
          </a:xfrm>
          <a:prstGeom prst="rect">
            <a:avLst/>
          </a:prstGeom>
          <a:noFill/>
          <a:ln>
            <a:noFill/>
          </a:ln>
        </p:spPr>
      </p:pic>
      <p:pic>
        <p:nvPicPr>
          <p:cNvPr id="162" name="Google Shape;162;p17"/>
          <p:cNvPicPr preferRelativeResize="0"/>
          <p:nvPr/>
        </p:nvPicPr>
        <p:blipFill rotWithShape="1">
          <a:blip r:embed="rId5">
            <a:alphaModFix/>
          </a:blip>
          <a:srcRect b="0" l="0" r="0" t="0"/>
          <a:stretch/>
        </p:blipFill>
        <p:spPr>
          <a:xfrm>
            <a:off x="398425" y="3465250"/>
            <a:ext cx="792100" cy="948265"/>
          </a:xfrm>
          <a:prstGeom prst="rect">
            <a:avLst/>
          </a:prstGeom>
          <a:noFill/>
          <a:ln>
            <a:noFill/>
          </a:ln>
        </p:spPr>
      </p:pic>
      <p:sp>
        <p:nvSpPr>
          <p:cNvPr id="163" name="Google Shape;163;p17"/>
          <p:cNvSpPr txBox="1"/>
          <p:nvPr/>
        </p:nvSpPr>
        <p:spPr>
          <a:xfrm>
            <a:off x="274377" y="4571366"/>
            <a:ext cx="1396500" cy="307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Product backlog</a:t>
            </a:r>
            <a:endParaRPr/>
          </a:p>
        </p:txBody>
      </p:sp>
      <p:pic>
        <p:nvPicPr>
          <p:cNvPr id="164" name="Google Shape;164;p17"/>
          <p:cNvPicPr preferRelativeResize="0"/>
          <p:nvPr/>
        </p:nvPicPr>
        <p:blipFill rotWithShape="1">
          <a:blip r:embed="rId6">
            <a:alphaModFix/>
          </a:blip>
          <a:srcRect b="0" l="0" r="0" t="0"/>
          <a:stretch/>
        </p:blipFill>
        <p:spPr>
          <a:xfrm>
            <a:off x="3460485" y="4243891"/>
            <a:ext cx="463154" cy="649383"/>
          </a:xfrm>
          <a:prstGeom prst="rect">
            <a:avLst/>
          </a:prstGeom>
          <a:noFill/>
          <a:ln>
            <a:noFill/>
          </a:ln>
        </p:spPr>
      </p:pic>
      <p:sp>
        <p:nvSpPr>
          <p:cNvPr id="165" name="Google Shape;165;p17"/>
          <p:cNvSpPr txBox="1"/>
          <p:nvPr/>
        </p:nvSpPr>
        <p:spPr>
          <a:xfrm>
            <a:off x="3328501" y="4833839"/>
            <a:ext cx="12552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Sprint backlog 3</a:t>
            </a:r>
            <a:endParaRPr/>
          </a:p>
        </p:txBody>
      </p:sp>
      <p:pic>
        <p:nvPicPr>
          <p:cNvPr id="166" name="Google Shape;166;p17"/>
          <p:cNvPicPr preferRelativeResize="0"/>
          <p:nvPr/>
        </p:nvPicPr>
        <p:blipFill rotWithShape="1">
          <a:blip r:embed="rId7">
            <a:alphaModFix/>
          </a:blip>
          <a:srcRect b="0" l="0" r="0" t="0"/>
          <a:stretch/>
        </p:blipFill>
        <p:spPr>
          <a:xfrm>
            <a:off x="5282230" y="4299052"/>
            <a:ext cx="529800" cy="539067"/>
          </a:xfrm>
          <a:prstGeom prst="rect">
            <a:avLst/>
          </a:prstGeom>
          <a:noFill/>
          <a:ln>
            <a:noFill/>
          </a:ln>
        </p:spPr>
      </p:pic>
      <p:sp>
        <p:nvSpPr>
          <p:cNvPr id="167" name="Google Shape;167;p17"/>
          <p:cNvSpPr txBox="1"/>
          <p:nvPr/>
        </p:nvSpPr>
        <p:spPr>
          <a:xfrm>
            <a:off x="5126738" y="5919425"/>
            <a:ext cx="907500" cy="706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2 weeks</a:t>
            </a:r>
            <a:endParaRPr/>
          </a:p>
        </p:txBody>
      </p:sp>
      <p:sp>
        <p:nvSpPr>
          <p:cNvPr id="168" name="Google Shape;168;p17"/>
          <p:cNvSpPr/>
          <p:nvPr/>
        </p:nvSpPr>
        <p:spPr>
          <a:xfrm>
            <a:off x="4290113" y="3275099"/>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9" name="Google Shape;169;p17"/>
          <p:cNvSpPr/>
          <p:nvPr/>
        </p:nvSpPr>
        <p:spPr>
          <a:xfrm>
            <a:off x="5692775" y="1834422"/>
            <a:ext cx="714000" cy="572100"/>
          </a:xfrm>
          <a:prstGeom prst="ellipse">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Daily</a:t>
            </a:r>
            <a:endParaRPr sz="1200">
              <a:solidFill>
                <a:schemeClr val="dk1"/>
              </a:solidFill>
              <a:latin typeface="Calibri"/>
              <a:ea typeface="Calibri"/>
              <a:cs typeface="Calibri"/>
              <a:sym typeface="Calibri"/>
            </a:endParaRPr>
          </a:p>
        </p:txBody>
      </p:sp>
      <p:sp>
        <p:nvSpPr>
          <p:cNvPr id="170" name="Google Shape;170;p17"/>
          <p:cNvSpPr txBox="1"/>
          <p:nvPr/>
        </p:nvSpPr>
        <p:spPr>
          <a:xfrm>
            <a:off x="7236613" y="5813304"/>
            <a:ext cx="9075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Retrospective</a:t>
            </a:r>
            <a:endParaRPr/>
          </a:p>
        </p:txBody>
      </p:sp>
      <p:sp>
        <p:nvSpPr>
          <p:cNvPr id="171" name="Google Shape;171;p17"/>
          <p:cNvSpPr/>
          <p:nvPr/>
        </p:nvSpPr>
        <p:spPr>
          <a:xfrm>
            <a:off x="7170625" y="3554461"/>
            <a:ext cx="1396500" cy="948300"/>
          </a:xfrm>
          <a:prstGeom prst="cube">
            <a:avLst>
              <a:gd fmla="val 25000"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800">
                <a:solidFill>
                  <a:schemeClr val="dk1"/>
                </a:solidFill>
                <a:latin typeface="Calibri"/>
                <a:ea typeface="Calibri"/>
                <a:cs typeface="Calibri"/>
                <a:sym typeface="Calibri"/>
              </a:rPr>
              <a:t>Increment</a:t>
            </a:r>
            <a:endParaRPr sz="1800">
              <a:solidFill>
                <a:schemeClr val="dk1"/>
              </a:solidFill>
              <a:latin typeface="Calibri"/>
              <a:ea typeface="Calibri"/>
              <a:cs typeface="Calibri"/>
              <a:sym typeface="Calibri"/>
            </a:endParaRPr>
          </a:p>
        </p:txBody>
      </p:sp>
      <p:sp>
        <p:nvSpPr>
          <p:cNvPr id="172" name="Google Shape;172;p17"/>
          <p:cNvSpPr/>
          <p:nvPr/>
        </p:nvSpPr>
        <p:spPr>
          <a:xfrm rot="1041241">
            <a:off x="6057329" y="3554398"/>
            <a:ext cx="492834" cy="307712"/>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3" name="Google Shape;173;p17"/>
          <p:cNvSpPr txBox="1"/>
          <p:nvPr/>
        </p:nvSpPr>
        <p:spPr>
          <a:xfrm>
            <a:off x="1497679" y="3389000"/>
            <a:ext cx="11385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Sprint planning</a:t>
            </a:r>
            <a:endParaRPr/>
          </a:p>
        </p:txBody>
      </p:sp>
      <p:sp>
        <p:nvSpPr>
          <p:cNvPr id="174" name="Google Shape;174;p17"/>
          <p:cNvSpPr/>
          <p:nvPr/>
        </p:nvSpPr>
        <p:spPr>
          <a:xfrm>
            <a:off x="1670875" y="3854250"/>
            <a:ext cx="7920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5" name="Google Shape;175;p17"/>
          <p:cNvSpPr txBox="1"/>
          <p:nvPr/>
        </p:nvSpPr>
        <p:spPr>
          <a:xfrm>
            <a:off x="7152996" y="2832151"/>
            <a:ext cx="9381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Sprint review</a:t>
            </a:r>
            <a:endParaRPr/>
          </a:p>
        </p:txBody>
      </p:sp>
      <p:pic>
        <p:nvPicPr>
          <p:cNvPr id="176" name="Google Shape;176;p17"/>
          <p:cNvPicPr preferRelativeResize="0"/>
          <p:nvPr/>
        </p:nvPicPr>
        <p:blipFill>
          <a:blip r:embed="rId8">
            <a:alphaModFix/>
          </a:blip>
          <a:stretch>
            <a:fillRect/>
          </a:stretch>
        </p:blipFill>
        <p:spPr>
          <a:xfrm>
            <a:off x="2062650" y="2806373"/>
            <a:ext cx="412568" cy="307800"/>
          </a:xfrm>
          <a:prstGeom prst="rect">
            <a:avLst/>
          </a:prstGeom>
          <a:noFill/>
          <a:ln>
            <a:noFill/>
          </a:ln>
        </p:spPr>
      </p:pic>
      <p:pic>
        <p:nvPicPr>
          <p:cNvPr id="177" name="Google Shape;177;p17"/>
          <p:cNvPicPr preferRelativeResize="0"/>
          <p:nvPr/>
        </p:nvPicPr>
        <p:blipFill>
          <a:blip r:embed="rId8">
            <a:alphaModFix/>
          </a:blip>
          <a:stretch>
            <a:fillRect/>
          </a:stretch>
        </p:blipFill>
        <p:spPr>
          <a:xfrm>
            <a:off x="1585625" y="2806373"/>
            <a:ext cx="412568" cy="307800"/>
          </a:xfrm>
          <a:prstGeom prst="rect">
            <a:avLst/>
          </a:prstGeom>
          <a:noFill/>
          <a:ln>
            <a:noFill/>
          </a:ln>
        </p:spPr>
      </p:pic>
      <p:pic>
        <p:nvPicPr>
          <p:cNvPr id="178" name="Google Shape;178;p17"/>
          <p:cNvPicPr preferRelativeResize="0"/>
          <p:nvPr/>
        </p:nvPicPr>
        <p:blipFill>
          <a:blip r:embed="rId8">
            <a:alphaModFix/>
          </a:blip>
          <a:stretch>
            <a:fillRect/>
          </a:stretch>
        </p:blipFill>
        <p:spPr>
          <a:xfrm>
            <a:off x="1585625" y="3112923"/>
            <a:ext cx="412568" cy="307800"/>
          </a:xfrm>
          <a:prstGeom prst="rect">
            <a:avLst/>
          </a:prstGeom>
          <a:noFill/>
          <a:ln>
            <a:noFill/>
          </a:ln>
        </p:spPr>
      </p:pic>
      <p:pic>
        <p:nvPicPr>
          <p:cNvPr id="179" name="Google Shape;179;p17"/>
          <p:cNvPicPr preferRelativeResize="0"/>
          <p:nvPr/>
        </p:nvPicPr>
        <p:blipFill>
          <a:blip r:embed="rId8">
            <a:alphaModFix/>
          </a:blip>
          <a:stretch>
            <a:fillRect/>
          </a:stretch>
        </p:blipFill>
        <p:spPr>
          <a:xfrm>
            <a:off x="2062650" y="3112923"/>
            <a:ext cx="412568" cy="307800"/>
          </a:xfrm>
          <a:prstGeom prst="rect">
            <a:avLst/>
          </a:prstGeom>
          <a:noFill/>
          <a:ln>
            <a:noFill/>
          </a:ln>
        </p:spPr>
      </p:pic>
      <p:pic>
        <p:nvPicPr>
          <p:cNvPr id="180" name="Google Shape;180;p17"/>
          <p:cNvPicPr preferRelativeResize="0"/>
          <p:nvPr/>
        </p:nvPicPr>
        <p:blipFill rotWithShape="1">
          <a:blip r:embed="rId9">
            <a:alphaModFix/>
          </a:blip>
          <a:srcRect b="0" l="0" r="0" t="0"/>
          <a:stretch/>
        </p:blipFill>
        <p:spPr>
          <a:xfrm>
            <a:off x="7043325" y="2381776"/>
            <a:ext cx="412575" cy="395875"/>
          </a:xfrm>
          <a:prstGeom prst="rect">
            <a:avLst/>
          </a:prstGeom>
          <a:noFill/>
          <a:ln>
            <a:noFill/>
          </a:ln>
        </p:spPr>
      </p:pic>
      <p:pic>
        <p:nvPicPr>
          <p:cNvPr id="181" name="Google Shape;181;p17"/>
          <p:cNvPicPr preferRelativeResize="0"/>
          <p:nvPr/>
        </p:nvPicPr>
        <p:blipFill>
          <a:blip r:embed="rId8">
            <a:alphaModFix/>
          </a:blip>
          <a:stretch>
            <a:fillRect/>
          </a:stretch>
        </p:blipFill>
        <p:spPr>
          <a:xfrm>
            <a:off x="7901100" y="2231648"/>
            <a:ext cx="412568" cy="307800"/>
          </a:xfrm>
          <a:prstGeom prst="rect">
            <a:avLst/>
          </a:prstGeom>
          <a:noFill/>
          <a:ln>
            <a:noFill/>
          </a:ln>
        </p:spPr>
      </p:pic>
      <p:pic>
        <p:nvPicPr>
          <p:cNvPr id="182" name="Google Shape;182;p17"/>
          <p:cNvPicPr preferRelativeResize="0"/>
          <p:nvPr/>
        </p:nvPicPr>
        <p:blipFill>
          <a:blip r:embed="rId8">
            <a:alphaModFix/>
          </a:blip>
          <a:stretch>
            <a:fillRect/>
          </a:stretch>
        </p:blipFill>
        <p:spPr>
          <a:xfrm>
            <a:off x="7424075" y="2538198"/>
            <a:ext cx="412568" cy="307800"/>
          </a:xfrm>
          <a:prstGeom prst="rect">
            <a:avLst/>
          </a:prstGeom>
          <a:noFill/>
          <a:ln>
            <a:noFill/>
          </a:ln>
        </p:spPr>
      </p:pic>
      <p:pic>
        <p:nvPicPr>
          <p:cNvPr id="183" name="Google Shape;183;p17"/>
          <p:cNvPicPr preferRelativeResize="0"/>
          <p:nvPr/>
        </p:nvPicPr>
        <p:blipFill>
          <a:blip r:embed="rId8">
            <a:alphaModFix/>
          </a:blip>
          <a:stretch>
            <a:fillRect/>
          </a:stretch>
        </p:blipFill>
        <p:spPr>
          <a:xfrm>
            <a:off x="7901100" y="2538198"/>
            <a:ext cx="412568" cy="307800"/>
          </a:xfrm>
          <a:prstGeom prst="rect">
            <a:avLst/>
          </a:prstGeom>
          <a:noFill/>
          <a:ln>
            <a:noFill/>
          </a:ln>
        </p:spPr>
      </p:pic>
      <p:pic>
        <p:nvPicPr>
          <p:cNvPr id="184" name="Google Shape;184;p17"/>
          <p:cNvPicPr preferRelativeResize="0"/>
          <p:nvPr/>
        </p:nvPicPr>
        <p:blipFill>
          <a:blip r:embed="rId8">
            <a:alphaModFix/>
          </a:blip>
          <a:stretch>
            <a:fillRect/>
          </a:stretch>
        </p:blipFill>
        <p:spPr>
          <a:xfrm>
            <a:off x="7424075" y="2238048"/>
            <a:ext cx="412568" cy="307800"/>
          </a:xfrm>
          <a:prstGeom prst="rect">
            <a:avLst/>
          </a:prstGeom>
          <a:noFill/>
          <a:ln>
            <a:noFill/>
          </a:ln>
        </p:spPr>
      </p:pic>
      <p:pic>
        <p:nvPicPr>
          <p:cNvPr id="185" name="Google Shape;185;p17"/>
          <p:cNvPicPr preferRelativeResize="0"/>
          <p:nvPr/>
        </p:nvPicPr>
        <p:blipFill>
          <a:blip r:embed="rId8">
            <a:alphaModFix/>
          </a:blip>
          <a:stretch>
            <a:fillRect/>
          </a:stretch>
        </p:blipFill>
        <p:spPr>
          <a:xfrm>
            <a:off x="7722650" y="5108773"/>
            <a:ext cx="412568" cy="307800"/>
          </a:xfrm>
          <a:prstGeom prst="rect">
            <a:avLst/>
          </a:prstGeom>
          <a:noFill/>
          <a:ln>
            <a:noFill/>
          </a:ln>
        </p:spPr>
      </p:pic>
      <p:pic>
        <p:nvPicPr>
          <p:cNvPr id="186" name="Google Shape;186;p17"/>
          <p:cNvPicPr preferRelativeResize="0"/>
          <p:nvPr/>
        </p:nvPicPr>
        <p:blipFill>
          <a:blip r:embed="rId8">
            <a:alphaModFix/>
          </a:blip>
          <a:stretch>
            <a:fillRect/>
          </a:stretch>
        </p:blipFill>
        <p:spPr>
          <a:xfrm>
            <a:off x="7245625" y="5415323"/>
            <a:ext cx="412568" cy="307800"/>
          </a:xfrm>
          <a:prstGeom prst="rect">
            <a:avLst/>
          </a:prstGeom>
          <a:noFill/>
          <a:ln>
            <a:noFill/>
          </a:ln>
        </p:spPr>
      </p:pic>
      <p:pic>
        <p:nvPicPr>
          <p:cNvPr id="187" name="Google Shape;187;p17"/>
          <p:cNvPicPr preferRelativeResize="0"/>
          <p:nvPr/>
        </p:nvPicPr>
        <p:blipFill>
          <a:blip r:embed="rId8">
            <a:alphaModFix/>
          </a:blip>
          <a:stretch>
            <a:fillRect/>
          </a:stretch>
        </p:blipFill>
        <p:spPr>
          <a:xfrm>
            <a:off x="7722650" y="5415323"/>
            <a:ext cx="412568" cy="307800"/>
          </a:xfrm>
          <a:prstGeom prst="rect">
            <a:avLst/>
          </a:prstGeom>
          <a:noFill/>
          <a:ln>
            <a:noFill/>
          </a:ln>
        </p:spPr>
      </p:pic>
      <p:pic>
        <p:nvPicPr>
          <p:cNvPr id="188" name="Google Shape;188;p17"/>
          <p:cNvPicPr preferRelativeResize="0"/>
          <p:nvPr/>
        </p:nvPicPr>
        <p:blipFill>
          <a:blip r:embed="rId8">
            <a:alphaModFix/>
          </a:blip>
          <a:stretch>
            <a:fillRect/>
          </a:stretch>
        </p:blipFill>
        <p:spPr>
          <a:xfrm>
            <a:off x="7245625" y="5115173"/>
            <a:ext cx="412568" cy="307800"/>
          </a:xfrm>
          <a:prstGeom prst="rect">
            <a:avLst/>
          </a:prstGeom>
          <a:noFill/>
          <a:ln>
            <a:noFill/>
          </a:ln>
        </p:spPr>
      </p:pic>
      <p:pic>
        <p:nvPicPr>
          <p:cNvPr id="189" name="Google Shape;189;p17"/>
          <p:cNvPicPr preferRelativeResize="0"/>
          <p:nvPr/>
        </p:nvPicPr>
        <p:blipFill rotWithShape="1">
          <a:blip r:embed="rId6">
            <a:alphaModFix/>
          </a:blip>
          <a:srcRect b="0" l="0" r="0" t="0"/>
          <a:stretch/>
        </p:blipFill>
        <p:spPr>
          <a:xfrm>
            <a:off x="3461199" y="3010588"/>
            <a:ext cx="463154" cy="649383"/>
          </a:xfrm>
          <a:prstGeom prst="rect">
            <a:avLst/>
          </a:prstGeom>
          <a:noFill/>
          <a:ln>
            <a:noFill/>
          </a:ln>
        </p:spPr>
      </p:pic>
      <p:pic>
        <p:nvPicPr>
          <p:cNvPr id="190" name="Google Shape;190;p17"/>
          <p:cNvPicPr preferRelativeResize="0"/>
          <p:nvPr/>
        </p:nvPicPr>
        <p:blipFill rotWithShape="1">
          <a:blip r:embed="rId6">
            <a:alphaModFix/>
          </a:blip>
          <a:srcRect b="0" l="0" r="0" t="0"/>
          <a:stretch/>
        </p:blipFill>
        <p:spPr>
          <a:xfrm>
            <a:off x="3461200" y="1834436"/>
            <a:ext cx="463154" cy="649383"/>
          </a:xfrm>
          <a:prstGeom prst="rect">
            <a:avLst/>
          </a:prstGeom>
          <a:noFill/>
          <a:ln>
            <a:noFill/>
          </a:ln>
        </p:spPr>
      </p:pic>
      <p:pic>
        <p:nvPicPr>
          <p:cNvPr id="191" name="Google Shape;191;p17"/>
          <p:cNvPicPr preferRelativeResize="0"/>
          <p:nvPr/>
        </p:nvPicPr>
        <p:blipFill rotWithShape="1">
          <a:blip r:embed="rId6">
            <a:alphaModFix/>
          </a:blip>
          <a:srcRect b="0" l="0" r="0" t="0"/>
          <a:stretch/>
        </p:blipFill>
        <p:spPr>
          <a:xfrm>
            <a:off x="3461196" y="5379011"/>
            <a:ext cx="463154" cy="649383"/>
          </a:xfrm>
          <a:prstGeom prst="rect">
            <a:avLst/>
          </a:prstGeom>
          <a:noFill/>
          <a:ln>
            <a:noFill/>
          </a:ln>
        </p:spPr>
      </p:pic>
      <p:sp>
        <p:nvSpPr>
          <p:cNvPr id="192" name="Google Shape;192;p17"/>
          <p:cNvSpPr txBox="1"/>
          <p:nvPr/>
        </p:nvSpPr>
        <p:spPr>
          <a:xfrm>
            <a:off x="3461201" y="5968964"/>
            <a:ext cx="12552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Sprint backlog 4</a:t>
            </a:r>
            <a:endParaRPr/>
          </a:p>
        </p:txBody>
      </p:sp>
      <p:sp>
        <p:nvSpPr>
          <p:cNvPr id="193" name="Google Shape;193;p17"/>
          <p:cNvSpPr txBox="1"/>
          <p:nvPr/>
        </p:nvSpPr>
        <p:spPr>
          <a:xfrm>
            <a:off x="3264863" y="3619789"/>
            <a:ext cx="12552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Sprint backlog </a:t>
            </a:r>
            <a:r>
              <a:rPr b="1" lang="ru-RU">
                <a:solidFill>
                  <a:srgbClr val="FF0000"/>
                </a:solidFill>
                <a:latin typeface="Architects Daughter"/>
                <a:ea typeface="Architects Daughter"/>
                <a:cs typeface="Architects Daughter"/>
                <a:sym typeface="Architects Daughter"/>
              </a:rPr>
              <a:t>2</a:t>
            </a:r>
            <a:endParaRPr/>
          </a:p>
        </p:txBody>
      </p:sp>
      <p:sp>
        <p:nvSpPr>
          <p:cNvPr id="194" name="Google Shape;194;p17"/>
          <p:cNvSpPr txBox="1"/>
          <p:nvPr/>
        </p:nvSpPr>
        <p:spPr>
          <a:xfrm>
            <a:off x="3238913" y="2462889"/>
            <a:ext cx="12552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Sprint backlog </a:t>
            </a:r>
            <a:r>
              <a:rPr b="1" lang="ru-RU">
                <a:solidFill>
                  <a:srgbClr val="FF0000"/>
                </a:solidFill>
                <a:latin typeface="Architects Daughter"/>
                <a:ea typeface="Architects Daughter"/>
                <a:cs typeface="Architects Daughter"/>
                <a:sym typeface="Architects Daughter"/>
              </a:rPr>
              <a:t>1</a:t>
            </a:r>
            <a:endParaRPr/>
          </a:p>
        </p:txBody>
      </p:sp>
      <p:pic>
        <p:nvPicPr>
          <p:cNvPr id="195" name="Google Shape;195;p17"/>
          <p:cNvPicPr preferRelativeResize="0"/>
          <p:nvPr/>
        </p:nvPicPr>
        <p:blipFill rotWithShape="1">
          <a:blip r:embed="rId10">
            <a:alphaModFix/>
          </a:blip>
          <a:srcRect b="0" l="0" r="0" t="0"/>
          <a:stretch/>
        </p:blipFill>
        <p:spPr>
          <a:xfrm>
            <a:off x="1466374" y="5441363"/>
            <a:ext cx="596275" cy="649375"/>
          </a:xfrm>
          <a:prstGeom prst="rect">
            <a:avLst/>
          </a:prstGeom>
          <a:noFill/>
          <a:ln>
            <a:noFill/>
          </a:ln>
        </p:spPr>
      </p:pic>
      <p:pic>
        <p:nvPicPr>
          <p:cNvPr id="196" name="Google Shape;196;p17"/>
          <p:cNvPicPr preferRelativeResize="0"/>
          <p:nvPr/>
        </p:nvPicPr>
        <p:blipFill rotWithShape="1">
          <a:blip r:embed="rId11">
            <a:alphaModFix/>
          </a:blip>
          <a:srcRect b="0" l="0" r="0" t="0"/>
          <a:stretch/>
        </p:blipFill>
        <p:spPr>
          <a:xfrm>
            <a:off x="1876324" y="5441365"/>
            <a:ext cx="596275" cy="649384"/>
          </a:xfrm>
          <a:prstGeom prst="rect">
            <a:avLst/>
          </a:prstGeom>
          <a:noFill/>
          <a:ln>
            <a:noFill/>
          </a:ln>
        </p:spPr>
      </p:pic>
      <p:sp>
        <p:nvSpPr>
          <p:cNvPr id="197" name="Google Shape;197;p17"/>
          <p:cNvSpPr/>
          <p:nvPr/>
        </p:nvSpPr>
        <p:spPr>
          <a:xfrm rot="3677969">
            <a:off x="1120506" y="4825462"/>
            <a:ext cx="792118" cy="342356"/>
          </a:xfrm>
          <a:prstGeom prst="rightArrow">
            <a:avLst>
              <a:gd fmla="val 50000" name="adj1"/>
              <a:gd fmla="val 500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8" name="Google Shape;198;p17"/>
          <p:cNvSpPr/>
          <p:nvPr/>
        </p:nvSpPr>
        <p:spPr>
          <a:xfrm>
            <a:off x="6928875" y="5073350"/>
            <a:ext cx="1540800" cy="12471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7"/>
          <p:cNvSpPr/>
          <p:nvPr/>
        </p:nvSpPr>
        <p:spPr>
          <a:xfrm>
            <a:off x="1497525" y="2788925"/>
            <a:ext cx="1138500" cy="9483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7"/>
          <p:cNvSpPr/>
          <p:nvPr/>
        </p:nvSpPr>
        <p:spPr>
          <a:xfrm rot="-2449081">
            <a:off x="2827555" y="2903165"/>
            <a:ext cx="404340" cy="28436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1" name="Google Shape;201;p17"/>
          <p:cNvSpPr/>
          <p:nvPr/>
        </p:nvSpPr>
        <p:spPr>
          <a:xfrm rot="-1260236">
            <a:off x="2748544" y="3735598"/>
            <a:ext cx="404261" cy="27360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2" name="Google Shape;202;p17"/>
          <p:cNvSpPr/>
          <p:nvPr/>
        </p:nvSpPr>
        <p:spPr>
          <a:xfrm rot="1453548">
            <a:off x="2774925" y="4338581"/>
            <a:ext cx="404305" cy="27353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3" name="Google Shape;203;p17"/>
          <p:cNvSpPr/>
          <p:nvPr/>
        </p:nvSpPr>
        <p:spPr>
          <a:xfrm rot="2582747">
            <a:off x="2698481" y="5125106"/>
            <a:ext cx="404347" cy="28528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4" name="Google Shape;204;p17"/>
          <p:cNvSpPr txBox="1"/>
          <p:nvPr/>
        </p:nvSpPr>
        <p:spPr>
          <a:xfrm>
            <a:off x="4077452" y="1288992"/>
            <a:ext cx="10311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800">
                <a:solidFill>
                  <a:srgbClr val="FF0000"/>
                </a:solidFill>
                <a:latin typeface="Arial"/>
                <a:ea typeface="Arial"/>
                <a:cs typeface="Arial"/>
                <a:sym typeface="Arial"/>
              </a:rPr>
              <a:t>SCRUM</a:t>
            </a:r>
            <a:endParaRPr b="1" sz="1800">
              <a:solidFill>
                <a:srgbClr val="FF0000"/>
              </a:solidFill>
              <a:latin typeface="Arial"/>
              <a:ea typeface="Arial"/>
              <a:cs typeface="Arial"/>
              <a:sym typeface="Arial"/>
            </a:endParaRPr>
          </a:p>
        </p:txBody>
      </p:sp>
      <p:pic>
        <p:nvPicPr>
          <p:cNvPr id="205" name="Google Shape;205;p17"/>
          <p:cNvPicPr preferRelativeResize="0"/>
          <p:nvPr/>
        </p:nvPicPr>
        <p:blipFill rotWithShape="1">
          <a:blip r:embed="rId7">
            <a:alphaModFix/>
          </a:blip>
          <a:srcRect b="0" l="0" r="0" t="0"/>
          <a:stretch/>
        </p:blipFill>
        <p:spPr>
          <a:xfrm>
            <a:off x="5148768" y="3246365"/>
            <a:ext cx="529800" cy="539067"/>
          </a:xfrm>
          <a:prstGeom prst="rect">
            <a:avLst/>
          </a:prstGeom>
          <a:noFill/>
          <a:ln>
            <a:noFill/>
          </a:ln>
        </p:spPr>
      </p:pic>
      <p:pic>
        <p:nvPicPr>
          <p:cNvPr id="206" name="Google Shape;206;p17"/>
          <p:cNvPicPr preferRelativeResize="0"/>
          <p:nvPr/>
        </p:nvPicPr>
        <p:blipFill rotWithShape="1">
          <a:blip r:embed="rId7">
            <a:alphaModFix/>
          </a:blip>
          <a:srcRect b="0" l="0" r="0" t="0"/>
          <a:stretch/>
        </p:blipFill>
        <p:spPr>
          <a:xfrm>
            <a:off x="5108543" y="1944765"/>
            <a:ext cx="529800" cy="539067"/>
          </a:xfrm>
          <a:prstGeom prst="rect">
            <a:avLst/>
          </a:prstGeom>
          <a:noFill/>
          <a:ln>
            <a:noFill/>
          </a:ln>
        </p:spPr>
      </p:pic>
      <p:pic>
        <p:nvPicPr>
          <p:cNvPr id="207" name="Google Shape;207;p17"/>
          <p:cNvPicPr preferRelativeResize="0"/>
          <p:nvPr/>
        </p:nvPicPr>
        <p:blipFill rotWithShape="1">
          <a:blip r:embed="rId7">
            <a:alphaModFix/>
          </a:blip>
          <a:srcRect b="0" l="0" r="0" t="0"/>
          <a:stretch/>
        </p:blipFill>
        <p:spPr>
          <a:xfrm>
            <a:off x="5161705" y="5299690"/>
            <a:ext cx="529800" cy="539067"/>
          </a:xfrm>
          <a:prstGeom prst="rect">
            <a:avLst/>
          </a:prstGeom>
          <a:noFill/>
          <a:ln>
            <a:noFill/>
          </a:ln>
        </p:spPr>
      </p:pic>
      <p:sp>
        <p:nvSpPr>
          <p:cNvPr id="208" name="Google Shape;208;p17"/>
          <p:cNvSpPr/>
          <p:nvPr/>
        </p:nvSpPr>
        <p:spPr>
          <a:xfrm>
            <a:off x="4325550" y="2060399"/>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9" name="Google Shape;209;p17"/>
          <p:cNvSpPr/>
          <p:nvPr/>
        </p:nvSpPr>
        <p:spPr>
          <a:xfrm>
            <a:off x="4356475" y="4489799"/>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0" name="Google Shape;210;p17"/>
          <p:cNvSpPr/>
          <p:nvPr/>
        </p:nvSpPr>
        <p:spPr>
          <a:xfrm>
            <a:off x="4296575" y="5549799"/>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1" name="Google Shape;211;p17"/>
          <p:cNvSpPr/>
          <p:nvPr/>
        </p:nvSpPr>
        <p:spPr>
          <a:xfrm rot="2333963">
            <a:off x="6057204" y="2891413"/>
            <a:ext cx="493029" cy="30786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2" name="Google Shape;212;p17"/>
          <p:cNvSpPr/>
          <p:nvPr/>
        </p:nvSpPr>
        <p:spPr>
          <a:xfrm rot="-843698">
            <a:off x="6057414" y="4321498"/>
            <a:ext cx="492663" cy="307705"/>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3" name="Google Shape;213;p17"/>
          <p:cNvSpPr/>
          <p:nvPr/>
        </p:nvSpPr>
        <p:spPr>
          <a:xfrm rot="-1684719">
            <a:off x="5906828" y="5148142"/>
            <a:ext cx="492688" cy="30760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18"/>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Где то полтора года назад…</a:t>
            </a:r>
            <a:endParaRPr b="1" sz="4400">
              <a:solidFill>
                <a:schemeClr val="dk1"/>
              </a:solidFill>
              <a:latin typeface="Calibri"/>
              <a:ea typeface="Calibri"/>
              <a:cs typeface="Calibri"/>
              <a:sym typeface="Calibri"/>
            </a:endParaRPr>
          </a:p>
        </p:txBody>
      </p:sp>
      <p:pic>
        <p:nvPicPr>
          <p:cNvPr id="220" name="Google Shape;220;p18"/>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grpSp>
        <p:nvGrpSpPr>
          <p:cNvPr id="221" name="Google Shape;221;p18"/>
          <p:cNvGrpSpPr/>
          <p:nvPr/>
        </p:nvGrpSpPr>
        <p:grpSpPr>
          <a:xfrm>
            <a:off x="7230500" y="5249391"/>
            <a:ext cx="714973" cy="1053525"/>
            <a:chOff x="971581" y="1988840"/>
            <a:chExt cx="2674539" cy="3618862"/>
          </a:xfrm>
        </p:grpSpPr>
        <p:pic>
          <p:nvPicPr>
            <p:cNvPr id="222" name="Google Shape;222;p18"/>
            <p:cNvPicPr preferRelativeResize="0"/>
            <p:nvPr/>
          </p:nvPicPr>
          <p:blipFill rotWithShape="1">
            <a:blip r:embed="rId4">
              <a:alphaModFix/>
            </a:blip>
            <a:srcRect b="0" l="0" r="0" t="0"/>
            <a:stretch/>
          </p:blipFill>
          <p:spPr>
            <a:xfrm>
              <a:off x="971600" y="1988840"/>
              <a:ext cx="2674520" cy="2674520"/>
            </a:xfrm>
            <a:prstGeom prst="rect">
              <a:avLst/>
            </a:prstGeom>
            <a:noFill/>
            <a:ln>
              <a:noFill/>
            </a:ln>
          </p:spPr>
        </p:pic>
        <p:sp>
          <p:nvSpPr>
            <p:cNvPr id="223" name="Google Shape;223;p18"/>
            <p:cNvSpPr txBox="1"/>
            <p:nvPr/>
          </p:nvSpPr>
          <p:spPr>
            <a:xfrm>
              <a:off x="971581" y="4550502"/>
              <a:ext cx="26745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BACK</a:t>
              </a:r>
              <a:endParaRPr b="1" sz="1400">
                <a:solidFill>
                  <a:srgbClr val="FF0000"/>
                </a:solidFill>
                <a:latin typeface="Calibri"/>
                <a:ea typeface="Calibri"/>
                <a:cs typeface="Calibri"/>
                <a:sym typeface="Calibri"/>
              </a:endParaRPr>
            </a:p>
          </p:txBody>
        </p:sp>
      </p:grpSp>
      <p:grpSp>
        <p:nvGrpSpPr>
          <p:cNvPr id="224" name="Google Shape;224;p18"/>
          <p:cNvGrpSpPr/>
          <p:nvPr/>
        </p:nvGrpSpPr>
        <p:grpSpPr>
          <a:xfrm>
            <a:off x="3830561" y="2552858"/>
            <a:ext cx="846728" cy="1016027"/>
            <a:chOff x="528704" y="1770970"/>
            <a:chExt cx="3167400" cy="3490054"/>
          </a:xfrm>
        </p:grpSpPr>
        <p:pic>
          <p:nvPicPr>
            <p:cNvPr id="225" name="Google Shape;225;p18"/>
            <p:cNvPicPr preferRelativeResize="0"/>
            <p:nvPr/>
          </p:nvPicPr>
          <p:blipFill rotWithShape="1">
            <a:blip r:embed="rId4">
              <a:alphaModFix/>
            </a:blip>
            <a:srcRect b="0" l="0" r="0" t="0"/>
            <a:stretch/>
          </p:blipFill>
          <p:spPr>
            <a:xfrm>
              <a:off x="919193" y="1770970"/>
              <a:ext cx="2674520" cy="2674520"/>
            </a:xfrm>
            <a:prstGeom prst="rect">
              <a:avLst/>
            </a:prstGeom>
            <a:noFill/>
            <a:ln>
              <a:noFill/>
            </a:ln>
          </p:spPr>
        </p:pic>
        <p:sp>
          <p:nvSpPr>
            <p:cNvPr id="226" name="Google Shape;226;p18"/>
            <p:cNvSpPr txBox="1"/>
            <p:nvPr/>
          </p:nvSpPr>
          <p:spPr>
            <a:xfrm>
              <a:off x="528704" y="4203823"/>
              <a:ext cx="31674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BACK</a:t>
              </a:r>
              <a:endParaRPr b="1" sz="1400">
                <a:solidFill>
                  <a:srgbClr val="FF0000"/>
                </a:solidFill>
                <a:latin typeface="Calibri"/>
                <a:ea typeface="Calibri"/>
                <a:cs typeface="Calibri"/>
                <a:sym typeface="Calibri"/>
              </a:endParaRPr>
            </a:p>
          </p:txBody>
        </p:sp>
      </p:grpSp>
      <p:grpSp>
        <p:nvGrpSpPr>
          <p:cNvPr id="227" name="Google Shape;227;p18"/>
          <p:cNvGrpSpPr/>
          <p:nvPr/>
        </p:nvGrpSpPr>
        <p:grpSpPr>
          <a:xfrm>
            <a:off x="6361241" y="5293367"/>
            <a:ext cx="956438" cy="1018317"/>
            <a:chOff x="583026" y="1802443"/>
            <a:chExt cx="3577800" cy="3497924"/>
          </a:xfrm>
        </p:grpSpPr>
        <p:pic>
          <p:nvPicPr>
            <p:cNvPr id="228" name="Google Shape;228;p18"/>
            <p:cNvPicPr preferRelativeResize="0"/>
            <p:nvPr/>
          </p:nvPicPr>
          <p:blipFill rotWithShape="1">
            <a:blip r:embed="rId4">
              <a:alphaModFix/>
            </a:blip>
            <a:srcRect b="0" l="0" r="0" t="0"/>
            <a:stretch/>
          </p:blipFill>
          <p:spPr>
            <a:xfrm>
              <a:off x="993403" y="1802443"/>
              <a:ext cx="2674520" cy="2674519"/>
            </a:xfrm>
            <a:prstGeom prst="rect">
              <a:avLst/>
            </a:prstGeom>
            <a:noFill/>
            <a:ln>
              <a:noFill/>
            </a:ln>
          </p:spPr>
        </p:pic>
        <p:sp>
          <p:nvSpPr>
            <p:cNvPr id="229" name="Google Shape;229;p18"/>
            <p:cNvSpPr txBox="1"/>
            <p:nvPr/>
          </p:nvSpPr>
          <p:spPr>
            <a:xfrm>
              <a:off x="583026" y="4243167"/>
              <a:ext cx="35778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MOBILE</a:t>
              </a:r>
              <a:endParaRPr b="1" sz="1400">
                <a:solidFill>
                  <a:srgbClr val="FF0000"/>
                </a:solidFill>
                <a:latin typeface="Calibri"/>
                <a:ea typeface="Calibri"/>
                <a:cs typeface="Calibri"/>
                <a:sym typeface="Calibri"/>
              </a:endParaRPr>
            </a:p>
          </p:txBody>
        </p:sp>
      </p:grpSp>
      <p:grpSp>
        <p:nvGrpSpPr>
          <p:cNvPr id="230" name="Google Shape;230;p18"/>
          <p:cNvGrpSpPr/>
          <p:nvPr/>
        </p:nvGrpSpPr>
        <p:grpSpPr>
          <a:xfrm>
            <a:off x="4572072" y="2612989"/>
            <a:ext cx="887789" cy="1024890"/>
            <a:chOff x="2867070" y="1555809"/>
            <a:chExt cx="3321000" cy="3520503"/>
          </a:xfrm>
        </p:grpSpPr>
        <p:pic>
          <p:nvPicPr>
            <p:cNvPr id="231" name="Google Shape;231;p18"/>
            <p:cNvPicPr preferRelativeResize="0"/>
            <p:nvPr/>
          </p:nvPicPr>
          <p:blipFill rotWithShape="1">
            <a:blip r:embed="rId4">
              <a:alphaModFix/>
            </a:blip>
            <a:srcRect b="0" l="0" r="0" t="0"/>
            <a:stretch/>
          </p:blipFill>
          <p:spPr>
            <a:xfrm>
              <a:off x="3260625" y="1555809"/>
              <a:ext cx="2674520" cy="2674520"/>
            </a:xfrm>
            <a:prstGeom prst="rect">
              <a:avLst/>
            </a:prstGeom>
            <a:noFill/>
            <a:ln>
              <a:noFill/>
            </a:ln>
          </p:spPr>
        </p:pic>
        <p:sp>
          <p:nvSpPr>
            <p:cNvPr id="232" name="Google Shape;232;p18"/>
            <p:cNvSpPr txBox="1"/>
            <p:nvPr/>
          </p:nvSpPr>
          <p:spPr>
            <a:xfrm>
              <a:off x="2867070" y="4019112"/>
              <a:ext cx="33210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FRONT</a:t>
              </a:r>
              <a:endParaRPr b="1" sz="1400">
                <a:solidFill>
                  <a:srgbClr val="FF0000"/>
                </a:solidFill>
                <a:latin typeface="Calibri"/>
                <a:ea typeface="Calibri"/>
                <a:cs typeface="Calibri"/>
                <a:sym typeface="Calibri"/>
              </a:endParaRPr>
            </a:p>
          </p:txBody>
        </p:sp>
      </p:grpSp>
      <p:grpSp>
        <p:nvGrpSpPr>
          <p:cNvPr id="233" name="Google Shape;233;p18"/>
          <p:cNvGrpSpPr/>
          <p:nvPr/>
        </p:nvGrpSpPr>
        <p:grpSpPr>
          <a:xfrm>
            <a:off x="5434462" y="2596184"/>
            <a:ext cx="714968" cy="1024898"/>
            <a:chOff x="956307" y="1959885"/>
            <a:chExt cx="2674520" cy="3520529"/>
          </a:xfrm>
        </p:grpSpPr>
        <p:pic>
          <p:nvPicPr>
            <p:cNvPr id="234" name="Google Shape;234;p18"/>
            <p:cNvPicPr preferRelativeResize="0"/>
            <p:nvPr/>
          </p:nvPicPr>
          <p:blipFill rotWithShape="1">
            <a:blip r:embed="rId4">
              <a:alphaModFix/>
            </a:blip>
            <a:srcRect b="0" l="0" r="0" t="0"/>
            <a:stretch/>
          </p:blipFill>
          <p:spPr>
            <a:xfrm>
              <a:off x="956307" y="1959885"/>
              <a:ext cx="2674520" cy="2674520"/>
            </a:xfrm>
            <a:prstGeom prst="rect">
              <a:avLst/>
            </a:prstGeom>
            <a:noFill/>
            <a:ln>
              <a:noFill/>
            </a:ln>
          </p:spPr>
        </p:pic>
        <p:sp>
          <p:nvSpPr>
            <p:cNvPr id="235" name="Google Shape;235;p18"/>
            <p:cNvSpPr txBox="1"/>
            <p:nvPr/>
          </p:nvSpPr>
          <p:spPr>
            <a:xfrm>
              <a:off x="1234593" y="4423199"/>
              <a:ext cx="2117944" cy="105721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AQA</a:t>
              </a:r>
              <a:endParaRPr b="1" sz="1400">
                <a:solidFill>
                  <a:srgbClr val="FF0000"/>
                </a:solidFill>
                <a:latin typeface="Calibri"/>
                <a:ea typeface="Calibri"/>
                <a:cs typeface="Calibri"/>
                <a:sym typeface="Calibri"/>
              </a:endParaRPr>
            </a:p>
          </p:txBody>
        </p:sp>
      </p:grpSp>
      <p:grpSp>
        <p:nvGrpSpPr>
          <p:cNvPr id="236" name="Google Shape;236;p18"/>
          <p:cNvGrpSpPr/>
          <p:nvPr/>
        </p:nvGrpSpPr>
        <p:grpSpPr>
          <a:xfrm>
            <a:off x="1403648" y="5342486"/>
            <a:ext cx="630649" cy="972783"/>
            <a:chOff x="6784896" y="4206077"/>
            <a:chExt cx="2359104" cy="3341516"/>
          </a:xfrm>
        </p:grpSpPr>
        <p:pic>
          <p:nvPicPr>
            <p:cNvPr id="237" name="Google Shape;237;p18"/>
            <p:cNvPicPr preferRelativeResize="0"/>
            <p:nvPr/>
          </p:nvPicPr>
          <p:blipFill rotWithShape="1">
            <a:blip r:embed="rId5">
              <a:alphaModFix/>
            </a:blip>
            <a:srcRect b="0" l="0" r="0" t="0"/>
            <a:stretch/>
          </p:blipFill>
          <p:spPr>
            <a:xfrm>
              <a:off x="6784896" y="4206077"/>
              <a:ext cx="2359104" cy="2359104"/>
            </a:xfrm>
            <a:prstGeom prst="rect">
              <a:avLst/>
            </a:prstGeom>
            <a:noFill/>
            <a:ln>
              <a:noFill/>
            </a:ln>
          </p:spPr>
        </p:pic>
        <p:sp>
          <p:nvSpPr>
            <p:cNvPr id="238" name="Google Shape;238;p18"/>
            <p:cNvSpPr txBox="1"/>
            <p:nvPr/>
          </p:nvSpPr>
          <p:spPr>
            <a:xfrm>
              <a:off x="7139336" y="6490377"/>
              <a:ext cx="1650220" cy="10572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SA</a:t>
              </a:r>
              <a:endParaRPr b="1" sz="1400">
                <a:solidFill>
                  <a:srgbClr val="FF0000"/>
                </a:solidFill>
                <a:latin typeface="Calibri"/>
                <a:ea typeface="Calibri"/>
                <a:cs typeface="Calibri"/>
                <a:sym typeface="Calibri"/>
              </a:endParaRPr>
            </a:p>
          </p:txBody>
        </p:sp>
      </p:grpSp>
      <p:sp>
        <p:nvSpPr>
          <p:cNvPr id="239" name="Google Shape;239;p18"/>
          <p:cNvSpPr/>
          <p:nvPr/>
        </p:nvSpPr>
        <p:spPr>
          <a:xfrm>
            <a:off x="4306115" y="1385043"/>
            <a:ext cx="2326804" cy="1042512"/>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Arial"/>
                <a:ea typeface="Arial"/>
                <a:cs typeface="Arial"/>
                <a:sym typeface="Arial"/>
              </a:rPr>
              <a:t>Где требования????</a:t>
            </a:r>
            <a:endParaRPr sz="1200">
              <a:solidFill>
                <a:schemeClr val="dk1"/>
              </a:solidFill>
              <a:latin typeface="Arial"/>
              <a:ea typeface="Arial"/>
              <a:cs typeface="Arial"/>
              <a:sym typeface="Arial"/>
            </a:endParaRPr>
          </a:p>
        </p:txBody>
      </p:sp>
      <p:sp>
        <p:nvSpPr>
          <p:cNvPr id="240" name="Google Shape;240;p18"/>
          <p:cNvSpPr/>
          <p:nvPr/>
        </p:nvSpPr>
        <p:spPr>
          <a:xfrm>
            <a:off x="1187623" y="3485866"/>
            <a:ext cx="2664297" cy="1507306"/>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Arial"/>
                <a:ea typeface="Arial"/>
                <a:cs typeface="Arial"/>
                <a:sym typeface="Arial"/>
              </a:rPr>
              <a:t>Почему вы у меня спрашиваете, я одновременно с вами над историей работаю</a:t>
            </a:r>
            <a:endParaRPr sz="1200">
              <a:solidFill>
                <a:schemeClr val="dk1"/>
              </a:solidFill>
              <a:latin typeface="Arial"/>
              <a:ea typeface="Arial"/>
              <a:cs typeface="Arial"/>
              <a:sym typeface="Arial"/>
            </a:endParaRPr>
          </a:p>
        </p:txBody>
      </p:sp>
      <p:grpSp>
        <p:nvGrpSpPr>
          <p:cNvPr id="241" name="Google Shape;241;p18"/>
          <p:cNvGrpSpPr/>
          <p:nvPr/>
        </p:nvGrpSpPr>
        <p:grpSpPr>
          <a:xfrm>
            <a:off x="4030039" y="5391395"/>
            <a:ext cx="871886" cy="1075206"/>
            <a:chOff x="2192036" y="7902376"/>
            <a:chExt cx="1346337" cy="1884173"/>
          </a:xfrm>
        </p:grpSpPr>
        <p:sp>
          <p:nvSpPr>
            <p:cNvPr id="242" name="Google Shape;242;p18"/>
            <p:cNvSpPr txBox="1"/>
            <p:nvPr/>
          </p:nvSpPr>
          <p:spPr>
            <a:xfrm>
              <a:off x="2192036" y="9085403"/>
              <a:ext cx="1346337" cy="70114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00">
                  <a:solidFill>
                    <a:srgbClr val="FF0000"/>
                  </a:solidFill>
                  <a:latin typeface="Architects Daughter"/>
                  <a:ea typeface="Architects Daughter"/>
                  <a:cs typeface="Architects Daughter"/>
                  <a:sym typeface="Architects Daughter"/>
                </a:rPr>
                <a:t>PRODUCT OWNER</a:t>
              </a:r>
              <a:endParaRPr b="1" sz="1000">
                <a:solidFill>
                  <a:srgbClr val="FF0000"/>
                </a:solidFill>
                <a:latin typeface="Calibri"/>
                <a:ea typeface="Calibri"/>
                <a:cs typeface="Calibri"/>
                <a:sym typeface="Calibri"/>
              </a:endParaRPr>
            </a:p>
          </p:txBody>
        </p:sp>
        <p:pic>
          <p:nvPicPr>
            <p:cNvPr id="243" name="Google Shape;243;p18"/>
            <p:cNvPicPr preferRelativeResize="0"/>
            <p:nvPr/>
          </p:nvPicPr>
          <p:blipFill rotWithShape="1">
            <a:blip r:embed="rId6">
              <a:alphaModFix/>
            </a:blip>
            <a:srcRect b="0" l="0" r="0" t="0"/>
            <a:stretch/>
          </p:blipFill>
          <p:spPr>
            <a:xfrm>
              <a:off x="2324144" y="7902376"/>
              <a:ext cx="1082121" cy="1178309"/>
            </a:xfrm>
            <a:prstGeom prst="rect">
              <a:avLst/>
            </a:prstGeom>
            <a:noFill/>
            <a:ln>
              <a:noFill/>
            </a:ln>
          </p:spPr>
        </p:pic>
      </p:grpSp>
      <p:sp>
        <p:nvSpPr>
          <p:cNvPr id="244" name="Google Shape;244;p18"/>
          <p:cNvSpPr/>
          <p:nvPr/>
        </p:nvSpPr>
        <p:spPr>
          <a:xfrm>
            <a:off x="4176197" y="3931742"/>
            <a:ext cx="2243062" cy="1177885"/>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Arial"/>
                <a:ea typeface="Arial"/>
                <a:cs typeface="Arial"/>
                <a:sym typeface="Arial"/>
              </a:rPr>
              <a:t>Я же в истории все написал…</a:t>
            </a:r>
            <a:endParaRPr sz="1200">
              <a:solidFill>
                <a:schemeClr val="dk1"/>
              </a:solidFill>
              <a:latin typeface="Arial"/>
              <a:ea typeface="Arial"/>
              <a:cs typeface="Arial"/>
              <a:sym typeface="Arial"/>
            </a:endParaRPr>
          </a:p>
        </p:txBody>
      </p:sp>
      <p:sp>
        <p:nvSpPr>
          <p:cNvPr id="245" name="Google Shape;245;p18"/>
          <p:cNvSpPr/>
          <p:nvPr/>
        </p:nvSpPr>
        <p:spPr>
          <a:xfrm>
            <a:off x="6540850" y="4214134"/>
            <a:ext cx="1710839" cy="724141"/>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Arial"/>
                <a:ea typeface="Arial"/>
                <a:cs typeface="Arial"/>
                <a:sym typeface="Arial"/>
              </a:rPr>
              <a:t>И так сделаю☺</a:t>
            </a:r>
            <a:endParaRPr sz="12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19"/>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t/>
            </a:r>
            <a:endParaRPr b="1" sz="4400">
              <a:solidFill>
                <a:schemeClr val="dk1"/>
              </a:solidFill>
              <a:latin typeface="Calibri"/>
              <a:ea typeface="Calibri"/>
              <a:cs typeface="Calibri"/>
              <a:sym typeface="Calibri"/>
            </a:endParaRPr>
          </a:p>
        </p:txBody>
      </p:sp>
      <p:pic>
        <p:nvPicPr>
          <p:cNvPr id="252" name="Google Shape;252;p19"/>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grpSp>
        <p:nvGrpSpPr>
          <p:cNvPr id="253" name="Google Shape;253;p19"/>
          <p:cNvGrpSpPr/>
          <p:nvPr/>
        </p:nvGrpSpPr>
        <p:grpSpPr>
          <a:xfrm>
            <a:off x="5778950" y="2865596"/>
            <a:ext cx="742256" cy="1015965"/>
            <a:chOff x="919193" y="1770970"/>
            <a:chExt cx="2776866" cy="3490088"/>
          </a:xfrm>
        </p:grpSpPr>
        <p:pic>
          <p:nvPicPr>
            <p:cNvPr id="254" name="Google Shape;254;p19"/>
            <p:cNvPicPr preferRelativeResize="0"/>
            <p:nvPr/>
          </p:nvPicPr>
          <p:blipFill rotWithShape="1">
            <a:blip r:embed="rId4">
              <a:alphaModFix/>
            </a:blip>
            <a:srcRect b="0" l="0" r="0" t="0"/>
            <a:stretch/>
          </p:blipFill>
          <p:spPr>
            <a:xfrm>
              <a:off x="919193" y="1770970"/>
              <a:ext cx="2674520" cy="2674520"/>
            </a:xfrm>
            <a:prstGeom prst="rect">
              <a:avLst/>
            </a:prstGeom>
            <a:noFill/>
            <a:ln>
              <a:noFill/>
            </a:ln>
          </p:spPr>
        </p:pic>
        <p:sp>
          <p:nvSpPr>
            <p:cNvPr id="255" name="Google Shape;255;p19"/>
            <p:cNvSpPr txBox="1"/>
            <p:nvPr/>
          </p:nvSpPr>
          <p:spPr>
            <a:xfrm>
              <a:off x="1188359" y="4203858"/>
              <a:ext cx="25077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400">
                <a:solidFill>
                  <a:srgbClr val="FF0000"/>
                </a:solidFill>
                <a:latin typeface="Calibri"/>
                <a:ea typeface="Calibri"/>
                <a:cs typeface="Calibri"/>
                <a:sym typeface="Calibri"/>
              </a:endParaRPr>
            </a:p>
          </p:txBody>
        </p:sp>
      </p:grpSp>
      <p:grpSp>
        <p:nvGrpSpPr>
          <p:cNvPr id="256" name="Google Shape;256;p19"/>
          <p:cNvGrpSpPr/>
          <p:nvPr/>
        </p:nvGrpSpPr>
        <p:grpSpPr>
          <a:xfrm>
            <a:off x="6301121" y="2861170"/>
            <a:ext cx="782494" cy="1024822"/>
            <a:chOff x="3260625" y="1555809"/>
            <a:chExt cx="2927400" cy="3520515"/>
          </a:xfrm>
        </p:grpSpPr>
        <p:pic>
          <p:nvPicPr>
            <p:cNvPr id="257" name="Google Shape;257;p19"/>
            <p:cNvPicPr preferRelativeResize="0"/>
            <p:nvPr/>
          </p:nvPicPr>
          <p:blipFill rotWithShape="1">
            <a:blip r:embed="rId4">
              <a:alphaModFix/>
            </a:blip>
            <a:srcRect b="0" l="0" r="0" t="0"/>
            <a:stretch/>
          </p:blipFill>
          <p:spPr>
            <a:xfrm>
              <a:off x="3260625" y="1555809"/>
              <a:ext cx="2674520" cy="2674520"/>
            </a:xfrm>
            <a:prstGeom prst="rect">
              <a:avLst/>
            </a:prstGeom>
            <a:noFill/>
            <a:ln>
              <a:noFill/>
            </a:ln>
          </p:spPr>
        </p:pic>
        <p:sp>
          <p:nvSpPr>
            <p:cNvPr id="258" name="Google Shape;258;p19"/>
            <p:cNvSpPr txBox="1"/>
            <p:nvPr/>
          </p:nvSpPr>
          <p:spPr>
            <a:xfrm>
              <a:off x="3260625" y="4019124"/>
              <a:ext cx="29274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400">
                <a:solidFill>
                  <a:srgbClr val="FF0000"/>
                </a:solidFill>
                <a:latin typeface="Calibri"/>
                <a:ea typeface="Calibri"/>
                <a:cs typeface="Calibri"/>
                <a:sym typeface="Calibri"/>
              </a:endParaRPr>
            </a:p>
          </p:txBody>
        </p:sp>
      </p:grpSp>
      <p:grpSp>
        <p:nvGrpSpPr>
          <p:cNvPr id="259" name="Google Shape;259;p19"/>
          <p:cNvGrpSpPr/>
          <p:nvPr/>
        </p:nvGrpSpPr>
        <p:grpSpPr>
          <a:xfrm>
            <a:off x="6807112" y="2861181"/>
            <a:ext cx="714899" cy="1024822"/>
            <a:chOff x="956307" y="1959885"/>
            <a:chExt cx="2674520" cy="3520514"/>
          </a:xfrm>
        </p:grpSpPr>
        <p:pic>
          <p:nvPicPr>
            <p:cNvPr id="260" name="Google Shape;260;p19"/>
            <p:cNvPicPr preferRelativeResize="0"/>
            <p:nvPr/>
          </p:nvPicPr>
          <p:blipFill rotWithShape="1">
            <a:blip r:embed="rId4">
              <a:alphaModFix/>
            </a:blip>
            <a:srcRect b="0" l="0" r="0" t="0"/>
            <a:stretch/>
          </p:blipFill>
          <p:spPr>
            <a:xfrm>
              <a:off x="956307" y="1959885"/>
              <a:ext cx="2674520" cy="2674520"/>
            </a:xfrm>
            <a:prstGeom prst="rect">
              <a:avLst/>
            </a:prstGeom>
            <a:noFill/>
            <a:ln>
              <a:noFill/>
            </a:ln>
          </p:spPr>
        </p:pic>
        <p:sp>
          <p:nvSpPr>
            <p:cNvPr id="261" name="Google Shape;261;p19"/>
            <p:cNvSpPr txBox="1"/>
            <p:nvPr/>
          </p:nvSpPr>
          <p:spPr>
            <a:xfrm>
              <a:off x="1234593" y="4423199"/>
              <a:ext cx="21180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400">
                <a:solidFill>
                  <a:srgbClr val="FF0000"/>
                </a:solidFill>
                <a:latin typeface="Calibri"/>
                <a:ea typeface="Calibri"/>
                <a:cs typeface="Calibri"/>
                <a:sym typeface="Calibri"/>
              </a:endParaRPr>
            </a:p>
          </p:txBody>
        </p:sp>
      </p:grpSp>
      <p:grpSp>
        <p:nvGrpSpPr>
          <p:cNvPr id="262" name="Google Shape;262;p19"/>
          <p:cNvGrpSpPr/>
          <p:nvPr/>
        </p:nvGrpSpPr>
        <p:grpSpPr>
          <a:xfrm>
            <a:off x="4087524" y="4950701"/>
            <a:ext cx="630588" cy="972711"/>
            <a:chOff x="6784896" y="4206077"/>
            <a:chExt cx="2359104" cy="3341500"/>
          </a:xfrm>
        </p:grpSpPr>
        <p:pic>
          <p:nvPicPr>
            <p:cNvPr id="263" name="Google Shape;263;p19"/>
            <p:cNvPicPr preferRelativeResize="0"/>
            <p:nvPr/>
          </p:nvPicPr>
          <p:blipFill rotWithShape="1">
            <a:blip r:embed="rId5">
              <a:alphaModFix/>
            </a:blip>
            <a:srcRect b="0" l="0" r="0" t="0"/>
            <a:stretch/>
          </p:blipFill>
          <p:spPr>
            <a:xfrm>
              <a:off x="6784896" y="4206077"/>
              <a:ext cx="2359104" cy="2359104"/>
            </a:xfrm>
            <a:prstGeom prst="rect">
              <a:avLst/>
            </a:prstGeom>
            <a:noFill/>
            <a:ln>
              <a:noFill/>
            </a:ln>
          </p:spPr>
        </p:pic>
        <p:sp>
          <p:nvSpPr>
            <p:cNvPr id="264" name="Google Shape;264;p19"/>
            <p:cNvSpPr txBox="1"/>
            <p:nvPr/>
          </p:nvSpPr>
          <p:spPr>
            <a:xfrm>
              <a:off x="7139336" y="6490377"/>
              <a:ext cx="16503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SA</a:t>
              </a:r>
              <a:endParaRPr b="1" sz="1400">
                <a:solidFill>
                  <a:srgbClr val="FF0000"/>
                </a:solidFill>
                <a:latin typeface="Calibri"/>
                <a:ea typeface="Calibri"/>
                <a:cs typeface="Calibri"/>
                <a:sym typeface="Calibri"/>
              </a:endParaRPr>
            </a:p>
          </p:txBody>
        </p:sp>
      </p:grpSp>
      <p:sp>
        <p:nvSpPr>
          <p:cNvPr id="265" name="Google Shape;265;p19"/>
          <p:cNvSpPr/>
          <p:nvPr/>
        </p:nvSpPr>
        <p:spPr>
          <a:xfrm>
            <a:off x="6150140" y="1697818"/>
            <a:ext cx="2326800" cy="1042500"/>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rPr>
              <a:t>Нам нужны требования!</a:t>
            </a:r>
            <a:endParaRPr sz="1200">
              <a:solidFill>
                <a:schemeClr val="dk1"/>
              </a:solidFill>
              <a:latin typeface="Arial"/>
              <a:ea typeface="Arial"/>
              <a:cs typeface="Arial"/>
              <a:sym typeface="Arial"/>
            </a:endParaRPr>
          </a:p>
        </p:txBody>
      </p:sp>
      <p:sp>
        <p:nvSpPr>
          <p:cNvPr id="266" name="Google Shape;266;p19"/>
          <p:cNvSpPr/>
          <p:nvPr/>
        </p:nvSpPr>
        <p:spPr>
          <a:xfrm>
            <a:off x="3913037" y="3722672"/>
            <a:ext cx="2067300" cy="972600"/>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rPr>
              <a:t>И что теперь делать...</a:t>
            </a:r>
            <a:endParaRPr sz="1200">
              <a:solidFill>
                <a:schemeClr val="dk1"/>
              </a:solidFill>
              <a:latin typeface="Arial"/>
              <a:ea typeface="Arial"/>
              <a:cs typeface="Arial"/>
              <a:sym typeface="Arial"/>
            </a:endParaRPr>
          </a:p>
        </p:txBody>
      </p:sp>
      <p:pic>
        <p:nvPicPr>
          <p:cNvPr id="267" name="Google Shape;267;p19"/>
          <p:cNvPicPr preferRelativeResize="0"/>
          <p:nvPr/>
        </p:nvPicPr>
        <p:blipFill>
          <a:blip r:embed="rId6">
            <a:alphaModFix/>
          </a:blip>
          <a:stretch>
            <a:fillRect/>
          </a:stretch>
        </p:blipFill>
        <p:spPr>
          <a:xfrm>
            <a:off x="457200" y="1363900"/>
            <a:ext cx="2578125" cy="2522099"/>
          </a:xfrm>
          <a:prstGeom prst="rect">
            <a:avLst/>
          </a:prstGeom>
          <a:noFill/>
          <a:ln>
            <a:noFill/>
          </a:ln>
        </p:spPr>
      </p:pic>
      <p:grpSp>
        <p:nvGrpSpPr>
          <p:cNvPr id="268" name="Google Shape;268;p19"/>
          <p:cNvGrpSpPr/>
          <p:nvPr/>
        </p:nvGrpSpPr>
        <p:grpSpPr>
          <a:xfrm>
            <a:off x="7309812" y="2861169"/>
            <a:ext cx="714899" cy="1024822"/>
            <a:chOff x="956307" y="1959885"/>
            <a:chExt cx="2674520" cy="3520514"/>
          </a:xfrm>
        </p:grpSpPr>
        <p:pic>
          <p:nvPicPr>
            <p:cNvPr id="269" name="Google Shape;269;p19"/>
            <p:cNvPicPr preferRelativeResize="0"/>
            <p:nvPr/>
          </p:nvPicPr>
          <p:blipFill rotWithShape="1">
            <a:blip r:embed="rId4">
              <a:alphaModFix/>
            </a:blip>
            <a:srcRect b="0" l="0" r="0" t="0"/>
            <a:stretch/>
          </p:blipFill>
          <p:spPr>
            <a:xfrm>
              <a:off x="956307" y="1959885"/>
              <a:ext cx="2674520" cy="2674520"/>
            </a:xfrm>
            <a:prstGeom prst="rect">
              <a:avLst/>
            </a:prstGeom>
            <a:noFill/>
            <a:ln>
              <a:noFill/>
            </a:ln>
          </p:spPr>
        </p:pic>
        <p:sp>
          <p:nvSpPr>
            <p:cNvPr id="270" name="Google Shape;270;p19"/>
            <p:cNvSpPr txBox="1"/>
            <p:nvPr/>
          </p:nvSpPr>
          <p:spPr>
            <a:xfrm>
              <a:off x="1234593" y="4423199"/>
              <a:ext cx="21180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400">
                <a:solidFill>
                  <a:srgbClr val="FF0000"/>
                </a:solidFill>
                <a:latin typeface="Calibri"/>
                <a:ea typeface="Calibri"/>
                <a:cs typeface="Calibri"/>
                <a:sym typeface="Calibri"/>
              </a:endParaRPr>
            </a:p>
          </p:txBody>
        </p:sp>
      </p:grpSp>
      <p:grpSp>
        <p:nvGrpSpPr>
          <p:cNvPr id="271" name="Google Shape;271;p19"/>
          <p:cNvGrpSpPr/>
          <p:nvPr/>
        </p:nvGrpSpPr>
        <p:grpSpPr>
          <a:xfrm>
            <a:off x="7807912" y="2861169"/>
            <a:ext cx="714899" cy="1024822"/>
            <a:chOff x="956307" y="1959885"/>
            <a:chExt cx="2674520" cy="3520514"/>
          </a:xfrm>
        </p:grpSpPr>
        <p:pic>
          <p:nvPicPr>
            <p:cNvPr id="272" name="Google Shape;272;p19"/>
            <p:cNvPicPr preferRelativeResize="0"/>
            <p:nvPr/>
          </p:nvPicPr>
          <p:blipFill rotWithShape="1">
            <a:blip r:embed="rId4">
              <a:alphaModFix/>
            </a:blip>
            <a:srcRect b="0" l="0" r="0" t="0"/>
            <a:stretch/>
          </p:blipFill>
          <p:spPr>
            <a:xfrm>
              <a:off x="956307" y="1959885"/>
              <a:ext cx="2674520" cy="2674520"/>
            </a:xfrm>
            <a:prstGeom prst="rect">
              <a:avLst/>
            </a:prstGeom>
            <a:noFill/>
            <a:ln>
              <a:noFill/>
            </a:ln>
          </p:spPr>
        </p:pic>
        <p:sp>
          <p:nvSpPr>
            <p:cNvPr id="273" name="Google Shape;273;p19"/>
            <p:cNvSpPr txBox="1"/>
            <p:nvPr/>
          </p:nvSpPr>
          <p:spPr>
            <a:xfrm>
              <a:off x="1234593" y="4423199"/>
              <a:ext cx="2118000" cy="10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400">
                <a:solidFill>
                  <a:srgbClr val="FF0000"/>
                </a:solidFill>
                <a:latin typeface="Calibri"/>
                <a:ea typeface="Calibri"/>
                <a:cs typeface="Calibri"/>
                <a:sym typeface="Calibri"/>
              </a:endParaRPr>
            </a:p>
          </p:txBody>
        </p:sp>
      </p:grpSp>
      <p:sp>
        <p:nvSpPr>
          <p:cNvPr id="274" name="Google Shape;274;p19"/>
          <p:cNvSpPr/>
          <p:nvPr/>
        </p:nvSpPr>
        <p:spPr>
          <a:xfrm rot="2159285">
            <a:off x="2123223" y="4361795"/>
            <a:ext cx="1415208" cy="342162"/>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5" name="Google Shape;275;p19"/>
          <p:cNvSpPr/>
          <p:nvPr/>
        </p:nvSpPr>
        <p:spPr>
          <a:xfrm rot="7945344">
            <a:off x="5876390" y="4221004"/>
            <a:ext cx="1415080" cy="342095"/>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20"/>
          <p:cNvSpPr/>
          <p:nvPr/>
        </p:nvSpPr>
        <p:spPr>
          <a:xfrm>
            <a:off x="6977425" y="2820275"/>
            <a:ext cx="1492200" cy="11430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20"/>
          <p:cNvSpPr txBox="1"/>
          <p:nvPr/>
        </p:nvSpPr>
        <p:spPr>
          <a:xfrm>
            <a:off x="337525" y="-3048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Процесс (v1)</a:t>
            </a:r>
            <a:endParaRPr b="1" sz="4400">
              <a:solidFill>
                <a:schemeClr val="dk1"/>
              </a:solidFill>
              <a:latin typeface="Calibri"/>
              <a:ea typeface="Calibri"/>
              <a:cs typeface="Calibri"/>
              <a:sym typeface="Calibri"/>
            </a:endParaRPr>
          </a:p>
        </p:txBody>
      </p:sp>
      <p:pic>
        <p:nvPicPr>
          <p:cNvPr id="283" name="Google Shape;283;p20"/>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284" name="Google Shape;284;p20"/>
          <p:cNvPicPr preferRelativeResize="0"/>
          <p:nvPr/>
        </p:nvPicPr>
        <p:blipFill rotWithShape="1">
          <a:blip r:embed="rId4">
            <a:alphaModFix/>
          </a:blip>
          <a:srcRect b="0" l="0" r="0" t="0"/>
          <a:stretch/>
        </p:blipFill>
        <p:spPr>
          <a:xfrm>
            <a:off x="476450" y="3502800"/>
            <a:ext cx="548100" cy="572175"/>
          </a:xfrm>
          <a:prstGeom prst="rect">
            <a:avLst/>
          </a:prstGeom>
          <a:noFill/>
          <a:ln>
            <a:noFill/>
          </a:ln>
        </p:spPr>
      </p:pic>
      <p:sp>
        <p:nvSpPr>
          <p:cNvPr id="285" name="Google Shape;285;p20"/>
          <p:cNvSpPr txBox="1"/>
          <p:nvPr/>
        </p:nvSpPr>
        <p:spPr>
          <a:xfrm>
            <a:off x="274377" y="5267791"/>
            <a:ext cx="1396500" cy="307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Product backlog</a:t>
            </a:r>
            <a:endParaRPr/>
          </a:p>
        </p:txBody>
      </p:sp>
      <p:pic>
        <p:nvPicPr>
          <p:cNvPr id="286" name="Google Shape;286;p20"/>
          <p:cNvPicPr preferRelativeResize="0"/>
          <p:nvPr/>
        </p:nvPicPr>
        <p:blipFill rotWithShape="1">
          <a:blip r:embed="rId5">
            <a:alphaModFix/>
          </a:blip>
          <a:srcRect b="0" l="0" r="0" t="0"/>
          <a:stretch/>
        </p:blipFill>
        <p:spPr>
          <a:xfrm>
            <a:off x="3438485" y="4650291"/>
            <a:ext cx="463154" cy="649383"/>
          </a:xfrm>
          <a:prstGeom prst="rect">
            <a:avLst/>
          </a:prstGeom>
          <a:noFill/>
          <a:ln>
            <a:noFill/>
          </a:ln>
        </p:spPr>
      </p:pic>
      <p:pic>
        <p:nvPicPr>
          <p:cNvPr id="287" name="Google Shape;287;p20"/>
          <p:cNvPicPr preferRelativeResize="0"/>
          <p:nvPr/>
        </p:nvPicPr>
        <p:blipFill rotWithShape="1">
          <a:blip r:embed="rId6">
            <a:alphaModFix/>
          </a:blip>
          <a:srcRect b="0" l="0" r="0" t="0"/>
          <a:stretch/>
        </p:blipFill>
        <p:spPr>
          <a:xfrm>
            <a:off x="5173518" y="4835815"/>
            <a:ext cx="529800" cy="539067"/>
          </a:xfrm>
          <a:prstGeom prst="rect">
            <a:avLst/>
          </a:prstGeom>
          <a:noFill/>
          <a:ln>
            <a:noFill/>
          </a:ln>
        </p:spPr>
      </p:pic>
      <p:sp>
        <p:nvSpPr>
          <p:cNvPr id="288" name="Google Shape;288;p20"/>
          <p:cNvSpPr txBox="1"/>
          <p:nvPr/>
        </p:nvSpPr>
        <p:spPr>
          <a:xfrm>
            <a:off x="5232978" y="6273725"/>
            <a:ext cx="1080600" cy="706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2 weeks</a:t>
            </a:r>
            <a:endParaRPr/>
          </a:p>
        </p:txBody>
      </p:sp>
      <p:sp>
        <p:nvSpPr>
          <p:cNvPr id="289" name="Google Shape;289;p20"/>
          <p:cNvSpPr/>
          <p:nvPr/>
        </p:nvSpPr>
        <p:spPr>
          <a:xfrm>
            <a:off x="4284675" y="3877811"/>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0" name="Google Shape;290;p20"/>
          <p:cNvSpPr/>
          <p:nvPr/>
        </p:nvSpPr>
        <p:spPr>
          <a:xfrm>
            <a:off x="5812025" y="2362372"/>
            <a:ext cx="714000" cy="572100"/>
          </a:xfrm>
          <a:prstGeom prst="ellipse">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200">
                <a:solidFill>
                  <a:schemeClr val="dk1"/>
                </a:solidFill>
                <a:latin typeface="Calibri"/>
                <a:ea typeface="Calibri"/>
                <a:cs typeface="Calibri"/>
                <a:sym typeface="Calibri"/>
              </a:rPr>
              <a:t>Daily</a:t>
            </a:r>
            <a:endParaRPr sz="1200">
              <a:solidFill>
                <a:schemeClr val="dk1"/>
              </a:solidFill>
              <a:latin typeface="Calibri"/>
              <a:ea typeface="Calibri"/>
              <a:cs typeface="Calibri"/>
              <a:sym typeface="Calibri"/>
            </a:endParaRPr>
          </a:p>
        </p:txBody>
      </p:sp>
      <p:sp>
        <p:nvSpPr>
          <p:cNvPr id="291" name="Google Shape;291;p20"/>
          <p:cNvSpPr txBox="1"/>
          <p:nvPr/>
        </p:nvSpPr>
        <p:spPr>
          <a:xfrm>
            <a:off x="7236625" y="6232000"/>
            <a:ext cx="12117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Retrospective</a:t>
            </a:r>
            <a:endParaRPr/>
          </a:p>
        </p:txBody>
      </p:sp>
      <p:sp>
        <p:nvSpPr>
          <p:cNvPr id="292" name="Google Shape;292;p20"/>
          <p:cNvSpPr/>
          <p:nvPr/>
        </p:nvSpPr>
        <p:spPr>
          <a:xfrm>
            <a:off x="7170625" y="4250886"/>
            <a:ext cx="1396500" cy="948300"/>
          </a:xfrm>
          <a:prstGeom prst="cube">
            <a:avLst>
              <a:gd fmla="val 25000"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800">
                <a:solidFill>
                  <a:schemeClr val="dk1"/>
                </a:solidFill>
                <a:latin typeface="Calibri"/>
                <a:ea typeface="Calibri"/>
                <a:cs typeface="Calibri"/>
                <a:sym typeface="Calibri"/>
              </a:rPr>
              <a:t>Increment</a:t>
            </a:r>
            <a:endParaRPr sz="1800">
              <a:solidFill>
                <a:schemeClr val="dk1"/>
              </a:solidFill>
              <a:latin typeface="Calibri"/>
              <a:ea typeface="Calibri"/>
              <a:cs typeface="Calibri"/>
              <a:sym typeface="Calibri"/>
            </a:endParaRPr>
          </a:p>
        </p:txBody>
      </p:sp>
      <p:sp>
        <p:nvSpPr>
          <p:cNvPr id="293" name="Google Shape;293;p20"/>
          <p:cNvSpPr/>
          <p:nvPr/>
        </p:nvSpPr>
        <p:spPr>
          <a:xfrm rot="1041241">
            <a:off x="6057329" y="4250823"/>
            <a:ext cx="492834" cy="307712"/>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4" name="Google Shape;294;p20"/>
          <p:cNvSpPr txBox="1"/>
          <p:nvPr/>
        </p:nvSpPr>
        <p:spPr>
          <a:xfrm>
            <a:off x="1497679" y="4085425"/>
            <a:ext cx="11385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Sprint planning</a:t>
            </a:r>
            <a:endParaRPr/>
          </a:p>
        </p:txBody>
      </p:sp>
      <p:sp>
        <p:nvSpPr>
          <p:cNvPr id="295" name="Google Shape;295;p20"/>
          <p:cNvSpPr/>
          <p:nvPr/>
        </p:nvSpPr>
        <p:spPr>
          <a:xfrm>
            <a:off x="1670875" y="4550675"/>
            <a:ext cx="7920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6" name="Google Shape;296;p20"/>
          <p:cNvSpPr txBox="1"/>
          <p:nvPr/>
        </p:nvSpPr>
        <p:spPr>
          <a:xfrm>
            <a:off x="7152996" y="3528576"/>
            <a:ext cx="9381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Sprint review</a:t>
            </a:r>
            <a:endParaRPr/>
          </a:p>
        </p:txBody>
      </p:sp>
      <p:pic>
        <p:nvPicPr>
          <p:cNvPr id="297" name="Google Shape;297;p20"/>
          <p:cNvPicPr preferRelativeResize="0"/>
          <p:nvPr/>
        </p:nvPicPr>
        <p:blipFill>
          <a:blip r:embed="rId7">
            <a:alphaModFix/>
          </a:blip>
          <a:stretch>
            <a:fillRect/>
          </a:stretch>
        </p:blipFill>
        <p:spPr>
          <a:xfrm>
            <a:off x="2062650" y="3502798"/>
            <a:ext cx="412568" cy="307800"/>
          </a:xfrm>
          <a:prstGeom prst="rect">
            <a:avLst/>
          </a:prstGeom>
          <a:noFill/>
          <a:ln>
            <a:noFill/>
          </a:ln>
        </p:spPr>
      </p:pic>
      <p:pic>
        <p:nvPicPr>
          <p:cNvPr id="298" name="Google Shape;298;p20"/>
          <p:cNvPicPr preferRelativeResize="0"/>
          <p:nvPr/>
        </p:nvPicPr>
        <p:blipFill>
          <a:blip r:embed="rId7">
            <a:alphaModFix/>
          </a:blip>
          <a:stretch>
            <a:fillRect/>
          </a:stretch>
        </p:blipFill>
        <p:spPr>
          <a:xfrm>
            <a:off x="1585625" y="3502798"/>
            <a:ext cx="412568" cy="307800"/>
          </a:xfrm>
          <a:prstGeom prst="rect">
            <a:avLst/>
          </a:prstGeom>
          <a:noFill/>
          <a:ln>
            <a:noFill/>
          </a:ln>
        </p:spPr>
      </p:pic>
      <p:pic>
        <p:nvPicPr>
          <p:cNvPr id="299" name="Google Shape;299;p20"/>
          <p:cNvPicPr preferRelativeResize="0"/>
          <p:nvPr/>
        </p:nvPicPr>
        <p:blipFill>
          <a:blip r:embed="rId7">
            <a:alphaModFix/>
          </a:blip>
          <a:stretch>
            <a:fillRect/>
          </a:stretch>
        </p:blipFill>
        <p:spPr>
          <a:xfrm>
            <a:off x="1585625" y="3809348"/>
            <a:ext cx="412568" cy="307800"/>
          </a:xfrm>
          <a:prstGeom prst="rect">
            <a:avLst/>
          </a:prstGeom>
          <a:noFill/>
          <a:ln>
            <a:noFill/>
          </a:ln>
        </p:spPr>
      </p:pic>
      <p:pic>
        <p:nvPicPr>
          <p:cNvPr id="300" name="Google Shape;300;p20"/>
          <p:cNvPicPr preferRelativeResize="0"/>
          <p:nvPr/>
        </p:nvPicPr>
        <p:blipFill>
          <a:blip r:embed="rId7">
            <a:alphaModFix/>
          </a:blip>
          <a:stretch>
            <a:fillRect/>
          </a:stretch>
        </p:blipFill>
        <p:spPr>
          <a:xfrm>
            <a:off x="2062650" y="3809348"/>
            <a:ext cx="412568" cy="307800"/>
          </a:xfrm>
          <a:prstGeom prst="rect">
            <a:avLst/>
          </a:prstGeom>
          <a:noFill/>
          <a:ln>
            <a:noFill/>
          </a:ln>
        </p:spPr>
      </p:pic>
      <p:pic>
        <p:nvPicPr>
          <p:cNvPr id="301" name="Google Shape;301;p20"/>
          <p:cNvPicPr preferRelativeResize="0"/>
          <p:nvPr/>
        </p:nvPicPr>
        <p:blipFill rotWithShape="1">
          <a:blip r:embed="rId8">
            <a:alphaModFix/>
          </a:blip>
          <a:srcRect b="0" l="0" r="0" t="0"/>
          <a:stretch/>
        </p:blipFill>
        <p:spPr>
          <a:xfrm>
            <a:off x="7043325" y="3078201"/>
            <a:ext cx="412575" cy="395875"/>
          </a:xfrm>
          <a:prstGeom prst="rect">
            <a:avLst/>
          </a:prstGeom>
          <a:noFill/>
          <a:ln>
            <a:noFill/>
          </a:ln>
        </p:spPr>
      </p:pic>
      <p:pic>
        <p:nvPicPr>
          <p:cNvPr id="302" name="Google Shape;302;p20"/>
          <p:cNvPicPr preferRelativeResize="0"/>
          <p:nvPr/>
        </p:nvPicPr>
        <p:blipFill>
          <a:blip r:embed="rId7">
            <a:alphaModFix/>
          </a:blip>
          <a:stretch>
            <a:fillRect/>
          </a:stretch>
        </p:blipFill>
        <p:spPr>
          <a:xfrm>
            <a:off x="7901100" y="2928073"/>
            <a:ext cx="412568" cy="307800"/>
          </a:xfrm>
          <a:prstGeom prst="rect">
            <a:avLst/>
          </a:prstGeom>
          <a:noFill/>
          <a:ln>
            <a:noFill/>
          </a:ln>
        </p:spPr>
      </p:pic>
      <p:pic>
        <p:nvPicPr>
          <p:cNvPr id="303" name="Google Shape;303;p20"/>
          <p:cNvPicPr preferRelativeResize="0"/>
          <p:nvPr/>
        </p:nvPicPr>
        <p:blipFill>
          <a:blip r:embed="rId7">
            <a:alphaModFix/>
          </a:blip>
          <a:stretch>
            <a:fillRect/>
          </a:stretch>
        </p:blipFill>
        <p:spPr>
          <a:xfrm>
            <a:off x="7424075" y="3234623"/>
            <a:ext cx="412568" cy="307800"/>
          </a:xfrm>
          <a:prstGeom prst="rect">
            <a:avLst/>
          </a:prstGeom>
          <a:noFill/>
          <a:ln>
            <a:noFill/>
          </a:ln>
        </p:spPr>
      </p:pic>
      <p:pic>
        <p:nvPicPr>
          <p:cNvPr id="304" name="Google Shape;304;p20"/>
          <p:cNvPicPr preferRelativeResize="0"/>
          <p:nvPr/>
        </p:nvPicPr>
        <p:blipFill>
          <a:blip r:embed="rId7">
            <a:alphaModFix/>
          </a:blip>
          <a:stretch>
            <a:fillRect/>
          </a:stretch>
        </p:blipFill>
        <p:spPr>
          <a:xfrm>
            <a:off x="7901100" y="3234623"/>
            <a:ext cx="412568" cy="307800"/>
          </a:xfrm>
          <a:prstGeom prst="rect">
            <a:avLst/>
          </a:prstGeom>
          <a:noFill/>
          <a:ln>
            <a:noFill/>
          </a:ln>
        </p:spPr>
      </p:pic>
      <p:pic>
        <p:nvPicPr>
          <p:cNvPr id="305" name="Google Shape;305;p20"/>
          <p:cNvPicPr preferRelativeResize="0"/>
          <p:nvPr/>
        </p:nvPicPr>
        <p:blipFill>
          <a:blip r:embed="rId7">
            <a:alphaModFix/>
          </a:blip>
          <a:stretch>
            <a:fillRect/>
          </a:stretch>
        </p:blipFill>
        <p:spPr>
          <a:xfrm>
            <a:off x="7424075" y="2934473"/>
            <a:ext cx="412568" cy="307800"/>
          </a:xfrm>
          <a:prstGeom prst="rect">
            <a:avLst/>
          </a:prstGeom>
          <a:noFill/>
          <a:ln>
            <a:noFill/>
          </a:ln>
        </p:spPr>
      </p:pic>
      <p:pic>
        <p:nvPicPr>
          <p:cNvPr id="306" name="Google Shape;306;p20"/>
          <p:cNvPicPr preferRelativeResize="0"/>
          <p:nvPr/>
        </p:nvPicPr>
        <p:blipFill>
          <a:blip r:embed="rId7">
            <a:alphaModFix/>
          </a:blip>
          <a:stretch>
            <a:fillRect/>
          </a:stretch>
        </p:blipFill>
        <p:spPr>
          <a:xfrm>
            <a:off x="7722650" y="5527473"/>
            <a:ext cx="412568" cy="307800"/>
          </a:xfrm>
          <a:prstGeom prst="rect">
            <a:avLst/>
          </a:prstGeom>
          <a:noFill/>
          <a:ln>
            <a:noFill/>
          </a:ln>
        </p:spPr>
      </p:pic>
      <p:pic>
        <p:nvPicPr>
          <p:cNvPr id="307" name="Google Shape;307;p20"/>
          <p:cNvPicPr preferRelativeResize="0"/>
          <p:nvPr/>
        </p:nvPicPr>
        <p:blipFill>
          <a:blip r:embed="rId7">
            <a:alphaModFix/>
          </a:blip>
          <a:stretch>
            <a:fillRect/>
          </a:stretch>
        </p:blipFill>
        <p:spPr>
          <a:xfrm>
            <a:off x="7245625" y="5834023"/>
            <a:ext cx="412568" cy="307800"/>
          </a:xfrm>
          <a:prstGeom prst="rect">
            <a:avLst/>
          </a:prstGeom>
          <a:noFill/>
          <a:ln>
            <a:noFill/>
          </a:ln>
        </p:spPr>
      </p:pic>
      <p:pic>
        <p:nvPicPr>
          <p:cNvPr id="308" name="Google Shape;308;p20"/>
          <p:cNvPicPr preferRelativeResize="0"/>
          <p:nvPr/>
        </p:nvPicPr>
        <p:blipFill>
          <a:blip r:embed="rId7">
            <a:alphaModFix/>
          </a:blip>
          <a:stretch>
            <a:fillRect/>
          </a:stretch>
        </p:blipFill>
        <p:spPr>
          <a:xfrm>
            <a:off x="7722650" y="5834023"/>
            <a:ext cx="412568" cy="307800"/>
          </a:xfrm>
          <a:prstGeom prst="rect">
            <a:avLst/>
          </a:prstGeom>
          <a:noFill/>
          <a:ln>
            <a:noFill/>
          </a:ln>
        </p:spPr>
      </p:pic>
      <p:pic>
        <p:nvPicPr>
          <p:cNvPr id="309" name="Google Shape;309;p20"/>
          <p:cNvPicPr preferRelativeResize="0"/>
          <p:nvPr/>
        </p:nvPicPr>
        <p:blipFill>
          <a:blip r:embed="rId7">
            <a:alphaModFix/>
          </a:blip>
          <a:stretch>
            <a:fillRect/>
          </a:stretch>
        </p:blipFill>
        <p:spPr>
          <a:xfrm>
            <a:off x="7245625" y="5533873"/>
            <a:ext cx="412568" cy="307800"/>
          </a:xfrm>
          <a:prstGeom prst="rect">
            <a:avLst/>
          </a:prstGeom>
          <a:noFill/>
          <a:ln>
            <a:noFill/>
          </a:ln>
        </p:spPr>
      </p:pic>
      <p:pic>
        <p:nvPicPr>
          <p:cNvPr id="310" name="Google Shape;310;p20"/>
          <p:cNvPicPr preferRelativeResize="0"/>
          <p:nvPr/>
        </p:nvPicPr>
        <p:blipFill rotWithShape="1">
          <a:blip r:embed="rId5">
            <a:alphaModFix/>
          </a:blip>
          <a:srcRect b="0" l="0" r="0" t="0"/>
          <a:stretch/>
        </p:blipFill>
        <p:spPr>
          <a:xfrm>
            <a:off x="3461199" y="3707013"/>
            <a:ext cx="463154" cy="649383"/>
          </a:xfrm>
          <a:prstGeom prst="rect">
            <a:avLst/>
          </a:prstGeom>
          <a:noFill/>
          <a:ln>
            <a:noFill/>
          </a:ln>
        </p:spPr>
      </p:pic>
      <p:pic>
        <p:nvPicPr>
          <p:cNvPr id="311" name="Google Shape;311;p20"/>
          <p:cNvPicPr preferRelativeResize="0"/>
          <p:nvPr/>
        </p:nvPicPr>
        <p:blipFill rotWithShape="1">
          <a:blip r:embed="rId5">
            <a:alphaModFix/>
          </a:blip>
          <a:srcRect b="0" l="0" r="0" t="0"/>
          <a:stretch/>
        </p:blipFill>
        <p:spPr>
          <a:xfrm>
            <a:off x="3461200" y="2530861"/>
            <a:ext cx="463154" cy="649383"/>
          </a:xfrm>
          <a:prstGeom prst="rect">
            <a:avLst/>
          </a:prstGeom>
          <a:noFill/>
          <a:ln>
            <a:noFill/>
          </a:ln>
        </p:spPr>
      </p:pic>
      <p:pic>
        <p:nvPicPr>
          <p:cNvPr id="312" name="Google Shape;312;p20"/>
          <p:cNvPicPr preferRelativeResize="0"/>
          <p:nvPr/>
        </p:nvPicPr>
        <p:blipFill rotWithShape="1">
          <a:blip r:embed="rId5">
            <a:alphaModFix/>
          </a:blip>
          <a:srcRect b="0" l="0" r="0" t="0"/>
          <a:stretch/>
        </p:blipFill>
        <p:spPr>
          <a:xfrm>
            <a:off x="3489509" y="5640811"/>
            <a:ext cx="463154" cy="649383"/>
          </a:xfrm>
          <a:prstGeom prst="rect">
            <a:avLst/>
          </a:prstGeom>
          <a:noFill/>
          <a:ln>
            <a:noFill/>
          </a:ln>
        </p:spPr>
      </p:pic>
      <p:sp>
        <p:nvSpPr>
          <p:cNvPr id="313" name="Google Shape;313;p20"/>
          <p:cNvSpPr txBox="1"/>
          <p:nvPr/>
        </p:nvSpPr>
        <p:spPr>
          <a:xfrm>
            <a:off x="3238913" y="3159314"/>
            <a:ext cx="12552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400">
                <a:solidFill>
                  <a:srgbClr val="FF0000"/>
                </a:solidFill>
                <a:latin typeface="Architects Daughter"/>
                <a:ea typeface="Architects Daughter"/>
                <a:cs typeface="Architects Daughter"/>
                <a:sym typeface="Architects Daughter"/>
              </a:rPr>
              <a:t>Sprint backlog </a:t>
            </a:r>
            <a:r>
              <a:rPr b="1" lang="ru-RU">
                <a:solidFill>
                  <a:srgbClr val="FF0000"/>
                </a:solidFill>
                <a:latin typeface="Architects Daughter"/>
                <a:ea typeface="Architects Daughter"/>
                <a:cs typeface="Architects Daughter"/>
                <a:sym typeface="Architects Daughter"/>
              </a:rPr>
              <a:t>1</a:t>
            </a:r>
            <a:endParaRPr/>
          </a:p>
        </p:txBody>
      </p:sp>
      <p:pic>
        <p:nvPicPr>
          <p:cNvPr id="314" name="Google Shape;314;p20"/>
          <p:cNvPicPr preferRelativeResize="0"/>
          <p:nvPr/>
        </p:nvPicPr>
        <p:blipFill rotWithShape="1">
          <a:blip r:embed="rId9">
            <a:alphaModFix/>
          </a:blip>
          <a:srcRect b="0" l="0" r="0" t="0"/>
          <a:stretch/>
        </p:blipFill>
        <p:spPr>
          <a:xfrm>
            <a:off x="1305574" y="5984913"/>
            <a:ext cx="596275" cy="649375"/>
          </a:xfrm>
          <a:prstGeom prst="rect">
            <a:avLst/>
          </a:prstGeom>
          <a:noFill/>
          <a:ln>
            <a:noFill/>
          </a:ln>
        </p:spPr>
      </p:pic>
      <p:pic>
        <p:nvPicPr>
          <p:cNvPr id="315" name="Google Shape;315;p20"/>
          <p:cNvPicPr preferRelativeResize="0"/>
          <p:nvPr/>
        </p:nvPicPr>
        <p:blipFill rotWithShape="1">
          <a:blip r:embed="rId10">
            <a:alphaModFix/>
          </a:blip>
          <a:srcRect b="0" l="0" r="0" t="0"/>
          <a:stretch/>
        </p:blipFill>
        <p:spPr>
          <a:xfrm>
            <a:off x="1715524" y="5984915"/>
            <a:ext cx="596275" cy="649384"/>
          </a:xfrm>
          <a:prstGeom prst="rect">
            <a:avLst/>
          </a:prstGeom>
          <a:noFill/>
          <a:ln>
            <a:noFill/>
          </a:ln>
        </p:spPr>
      </p:pic>
      <p:sp>
        <p:nvSpPr>
          <p:cNvPr id="316" name="Google Shape;316;p20"/>
          <p:cNvSpPr/>
          <p:nvPr/>
        </p:nvSpPr>
        <p:spPr>
          <a:xfrm rot="3329489">
            <a:off x="988283" y="5327009"/>
            <a:ext cx="792193" cy="342173"/>
          </a:xfrm>
          <a:prstGeom prst="rightArrow">
            <a:avLst>
              <a:gd fmla="val 50000" name="adj1"/>
              <a:gd fmla="val 500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7" name="Google Shape;317;p20"/>
          <p:cNvSpPr/>
          <p:nvPr/>
        </p:nvSpPr>
        <p:spPr>
          <a:xfrm>
            <a:off x="7071625" y="5439750"/>
            <a:ext cx="1303800" cy="11430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20"/>
          <p:cNvSpPr/>
          <p:nvPr/>
        </p:nvSpPr>
        <p:spPr>
          <a:xfrm>
            <a:off x="1497525" y="3485350"/>
            <a:ext cx="1138500" cy="948300"/>
          </a:xfrm>
          <a:prstGeom prst="roundRect">
            <a:avLst>
              <a:gd fmla="val 16667" name="adj"/>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20"/>
          <p:cNvSpPr/>
          <p:nvPr/>
        </p:nvSpPr>
        <p:spPr>
          <a:xfrm rot="-2449081">
            <a:off x="2827555" y="3599590"/>
            <a:ext cx="404340" cy="28436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0" name="Google Shape;320;p20"/>
          <p:cNvSpPr/>
          <p:nvPr/>
        </p:nvSpPr>
        <p:spPr>
          <a:xfrm rot="-1260236">
            <a:off x="2748544" y="4432023"/>
            <a:ext cx="404261" cy="27360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1" name="Google Shape;321;p20"/>
          <p:cNvSpPr/>
          <p:nvPr/>
        </p:nvSpPr>
        <p:spPr>
          <a:xfrm rot="1453548">
            <a:off x="2774925" y="5035006"/>
            <a:ext cx="404305" cy="27353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2" name="Google Shape;322;p20"/>
          <p:cNvSpPr/>
          <p:nvPr/>
        </p:nvSpPr>
        <p:spPr>
          <a:xfrm rot="2582747">
            <a:off x="2698481" y="5821531"/>
            <a:ext cx="404347" cy="28528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323" name="Google Shape;323;p20"/>
          <p:cNvPicPr preferRelativeResize="0"/>
          <p:nvPr/>
        </p:nvPicPr>
        <p:blipFill rotWithShape="1">
          <a:blip r:embed="rId6">
            <a:alphaModFix/>
          </a:blip>
          <a:srcRect b="0" l="0" r="0" t="0"/>
          <a:stretch/>
        </p:blipFill>
        <p:spPr>
          <a:xfrm>
            <a:off x="5137930" y="3738502"/>
            <a:ext cx="529800" cy="539067"/>
          </a:xfrm>
          <a:prstGeom prst="rect">
            <a:avLst/>
          </a:prstGeom>
          <a:noFill/>
          <a:ln>
            <a:noFill/>
          </a:ln>
        </p:spPr>
      </p:pic>
      <p:pic>
        <p:nvPicPr>
          <p:cNvPr id="324" name="Google Shape;324;p20"/>
          <p:cNvPicPr preferRelativeResize="0"/>
          <p:nvPr/>
        </p:nvPicPr>
        <p:blipFill rotWithShape="1">
          <a:blip r:embed="rId6">
            <a:alphaModFix/>
          </a:blip>
          <a:srcRect b="0" l="0" r="0" t="0"/>
          <a:stretch/>
        </p:blipFill>
        <p:spPr>
          <a:xfrm>
            <a:off x="5137918" y="2818840"/>
            <a:ext cx="529800" cy="539067"/>
          </a:xfrm>
          <a:prstGeom prst="rect">
            <a:avLst/>
          </a:prstGeom>
          <a:noFill/>
          <a:ln>
            <a:noFill/>
          </a:ln>
        </p:spPr>
      </p:pic>
      <p:pic>
        <p:nvPicPr>
          <p:cNvPr id="325" name="Google Shape;325;p20"/>
          <p:cNvPicPr preferRelativeResize="0"/>
          <p:nvPr/>
        </p:nvPicPr>
        <p:blipFill rotWithShape="1">
          <a:blip r:embed="rId6">
            <a:alphaModFix/>
          </a:blip>
          <a:srcRect b="0" l="0" r="0" t="0"/>
          <a:stretch/>
        </p:blipFill>
        <p:spPr>
          <a:xfrm>
            <a:off x="5068693" y="5728840"/>
            <a:ext cx="529800" cy="539067"/>
          </a:xfrm>
          <a:prstGeom prst="rect">
            <a:avLst/>
          </a:prstGeom>
          <a:noFill/>
          <a:ln>
            <a:noFill/>
          </a:ln>
        </p:spPr>
      </p:pic>
      <p:sp>
        <p:nvSpPr>
          <p:cNvPr id="326" name="Google Shape;326;p20"/>
          <p:cNvSpPr/>
          <p:nvPr/>
        </p:nvSpPr>
        <p:spPr>
          <a:xfrm>
            <a:off x="4284688" y="2917874"/>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7" name="Google Shape;327;p20"/>
          <p:cNvSpPr/>
          <p:nvPr/>
        </p:nvSpPr>
        <p:spPr>
          <a:xfrm>
            <a:off x="4291138" y="4837724"/>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8" name="Google Shape;328;p20"/>
          <p:cNvSpPr/>
          <p:nvPr/>
        </p:nvSpPr>
        <p:spPr>
          <a:xfrm>
            <a:off x="4310738" y="5844474"/>
            <a:ext cx="492900" cy="307800"/>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9" name="Google Shape;329;p20"/>
          <p:cNvSpPr/>
          <p:nvPr/>
        </p:nvSpPr>
        <p:spPr>
          <a:xfrm rot="2333963">
            <a:off x="5991054" y="3502763"/>
            <a:ext cx="493029" cy="307867"/>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0" name="Google Shape;330;p20"/>
          <p:cNvSpPr/>
          <p:nvPr/>
        </p:nvSpPr>
        <p:spPr>
          <a:xfrm rot="-843698">
            <a:off x="6057414" y="5017923"/>
            <a:ext cx="492663" cy="307705"/>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1" name="Google Shape;331;p20"/>
          <p:cNvSpPr/>
          <p:nvPr/>
        </p:nvSpPr>
        <p:spPr>
          <a:xfrm rot="-1684719">
            <a:off x="5855328" y="5673492"/>
            <a:ext cx="492688" cy="307606"/>
          </a:xfrm>
          <a:prstGeom prst="rightArrow">
            <a:avLst>
              <a:gd fmla="val 50000" name="adj1"/>
              <a:gd fmla="val 50000" name="adj2"/>
            </a:avLst>
          </a:prstGeom>
          <a:solidFill>
            <a:srgbClr val="FF0000"/>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2" name="Google Shape;332;p20"/>
          <p:cNvSpPr/>
          <p:nvPr/>
        </p:nvSpPr>
        <p:spPr>
          <a:xfrm>
            <a:off x="1818000" y="1163750"/>
            <a:ext cx="1303800" cy="850500"/>
          </a:xfrm>
          <a:prstGeom prst="roundRect">
            <a:avLst>
              <a:gd fmla="val 16667" name="adj"/>
            </a:avLst>
          </a:prstGeom>
          <a:noFill/>
          <a:ln cap="flat" cmpd="sng" w="28575">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33" name="Google Shape;333;p20"/>
          <p:cNvPicPr preferRelativeResize="0"/>
          <p:nvPr/>
        </p:nvPicPr>
        <p:blipFill rotWithShape="1">
          <a:blip r:embed="rId8">
            <a:alphaModFix/>
          </a:blip>
          <a:srcRect b="0" l="0" r="0" t="0"/>
          <a:stretch/>
        </p:blipFill>
        <p:spPr>
          <a:xfrm>
            <a:off x="1855470" y="1284000"/>
            <a:ext cx="412981" cy="395875"/>
          </a:xfrm>
          <a:prstGeom prst="rect">
            <a:avLst/>
          </a:prstGeom>
          <a:noFill/>
          <a:ln>
            <a:noFill/>
          </a:ln>
        </p:spPr>
      </p:pic>
      <p:pic>
        <p:nvPicPr>
          <p:cNvPr id="334" name="Google Shape;334;p20"/>
          <p:cNvPicPr preferRelativeResize="0"/>
          <p:nvPr/>
        </p:nvPicPr>
        <p:blipFill>
          <a:blip r:embed="rId7">
            <a:alphaModFix/>
          </a:blip>
          <a:stretch>
            <a:fillRect/>
          </a:stretch>
        </p:blipFill>
        <p:spPr>
          <a:xfrm>
            <a:off x="2649275" y="1200510"/>
            <a:ext cx="412568" cy="307800"/>
          </a:xfrm>
          <a:prstGeom prst="rect">
            <a:avLst/>
          </a:prstGeom>
          <a:noFill/>
          <a:ln>
            <a:noFill/>
          </a:ln>
        </p:spPr>
      </p:pic>
      <p:pic>
        <p:nvPicPr>
          <p:cNvPr id="335" name="Google Shape;335;p20"/>
          <p:cNvPicPr preferRelativeResize="0"/>
          <p:nvPr/>
        </p:nvPicPr>
        <p:blipFill>
          <a:blip r:embed="rId7">
            <a:alphaModFix/>
          </a:blip>
          <a:stretch>
            <a:fillRect/>
          </a:stretch>
        </p:blipFill>
        <p:spPr>
          <a:xfrm>
            <a:off x="2172250" y="1507060"/>
            <a:ext cx="412568" cy="307800"/>
          </a:xfrm>
          <a:prstGeom prst="rect">
            <a:avLst/>
          </a:prstGeom>
          <a:noFill/>
          <a:ln>
            <a:noFill/>
          </a:ln>
        </p:spPr>
      </p:pic>
      <p:pic>
        <p:nvPicPr>
          <p:cNvPr id="336" name="Google Shape;336;p20"/>
          <p:cNvPicPr preferRelativeResize="0"/>
          <p:nvPr/>
        </p:nvPicPr>
        <p:blipFill>
          <a:blip r:embed="rId7">
            <a:alphaModFix/>
          </a:blip>
          <a:stretch>
            <a:fillRect/>
          </a:stretch>
        </p:blipFill>
        <p:spPr>
          <a:xfrm>
            <a:off x="2649275" y="1507060"/>
            <a:ext cx="412568" cy="307800"/>
          </a:xfrm>
          <a:prstGeom prst="rect">
            <a:avLst/>
          </a:prstGeom>
          <a:noFill/>
          <a:ln>
            <a:noFill/>
          </a:ln>
        </p:spPr>
      </p:pic>
      <p:pic>
        <p:nvPicPr>
          <p:cNvPr id="337" name="Google Shape;337;p20"/>
          <p:cNvPicPr preferRelativeResize="0"/>
          <p:nvPr/>
        </p:nvPicPr>
        <p:blipFill>
          <a:blip r:embed="rId7">
            <a:alphaModFix/>
          </a:blip>
          <a:stretch>
            <a:fillRect/>
          </a:stretch>
        </p:blipFill>
        <p:spPr>
          <a:xfrm>
            <a:off x="2172250" y="1206910"/>
            <a:ext cx="412568" cy="307800"/>
          </a:xfrm>
          <a:prstGeom prst="rect">
            <a:avLst/>
          </a:prstGeom>
          <a:noFill/>
          <a:ln>
            <a:noFill/>
          </a:ln>
        </p:spPr>
      </p:pic>
      <p:sp>
        <p:nvSpPr>
          <p:cNvPr id="338" name="Google Shape;338;p20"/>
          <p:cNvSpPr txBox="1"/>
          <p:nvPr/>
        </p:nvSpPr>
        <p:spPr>
          <a:xfrm>
            <a:off x="2117104" y="1760462"/>
            <a:ext cx="1138500" cy="253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u="sng">
                <a:solidFill>
                  <a:srgbClr val="FF0000"/>
                </a:solidFill>
                <a:latin typeface="Architects Daughter"/>
                <a:ea typeface="Architects Daughter"/>
                <a:cs typeface="Architects Daughter"/>
                <a:sym typeface="Architects Daughter"/>
              </a:rPr>
              <a:t>PBR</a:t>
            </a:r>
            <a:endParaRPr/>
          </a:p>
        </p:txBody>
      </p:sp>
      <p:sp>
        <p:nvSpPr>
          <p:cNvPr id="339" name="Google Shape;339;p20"/>
          <p:cNvSpPr/>
          <p:nvPr/>
        </p:nvSpPr>
        <p:spPr>
          <a:xfrm rot="7802334">
            <a:off x="1120466" y="2289845"/>
            <a:ext cx="792312" cy="342169"/>
          </a:xfrm>
          <a:prstGeom prst="rightArrow">
            <a:avLst>
              <a:gd fmla="val 50000" name="adj1"/>
              <a:gd fmla="val 50000" name="adj2"/>
            </a:avLst>
          </a:prstGeom>
          <a:solidFill>
            <a:srgbClr val="0000FF"/>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0" name="Google Shape;340;p20"/>
          <p:cNvSpPr/>
          <p:nvPr/>
        </p:nvSpPr>
        <p:spPr>
          <a:xfrm>
            <a:off x="143025" y="3159325"/>
            <a:ext cx="9017700" cy="3584700"/>
          </a:xfrm>
          <a:prstGeom prst="rect">
            <a:avLst/>
          </a:prstGeom>
          <a:solidFill>
            <a:srgbClr val="FFFFFF">
              <a:alpha val="5127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20"/>
          <p:cNvSpPr/>
          <p:nvPr/>
        </p:nvSpPr>
        <p:spPr>
          <a:xfrm>
            <a:off x="2722325" y="2072075"/>
            <a:ext cx="6421800" cy="1087200"/>
          </a:xfrm>
          <a:prstGeom prst="rect">
            <a:avLst/>
          </a:prstGeom>
          <a:solidFill>
            <a:srgbClr val="FFFFFF">
              <a:alpha val="5127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42" name="Google Shape;342;p20"/>
          <p:cNvPicPr preferRelativeResize="0"/>
          <p:nvPr/>
        </p:nvPicPr>
        <p:blipFill rotWithShape="1">
          <a:blip r:embed="rId11">
            <a:alphaModFix/>
          </a:blip>
          <a:srcRect b="0" l="0" r="0" t="0"/>
          <a:stretch/>
        </p:blipFill>
        <p:spPr>
          <a:xfrm>
            <a:off x="398425" y="4161675"/>
            <a:ext cx="792100" cy="94826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21"/>
          <p:cNvSpPr txBox="1"/>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rPr b="1" lang="ru-RU" sz="4400">
                <a:solidFill>
                  <a:schemeClr val="dk1"/>
                </a:solidFill>
                <a:latin typeface="Calibri"/>
                <a:ea typeface="Calibri"/>
                <a:cs typeface="Calibri"/>
                <a:sym typeface="Calibri"/>
              </a:rPr>
              <a:t>PBR (grooming)</a:t>
            </a:r>
            <a:endParaRPr b="1" sz="4400">
              <a:solidFill>
                <a:schemeClr val="dk1"/>
              </a:solidFill>
              <a:latin typeface="Calibri"/>
              <a:ea typeface="Calibri"/>
              <a:cs typeface="Calibri"/>
              <a:sym typeface="Calibri"/>
            </a:endParaRPr>
          </a:p>
        </p:txBody>
      </p:sp>
      <p:pic>
        <p:nvPicPr>
          <p:cNvPr id="349" name="Google Shape;349;p21"/>
          <p:cNvPicPr preferRelativeResize="0"/>
          <p:nvPr/>
        </p:nvPicPr>
        <p:blipFill rotWithShape="1">
          <a:blip r:embed="rId3">
            <a:alphaModFix/>
          </a:blip>
          <a:srcRect b="0" l="0" r="0" t="0"/>
          <a:stretch/>
        </p:blipFill>
        <p:spPr>
          <a:xfrm>
            <a:off x="8028384" y="16697"/>
            <a:ext cx="1080698" cy="515882"/>
          </a:xfrm>
          <a:prstGeom prst="rect">
            <a:avLst/>
          </a:prstGeom>
          <a:noFill/>
          <a:ln>
            <a:noFill/>
          </a:ln>
        </p:spPr>
      </p:pic>
      <p:pic>
        <p:nvPicPr>
          <p:cNvPr id="350" name="Google Shape;350;p21"/>
          <p:cNvPicPr preferRelativeResize="0"/>
          <p:nvPr/>
        </p:nvPicPr>
        <p:blipFill rotWithShape="1">
          <a:blip r:embed="rId4">
            <a:alphaModFix/>
          </a:blip>
          <a:srcRect b="0" l="0" r="0" t="0"/>
          <a:stretch/>
        </p:blipFill>
        <p:spPr>
          <a:xfrm>
            <a:off x="1060541" y="5391814"/>
            <a:ext cx="424428" cy="441878"/>
          </a:xfrm>
          <a:prstGeom prst="rect">
            <a:avLst/>
          </a:prstGeom>
          <a:noFill/>
          <a:ln>
            <a:noFill/>
          </a:ln>
        </p:spPr>
      </p:pic>
      <p:pic>
        <p:nvPicPr>
          <p:cNvPr id="351" name="Google Shape;351;p21"/>
          <p:cNvPicPr preferRelativeResize="0"/>
          <p:nvPr/>
        </p:nvPicPr>
        <p:blipFill rotWithShape="1">
          <a:blip r:embed="rId5">
            <a:alphaModFix/>
          </a:blip>
          <a:srcRect b="0" l="0" r="0" t="0"/>
          <a:stretch/>
        </p:blipFill>
        <p:spPr>
          <a:xfrm>
            <a:off x="1484969" y="5138993"/>
            <a:ext cx="736101" cy="881208"/>
          </a:xfrm>
          <a:prstGeom prst="rect">
            <a:avLst/>
          </a:prstGeom>
          <a:noFill/>
          <a:ln>
            <a:noFill/>
          </a:ln>
        </p:spPr>
      </p:pic>
      <p:grpSp>
        <p:nvGrpSpPr>
          <p:cNvPr id="352" name="Google Shape;352;p21"/>
          <p:cNvGrpSpPr/>
          <p:nvPr/>
        </p:nvGrpSpPr>
        <p:grpSpPr>
          <a:xfrm>
            <a:off x="4910710" y="4997073"/>
            <a:ext cx="1458149" cy="1207664"/>
            <a:chOff x="7394080" y="1905683"/>
            <a:chExt cx="1096888" cy="1155473"/>
          </a:xfrm>
        </p:grpSpPr>
        <p:pic>
          <p:nvPicPr>
            <p:cNvPr id="353" name="Google Shape;353;p21"/>
            <p:cNvPicPr preferRelativeResize="0"/>
            <p:nvPr/>
          </p:nvPicPr>
          <p:blipFill rotWithShape="1">
            <a:blip r:embed="rId6">
              <a:alphaModFix/>
            </a:blip>
            <a:srcRect b="0" l="0" r="0" t="0"/>
            <a:stretch/>
          </p:blipFill>
          <p:spPr>
            <a:xfrm>
              <a:off x="7950100" y="1905683"/>
              <a:ext cx="383132" cy="417235"/>
            </a:xfrm>
            <a:prstGeom prst="rect">
              <a:avLst/>
            </a:prstGeom>
            <a:noFill/>
            <a:ln>
              <a:noFill/>
            </a:ln>
          </p:spPr>
        </p:pic>
        <p:pic>
          <p:nvPicPr>
            <p:cNvPr id="354" name="Google Shape;354;p21"/>
            <p:cNvPicPr preferRelativeResize="0"/>
            <p:nvPr/>
          </p:nvPicPr>
          <p:blipFill rotWithShape="1">
            <a:blip r:embed="rId6">
              <a:alphaModFix/>
            </a:blip>
            <a:srcRect b="0" l="0" r="0" t="0"/>
            <a:stretch/>
          </p:blipFill>
          <p:spPr>
            <a:xfrm>
              <a:off x="7394080" y="2377554"/>
              <a:ext cx="383132" cy="417235"/>
            </a:xfrm>
            <a:prstGeom prst="rect">
              <a:avLst/>
            </a:prstGeom>
            <a:noFill/>
            <a:ln>
              <a:noFill/>
            </a:ln>
          </p:spPr>
        </p:pic>
        <p:pic>
          <p:nvPicPr>
            <p:cNvPr id="355" name="Google Shape;355;p21"/>
            <p:cNvPicPr preferRelativeResize="0"/>
            <p:nvPr/>
          </p:nvPicPr>
          <p:blipFill rotWithShape="1">
            <a:blip r:embed="rId6">
              <a:alphaModFix/>
            </a:blip>
            <a:srcRect b="0" l="0" r="0" t="0"/>
            <a:stretch/>
          </p:blipFill>
          <p:spPr>
            <a:xfrm>
              <a:off x="8107836" y="2367311"/>
              <a:ext cx="383132" cy="417235"/>
            </a:xfrm>
            <a:prstGeom prst="rect">
              <a:avLst/>
            </a:prstGeom>
            <a:noFill/>
            <a:ln>
              <a:noFill/>
            </a:ln>
          </p:spPr>
        </p:pic>
        <p:pic>
          <p:nvPicPr>
            <p:cNvPr id="356" name="Google Shape;356;p21"/>
            <p:cNvPicPr preferRelativeResize="0"/>
            <p:nvPr/>
          </p:nvPicPr>
          <p:blipFill rotWithShape="1">
            <a:blip r:embed="rId6">
              <a:alphaModFix/>
            </a:blip>
            <a:srcRect b="0" l="0" r="0" t="0"/>
            <a:stretch/>
          </p:blipFill>
          <p:spPr>
            <a:xfrm>
              <a:off x="7777212" y="2377554"/>
              <a:ext cx="383132" cy="417235"/>
            </a:xfrm>
            <a:prstGeom prst="rect">
              <a:avLst/>
            </a:prstGeom>
            <a:noFill/>
            <a:ln>
              <a:noFill/>
            </a:ln>
          </p:spPr>
        </p:pic>
        <p:pic>
          <p:nvPicPr>
            <p:cNvPr id="357" name="Google Shape;357;p21"/>
            <p:cNvPicPr preferRelativeResize="0"/>
            <p:nvPr/>
          </p:nvPicPr>
          <p:blipFill rotWithShape="1">
            <a:blip r:embed="rId6">
              <a:alphaModFix/>
            </a:blip>
            <a:srcRect b="0" l="0" r="0" t="0"/>
            <a:stretch/>
          </p:blipFill>
          <p:spPr>
            <a:xfrm>
              <a:off x="7582964" y="1905684"/>
              <a:ext cx="383132" cy="417235"/>
            </a:xfrm>
            <a:prstGeom prst="rect">
              <a:avLst/>
            </a:prstGeom>
            <a:noFill/>
            <a:ln>
              <a:noFill/>
            </a:ln>
          </p:spPr>
        </p:pic>
        <p:sp>
          <p:nvSpPr>
            <p:cNvPr id="358" name="Google Shape;358;p21"/>
            <p:cNvSpPr txBox="1"/>
            <p:nvPr/>
          </p:nvSpPr>
          <p:spPr>
            <a:xfrm>
              <a:off x="7673319" y="2818213"/>
              <a:ext cx="670697" cy="242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a:solidFill>
                    <a:srgbClr val="FF0000"/>
                  </a:solidFill>
                  <a:latin typeface="Architects Daughter"/>
                  <a:ea typeface="Architects Daughter"/>
                  <a:cs typeface="Architects Daughter"/>
                  <a:sym typeface="Architects Daughter"/>
                </a:rPr>
                <a:t>Scrum team</a:t>
              </a:r>
              <a:endParaRPr/>
            </a:p>
          </p:txBody>
        </p:sp>
      </p:grpSp>
      <p:sp>
        <p:nvSpPr>
          <p:cNvPr id="359" name="Google Shape;359;p21"/>
          <p:cNvSpPr/>
          <p:nvPr/>
        </p:nvSpPr>
        <p:spPr>
          <a:xfrm>
            <a:off x="3612923" y="3968503"/>
            <a:ext cx="1406032" cy="612648"/>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А какая цель фичи?</a:t>
            </a:r>
            <a:endParaRPr sz="1050">
              <a:solidFill>
                <a:schemeClr val="dk1"/>
              </a:solidFill>
              <a:latin typeface="Calibri"/>
              <a:ea typeface="Calibri"/>
              <a:cs typeface="Calibri"/>
              <a:sym typeface="Calibri"/>
            </a:endParaRPr>
          </a:p>
        </p:txBody>
      </p:sp>
      <p:sp>
        <p:nvSpPr>
          <p:cNvPr id="360" name="Google Shape;360;p21"/>
          <p:cNvSpPr/>
          <p:nvPr/>
        </p:nvSpPr>
        <p:spPr>
          <a:xfrm>
            <a:off x="4239720" y="3244880"/>
            <a:ext cx="1828313" cy="612648"/>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Что будет если пользователь зайдет сюда?</a:t>
            </a:r>
            <a:endParaRPr sz="1050">
              <a:solidFill>
                <a:schemeClr val="dk1"/>
              </a:solidFill>
              <a:latin typeface="Calibri"/>
              <a:ea typeface="Calibri"/>
              <a:cs typeface="Calibri"/>
              <a:sym typeface="Calibri"/>
            </a:endParaRPr>
          </a:p>
        </p:txBody>
      </p:sp>
      <p:sp>
        <p:nvSpPr>
          <p:cNvPr id="361" name="Google Shape;361;p21"/>
          <p:cNvSpPr/>
          <p:nvPr/>
        </p:nvSpPr>
        <p:spPr>
          <a:xfrm>
            <a:off x="5059922" y="3968503"/>
            <a:ext cx="1828313" cy="612648"/>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У нас сейчас этот функционал по другому работает</a:t>
            </a:r>
            <a:endParaRPr sz="1050">
              <a:solidFill>
                <a:schemeClr val="dk1"/>
              </a:solidFill>
              <a:latin typeface="Calibri"/>
              <a:ea typeface="Calibri"/>
              <a:cs typeface="Calibri"/>
              <a:sym typeface="Calibri"/>
            </a:endParaRPr>
          </a:p>
        </p:txBody>
      </p:sp>
      <p:sp>
        <p:nvSpPr>
          <p:cNvPr id="362" name="Google Shape;362;p21"/>
          <p:cNvSpPr/>
          <p:nvPr/>
        </p:nvSpPr>
        <p:spPr>
          <a:xfrm>
            <a:off x="851487" y="4477545"/>
            <a:ext cx="1828313" cy="612648"/>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Давайте возьмем спайк…</a:t>
            </a:r>
            <a:endParaRPr sz="1050">
              <a:solidFill>
                <a:schemeClr val="dk1"/>
              </a:solidFill>
              <a:latin typeface="Calibri"/>
              <a:ea typeface="Calibri"/>
              <a:cs typeface="Calibri"/>
              <a:sym typeface="Calibri"/>
            </a:endParaRPr>
          </a:p>
        </p:txBody>
      </p:sp>
      <p:sp>
        <p:nvSpPr>
          <p:cNvPr id="363" name="Google Shape;363;p21"/>
          <p:cNvSpPr/>
          <p:nvPr/>
        </p:nvSpPr>
        <p:spPr>
          <a:xfrm>
            <a:off x="6068033" y="2975046"/>
            <a:ext cx="2181208" cy="688636"/>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А они точно именно этого хотят? Неудобно же</a:t>
            </a:r>
            <a:endParaRPr sz="1050">
              <a:solidFill>
                <a:schemeClr val="dk1"/>
              </a:solidFill>
              <a:latin typeface="Calibri"/>
              <a:ea typeface="Calibri"/>
              <a:cs typeface="Calibri"/>
              <a:sym typeface="Calibri"/>
            </a:endParaRPr>
          </a:p>
        </p:txBody>
      </p:sp>
      <p:sp>
        <p:nvSpPr>
          <p:cNvPr id="364" name="Google Shape;364;p21"/>
          <p:cNvSpPr/>
          <p:nvPr/>
        </p:nvSpPr>
        <p:spPr>
          <a:xfrm>
            <a:off x="7158637" y="3663682"/>
            <a:ext cx="1406032" cy="612648"/>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А макет есть?</a:t>
            </a:r>
            <a:endParaRPr sz="1050">
              <a:solidFill>
                <a:schemeClr val="dk1"/>
              </a:solidFill>
              <a:latin typeface="Calibri"/>
              <a:ea typeface="Calibri"/>
              <a:cs typeface="Calibri"/>
              <a:sym typeface="Calibri"/>
            </a:endParaRPr>
          </a:p>
        </p:txBody>
      </p:sp>
      <p:sp>
        <p:nvSpPr>
          <p:cNvPr id="365" name="Google Shape;365;p21"/>
          <p:cNvSpPr/>
          <p:nvPr/>
        </p:nvSpPr>
        <p:spPr>
          <a:xfrm>
            <a:off x="6185219" y="4477545"/>
            <a:ext cx="1406032" cy="612648"/>
          </a:xfrm>
          <a:prstGeom prst="cloudCallout">
            <a:avLst>
              <a:gd fmla="val -20833" name="adj1"/>
              <a:gd fmla="val 62500" name="adj2"/>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ru-RU" sz="1050">
                <a:solidFill>
                  <a:schemeClr val="dk1"/>
                </a:solidFill>
                <a:latin typeface="Calibri"/>
                <a:ea typeface="Calibri"/>
                <a:cs typeface="Calibri"/>
                <a:sym typeface="Calibri"/>
              </a:rPr>
              <a:t>Меньше 80 s.p не дам</a:t>
            </a:r>
            <a:endParaRPr sz="1050">
              <a:solidFill>
                <a:schemeClr val="dk1"/>
              </a:solidFill>
              <a:latin typeface="Calibri"/>
              <a:ea typeface="Calibri"/>
              <a:cs typeface="Calibri"/>
              <a:sym typeface="Calibri"/>
            </a:endParaRPr>
          </a:p>
        </p:txBody>
      </p:sp>
      <p:sp>
        <p:nvSpPr>
          <p:cNvPr id="366" name="Google Shape;366;p21"/>
          <p:cNvSpPr/>
          <p:nvPr/>
        </p:nvSpPr>
        <p:spPr>
          <a:xfrm>
            <a:off x="683568" y="1628800"/>
            <a:ext cx="3096344" cy="2034882"/>
          </a:xfrm>
          <a:prstGeom prst="flowChartProcess">
            <a:avLst/>
          </a:prstGeom>
          <a:solidFill>
            <a:schemeClr val="lt1"/>
          </a:solidFill>
          <a:ln cap="flat" cmpd="sng" w="25400">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lang="ru-RU" sz="1800">
                <a:solidFill>
                  <a:schemeClr val="dk1"/>
                </a:solidFill>
                <a:latin typeface="Calibri"/>
                <a:ea typeface="Calibri"/>
                <a:cs typeface="Calibri"/>
                <a:sym typeface="Calibri"/>
              </a:rPr>
              <a:t>User story</a:t>
            </a:r>
            <a:endParaRPr/>
          </a:p>
        </p:txBody>
      </p:sp>
      <p:sp>
        <p:nvSpPr>
          <p:cNvPr id="367" name="Google Shape;367;p21"/>
          <p:cNvSpPr txBox="1"/>
          <p:nvPr/>
        </p:nvSpPr>
        <p:spPr>
          <a:xfrm>
            <a:off x="875706" y="2049745"/>
            <a:ext cx="2067617"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ru-RU" sz="1800">
                <a:solidFill>
                  <a:schemeClr val="dk1"/>
                </a:solidFill>
                <a:latin typeface="Calibri"/>
                <a:ea typeface="Calibri"/>
                <a:cs typeface="Calibri"/>
                <a:sym typeface="Calibri"/>
              </a:rPr>
              <a:t>Как пользователь…</a:t>
            </a:r>
            <a:endParaRPr/>
          </a:p>
          <a:p>
            <a:pPr indent="0" lvl="0" marL="0" marR="0" rtl="0" algn="l">
              <a:spcBef>
                <a:spcPts val="0"/>
              </a:spcBef>
              <a:spcAft>
                <a:spcPts val="0"/>
              </a:spcAft>
              <a:buNone/>
            </a:pPr>
            <a:r>
              <a:rPr lang="ru-RU" sz="1800">
                <a:solidFill>
                  <a:schemeClr val="dk1"/>
                </a:solidFill>
                <a:latin typeface="Calibri"/>
                <a:ea typeface="Calibri"/>
                <a:cs typeface="Calibri"/>
                <a:sym typeface="Calibri"/>
              </a:rPr>
              <a:t>Я хочу…</a:t>
            </a:r>
            <a:endParaRPr/>
          </a:p>
          <a:p>
            <a:pPr indent="0" lvl="0" marL="0" marR="0" rtl="0" algn="l">
              <a:spcBef>
                <a:spcPts val="0"/>
              </a:spcBef>
              <a:spcAft>
                <a:spcPts val="0"/>
              </a:spcAft>
              <a:buNone/>
            </a:pPr>
            <a:r>
              <a:rPr lang="ru-RU" sz="1800">
                <a:solidFill>
                  <a:schemeClr val="dk1"/>
                </a:solidFill>
                <a:latin typeface="Calibri"/>
                <a:ea typeface="Calibri"/>
                <a:cs typeface="Calibri"/>
                <a:sym typeface="Calibri"/>
              </a:rPr>
              <a:t>Чтобы…</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8" name="Google Shape;368;p21"/>
          <p:cNvSpPr txBox="1"/>
          <p:nvPr/>
        </p:nvSpPr>
        <p:spPr>
          <a:xfrm>
            <a:off x="904816" y="5942629"/>
            <a:ext cx="973343" cy="2539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ru-RU" sz="1050">
                <a:solidFill>
                  <a:srgbClr val="FF0000"/>
                </a:solidFill>
                <a:latin typeface="Architects Daughter"/>
                <a:ea typeface="Architects Daughter"/>
                <a:cs typeface="Architects Daughter"/>
                <a:sym typeface="Architects Daughter"/>
              </a:rPr>
              <a:t>Product owner</a:t>
            </a:r>
            <a:endParaRPr/>
          </a:p>
        </p:txBody>
      </p:sp>
      <p:pic>
        <p:nvPicPr>
          <p:cNvPr id="369" name="Google Shape;369;p21"/>
          <p:cNvPicPr preferRelativeResize="0"/>
          <p:nvPr/>
        </p:nvPicPr>
        <p:blipFill rotWithShape="1">
          <a:blip r:embed="rId7">
            <a:alphaModFix/>
          </a:blip>
          <a:srcRect b="0" l="0" r="0" t="0"/>
          <a:stretch/>
        </p:blipFill>
        <p:spPr>
          <a:xfrm>
            <a:off x="6368860" y="5515608"/>
            <a:ext cx="344501" cy="363967"/>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5pqiu3xg46957">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