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6" r:id="rId17"/>
    <p:sldId id="271"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340" autoAdjust="0"/>
  </p:normalViewPr>
  <p:slideViewPr>
    <p:cSldViewPr showGuides="1">
      <p:cViewPr>
        <p:scale>
          <a:sx n="50" d="100"/>
          <a:sy n="50" d="100"/>
        </p:scale>
        <p:origin x="-2460"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3CC57B-846E-4037-AB35-130607895D47}" type="datetimeFigureOut">
              <a:rPr lang="ru-RU" smtClean="0"/>
              <a:t>14.03.2014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5F0FD-2232-4F39-960A-BC454170E52F}" type="slidenum">
              <a:rPr lang="ru-RU" smtClean="0"/>
              <a:t>‹#›</a:t>
            </a:fld>
            <a:endParaRPr lang="ru-RU"/>
          </a:p>
        </p:txBody>
      </p:sp>
    </p:spTree>
    <p:extLst>
      <p:ext uri="{BB962C8B-B14F-4D97-AF65-F5344CB8AC3E}">
        <p14:creationId xmlns:p14="http://schemas.microsoft.com/office/powerpoint/2010/main" val="4287414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Меня</a:t>
            </a:r>
            <a:r>
              <a:rPr lang="ru-RU" baseline="0" dirty="0" smtClean="0"/>
              <a:t> зовут Архипов Игорь, последние 6 лет работаю на должностях, связанных с бизнес анализом в области электронной коммерции и </a:t>
            </a:r>
            <a:r>
              <a:rPr lang="ru-RU" baseline="0" dirty="0" err="1" smtClean="0"/>
              <a:t>кастомер</a:t>
            </a:r>
            <a:r>
              <a:rPr lang="ru-RU" baseline="0" dirty="0" smtClean="0"/>
              <a:t> сервиса. Являюсь сертифицированным бизнес аналитиком.</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2</a:t>
            </a:fld>
            <a:endParaRPr lang="ru-RU"/>
          </a:p>
        </p:txBody>
      </p:sp>
    </p:spTree>
    <p:extLst>
      <p:ext uri="{BB962C8B-B14F-4D97-AF65-F5344CB8AC3E}">
        <p14:creationId xmlns:p14="http://schemas.microsoft.com/office/powerpoint/2010/main" val="1121772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Это более сложный подвид вопроса на знание фактов. </a:t>
            </a:r>
            <a:r>
              <a:rPr lang="ru-RU" baseline="0" dirty="0" smtClean="0"/>
              <a:t>Как правило, строится в таком виде: какой из терминов ниже описывает то, что написано выше? Часто вопрос дополняется ненужным словестным мусором вроде того, в какой должности находится </a:t>
            </a:r>
            <a:r>
              <a:rPr lang="ru-RU" baseline="0" dirty="0" err="1" smtClean="0"/>
              <a:t>Джеф</a:t>
            </a:r>
            <a:r>
              <a:rPr lang="ru-RU" baseline="0" dirty="0" smtClean="0"/>
              <a:t>, чем занимается компания, сколько людей на проекте, какой бюджет и т.д. В таком вопросе нужно выделить суть – от вас нужно ответить на вопрос «Как называется такая деятельность», всё остальное – вода. А затем подобрать из предложенных вариантов наиболее близкий. Тут уже либо знаешь, либо нет. Причем </a:t>
            </a:r>
            <a:r>
              <a:rPr lang="ru-RU" dirty="0" smtClean="0"/>
              <a:t>нужно не просто знать определение одного термина, но нескольких</a:t>
            </a:r>
            <a:r>
              <a:rPr lang="ru-RU" baseline="0" dirty="0" smtClean="0"/>
              <a:t> – и уметь сравнить их. Нужно понимать, что стоит за каждым вариантом ответа, и что наиболее близко к тому, что спрашивают. Важный момент - отвечать так, как говорит </a:t>
            </a:r>
            <a:r>
              <a:rPr lang="en-US" baseline="0" dirty="0" smtClean="0"/>
              <a:t>BABOK,</a:t>
            </a:r>
            <a:r>
              <a:rPr lang="ru-RU" baseline="0" dirty="0" smtClean="0"/>
              <a:t> а не как принято в вашей организации или описано в других источниках. </a:t>
            </a:r>
          </a:p>
          <a:p>
            <a:endParaRPr lang="ru-RU" baseline="0" dirty="0" smtClean="0"/>
          </a:p>
          <a:p>
            <a:r>
              <a:rPr lang="ru-RU" baseline="0" dirty="0" smtClean="0"/>
              <a:t>Логика – не всегда помощник. В данном случае два варианта близки к истине – А и Д. Однако, </a:t>
            </a:r>
            <a:r>
              <a:rPr lang="ru-RU" baseline="0" dirty="0" err="1" smtClean="0"/>
              <a:t>Джеф</a:t>
            </a:r>
            <a:r>
              <a:rPr lang="ru-RU" baseline="0" dirty="0" smtClean="0"/>
              <a:t> не принимает решения, какой вариант выбрать (как такого принятия решения нет), но сравнивает возможные способы получения заданного результата. Следовательно, правильный по </a:t>
            </a:r>
            <a:r>
              <a:rPr lang="ru-RU" baseline="0" dirty="0" err="1" smtClean="0"/>
              <a:t>бабоку</a:t>
            </a:r>
            <a:r>
              <a:rPr lang="ru-RU" baseline="0" dirty="0" smtClean="0"/>
              <a:t> ответ А. Компетенция </a:t>
            </a:r>
            <a:r>
              <a:rPr lang="en-US" baseline="0" dirty="0" smtClean="0"/>
              <a:t>Problem solving </a:t>
            </a:r>
            <a:r>
              <a:rPr lang="ru-RU" baseline="0" dirty="0" smtClean="0"/>
              <a:t>включает в себя поиск альтернатив, сравнение их между собой по степени достижения целей, поиск компромиссов.</a:t>
            </a:r>
          </a:p>
          <a:p>
            <a:endParaRPr lang="ru-RU" baseline="0" dirty="0" smtClean="0"/>
          </a:p>
          <a:p>
            <a:pPr marL="228600" indent="-228600">
              <a:buAutoNum type="alphaUcPeriod"/>
            </a:pPr>
            <a:r>
              <a:rPr lang="ru-RU" dirty="0" smtClean="0"/>
              <a:t>8.1</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Problem solving involves measuring alternatives against objectives and identifying tradeoffs to determine which possible solution is best.</a:t>
            </a:r>
            <a:r>
              <a:rPr lang="ru-RU" dirty="0" smtClean="0"/>
              <a:t> </a:t>
            </a:r>
            <a:r>
              <a:rPr lang="en-US" dirty="0" smtClean="0"/>
              <a:t>Alternatives are measured against the objectives to determine which possible solution is best and identify the tradeoffs that may exist between solutions</a:t>
            </a:r>
            <a:endParaRPr lang="ru-RU"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Systems theory and systems thinking suggest that the system as a whole will have properties, behaviors and characteristics that emerge from the interaction of the components of the system</a:t>
            </a:r>
            <a:endParaRPr lang="ru-RU"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Creative thinking involves generating new ideas and concepts</a:t>
            </a:r>
            <a:endParaRPr lang="ru-RU"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A decision is required whenever it becomes necessary to select an alternative or approach from two or more options.</a:t>
            </a:r>
            <a:endParaRPr lang="ru-RU" dirty="0" smtClean="0"/>
          </a:p>
        </p:txBody>
      </p:sp>
      <p:sp>
        <p:nvSpPr>
          <p:cNvPr id="4" name="Slide Number Placeholder 3"/>
          <p:cNvSpPr>
            <a:spLocks noGrp="1"/>
          </p:cNvSpPr>
          <p:nvPr>
            <p:ph type="sldNum" sz="quarter" idx="10"/>
          </p:nvPr>
        </p:nvSpPr>
        <p:spPr/>
        <p:txBody>
          <a:bodyPr/>
          <a:lstStyle/>
          <a:p>
            <a:fld id="{A9D5F0FD-2232-4F39-960A-BC454170E52F}" type="slidenum">
              <a:rPr lang="ru-RU" smtClean="0"/>
              <a:t>11</a:t>
            </a:fld>
            <a:endParaRPr lang="ru-RU"/>
          </a:p>
        </p:txBody>
      </p:sp>
    </p:spTree>
    <p:extLst>
      <p:ext uri="{BB962C8B-B14F-4D97-AF65-F5344CB8AC3E}">
        <p14:creationId xmlns:p14="http://schemas.microsoft.com/office/powerpoint/2010/main" val="855078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Следующий тип вопросов проверяет понимание процесса бизнес анализа. Часто строится по схеме:</a:t>
            </a:r>
            <a:r>
              <a:rPr lang="ru-RU" baseline="0" dirty="0" smtClean="0"/>
              <a:t> что должно быть сделано до какого то события или что должно следовать после него. Другая вариация – какие артефакты используются на входе-выходе из задачи. Пример на экране – что должно быть сделано в рамках подготовки к презентации? </a:t>
            </a:r>
          </a:p>
          <a:p>
            <a:r>
              <a:rPr lang="ru-RU" baseline="0" dirty="0" smtClean="0"/>
              <a:t>Презентация – это форма коммуникации требований. Перед любым актом коммуникации необходимо определить подходящий формат. Всё остальное – не по </a:t>
            </a:r>
            <a:r>
              <a:rPr lang="en-US" baseline="0" dirty="0" smtClean="0"/>
              <a:t>BABOK.</a:t>
            </a:r>
            <a:endParaRPr lang="ru-RU" baseline="0" dirty="0" smtClean="0"/>
          </a:p>
          <a:p>
            <a:endParaRPr lang="ru-RU" baseline="0" dirty="0" smtClean="0"/>
          </a:p>
          <a:p>
            <a:r>
              <a:rPr lang="ru-RU" baseline="0" dirty="0" smtClean="0"/>
              <a:t>А </a:t>
            </a:r>
          </a:p>
          <a:p>
            <a:r>
              <a:rPr lang="ru-RU" baseline="0" dirty="0" smtClean="0"/>
              <a:t>4.1.4.3. </a:t>
            </a:r>
            <a:r>
              <a:rPr lang="en-US" baseline="0" dirty="0" smtClean="0"/>
              <a:t>Determine how requirements will be presented to various stakeholders and whether presentations will be formal or informal.</a:t>
            </a:r>
            <a:endParaRPr lang="ru-RU" baseline="0" dirty="0" smtClean="0"/>
          </a:p>
          <a:p>
            <a:r>
              <a:rPr lang="ru-RU" baseline="0" dirty="0" smtClean="0"/>
              <a:t>4.5.4.2 </a:t>
            </a:r>
            <a:r>
              <a:rPr lang="en-US" baseline="0" dirty="0" smtClean="0"/>
              <a:t>Before making any presentations of requirements to an audience, determine an appropriate format for the presentation.</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12</a:t>
            </a:fld>
            <a:endParaRPr lang="ru-RU"/>
          </a:p>
        </p:txBody>
      </p:sp>
    </p:spTree>
    <p:extLst>
      <p:ext uri="{BB962C8B-B14F-4D97-AF65-F5344CB8AC3E}">
        <p14:creationId xmlns:p14="http://schemas.microsoft.com/office/powerpoint/2010/main" val="709549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Аналитическими можно назвать вопросы, на которые нужно отвечать </a:t>
            </a:r>
            <a:r>
              <a:rPr lang="ru-RU" baseline="0" dirty="0" smtClean="0"/>
              <a:t>в два этапа.</a:t>
            </a:r>
          </a:p>
          <a:p>
            <a:pPr marL="228600" indent="-228600">
              <a:buAutoNum type="arabicParenR"/>
            </a:pPr>
            <a:r>
              <a:rPr lang="ru-RU" baseline="0" dirty="0" smtClean="0"/>
              <a:t>Сначала нужно понять, что же у вас спрашивают</a:t>
            </a:r>
          </a:p>
          <a:p>
            <a:pPr marL="228600" indent="-228600">
              <a:buAutoNum type="arabicParenR"/>
            </a:pPr>
            <a:r>
              <a:rPr lang="ru-RU" baseline="0" dirty="0" smtClean="0"/>
              <a:t>Потом – ответить на вопрос.</a:t>
            </a:r>
          </a:p>
          <a:p>
            <a:pPr marL="0" indent="0">
              <a:buNone/>
            </a:pPr>
            <a:r>
              <a:rPr lang="ru-RU" baseline="0" dirty="0" smtClean="0"/>
              <a:t>В любом вопросе очень важно читать его и все варианты ответа от начала до конца – нюансы могут быть не заметны на первый взгляд. Но этот тип вопроса необходимо изучать особенно аккуратно. Частый паттерн – по описанию набора задач и/или артефактов, нужно понять к какой области знаний и какой задаче в ней относится вопрос. Затем уже ответить на саму суть. Другой – часто нужно искать неверный ответ (в вопросе стоит КРОМЕ, НЕ и т.д.). Из примера на экране: аналитик выполнил так называемый </a:t>
            </a:r>
            <a:r>
              <a:rPr lang="en-US" baseline="0" dirty="0" smtClean="0"/>
              <a:t>job shadowing (</a:t>
            </a:r>
            <a:r>
              <a:rPr lang="ru-RU" baseline="0" dirty="0" smtClean="0"/>
              <a:t>или </a:t>
            </a:r>
            <a:r>
              <a:rPr lang="en-US" baseline="0" dirty="0" smtClean="0"/>
              <a:t>observation) </a:t>
            </a:r>
            <a:r>
              <a:rPr lang="ru-RU" baseline="0" dirty="0" smtClean="0"/>
              <a:t>– одна из техник выявления и </a:t>
            </a:r>
            <a:r>
              <a:rPr lang="ru-RU" baseline="0" dirty="0" err="1" smtClean="0"/>
              <a:t>валидации</a:t>
            </a:r>
            <a:r>
              <a:rPr lang="ru-RU" baseline="0" dirty="0" smtClean="0"/>
              <a:t> требований. </a:t>
            </a:r>
            <a:r>
              <a:rPr lang="en-US" baseline="0" dirty="0" smtClean="0"/>
              <a:t>Transition </a:t>
            </a:r>
            <a:r>
              <a:rPr lang="en-US" baseline="0" dirty="0" err="1" smtClean="0"/>
              <a:t>reqs</a:t>
            </a:r>
            <a:r>
              <a:rPr lang="en-US" baseline="0" dirty="0" smtClean="0"/>
              <a:t> </a:t>
            </a:r>
            <a:r>
              <a:rPr lang="ru-RU" baseline="0" dirty="0" smtClean="0"/>
              <a:t>для создания требуют наличия новой системы и вытекают из понимания того, что необходимо для перехода на неё (миграция данных, изменения в </a:t>
            </a:r>
            <a:r>
              <a:rPr lang="ru-RU" baseline="0" dirty="0" err="1" smtClean="0"/>
              <a:t>орг.структуре</a:t>
            </a:r>
            <a:r>
              <a:rPr lang="ru-RU" baseline="0" dirty="0" smtClean="0"/>
              <a:t> и культуре работы и т.д.) </a:t>
            </a:r>
            <a:r>
              <a:rPr lang="en-US" baseline="0" dirty="0" smtClean="0"/>
              <a:t>Job Shadowing </a:t>
            </a:r>
            <a:r>
              <a:rPr lang="ru-RU" baseline="0" dirty="0" smtClean="0"/>
              <a:t>по определению не даёт таких знаний, поэтому не может выявить требований к миграции.</a:t>
            </a:r>
            <a:r>
              <a:rPr lang="en-US" baseline="0" dirty="0" smtClean="0"/>
              <a:t> </a:t>
            </a:r>
            <a:endParaRPr lang="ru-RU" baseline="0" dirty="0" smtClean="0"/>
          </a:p>
          <a:p>
            <a:pPr marL="0" indent="0">
              <a:buNone/>
            </a:pPr>
            <a:endParaRPr lang="ru-RU" baseline="0" dirty="0" smtClean="0"/>
          </a:p>
          <a:p>
            <a:pPr marL="0" indent="0">
              <a:buNone/>
            </a:pPr>
            <a:r>
              <a:rPr lang="en-US" baseline="0" dirty="0" smtClean="0"/>
              <a:t>A </a:t>
            </a:r>
            <a:endParaRPr lang="ru-RU" baseline="0" dirty="0" smtClean="0"/>
          </a:p>
          <a:p>
            <a:pPr marL="0" indent="0">
              <a:buNone/>
            </a:pPr>
            <a:r>
              <a:rPr lang="ru-RU" baseline="0" dirty="0" smtClean="0"/>
              <a:t>9.18.1 </a:t>
            </a:r>
            <a:r>
              <a:rPr lang="en-US" baseline="0" dirty="0" smtClean="0"/>
              <a:t>This technique is appropriate when documenting details about current processes or if the project is intended to enhance or change a current process.</a:t>
            </a:r>
            <a:endParaRPr lang="ru-RU" baseline="0" dirty="0" smtClean="0"/>
          </a:p>
        </p:txBody>
      </p:sp>
      <p:sp>
        <p:nvSpPr>
          <p:cNvPr id="4" name="Номер слайда 3"/>
          <p:cNvSpPr>
            <a:spLocks noGrp="1"/>
          </p:cNvSpPr>
          <p:nvPr>
            <p:ph type="sldNum" sz="quarter" idx="10"/>
          </p:nvPr>
        </p:nvSpPr>
        <p:spPr/>
        <p:txBody>
          <a:bodyPr/>
          <a:lstStyle/>
          <a:p>
            <a:fld id="{A9D5F0FD-2232-4F39-960A-BC454170E52F}" type="slidenum">
              <a:rPr lang="ru-RU" smtClean="0"/>
              <a:t>13</a:t>
            </a:fld>
            <a:endParaRPr lang="ru-RU"/>
          </a:p>
        </p:txBody>
      </p:sp>
    </p:spTree>
    <p:extLst>
      <p:ext uri="{BB962C8B-B14F-4D97-AF65-F5344CB8AC3E}">
        <p14:creationId xmlns:p14="http://schemas.microsoft.com/office/powerpoint/2010/main" val="2682156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В таких вопросах опять таки важно</a:t>
            </a:r>
            <a:r>
              <a:rPr lang="ru-RU" baseline="0" dirty="0" smtClean="0"/>
              <a:t> описаться на то, что говорит </a:t>
            </a:r>
            <a:r>
              <a:rPr lang="en-US" baseline="0" dirty="0" smtClean="0"/>
              <a:t>BABOK</a:t>
            </a:r>
            <a:r>
              <a:rPr lang="ru-RU" baseline="0" dirty="0" smtClean="0"/>
              <a:t>, а не как принято в вашей компании. Ваша задача – по описанию ситуации понять, в чем проблема и найти подходящее с точки зрения </a:t>
            </a:r>
            <a:r>
              <a:rPr lang="ru-RU" baseline="0" dirty="0" err="1" smtClean="0"/>
              <a:t>бабока</a:t>
            </a:r>
            <a:r>
              <a:rPr lang="ru-RU" baseline="0" dirty="0" smtClean="0"/>
              <a:t> решение. Вот тут очень важен и профессиональный опыт и наличие курсов – часто решение находится на </a:t>
            </a:r>
            <a:r>
              <a:rPr lang="ru-RU" baseline="0" dirty="0" err="1" smtClean="0"/>
              <a:t>полуинтуитивном</a:t>
            </a:r>
            <a:r>
              <a:rPr lang="ru-RU" baseline="0" dirty="0" smtClean="0"/>
              <a:t> уровне (если конечно вы не выучили всю книгу наизусть). Как в примере с экрана – возможны все эти варианты, но один из низ является рекомендуемым – использование видеоконференций. Остальные могут применять вместе с ним, но единственный незаменимый – конференц-связь. Будет не очень много, но такие вопросы будут. Другой пример – описана ситуация и нужно выбрать наиболее правильный порядок действий, хотя возможны все. Как правило – ответ лежит в области компетенций и софт </a:t>
            </a:r>
            <a:r>
              <a:rPr lang="ru-RU" baseline="0" dirty="0" err="1" smtClean="0"/>
              <a:t>скиллз</a:t>
            </a:r>
            <a:r>
              <a:rPr lang="ru-RU" baseline="0" dirty="0" smtClean="0"/>
              <a:t> аналитика, например в таким вещах как этика, </a:t>
            </a:r>
            <a:r>
              <a:rPr lang="ru-RU" baseline="0" dirty="0" err="1" smtClean="0"/>
              <a:t>коммуникейшн</a:t>
            </a:r>
            <a:r>
              <a:rPr lang="ru-RU" baseline="0" dirty="0" smtClean="0"/>
              <a:t> </a:t>
            </a:r>
            <a:r>
              <a:rPr lang="ru-RU" baseline="0" dirty="0" err="1" smtClean="0"/>
              <a:t>скилз</a:t>
            </a:r>
            <a:r>
              <a:rPr lang="ru-RU" baseline="0" dirty="0" smtClean="0"/>
              <a:t>, </a:t>
            </a:r>
            <a:r>
              <a:rPr lang="ru-RU" baseline="0" dirty="0" err="1" smtClean="0"/>
              <a:t>неготиешн</a:t>
            </a:r>
            <a:r>
              <a:rPr lang="ru-RU" baseline="0" dirty="0" smtClean="0"/>
              <a:t> </a:t>
            </a:r>
            <a:r>
              <a:rPr lang="ru-RU" baseline="0" dirty="0" err="1" smtClean="0"/>
              <a:t>скилз</a:t>
            </a:r>
            <a:r>
              <a:rPr lang="ru-RU" baseline="0" dirty="0" smtClean="0"/>
              <a:t>, </a:t>
            </a:r>
            <a:r>
              <a:rPr lang="ru-RU" baseline="0" dirty="0" err="1" smtClean="0"/>
              <a:t>лидершип</a:t>
            </a:r>
            <a:r>
              <a:rPr lang="ru-RU" baseline="0" dirty="0" smtClean="0"/>
              <a:t>.</a:t>
            </a:r>
            <a:endParaRPr lang="ru-RU" dirty="0" smtClean="0"/>
          </a:p>
          <a:p>
            <a:endParaRPr lang="ru-RU" dirty="0" smtClean="0"/>
          </a:p>
          <a:p>
            <a:r>
              <a:rPr lang="ru-RU" dirty="0" smtClean="0"/>
              <a:t>Ответы на такие вопросы можно не найти в явном виде в </a:t>
            </a:r>
            <a:r>
              <a:rPr lang="en-US" dirty="0" smtClean="0"/>
              <a:t>BABOK</a:t>
            </a:r>
            <a:r>
              <a:rPr lang="ru-RU" dirty="0" smtClean="0"/>
              <a:t>, но другие косвенные</a:t>
            </a:r>
            <a:r>
              <a:rPr lang="ru-RU" baseline="0" dirty="0" smtClean="0"/>
              <a:t> факты будут указывать на наиболее правильный вариант ответа с точки зрения экзамена.</a:t>
            </a:r>
            <a:endParaRPr lang="ru-RU" dirty="0" smtClean="0"/>
          </a:p>
          <a:p>
            <a:endParaRPr lang="ru-RU" dirty="0" smtClean="0"/>
          </a:p>
          <a:p>
            <a:r>
              <a:rPr lang="en-US" dirty="0" smtClean="0"/>
              <a:t>B</a:t>
            </a:r>
            <a:r>
              <a:rPr lang="en-US" baseline="0" dirty="0" smtClean="0"/>
              <a:t> </a:t>
            </a:r>
            <a:r>
              <a:rPr lang="en-US" dirty="0" smtClean="0"/>
              <a:t>2.3.4.1</a:t>
            </a:r>
            <a:endParaRPr lang="ru-RU" dirty="0" smtClean="0"/>
          </a:p>
          <a:p>
            <a:r>
              <a:rPr lang="en-US" dirty="0" smtClean="0"/>
              <a:t>If stakeholders are dispersed, it may be necessary to have more teleconferences or videoconferences rather than face to face meetings.</a:t>
            </a:r>
            <a:endParaRPr lang="ru-RU" dirty="0"/>
          </a:p>
        </p:txBody>
      </p:sp>
      <p:sp>
        <p:nvSpPr>
          <p:cNvPr id="4" name="Номер слайда 3"/>
          <p:cNvSpPr>
            <a:spLocks noGrp="1"/>
          </p:cNvSpPr>
          <p:nvPr>
            <p:ph type="sldNum" sz="quarter" idx="10"/>
          </p:nvPr>
        </p:nvSpPr>
        <p:spPr/>
        <p:txBody>
          <a:bodyPr/>
          <a:lstStyle/>
          <a:p>
            <a:fld id="{A9D5F0FD-2232-4F39-960A-BC454170E52F}" type="slidenum">
              <a:rPr lang="ru-RU" smtClean="0"/>
              <a:t>14</a:t>
            </a:fld>
            <a:endParaRPr lang="ru-RU"/>
          </a:p>
        </p:txBody>
      </p:sp>
    </p:spTree>
    <p:extLst>
      <p:ext uri="{BB962C8B-B14F-4D97-AF65-F5344CB8AC3E}">
        <p14:creationId xmlns:p14="http://schemas.microsoft.com/office/powerpoint/2010/main" val="26821567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Последний тип вопросов предлагает оценить, что наиболее подходит для конкретного случая. Оценка</a:t>
            </a:r>
            <a:r>
              <a:rPr lang="ru-RU" baseline="0" dirty="0" smtClean="0"/>
              <a:t> должна быть взвешенной и аргументированной, но опять таки часто находится на уровне интуиции.</a:t>
            </a:r>
          </a:p>
          <a:p>
            <a:r>
              <a:rPr lang="ru-RU" baseline="0" dirty="0" smtClean="0"/>
              <a:t>Более подробно про типы вопросов можно прочитать в </a:t>
            </a:r>
            <a:r>
              <a:rPr lang="ru-RU" baseline="0" dirty="0" err="1" smtClean="0"/>
              <a:t>стади</a:t>
            </a:r>
            <a:r>
              <a:rPr lang="ru-RU" baseline="0" dirty="0" smtClean="0"/>
              <a:t> </a:t>
            </a:r>
            <a:r>
              <a:rPr lang="ru-RU" baseline="0" dirty="0" err="1" smtClean="0"/>
              <a:t>гайде</a:t>
            </a:r>
            <a:r>
              <a:rPr lang="ru-RU" baseline="0" dirty="0" smtClean="0"/>
              <a:t> </a:t>
            </a:r>
            <a:r>
              <a:rPr lang="en-US" baseline="0" dirty="0" smtClean="0"/>
              <a:t>Susan </a:t>
            </a:r>
            <a:r>
              <a:rPr lang="en-US" baseline="0" dirty="0" err="1" smtClean="0"/>
              <a:t>Weese</a:t>
            </a:r>
            <a:r>
              <a:rPr lang="en-US" baseline="0" dirty="0" smtClean="0"/>
              <a:t>. </a:t>
            </a:r>
            <a:endParaRPr lang="ru-RU" baseline="0" dirty="0" smtClean="0"/>
          </a:p>
          <a:p>
            <a:endParaRPr lang="ru-RU" baseline="0" dirty="0" smtClean="0"/>
          </a:p>
          <a:p>
            <a:r>
              <a:rPr lang="en-US" baseline="0" dirty="0" smtClean="0"/>
              <a:t>B</a:t>
            </a:r>
            <a:endParaRPr lang="ru-RU" baseline="0" dirty="0" smtClean="0"/>
          </a:p>
          <a:p>
            <a:r>
              <a:rPr lang="ru-RU" baseline="0" dirty="0" smtClean="0"/>
              <a:t>2.2.5.3 </a:t>
            </a:r>
            <a:r>
              <a:rPr lang="en-US" baseline="0" dirty="0" smtClean="0"/>
              <a:t>Stakeholder maps are visual diagrams that depict the relationship of stakeholders to the solution and to one another.</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15</a:t>
            </a:fld>
            <a:endParaRPr lang="ru-RU"/>
          </a:p>
        </p:txBody>
      </p:sp>
    </p:spTree>
    <p:extLst>
      <p:ext uri="{BB962C8B-B14F-4D97-AF65-F5344CB8AC3E}">
        <p14:creationId xmlns:p14="http://schemas.microsoft.com/office/powerpoint/2010/main" val="2561635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Хочется ответить </a:t>
            </a:r>
            <a:r>
              <a:rPr lang="en-US" dirty="0" smtClean="0"/>
              <a:t>D – </a:t>
            </a:r>
            <a:r>
              <a:rPr lang="ru-RU" dirty="0" smtClean="0"/>
              <a:t>вероятно не будет выполнено. Требования к шрифтам вообще не главное в</a:t>
            </a:r>
            <a:r>
              <a:rPr lang="ru-RU" baseline="0" dirty="0" smtClean="0"/>
              <a:t> системе учета, особенно такие странные. Однако, в приоритезации </a:t>
            </a:r>
            <a:r>
              <a:rPr lang="en-US" baseline="0" dirty="0" err="1" smtClean="0"/>
              <a:t>MoSCoW</a:t>
            </a:r>
            <a:r>
              <a:rPr lang="en-US" baseline="0" dirty="0" smtClean="0"/>
              <a:t> </a:t>
            </a:r>
            <a:r>
              <a:rPr lang="ru-RU" baseline="0" dirty="0" smtClean="0"/>
              <a:t> нет варианта </a:t>
            </a:r>
            <a:r>
              <a:rPr lang="en-US" baseline="0" dirty="0" smtClean="0"/>
              <a:t>WOULD! W </a:t>
            </a:r>
            <a:r>
              <a:rPr lang="ru-RU" baseline="0" dirty="0" smtClean="0"/>
              <a:t>расшифровывается как </a:t>
            </a:r>
            <a:r>
              <a:rPr lang="en-US" baseline="0" dirty="0" smtClean="0"/>
              <a:t>Won’t (</a:t>
            </a:r>
            <a:r>
              <a:rPr lang="ru-RU" baseline="0" dirty="0" smtClean="0"/>
              <a:t>по </a:t>
            </a:r>
            <a:r>
              <a:rPr lang="ru-RU" baseline="0" dirty="0" err="1" smtClean="0"/>
              <a:t>бабоку</a:t>
            </a:r>
            <a:r>
              <a:rPr lang="en-US" baseline="0" dirty="0" smtClean="0"/>
              <a:t>)</a:t>
            </a:r>
            <a:r>
              <a:rPr lang="ru-RU" baseline="0" dirty="0" smtClean="0"/>
              <a:t>. Поэтому наиболее вероятный вариант приоритета из предложенных – С.</a:t>
            </a:r>
            <a:endParaRPr lang="ru-RU" dirty="0" smtClean="0"/>
          </a:p>
        </p:txBody>
      </p:sp>
      <p:sp>
        <p:nvSpPr>
          <p:cNvPr id="4" name="Slide Number Placeholder 3"/>
          <p:cNvSpPr>
            <a:spLocks noGrp="1"/>
          </p:cNvSpPr>
          <p:nvPr>
            <p:ph type="sldNum" sz="quarter" idx="10"/>
          </p:nvPr>
        </p:nvSpPr>
        <p:spPr/>
        <p:txBody>
          <a:bodyPr/>
          <a:lstStyle/>
          <a:p>
            <a:fld id="{A9D5F0FD-2232-4F39-960A-BC454170E52F}" type="slidenum">
              <a:rPr lang="ru-RU" smtClean="0"/>
              <a:t>16</a:t>
            </a:fld>
            <a:endParaRPr lang="ru-RU"/>
          </a:p>
        </p:txBody>
      </p:sp>
    </p:spTree>
    <p:extLst>
      <p:ext uri="{BB962C8B-B14F-4D97-AF65-F5344CB8AC3E}">
        <p14:creationId xmlns:p14="http://schemas.microsoft.com/office/powerpoint/2010/main" val="1619643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Любой сертификат проверяет умение сдавать именно этот сертификат.</a:t>
            </a:r>
            <a:r>
              <a:rPr lang="ru-RU" baseline="0" dirty="0" smtClean="0"/>
              <a:t> Поэтому нужно хорошо знать </a:t>
            </a:r>
            <a:r>
              <a:rPr lang="en-US" baseline="0" dirty="0" smtClean="0"/>
              <a:t>BABOK</a:t>
            </a:r>
            <a:r>
              <a:rPr lang="ru-RU" baseline="0" dirty="0" smtClean="0"/>
              <a:t>. Для того, чтобы его узнать, его нужно прочитать минимум 2 раза. Это занятие довольно скучное и тяжелое, но полезное – полезных вещей в книжке действительно много. Хороший вариант – выбрать один из существующих </a:t>
            </a:r>
            <a:r>
              <a:rPr lang="ru-RU" baseline="0" dirty="0" err="1" smtClean="0"/>
              <a:t>стадигайдов</a:t>
            </a:r>
            <a:r>
              <a:rPr lang="ru-RU" baseline="0" dirty="0" smtClean="0"/>
              <a:t>. Они описывают тоже самое, что есть в </a:t>
            </a:r>
            <a:r>
              <a:rPr lang="en-US" baseline="0" dirty="0" smtClean="0"/>
              <a:t>BABOK</a:t>
            </a:r>
            <a:r>
              <a:rPr lang="ru-RU" baseline="0" dirty="0" smtClean="0"/>
              <a:t>е, но более человеческим языком. Полностью заменить чтение </a:t>
            </a:r>
            <a:r>
              <a:rPr lang="ru-RU" baseline="0" dirty="0" err="1" smtClean="0"/>
              <a:t>бабока</a:t>
            </a:r>
            <a:r>
              <a:rPr lang="ru-RU" baseline="0" dirty="0" smtClean="0"/>
              <a:t> таким образом не получится, но более понятно станет сразу. Есть полезная штука </a:t>
            </a:r>
            <a:r>
              <a:rPr lang="ru-RU" dirty="0" err="1" smtClean="0"/>
              <a:t>Aotea</a:t>
            </a:r>
            <a:r>
              <a:rPr lang="ru-RU" dirty="0" smtClean="0"/>
              <a:t>  студия – они делают красивые</a:t>
            </a:r>
            <a:r>
              <a:rPr lang="ru-RU" baseline="0" dirty="0" smtClean="0"/>
              <a:t> графические памятки, часть из них  доступна бесплатно. Статьи в сообществах в большинстве своём с целью сдачи экзамена бесполезны.</a:t>
            </a:r>
          </a:p>
          <a:p>
            <a:pPr marL="0" marR="0" indent="0" algn="l" defTabSz="914400" rtl="0" eaLnBrk="1" fontAlgn="auto" latinLnBrk="0" hangingPunct="1">
              <a:lnSpc>
                <a:spcPct val="100000"/>
              </a:lnSpc>
              <a:spcBef>
                <a:spcPts val="0"/>
              </a:spcBef>
              <a:spcAft>
                <a:spcPts val="0"/>
              </a:spcAft>
              <a:buClrTx/>
              <a:buSzTx/>
              <a:buFontTx/>
              <a:buNone/>
              <a:tabLst/>
              <a:defRPr/>
            </a:pPr>
            <a:endParaRPr lang="ru-RU"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baseline="0" dirty="0" smtClean="0"/>
              <a:t>Знание </a:t>
            </a:r>
            <a:r>
              <a:rPr lang="en-US" baseline="0" dirty="0" smtClean="0"/>
              <a:t>BABOK </a:t>
            </a:r>
            <a:r>
              <a:rPr lang="ru-RU" baseline="0" dirty="0" smtClean="0"/>
              <a:t>необходимо, но, к сожалению, недостаточно.</a:t>
            </a:r>
            <a:r>
              <a:rPr lang="en-US" baseline="0" dirty="0" smtClean="0"/>
              <a:t> </a:t>
            </a:r>
            <a:r>
              <a:rPr lang="ru-RU" baseline="0" dirty="0" smtClean="0"/>
              <a:t>Часть вопросов находится на грани фола из разных областей экономики, психологии, компьютер </a:t>
            </a:r>
            <a:r>
              <a:rPr lang="ru-RU" baseline="0" dirty="0" err="1" smtClean="0"/>
              <a:t>саенс</a:t>
            </a:r>
            <a:r>
              <a:rPr lang="ru-RU" baseline="0" dirty="0" smtClean="0"/>
              <a:t>. Полезно иметь представление об издержках (прямых, косвенных, альтернативных, транзакционных), о теории полезности, теории фирмы, пирамиде потребностей, психологии групп, лидерстве.</a:t>
            </a:r>
            <a:endParaRPr lang="ru-RU" dirty="0" smtClean="0"/>
          </a:p>
        </p:txBody>
      </p:sp>
      <p:sp>
        <p:nvSpPr>
          <p:cNvPr id="4" name="Slide Number Placeholder 3"/>
          <p:cNvSpPr>
            <a:spLocks noGrp="1"/>
          </p:cNvSpPr>
          <p:nvPr>
            <p:ph type="sldNum" sz="quarter" idx="10"/>
          </p:nvPr>
        </p:nvSpPr>
        <p:spPr/>
        <p:txBody>
          <a:bodyPr/>
          <a:lstStyle/>
          <a:p>
            <a:fld id="{A9D5F0FD-2232-4F39-960A-BC454170E52F}" type="slidenum">
              <a:rPr lang="ru-RU" smtClean="0"/>
              <a:t>17</a:t>
            </a:fld>
            <a:endParaRPr lang="ru-RU"/>
          </a:p>
        </p:txBody>
      </p:sp>
    </p:spTree>
    <p:extLst>
      <p:ext uri="{BB962C8B-B14F-4D97-AF65-F5344CB8AC3E}">
        <p14:creationId xmlns:p14="http://schemas.microsoft.com/office/powerpoint/2010/main" val="3387882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Очень советую потренироваться перед экзаменом. В интернете есть 2 или 3 пробных теста в свободном доступе. И есть очень хороший сервис подготовки </a:t>
            </a:r>
            <a:r>
              <a:rPr lang="en-US" dirty="0" smtClean="0"/>
              <a:t>watermark. </a:t>
            </a:r>
            <a:r>
              <a:rPr lang="ru-RU" dirty="0" smtClean="0"/>
              <a:t>У них неплохая</a:t>
            </a:r>
            <a:r>
              <a:rPr lang="ru-RU" baseline="0" dirty="0" smtClean="0"/>
              <a:t> база вопросов и либеральные цены. Стоит взять минимальную подписку (30 дней – 99 долларов). За этот срок вполне реально </a:t>
            </a:r>
            <a:r>
              <a:rPr lang="ru-RU" baseline="0" dirty="0" err="1" smtClean="0"/>
              <a:t>прорешать</a:t>
            </a:r>
            <a:r>
              <a:rPr lang="ru-RU" baseline="0" dirty="0" smtClean="0"/>
              <a:t> все их вопросы по два три раза в разных комбинациях.</a:t>
            </a:r>
          </a:p>
          <a:p>
            <a:endParaRPr lang="ru-RU" baseline="0" dirty="0" smtClean="0"/>
          </a:p>
          <a:p>
            <a:r>
              <a:rPr lang="ru-RU" baseline="0" dirty="0" smtClean="0"/>
              <a:t>В РФ стартует </a:t>
            </a:r>
            <a:r>
              <a:rPr lang="ru-RU" baseline="0" dirty="0" err="1" smtClean="0"/>
              <a:t>инциатива</a:t>
            </a:r>
            <a:r>
              <a:rPr lang="ru-RU" baseline="0" dirty="0" smtClean="0"/>
              <a:t> по открытию локального отделения. В планах – проведения внутренних мероприятий и семинаров. Следите за новостями в </a:t>
            </a:r>
            <a:r>
              <a:rPr lang="ru-RU" baseline="0" dirty="0" err="1" smtClean="0"/>
              <a:t>линкедин</a:t>
            </a:r>
            <a:r>
              <a:rPr lang="ru-RU" baseline="0" dirty="0" smtClean="0"/>
              <a:t> и </a:t>
            </a:r>
            <a:r>
              <a:rPr lang="ru-RU" baseline="0" dirty="0" err="1" smtClean="0"/>
              <a:t>фейсбуке</a:t>
            </a:r>
            <a:r>
              <a:rPr lang="ru-RU" baseline="0" dirty="0" smtClean="0"/>
              <a:t>.</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18</a:t>
            </a:fld>
            <a:endParaRPr lang="ru-RU"/>
          </a:p>
        </p:txBody>
      </p:sp>
    </p:spTree>
    <p:extLst>
      <p:ext uri="{BB962C8B-B14F-4D97-AF65-F5344CB8AC3E}">
        <p14:creationId xmlns:p14="http://schemas.microsoft.com/office/powerpoint/2010/main" val="1880615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И</a:t>
            </a:r>
            <a:r>
              <a:rPr lang="ru-RU" baseline="0" dirty="0" smtClean="0"/>
              <a:t> последнее – почему если вы решили сертифицироваться, то сдавать надо сейчас. В этом года запланирован выход </a:t>
            </a:r>
            <a:r>
              <a:rPr lang="en-US" baseline="0" dirty="0" smtClean="0"/>
              <a:t>BABOK 3. </a:t>
            </a:r>
            <a:r>
              <a:rPr lang="ru-RU" baseline="0" dirty="0" smtClean="0"/>
              <a:t>Он будет заметно переделан относительно второй версии. В течение какого-то времени после его выхода будет переработана база вопросов и экзамен нужно будет уже сдавать по третьей версии. Те, кто успел сертифицироваться по второй ничего пересдавать не должны будут для </a:t>
            </a:r>
            <a:r>
              <a:rPr lang="ru-RU" baseline="0" dirty="0" err="1" smtClean="0"/>
              <a:t>подтвреждения</a:t>
            </a:r>
            <a:r>
              <a:rPr lang="ru-RU" baseline="0" dirty="0" smtClean="0"/>
              <a:t> сертификата. Но вот публикаций и материалов по второй версии накопился большой ворох – с ними процесс подготовки пройдёт гораздо легче.</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19</a:t>
            </a:fld>
            <a:endParaRPr lang="ru-RU"/>
          </a:p>
        </p:txBody>
      </p:sp>
    </p:spTree>
    <p:extLst>
      <p:ext uri="{BB962C8B-B14F-4D97-AF65-F5344CB8AC3E}">
        <p14:creationId xmlns:p14="http://schemas.microsoft.com/office/powerpoint/2010/main" val="637938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20</a:t>
            </a:fld>
            <a:endParaRPr lang="ru-RU"/>
          </a:p>
        </p:txBody>
      </p:sp>
    </p:spTree>
    <p:extLst>
      <p:ext uri="{BB962C8B-B14F-4D97-AF65-F5344CB8AC3E}">
        <p14:creationId xmlns:p14="http://schemas.microsoft.com/office/powerpoint/2010/main" val="273595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Чтобы</a:t>
            </a:r>
            <a:r>
              <a:rPr lang="ru-RU" baseline="0" dirty="0" smtClean="0"/>
              <a:t> однозначно определить границы диалога хочу сразу сказать, чего в докладе не будет. Я не буду рассуждать на тему того, зачем нужна сертификация в принципе и что она может принести, кроме чувства собственного удовлетворения, а так же чем сертификат от </a:t>
            </a:r>
            <a:r>
              <a:rPr lang="en-US" baseline="0" dirty="0" smtClean="0"/>
              <a:t>IIBA </a:t>
            </a:r>
            <a:r>
              <a:rPr lang="ru-RU" baseline="0" dirty="0" smtClean="0"/>
              <a:t>лучше или хуже других сертификаций и способов профессионального самоутверждения. Так же не будет ни одного примера реального вопроса, который был на моём экзамене – </a:t>
            </a:r>
            <a:r>
              <a:rPr lang="en-US" baseline="0" dirty="0" smtClean="0"/>
              <a:t>IIBA </a:t>
            </a:r>
            <a:r>
              <a:rPr lang="ru-RU" baseline="0" dirty="0" smtClean="0"/>
              <a:t>строго следит за неразглашением этой информации и жестоко карает провинившихся. Все вопросы, которые вы увидите и услышите в ходе доклада, были придуманы мной или найдены в свободных источниках.</a:t>
            </a:r>
          </a:p>
        </p:txBody>
      </p:sp>
      <p:sp>
        <p:nvSpPr>
          <p:cNvPr id="4" name="Slide Number Placeholder 3"/>
          <p:cNvSpPr>
            <a:spLocks noGrp="1"/>
          </p:cNvSpPr>
          <p:nvPr>
            <p:ph type="sldNum" sz="quarter" idx="10"/>
          </p:nvPr>
        </p:nvSpPr>
        <p:spPr/>
        <p:txBody>
          <a:bodyPr/>
          <a:lstStyle/>
          <a:p>
            <a:fld id="{A9D5F0FD-2232-4F39-960A-BC454170E52F}" type="slidenum">
              <a:rPr lang="ru-RU" smtClean="0"/>
              <a:t>3</a:t>
            </a:fld>
            <a:endParaRPr lang="ru-RU"/>
          </a:p>
        </p:txBody>
      </p:sp>
    </p:spTree>
    <p:extLst>
      <p:ext uri="{BB962C8B-B14F-4D97-AF65-F5344CB8AC3E}">
        <p14:creationId xmlns:p14="http://schemas.microsoft.com/office/powerpoint/2010/main" val="1451870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Итак, прежде чем приступить к сдаче экзамена, нужно удостовериться,</a:t>
            </a:r>
            <a:r>
              <a:rPr lang="ru-RU" baseline="0" dirty="0" smtClean="0"/>
              <a:t> что вы соответствуете набору формальных критериев, которые выставляет сертифицирующая организация. В случае </a:t>
            </a:r>
            <a:r>
              <a:rPr lang="en-US" baseline="0" dirty="0" smtClean="0"/>
              <a:t>CBAP </a:t>
            </a:r>
            <a:r>
              <a:rPr lang="ru-RU" baseline="0" dirty="0" smtClean="0"/>
              <a:t>это 7,5к часов рабочего опыта (причем не меньше, чем по 900 часов в 4 областях знаний), хотя бы 21 час профессиональной подготовки в течение последних 4 лет и две рекомендации. Нужно иметь высшее образование. Остановимся в двух словах на том, как эти данные подаются в </a:t>
            </a:r>
            <a:r>
              <a:rPr lang="en-US" baseline="0" dirty="0" smtClean="0"/>
              <a:t>IIBA</a:t>
            </a:r>
            <a:r>
              <a:rPr lang="ru-RU" baseline="0" dirty="0" smtClean="0"/>
              <a:t> и </a:t>
            </a:r>
            <a:r>
              <a:rPr lang="ru-RU" baseline="0" dirty="0" err="1" smtClean="0"/>
              <a:t>валидируются</a:t>
            </a:r>
            <a:r>
              <a:rPr lang="ru-RU" baseline="0" dirty="0" smtClean="0"/>
              <a:t> ими. Все заявки подаются в электронном виде через сайт </a:t>
            </a:r>
            <a:r>
              <a:rPr lang="en-US" baseline="0" dirty="0" smtClean="0"/>
              <a:t>IIBA.</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4</a:t>
            </a:fld>
            <a:endParaRPr lang="ru-RU"/>
          </a:p>
        </p:txBody>
      </p:sp>
    </p:spTree>
    <p:extLst>
      <p:ext uri="{BB962C8B-B14F-4D97-AF65-F5344CB8AC3E}">
        <p14:creationId xmlns:p14="http://schemas.microsoft.com/office/powerpoint/2010/main" val="2892317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При подаче профессионального</a:t>
            </a:r>
            <a:r>
              <a:rPr lang="ru-RU" baseline="0" dirty="0" smtClean="0"/>
              <a:t> опыта нужно выписать все проекты, в которых вы участвовали в течение последних 10 лет. При этом не важно, какова была ваша должность – главное, что вы занимались на них бизнес-анализом. Так, например, у меня в заявке были проекты, на которых я числился программистом и </a:t>
            </a:r>
            <a:r>
              <a:rPr lang="ru-RU" baseline="0" dirty="0" err="1" smtClean="0"/>
              <a:t>тестировщиком</a:t>
            </a:r>
            <a:r>
              <a:rPr lang="ru-RU" baseline="0" dirty="0" smtClean="0"/>
              <a:t>, но делал вещи, которые </a:t>
            </a:r>
            <a:r>
              <a:rPr lang="en-US" baseline="0" dirty="0" smtClean="0"/>
              <a:t>IIBA </a:t>
            </a:r>
            <a:r>
              <a:rPr lang="ru-RU" baseline="0" dirty="0" smtClean="0"/>
              <a:t>считает бизнес аналитическими. Для каждого проекта нужно указать что за организация, в чём суть проекта и кто может подтвердить ваше в нём участие (имя, должность и контакты). Для каждого проекта указывается общее кол-во аналитической деятельности в часах. Затем вы в процентах отмечаете, сколько времени из этого общего количества вы тратили на задачи каждой области знаний. Последним этапом (но очень важным) вы отмечаете галками из списка набор активностей, которыми вы занимались. Тут важно отметить только аналитические задачи! Список будет избыточным. Например, для области знаний </a:t>
            </a:r>
            <a:r>
              <a:rPr lang="en-US" baseline="0" dirty="0" smtClean="0"/>
              <a:t>Solution assessment and validation </a:t>
            </a:r>
            <a:r>
              <a:rPr lang="ru-RU" baseline="0" dirty="0" smtClean="0"/>
              <a:t>можно помимо прочего отметить </a:t>
            </a:r>
            <a:r>
              <a:rPr lang="en-US" baseline="0" dirty="0" smtClean="0"/>
              <a:t>Conducted functional tests – </a:t>
            </a:r>
            <a:r>
              <a:rPr lang="ru-RU" baseline="0" dirty="0" smtClean="0"/>
              <a:t>это не аналитическая работа и определенную часть часов вам не зачтут.</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5</a:t>
            </a:fld>
            <a:endParaRPr lang="ru-RU"/>
          </a:p>
        </p:txBody>
      </p:sp>
    </p:spTree>
    <p:extLst>
      <p:ext uri="{BB962C8B-B14F-4D97-AF65-F5344CB8AC3E}">
        <p14:creationId xmlns:p14="http://schemas.microsoft.com/office/powerpoint/2010/main" val="2092894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Часы профессионального развития подаются </a:t>
            </a:r>
            <a:r>
              <a:rPr lang="ru-RU" dirty="0" err="1" smtClean="0"/>
              <a:t>покурсово</a:t>
            </a:r>
            <a:r>
              <a:rPr lang="ru-RU" dirty="0" smtClean="0"/>
              <a:t>. Для каждого курса</a:t>
            </a:r>
            <a:r>
              <a:rPr lang="ru-RU" baseline="0" dirty="0" smtClean="0"/>
              <a:t> указывается организация, его проводившая, цель и краткое описание курса, кол-во часов и кто может подтвердить ваше участие (контакты). Сертификаты и подтверждающие письма в заявку прикладывать не нужно.</a:t>
            </a:r>
          </a:p>
          <a:p>
            <a:r>
              <a:rPr lang="ru-RU" baseline="0" dirty="0" smtClean="0"/>
              <a:t>Хорошо, если курс </a:t>
            </a:r>
            <a:r>
              <a:rPr lang="ru-RU" baseline="0" dirty="0" err="1" smtClean="0"/>
              <a:t>сертифицрованный</a:t>
            </a:r>
            <a:r>
              <a:rPr lang="ru-RU" baseline="0" dirty="0" smtClean="0"/>
              <a:t> – тогда вам точно дадут то количество </a:t>
            </a:r>
            <a:r>
              <a:rPr lang="en-US" baseline="0" dirty="0" smtClean="0"/>
              <a:t>PDU</a:t>
            </a:r>
            <a:r>
              <a:rPr lang="ru-RU" baseline="0" dirty="0" smtClean="0"/>
              <a:t>, которое заявлено в программе. Однако в РФ можно пройти только один сертифицированный курс – Планирование этапа бизнес-анализа в </a:t>
            </a:r>
            <a:r>
              <a:rPr lang="ru-RU" baseline="0" dirty="0" err="1" smtClean="0"/>
              <a:t>тренинговом</a:t>
            </a:r>
            <a:r>
              <a:rPr lang="ru-RU" baseline="0" dirty="0" smtClean="0"/>
              <a:t> центре </a:t>
            </a:r>
            <a:r>
              <a:rPr lang="ru-RU" baseline="0" dirty="0" err="1" smtClean="0"/>
              <a:t>Люксофт</a:t>
            </a:r>
            <a:r>
              <a:rPr lang="ru-RU" baseline="0" dirty="0" smtClean="0"/>
              <a:t>. Он даёт 16 </a:t>
            </a:r>
            <a:r>
              <a:rPr lang="en-US" baseline="0" dirty="0" smtClean="0"/>
              <a:t>PDU</a:t>
            </a:r>
            <a:r>
              <a:rPr lang="ru-RU" baseline="0" dirty="0" smtClean="0"/>
              <a:t>, что мало для подачи заявки. Требования к </a:t>
            </a:r>
            <a:r>
              <a:rPr lang="ru-RU" baseline="0" dirty="0" err="1" smtClean="0"/>
              <a:t>несертифицрованным</a:t>
            </a:r>
            <a:r>
              <a:rPr lang="ru-RU" baseline="0" dirty="0" smtClean="0"/>
              <a:t> курсам таковы – они должны проходить в живом режиме (курсы с </a:t>
            </a:r>
            <a:r>
              <a:rPr lang="ru-RU" baseline="0" dirty="0" err="1" smtClean="0"/>
              <a:t>курсеры</a:t>
            </a:r>
            <a:r>
              <a:rPr lang="ru-RU" baseline="0" dirty="0" smtClean="0"/>
              <a:t> или </a:t>
            </a:r>
            <a:r>
              <a:rPr lang="ru-RU" baseline="0" dirty="0" err="1" smtClean="0"/>
              <a:t>интуита</a:t>
            </a:r>
            <a:r>
              <a:rPr lang="ru-RU" baseline="0" dirty="0" smtClean="0"/>
              <a:t> не пойдут), иметь четкую цель, длиться не меньше часа и быть связанными с бизнес-анализом. Например, тренинг по </a:t>
            </a:r>
            <a:r>
              <a:rPr lang="en-US" baseline="0" dirty="0" smtClean="0"/>
              <a:t>Visio </a:t>
            </a:r>
            <a:r>
              <a:rPr lang="ru-RU" baseline="0" dirty="0" smtClean="0"/>
              <a:t>зачтётся, а по </a:t>
            </a:r>
            <a:r>
              <a:rPr lang="en-US" baseline="0" dirty="0" smtClean="0"/>
              <a:t>Project’</a:t>
            </a:r>
            <a:r>
              <a:rPr lang="ru-RU" baseline="0" dirty="0" smtClean="0"/>
              <a:t>у – нет.</a:t>
            </a:r>
          </a:p>
          <a:p>
            <a:r>
              <a:rPr lang="ru-RU" baseline="0" dirty="0" smtClean="0"/>
              <a:t>Если вы недавно учились в институте (например, повышали квалификацию или получали </a:t>
            </a:r>
            <a:r>
              <a:rPr lang="en-US" baseline="0" dirty="0" smtClean="0"/>
              <a:t>MBA/MSc</a:t>
            </a:r>
            <a:r>
              <a:rPr lang="ru-RU" baseline="0" dirty="0" smtClean="0"/>
              <a:t>)</a:t>
            </a:r>
            <a:r>
              <a:rPr lang="en-US" baseline="0" dirty="0" smtClean="0"/>
              <a:t> </a:t>
            </a:r>
            <a:r>
              <a:rPr lang="ru-RU" baseline="0" dirty="0" smtClean="0"/>
              <a:t>– институтские курсы подходят по всем критериям и, учитывая их объём, могут дать очень много </a:t>
            </a:r>
            <a:r>
              <a:rPr lang="en-US" baseline="0" dirty="0" smtClean="0"/>
              <a:t>PDU</a:t>
            </a:r>
            <a:r>
              <a:rPr lang="ru-RU" baseline="0" dirty="0" smtClean="0"/>
              <a:t>. Но в любом случае, итоговое слово за </a:t>
            </a:r>
            <a:r>
              <a:rPr lang="en-US" baseline="0" dirty="0" smtClean="0"/>
              <a:t>IIBA, </a:t>
            </a:r>
            <a:r>
              <a:rPr lang="ru-RU" baseline="0" dirty="0" smtClean="0"/>
              <a:t>поэтому </a:t>
            </a:r>
            <a:r>
              <a:rPr lang="en-US" baseline="0" dirty="0" smtClean="0"/>
              <a:t>PDU </a:t>
            </a:r>
            <a:r>
              <a:rPr lang="ru-RU" baseline="0" dirty="0" smtClean="0"/>
              <a:t>лучше набрать с запасом.</a:t>
            </a:r>
          </a:p>
        </p:txBody>
      </p:sp>
      <p:sp>
        <p:nvSpPr>
          <p:cNvPr id="4" name="Slide Number Placeholder 3"/>
          <p:cNvSpPr>
            <a:spLocks noGrp="1"/>
          </p:cNvSpPr>
          <p:nvPr>
            <p:ph type="sldNum" sz="quarter" idx="10"/>
          </p:nvPr>
        </p:nvSpPr>
        <p:spPr/>
        <p:txBody>
          <a:bodyPr/>
          <a:lstStyle/>
          <a:p>
            <a:fld id="{A9D5F0FD-2232-4F39-960A-BC454170E52F}" type="slidenum">
              <a:rPr lang="ru-RU" smtClean="0"/>
              <a:t>6</a:t>
            </a:fld>
            <a:endParaRPr lang="ru-RU"/>
          </a:p>
        </p:txBody>
      </p:sp>
    </p:spTree>
    <p:extLst>
      <p:ext uri="{BB962C8B-B14F-4D97-AF65-F5344CB8AC3E}">
        <p14:creationId xmlns:p14="http://schemas.microsoft.com/office/powerpoint/2010/main" val="1047715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Рекомендации</a:t>
            </a:r>
            <a:r>
              <a:rPr lang="ru-RU" baseline="0" dirty="0" smtClean="0"/>
              <a:t> – самое простое в анкете. Нужно указать </a:t>
            </a:r>
            <a:r>
              <a:rPr lang="ru-RU" baseline="0" dirty="0" err="1" smtClean="0"/>
              <a:t>емейлы</a:t>
            </a:r>
            <a:r>
              <a:rPr lang="ru-RU" baseline="0" dirty="0" smtClean="0"/>
              <a:t> двух </a:t>
            </a:r>
            <a:r>
              <a:rPr lang="ru-RU" baseline="0" dirty="0" err="1" smtClean="0"/>
              <a:t>рекомендателей</a:t>
            </a:r>
            <a:r>
              <a:rPr lang="ru-RU" baseline="0" dirty="0" smtClean="0"/>
              <a:t> – им придёт письмо с просьбой заполнить простенький опрос про вас и ваш профессиональный уровень. Ничего сложного. Рекомендовать может руководитель (то, что они называют карьерный менеджер, в отличие от </a:t>
            </a:r>
            <a:r>
              <a:rPr lang="ru-RU" baseline="0" dirty="0" err="1" smtClean="0"/>
              <a:t>проджект</a:t>
            </a:r>
            <a:r>
              <a:rPr lang="ru-RU" baseline="0" dirty="0" smtClean="0"/>
              <a:t> менеджера, например), клиент или другой </a:t>
            </a:r>
            <a:r>
              <a:rPr lang="en-US" baseline="0" dirty="0" smtClean="0"/>
              <a:t>CBAP</a:t>
            </a:r>
            <a:r>
              <a:rPr lang="ru-RU" baseline="0" dirty="0" smtClean="0"/>
              <a:t>.</a:t>
            </a:r>
          </a:p>
          <a:p>
            <a:endParaRPr lang="ru-RU" baseline="0" dirty="0" smtClean="0"/>
          </a:p>
          <a:p>
            <a:r>
              <a:rPr lang="ru-RU" baseline="0" dirty="0" smtClean="0"/>
              <a:t>После одобрения заявки у вас есть год, чтобы сдать экзамен. Заявку могут отправить на дополнительную проверку, тогда по запросу организации нужно будет предоставить подтверждения любых сведений из неё – тут я точнее сказать не могу, через такую процедуру не проходил.</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7</a:t>
            </a:fld>
            <a:endParaRPr lang="ru-RU"/>
          </a:p>
        </p:txBody>
      </p:sp>
    </p:spTree>
    <p:extLst>
      <p:ext uri="{BB962C8B-B14F-4D97-AF65-F5344CB8AC3E}">
        <p14:creationId xmlns:p14="http://schemas.microsoft.com/office/powerpoint/2010/main" val="435243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Сам экзамен можно сдать через</a:t>
            </a:r>
            <a:r>
              <a:rPr lang="ru-RU" baseline="0" dirty="0" smtClean="0"/>
              <a:t> центр </a:t>
            </a:r>
            <a:r>
              <a:rPr lang="ru-RU" baseline="0" dirty="0" err="1" smtClean="0"/>
              <a:t>прометрик</a:t>
            </a:r>
            <a:r>
              <a:rPr lang="ru-RU" baseline="0" dirty="0" smtClean="0"/>
              <a:t>, у них есть отделения в России (точно –в Питере и Москве, в других городах надо уточнить). Так же можно сдавать в Украине или Латвии.</a:t>
            </a:r>
          </a:p>
          <a:p>
            <a:r>
              <a:rPr lang="ru-RU" baseline="0" dirty="0" smtClean="0"/>
              <a:t>Экзамен представляет собой тест, 4 варианта ответа на каждый из 150 вопросов. Верны вариант – один. Даётся 180 минут чистого времени + полчаса на прочие активности – небольшой тренинг по работе с программой до теста и небольшой опрос по организации тестирования – после. Времени довольно много, много успеть ответить на все вопросы и вернуться к тем, которые показались сложными. Есть возможность отметить вопрос, чтобы вернуться к нему потом. У меня на первое прохождение всех вопросов ушло около 1,5 часов, еще полчаса – на проверку таких вот отмеченных мест. Итого – почти час лишнего времени.</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8</a:t>
            </a:fld>
            <a:endParaRPr lang="ru-RU"/>
          </a:p>
        </p:txBody>
      </p:sp>
    </p:spTree>
    <p:extLst>
      <p:ext uri="{BB962C8B-B14F-4D97-AF65-F5344CB8AC3E}">
        <p14:creationId xmlns:p14="http://schemas.microsoft.com/office/powerpoint/2010/main" val="3960416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Итак, если по формату все вопросы одинаковые, то</a:t>
            </a:r>
            <a:r>
              <a:rPr lang="ru-RU" baseline="0" dirty="0" smtClean="0"/>
              <a:t> по своей сути они отличаются. Отличается и стратегия ответа на них. Всего можно выделить шесть категорий вопросов. Остановимся на каждой из них и попробуем свои силы.</a:t>
            </a:r>
            <a:endParaRPr lang="en-US" dirty="0"/>
          </a:p>
        </p:txBody>
      </p:sp>
      <p:sp>
        <p:nvSpPr>
          <p:cNvPr id="4" name="Slide Number Placeholder 3"/>
          <p:cNvSpPr>
            <a:spLocks noGrp="1"/>
          </p:cNvSpPr>
          <p:nvPr>
            <p:ph type="sldNum" sz="quarter" idx="10"/>
          </p:nvPr>
        </p:nvSpPr>
        <p:spPr/>
        <p:txBody>
          <a:bodyPr/>
          <a:lstStyle/>
          <a:p>
            <a:fld id="{A9D5F0FD-2232-4F39-960A-BC454170E52F}" type="slidenum">
              <a:rPr lang="ru-RU" smtClean="0"/>
              <a:t>9</a:t>
            </a:fld>
            <a:endParaRPr lang="ru-RU"/>
          </a:p>
        </p:txBody>
      </p:sp>
    </p:spTree>
    <p:extLst>
      <p:ext uri="{BB962C8B-B14F-4D97-AF65-F5344CB8AC3E}">
        <p14:creationId xmlns:p14="http://schemas.microsoft.com/office/powerpoint/2010/main" val="4760315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smtClean="0"/>
              <a:t>Первый тип вопросов проверяет знание атомарных фактов и терминов.</a:t>
            </a:r>
            <a:r>
              <a:rPr lang="ru-RU" baseline="0" dirty="0" smtClean="0"/>
              <a:t> Как правило, из 4 вариантов 1-2 отвергаются почти сразу – такой пример помечен смайликом. Из оставшихся, при наличии сомнений, можно выбрать, например, вернувшись к вопросу в конце теста. Очень может быть, что на правильный ответ натолкнёт один из следующих вопросов (у меня так было)</a:t>
            </a:r>
          </a:p>
          <a:p>
            <a:endParaRPr lang="ru-RU" baseline="0" dirty="0" smtClean="0"/>
          </a:p>
          <a:p>
            <a:r>
              <a:rPr lang="en-US" baseline="0" dirty="0" smtClean="0"/>
              <a:t>B</a:t>
            </a:r>
            <a:r>
              <a:rPr lang="ru-RU" baseline="0" dirty="0" smtClean="0"/>
              <a:t>. 1.3.3.1 </a:t>
            </a:r>
            <a:r>
              <a:rPr lang="en-US" baseline="0" dirty="0" smtClean="0"/>
              <a:t>Business Requirements are higher-level statements of the goals, objectives, or needs of the enterprise.</a:t>
            </a:r>
            <a:endParaRPr lang="ru-RU" baseline="0" dirty="0" smtClean="0"/>
          </a:p>
        </p:txBody>
      </p:sp>
      <p:sp>
        <p:nvSpPr>
          <p:cNvPr id="4" name="Slide Number Placeholder 3"/>
          <p:cNvSpPr>
            <a:spLocks noGrp="1"/>
          </p:cNvSpPr>
          <p:nvPr>
            <p:ph type="sldNum" sz="quarter" idx="10"/>
          </p:nvPr>
        </p:nvSpPr>
        <p:spPr/>
        <p:txBody>
          <a:bodyPr/>
          <a:lstStyle/>
          <a:p>
            <a:fld id="{A9D5F0FD-2232-4F39-960A-BC454170E52F}" type="slidenum">
              <a:rPr lang="ru-RU" smtClean="0"/>
              <a:t>10</a:t>
            </a:fld>
            <a:endParaRPr lang="ru-RU"/>
          </a:p>
        </p:txBody>
      </p:sp>
    </p:spTree>
    <p:extLst>
      <p:ext uri="{BB962C8B-B14F-4D97-AF65-F5344CB8AC3E}">
        <p14:creationId xmlns:p14="http://schemas.microsoft.com/office/powerpoint/2010/main" val="3909132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539F40-215A-41D5-B1C0-00BC0A776094}" type="datetime1">
              <a:rPr lang="ru-RU" smtClean="0"/>
              <a:t>14.03.2014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194514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171FC71-C205-4F33-A81F-8C566DD264D9}" type="datetime1">
              <a:rPr lang="ru-RU" smtClean="0"/>
              <a:t>14.03.2014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366000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FE6810F-7AC9-44FF-87FF-C8399B25AA9F}" type="datetime1">
              <a:rPr lang="ru-RU" smtClean="0"/>
              <a:t>14.03.2014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346944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3F0112D-F339-4313-B0E5-4D5CD81D6C4E}" type="datetime1">
              <a:rPr lang="ru-RU" smtClean="0"/>
              <a:t>14.03.2014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54011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1A80EF7-FA41-4DE7-8668-F7C36088EB16}" type="datetime1">
              <a:rPr lang="ru-RU" smtClean="0"/>
              <a:t>14.03.2014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184915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A505BCC-86F1-4336-889B-BD6C915F4149}" type="datetime1">
              <a:rPr lang="ru-RU" smtClean="0"/>
              <a:t>14.03.2014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3212148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303F2F9-BE90-4244-9D67-C9CEB7E98D39}" type="datetime1">
              <a:rPr lang="ru-RU" smtClean="0"/>
              <a:t>14.03.2014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326180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B619EA3-21D5-4CB4-8813-580DFEF4CEA9}" type="datetime1">
              <a:rPr lang="ru-RU" smtClean="0"/>
              <a:t>14.03.2014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295382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D8123B-5213-43C2-96F4-4A548D17C00D}" type="datetime1">
              <a:rPr lang="ru-RU" smtClean="0"/>
              <a:t>14.03.2014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3985591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989D187-FFAF-49AB-9EBA-B08F39939697}" type="datetime1">
              <a:rPr lang="ru-RU" smtClean="0"/>
              <a:t>14.03.2014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1933623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7A44E3A-E0AD-46BB-A695-9D26E2FD2137}" type="datetime1">
              <a:rPr lang="ru-RU" smtClean="0"/>
              <a:t>14.03.2014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969947-0163-4E4A-8490-0D399F66631E}" type="slidenum">
              <a:rPr lang="ru-RU" smtClean="0"/>
              <a:t>‹#›</a:t>
            </a:fld>
            <a:endParaRPr lang="ru-RU"/>
          </a:p>
        </p:txBody>
      </p:sp>
    </p:spTree>
    <p:extLst>
      <p:ext uri="{BB962C8B-B14F-4D97-AF65-F5344CB8AC3E}">
        <p14:creationId xmlns:p14="http://schemas.microsoft.com/office/powerpoint/2010/main" val="1253467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84467-F876-465F-B486-C63A5CFBE2F4}" type="datetime1">
              <a:rPr lang="ru-RU" smtClean="0"/>
              <a:t>14.03.2014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969947-0163-4E4A-8490-0D399F66631E}" type="slidenum">
              <a:rPr lang="ru-RU" smtClean="0"/>
              <a:t>‹#›</a:t>
            </a:fld>
            <a:endParaRPr lang="ru-RU"/>
          </a:p>
        </p:txBody>
      </p:sp>
    </p:spTree>
    <p:extLst>
      <p:ext uri="{BB962C8B-B14F-4D97-AF65-F5344CB8AC3E}">
        <p14:creationId xmlns:p14="http://schemas.microsoft.com/office/powerpoint/2010/main" val="103931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atermarklearning.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linkedin.com/groups/IIBA-Russian-Chapter-Initiative-4894464"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Как стать </a:t>
            </a:r>
            <a:r>
              <a:rPr lang="en-US" dirty="0" smtClean="0"/>
              <a:t>CBAP</a:t>
            </a:r>
            <a:endParaRPr lang="ru-RU" dirty="0"/>
          </a:p>
        </p:txBody>
      </p:sp>
      <p:sp>
        <p:nvSpPr>
          <p:cNvPr id="3" name="Подзаголовок 2"/>
          <p:cNvSpPr>
            <a:spLocks noGrp="1"/>
          </p:cNvSpPr>
          <p:nvPr>
            <p:ph type="subTitle" idx="1"/>
          </p:nvPr>
        </p:nvSpPr>
        <p:spPr/>
        <p:txBody>
          <a:bodyPr/>
          <a:lstStyle/>
          <a:p>
            <a:r>
              <a:rPr lang="ru-RU" dirty="0" smtClean="0"/>
              <a:t>Советы и рекомендации</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a:t>
            </a:fld>
            <a:endParaRPr lang="ru-RU"/>
          </a:p>
        </p:txBody>
      </p:sp>
    </p:spTree>
    <p:extLst>
      <p:ext uri="{BB962C8B-B14F-4D97-AF65-F5344CB8AC3E}">
        <p14:creationId xmlns:p14="http://schemas.microsoft.com/office/powerpoint/2010/main" val="469708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 знание атомарных фактов</a:t>
            </a:r>
            <a:endParaRPr lang="ru-RU" dirty="0"/>
          </a:p>
        </p:txBody>
      </p:sp>
      <p:sp>
        <p:nvSpPr>
          <p:cNvPr id="3" name="Объект 2"/>
          <p:cNvSpPr>
            <a:spLocks noGrp="1"/>
          </p:cNvSpPr>
          <p:nvPr>
            <p:ph idx="1"/>
          </p:nvPr>
        </p:nvSpPr>
        <p:spPr/>
        <p:txBody>
          <a:bodyPr>
            <a:normAutofit fontScale="92500"/>
          </a:bodyPr>
          <a:lstStyle/>
          <a:p>
            <a:r>
              <a:rPr lang="ru-RU" dirty="0" smtClean="0"/>
              <a:t>Проверяет знание «простых» фактов из </a:t>
            </a:r>
            <a:r>
              <a:rPr lang="en-US" dirty="0" smtClean="0"/>
              <a:t>BABOK</a:t>
            </a:r>
            <a:endParaRPr lang="ru-RU" dirty="0" smtClean="0"/>
          </a:p>
          <a:p>
            <a:endParaRPr lang="ru-RU" dirty="0"/>
          </a:p>
          <a:p>
            <a:r>
              <a:rPr lang="ru-RU" dirty="0" smtClean="0"/>
              <a:t>Что </a:t>
            </a:r>
            <a:r>
              <a:rPr lang="ru-RU" dirty="0" smtClean="0"/>
              <a:t>могут описывать </a:t>
            </a:r>
            <a:r>
              <a:rPr lang="ru-RU" dirty="0" smtClean="0"/>
              <a:t>бизнес-требования </a:t>
            </a:r>
            <a:r>
              <a:rPr lang="ru-RU" dirty="0" smtClean="0"/>
              <a:t>(</a:t>
            </a:r>
            <a:r>
              <a:rPr lang="en-US" dirty="0" smtClean="0"/>
              <a:t>Business</a:t>
            </a:r>
            <a:r>
              <a:rPr lang="ru-RU" dirty="0" smtClean="0"/>
              <a:t> </a:t>
            </a:r>
            <a:r>
              <a:rPr lang="en-US" dirty="0" smtClean="0"/>
              <a:t>requirements</a:t>
            </a:r>
            <a:r>
              <a:rPr lang="ru-RU" dirty="0" smtClean="0"/>
              <a:t>) к </a:t>
            </a:r>
            <a:r>
              <a:rPr lang="en-US" dirty="0" smtClean="0"/>
              <a:t>B2B </a:t>
            </a:r>
            <a:r>
              <a:rPr lang="ru-RU" dirty="0" smtClean="0"/>
              <a:t>системе</a:t>
            </a:r>
            <a:r>
              <a:rPr lang="ru-RU" dirty="0" smtClean="0"/>
              <a:t>?</a:t>
            </a:r>
            <a:endParaRPr lang="en-US" dirty="0"/>
          </a:p>
          <a:p>
            <a:pPr marL="0" indent="0">
              <a:buNone/>
            </a:pPr>
            <a:r>
              <a:rPr lang="en-US" b="1" dirty="0"/>
              <a:t>A. </a:t>
            </a:r>
            <a:r>
              <a:rPr lang="ru-RU" dirty="0" smtClean="0"/>
              <a:t>Потребности операторов системы</a:t>
            </a:r>
            <a:endParaRPr lang="en-US" dirty="0"/>
          </a:p>
          <a:p>
            <a:pPr marL="0" indent="0">
              <a:buNone/>
            </a:pPr>
            <a:r>
              <a:rPr lang="en-US" b="1" dirty="0"/>
              <a:t>B. </a:t>
            </a:r>
            <a:r>
              <a:rPr lang="ru-RU" dirty="0" smtClean="0"/>
              <a:t>Высокоуровневые потребности бизнеса</a:t>
            </a:r>
            <a:endParaRPr lang="en-US" dirty="0"/>
          </a:p>
          <a:p>
            <a:pPr marL="0" indent="0">
              <a:buNone/>
            </a:pPr>
            <a:r>
              <a:rPr lang="en-US" b="1" dirty="0"/>
              <a:t>C. </a:t>
            </a:r>
            <a:r>
              <a:rPr lang="ru-RU" dirty="0" smtClean="0"/>
              <a:t>Бизнес-процессы</a:t>
            </a:r>
          </a:p>
          <a:p>
            <a:pPr marL="0" indent="0">
              <a:buNone/>
            </a:pPr>
            <a:r>
              <a:rPr lang="en-US" b="1" dirty="0" smtClean="0"/>
              <a:t>D</a:t>
            </a:r>
            <a:r>
              <a:rPr lang="en-US" b="1" dirty="0"/>
              <a:t>. </a:t>
            </a:r>
            <a:r>
              <a:rPr lang="ru-RU" dirty="0" smtClean="0"/>
              <a:t>Схемы откатов </a:t>
            </a:r>
            <a:r>
              <a:rPr lang="ru-RU" dirty="0" smtClean="0">
                <a:sym typeface="Wingdings" pitchFamily="2" charset="2"/>
              </a:rPr>
              <a:t></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10</a:t>
            </a:fld>
            <a:endParaRPr lang="ru-RU"/>
          </a:p>
        </p:txBody>
      </p:sp>
    </p:spTree>
    <p:extLst>
      <p:ext uri="{BB962C8B-B14F-4D97-AF65-F5344CB8AC3E}">
        <p14:creationId xmlns:p14="http://schemas.microsoft.com/office/powerpoint/2010/main" val="6798854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 понимание определений</a:t>
            </a:r>
            <a:endParaRPr lang="ru-RU" dirty="0"/>
          </a:p>
        </p:txBody>
      </p:sp>
      <p:sp>
        <p:nvSpPr>
          <p:cNvPr id="3" name="Объект 2"/>
          <p:cNvSpPr>
            <a:spLocks noGrp="1"/>
          </p:cNvSpPr>
          <p:nvPr>
            <p:ph idx="1"/>
          </p:nvPr>
        </p:nvSpPr>
        <p:spPr>
          <a:xfrm>
            <a:off x="457200" y="1600200"/>
            <a:ext cx="8229600" cy="4997152"/>
          </a:xfrm>
        </p:spPr>
        <p:txBody>
          <a:bodyPr>
            <a:normAutofit fontScale="77500" lnSpcReduction="20000"/>
          </a:bodyPr>
          <a:lstStyle/>
          <a:p>
            <a:r>
              <a:rPr lang="ru-RU" dirty="0" smtClean="0"/>
              <a:t>Проверяет более глубокое знание фактов, умение отличить нюансы в определениях, выбрать наиболее подходящий термин к определению</a:t>
            </a:r>
          </a:p>
          <a:p>
            <a:endParaRPr lang="ru-RU" dirty="0" smtClean="0"/>
          </a:p>
          <a:p>
            <a:r>
              <a:rPr lang="ru-RU" dirty="0" err="1" smtClean="0"/>
              <a:t>Джеф</a:t>
            </a:r>
            <a:r>
              <a:rPr lang="ru-RU" dirty="0" smtClean="0"/>
              <a:t> – бизнес-аналитик, оценивающий альтернативные способы достижения заданного результата, и определяющий, какое из возможных решений вероятно лучшее с учетом возможных компромиссов. Какой деятельностью занимается </a:t>
            </a:r>
            <a:r>
              <a:rPr lang="ru-RU" dirty="0" err="1" smtClean="0"/>
              <a:t>Джеф</a:t>
            </a:r>
            <a:r>
              <a:rPr lang="ru-RU" dirty="0" smtClean="0"/>
              <a:t>?</a:t>
            </a:r>
          </a:p>
          <a:p>
            <a:pPr marL="0" indent="0">
              <a:buNone/>
            </a:pPr>
            <a:r>
              <a:rPr lang="en-US" b="1" dirty="0" smtClean="0"/>
              <a:t>A</a:t>
            </a:r>
            <a:r>
              <a:rPr lang="en-US" dirty="0"/>
              <a:t>. </a:t>
            </a:r>
            <a:r>
              <a:rPr lang="ru-RU" dirty="0" smtClean="0"/>
              <a:t>Решение проблем (</a:t>
            </a:r>
            <a:r>
              <a:rPr lang="en-US" dirty="0" smtClean="0"/>
              <a:t>Problem solving</a:t>
            </a:r>
            <a:r>
              <a:rPr lang="ru-RU" dirty="0" smtClean="0"/>
              <a:t>)</a:t>
            </a:r>
            <a:endParaRPr lang="en-US" dirty="0"/>
          </a:p>
          <a:p>
            <a:pPr marL="0" indent="0">
              <a:buNone/>
            </a:pPr>
            <a:r>
              <a:rPr lang="en-US" b="1" dirty="0" smtClean="0"/>
              <a:t>B</a:t>
            </a:r>
            <a:r>
              <a:rPr lang="en-US" dirty="0"/>
              <a:t>. </a:t>
            </a:r>
            <a:r>
              <a:rPr lang="ru-RU" dirty="0" smtClean="0"/>
              <a:t>Системное мышление (</a:t>
            </a:r>
            <a:r>
              <a:rPr lang="en-US" dirty="0" smtClean="0"/>
              <a:t>Systems </a:t>
            </a:r>
            <a:r>
              <a:rPr lang="en-US" dirty="0"/>
              <a:t>thinking </a:t>
            </a:r>
            <a:r>
              <a:rPr lang="ru-RU" dirty="0" smtClean="0"/>
              <a:t>)</a:t>
            </a:r>
            <a:endParaRPr lang="en-US" dirty="0"/>
          </a:p>
          <a:p>
            <a:pPr marL="0" indent="0">
              <a:buNone/>
            </a:pPr>
            <a:r>
              <a:rPr lang="en-US" b="1" dirty="0" smtClean="0"/>
              <a:t>C</a:t>
            </a:r>
            <a:r>
              <a:rPr lang="en-US" dirty="0"/>
              <a:t>. </a:t>
            </a:r>
            <a:r>
              <a:rPr lang="ru-RU" dirty="0" smtClean="0"/>
              <a:t>Креативное мышление (</a:t>
            </a:r>
            <a:r>
              <a:rPr lang="en-US" dirty="0" smtClean="0"/>
              <a:t>Creative thinking</a:t>
            </a:r>
            <a:r>
              <a:rPr lang="ru-RU" dirty="0" smtClean="0"/>
              <a:t>)</a:t>
            </a:r>
            <a:r>
              <a:rPr lang="en-US" dirty="0" smtClean="0"/>
              <a:t> </a:t>
            </a:r>
            <a:endParaRPr lang="en-US" dirty="0"/>
          </a:p>
          <a:p>
            <a:pPr marL="0" indent="0">
              <a:buNone/>
            </a:pPr>
            <a:r>
              <a:rPr lang="en-US" b="1" dirty="0" smtClean="0"/>
              <a:t>D</a:t>
            </a:r>
            <a:r>
              <a:rPr lang="en-US" b="1" dirty="0"/>
              <a:t>. </a:t>
            </a:r>
            <a:r>
              <a:rPr lang="ru-RU" dirty="0" smtClean="0"/>
              <a:t>Принятие решений (</a:t>
            </a:r>
            <a:r>
              <a:rPr lang="en-US" dirty="0" smtClean="0"/>
              <a:t>Decision making</a:t>
            </a:r>
            <a:r>
              <a:rPr lang="ru-RU" dirty="0" smtClean="0"/>
              <a:t>)</a:t>
            </a:r>
            <a:endParaRPr lang="en-US" dirty="0"/>
          </a:p>
        </p:txBody>
      </p:sp>
      <p:sp>
        <p:nvSpPr>
          <p:cNvPr id="4" name="Slide Number Placeholder 3"/>
          <p:cNvSpPr>
            <a:spLocks noGrp="1"/>
          </p:cNvSpPr>
          <p:nvPr>
            <p:ph type="sldNum" sz="quarter" idx="12"/>
          </p:nvPr>
        </p:nvSpPr>
        <p:spPr/>
        <p:txBody>
          <a:bodyPr/>
          <a:lstStyle/>
          <a:p>
            <a:fld id="{F1969947-0163-4E4A-8490-0D399F66631E}" type="slidenum">
              <a:rPr lang="ru-RU" smtClean="0"/>
              <a:t>11</a:t>
            </a:fld>
            <a:endParaRPr lang="ru-RU"/>
          </a:p>
        </p:txBody>
      </p:sp>
    </p:spTree>
    <p:extLst>
      <p:ext uri="{BB962C8B-B14F-4D97-AF65-F5344CB8AC3E}">
        <p14:creationId xmlns:p14="http://schemas.microsoft.com/office/powerpoint/2010/main" val="2110236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На применение знаний</a:t>
            </a:r>
            <a:endParaRPr lang="ru-RU" dirty="0"/>
          </a:p>
        </p:txBody>
      </p:sp>
      <p:sp>
        <p:nvSpPr>
          <p:cNvPr id="3" name="Объект 2"/>
          <p:cNvSpPr>
            <a:spLocks noGrp="1"/>
          </p:cNvSpPr>
          <p:nvPr>
            <p:ph idx="1"/>
          </p:nvPr>
        </p:nvSpPr>
        <p:spPr/>
        <p:txBody>
          <a:bodyPr>
            <a:normAutofit fontScale="85000" lnSpcReduction="20000"/>
          </a:bodyPr>
          <a:lstStyle/>
          <a:p>
            <a:r>
              <a:rPr lang="ru-RU" dirty="0" smtClean="0"/>
              <a:t>Проверяет умение решать приближенные к реальным кейсы с использованием структуры проведения бизнес-анализа из </a:t>
            </a:r>
            <a:r>
              <a:rPr lang="en-US" dirty="0" smtClean="0"/>
              <a:t>BABOK</a:t>
            </a:r>
          </a:p>
          <a:p>
            <a:endParaRPr lang="ru-RU" dirty="0" smtClean="0"/>
          </a:p>
          <a:p>
            <a:r>
              <a:rPr lang="ru-RU" dirty="0" smtClean="0"/>
              <a:t>Что должно быть сделано до проведения презентации?</a:t>
            </a:r>
          </a:p>
          <a:p>
            <a:pPr marL="0" indent="0">
              <a:buNone/>
            </a:pPr>
            <a:r>
              <a:rPr lang="en-US" b="1" dirty="0"/>
              <a:t>A. </a:t>
            </a:r>
            <a:r>
              <a:rPr lang="ru-RU" dirty="0" smtClean="0"/>
              <a:t>Определить подходящий формат</a:t>
            </a:r>
            <a:endParaRPr lang="en-US" dirty="0"/>
          </a:p>
          <a:p>
            <a:pPr marL="0" indent="0">
              <a:buNone/>
            </a:pPr>
            <a:r>
              <a:rPr lang="en-US" b="1" dirty="0"/>
              <a:t>B. </a:t>
            </a:r>
            <a:r>
              <a:rPr lang="ru-RU" dirty="0" smtClean="0"/>
              <a:t>Получить официальное разрешение на её</a:t>
            </a:r>
            <a:br>
              <a:rPr lang="ru-RU" dirty="0" smtClean="0"/>
            </a:br>
            <a:r>
              <a:rPr lang="ru-RU" dirty="0" smtClean="0"/>
              <a:t>     проведение</a:t>
            </a:r>
            <a:endParaRPr lang="en-US" dirty="0"/>
          </a:p>
          <a:p>
            <a:pPr marL="0" indent="0">
              <a:buNone/>
            </a:pPr>
            <a:r>
              <a:rPr lang="en-US" b="1" dirty="0"/>
              <a:t>C. </a:t>
            </a:r>
            <a:r>
              <a:rPr lang="ru-RU" dirty="0" smtClean="0"/>
              <a:t>Подписать документ требований</a:t>
            </a:r>
            <a:endParaRPr lang="ru-RU" dirty="0"/>
          </a:p>
          <a:p>
            <a:pPr marL="0" indent="0">
              <a:buNone/>
            </a:pPr>
            <a:r>
              <a:rPr lang="en-US" b="1" dirty="0"/>
              <a:t>D. </a:t>
            </a:r>
            <a:r>
              <a:rPr lang="ru-RU" dirty="0" smtClean="0"/>
              <a:t>Нанять секретаря </a:t>
            </a:r>
            <a:r>
              <a:rPr lang="ru-RU" dirty="0" smtClean="0">
                <a:sym typeface="Wingdings" pitchFamily="2" charset="2"/>
              </a:rPr>
              <a:t></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12</a:t>
            </a:fld>
            <a:endParaRPr lang="ru-RU"/>
          </a:p>
        </p:txBody>
      </p:sp>
    </p:spTree>
    <p:extLst>
      <p:ext uri="{BB962C8B-B14F-4D97-AF65-F5344CB8AC3E}">
        <p14:creationId xmlns:p14="http://schemas.microsoft.com/office/powerpoint/2010/main" val="2351087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Аналитические вопросы</a:t>
            </a:r>
            <a:endParaRPr lang="ru-RU" dirty="0"/>
          </a:p>
        </p:txBody>
      </p:sp>
      <p:sp>
        <p:nvSpPr>
          <p:cNvPr id="3" name="Объект 2"/>
          <p:cNvSpPr>
            <a:spLocks noGrp="1"/>
          </p:cNvSpPr>
          <p:nvPr>
            <p:ph idx="1"/>
          </p:nvPr>
        </p:nvSpPr>
        <p:spPr>
          <a:xfrm>
            <a:off x="457200" y="1600200"/>
            <a:ext cx="8229600" cy="5501208"/>
          </a:xfrm>
        </p:spPr>
        <p:txBody>
          <a:bodyPr>
            <a:normAutofit fontScale="77500" lnSpcReduction="20000"/>
          </a:bodyPr>
          <a:lstStyle/>
          <a:p>
            <a:r>
              <a:rPr lang="ru-RU" dirty="0" smtClean="0"/>
              <a:t>Вопросы на понимание ситуации и поиск подтекстов в вопросе. </a:t>
            </a:r>
          </a:p>
          <a:p>
            <a:pPr lvl="1"/>
            <a:r>
              <a:rPr lang="ru-RU" dirty="0" smtClean="0"/>
              <a:t>Сначала надо понять, что же спросили</a:t>
            </a:r>
          </a:p>
          <a:p>
            <a:pPr lvl="1"/>
            <a:r>
              <a:rPr lang="ru-RU" dirty="0" smtClean="0"/>
              <a:t>Потом искать ответ</a:t>
            </a:r>
          </a:p>
          <a:p>
            <a:endParaRPr lang="ru-RU" dirty="0" smtClean="0"/>
          </a:p>
          <a:p>
            <a:r>
              <a:rPr lang="ru-RU" dirty="0" smtClean="0"/>
              <a:t>Чтобы зафиксировать процесс составления макета, аналитик следил за работой инженера в течение 4 часов. Собранная информация может стать частью всех типов требований</a:t>
            </a:r>
            <a:r>
              <a:rPr lang="en-US" dirty="0" smtClean="0"/>
              <a:t> </a:t>
            </a:r>
            <a:r>
              <a:rPr lang="ru-RU" dirty="0" smtClean="0"/>
              <a:t>КРОМЕ:</a:t>
            </a:r>
            <a:endParaRPr lang="en-US" dirty="0" smtClean="0"/>
          </a:p>
          <a:p>
            <a:pPr marL="0" indent="0">
              <a:buNone/>
            </a:pPr>
            <a:r>
              <a:rPr lang="en-US" b="1" dirty="0" smtClean="0"/>
              <a:t>A</a:t>
            </a:r>
            <a:r>
              <a:rPr lang="en-US" b="1" dirty="0"/>
              <a:t>. </a:t>
            </a:r>
            <a:r>
              <a:rPr lang="ru-RU" dirty="0" smtClean="0"/>
              <a:t>Требований миграции (</a:t>
            </a:r>
            <a:r>
              <a:rPr lang="en-US" dirty="0" smtClean="0"/>
              <a:t>Transition requirements</a:t>
            </a:r>
            <a:r>
              <a:rPr lang="ru-RU" dirty="0" smtClean="0"/>
              <a:t>)</a:t>
            </a:r>
            <a:endParaRPr lang="en-US" dirty="0"/>
          </a:p>
          <a:p>
            <a:pPr marL="0" indent="0">
              <a:buNone/>
            </a:pPr>
            <a:r>
              <a:rPr lang="en-US" b="1" dirty="0"/>
              <a:t>B. </a:t>
            </a:r>
            <a:r>
              <a:rPr lang="ru-RU" dirty="0" smtClean="0"/>
              <a:t>Требований решения (</a:t>
            </a:r>
            <a:r>
              <a:rPr lang="en-US" dirty="0" smtClean="0"/>
              <a:t>Solution requirements</a:t>
            </a:r>
            <a:r>
              <a:rPr lang="ru-RU" dirty="0" smtClean="0"/>
              <a:t>)</a:t>
            </a:r>
            <a:endParaRPr lang="en-US" dirty="0"/>
          </a:p>
          <a:p>
            <a:pPr marL="0" indent="0">
              <a:buNone/>
            </a:pPr>
            <a:r>
              <a:rPr lang="en-US" b="1" dirty="0"/>
              <a:t>C. </a:t>
            </a:r>
            <a:r>
              <a:rPr lang="ru-RU" dirty="0" smtClean="0"/>
              <a:t>Требований </a:t>
            </a:r>
            <a:r>
              <a:rPr lang="ru-RU" dirty="0" err="1" smtClean="0"/>
              <a:t>стейкхолдеров</a:t>
            </a:r>
            <a:r>
              <a:rPr lang="ru-RU" dirty="0" smtClean="0"/>
              <a:t> (</a:t>
            </a:r>
            <a:r>
              <a:rPr lang="en-US" dirty="0" smtClean="0"/>
              <a:t>Stakeholder requirements</a:t>
            </a:r>
            <a:r>
              <a:rPr lang="ru-RU" dirty="0" smtClean="0"/>
              <a:t>)</a:t>
            </a:r>
            <a:endParaRPr lang="en-US" dirty="0"/>
          </a:p>
          <a:p>
            <a:pPr marL="0" indent="0">
              <a:buNone/>
            </a:pPr>
            <a:r>
              <a:rPr lang="en-US" b="1" dirty="0"/>
              <a:t>D</a:t>
            </a:r>
            <a:r>
              <a:rPr lang="en-US" dirty="0"/>
              <a:t>. </a:t>
            </a:r>
            <a:r>
              <a:rPr lang="ru-RU" dirty="0" smtClean="0"/>
              <a:t>Функциональных требований (</a:t>
            </a:r>
            <a:r>
              <a:rPr lang="en-US" dirty="0" smtClean="0"/>
              <a:t>Functional requirements</a:t>
            </a:r>
            <a:r>
              <a:rPr lang="ru-RU" dirty="0" smtClean="0"/>
              <a:t>)</a:t>
            </a:r>
          </a:p>
        </p:txBody>
      </p:sp>
      <p:sp>
        <p:nvSpPr>
          <p:cNvPr id="4" name="Slide Number Placeholder 3"/>
          <p:cNvSpPr>
            <a:spLocks noGrp="1"/>
          </p:cNvSpPr>
          <p:nvPr>
            <p:ph type="sldNum" sz="quarter" idx="12"/>
          </p:nvPr>
        </p:nvSpPr>
        <p:spPr/>
        <p:txBody>
          <a:bodyPr/>
          <a:lstStyle/>
          <a:p>
            <a:fld id="{F1969947-0163-4E4A-8490-0D399F66631E}" type="slidenum">
              <a:rPr lang="ru-RU" smtClean="0"/>
              <a:t>13</a:t>
            </a:fld>
            <a:endParaRPr lang="ru-RU"/>
          </a:p>
        </p:txBody>
      </p:sp>
    </p:spTree>
    <p:extLst>
      <p:ext uri="{BB962C8B-B14F-4D97-AF65-F5344CB8AC3E}">
        <p14:creationId xmlns:p14="http://schemas.microsoft.com/office/powerpoint/2010/main" val="1233483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Синтетические вопросы</a:t>
            </a:r>
            <a:endParaRPr lang="ru-RU" dirty="0"/>
          </a:p>
        </p:txBody>
      </p:sp>
      <p:sp>
        <p:nvSpPr>
          <p:cNvPr id="3" name="Объект 2"/>
          <p:cNvSpPr>
            <a:spLocks noGrp="1"/>
          </p:cNvSpPr>
          <p:nvPr>
            <p:ph idx="1"/>
          </p:nvPr>
        </p:nvSpPr>
        <p:spPr/>
        <p:txBody>
          <a:bodyPr>
            <a:normAutofit fontScale="77500" lnSpcReduction="20000"/>
          </a:bodyPr>
          <a:lstStyle/>
          <a:p>
            <a:r>
              <a:rPr lang="ru-RU" dirty="0" smtClean="0"/>
              <a:t>Вопросы требуют умения соотносить факты и делать выводы по кейсам, приближенным к реальным</a:t>
            </a:r>
          </a:p>
          <a:p>
            <a:endParaRPr lang="ru-RU" dirty="0" smtClean="0"/>
          </a:p>
          <a:p>
            <a:r>
              <a:rPr lang="ru-RU" dirty="0" smtClean="0"/>
              <a:t>Вы – бизнес-аналитик в крупном проекте. В компании принято личное общение между сотрудниками, однако в проекте многие заинтересованные лица находятся в разных странах. Как вы можете эффективно выполнять свою работу, когда </a:t>
            </a:r>
            <a:r>
              <a:rPr lang="ru-RU" dirty="0" err="1" smtClean="0"/>
              <a:t>стейкхолдеры</a:t>
            </a:r>
            <a:r>
              <a:rPr lang="ru-RU" dirty="0" smtClean="0"/>
              <a:t> разрознены?</a:t>
            </a:r>
          </a:p>
          <a:p>
            <a:pPr marL="0" indent="0">
              <a:buNone/>
            </a:pPr>
            <a:r>
              <a:rPr lang="en-US" b="1" dirty="0" smtClean="0"/>
              <a:t>A</a:t>
            </a:r>
            <a:r>
              <a:rPr lang="ru-RU" b="1" dirty="0" smtClean="0"/>
              <a:t>. </a:t>
            </a:r>
            <a:r>
              <a:rPr lang="ru-RU" dirty="0" smtClean="0"/>
              <a:t>Нанять еще аналитиков</a:t>
            </a:r>
          </a:p>
          <a:p>
            <a:pPr marL="0" indent="0">
              <a:buNone/>
            </a:pPr>
            <a:r>
              <a:rPr lang="en-US" b="1" dirty="0" smtClean="0"/>
              <a:t>B.</a:t>
            </a:r>
            <a:r>
              <a:rPr lang="ru-RU" b="1" dirty="0" smtClean="0"/>
              <a:t> </a:t>
            </a:r>
            <a:r>
              <a:rPr lang="ru-RU" dirty="0" smtClean="0"/>
              <a:t>Использовать теле- и видеоконференции</a:t>
            </a:r>
            <a:endParaRPr lang="en-US" dirty="0" smtClean="0"/>
          </a:p>
          <a:p>
            <a:pPr marL="0" indent="0">
              <a:buNone/>
            </a:pPr>
            <a:r>
              <a:rPr lang="en-US" b="1" dirty="0" smtClean="0"/>
              <a:t>C.</a:t>
            </a:r>
            <a:r>
              <a:rPr lang="ru-RU" b="1" dirty="0" smtClean="0"/>
              <a:t> </a:t>
            </a:r>
            <a:r>
              <a:rPr lang="ru-RU" dirty="0" smtClean="0"/>
              <a:t>Периодически собирать </a:t>
            </a:r>
            <a:r>
              <a:rPr lang="ru-RU" dirty="0" err="1" smtClean="0"/>
              <a:t>стейкхолдеров</a:t>
            </a:r>
            <a:endParaRPr lang="en-US" dirty="0" smtClean="0"/>
          </a:p>
          <a:p>
            <a:pPr marL="0" indent="0">
              <a:buNone/>
            </a:pPr>
            <a:r>
              <a:rPr lang="en-US" b="1" dirty="0" smtClean="0"/>
              <a:t>D.</a:t>
            </a:r>
            <a:r>
              <a:rPr lang="ru-RU" b="1" dirty="0" smtClean="0"/>
              <a:t> </a:t>
            </a:r>
            <a:r>
              <a:rPr lang="ru-RU" dirty="0" smtClean="0"/>
              <a:t>Придётся путешествовать самому</a:t>
            </a:r>
            <a:endParaRPr lang="en-US" dirty="0" smtClean="0"/>
          </a:p>
        </p:txBody>
      </p:sp>
      <p:sp>
        <p:nvSpPr>
          <p:cNvPr id="4" name="Slide Number Placeholder 3"/>
          <p:cNvSpPr>
            <a:spLocks noGrp="1"/>
          </p:cNvSpPr>
          <p:nvPr>
            <p:ph type="sldNum" sz="quarter" idx="12"/>
          </p:nvPr>
        </p:nvSpPr>
        <p:spPr/>
        <p:txBody>
          <a:bodyPr/>
          <a:lstStyle/>
          <a:p>
            <a:fld id="{F1969947-0163-4E4A-8490-0D399F66631E}" type="slidenum">
              <a:rPr lang="ru-RU" smtClean="0"/>
              <a:t>14</a:t>
            </a:fld>
            <a:endParaRPr lang="ru-RU"/>
          </a:p>
        </p:txBody>
      </p:sp>
    </p:spTree>
    <p:extLst>
      <p:ext uri="{BB962C8B-B14F-4D97-AF65-F5344CB8AC3E}">
        <p14:creationId xmlns:p14="http://schemas.microsoft.com/office/powerpoint/2010/main" val="944171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Оценочные вопросы</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Такие вопросы требуют умения взвешивать идеи и делать аргументированные выводы</a:t>
            </a:r>
          </a:p>
          <a:p>
            <a:endParaRPr lang="ru-RU" dirty="0" smtClean="0"/>
          </a:p>
          <a:p>
            <a:r>
              <a:rPr lang="ru-RU" dirty="0" smtClean="0"/>
              <a:t>Какая из предложенных техник лучше всего подходит для определения степени влияния </a:t>
            </a:r>
            <a:r>
              <a:rPr lang="ru-RU" dirty="0" err="1" smtClean="0"/>
              <a:t>стейкхолдера</a:t>
            </a:r>
            <a:r>
              <a:rPr lang="ru-RU" dirty="0" smtClean="0"/>
              <a:t> на проект?</a:t>
            </a:r>
            <a:endParaRPr lang="en-US" dirty="0" smtClean="0"/>
          </a:p>
          <a:p>
            <a:pPr marL="0" indent="0">
              <a:buNone/>
            </a:pPr>
            <a:r>
              <a:rPr lang="en-US" b="1" dirty="0" smtClean="0"/>
              <a:t>A. </a:t>
            </a:r>
            <a:r>
              <a:rPr lang="en-US" dirty="0" smtClean="0"/>
              <a:t>RACI</a:t>
            </a:r>
          </a:p>
          <a:p>
            <a:pPr marL="0" indent="0">
              <a:buNone/>
            </a:pPr>
            <a:r>
              <a:rPr lang="en-US" b="1" dirty="0" smtClean="0"/>
              <a:t>B. </a:t>
            </a:r>
            <a:r>
              <a:rPr lang="en-US" dirty="0" smtClean="0"/>
              <a:t>Stakeholder map</a:t>
            </a:r>
          </a:p>
          <a:p>
            <a:pPr marL="0" indent="0">
              <a:buNone/>
            </a:pPr>
            <a:r>
              <a:rPr lang="en-US" b="1" dirty="0" smtClean="0"/>
              <a:t>C. </a:t>
            </a:r>
            <a:r>
              <a:rPr lang="en-US" dirty="0" smtClean="0"/>
              <a:t>Brainstorming</a:t>
            </a:r>
          </a:p>
          <a:p>
            <a:pPr marL="0" indent="0">
              <a:buNone/>
            </a:pPr>
            <a:r>
              <a:rPr lang="en-US" b="1" dirty="0" smtClean="0"/>
              <a:t>D. </a:t>
            </a:r>
            <a:r>
              <a:rPr lang="en-US" dirty="0" smtClean="0"/>
              <a:t>Organizational </a:t>
            </a:r>
            <a:r>
              <a:rPr lang="en-US" dirty="0" err="1" smtClean="0"/>
              <a:t>modelling</a:t>
            </a:r>
            <a:endParaRPr lang="ru-RU" dirty="0" smtClean="0"/>
          </a:p>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15</a:t>
            </a:fld>
            <a:endParaRPr lang="ru-RU"/>
          </a:p>
        </p:txBody>
      </p:sp>
    </p:spTree>
    <p:extLst>
      <p:ext uri="{BB962C8B-B14F-4D97-AF65-F5344CB8AC3E}">
        <p14:creationId xmlns:p14="http://schemas.microsoft.com/office/powerpoint/2010/main" val="3411373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На что обратить внимание?</a:t>
            </a:r>
            <a:endParaRPr lang="en-US" dirty="0"/>
          </a:p>
        </p:txBody>
      </p:sp>
      <p:sp>
        <p:nvSpPr>
          <p:cNvPr id="3" name="Content Placeholder 2"/>
          <p:cNvSpPr>
            <a:spLocks noGrp="1"/>
          </p:cNvSpPr>
          <p:nvPr>
            <p:ph idx="1"/>
          </p:nvPr>
        </p:nvSpPr>
        <p:spPr>
          <a:xfrm>
            <a:off x="457200" y="1600200"/>
            <a:ext cx="8229600" cy="5069160"/>
          </a:xfrm>
        </p:spPr>
        <p:txBody>
          <a:bodyPr>
            <a:normAutofit fontScale="92500" lnSpcReduction="20000"/>
          </a:bodyPr>
          <a:lstStyle/>
          <a:p>
            <a:r>
              <a:rPr lang="ru-RU" dirty="0" smtClean="0"/>
              <a:t>Очень важно внимательно читать вопросы! Например:</a:t>
            </a:r>
          </a:p>
          <a:p>
            <a:endParaRPr lang="ru-RU" dirty="0"/>
          </a:p>
          <a:p>
            <a:r>
              <a:rPr lang="ru-RU" dirty="0" smtClean="0"/>
              <a:t>Требование «Все шрифты учетной системы должны быть в розовых тонах» наиболее вероятно получит какой приоритет по </a:t>
            </a:r>
            <a:r>
              <a:rPr lang="en-US" dirty="0" err="1" smtClean="0"/>
              <a:t>MoSCoW</a:t>
            </a:r>
            <a:r>
              <a:rPr lang="en-US" dirty="0" smtClean="0"/>
              <a:t>?</a:t>
            </a:r>
            <a:endParaRPr lang="ru-RU" dirty="0" smtClean="0"/>
          </a:p>
          <a:p>
            <a:pPr marL="0" indent="0">
              <a:buNone/>
            </a:pPr>
            <a:r>
              <a:rPr lang="en-US" b="1" dirty="0" smtClean="0"/>
              <a:t>A. </a:t>
            </a:r>
            <a:r>
              <a:rPr lang="en-US" dirty="0" smtClean="0"/>
              <a:t>MUST – </a:t>
            </a:r>
            <a:r>
              <a:rPr lang="ru-RU" dirty="0" smtClean="0"/>
              <a:t>обязательное требование</a:t>
            </a:r>
            <a:endParaRPr lang="en-US" dirty="0" smtClean="0"/>
          </a:p>
          <a:p>
            <a:pPr marL="0" indent="0">
              <a:buNone/>
            </a:pPr>
            <a:r>
              <a:rPr lang="en-US" b="1" dirty="0" smtClean="0"/>
              <a:t>B. </a:t>
            </a:r>
            <a:r>
              <a:rPr lang="en-US" dirty="0" smtClean="0"/>
              <a:t>SHOULD</a:t>
            </a:r>
            <a:r>
              <a:rPr lang="ru-RU" dirty="0" smtClean="0"/>
              <a:t> – желаемое требование</a:t>
            </a:r>
            <a:endParaRPr lang="en-US" dirty="0" smtClean="0"/>
          </a:p>
          <a:p>
            <a:pPr marL="0" indent="0">
              <a:buNone/>
            </a:pPr>
            <a:r>
              <a:rPr lang="en-US" b="1" dirty="0" smtClean="0"/>
              <a:t>C. </a:t>
            </a:r>
            <a:r>
              <a:rPr lang="en-US" dirty="0" smtClean="0"/>
              <a:t>COULD</a:t>
            </a:r>
            <a:r>
              <a:rPr lang="ru-RU" dirty="0" smtClean="0"/>
              <a:t> – возможное требование</a:t>
            </a:r>
            <a:endParaRPr lang="en-US" dirty="0" smtClean="0"/>
          </a:p>
          <a:p>
            <a:pPr marL="0" indent="0">
              <a:buNone/>
            </a:pPr>
            <a:r>
              <a:rPr lang="en-US" b="1" dirty="0" smtClean="0"/>
              <a:t>D. </a:t>
            </a:r>
            <a:r>
              <a:rPr lang="en-US" dirty="0" smtClean="0"/>
              <a:t>WOULD</a:t>
            </a:r>
            <a:r>
              <a:rPr lang="ru-RU" dirty="0" smtClean="0"/>
              <a:t> – вероятно не будет выполнено</a:t>
            </a:r>
            <a:endParaRPr lang="en-US" dirty="0"/>
          </a:p>
        </p:txBody>
      </p:sp>
      <p:sp>
        <p:nvSpPr>
          <p:cNvPr id="4" name="Slide Number Placeholder 3"/>
          <p:cNvSpPr>
            <a:spLocks noGrp="1"/>
          </p:cNvSpPr>
          <p:nvPr>
            <p:ph type="sldNum" sz="quarter" idx="12"/>
          </p:nvPr>
        </p:nvSpPr>
        <p:spPr/>
        <p:txBody>
          <a:bodyPr/>
          <a:lstStyle/>
          <a:p>
            <a:fld id="{F1969947-0163-4E4A-8490-0D399F66631E}" type="slidenum">
              <a:rPr lang="ru-RU" smtClean="0"/>
              <a:t>16</a:t>
            </a:fld>
            <a:endParaRPr lang="ru-RU"/>
          </a:p>
        </p:txBody>
      </p:sp>
    </p:spTree>
    <p:extLst>
      <p:ext uri="{BB962C8B-B14F-4D97-AF65-F5344CB8AC3E}">
        <p14:creationId xmlns:p14="http://schemas.microsoft.com/office/powerpoint/2010/main" val="1863434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готовиться?</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Любой сертификат проверяет умение сдавать именно этот сертификат</a:t>
            </a:r>
          </a:p>
          <a:p>
            <a:r>
              <a:rPr lang="en-US" dirty="0" smtClean="0"/>
              <a:t>BABOK</a:t>
            </a:r>
          </a:p>
          <a:p>
            <a:r>
              <a:rPr lang="en-US" dirty="0" smtClean="0"/>
              <a:t>CBAP Study guide</a:t>
            </a:r>
            <a:r>
              <a:rPr lang="en-US" dirty="0"/>
              <a:t>s</a:t>
            </a:r>
            <a:r>
              <a:rPr lang="en-US" dirty="0" smtClean="0"/>
              <a:t> = BABOK </a:t>
            </a:r>
            <a:r>
              <a:rPr lang="ru-RU" dirty="0" smtClean="0"/>
              <a:t>человеческим языком</a:t>
            </a:r>
          </a:p>
          <a:p>
            <a:r>
              <a:rPr lang="ru-RU" dirty="0" err="1"/>
              <a:t>Aotea</a:t>
            </a:r>
            <a:r>
              <a:rPr lang="ru-RU" dirty="0"/>
              <a:t> </a:t>
            </a:r>
            <a:r>
              <a:rPr lang="ru-RU" dirty="0" err="1"/>
              <a:t>Studios</a:t>
            </a:r>
            <a:r>
              <a:rPr lang="ru-RU" dirty="0"/>
              <a:t> </a:t>
            </a:r>
            <a:r>
              <a:rPr lang="ru-RU" dirty="0" smtClean="0"/>
              <a:t>= BABOK </a:t>
            </a:r>
            <a:r>
              <a:rPr lang="ru-RU" dirty="0"/>
              <a:t>в </a:t>
            </a:r>
            <a:r>
              <a:rPr lang="ru-RU" dirty="0" smtClean="0"/>
              <a:t>картинках</a:t>
            </a:r>
          </a:p>
          <a:p>
            <a:r>
              <a:rPr lang="ru-RU" dirty="0" smtClean="0"/>
              <a:t>Статьи в сообществах</a:t>
            </a:r>
          </a:p>
          <a:p>
            <a:pPr lvl="1"/>
            <a:r>
              <a:rPr lang="en-US" dirty="0" smtClean="0"/>
              <a:t>Batimes.com</a:t>
            </a:r>
          </a:p>
          <a:p>
            <a:pPr lvl="1"/>
            <a:r>
              <a:rPr lang="en-US" dirty="0" smtClean="0"/>
              <a:t>Modernanalyst.com</a:t>
            </a:r>
          </a:p>
          <a:p>
            <a:pPr lvl="1"/>
            <a:r>
              <a:rPr lang="en-US" dirty="0" smtClean="0"/>
              <a:t>Analyst.by</a:t>
            </a:r>
            <a:endParaRPr lang="ru-RU" dirty="0" smtClean="0"/>
          </a:p>
          <a:p>
            <a:pPr lvl="1"/>
            <a:r>
              <a:rPr lang="en-US" dirty="0" smtClean="0"/>
              <a:t>Uml2.ru</a:t>
            </a:r>
          </a:p>
          <a:p>
            <a:pPr lvl="1"/>
            <a:r>
              <a:rPr lang="en-US" dirty="0" smtClean="0"/>
              <a:t>Etc…</a:t>
            </a:r>
          </a:p>
          <a:p>
            <a:pPr lvl="1"/>
            <a:endParaRPr lang="en-US" dirty="0" smtClean="0"/>
          </a:p>
          <a:p>
            <a:endParaRPr lang="ru-RU" dirty="0" smtClean="0"/>
          </a:p>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17</a:t>
            </a:fld>
            <a:endParaRPr lang="ru-RU"/>
          </a:p>
        </p:txBody>
      </p:sp>
    </p:spTree>
    <p:extLst>
      <p:ext uri="{BB962C8B-B14F-4D97-AF65-F5344CB8AC3E}">
        <p14:creationId xmlns:p14="http://schemas.microsoft.com/office/powerpoint/2010/main" val="2124493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еще?</a:t>
            </a:r>
            <a:endParaRPr lang="ru-RU" dirty="0"/>
          </a:p>
        </p:txBody>
      </p:sp>
      <p:sp>
        <p:nvSpPr>
          <p:cNvPr id="3" name="Объект 2"/>
          <p:cNvSpPr>
            <a:spLocks noGrp="1"/>
          </p:cNvSpPr>
          <p:nvPr>
            <p:ph idx="1"/>
          </p:nvPr>
        </p:nvSpPr>
        <p:spPr/>
        <p:txBody>
          <a:bodyPr>
            <a:normAutofit/>
          </a:bodyPr>
          <a:lstStyle/>
          <a:p>
            <a:r>
              <a:rPr lang="en-US" dirty="0" smtClean="0"/>
              <a:t>Watermark learning</a:t>
            </a:r>
          </a:p>
          <a:p>
            <a:pPr lvl="1"/>
            <a:r>
              <a:rPr lang="ru-RU" dirty="0" smtClean="0"/>
              <a:t>Ограниченный, но достаточный набор вопросов</a:t>
            </a:r>
          </a:p>
          <a:p>
            <a:pPr lvl="1"/>
            <a:r>
              <a:rPr lang="ru-RU" dirty="0" smtClean="0"/>
              <a:t>Оптимальна подписка на месяц</a:t>
            </a:r>
          </a:p>
          <a:p>
            <a:pPr lvl="2"/>
            <a:r>
              <a:rPr lang="ru-RU" dirty="0" smtClean="0">
                <a:sym typeface="Wingdings" panose="05000000000000000000" pitchFamily="2" charset="2"/>
              </a:rPr>
              <a:t>На большее не хватит вопросов в базе </a:t>
            </a:r>
            <a:endParaRPr lang="en-US" dirty="0" smtClean="0">
              <a:sym typeface="Wingdings" panose="05000000000000000000" pitchFamily="2" charset="2"/>
            </a:endParaRPr>
          </a:p>
          <a:p>
            <a:pPr marL="0" lvl="1" indent="0">
              <a:buNone/>
            </a:pPr>
            <a:r>
              <a:rPr lang="en-US" dirty="0" smtClean="0">
                <a:hlinkClick r:id="rId3"/>
              </a:rPr>
              <a:t>http://www.watermarklearning.com/</a:t>
            </a:r>
            <a:r>
              <a:rPr lang="ru-RU" dirty="0" smtClean="0"/>
              <a:t> </a:t>
            </a:r>
            <a:endParaRPr lang="ru-RU" dirty="0" smtClean="0">
              <a:sym typeface="Wingdings" panose="05000000000000000000" pitchFamily="2" charset="2"/>
            </a:endParaRPr>
          </a:p>
          <a:p>
            <a:r>
              <a:rPr lang="en-US" dirty="0" smtClean="0">
                <a:sym typeface="Wingdings" panose="05000000000000000000" pitchFamily="2" charset="2"/>
              </a:rPr>
              <a:t>IIBA Russian chapter</a:t>
            </a:r>
          </a:p>
          <a:p>
            <a:pPr lvl="1"/>
            <a:r>
              <a:rPr lang="en-US" dirty="0" smtClean="0">
                <a:sym typeface="Wingdings" panose="05000000000000000000" pitchFamily="2" charset="2"/>
                <a:hlinkClick r:id="rId4"/>
              </a:rPr>
              <a:t>http://www.linkedin.com/groups/IIBA-Russian-Chapter-Initiative-4894464</a:t>
            </a:r>
            <a:r>
              <a:rPr lang="ru-RU" dirty="0" smtClean="0">
                <a:sym typeface="Wingdings" panose="05000000000000000000" pitchFamily="2" charset="2"/>
              </a:rPr>
              <a:t> </a:t>
            </a:r>
            <a:endParaRPr lang="en-US" dirty="0">
              <a:sym typeface="Wingdings" panose="05000000000000000000" pitchFamily="2" charset="2"/>
            </a:endParaRPr>
          </a:p>
          <a:p>
            <a:endParaRPr lang="en-US" dirty="0" smtClean="0">
              <a:sym typeface="Wingdings" panose="05000000000000000000" pitchFamily="2" charset="2"/>
            </a:endParaRPr>
          </a:p>
          <a:p>
            <a:endParaRPr lang="en-US" dirty="0" smtClean="0"/>
          </a:p>
          <a:p>
            <a:pPr marL="0" indent="0">
              <a:buNone/>
            </a:pP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18</a:t>
            </a:fld>
            <a:endParaRPr lang="ru-RU"/>
          </a:p>
        </p:txBody>
      </p:sp>
    </p:spTree>
    <p:extLst>
      <p:ext uri="{BB962C8B-B14F-4D97-AF65-F5344CB8AC3E}">
        <p14:creationId xmlns:p14="http://schemas.microsoft.com/office/powerpoint/2010/main" val="12826635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 </a:t>
            </a:r>
            <a:r>
              <a:rPr lang="en-US" dirty="0" smtClean="0"/>
              <a:t>BABOK v.3</a:t>
            </a:r>
            <a:endParaRPr lang="ru-RU" dirty="0"/>
          </a:p>
        </p:txBody>
      </p:sp>
      <p:sp>
        <p:nvSpPr>
          <p:cNvPr id="3" name="Объект 2"/>
          <p:cNvSpPr>
            <a:spLocks noGrp="1"/>
          </p:cNvSpPr>
          <p:nvPr>
            <p:ph idx="1"/>
          </p:nvPr>
        </p:nvSpPr>
        <p:spPr/>
        <p:txBody>
          <a:bodyPr/>
          <a:lstStyle/>
          <a:p>
            <a:r>
              <a:rPr lang="ru-RU" dirty="0" smtClean="0"/>
              <a:t>Предварительный срок выхода – 2014 год</a:t>
            </a:r>
          </a:p>
          <a:p>
            <a:r>
              <a:rPr lang="ru-RU" dirty="0" smtClean="0"/>
              <a:t>Полностью измененная структура</a:t>
            </a:r>
          </a:p>
          <a:p>
            <a:r>
              <a:rPr lang="ru-RU" dirty="0" smtClean="0"/>
              <a:t>Тем не менее, сертификация по </a:t>
            </a:r>
            <a:r>
              <a:rPr lang="en-US" dirty="0" smtClean="0"/>
              <a:t>v.2</a:t>
            </a:r>
            <a:r>
              <a:rPr lang="ru-RU" dirty="0" smtClean="0"/>
              <a:t> будет проводиться пока не будут готовы вопросы по </a:t>
            </a:r>
            <a:r>
              <a:rPr lang="en-US" dirty="0" smtClean="0"/>
              <a:t>v.3</a:t>
            </a:r>
            <a:endParaRPr lang="ru-RU" dirty="0" smtClean="0"/>
          </a:p>
          <a:p>
            <a:r>
              <a:rPr lang="ru-RU" dirty="0" smtClean="0"/>
              <a:t>По </a:t>
            </a:r>
            <a:r>
              <a:rPr lang="en-US" dirty="0" smtClean="0"/>
              <a:t>v.2 </a:t>
            </a:r>
            <a:r>
              <a:rPr lang="ru-RU" dirty="0" smtClean="0"/>
              <a:t>много готовых материалов и курсов</a:t>
            </a:r>
            <a:endParaRPr lang="en-US" dirty="0" smtClean="0"/>
          </a:p>
          <a:p>
            <a:pPr lvl="1"/>
            <a:r>
              <a:rPr lang="ru-RU" dirty="0" smtClean="0"/>
              <a:t>Лучше поторопиться </a:t>
            </a:r>
            <a:r>
              <a:rPr lang="ru-RU" dirty="0" smtClean="0">
                <a:sym typeface="Wingdings" panose="05000000000000000000" pitchFamily="2" charset="2"/>
              </a:rPr>
              <a:t> </a:t>
            </a:r>
            <a:endParaRPr lang="ru-RU" dirty="0" smtClean="0"/>
          </a:p>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19</a:t>
            </a:fld>
            <a:endParaRPr lang="ru-RU"/>
          </a:p>
        </p:txBody>
      </p:sp>
    </p:spTree>
    <p:extLst>
      <p:ext uri="{BB962C8B-B14F-4D97-AF65-F5344CB8AC3E}">
        <p14:creationId xmlns:p14="http://schemas.microsoft.com/office/powerpoint/2010/main" val="2172836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здравствуйте</a:t>
            </a:r>
            <a:endParaRPr lang="ru-RU" dirty="0"/>
          </a:p>
        </p:txBody>
      </p:sp>
      <p:sp>
        <p:nvSpPr>
          <p:cNvPr id="3" name="Объект 2"/>
          <p:cNvSpPr>
            <a:spLocks noGrp="1"/>
          </p:cNvSpPr>
          <p:nvPr>
            <p:ph idx="1"/>
          </p:nvPr>
        </p:nvSpPr>
        <p:spPr/>
        <p:txBody>
          <a:bodyPr/>
          <a:lstStyle/>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2</a:t>
            </a:fld>
            <a:endParaRPr lang="ru-RU"/>
          </a:p>
        </p:txBody>
      </p:sp>
    </p:spTree>
    <p:extLst>
      <p:ext uri="{BB962C8B-B14F-4D97-AF65-F5344CB8AC3E}">
        <p14:creationId xmlns:p14="http://schemas.microsoft.com/office/powerpoint/2010/main" val="14975016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a:t>
            </a:r>
            <a:endParaRPr lang="ru-RU" dirty="0"/>
          </a:p>
        </p:txBody>
      </p:sp>
      <p:sp>
        <p:nvSpPr>
          <p:cNvPr id="3" name="Объект 2"/>
          <p:cNvSpPr>
            <a:spLocks noGrp="1"/>
          </p:cNvSpPr>
          <p:nvPr>
            <p:ph idx="1"/>
          </p:nvPr>
        </p:nvSpPr>
        <p:spPr/>
        <p:txBody>
          <a:bodyPr/>
          <a:lstStyle/>
          <a:p>
            <a:endParaRPr lang="ru-RU"/>
          </a:p>
        </p:txBody>
      </p:sp>
      <p:sp>
        <p:nvSpPr>
          <p:cNvPr id="4" name="Slide Number Placeholder 3"/>
          <p:cNvSpPr>
            <a:spLocks noGrp="1"/>
          </p:cNvSpPr>
          <p:nvPr>
            <p:ph type="sldNum" sz="quarter" idx="12"/>
          </p:nvPr>
        </p:nvSpPr>
        <p:spPr/>
        <p:txBody>
          <a:bodyPr/>
          <a:lstStyle/>
          <a:p>
            <a:fld id="{F1969947-0163-4E4A-8490-0D399F66631E}" type="slidenum">
              <a:rPr lang="ru-RU" smtClean="0"/>
              <a:t>20</a:t>
            </a:fld>
            <a:endParaRPr lang="ru-RU"/>
          </a:p>
        </p:txBody>
      </p:sp>
    </p:spTree>
    <p:extLst>
      <p:ext uri="{BB962C8B-B14F-4D97-AF65-F5344CB8AC3E}">
        <p14:creationId xmlns:p14="http://schemas.microsoft.com/office/powerpoint/2010/main" val="3768030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Чего не будет в докладе</a:t>
            </a:r>
            <a:endParaRPr lang="ru-RU" dirty="0"/>
          </a:p>
        </p:txBody>
      </p:sp>
      <p:sp>
        <p:nvSpPr>
          <p:cNvPr id="3" name="Объект 2"/>
          <p:cNvSpPr>
            <a:spLocks noGrp="1"/>
          </p:cNvSpPr>
          <p:nvPr>
            <p:ph idx="1"/>
          </p:nvPr>
        </p:nvSpPr>
        <p:spPr/>
        <p:txBody>
          <a:bodyPr/>
          <a:lstStyle/>
          <a:p>
            <a:r>
              <a:rPr lang="ru-RU" dirty="0" smtClean="0"/>
              <a:t>зачем </a:t>
            </a:r>
            <a:r>
              <a:rPr lang="ru-RU" dirty="0"/>
              <a:t>нужна сертификация</a:t>
            </a:r>
          </a:p>
          <a:p>
            <a:r>
              <a:rPr lang="ru-RU" dirty="0" smtClean="0"/>
              <a:t>почему </a:t>
            </a:r>
            <a:r>
              <a:rPr lang="ru-RU" dirty="0"/>
              <a:t>именно IIBA</a:t>
            </a:r>
          </a:p>
          <a:p>
            <a:r>
              <a:rPr lang="ru-RU" dirty="0" smtClean="0"/>
              <a:t>какие </a:t>
            </a:r>
            <a:r>
              <a:rPr lang="ru-RU" dirty="0"/>
              <a:t>вопросы были на экзамене</a:t>
            </a:r>
          </a:p>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3</a:t>
            </a:fld>
            <a:endParaRPr lang="ru-RU"/>
          </a:p>
        </p:txBody>
      </p:sp>
    </p:spTree>
    <p:extLst>
      <p:ext uri="{BB962C8B-B14F-4D97-AF65-F5344CB8AC3E}">
        <p14:creationId xmlns:p14="http://schemas.microsoft.com/office/powerpoint/2010/main" val="3678847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Что нужно чтобы подать заявку</a:t>
            </a:r>
            <a:endParaRPr lang="ru-RU" dirty="0"/>
          </a:p>
        </p:txBody>
      </p:sp>
      <p:sp>
        <p:nvSpPr>
          <p:cNvPr id="3" name="Объект 2"/>
          <p:cNvSpPr>
            <a:spLocks noGrp="1"/>
          </p:cNvSpPr>
          <p:nvPr>
            <p:ph idx="1"/>
          </p:nvPr>
        </p:nvSpPr>
        <p:spPr/>
        <p:txBody>
          <a:bodyPr/>
          <a:lstStyle/>
          <a:p>
            <a:r>
              <a:rPr lang="ru-RU" dirty="0" smtClean="0"/>
              <a:t>Практический опыт</a:t>
            </a:r>
          </a:p>
          <a:p>
            <a:pPr lvl="1"/>
            <a:r>
              <a:rPr lang="ru-RU" dirty="0" smtClean="0"/>
              <a:t>7500</a:t>
            </a:r>
            <a:r>
              <a:rPr lang="ru-RU" dirty="0"/>
              <a:t> </a:t>
            </a:r>
            <a:r>
              <a:rPr lang="ru-RU" dirty="0" smtClean="0"/>
              <a:t>часов </a:t>
            </a:r>
            <a:r>
              <a:rPr lang="en-US" dirty="0" smtClean="0"/>
              <a:t>/</a:t>
            </a:r>
            <a:r>
              <a:rPr lang="ru-RU" dirty="0" smtClean="0"/>
              <a:t> </a:t>
            </a:r>
            <a:r>
              <a:rPr lang="en-US" dirty="0" smtClean="0"/>
              <a:t>10</a:t>
            </a:r>
            <a:r>
              <a:rPr lang="ru-RU" dirty="0" smtClean="0"/>
              <a:t> лет</a:t>
            </a:r>
          </a:p>
          <a:p>
            <a:pPr lvl="1"/>
            <a:r>
              <a:rPr lang="en-US" dirty="0" smtClean="0"/>
              <a:t>Min 900</a:t>
            </a:r>
            <a:r>
              <a:rPr lang="ru-RU" dirty="0" smtClean="0"/>
              <a:t> часов в </a:t>
            </a:r>
            <a:r>
              <a:rPr lang="en-US" dirty="0" smtClean="0"/>
              <a:t>4 </a:t>
            </a:r>
            <a:r>
              <a:rPr lang="ru-RU" dirty="0" smtClean="0"/>
              <a:t>областях знаний</a:t>
            </a:r>
            <a:endParaRPr lang="en-US" dirty="0" smtClean="0"/>
          </a:p>
          <a:p>
            <a:r>
              <a:rPr lang="ru-RU" dirty="0" smtClean="0"/>
              <a:t>Профессиональное развитие</a:t>
            </a:r>
          </a:p>
          <a:p>
            <a:pPr lvl="1"/>
            <a:r>
              <a:rPr lang="en-US" dirty="0" smtClean="0"/>
              <a:t>21 PDU</a:t>
            </a:r>
          </a:p>
          <a:p>
            <a:r>
              <a:rPr lang="ru-RU" dirty="0" smtClean="0"/>
              <a:t>Рекомендации</a:t>
            </a:r>
          </a:p>
          <a:p>
            <a:pPr lvl="1"/>
            <a:r>
              <a:rPr lang="ru-RU" dirty="0" smtClean="0"/>
              <a:t>2 штуки</a:t>
            </a:r>
            <a:endParaRPr lang="en-US" dirty="0" smtClean="0"/>
          </a:p>
          <a:p>
            <a:r>
              <a:rPr lang="ru-RU" dirty="0" smtClean="0"/>
              <a:t>Высшее образование</a:t>
            </a:r>
            <a:endParaRPr lang="en-US" dirty="0" smtClean="0"/>
          </a:p>
          <a:p>
            <a:endParaRPr lang="en-US" dirty="0" smtClean="0"/>
          </a:p>
          <a:p>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4</a:t>
            </a:fld>
            <a:endParaRPr lang="ru-RU"/>
          </a:p>
        </p:txBody>
      </p:sp>
    </p:spTree>
    <p:extLst>
      <p:ext uri="{BB962C8B-B14F-4D97-AF65-F5344CB8AC3E}">
        <p14:creationId xmlns:p14="http://schemas.microsoft.com/office/powerpoint/2010/main" val="945236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преподнести свой опыт</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Он-</a:t>
            </a:r>
            <a:r>
              <a:rPr lang="ru-RU" dirty="0" err="1" smtClean="0"/>
              <a:t>лайн</a:t>
            </a:r>
            <a:r>
              <a:rPr lang="ru-RU" dirty="0" smtClean="0"/>
              <a:t> форма подачи заявки</a:t>
            </a:r>
          </a:p>
          <a:p>
            <a:r>
              <a:rPr lang="ru-RU" dirty="0" smtClean="0"/>
              <a:t>Создаётся отдельная запись на каждый проект за последние 10 лет</a:t>
            </a:r>
          </a:p>
          <a:p>
            <a:pPr lvl="1"/>
            <a:r>
              <a:rPr lang="ru-RU" dirty="0" smtClean="0"/>
              <a:t>Сколько часов БА было потрачено</a:t>
            </a:r>
          </a:p>
          <a:p>
            <a:pPr lvl="1"/>
            <a:r>
              <a:rPr lang="ru-RU" dirty="0" smtClean="0"/>
              <a:t>В процентах сколько из них на каждую область знаний</a:t>
            </a:r>
          </a:p>
          <a:p>
            <a:pPr lvl="1"/>
            <a:r>
              <a:rPr lang="ru-RU" dirty="0" smtClean="0"/>
              <a:t>В каждой области знаний отметить все </a:t>
            </a:r>
            <a:r>
              <a:rPr lang="ru-RU" dirty="0" smtClean="0"/>
              <a:t>активности</a:t>
            </a:r>
            <a:r>
              <a:rPr lang="ru-RU" dirty="0" smtClean="0"/>
              <a:t>, на которые были потрачены эти часы</a:t>
            </a:r>
          </a:p>
          <a:p>
            <a:r>
              <a:rPr lang="ru-RU" dirty="0" smtClean="0"/>
              <a:t>ВАЖНО: </a:t>
            </a:r>
          </a:p>
          <a:p>
            <a:pPr lvl="1"/>
            <a:r>
              <a:rPr lang="ru-RU" dirty="0" smtClean="0"/>
              <a:t>выбирать только активности, которые </a:t>
            </a:r>
            <a:r>
              <a:rPr lang="en-US" dirty="0" smtClean="0"/>
              <a:t>IIBA </a:t>
            </a:r>
            <a:r>
              <a:rPr lang="ru-RU" dirty="0" smtClean="0"/>
              <a:t>считает аналитическими</a:t>
            </a:r>
          </a:p>
        </p:txBody>
      </p:sp>
      <p:sp>
        <p:nvSpPr>
          <p:cNvPr id="4" name="Slide Number Placeholder 3"/>
          <p:cNvSpPr>
            <a:spLocks noGrp="1"/>
          </p:cNvSpPr>
          <p:nvPr>
            <p:ph type="sldNum" sz="quarter" idx="12"/>
          </p:nvPr>
        </p:nvSpPr>
        <p:spPr/>
        <p:txBody>
          <a:bodyPr/>
          <a:lstStyle/>
          <a:p>
            <a:fld id="{F1969947-0163-4E4A-8490-0D399F66631E}" type="slidenum">
              <a:rPr lang="ru-RU" smtClean="0"/>
              <a:t>5</a:t>
            </a:fld>
            <a:endParaRPr lang="ru-RU"/>
          </a:p>
        </p:txBody>
      </p:sp>
    </p:spTree>
    <p:extLst>
      <p:ext uri="{BB962C8B-B14F-4D97-AF65-F5344CB8AC3E}">
        <p14:creationId xmlns:p14="http://schemas.microsoft.com/office/powerpoint/2010/main" val="3461357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получить </a:t>
            </a:r>
            <a:r>
              <a:rPr lang="en-US" dirty="0" smtClean="0"/>
              <a:t>PDU</a:t>
            </a:r>
            <a:endParaRPr lang="ru-RU" dirty="0"/>
          </a:p>
        </p:txBody>
      </p:sp>
      <p:sp>
        <p:nvSpPr>
          <p:cNvPr id="3" name="Объект 2"/>
          <p:cNvSpPr>
            <a:spLocks noGrp="1"/>
          </p:cNvSpPr>
          <p:nvPr>
            <p:ph idx="1"/>
          </p:nvPr>
        </p:nvSpPr>
        <p:spPr/>
        <p:txBody>
          <a:bodyPr>
            <a:normAutofit lnSpcReduction="10000"/>
          </a:bodyPr>
          <a:lstStyle/>
          <a:p>
            <a:r>
              <a:rPr lang="en-US" dirty="0" smtClean="0"/>
              <a:t>PDU </a:t>
            </a:r>
            <a:r>
              <a:rPr lang="ru-RU" dirty="0" smtClean="0"/>
              <a:t>выдаются за курсы повышения квалификации</a:t>
            </a:r>
          </a:p>
          <a:p>
            <a:pPr lvl="1"/>
            <a:r>
              <a:rPr lang="ru-RU" dirty="0" smtClean="0"/>
              <a:t>Не короче часа (1 час занятий = 1 </a:t>
            </a:r>
            <a:r>
              <a:rPr lang="en-US" dirty="0" smtClean="0"/>
              <a:t>PDU</a:t>
            </a:r>
            <a:r>
              <a:rPr lang="ru-RU" dirty="0" smtClean="0"/>
              <a:t>)</a:t>
            </a:r>
          </a:p>
          <a:p>
            <a:pPr lvl="1"/>
            <a:r>
              <a:rPr lang="ru-RU" dirty="0" smtClean="0"/>
              <a:t>Связанные с бизнес-анализом</a:t>
            </a:r>
          </a:p>
          <a:p>
            <a:pPr lvl="1"/>
            <a:r>
              <a:rPr lang="ru-RU" dirty="0" smtClean="0"/>
              <a:t>С живым преподавателем (на момент проведения курса </a:t>
            </a:r>
            <a:r>
              <a:rPr lang="ru-RU" dirty="0" smtClean="0">
                <a:sym typeface="Wingdings" pitchFamily="2" charset="2"/>
              </a:rPr>
              <a:t></a:t>
            </a:r>
            <a:r>
              <a:rPr lang="ru-RU" dirty="0" smtClean="0"/>
              <a:t>)</a:t>
            </a:r>
          </a:p>
          <a:p>
            <a:r>
              <a:rPr lang="ru-RU" dirty="0" smtClean="0"/>
              <a:t>Не обязательно сертифицированные</a:t>
            </a:r>
          </a:p>
          <a:p>
            <a:pPr lvl="1"/>
            <a:r>
              <a:rPr lang="ru-RU" dirty="0" smtClean="0"/>
              <a:t>пока выполняются все условия</a:t>
            </a:r>
          </a:p>
          <a:p>
            <a:pPr lvl="1"/>
            <a:r>
              <a:rPr lang="ru-RU" dirty="0" smtClean="0"/>
              <a:t>в РФ  сертифицирован всего 1 курс</a:t>
            </a:r>
          </a:p>
        </p:txBody>
      </p:sp>
      <p:sp>
        <p:nvSpPr>
          <p:cNvPr id="4" name="Slide Number Placeholder 3"/>
          <p:cNvSpPr>
            <a:spLocks noGrp="1"/>
          </p:cNvSpPr>
          <p:nvPr>
            <p:ph type="sldNum" sz="quarter" idx="12"/>
          </p:nvPr>
        </p:nvSpPr>
        <p:spPr/>
        <p:txBody>
          <a:bodyPr/>
          <a:lstStyle/>
          <a:p>
            <a:fld id="{F1969947-0163-4E4A-8490-0D399F66631E}" type="slidenum">
              <a:rPr lang="ru-RU" smtClean="0"/>
              <a:t>6</a:t>
            </a:fld>
            <a:endParaRPr lang="ru-RU"/>
          </a:p>
        </p:txBody>
      </p:sp>
    </p:spTree>
    <p:extLst>
      <p:ext uri="{BB962C8B-B14F-4D97-AF65-F5344CB8AC3E}">
        <p14:creationId xmlns:p14="http://schemas.microsoft.com/office/powerpoint/2010/main" val="2050322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получить рекомендации</a:t>
            </a:r>
            <a:endParaRPr lang="ru-RU" dirty="0"/>
          </a:p>
        </p:txBody>
      </p:sp>
      <p:sp>
        <p:nvSpPr>
          <p:cNvPr id="3" name="Объект 2"/>
          <p:cNvSpPr>
            <a:spLocks noGrp="1"/>
          </p:cNvSpPr>
          <p:nvPr>
            <p:ph idx="1"/>
          </p:nvPr>
        </p:nvSpPr>
        <p:spPr/>
        <p:txBody>
          <a:bodyPr/>
          <a:lstStyle/>
          <a:p>
            <a:r>
              <a:rPr lang="ru-RU" dirty="0" smtClean="0"/>
              <a:t>Зависит от вас </a:t>
            </a:r>
            <a:r>
              <a:rPr lang="ru-RU" dirty="0" smtClean="0">
                <a:sym typeface="Wingdings" pitchFamily="2" charset="2"/>
              </a:rPr>
              <a:t></a:t>
            </a:r>
          </a:p>
          <a:p>
            <a:r>
              <a:rPr lang="ru-RU" dirty="0" smtClean="0">
                <a:sym typeface="Wingdings" pitchFamily="2" charset="2"/>
              </a:rPr>
              <a:t>Рекомендации подаются</a:t>
            </a:r>
            <a:endParaRPr lang="ru-RU" dirty="0" smtClean="0"/>
          </a:p>
          <a:p>
            <a:pPr lvl="1"/>
            <a:r>
              <a:rPr lang="ru-RU" dirty="0" smtClean="0"/>
              <a:t>По е-почте</a:t>
            </a:r>
          </a:p>
          <a:p>
            <a:r>
              <a:rPr lang="ru-RU" dirty="0" smtClean="0"/>
              <a:t>От </a:t>
            </a:r>
          </a:p>
          <a:p>
            <a:pPr lvl="1"/>
            <a:r>
              <a:rPr lang="ru-RU" dirty="0" smtClean="0"/>
              <a:t>руководителя</a:t>
            </a:r>
          </a:p>
          <a:p>
            <a:pPr lvl="1"/>
            <a:r>
              <a:rPr lang="ru-RU" dirty="0" smtClean="0"/>
              <a:t>клиента</a:t>
            </a:r>
          </a:p>
          <a:p>
            <a:pPr lvl="1"/>
            <a:r>
              <a:rPr lang="en-US" dirty="0" smtClean="0"/>
              <a:t>CBAP</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7</a:t>
            </a:fld>
            <a:endParaRPr lang="ru-RU"/>
          </a:p>
        </p:txBody>
      </p:sp>
    </p:spTree>
    <p:extLst>
      <p:ext uri="{BB962C8B-B14F-4D97-AF65-F5344CB8AC3E}">
        <p14:creationId xmlns:p14="http://schemas.microsoft.com/office/powerpoint/2010/main" val="3811934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Чего ждать от экзамена</a:t>
            </a:r>
            <a:endParaRPr lang="ru-RU" dirty="0"/>
          </a:p>
        </p:txBody>
      </p:sp>
      <p:sp>
        <p:nvSpPr>
          <p:cNvPr id="3" name="Объект 2"/>
          <p:cNvSpPr>
            <a:spLocks noGrp="1"/>
          </p:cNvSpPr>
          <p:nvPr>
            <p:ph idx="1"/>
          </p:nvPr>
        </p:nvSpPr>
        <p:spPr/>
        <p:txBody>
          <a:bodyPr>
            <a:normAutofit/>
          </a:bodyPr>
          <a:lstStyle/>
          <a:p>
            <a:r>
              <a:rPr lang="en-US" dirty="0" smtClean="0"/>
              <a:t>Computer-based</a:t>
            </a:r>
            <a:r>
              <a:rPr lang="ru-RU" dirty="0" smtClean="0"/>
              <a:t> тестирование</a:t>
            </a:r>
          </a:p>
          <a:p>
            <a:pPr lvl="1"/>
            <a:r>
              <a:rPr lang="ru-RU" dirty="0" smtClean="0"/>
              <a:t>На базе центров </a:t>
            </a:r>
            <a:r>
              <a:rPr lang="en-US" dirty="0" err="1" smtClean="0"/>
              <a:t>Prometric</a:t>
            </a:r>
            <a:endParaRPr lang="ru-RU" dirty="0" smtClean="0"/>
          </a:p>
          <a:p>
            <a:r>
              <a:rPr lang="ru-RU" dirty="0" smtClean="0"/>
              <a:t>150 вопросов</a:t>
            </a:r>
            <a:endParaRPr lang="en-US" dirty="0"/>
          </a:p>
          <a:p>
            <a:pPr lvl="1"/>
            <a:r>
              <a:rPr lang="en-US" dirty="0" smtClean="0"/>
              <a:t>4 </a:t>
            </a:r>
            <a:r>
              <a:rPr lang="ru-RU" dirty="0" smtClean="0"/>
              <a:t>варианта ответа</a:t>
            </a:r>
          </a:p>
          <a:p>
            <a:pPr lvl="1"/>
            <a:r>
              <a:rPr lang="ru-RU" dirty="0" smtClean="0"/>
              <a:t>1 правильный</a:t>
            </a:r>
          </a:p>
          <a:p>
            <a:r>
              <a:rPr lang="ru-RU" dirty="0" smtClean="0"/>
              <a:t>180 минут чистого времени</a:t>
            </a:r>
          </a:p>
          <a:p>
            <a:r>
              <a:rPr lang="ru-RU" dirty="0" smtClean="0"/>
              <a:t>+15 минут предварительный инструктаж</a:t>
            </a:r>
          </a:p>
          <a:p>
            <a:r>
              <a:rPr lang="ru-RU" dirty="0" smtClean="0"/>
              <a:t>+15 минут опрос после экзамена</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8</a:t>
            </a:fld>
            <a:endParaRPr lang="ru-RU"/>
          </a:p>
        </p:txBody>
      </p:sp>
    </p:spTree>
    <p:extLst>
      <p:ext uri="{BB962C8B-B14F-4D97-AF65-F5344CB8AC3E}">
        <p14:creationId xmlns:p14="http://schemas.microsoft.com/office/powerpoint/2010/main" val="2128392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Каких ждать вопросов</a:t>
            </a:r>
            <a:endParaRPr lang="ru-RU" dirty="0"/>
          </a:p>
        </p:txBody>
      </p:sp>
      <p:sp>
        <p:nvSpPr>
          <p:cNvPr id="3" name="Объект 2"/>
          <p:cNvSpPr>
            <a:spLocks noGrp="1"/>
          </p:cNvSpPr>
          <p:nvPr>
            <p:ph idx="1"/>
          </p:nvPr>
        </p:nvSpPr>
        <p:spPr/>
        <p:txBody>
          <a:bodyPr/>
          <a:lstStyle/>
          <a:p>
            <a:r>
              <a:rPr lang="ru-RU" dirty="0" smtClean="0"/>
              <a:t>Вопросы на знание атомарных фактов</a:t>
            </a:r>
          </a:p>
          <a:p>
            <a:r>
              <a:rPr lang="ru-RU" dirty="0" smtClean="0"/>
              <a:t>Вопросы на понимание определений</a:t>
            </a:r>
          </a:p>
          <a:p>
            <a:r>
              <a:rPr lang="ru-RU" dirty="0" smtClean="0"/>
              <a:t>Вопросы на применение знаний</a:t>
            </a:r>
          </a:p>
          <a:p>
            <a:r>
              <a:rPr lang="ru-RU" dirty="0" smtClean="0"/>
              <a:t>Аналитические вопросы</a:t>
            </a:r>
          </a:p>
          <a:p>
            <a:r>
              <a:rPr lang="ru-RU" dirty="0" smtClean="0"/>
              <a:t>Синтетические вопросы</a:t>
            </a:r>
          </a:p>
          <a:p>
            <a:r>
              <a:rPr lang="ru-RU" dirty="0" smtClean="0"/>
              <a:t>Оценочные вопросы</a:t>
            </a:r>
            <a:endParaRPr lang="ru-RU" dirty="0"/>
          </a:p>
        </p:txBody>
      </p:sp>
      <p:sp>
        <p:nvSpPr>
          <p:cNvPr id="4" name="Slide Number Placeholder 3"/>
          <p:cNvSpPr>
            <a:spLocks noGrp="1"/>
          </p:cNvSpPr>
          <p:nvPr>
            <p:ph type="sldNum" sz="quarter" idx="12"/>
          </p:nvPr>
        </p:nvSpPr>
        <p:spPr/>
        <p:txBody>
          <a:bodyPr/>
          <a:lstStyle/>
          <a:p>
            <a:fld id="{F1969947-0163-4E4A-8490-0D399F66631E}" type="slidenum">
              <a:rPr lang="ru-RU" smtClean="0"/>
              <a:t>9</a:t>
            </a:fld>
            <a:endParaRPr lang="ru-RU"/>
          </a:p>
        </p:txBody>
      </p:sp>
    </p:spTree>
    <p:extLst>
      <p:ext uri="{BB962C8B-B14F-4D97-AF65-F5344CB8AC3E}">
        <p14:creationId xmlns:p14="http://schemas.microsoft.com/office/powerpoint/2010/main" val="3351102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TotalTime>
  <Words>3084</Words>
  <Application>Microsoft Office PowerPoint</Application>
  <PresentationFormat>On-screen Show (4:3)</PresentationFormat>
  <Paragraphs>238</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Тема Office</vt:lpstr>
      <vt:lpstr>Как стать CBAP</vt:lpstr>
      <vt:lpstr>здравствуйте</vt:lpstr>
      <vt:lpstr>Чего не будет в докладе</vt:lpstr>
      <vt:lpstr>Что нужно чтобы подать заявку</vt:lpstr>
      <vt:lpstr>Как преподнести свой опыт</vt:lpstr>
      <vt:lpstr>Как получить PDU</vt:lpstr>
      <vt:lpstr>Как получить рекомендации</vt:lpstr>
      <vt:lpstr>Чего ждать от экзамена</vt:lpstr>
      <vt:lpstr>Каких ждать вопросов</vt:lpstr>
      <vt:lpstr>На знание атомарных фактов</vt:lpstr>
      <vt:lpstr>На понимание определений</vt:lpstr>
      <vt:lpstr>На применение знаний</vt:lpstr>
      <vt:lpstr>Аналитические вопросы</vt:lpstr>
      <vt:lpstr>Синтетические вопросы</vt:lpstr>
      <vt:lpstr>Оценочные вопросы</vt:lpstr>
      <vt:lpstr>На что обратить внимание?</vt:lpstr>
      <vt:lpstr>Как готовиться?</vt:lpstr>
      <vt:lpstr>Как еще?</vt:lpstr>
      <vt:lpstr>О BABOK v.3</vt:lpstr>
      <vt:lpstr>Спасибо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 стать CBAP</dc:title>
  <dc:creator>Igor</dc:creator>
  <cp:lastModifiedBy>Igor Arkhipov</cp:lastModifiedBy>
  <cp:revision>35</cp:revision>
  <dcterms:created xsi:type="dcterms:W3CDTF">2014-03-10T08:14:21Z</dcterms:created>
  <dcterms:modified xsi:type="dcterms:W3CDTF">2014-03-14T08:26:04Z</dcterms:modified>
</cp:coreProperties>
</file>