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  <p:sldMasterId id="2147483698" r:id="rId2"/>
    <p:sldMasterId id="2147483708" r:id="rId3"/>
  </p:sldMasterIdLst>
  <p:notesMasterIdLst>
    <p:notesMasterId r:id="rId19"/>
  </p:notesMasterIdLst>
  <p:handoutMasterIdLst>
    <p:handoutMasterId r:id="rId20"/>
  </p:handoutMasterIdLst>
  <p:sldIdLst>
    <p:sldId id="796" r:id="rId4"/>
    <p:sldId id="822" r:id="rId5"/>
    <p:sldId id="827" r:id="rId6"/>
    <p:sldId id="830" r:id="rId7"/>
    <p:sldId id="834" r:id="rId8"/>
    <p:sldId id="833" r:id="rId9"/>
    <p:sldId id="841" r:id="rId10"/>
    <p:sldId id="839" r:id="rId11"/>
    <p:sldId id="835" r:id="rId12"/>
    <p:sldId id="837" r:id="rId13"/>
    <p:sldId id="836" r:id="rId14"/>
    <p:sldId id="838" r:id="rId15"/>
    <p:sldId id="831" r:id="rId16"/>
    <p:sldId id="842" r:id="rId17"/>
    <p:sldId id="840" r:id="rId18"/>
  </p:sldIdLst>
  <p:sldSz cx="10442575" cy="8285163"/>
  <p:notesSz cx="6797675" cy="9928225"/>
  <p:custDataLst>
    <p:tags r:id="rId21"/>
  </p:custDataLst>
  <p:defaultTextStyle>
    <a:defPPr>
      <a:defRPr lang="en-US"/>
    </a:defPPr>
    <a:lvl1pPr marL="0" algn="l" defTabSz="9361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68061" algn="l" defTabSz="9361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36125" algn="l" defTabSz="9361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404183" algn="l" defTabSz="9361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72246" algn="l" defTabSz="9361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340308" algn="l" defTabSz="9361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808370" algn="l" defTabSz="9361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76428" algn="l" defTabSz="9361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744490" algn="l" defTabSz="9361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8">
          <p15:clr>
            <a:srgbClr val="A4A3A4"/>
          </p15:clr>
        </p15:guide>
        <p15:guide id="2" orient="horz" pos="5112">
          <p15:clr>
            <a:srgbClr val="A4A3A4"/>
          </p15:clr>
        </p15:guide>
        <p15:guide id="3" orient="horz" pos="1147">
          <p15:clr>
            <a:srgbClr val="A4A3A4"/>
          </p15:clr>
        </p15:guide>
        <p15:guide id="4" pos="159">
          <p15:clr>
            <a:srgbClr val="A4A3A4"/>
          </p15:clr>
        </p15:guide>
        <p15:guide id="5" pos="6464">
          <p15:clr>
            <a:srgbClr val="A4A3A4"/>
          </p15:clr>
        </p15:guide>
        <p15:guide id="6" pos="3295">
          <p15:clr>
            <a:srgbClr val="A4A3A4"/>
          </p15:clr>
        </p15:guide>
        <p15:guide id="7" orient="horz" pos="1747">
          <p15:clr>
            <a:srgbClr val="A4A3A4"/>
          </p15:clr>
        </p15:guide>
        <p15:guide id="8" orient="horz" pos="2490">
          <p15:clr>
            <a:srgbClr val="A4A3A4"/>
          </p15:clr>
        </p15:guide>
        <p15:guide id="9" orient="horz" pos="9">
          <p15:clr>
            <a:srgbClr val="A4A3A4"/>
          </p15:clr>
        </p15:guide>
        <p15:guide id="10" orient="horz" pos="4634">
          <p15:clr>
            <a:srgbClr val="A4A3A4"/>
          </p15:clr>
        </p15:guide>
        <p15:guide id="11" pos="2470">
          <p15:clr>
            <a:srgbClr val="A4A3A4"/>
          </p15:clr>
        </p15:guide>
        <p15:guide id="12" pos="4710">
          <p15:clr>
            <a:srgbClr val="A4A3A4"/>
          </p15:clr>
        </p15:guide>
        <p15:guide id="13" pos="1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BDA"/>
    <a:srgbClr val="FDD3D7"/>
    <a:srgbClr val="808080"/>
    <a:srgbClr val="4D4D4D"/>
    <a:srgbClr val="B20000"/>
    <a:srgbClr val="C0C0C0"/>
    <a:srgbClr val="343434"/>
    <a:srgbClr val="F0141E"/>
    <a:srgbClr val="F78187"/>
    <a:srgbClr val="FB9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9862" autoAdjust="0"/>
  </p:normalViewPr>
  <p:slideViewPr>
    <p:cSldViewPr snapToGrid="0">
      <p:cViewPr varScale="1">
        <p:scale>
          <a:sx n="55" d="100"/>
          <a:sy n="55" d="100"/>
        </p:scale>
        <p:origin x="1638" y="90"/>
      </p:cViewPr>
      <p:guideLst>
        <p:guide orient="horz" pos="2858"/>
        <p:guide orient="horz" pos="5112"/>
        <p:guide orient="horz" pos="1147"/>
        <p:guide pos="159"/>
        <p:guide pos="6464"/>
        <p:guide pos="3295"/>
        <p:guide orient="horz" pos="1747"/>
        <p:guide orient="horz" pos="2490"/>
        <p:guide orient="horz" pos="9"/>
        <p:guide orient="horz" pos="4634"/>
        <p:guide pos="2470"/>
        <p:guide pos="471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6E736-5D8F-43E8-8B26-B28914867D2C}" type="datetimeFigureOut">
              <a:rPr lang="en-GB" smtClean="0"/>
              <a:pPr/>
              <a:t>28/04/2018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CC9C2-04B0-4535-A5DD-A2388FFA2F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067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6BEC5-4C34-4865-82E4-5EF44D053893}" type="datetimeFigureOut">
              <a:rPr lang="en-GB" smtClean="0"/>
              <a:pPr/>
              <a:t>28/04/2018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2513" y="744538"/>
            <a:ext cx="46926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7B94C-97E6-43CF-A234-7C0D558517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51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36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061" algn="l" defTabSz="936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6125" algn="l" defTabSz="936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4183" algn="l" defTabSz="936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2246" algn="l" defTabSz="936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0308" algn="l" defTabSz="936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08370" algn="l" defTabSz="936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76428" algn="l" defTabSz="936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44490" algn="l" defTabSz="936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4100" y="744538"/>
            <a:ext cx="46894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E8D2A-CA0C-427E-983C-4EE92043408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03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Тут рассказать процесс разработки идеи до начала </a:t>
            </a:r>
            <a:r>
              <a:rPr lang="ru-RU" baseline="0" dirty="0" err="1" smtClean="0"/>
              <a:t>тестирвоания</a:t>
            </a:r>
            <a:r>
              <a:rPr lang="ru-RU" baseline="0" dirty="0" smtClean="0"/>
              <a:t>.</a:t>
            </a:r>
          </a:p>
          <a:p>
            <a:endParaRPr lang="en-US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B94C-97E6-43CF-A234-7C0D5585178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51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Лайд</a:t>
            </a:r>
            <a:r>
              <a:rPr lang="ru-RU" baseline="0" dirty="0" smtClean="0"/>
              <a:t> по внедрению </a:t>
            </a:r>
            <a:r>
              <a:rPr lang="en-US" baseline="0" dirty="0" smtClean="0"/>
              <a:t>BDD Gherkin </a:t>
            </a:r>
            <a:br>
              <a:rPr lang="en-US" baseline="0" dirty="0" smtClean="0"/>
            </a:br>
            <a:r>
              <a:rPr lang="en-US" baseline="0" dirty="0" smtClean="0"/>
              <a:t>tools + diff notepad++\idea</a:t>
            </a:r>
          </a:p>
          <a:p>
            <a:r>
              <a:rPr lang="ru-RU" baseline="0" dirty="0" smtClean="0"/>
              <a:t>Описание процесса разработки на уровне </a:t>
            </a:r>
            <a:r>
              <a:rPr lang="ru-RU" baseline="0" dirty="0" err="1" smtClean="0"/>
              <a:t>сущеностей</a:t>
            </a:r>
            <a:r>
              <a:rPr lang="ru-RU" baseline="0" dirty="0" smtClean="0"/>
              <a:t> </a:t>
            </a:r>
            <a:r>
              <a:rPr lang="en-US" baseline="0" dirty="0" err="1" smtClean="0"/>
              <a:t>jira</a:t>
            </a:r>
            <a:r>
              <a:rPr lang="en-US" baseline="0" dirty="0" smtClean="0"/>
              <a:t> c </a:t>
            </a:r>
            <a:r>
              <a:rPr lang="ru-RU" baseline="0" dirty="0" smtClean="0"/>
              <a:t>примерами.</a:t>
            </a:r>
          </a:p>
          <a:p>
            <a:endParaRPr lang="en-US" baseline="0" dirty="0" smtClean="0"/>
          </a:p>
          <a:p>
            <a:r>
              <a:rPr lang="ru-RU" dirty="0" smtClean="0"/>
              <a:t>Использовать</a:t>
            </a:r>
            <a:r>
              <a:rPr lang="ru-RU" baseline="0" dirty="0" smtClean="0"/>
              <a:t> замену ожиданий показать победителем </a:t>
            </a:r>
            <a:r>
              <a:rPr lang="ru-RU" baseline="0" dirty="0" err="1" smtClean="0"/>
              <a:t>нотпад</a:t>
            </a:r>
            <a:r>
              <a:rPr lang="ru-RU" baseline="0" dirty="0" smtClean="0"/>
              <a:t>++ и потом </a:t>
            </a:r>
            <a:r>
              <a:rPr lang="ru-RU" baseline="0" dirty="0" err="1" smtClean="0"/>
              <a:t>отиграть</a:t>
            </a:r>
            <a:r>
              <a:rPr lang="ru-RU" baseline="0" dirty="0" smtClean="0"/>
              <a:t> мол фиг, победила </a:t>
            </a:r>
            <a:r>
              <a:rPr lang="ru-RU" baseline="0" dirty="0" err="1" smtClean="0"/>
              <a:t>идеа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хз</a:t>
            </a:r>
            <a:r>
              <a:rPr lang="ru-RU" baseline="0" dirty="0" smtClean="0"/>
              <a:t> почему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B94C-97E6-43CF-A234-7C0D5585178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736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baseline="0" dirty="0" smtClean="0"/>
          </a:p>
          <a:p>
            <a:r>
              <a:rPr lang="ru-RU" sz="2800" dirty="0" smtClean="0"/>
              <a:t>Использовать</a:t>
            </a:r>
            <a:r>
              <a:rPr lang="ru-RU" sz="2800" baseline="0" dirty="0" smtClean="0"/>
              <a:t> замену ожиданий показать победителем </a:t>
            </a:r>
            <a:r>
              <a:rPr lang="ru-RU" sz="2800" baseline="0" dirty="0" err="1" smtClean="0"/>
              <a:t>нотпад</a:t>
            </a:r>
            <a:r>
              <a:rPr lang="ru-RU" sz="2800" baseline="0" dirty="0" smtClean="0"/>
              <a:t>++ и потом </a:t>
            </a:r>
            <a:r>
              <a:rPr lang="ru-RU" sz="2800" baseline="0" dirty="0" err="1" smtClean="0"/>
              <a:t>отиграть</a:t>
            </a:r>
            <a:r>
              <a:rPr lang="ru-RU" sz="2800" baseline="0" dirty="0" smtClean="0"/>
              <a:t> мол фиг, победила </a:t>
            </a:r>
            <a:r>
              <a:rPr lang="ru-RU" sz="2800" baseline="0" dirty="0" err="1" smtClean="0"/>
              <a:t>идеа</a:t>
            </a:r>
            <a:r>
              <a:rPr lang="ru-RU" sz="2800" baseline="0" dirty="0" smtClean="0"/>
              <a:t> </a:t>
            </a:r>
            <a:r>
              <a:rPr lang="ru-RU" sz="2800" baseline="0" dirty="0" err="1" smtClean="0"/>
              <a:t>хз</a:t>
            </a:r>
            <a:r>
              <a:rPr lang="ru-RU" sz="2800" baseline="0" dirty="0" smtClean="0"/>
              <a:t> почему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B94C-97E6-43CF-A234-7C0D5585178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730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Понятно что тут</a:t>
            </a:r>
            <a:r>
              <a:rPr lang="ru-RU" baseline="0" dirty="0" smtClean="0"/>
              <a:t> многое преувеличено, но мы получили инструмент позволяющий всем участникам разработки дорабатывать требования, ускоряя процесс разработки без потерь уровня </a:t>
            </a:r>
            <a:r>
              <a:rPr lang="ru-RU" baseline="0" dirty="0" err="1" smtClean="0"/>
              <a:t>поддерживаемости</a:t>
            </a:r>
            <a:r>
              <a:rPr lang="ru-RU" baseline="0" dirty="0" smtClean="0"/>
              <a:t> и документированности ПО</a:t>
            </a:r>
            <a:r>
              <a:rPr lang="ru-RU" baseline="0" smtClean="0"/>
              <a:t>. </a:t>
            </a:r>
          </a:p>
          <a:p>
            <a:r>
              <a:rPr lang="ru-RU" baseline="0" smtClean="0"/>
              <a:t>Вопросы</a:t>
            </a:r>
            <a:r>
              <a:rPr lang="ru-RU" baseline="0" dirty="0" smtClean="0"/>
              <a:t>.?</a:t>
            </a:r>
            <a:br>
              <a:rPr lang="ru-RU" baseline="0" dirty="0" smtClean="0"/>
            </a:br>
            <a:r>
              <a:rPr lang="ru-RU" baseline="0" dirty="0" smtClean="0"/>
              <a:t>Теоретически можно добавить </a:t>
            </a:r>
            <a:r>
              <a:rPr lang="ru-RU" baseline="0" dirty="0" err="1" smtClean="0"/>
              <a:t>метрки</a:t>
            </a:r>
            <a:r>
              <a:rPr lang="ru-RU" baseline="0" dirty="0" smtClean="0"/>
              <a:t> сколько заведено\ исправлено </a:t>
            </a:r>
            <a:r>
              <a:rPr lang="en-US" baseline="0" dirty="0" smtClean="0"/>
              <a:t>RI </a:t>
            </a:r>
            <a:r>
              <a:rPr lang="ru-RU" baseline="0" dirty="0" err="1" smtClean="0"/>
              <a:t>итд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B94C-97E6-43CF-A234-7C0D5585178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6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r>
              <a:rPr lang="ru-RU" baseline="0" dirty="0" smtClean="0"/>
              <a:t>Описание команды, количественный состав, </a:t>
            </a:r>
            <a:r>
              <a:rPr lang="ru-RU" baseline="0" dirty="0" err="1" smtClean="0"/>
              <a:t>гораничения</a:t>
            </a:r>
            <a:r>
              <a:rPr lang="ru-RU" baseline="0" dirty="0" smtClean="0"/>
              <a:t> по зрелости проекта и компетенциям участников.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B94C-97E6-43CF-A234-7C0D5585178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65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tools + diff notepad++\idea</a:t>
            </a:r>
          </a:p>
          <a:p>
            <a:r>
              <a:rPr lang="ru-RU" baseline="0" dirty="0" smtClean="0"/>
              <a:t>Описание процесса разработки на уровне </a:t>
            </a:r>
            <a:r>
              <a:rPr lang="ru-RU" baseline="0" dirty="0" err="1" smtClean="0"/>
              <a:t>сущеностей</a:t>
            </a:r>
            <a:r>
              <a:rPr lang="ru-RU" baseline="0" dirty="0" smtClean="0"/>
              <a:t> </a:t>
            </a:r>
            <a:r>
              <a:rPr lang="en-US" baseline="0" dirty="0" err="1" smtClean="0"/>
              <a:t>jira</a:t>
            </a:r>
            <a:r>
              <a:rPr lang="en-US" baseline="0" dirty="0" smtClean="0"/>
              <a:t> c </a:t>
            </a:r>
            <a:r>
              <a:rPr lang="ru-RU" baseline="0" dirty="0" smtClean="0"/>
              <a:t>примерами.</a:t>
            </a:r>
          </a:p>
          <a:p>
            <a:endParaRPr lang="en-US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B94C-97E6-43CF-A234-7C0D5585178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9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Знакомая</a:t>
            </a:r>
            <a:r>
              <a:rPr lang="ru-RU" baseline="0" dirty="0" smtClean="0"/>
              <a:t> история:</a:t>
            </a:r>
            <a:br>
              <a:rPr lang="ru-RU" baseline="0" dirty="0" smtClean="0"/>
            </a:br>
            <a:r>
              <a:rPr lang="ru-RU" baseline="0" dirty="0" smtClean="0"/>
              <a:t>Все начинается красиво и в начале проекта как правило отличия незначительны</a:t>
            </a:r>
            <a:endParaRPr lang="en-US" baseline="0" dirty="0" smtClean="0"/>
          </a:p>
          <a:p>
            <a:r>
              <a:rPr lang="ru-RU" baseline="0" dirty="0" smtClean="0"/>
              <a:t>Есть требование создать летательный аппарат тяжелее воздуха и тут потребности требования и реализация как правило не расходятся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B94C-97E6-43CF-A234-7C0D5585178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6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Новые</a:t>
            </a:r>
            <a:r>
              <a:rPr lang="ru-RU" baseline="0" dirty="0" smtClean="0"/>
              <a:t> требования описывают потребности пользователей, но в качестве основы используют имеющиеся требования,</a:t>
            </a:r>
            <a:br>
              <a:rPr lang="ru-RU" baseline="0" dirty="0" smtClean="0"/>
            </a:br>
            <a:r>
              <a:rPr lang="ru-RU" baseline="0" dirty="0" smtClean="0"/>
              <a:t> и любые неточности недостаточная полнота требований </a:t>
            </a:r>
            <a:r>
              <a:rPr lang="ru-RU" baseline="0" dirty="0" err="1" smtClean="0"/>
              <a:t>аффектят</a:t>
            </a:r>
            <a:r>
              <a:rPr lang="ru-RU" baseline="0" dirty="0" smtClean="0"/>
              <a:t> будущие разработки.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Например </a:t>
            </a:r>
            <a:r>
              <a:rPr lang="ru-RU" sz="1200" dirty="0" smtClean="0"/>
              <a:t>В рамках релиза конца 15 года была реализована, и выпущена некоторая функциональность</a:t>
            </a:r>
          </a:p>
          <a:p>
            <a:r>
              <a:rPr lang="ru-RU" sz="1200" dirty="0" smtClean="0"/>
              <a:t>Затем ее выключили.</a:t>
            </a:r>
          </a:p>
          <a:p>
            <a:pPr marL="0" marR="0" indent="0" algn="l" defTabSz="936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И в 17 решили воспользоваться ей вновь, но в требованиях нет подробного описания алгоритмов работы, в итогах:</a:t>
            </a:r>
          </a:p>
          <a:p>
            <a:endParaRPr lang="ru-RU" sz="120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B94C-97E6-43CF-A234-7C0D5585178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6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Достаточно</a:t>
            </a:r>
            <a:r>
              <a:rPr lang="ru-RU" baseline="0" dirty="0" smtClean="0"/>
              <a:t> ли обеспечить актуализацию требований для снижения рисков реализации функционала не в полной мере отвечающего потребностям пользователя, и подлежащего поддержке, и  развитию с минимальным уровнем мутаций.</a:t>
            </a:r>
          </a:p>
          <a:p>
            <a:r>
              <a:rPr lang="ru-RU" baseline="0" dirty="0" smtClean="0"/>
              <a:t>Нет.</a:t>
            </a:r>
          </a:p>
          <a:p>
            <a:r>
              <a:rPr lang="ru-RU" baseline="0" dirty="0" smtClean="0"/>
              <a:t>Для этого необходимо научиться контролировать версии требований, как минимум отличать требования относящиеся к </a:t>
            </a:r>
            <a:r>
              <a:rPr lang="ru-RU" baseline="0" dirty="0" err="1" smtClean="0"/>
              <a:t>продуктиву</a:t>
            </a:r>
            <a:r>
              <a:rPr lang="ru-RU" baseline="0" dirty="0" smtClean="0"/>
              <a:t> от требований находящихся в разработке.</a:t>
            </a:r>
          </a:p>
          <a:p>
            <a:r>
              <a:rPr lang="ru-RU" baseline="0" dirty="0" smtClean="0"/>
              <a:t>Как оптимум управлять версиями требований как версиями кода, в полной синхронизации с последним, только такой подход дает возможность обеспечить минимизацию взаимовлияния требований </a:t>
            </a:r>
            <a:r>
              <a:rPr lang="ru-RU" baseline="0" dirty="0" err="1" smtClean="0"/>
              <a:t>фитчей</a:t>
            </a:r>
            <a:r>
              <a:rPr lang="ru-RU" baseline="0" dirty="0" smtClean="0"/>
              <a:t> при разработке, и полностью контролировать качество.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B94C-97E6-43CF-A234-7C0D5585178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6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6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Три варианта структурирования</a:t>
            </a:r>
          </a:p>
          <a:p>
            <a:pPr marL="0" marR="0" indent="0" algn="l" defTabSz="936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Bdd</a:t>
            </a:r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B94C-97E6-43CF-A234-7C0D5585178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6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Проблема устаревания версий требований довольно распространена.</a:t>
            </a:r>
          </a:p>
          <a:p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крации</a:t>
            </a:r>
            <a:r>
              <a:rPr lang="ru-RU" baseline="0" dirty="0" smtClean="0"/>
              <a:t> о проблеме.</a:t>
            </a:r>
          </a:p>
          <a:p>
            <a:r>
              <a:rPr lang="ru-RU" baseline="0" dirty="0" smtClean="0"/>
              <a:t>Три варианта решения с инструментами.</a:t>
            </a:r>
          </a:p>
          <a:p>
            <a:r>
              <a:rPr lang="en-US" baseline="0" dirty="0" err="1" smtClean="0"/>
              <a:t>Bdd</a:t>
            </a:r>
            <a:endParaRPr lang="en-US" baseline="0" dirty="0" smtClean="0"/>
          </a:p>
          <a:p>
            <a:endParaRPr lang="ru-RU" baseline="0" dirty="0" smtClean="0"/>
          </a:p>
          <a:p>
            <a:endParaRPr lang="ru-RU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B94C-97E6-43CF-A234-7C0D5585178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6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Отзеркаленое</a:t>
            </a:r>
            <a:r>
              <a:rPr lang="ru-RU" dirty="0" smtClean="0"/>
              <a:t> дерево требований от дерева кода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B94C-97E6-43CF-A234-7C0D5585178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664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tools + diff notepad++\idea</a:t>
            </a:r>
          </a:p>
          <a:p>
            <a:r>
              <a:rPr lang="ru-RU" baseline="0" dirty="0" smtClean="0"/>
              <a:t>Описание процесса разработки на уровне </a:t>
            </a:r>
            <a:r>
              <a:rPr lang="ru-RU" baseline="0" dirty="0" err="1" smtClean="0"/>
              <a:t>сущеностей</a:t>
            </a:r>
            <a:r>
              <a:rPr lang="ru-RU" baseline="0" dirty="0" smtClean="0"/>
              <a:t> </a:t>
            </a:r>
            <a:r>
              <a:rPr lang="en-US" baseline="0" dirty="0" err="1" smtClean="0"/>
              <a:t>jira</a:t>
            </a:r>
            <a:r>
              <a:rPr lang="en-US" baseline="0" dirty="0" smtClean="0"/>
              <a:t> c </a:t>
            </a:r>
            <a:r>
              <a:rPr lang="ru-RU" baseline="0" dirty="0" smtClean="0"/>
              <a:t>примерами.</a:t>
            </a:r>
          </a:p>
          <a:p>
            <a:endParaRPr lang="en-US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B94C-97E6-43CF-A234-7C0D5585178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863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</a:t>
            </a:r>
            <a:r>
              <a:rPr lang="ru-RU" baseline="0" dirty="0" smtClean="0"/>
              <a:t> слайд про процесс формирования требований от начала до разработки </a:t>
            </a:r>
            <a:r>
              <a:rPr lang="ru-RU" baseline="0" dirty="0" err="1" smtClean="0"/>
              <a:t>чер</a:t>
            </a:r>
            <a:r>
              <a:rPr lang="ru-RU" baseline="0" dirty="0" smtClean="0"/>
              <a:t> тестеров.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B94C-97E6-43CF-A234-7C0D5585178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53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5.xml"/><Relationship Id="rId7" Type="http://schemas.openxmlformats.org/officeDocument/2006/relationships/oleObject" Target="../embeddings/oleObject3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1052" y="6133165"/>
            <a:ext cx="2749530" cy="1471019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72" b="1114"/>
          <a:stretch/>
        </p:blipFill>
        <p:spPr>
          <a:xfrm>
            <a:off x="530329" y="576046"/>
            <a:ext cx="9396856" cy="144066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512872" y="3421446"/>
            <a:ext cx="0" cy="4289624"/>
          </a:xfrm>
          <a:prstGeom prst="line">
            <a:avLst/>
          </a:prstGeom>
          <a:ln>
            <a:solidFill>
              <a:srgbClr val="B2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526578" y="7711071"/>
            <a:ext cx="6410249" cy="0"/>
          </a:xfrm>
          <a:prstGeom prst="line">
            <a:avLst/>
          </a:prstGeom>
          <a:ln>
            <a:solidFill>
              <a:srgbClr val="B2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36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8" y="232163"/>
            <a:ext cx="10073451" cy="7880910"/>
          </a:xfrm>
          <a:prstGeom prst="rect">
            <a:avLst/>
          </a:prstGeom>
        </p:spPr>
      </p:pic>
      <p:sp>
        <p:nvSpPr>
          <p:cNvPr id="9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7678499" y="7681512"/>
            <a:ext cx="2539119" cy="34902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baseline="0">
                <a:solidFill>
                  <a:schemeClr val="bg1">
                    <a:lumMod val="65000"/>
                  </a:schemeClr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ЗАГЛАВНЫМИ</a:t>
            </a:r>
            <a:endParaRPr lang="en-GB" dirty="0"/>
          </a:p>
        </p:txBody>
      </p:sp>
      <p:sp>
        <p:nvSpPr>
          <p:cNvPr id="7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548915" y="2153652"/>
            <a:ext cx="3931539" cy="47510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900" b="1" baseline="0">
                <a:solidFill>
                  <a:schemeClr val="tx1"/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Описание</a:t>
            </a:r>
            <a:endParaRPr lang="en-GB" dirty="0"/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1125937" y="2153652"/>
            <a:ext cx="3931539" cy="47510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900" b="1" baseline="0">
                <a:solidFill>
                  <a:schemeClr val="tx1"/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Описание</a:t>
            </a:r>
            <a:endParaRPr lang="en-GB" dirty="0"/>
          </a:p>
        </p:txBody>
      </p:sp>
      <p:sp>
        <p:nvSpPr>
          <p:cNvPr id="6" name="Овал 5"/>
          <p:cNvSpPr/>
          <p:nvPr userDrawn="1"/>
        </p:nvSpPr>
        <p:spPr>
          <a:xfrm>
            <a:off x="5037119" y="7681458"/>
            <a:ext cx="348032" cy="3667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2723" rIns="0" bIns="52723" rtlCol="0" anchor="ctr"/>
          <a:lstStyle/>
          <a:p>
            <a:pPr algn="ctr" defTabSz="1059203"/>
            <a:fld id="{4CDA9F53-1CE5-4FBB-B84A-F48B43907A69}" type="slidenum">
              <a:rPr lang="en-GB" sz="1600" b="1" smtClean="0">
                <a:solidFill>
                  <a:prstClr val="white">
                    <a:lumMod val="50000"/>
                  </a:prstClr>
                </a:solidFill>
              </a:rPr>
              <a:pPr algn="ctr" defTabSz="1059203"/>
              <a:t>‹#›</a:t>
            </a:fld>
            <a:endParaRPr lang="ru-RU" sz="1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19620" y="214314"/>
            <a:ext cx="10078593" cy="14009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3100" b="1" baseline="0">
                <a:solidFill>
                  <a:srgbClr val="FFFFFF"/>
                </a:solidFill>
                <a:latin typeface="M.Video"/>
                <a:cs typeface="M.Video"/>
              </a:defRPr>
            </a:lvl1pPr>
          </a:lstStyle>
          <a:p>
            <a:r>
              <a:rPr lang="ru-RU" sz="3700" b="1" dirty="0" smtClean="0">
                <a:solidFill>
                  <a:srgbClr val="FFFFFF"/>
                </a:solidFill>
                <a:latin typeface="M.Video"/>
                <a:cs typeface="M.Video"/>
              </a:rPr>
              <a:t>Название</a:t>
            </a:r>
            <a:r>
              <a:rPr lang="ru-RU" sz="3700" b="1" baseline="0" dirty="0" smtClean="0">
                <a:solidFill>
                  <a:srgbClr val="FFFFFF"/>
                </a:solidFill>
                <a:latin typeface="M.Video"/>
                <a:cs typeface="M.Video"/>
              </a:rPr>
              <a:t> слайда пишется здесь</a:t>
            </a:r>
            <a:endParaRPr lang="en-US" sz="3700" b="1" dirty="0">
              <a:solidFill>
                <a:srgbClr val="FFFFFF"/>
              </a:solidFill>
              <a:latin typeface="M.Video"/>
              <a:cs typeface="M.Video"/>
            </a:endParaRPr>
          </a:p>
        </p:txBody>
      </p:sp>
    </p:spTree>
    <p:extLst>
      <p:ext uri="{BB962C8B-B14F-4D97-AF65-F5344CB8AC3E}">
        <p14:creationId xmlns:p14="http://schemas.microsoft.com/office/powerpoint/2010/main" val="112378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03" y="1915"/>
          <a:ext cx="1805" cy="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" y="1915"/>
                        <a:ext cx="1805" cy="1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lide-3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8" y="232116"/>
            <a:ext cx="10073451" cy="7880911"/>
          </a:xfrm>
          <a:prstGeom prst="rect">
            <a:avLst/>
          </a:prstGeom>
        </p:spPr>
      </p:pic>
      <p:sp>
        <p:nvSpPr>
          <p:cNvPr id="7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7678499" y="7681512"/>
            <a:ext cx="2539119" cy="34902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baseline="0">
                <a:solidFill>
                  <a:schemeClr val="bg1">
                    <a:lumMod val="65000"/>
                  </a:schemeClr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ЗАГЛАВНЫМИ</a:t>
            </a:r>
            <a:endParaRPr lang="en-GB" dirty="0"/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19620" y="214314"/>
            <a:ext cx="10078593" cy="140093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3100" b="1" baseline="0">
                <a:solidFill>
                  <a:srgbClr val="FFFFFF"/>
                </a:solidFill>
                <a:latin typeface="M.Video"/>
                <a:cs typeface="M.Video"/>
              </a:defRPr>
            </a:lvl1pPr>
          </a:lstStyle>
          <a:p>
            <a:r>
              <a:rPr lang="ru-RU" sz="3700" b="1" dirty="0" smtClean="0">
                <a:solidFill>
                  <a:srgbClr val="FFFFFF"/>
                </a:solidFill>
                <a:latin typeface="M.Video"/>
                <a:cs typeface="M.Video"/>
              </a:rPr>
              <a:t>Название</a:t>
            </a:r>
            <a:r>
              <a:rPr lang="ru-RU" sz="3700" b="1" baseline="0" dirty="0" smtClean="0">
                <a:solidFill>
                  <a:srgbClr val="FFFFFF"/>
                </a:solidFill>
                <a:latin typeface="M.Video"/>
                <a:cs typeface="M.Video"/>
              </a:rPr>
              <a:t> слайда пишется здесь</a:t>
            </a:r>
            <a:endParaRPr lang="en-US" sz="3700" b="1" dirty="0">
              <a:solidFill>
                <a:srgbClr val="FFFFFF"/>
              </a:solidFill>
              <a:latin typeface="M.Video"/>
              <a:cs typeface="M.Video"/>
            </a:endParaRPr>
          </a:p>
        </p:txBody>
      </p:sp>
    </p:spTree>
    <p:extLst>
      <p:ext uri="{BB962C8B-B14F-4D97-AF65-F5344CB8AC3E}">
        <p14:creationId xmlns:p14="http://schemas.microsoft.com/office/powerpoint/2010/main" val="679095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3" y="213126"/>
            <a:ext cx="10039803" cy="7854586"/>
          </a:xfrm>
          <a:prstGeom prst="rect">
            <a:avLst/>
          </a:prstGeom>
        </p:spPr>
      </p:pic>
      <p:sp>
        <p:nvSpPr>
          <p:cNvPr id="5" name="Text Placehold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1617434" y="3538434"/>
            <a:ext cx="7289729" cy="12121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Aft>
                <a:spcPts val="0"/>
              </a:spcAft>
              <a:buNone/>
              <a:defRPr sz="1900" b="1" baseline="0">
                <a:solidFill>
                  <a:schemeClr val="bg1"/>
                </a:solidFill>
                <a:latin typeface="M.Video"/>
                <a:cs typeface="M.Video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sz="5100" b="1" dirty="0" smtClean="0">
                <a:solidFill>
                  <a:schemeClr val="bg1"/>
                </a:solidFill>
                <a:latin typeface="M.Video"/>
                <a:cs typeface="M.Video"/>
              </a:rPr>
              <a:t>Спасибо</a:t>
            </a:r>
            <a:r>
              <a:rPr lang="en-US" sz="5100" b="1" dirty="0" smtClean="0">
                <a:solidFill>
                  <a:schemeClr val="bg1"/>
                </a:solidFill>
                <a:latin typeface="M.Video"/>
                <a:cs typeface="M.Video"/>
              </a:rPr>
              <a:t> </a:t>
            </a:r>
            <a:r>
              <a:rPr lang="ru-RU" sz="5100" b="1" dirty="0" smtClean="0">
                <a:solidFill>
                  <a:schemeClr val="bg1"/>
                </a:solidFill>
                <a:latin typeface="M.Video"/>
                <a:cs typeface="M.Video"/>
              </a:rPr>
              <a:t>за внимание!</a:t>
            </a:r>
            <a:endParaRPr lang="en-US" sz="5100" b="1" dirty="0">
              <a:solidFill>
                <a:schemeClr val="bg1"/>
              </a:solidFill>
              <a:latin typeface="M.Video"/>
              <a:cs typeface="M.Video"/>
            </a:endParaRPr>
          </a:p>
        </p:txBody>
      </p:sp>
    </p:spTree>
    <p:extLst>
      <p:ext uri="{BB962C8B-B14F-4D97-AF65-F5344CB8AC3E}">
        <p14:creationId xmlns:p14="http://schemas.microsoft.com/office/powerpoint/2010/main" val="418280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8" y="232100"/>
            <a:ext cx="10073451" cy="7880911"/>
          </a:xfrm>
          <a:prstGeom prst="rect">
            <a:avLst/>
          </a:prstGeom>
        </p:spPr>
      </p:pic>
      <p:sp>
        <p:nvSpPr>
          <p:cNvPr id="6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780703" y="603724"/>
            <a:ext cx="9355065" cy="7768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900" b="1" baseline="0">
                <a:solidFill>
                  <a:srgbClr val="FFFFFF"/>
                </a:solidFill>
                <a:latin typeface="M.Video"/>
                <a:cs typeface="M.Video"/>
              </a:defRPr>
            </a:lvl1pPr>
          </a:lstStyle>
          <a:p>
            <a:r>
              <a:rPr lang="ru-RU" sz="3700" b="1" dirty="0" smtClean="0">
                <a:solidFill>
                  <a:srgbClr val="FFFFFF"/>
                </a:solidFill>
                <a:latin typeface="M.Video"/>
                <a:cs typeface="M.Video"/>
              </a:rPr>
              <a:t>Название</a:t>
            </a:r>
            <a:r>
              <a:rPr lang="ru-RU" sz="3700" b="1" baseline="0" dirty="0" smtClean="0">
                <a:solidFill>
                  <a:srgbClr val="FFFFFF"/>
                </a:solidFill>
                <a:latin typeface="M.Video"/>
                <a:cs typeface="M.Video"/>
              </a:rPr>
              <a:t> слайда пишется здесь</a:t>
            </a:r>
            <a:endParaRPr lang="en-US" sz="3700" b="1" dirty="0">
              <a:solidFill>
                <a:srgbClr val="FFFFFF"/>
              </a:solidFill>
              <a:latin typeface="M.Video"/>
              <a:cs typeface="M.Video"/>
            </a:endParaRPr>
          </a:p>
        </p:txBody>
      </p:sp>
      <p:sp>
        <p:nvSpPr>
          <p:cNvPr id="7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7678499" y="7681446"/>
            <a:ext cx="2539119" cy="34902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baseline="0">
                <a:solidFill>
                  <a:schemeClr val="bg1">
                    <a:lumMod val="65000"/>
                  </a:schemeClr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ЗАГЛАВНЫМИ</a:t>
            </a:r>
            <a:endParaRPr lang="en-GB" dirty="0"/>
          </a:p>
        </p:txBody>
      </p:sp>
      <p:sp>
        <p:nvSpPr>
          <p:cNvPr id="9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548915" y="2153604"/>
            <a:ext cx="3931539" cy="47510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900" b="1" baseline="0">
                <a:solidFill>
                  <a:schemeClr val="tx1"/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Описание</a:t>
            </a:r>
            <a:endParaRPr lang="en-GB" dirty="0"/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1125937" y="2153604"/>
            <a:ext cx="3931539" cy="47510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900" b="1" baseline="0">
                <a:solidFill>
                  <a:schemeClr val="tx1"/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Описание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79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8" y="232136"/>
            <a:ext cx="10073451" cy="7880911"/>
          </a:xfrm>
          <a:prstGeom prst="rect">
            <a:avLst/>
          </a:prstGeom>
        </p:spPr>
      </p:pic>
      <p:sp>
        <p:nvSpPr>
          <p:cNvPr id="7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7760422" y="7681442"/>
            <a:ext cx="2211491" cy="431568"/>
          </a:xfrm>
          <a:prstGeom prst="rect">
            <a:avLst/>
          </a:prstGeom>
        </p:spPr>
        <p:txBody>
          <a:bodyPr>
            <a:normAutofit/>
          </a:bodyPr>
          <a:lstStyle>
            <a:lvl1pPr marL="0" algn="l">
              <a:lnSpc>
                <a:spcPct val="80000"/>
              </a:lnSpc>
              <a:buNone/>
              <a:defRPr sz="1400" b="0" cap="all" baseline="0">
                <a:solidFill>
                  <a:schemeClr val="bg1">
                    <a:lumMod val="65000"/>
                  </a:schemeClr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НАЗВАНИЕ</a:t>
            </a:r>
            <a:r>
              <a:rPr lang="en-US" dirty="0" smtClean="0"/>
              <a:t> </a:t>
            </a:r>
            <a:r>
              <a:rPr lang="ru-RU" dirty="0" smtClean="0"/>
              <a:t>ЗАГЛАВНЫМИ</a:t>
            </a:r>
            <a:endParaRPr lang="en-GB" dirty="0"/>
          </a:p>
        </p:txBody>
      </p:sp>
      <p:sp>
        <p:nvSpPr>
          <p:cNvPr id="9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548915" y="2153599"/>
            <a:ext cx="3931539" cy="47510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900" b="1" baseline="0">
                <a:solidFill>
                  <a:schemeClr val="tx1"/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Описание</a:t>
            </a:r>
            <a:endParaRPr lang="en-GB" dirty="0"/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1125937" y="2153599"/>
            <a:ext cx="3931539" cy="47510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900" b="1" baseline="0">
                <a:solidFill>
                  <a:schemeClr val="tx1"/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Описание</a:t>
            </a:r>
            <a:endParaRPr lang="en-GB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1125933" y="603720"/>
            <a:ext cx="9009778" cy="7763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chemeClr val="bg1"/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Название слайда пишется здесь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30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2" y="245546"/>
            <a:ext cx="10039802" cy="6137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25933" y="1167717"/>
            <a:ext cx="4882712" cy="730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930117" y="6849416"/>
            <a:ext cx="1877966" cy="1004722"/>
          </a:xfrm>
          <a:prstGeom prst="rect">
            <a:avLst/>
          </a:prstGeom>
        </p:spPr>
      </p:pic>
      <p:sp>
        <p:nvSpPr>
          <p:cNvPr id="9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402219" y="3365760"/>
            <a:ext cx="3130128" cy="94945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70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baseline="0">
                <a:solidFill>
                  <a:schemeClr val="bg1"/>
                </a:solidFill>
                <a:latin typeface="M.Video"/>
                <a:cs typeface="M.Video"/>
              </a:defRPr>
            </a:lvl1pPr>
          </a:lstStyle>
          <a:p>
            <a:r>
              <a:rPr lang="ru-RU" dirty="0" smtClean="0">
                <a:solidFill>
                  <a:srgbClr val="FFFFFF"/>
                </a:solidFill>
                <a:latin typeface="M.Video"/>
                <a:cs typeface="M.Video"/>
              </a:rPr>
              <a:t>Название презентации</a:t>
            </a:r>
          </a:p>
          <a:p>
            <a:pPr marL="0" marR="0" indent="0" algn="l" defTabSz="9195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>
                <a:solidFill>
                  <a:srgbClr val="FFFFFF"/>
                </a:solidFill>
                <a:latin typeface="M.Video"/>
                <a:cs typeface="M.Video"/>
              </a:rPr>
              <a:t>Дата</a:t>
            </a:r>
            <a:r>
              <a:rPr lang="en-US" sz="1600" dirty="0" smtClean="0">
                <a:solidFill>
                  <a:srgbClr val="FFFFFF"/>
                </a:solidFill>
                <a:latin typeface="M.Video"/>
                <a:cs typeface="M.Video"/>
              </a:rPr>
              <a:t>:</a:t>
            </a:r>
          </a:p>
          <a:p>
            <a:endParaRPr lang="en-US" sz="3700" b="1" dirty="0">
              <a:solidFill>
                <a:srgbClr val="FFFFFF"/>
              </a:solidFill>
              <a:latin typeface="M.Video"/>
              <a:cs typeface="M.Video"/>
            </a:endParaRP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402317" y="2589412"/>
            <a:ext cx="4850177" cy="77634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59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kern="2600" spc="349" baseline="0">
                <a:solidFill>
                  <a:srgbClr val="FFFFFF"/>
                </a:solidFill>
                <a:latin typeface="M.Video"/>
                <a:cs typeface="M.Video"/>
              </a:defRPr>
            </a:lvl1pPr>
          </a:lstStyle>
          <a:p>
            <a:r>
              <a:rPr lang="ru-RU" sz="4200" b="1" dirty="0" smtClean="0">
                <a:solidFill>
                  <a:schemeClr val="bg1"/>
                </a:solidFill>
                <a:latin typeface="M.Video"/>
                <a:cs typeface="M.Video"/>
              </a:rPr>
              <a:t>ЗАГЛАВНЫМИ</a:t>
            </a:r>
            <a:endParaRPr lang="en-US" sz="4200" b="1" dirty="0">
              <a:solidFill>
                <a:schemeClr val="bg1"/>
              </a:solidFill>
              <a:latin typeface="M.Video"/>
              <a:cs typeface="M.Video"/>
            </a:endParaRPr>
          </a:p>
        </p:txBody>
      </p:sp>
    </p:spTree>
    <p:extLst>
      <p:ext uri="{BB962C8B-B14F-4D97-AF65-F5344CB8AC3E}">
        <p14:creationId xmlns:p14="http://schemas.microsoft.com/office/powerpoint/2010/main" val="423793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8" y="232163"/>
            <a:ext cx="10073451" cy="7880910"/>
          </a:xfrm>
          <a:prstGeom prst="rect">
            <a:avLst/>
          </a:prstGeom>
        </p:spPr>
      </p:pic>
      <p:sp>
        <p:nvSpPr>
          <p:cNvPr id="7" name="Text Placehold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780648" y="2153662"/>
            <a:ext cx="4522877" cy="12121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900" b="1" baseline="0">
                <a:solidFill>
                  <a:schemeClr val="bg1"/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Ширина плашки варьируется</a:t>
            </a:r>
          </a:p>
          <a:p>
            <a:pPr lvl="0"/>
            <a:r>
              <a:rPr lang="ru-RU" dirty="0" smtClean="0"/>
              <a:t>в зависимости от графики</a:t>
            </a:r>
            <a:endParaRPr lang="en-GB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6941339" y="2153662"/>
            <a:ext cx="2539119" cy="12121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900" b="1" baseline="0">
                <a:solidFill>
                  <a:schemeClr val="tx1"/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Описание</a:t>
            </a:r>
            <a:endParaRPr lang="en-GB" dirty="0"/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780748" y="603720"/>
            <a:ext cx="9355065" cy="7768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900" b="1" baseline="0">
                <a:solidFill>
                  <a:srgbClr val="FFFFFF"/>
                </a:solidFill>
                <a:latin typeface="M.Video"/>
                <a:cs typeface="M.Video"/>
              </a:defRPr>
            </a:lvl1pPr>
          </a:lstStyle>
          <a:p>
            <a:r>
              <a:rPr lang="ru-RU" sz="3700" b="1" dirty="0" smtClean="0">
                <a:solidFill>
                  <a:srgbClr val="FFFFFF"/>
                </a:solidFill>
                <a:latin typeface="M.Video"/>
                <a:cs typeface="M.Video"/>
              </a:rPr>
              <a:t>Название</a:t>
            </a:r>
            <a:r>
              <a:rPr lang="ru-RU" sz="3700" b="1" baseline="0" dirty="0" smtClean="0">
                <a:solidFill>
                  <a:srgbClr val="FFFFFF"/>
                </a:solidFill>
                <a:latin typeface="M.Video"/>
                <a:cs typeface="M.Video"/>
              </a:rPr>
              <a:t> слайда пишется здесь</a:t>
            </a:r>
            <a:endParaRPr lang="en-US" sz="3700" b="1" dirty="0">
              <a:solidFill>
                <a:srgbClr val="FFFFFF"/>
              </a:solidFill>
              <a:latin typeface="M.Video"/>
              <a:cs typeface="M.Video"/>
            </a:endParaRPr>
          </a:p>
        </p:txBody>
      </p:sp>
      <p:sp>
        <p:nvSpPr>
          <p:cNvPr id="9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7678499" y="7681512"/>
            <a:ext cx="2539119" cy="34902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baseline="0">
                <a:solidFill>
                  <a:schemeClr val="bg1">
                    <a:lumMod val="65000"/>
                  </a:schemeClr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ЗАГЛАВНЫМИ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501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59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21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31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0413923"/>
              </p:ext>
            </p:extLst>
          </p:nvPr>
        </p:nvGraphicFramePr>
        <p:xfrm>
          <a:off x="1834" y="1911"/>
          <a:ext cx="1806" cy="1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4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" y="1911"/>
                        <a:ext cx="1806" cy="19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 userDrawn="1"/>
        </p:nvSpPr>
        <p:spPr bwMode="auto">
          <a:xfrm>
            <a:off x="2" y="8007147"/>
            <a:ext cx="10442575" cy="276989"/>
          </a:xfrm>
          <a:prstGeom prst="rect">
            <a:avLst/>
          </a:prstGeom>
          <a:solidFill>
            <a:srgbClr val="EAEAEA"/>
          </a:solidFill>
          <a:ln w="6350">
            <a:noFill/>
            <a:miter lim="800000"/>
            <a:headEnd/>
            <a:tailEnd/>
          </a:ln>
          <a:effectLst/>
          <a:extLst/>
        </p:spPr>
        <p:txBody>
          <a:bodyPr lIns="45617" tIns="45617" rIns="45617" bIns="45617" rtlCol="0" anchor="ctr" anchorCtr="0"/>
          <a:lstStyle/>
          <a:p>
            <a:pPr algn="ctr" defTabSz="912340" eaLnBrk="0">
              <a:spcBef>
                <a:spcPct val="30000"/>
              </a:spcBef>
            </a:pPr>
            <a:endParaRPr lang="ru-RU" sz="1000" b="0" i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9940855" y="7950388"/>
            <a:ext cx="563600" cy="3667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3078" rIns="0" bIns="53078" rtlCol="0" anchor="ctr"/>
          <a:lstStyle/>
          <a:p>
            <a:pPr algn="ctr" defTabSz="1069494"/>
            <a:fld id="{4CDA9F53-1CE5-4FBB-B84A-F48B43907A69}" type="slidenum">
              <a:rPr lang="en-GB" sz="1000" b="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pPr algn="ctr" defTabSz="1069494"/>
              <a:t>‹#›</a:t>
            </a:fld>
            <a:endParaRPr lang="ru-RU" sz="1000" b="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0" name="Прямая соединительная линия 18"/>
          <p:cNvCxnSpPr/>
          <p:nvPr userDrawn="1"/>
        </p:nvCxnSpPr>
        <p:spPr>
          <a:xfrm>
            <a:off x="196079" y="799120"/>
            <a:ext cx="10017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/>
          <p:cNvPicPr>
            <a:picLocks noChangeAspect="1"/>
          </p:cNvPicPr>
          <p:nvPr userDrawn="1"/>
        </p:nvPicPr>
        <p:blipFill rotWithShape="1">
          <a:blip r:embed="rId6" cstate="print"/>
          <a:srcRect l="4490" r="6899" b="24512"/>
          <a:stretch/>
        </p:blipFill>
        <p:spPr>
          <a:xfrm>
            <a:off x="9036255" y="242520"/>
            <a:ext cx="1187753" cy="526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409654" y="8012640"/>
            <a:ext cx="1590802" cy="263523"/>
          </a:xfrm>
          <a:prstGeom prst="rect">
            <a:avLst/>
          </a:prstGeom>
          <a:noFill/>
        </p:spPr>
        <p:txBody>
          <a:bodyPr wrap="none" lIns="78096" tIns="39047" rIns="78096" bIns="39047" rtlCol="0" anchor="ctr">
            <a:spAutoFit/>
          </a:bodyPr>
          <a:lstStyle/>
          <a:p>
            <a:pPr algn="ctr" defTabSz="799977"/>
            <a:r>
              <a:rPr lang="en-US" sz="12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Strictly </a:t>
            </a:r>
            <a:r>
              <a:rPr lang="en-US" sz="12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Confidential</a:t>
            </a:r>
            <a:endParaRPr lang="ru-RU" sz="1200" b="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879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84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5438425"/>
              </p:ext>
            </p:extLst>
          </p:nvPr>
        </p:nvGraphicFramePr>
        <p:xfrm>
          <a:off x="1834" y="1906"/>
          <a:ext cx="1806" cy="1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" y="1906"/>
                        <a:ext cx="1806" cy="19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12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059519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59519"/>
            <a:fld id="{565BD741-99E6-4004-8ABE-6436E489AE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59519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8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/>
          <a:stretch/>
        </p:blipFill>
        <p:spPr>
          <a:xfrm>
            <a:off x="-46455" y="2"/>
            <a:ext cx="10489032" cy="828516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 bwMode="auto">
          <a:xfrm>
            <a:off x="-46458" y="2"/>
            <a:ext cx="10489033" cy="8285163"/>
          </a:xfrm>
          <a:prstGeom prst="rect">
            <a:avLst/>
          </a:prstGeom>
          <a:solidFill>
            <a:schemeClr val="accent5">
              <a:lumMod val="20000"/>
              <a:lumOff val="80000"/>
              <a:alpha val="57000"/>
            </a:schemeClr>
          </a:solidFill>
          <a:ln w="6350">
            <a:noFill/>
            <a:miter lim="800000"/>
            <a:headEnd/>
            <a:tailEnd/>
          </a:ln>
          <a:effectLst/>
          <a:extLst/>
        </p:spPr>
        <p:txBody>
          <a:bodyPr lIns="45625" tIns="45625" rIns="45625" bIns="45625" rtlCol="0" anchor="ctr" anchorCtr="0"/>
          <a:lstStyle/>
          <a:p>
            <a:pPr algn="ctr" defTabSz="912514" eaLnBrk="0">
              <a:spcBef>
                <a:spcPct val="30000"/>
              </a:spcBef>
            </a:pPr>
            <a:endParaRPr lang="ru-RU" sz="1600" b="1" dirty="0" smtClean="0">
              <a:solidFill>
                <a:prstClr val="white"/>
              </a:solidFill>
              <a:latin typeface="M.Video" pitchFamily="2" charset="0"/>
            </a:endParaRPr>
          </a:p>
        </p:txBody>
      </p:sp>
      <p:sp>
        <p:nvSpPr>
          <p:cNvPr id="5" name="Freeform 2"/>
          <p:cNvSpPr>
            <a:spLocks/>
          </p:cNvSpPr>
          <p:nvPr userDrawn="1"/>
        </p:nvSpPr>
        <p:spPr bwMode="auto">
          <a:xfrm>
            <a:off x="-46458" y="866906"/>
            <a:ext cx="6731062" cy="1662544"/>
          </a:xfrm>
          <a:custGeom>
            <a:avLst/>
            <a:gdLst>
              <a:gd name="T0" fmla="*/ 1469 w 4332"/>
              <a:gd name="T1" fmla="*/ 5760 h 796"/>
              <a:gd name="T2" fmla="*/ 0 w 4332"/>
              <a:gd name="T3" fmla="*/ 1146175 h 796"/>
              <a:gd name="T4" fmla="*/ 6135041 w 4332"/>
              <a:gd name="T5" fmla="*/ 1146175 h 796"/>
              <a:gd name="T6" fmla="*/ 6362700 w 4332"/>
              <a:gd name="T7" fmla="*/ 0 h 796"/>
              <a:gd name="T8" fmla="*/ 1469 w 4332"/>
              <a:gd name="T9" fmla="*/ 5760 h 7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32"/>
              <a:gd name="T16" fmla="*/ 0 h 796"/>
              <a:gd name="T17" fmla="*/ 4332 w 4332"/>
              <a:gd name="T18" fmla="*/ 796 h 7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32" h="796">
                <a:moveTo>
                  <a:pt x="1" y="4"/>
                </a:moveTo>
                <a:lnTo>
                  <a:pt x="0" y="796"/>
                </a:lnTo>
                <a:lnTo>
                  <a:pt x="4177" y="796"/>
                </a:lnTo>
                <a:lnTo>
                  <a:pt x="4332" y="0"/>
                </a:lnTo>
                <a:lnTo>
                  <a:pt x="1" y="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91119" tIns="45569" rIns="91119" bIns="45569" anchor="ctr"/>
          <a:lstStyle/>
          <a:p>
            <a:pPr algn="ctr" defTabSz="798690">
              <a:lnSpc>
                <a:spcPct val="85000"/>
              </a:lnSpc>
              <a:spcAft>
                <a:spcPts val="575"/>
              </a:spcAft>
              <a:buClr>
                <a:srgbClr val="FFE600"/>
              </a:buClr>
              <a:buSzPct val="70000"/>
            </a:pPr>
            <a:endParaRPr lang="en-US" sz="1700" b="1" dirty="0">
              <a:solidFill>
                <a:prstClr val="white"/>
              </a:solidFill>
              <a:latin typeface="M.Video"/>
            </a:endParaRPr>
          </a:p>
        </p:txBody>
      </p:sp>
    </p:spTree>
    <p:extLst>
      <p:ext uri="{BB962C8B-B14F-4D97-AF65-F5344CB8AC3E}">
        <p14:creationId xmlns:p14="http://schemas.microsoft.com/office/powerpoint/2010/main" val="294806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1106"/>
          <a:stretch/>
        </p:blipFill>
        <p:spPr>
          <a:xfrm>
            <a:off x="-23747" y="5576"/>
            <a:ext cx="10466325" cy="8346851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auto">
          <a:xfrm>
            <a:off x="-46458" y="2"/>
            <a:ext cx="10489033" cy="8352425"/>
          </a:xfrm>
          <a:prstGeom prst="rect">
            <a:avLst/>
          </a:prstGeom>
          <a:solidFill>
            <a:schemeClr val="accent5">
              <a:lumMod val="20000"/>
              <a:lumOff val="80000"/>
              <a:alpha val="42000"/>
            </a:schemeClr>
          </a:solidFill>
          <a:ln w="6350">
            <a:noFill/>
            <a:miter lim="800000"/>
            <a:headEnd/>
            <a:tailEnd/>
          </a:ln>
          <a:effectLst/>
          <a:extLst/>
        </p:spPr>
        <p:txBody>
          <a:bodyPr lIns="45625" tIns="45625" rIns="45625" bIns="45625" rtlCol="0" anchor="ctr" anchorCtr="0"/>
          <a:lstStyle/>
          <a:p>
            <a:pPr algn="ctr" defTabSz="912514" eaLnBrk="0">
              <a:spcBef>
                <a:spcPct val="30000"/>
              </a:spcBef>
            </a:pPr>
            <a:endParaRPr lang="ru-RU" sz="1600" b="1" dirty="0" smtClean="0">
              <a:solidFill>
                <a:prstClr val="white"/>
              </a:solidFill>
              <a:latin typeface="M.Video" pitchFamily="2" charset="0"/>
            </a:endParaRPr>
          </a:p>
        </p:txBody>
      </p:sp>
      <p:sp>
        <p:nvSpPr>
          <p:cNvPr id="5" name="Freeform 2"/>
          <p:cNvSpPr>
            <a:spLocks/>
          </p:cNvSpPr>
          <p:nvPr userDrawn="1"/>
        </p:nvSpPr>
        <p:spPr bwMode="auto">
          <a:xfrm flipH="1">
            <a:off x="5162222" y="6007766"/>
            <a:ext cx="5280355" cy="1931186"/>
          </a:xfrm>
          <a:custGeom>
            <a:avLst/>
            <a:gdLst>
              <a:gd name="T0" fmla="*/ 1469 w 4332"/>
              <a:gd name="T1" fmla="*/ 5760 h 796"/>
              <a:gd name="T2" fmla="*/ 0 w 4332"/>
              <a:gd name="T3" fmla="*/ 1146175 h 796"/>
              <a:gd name="T4" fmla="*/ 6135041 w 4332"/>
              <a:gd name="T5" fmla="*/ 1146175 h 796"/>
              <a:gd name="T6" fmla="*/ 6362700 w 4332"/>
              <a:gd name="T7" fmla="*/ 0 h 796"/>
              <a:gd name="T8" fmla="*/ 1469 w 4332"/>
              <a:gd name="T9" fmla="*/ 5760 h 7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32"/>
              <a:gd name="T16" fmla="*/ 0 h 796"/>
              <a:gd name="T17" fmla="*/ 4332 w 4332"/>
              <a:gd name="T18" fmla="*/ 796 h 7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32" h="796">
                <a:moveTo>
                  <a:pt x="1" y="4"/>
                </a:moveTo>
                <a:lnTo>
                  <a:pt x="0" y="796"/>
                </a:lnTo>
                <a:lnTo>
                  <a:pt x="4177" y="796"/>
                </a:lnTo>
                <a:lnTo>
                  <a:pt x="4332" y="0"/>
                </a:lnTo>
                <a:lnTo>
                  <a:pt x="1" y="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91119" tIns="45569" rIns="91119" bIns="45569" anchor="ctr"/>
          <a:lstStyle/>
          <a:p>
            <a:pPr algn="ctr" defTabSz="798690">
              <a:lnSpc>
                <a:spcPct val="85000"/>
              </a:lnSpc>
              <a:spcAft>
                <a:spcPts val="575"/>
              </a:spcAft>
              <a:buClr>
                <a:srgbClr val="FFE600"/>
              </a:buClr>
              <a:buSzPct val="70000"/>
            </a:pPr>
            <a:endParaRPr lang="en-US" sz="1700" b="1" dirty="0">
              <a:solidFill>
                <a:prstClr val="white"/>
              </a:solidFill>
              <a:latin typeface="M.Video"/>
            </a:endParaRPr>
          </a:p>
        </p:txBody>
      </p:sp>
    </p:spTree>
    <p:extLst>
      <p:ext uri="{BB962C8B-B14F-4D97-AF65-F5344CB8AC3E}">
        <p14:creationId xmlns:p14="http://schemas.microsoft.com/office/powerpoint/2010/main" val="294806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9566627"/>
              </p:ext>
            </p:extLst>
          </p:nvPr>
        </p:nvGraphicFramePr>
        <p:xfrm>
          <a:off x="1" y="0"/>
          <a:ext cx="181295" cy="19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50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81295" cy="191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937942" y="7894155"/>
            <a:ext cx="3306815" cy="204162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accent5">
                    <a:lumMod val="60000"/>
                    <a:lumOff val="40000"/>
                  </a:schemeClr>
                </a:solidFill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25143" y="-1"/>
            <a:ext cx="9089937" cy="953473"/>
          </a:xfrm>
          <a:prstGeom prst="rect">
            <a:avLst/>
          </a:prstGeom>
        </p:spPr>
        <p:txBody>
          <a:bodyPr vert="horz" lIns="105285" tIns="54747" rIns="105285" bIns="54747" rtlCol="0" anchor="ctr">
            <a:norm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925136" y="1272671"/>
            <a:ext cx="9127407" cy="6186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50000"/>
              </a:lnSpc>
              <a:defRPr sz="14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77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 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808745" y="3538412"/>
            <a:ext cx="6825124" cy="1035765"/>
          </a:xfrm>
          <a:prstGeom prst="rect">
            <a:avLst/>
          </a:prstGeom>
        </p:spPr>
        <p:txBody>
          <a:bodyPr vert="horz" lIns="106070" tIns="53036" rIns="106070" bIns="53036"/>
          <a:lstStyle>
            <a:lvl1pPr marL="0" indent="0">
              <a:buNone/>
              <a:defRPr sz="5100" b="1" baseline="0">
                <a:solidFill>
                  <a:srgbClr val="FFFFFF"/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94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61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84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8" y="232163"/>
            <a:ext cx="10073451" cy="7880910"/>
          </a:xfrm>
          <a:prstGeom prst="rect">
            <a:avLst/>
          </a:prstGeom>
        </p:spPr>
      </p:pic>
      <p:sp>
        <p:nvSpPr>
          <p:cNvPr id="7" name="Text Placehold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780749" y="2153664"/>
            <a:ext cx="3785385" cy="12121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900" b="1" baseline="0">
                <a:solidFill>
                  <a:srgbClr val="FFFFFF"/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Ширина плашки варьируется</a:t>
            </a:r>
          </a:p>
          <a:p>
            <a:pPr lvl="0"/>
            <a:r>
              <a:rPr lang="ru-RU" dirty="0" smtClean="0"/>
              <a:t>в зависимости от графики</a:t>
            </a:r>
            <a:endParaRPr lang="en-GB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6941339" y="2153664"/>
            <a:ext cx="2539119" cy="12121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900" b="1" baseline="0">
                <a:solidFill>
                  <a:srgbClr val="231F20"/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Описание</a:t>
            </a:r>
            <a:endParaRPr lang="en-GB" dirty="0"/>
          </a:p>
        </p:txBody>
      </p:sp>
      <p:sp>
        <p:nvSpPr>
          <p:cNvPr id="13" name="Text Placeholder 39"/>
          <p:cNvSpPr>
            <a:spLocks noGrp="1"/>
          </p:cNvSpPr>
          <p:nvPr>
            <p:ph type="body" sz="quarter" idx="14" hasCustomPrompt="1"/>
          </p:nvPr>
        </p:nvSpPr>
        <p:spPr>
          <a:xfrm>
            <a:off x="798305" y="3970022"/>
            <a:ext cx="2539119" cy="12121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900" b="1" baseline="0">
                <a:solidFill>
                  <a:srgbClr val="231F20"/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Описание</a:t>
            </a:r>
            <a:endParaRPr lang="en-GB" dirty="0"/>
          </a:p>
        </p:txBody>
      </p:sp>
      <p:sp>
        <p:nvSpPr>
          <p:cNvPr id="15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6040357" y="3970022"/>
            <a:ext cx="4031435" cy="12121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900" b="1" baseline="0">
                <a:solidFill>
                  <a:srgbClr val="FFFFFF"/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Ширина плашки варьируется</a:t>
            </a:r>
          </a:p>
          <a:p>
            <a:pPr lvl="0"/>
            <a:r>
              <a:rPr lang="ru-RU" dirty="0" smtClean="0"/>
              <a:t>в зависимости от графики</a:t>
            </a:r>
            <a:endParaRPr lang="en-GB" dirty="0"/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7678499" y="7681512"/>
            <a:ext cx="2539119" cy="34902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baseline="0">
                <a:solidFill>
                  <a:schemeClr val="bg1">
                    <a:lumMod val="65000"/>
                  </a:schemeClr>
                </a:solidFill>
                <a:latin typeface="M.Video"/>
                <a:cs typeface="M.Video"/>
              </a:defRPr>
            </a:lvl1pPr>
          </a:lstStyle>
          <a:p>
            <a:pPr lvl="0"/>
            <a:r>
              <a:rPr lang="ru-RU" dirty="0" smtClean="0"/>
              <a:t>ЗАГЛАВНЫМИ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57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NULL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080166497"/>
              </p:ext>
            </p:extLst>
          </p:nvPr>
        </p:nvGraphicFramePr>
        <p:xfrm>
          <a:off x="1593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15" name="think-cell Slide" r:id="rId10" imgW="306" imgH="306" progId="TCLayout.ActiveDocument.1">
                  <p:embed/>
                </p:oleObj>
              </mc:Choice>
              <mc:Fallback>
                <p:oleObj name="think-cell Slide" r:id="rId10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3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2" y="1933211"/>
            <a:ext cx="9398318" cy="5467825"/>
          </a:xfrm>
          <a:prstGeom prst="rect">
            <a:avLst/>
          </a:prstGeom>
        </p:spPr>
        <p:txBody>
          <a:bodyPr vert="horz" lIns="93612" tIns="46805" rIns="93612" bIns="4680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4" r:id="rId4"/>
    <p:sldLayoutId id="2147483696" r:id="rId5"/>
    <p:sldLayoutId id="2147483722" r:id="rId6"/>
  </p:sldLayoutIdLst>
  <p:timing>
    <p:tnLst>
      <p:par>
        <p:cTn id="1" dur="indefinite" restart="never" nodeType="tmRoot"/>
      </p:par>
    </p:tnLst>
  </p:timing>
  <p:txStyles>
    <p:titleStyle>
      <a:lvl1pPr algn="ctr" defTabSz="93612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046" indent="-351046" algn="l" defTabSz="9361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760600" indent="-292538" algn="l" defTabSz="936125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170153" indent="-234031" algn="l" defTabSz="93612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38214" indent="-234031" algn="l" defTabSz="936125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2106276" indent="-234031" algn="l" defTabSz="936125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2574336" indent="-234031" algn="l" defTabSz="9361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2398" indent="-234031" algn="l" defTabSz="9361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459" indent="-234031" algn="l" defTabSz="9361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8520" indent="-234031" algn="l" defTabSz="9361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61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61" algn="l" defTabSz="9361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6125" algn="l" defTabSz="9361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183" algn="l" defTabSz="9361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2246" algn="l" defTabSz="9361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0308" algn="l" defTabSz="9361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370" algn="l" defTabSz="9361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76428" algn="l" defTabSz="9361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44490" algn="l" defTabSz="9361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129" y="331790"/>
            <a:ext cx="9398318" cy="1380861"/>
          </a:xfrm>
          <a:prstGeom prst="rect">
            <a:avLst/>
          </a:prstGeom>
        </p:spPr>
        <p:txBody>
          <a:bodyPr vert="horz" lIns="105919" tIns="52979" rIns="105919" bIns="52979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29" y="1933223"/>
            <a:ext cx="9398318" cy="5467825"/>
          </a:xfrm>
          <a:prstGeom prst="rect">
            <a:avLst/>
          </a:prstGeom>
        </p:spPr>
        <p:txBody>
          <a:bodyPr vert="horz" lIns="105919" tIns="52979" rIns="105919" bIns="52979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7884" y="7679237"/>
            <a:ext cx="3306815" cy="441109"/>
          </a:xfrm>
          <a:prstGeom prst="rect">
            <a:avLst/>
          </a:prstGeom>
        </p:spPr>
        <p:txBody>
          <a:bodyPr vert="horz" lIns="105919" tIns="52979" rIns="105919" bIns="5297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9203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3847" y="7679237"/>
            <a:ext cx="2436601" cy="441109"/>
          </a:xfrm>
          <a:prstGeom prst="rect">
            <a:avLst/>
          </a:prstGeom>
        </p:spPr>
        <p:txBody>
          <a:bodyPr vert="horz" lIns="105919" tIns="52979" rIns="105919" bIns="5297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9203"/>
            <a:fld id="{565BD741-99E6-4004-8ABE-6436E489AE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59203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8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59203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7203" indent="-397203" algn="l" defTabSz="105920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860617" indent="-330991" algn="l" defTabSz="1059203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323990" indent="-264801" algn="l" defTabSz="10592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853605" indent="-264801" algn="l" defTabSz="105920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383199" indent="-264801" algn="l" defTabSz="105920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912809" indent="-264801" algn="l" defTabSz="105920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42407" indent="-264801" algn="l" defTabSz="105920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72009" indent="-264801" algn="l" defTabSz="105920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01611" indent="-264801" algn="l" defTabSz="105920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9605" algn="l" defTabSz="1059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9203" algn="l" defTabSz="1059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807" algn="l" defTabSz="1059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8409" algn="l" defTabSz="1059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8002" algn="l" defTabSz="1059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7598" algn="l" defTabSz="1059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7208" algn="l" defTabSz="1059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36809" algn="l" defTabSz="1059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129" y="331790"/>
            <a:ext cx="9398318" cy="1380861"/>
          </a:xfrm>
          <a:prstGeom prst="rect">
            <a:avLst/>
          </a:prstGeom>
        </p:spPr>
        <p:txBody>
          <a:bodyPr vert="horz" lIns="105951" tIns="52993" rIns="105951" bIns="52993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29" y="1933223"/>
            <a:ext cx="9398318" cy="5467825"/>
          </a:xfrm>
          <a:prstGeom prst="rect">
            <a:avLst/>
          </a:prstGeom>
        </p:spPr>
        <p:txBody>
          <a:bodyPr vert="horz" lIns="105951" tIns="52993" rIns="105951" bIns="5299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7884" y="7679234"/>
            <a:ext cx="3306815" cy="441109"/>
          </a:xfrm>
          <a:prstGeom prst="rect">
            <a:avLst/>
          </a:prstGeom>
        </p:spPr>
        <p:txBody>
          <a:bodyPr vert="horz" lIns="105951" tIns="52993" rIns="105951" bIns="5299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9519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3847" y="7679234"/>
            <a:ext cx="2436601" cy="441109"/>
          </a:xfrm>
          <a:prstGeom prst="rect">
            <a:avLst/>
          </a:prstGeom>
        </p:spPr>
        <p:txBody>
          <a:bodyPr vert="horz" lIns="105951" tIns="52993" rIns="105951" bIns="5299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9519"/>
            <a:fld id="{565BD741-99E6-4004-8ABE-6436E489AE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59519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4" r:id="rId5"/>
    <p:sldLayoutId id="2147483715" r:id="rId6"/>
    <p:sldLayoutId id="2147483717" r:id="rId7"/>
    <p:sldLayoutId id="214748372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59519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7322" indent="-397322" algn="l" defTabSz="105951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860873" indent="-331090" algn="l" defTabSz="105951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324385" indent="-264880" algn="l" defTabSz="105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159" indent="-264880" algn="l" defTabSz="1059519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383909" indent="-264880" algn="l" defTabSz="1059519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913677" indent="-264880" algn="l" defTabSz="10595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434" indent="-264880" algn="l" defTabSz="10595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192" indent="-264880" algn="l" defTabSz="10595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02952" indent="-264880" algn="l" defTabSz="10595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9762" algn="l" defTabSz="1059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9519" algn="l" defTabSz="1059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279" algn="l" defTabSz="1059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9040" algn="l" defTabSz="1059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8791" algn="l" defTabSz="1059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8544" algn="l" defTabSz="1059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314" algn="l" defTabSz="1059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38073" algn="l" defTabSz="1059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8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1564877"/>
              </p:ext>
            </p:extLst>
          </p:nvPr>
        </p:nvGraphicFramePr>
        <p:xfrm>
          <a:off x="1815" y="1920"/>
          <a:ext cx="1812" cy="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8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5" y="1920"/>
                        <a:ext cx="1812" cy="1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442575" cy="828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>
            <a:spLocks/>
          </p:cNvSpPr>
          <p:nvPr/>
        </p:nvSpPr>
        <p:spPr bwMode="auto">
          <a:xfrm rot="10800000" flipH="1" flipV="1">
            <a:off x="4" y="6381946"/>
            <a:ext cx="6783732" cy="1414369"/>
          </a:xfrm>
          <a:custGeom>
            <a:avLst/>
            <a:gdLst>
              <a:gd name="connsiteX0" fmla="*/ 9702 w 10000"/>
              <a:gd name="connsiteY0" fmla="*/ 25 h 10000"/>
              <a:gd name="connsiteX1" fmla="*/ 0 w 10000"/>
              <a:gd name="connsiteY1" fmla="*/ 0 h 10000"/>
              <a:gd name="connsiteX2" fmla="*/ 22 w 10000"/>
              <a:gd name="connsiteY2" fmla="*/ 10000 h 10000"/>
              <a:gd name="connsiteX3" fmla="*/ 9704 w 10000"/>
              <a:gd name="connsiteY3" fmla="*/ 9975 h 10000"/>
              <a:gd name="connsiteX4" fmla="*/ 9704 w 10000"/>
              <a:gd name="connsiteY4" fmla="*/ 9950 h 10000"/>
              <a:gd name="connsiteX5" fmla="*/ 10000 w 10000"/>
              <a:gd name="connsiteY5" fmla="*/ 25 h 10000"/>
              <a:gd name="connsiteX6" fmla="*/ 9702 w 10000"/>
              <a:gd name="connsiteY6" fmla="*/ 25 h 10000"/>
              <a:gd name="connsiteX0" fmla="*/ 10000 w 10000"/>
              <a:gd name="connsiteY0" fmla="*/ 25 h 10000"/>
              <a:gd name="connsiteX1" fmla="*/ 0 w 10000"/>
              <a:gd name="connsiteY1" fmla="*/ 0 h 10000"/>
              <a:gd name="connsiteX2" fmla="*/ 22 w 10000"/>
              <a:gd name="connsiteY2" fmla="*/ 10000 h 10000"/>
              <a:gd name="connsiteX3" fmla="*/ 9704 w 10000"/>
              <a:gd name="connsiteY3" fmla="*/ 9975 h 10000"/>
              <a:gd name="connsiteX4" fmla="*/ 9704 w 10000"/>
              <a:gd name="connsiteY4" fmla="*/ 9950 h 10000"/>
              <a:gd name="connsiteX5" fmla="*/ 10000 w 10000"/>
              <a:gd name="connsiteY5" fmla="*/ 25 h 10000"/>
              <a:gd name="connsiteX0" fmla="*/ 10007 w 10007"/>
              <a:gd name="connsiteY0" fmla="*/ 25 h 10000"/>
              <a:gd name="connsiteX1" fmla="*/ 7 w 10007"/>
              <a:gd name="connsiteY1" fmla="*/ 0 h 10000"/>
              <a:gd name="connsiteX2" fmla="*/ 7 w 10007"/>
              <a:gd name="connsiteY2" fmla="*/ 10000 h 10000"/>
              <a:gd name="connsiteX3" fmla="*/ 9711 w 10007"/>
              <a:gd name="connsiteY3" fmla="*/ 9975 h 10000"/>
              <a:gd name="connsiteX4" fmla="*/ 9711 w 10007"/>
              <a:gd name="connsiteY4" fmla="*/ 9950 h 10000"/>
              <a:gd name="connsiteX5" fmla="*/ 10007 w 10007"/>
              <a:gd name="connsiteY5" fmla="*/ 25 h 10000"/>
              <a:gd name="connsiteX0" fmla="*/ 10062 w 10062"/>
              <a:gd name="connsiteY0" fmla="*/ 45 h 10000"/>
              <a:gd name="connsiteX1" fmla="*/ 7 w 10062"/>
              <a:gd name="connsiteY1" fmla="*/ 0 h 10000"/>
              <a:gd name="connsiteX2" fmla="*/ 7 w 10062"/>
              <a:gd name="connsiteY2" fmla="*/ 10000 h 10000"/>
              <a:gd name="connsiteX3" fmla="*/ 9711 w 10062"/>
              <a:gd name="connsiteY3" fmla="*/ 9975 h 10000"/>
              <a:gd name="connsiteX4" fmla="*/ 9711 w 10062"/>
              <a:gd name="connsiteY4" fmla="*/ 9950 h 10000"/>
              <a:gd name="connsiteX5" fmla="*/ 10062 w 10062"/>
              <a:gd name="connsiteY5" fmla="*/ 45 h 10000"/>
              <a:gd name="connsiteX0" fmla="*/ 10062 w 10062"/>
              <a:gd name="connsiteY0" fmla="*/ 45 h 10000"/>
              <a:gd name="connsiteX1" fmla="*/ 7 w 10062"/>
              <a:gd name="connsiteY1" fmla="*/ 0 h 10000"/>
              <a:gd name="connsiteX2" fmla="*/ 7 w 10062"/>
              <a:gd name="connsiteY2" fmla="*/ 10000 h 10000"/>
              <a:gd name="connsiteX3" fmla="*/ 9711 w 10062"/>
              <a:gd name="connsiteY3" fmla="*/ 9975 h 10000"/>
              <a:gd name="connsiteX4" fmla="*/ 9711 w 10062"/>
              <a:gd name="connsiteY4" fmla="*/ 9950 h 10000"/>
              <a:gd name="connsiteX5" fmla="*/ 10062 w 10062"/>
              <a:gd name="connsiteY5" fmla="*/ 45 h 10000"/>
              <a:gd name="connsiteX0" fmla="*/ 10062 w 10062"/>
              <a:gd name="connsiteY0" fmla="*/ 45 h 10000"/>
              <a:gd name="connsiteX1" fmla="*/ 7 w 10062"/>
              <a:gd name="connsiteY1" fmla="*/ 0 h 10000"/>
              <a:gd name="connsiteX2" fmla="*/ 7 w 10062"/>
              <a:gd name="connsiteY2" fmla="*/ 10000 h 10000"/>
              <a:gd name="connsiteX3" fmla="*/ 9711 w 10062"/>
              <a:gd name="connsiteY3" fmla="*/ 9975 h 10000"/>
              <a:gd name="connsiteX4" fmla="*/ 9711 w 10062"/>
              <a:gd name="connsiteY4" fmla="*/ 9950 h 10000"/>
              <a:gd name="connsiteX5" fmla="*/ 10062 w 10062"/>
              <a:gd name="connsiteY5" fmla="*/ 45 h 10000"/>
              <a:gd name="connsiteX0" fmla="*/ 10062 w 10062"/>
              <a:gd name="connsiteY0" fmla="*/ 45 h 10000"/>
              <a:gd name="connsiteX1" fmla="*/ 7 w 10062"/>
              <a:gd name="connsiteY1" fmla="*/ 0 h 10000"/>
              <a:gd name="connsiteX2" fmla="*/ 7 w 10062"/>
              <a:gd name="connsiteY2" fmla="*/ 10000 h 10000"/>
              <a:gd name="connsiteX3" fmla="*/ 9711 w 10062"/>
              <a:gd name="connsiteY3" fmla="*/ 9975 h 10000"/>
              <a:gd name="connsiteX4" fmla="*/ 10062 w 10062"/>
              <a:gd name="connsiteY4" fmla="*/ 45 h 10000"/>
              <a:gd name="connsiteX0" fmla="*/ 10062 w 10062"/>
              <a:gd name="connsiteY0" fmla="*/ 45 h 10018"/>
              <a:gd name="connsiteX1" fmla="*/ 7 w 10062"/>
              <a:gd name="connsiteY1" fmla="*/ 0 h 10018"/>
              <a:gd name="connsiteX2" fmla="*/ 7 w 10062"/>
              <a:gd name="connsiteY2" fmla="*/ 10000 h 10018"/>
              <a:gd name="connsiteX3" fmla="*/ 9500 w 10062"/>
              <a:gd name="connsiteY3" fmla="*/ 10018 h 10018"/>
              <a:gd name="connsiteX4" fmla="*/ 10062 w 10062"/>
              <a:gd name="connsiteY4" fmla="*/ 45 h 10018"/>
              <a:gd name="connsiteX0" fmla="*/ 10062 w 10062"/>
              <a:gd name="connsiteY0" fmla="*/ 45 h 10002"/>
              <a:gd name="connsiteX1" fmla="*/ 7 w 10062"/>
              <a:gd name="connsiteY1" fmla="*/ 0 h 10002"/>
              <a:gd name="connsiteX2" fmla="*/ 7 w 10062"/>
              <a:gd name="connsiteY2" fmla="*/ 10000 h 10002"/>
              <a:gd name="connsiteX3" fmla="*/ 9484 w 10062"/>
              <a:gd name="connsiteY3" fmla="*/ 10002 h 10002"/>
              <a:gd name="connsiteX4" fmla="*/ 10062 w 10062"/>
              <a:gd name="connsiteY4" fmla="*/ 45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2" h="10002">
                <a:moveTo>
                  <a:pt x="10062" y="45"/>
                </a:moveTo>
                <a:lnTo>
                  <a:pt x="7" y="0"/>
                </a:lnTo>
                <a:cubicBezTo>
                  <a:pt x="14" y="3333"/>
                  <a:pt x="0" y="6667"/>
                  <a:pt x="7" y="10000"/>
                </a:cubicBezTo>
                <a:lnTo>
                  <a:pt x="9484" y="10002"/>
                </a:lnTo>
                <a:cubicBezTo>
                  <a:pt x="9671" y="6678"/>
                  <a:pt x="9875" y="3369"/>
                  <a:pt x="10062" y="4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339" tIns="50218" rIns="100339" bIns="50218" rtlCol="0" anchor="ctr"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Инструменты управления требованиями, или от текста к структуре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6" y="4389120"/>
            <a:ext cx="3374493" cy="16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22" y="4474961"/>
            <a:ext cx="8828635" cy="3375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314" y="986912"/>
            <a:ext cx="3839111" cy="354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0416" y="1893597"/>
            <a:ext cx="5381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этом в требования вносятся правки и ведётся параллельная работа вплоть до начала тестирования.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7675" y="986912"/>
            <a:ext cx="461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А можно поправить?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228" y="331280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Requirement management tools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340" y="33704"/>
            <a:ext cx="1546402" cy="7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8876" y="1900736"/>
            <a:ext cx="357187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Критерии инструментов: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ru-RU" dirty="0" smtClean="0"/>
              <a:t>Лёгкость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ru-RU" dirty="0" smtClean="0"/>
              <a:t>Подсветка синтаксиса </a:t>
            </a:r>
            <a:r>
              <a:rPr lang="en-US" dirty="0" smtClean="0"/>
              <a:t>gherkin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ru-RU" dirty="0" smtClean="0"/>
              <a:t>Интеграция с </a:t>
            </a:r>
            <a:r>
              <a:rPr lang="en-US" dirty="0" smtClean="0"/>
              <a:t>GIT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ru-RU" dirty="0" smtClean="0"/>
              <a:t>Удобство использования.</a:t>
            </a:r>
            <a:endParaRPr lang="en-US" dirty="0" smtClean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699" y="2272211"/>
            <a:ext cx="767736" cy="7677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751" y="3027554"/>
            <a:ext cx="767736" cy="7677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699" y="3027554"/>
            <a:ext cx="767736" cy="7677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751" y="3795290"/>
            <a:ext cx="767736" cy="7677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699" y="3795290"/>
            <a:ext cx="767736" cy="7677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699" y="4550633"/>
            <a:ext cx="767736" cy="7677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120" y="984610"/>
            <a:ext cx="1364845" cy="1456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596" y="951486"/>
            <a:ext cx="1279236" cy="1320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266" y="2413222"/>
            <a:ext cx="734706" cy="6654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813" y="4601767"/>
            <a:ext cx="734706" cy="6654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192" y="2956192"/>
            <a:ext cx="767736" cy="7677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192" y="3723928"/>
            <a:ext cx="767736" cy="76773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3222" y="4580469"/>
            <a:ext cx="734706" cy="6654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4383" y="984610"/>
            <a:ext cx="833545" cy="78068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5973" y="1834430"/>
            <a:ext cx="1316173" cy="4497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3222" y="2290725"/>
            <a:ext cx="734706" cy="66546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79829" y="1051787"/>
            <a:ext cx="3755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Инструментарий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0228" y="331280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Requirement management tools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2340" y="33704"/>
            <a:ext cx="1546402" cy="7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5812" y="1902188"/>
            <a:ext cx="357187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Критерии инструментов: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ru-RU" dirty="0" smtClean="0"/>
              <a:t>Лёгкость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ru-RU" dirty="0" smtClean="0"/>
              <a:t>Подсветка синтаксиса </a:t>
            </a:r>
            <a:r>
              <a:rPr lang="en-US" dirty="0" smtClean="0"/>
              <a:t>gherkin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ru-RU" dirty="0" smtClean="0"/>
              <a:t>Интеграция с </a:t>
            </a:r>
            <a:r>
              <a:rPr lang="en-US" dirty="0" smtClean="0"/>
              <a:t>GIT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ru-RU" dirty="0" smtClean="0"/>
              <a:t>Удобство использования.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635" y="2273663"/>
            <a:ext cx="767736" cy="7677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687" y="3029006"/>
            <a:ext cx="767736" cy="7677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635" y="3029006"/>
            <a:ext cx="767736" cy="7677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687" y="3796742"/>
            <a:ext cx="767736" cy="7677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635" y="3796742"/>
            <a:ext cx="767736" cy="7677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056" y="986062"/>
            <a:ext cx="1364845" cy="1456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532" y="952938"/>
            <a:ext cx="1279236" cy="1320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4202" y="2414674"/>
            <a:ext cx="734706" cy="6654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72" y="4602149"/>
            <a:ext cx="767736" cy="7677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665" y="4653283"/>
            <a:ext cx="734706" cy="6654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328" y="5455988"/>
            <a:ext cx="8804190" cy="22954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128" y="2957644"/>
            <a:ext cx="767736" cy="7677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128" y="3725380"/>
            <a:ext cx="767736" cy="76773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0158" y="4581921"/>
            <a:ext cx="734706" cy="665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319" y="986062"/>
            <a:ext cx="833545" cy="780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2909" y="1835882"/>
            <a:ext cx="1316173" cy="44977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0158" y="2292177"/>
            <a:ext cx="734706" cy="6654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6765" y="1053239"/>
            <a:ext cx="3755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Инструментарий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0228" y="331280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Requirement management tools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2340" y="33704"/>
            <a:ext cx="1546402" cy="7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2" name="Picture 4" descr="C:\Users\sgerasimov\Pictures\Tu-160-Polyot-na-kreyserskoy-skoros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3810866"/>
            <a:ext cx="3643682" cy="24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3412" y="2396971"/>
            <a:ext cx="2143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Потребности пользователя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9562" y="2396970"/>
            <a:ext cx="2143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Описано в требованиях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2862" y="2396971"/>
            <a:ext cx="2143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Реализовано на практике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228" y="1066799"/>
            <a:ext cx="8262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прийти к …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862763" y="2396970"/>
            <a:ext cx="0" cy="536817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8450" name="Picture 2" descr="C:\Users\sgerasimov\Pictures\v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830"/>
            <a:ext cx="3424237" cy="243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409950" y="2396971"/>
            <a:ext cx="14287" cy="536817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8451" name="Picture 3" descr="C:\Users\sgerasimov\Pictures\Tu-160_3-view_graphic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89" y="3227968"/>
            <a:ext cx="3394899" cy="43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0228" y="331280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Requirement management tools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340" y="33704"/>
            <a:ext cx="1546402" cy="7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79" y="1012258"/>
            <a:ext cx="3863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Состав команды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910" y="1954530"/>
            <a:ext cx="6469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Аналитики – 3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Дизайнер – 1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Разработчики – 8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Тестировщики (Авто) –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228" y="331280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Requirement management tools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340" y="33704"/>
            <a:ext cx="1546402" cy="7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2660" y="788797"/>
            <a:ext cx="4192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Структура проекта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587" y="1663985"/>
            <a:ext cx="7370732" cy="5622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228" y="331280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Requirement management tools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340" y="33704"/>
            <a:ext cx="1546402" cy="7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228" y="331280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Requirement management tools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125" y="3267075"/>
            <a:ext cx="2143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Потребности пользователя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5275" y="3267074"/>
            <a:ext cx="2143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Описано в требованиях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8575" y="3267075"/>
            <a:ext cx="2143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Реализовано на практике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228" y="1066799"/>
            <a:ext cx="8262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начале проекта расхождение с планом как правило не велико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23" name="Picture 3" descr="C:\Users\sgerasimov\Desktop\08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09" y="4851591"/>
            <a:ext cx="3873565" cy="23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25" name="Picture 5" descr="C:\Users\sgerasimov\Pictures\d81d753b6559ae4f14f380729eef18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28109"/>
            <a:ext cx="3544013" cy="235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24" name="Picture 4" descr="C:\Users\sgerasimov\Pictures\40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2" y="4828459"/>
            <a:ext cx="3424239" cy="23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381376" y="3267075"/>
            <a:ext cx="28574" cy="436244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819902" y="3267074"/>
            <a:ext cx="28574" cy="436244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340" y="33704"/>
            <a:ext cx="1546402" cy="7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 descr="C:\Users\sgerasimov\Pictures\e6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54" y="3695698"/>
            <a:ext cx="5165090" cy="322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0228" y="1047212"/>
            <a:ext cx="939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Недостаточно подробные требования порождают неизвестность в ожидаемом поведении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" y="2815427"/>
            <a:ext cx="59636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сследовательское тестирование занимает в три раза больше времени чем нужно для проверки по требованиям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Споры об ответственности за дефекты,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нет конкретного описания, а дефекты на стыках систем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Найденные спецификации не соотносятся с версией кода на которой ведутся работы</a:t>
            </a: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0228" y="331280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Requirement management tools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340" y="33704"/>
            <a:ext cx="1546402" cy="7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1" name="Picture 3" descr="C:\Users\sgerasimov\Pictures\The-Uses-of-Mind-Maps®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9" y="1522595"/>
            <a:ext cx="5066175" cy="34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0" name="Picture 2" descr="C:\Users\sgerasimov\Pictures\thumb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7" y="4310386"/>
            <a:ext cx="3576637" cy="35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0227" y="1047212"/>
            <a:ext cx="1013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Кратко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76400" y="1917247"/>
            <a:ext cx="4391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Актуализация требований с помощью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Requirement issue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76400" y="3179698"/>
            <a:ext cx="93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Контроль версий требований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226" y="4924309"/>
            <a:ext cx="5842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Синхронизация требований с ветками разработки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0226" y="5867633"/>
            <a:ext cx="93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Структурирование требований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228" y="331280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Requirement management tools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340" y="33704"/>
            <a:ext cx="1546402" cy="7599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226" y="6441625"/>
            <a:ext cx="93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Использование подхода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BDD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225" y="7015617"/>
            <a:ext cx="93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14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1" name="Picture 3" descr="C:\Users\sgerasimov\Pictures\The-Uses-of-Mind-Maps®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700068"/>
            <a:ext cx="4286250" cy="29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0227" y="1047212"/>
            <a:ext cx="1013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Структурирование требований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223" y="2264475"/>
            <a:ext cx="567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Дерево функциональности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труктура папок в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Confluence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Структура папок и тэгов в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git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3" y="3752657"/>
            <a:ext cx="4947233" cy="405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0051" y="4292673"/>
            <a:ext cx="13049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smtClean="0"/>
              <a:t>Products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10051" y="4646616"/>
            <a:ext cx="13049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@Authorize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10051" y="4975987"/>
            <a:ext cx="13049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@Catalogue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38626" y="5310814"/>
            <a:ext cx="13049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@Checkout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38625" y="5604606"/>
            <a:ext cx="15620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@Registration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38626" y="5955898"/>
            <a:ext cx="23717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@Registration @</a:t>
            </a:r>
            <a:r>
              <a:rPr lang="en-US" dirty="0" err="1" smtClean="0"/>
              <a:t>Fizic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891087" y="6376516"/>
            <a:ext cx="38814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@Registration @</a:t>
            </a:r>
            <a:r>
              <a:rPr lang="en-US" dirty="0" err="1" smtClean="0"/>
              <a:t>Fizic</a:t>
            </a:r>
            <a:r>
              <a:rPr lang="en-US" dirty="0" smtClean="0"/>
              <a:t> @Functional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129212" y="6705887"/>
            <a:ext cx="38814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@Registration @</a:t>
            </a:r>
            <a:r>
              <a:rPr lang="en-US" dirty="0" err="1" smtClean="0"/>
              <a:t>Fizic</a:t>
            </a:r>
            <a:r>
              <a:rPr lang="en-US" dirty="0" smtClean="0"/>
              <a:t> @UI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10051" y="7091178"/>
            <a:ext cx="23717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@Registration @Uric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238626" y="7456557"/>
            <a:ext cx="23717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@Registration @</a:t>
            </a:r>
            <a:r>
              <a:rPr lang="en-US" dirty="0" err="1" smtClean="0"/>
              <a:t>Passw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10228" y="331280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Requirement management tools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340" y="33704"/>
            <a:ext cx="1546402" cy="7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0" name="Picture 2" descr="C:\Users\sgerasimov\Pictures\thumb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7" y="4310386"/>
            <a:ext cx="3576637" cy="35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0227" y="1047212"/>
            <a:ext cx="1013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Контроль версий требований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0225" y="1962386"/>
            <a:ext cx="9336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Иметь отдельные  хранилища для требований в разработке и в продуктиве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229" y="3394609"/>
            <a:ext cx="5842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Синхронизация требований с ветками разработки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0230" y="4864142"/>
            <a:ext cx="6204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Синхронизация требований с ветками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разработки одним инструментом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228" y="331280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Requirement management tools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340" y="33704"/>
            <a:ext cx="1546402" cy="7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0" y="2190750"/>
            <a:ext cx="10442575" cy="19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8602" y="2168075"/>
            <a:ext cx="5078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(Requirements)</a:t>
            </a:r>
            <a:endParaRPr lang="ru-RU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603" y="1745940"/>
            <a:ext cx="444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(Application)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3554730"/>
            <a:ext cx="10442575" cy="19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8602" y="3532055"/>
            <a:ext cx="665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(Requirements)</a:t>
            </a:r>
            <a:endParaRPr lang="ru-RU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603" y="3109920"/>
            <a:ext cx="5579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(Application)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6416040" y="2556510"/>
            <a:ext cx="25082" cy="137350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6717506" y="2207605"/>
            <a:ext cx="25082" cy="137350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-1" y="2556510"/>
            <a:ext cx="10442575" cy="1905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" y="4931464"/>
            <a:ext cx="5005387" cy="193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0" y="5297224"/>
            <a:ext cx="4707731" cy="1934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8603" y="4909080"/>
            <a:ext cx="665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(Requirements)</a:t>
            </a:r>
            <a:endParaRPr lang="ru-RU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604" y="4486945"/>
            <a:ext cx="5579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(Application)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4653770" y="3933390"/>
            <a:ext cx="25082" cy="137350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4957287" y="3581111"/>
            <a:ext cx="19605" cy="136969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-1" y="3920490"/>
            <a:ext cx="10442575" cy="1905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0811" y="5952344"/>
            <a:ext cx="4894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и ограничения </a:t>
            </a:r>
            <a:r>
              <a:rPr lang="ru-RU" sz="3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коммита</a:t>
            </a:r>
            <a:r>
              <a:rPr lang="ru-RU" sz="3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требований</a:t>
            </a:r>
            <a:endParaRPr lang="ru-RU" sz="3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9364" y="5940534"/>
            <a:ext cx="3531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и ограничения </a:t>
            </a:r>
            <a:r>
              <a:rPr lang="ru-RU" sz="3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коммита</a:t>
            </a:r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кода</a:t>
            </a:r>
            <a:endParaRPr lang="ru-RU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 flipV="1">
            <a:off x="5005388" y="4948610"/>
            <a:ext cx="1573976" cy="100373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3371850" y="5329279"/>
            <a:ext cx="1302066" cy="1033390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0228" y="331280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Requirement management tools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340" y="33704"/>
            <a:ext cx="1546402" cy="7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9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811" y="2350216"/>
            <a:ext cx="4755566" cy="2230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012" y="6165668"/>
            <a:ext cx="4824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Обеспечивают покрытие значений влияющих на бизнес логику, формирование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e2e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сценариев, системных наборов.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2558" y="6165668"/>
            <a:ext cx="4983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покрытие (в глубь) -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наборы проверок типов данных, покрытие комбинаторики.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60" y="1398525"/>
            <a:ext cx="2485151" cy="4203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377" y="1364069"/>
            <a:ext cx="2858914" cy="4203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9573" y="5752473"/>
            <a:ext cx="194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Аналитики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5160" y="5734594"/>
            <a:ext cx="269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Тестировщики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660" y="788797"/>
            <a:ext cx="7444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itchFamily="34" charset="0"/>
              </a:rPr>
              <a:t>Комплементарность компетенций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228" y="331280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Requirement management tools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340" y="33704"/>
            <a:ext cx="1546402" cy="7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406" y="1891042"/>
            <a:ext cx="4400025" cy="591386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314413"/>
              </p:ext>
            </p:extLst>
          </p:nvPr>
        </p:nvGraphicFramePr>
        <p:xfrm>
          <a:off x="220979" y="2217613"/>
          <a:ext cx="5321426" cy="5149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004"/>
                <a:gridCol w="946220"/>
                <a:gridCol w="911604"/>
                <a:gridCol w="937487"/>
                <a:gridCol w="789111"/>
              </a:tblGrid>
              <a:tr h="19807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0355" algn="l"/>
                        </a:tabLst>
                      </a:pPr>
                      <a:r>
                        <a:rPr lang="en-US" sz="1100" dirty="0">
                          <a:effectLst/>
                        </a:rPr>
                        <a:t>R – Responsible, A – Accountable, C – Consulted, I – Informed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Аналитик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Тестировщик</a:t>
                      </a:r>
                      <a:r>
                        <a:rPr lang="ru-RU" sz="1100" dirty="0" smtClean="0">
                          <a:effectLst/>
                        </a:rPr>
                        <a:t> (</a:t>
                      </a:r>
                      <a:r>
                        <a:rPr lang="ru-RU" sz="1100" dirty="0" err="1">
                          <a:effectLst/>
                        </a:rPr>
                        <a:t>Автоматизатов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Лид </a:t>
                      </a:r>
                      <a:r>
                        <a:rPr lang="ru-RU" sz="1100" dirty="0" smtClean="0">
                          <a:effectLst/>
                        </a:rPr>
                        <a:t>Тестирования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Лид Аналитики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Разработка требований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Автоматизация выполнения требований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Проверка достаточности покрытия (глубине детализации)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0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Проверка соответствия требований потребностям пользователя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Обеспечение единого формата записи требований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Обеспечение единого формата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наполнения требований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0979" y="1012258"/>
            <a:ext cx="605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Процесс и ответственность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228" y="331280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Requirement management tools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340" y="33704"/>
            <a:ext cx="1546402" cy="7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NEWSLIDENUMBER" val="True"/>
  <p:tag name="PREVIOUSNAME" val="I:\2015\MVZ003\MSW-MVZ003-20150817-AL2wm-r_cf.pptx"/>
  <p:tag name="THINKCELLPRESENTATIONDONOTDELETE" val="&lt;?xml version=&quot;1.0&quot; encoding=&quot;UTF-16&quot; standalone=&quot;yes&quot;?&gt;&#10;&lt;root reqver=&quot;21047&quot;&gt;&lt;version val=&quot;23267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/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2&quot;&gt;&lt;elem m_fUsage=&quot;1.00000000000000000000E+000&quot;&gt;&lt;m_msothmcolidx val=&quot;0&quot;/&gt;&lt;m_rgb r=&quot;c0&quot; g=&quot;0&quot; b=&quot;0&quot;/&gt;&lt;m_ppcolschidx tagver0=&quot;23004&quot; tagname0=&quot;m_ppcolschidxUNRECOGNIZED&quot; val=&quot;0&quot;/&gt;&lt;m_nBrightness val=&quot;0&quot;/&gt;&lt;/elem&gt;&lt;elem m_fUsage=&quot;9.00000000000000020000E-001&quot;&gt;&lt;m_msothmcolidx val=&quot;0&quot;/&gt;&lt;m_rgb r=&quot;ff&quot; g=&quot;cc&quot; b=&quot;cc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y893VsuUKLwskYPlTBQ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7Zi0HQfkGCaKUHfzGUu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LF0FUX802cc9gbiM_TD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M.Video">
  <a:themeElements>
    <a:clrScheme name="M.Video">
      <a:dk1>
        <a:sysClr val="windowText" lastClr="000000"/>
      </a:dk1>
      <a:lt1>
        <a:sysClr val="window" lastClr="FFFFFF"/>
      </a:lt1>
      <a:dk2>
        <a:srgbClr val="C00000"/>
      </a:dk2>
      <a:lt2>
        <a:srgbClr val="EDEDED"/>
      </a:lt2>
      <a:accent1>
        <a:srgbClr val="C00000"/>
      </a:accent1>
      <a:accent2>
        <a:srgbClr val="C96F6B"/>
      </a:accent2>
      <a:accent3>
        <a:srgbClr val="E5B9B7"/>
      </a:accent3>
      <a:accent4>
        <a:srgbClr val="D8D8D8"/>
      </a:accent4>
      <a:accent5>
        <a:srgbClr val="A6A6A6"/>
      </a:accent5>
      <a:accent6>
        <a:srgbClr val="FFFFFF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00000"/>
        </a:solidFill>
        <a:ln w="6350">
          <a:noFill/>
          <a:miter lim="800000"/>
          <a:headEnd/>
          <a:tailEnd/>
        </a:ln>
        <a:effectLst/>
        <a:extLst/>
      </a:spPr>
      <a:bodyPr lIns="45639" tIns="45639" rIns="45639" bIns="45639" anchor="ctr" anchorCtr="0"/>
      <a:lstStyle>
        <a:defPPr defTabSz="912786" eaLnBrk="0">
          <a:spcBef>
            <a:spcPct val="30000"/>
          </a:spcBef>
          <a:defRPr sz="1600" b="1" dirty="0" smtClean="0">
            <a:solidFill>
              <a:prstClr val="white"/>
            </a:solidFill>
            <a:latin typeface="M.Video" pitchFamily="2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3_Mvideo_PPT_presentation_template_withoutR_translated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.Video">
      <a:majorFont>
        <a:latin typeface="M.Video"/>
        <a:ea typeface=""/>
        <a:cs typeface="Arial"/>
      </a:majorFont>
      <a:minorFont>
        <a:latin typeface="M.Vide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Mvideo_PPT_presentation_template_withoutR_translated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.Video">
      <a:majorFont>
        <a:latin typeface="M.Video"/>
        <a:ea typeface=""/>
        <a:cs typeface="Arial"/>
      </a:majorFont>
      <a:minorFont>
        <a:latin typeface="M.Vide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654</Words>
  <Application>Microsoft Office PowerPoint</Application>
  <PresentationFormat>Произвольный</PresentationFormat>
  <Paragraphs>175</Paragraphs>
  <Slides>15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M.Video</vt:lpstr>
      <vt:lpstr>Palatino Linotype</vt:lpstr>
      <vt:lpstr>Times New Roman</vt:lpstr>
      <vt:lpstr>1_M.Video</vt:lpstr>
      <vt:lpstr>3_Mvideo_PPT_presentation_template_withoutR_translated</vt:lpstr>
      <vt:lpstr>4_Mvideo_PPT_presentation_template_withoutR_translated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985</cp:revision>
  <cp:lastPrinted>2016-02-08T15:58:05Z</cp:lastPrinted>
  <dcterms:created xsi:type="dcterms:W3CDTF">2012-09-12T04:59:04Z</dcterms:created>
  <dcterms:modified xsi:type="dcterms:W3CDTF">2018-04-28T07:53:44Z</dcterms:modified>
</cp:coreProperties>
</file>