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6"/>
  </p:notesMasterIdLst>
  <p:sldIdLst>
    <p:sldId id="265" r:id="rId2"/>
    <p:sldId id="256" r:id="rId3"/>
    <p:sldId id="258" r:id="rId4"/>
    <p:sldId id="257" r:id="rId5"/>
    <p:sldId id="267" r:id="rId6"/>
    <p:sldId id="268" r:id="rId7"/>
    <p:sldId id="269" r:id="rId8"/>
    <p:sldId id="270" r:id="rId9"/>
    <p:sldId id="271" r:id="rId10"/>
    <p:sldId id="262" r:id="rId11"/>
    <p:sldId id="279" r:id="rId12"/>
    <p:sldId id="272" r:id="rId13"/>
    <p:sldId id="273" r:id="rId14"/>
    <p:sldId id="274" r:id="rId15"/>
    <p:sldId id="276" r:id="rId16"/>
    <p:sldId id="275" r:id="rId17"/>
    <p:sldId id="263" r:id="rId18"/>
    <p:sldId id="277" r:id="rId19"/>
    <p:sldId id="278" r:id="rId20"/>
    <p:sldId id="264" r:id="rId21"/>
    <p:sldId id="259" r:id="rId22"/>
    <p:sldId id="260" r:id="rId23"/>
    <p:sldId id="261" r:id="rId24"/>
    <p:sldId id="26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709" autoAdjust="0"/>
  </p:normalViewPr>
  <p:slideViewPr>
    <p:cSldViewPr snapToGrid="0">
      <p:cViewPr varScale="1">
        <p:scale>
          <a:sx n="49" d="100"/>
          <a:sy n="49" d="100"/>
        </p:scale>
        <p:origin x="15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9DC4A-D573-4032-B724-ABDF32309A4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AA6F21-550C-4F0A-BF27-5A673D6C2C00}">
      <dgm:prSet phldrT="[Текст]"/>
      <dgm:spPr/>
      <dgm:t>
        <a:bodyPr/>
        <a:lstStyle/>
        <a:p>
          <a:r>
            <a:rPr lang="ru-RU" dirty="0" smtClean="0"/>
            <a:t>Смена законодательства</a:t>
          </a:r>
          <a:endParaRPr lang="ru-RU" dirty="0"/>
        </a:p>
      </dgm:t>
    </dgm:pt>
    <dgm:pt modelId="{608E7661-50B8-4CE4-91ED-B3BB5A89576E}" type="parTrans" cxnId="{461ABD8D-9485-4C2A-B667-AA891E21FDDE}">
      <dgm:prSet/>
      <dgm:spPr/>
      <dgm:t>
        <a:bodyPr/>
        <a:lstStyle/>
        <a:p>
          <a:endParaRPr lang="ru-RU"/>
        </a:p>
      </dgm:t>
    </dgm:pt>
    <dgm:pt modelId="{52FD3445-6A82-45CF-A9ED-7A29BFD40B3C}" type="sibTrans" cxnId="{461ABD8D-9485-4C2A-B667-AA891E21FDDE}">
      <dgm:prSet/>
      <dgm:spPr/>
      <dgm:t>
        <a:bodyPr/>
        <a:lstStyle/>
        <a:p>
          <a:endParaRPr lang="ru-RU"/>
        </a:p>
      </dgm:t>
    </dgm:pt>
    <dgm:pt modelId="{549DAA55-46D5-48FF-8DE2-2A504220E3FE}">
      <dgm:prSet phldrT="[Текст]"/>
      <dgm:spPr/>
      <dgm:t>
        <a:bodyPr/>
        <a:lstStyle/>
        <a:p>
          <a:r>
            <a:rPr lang="ru-RU" dirty="0" smtClean="0"/>
            <a:t>Смена руководства</a:t>
          </a:r>
          <a:endParaRPr lang="ru-RU" dirty="0"/>
        </a:p>
      </dgm:t>
    </dgm:pt>
    <dgm:pt modelId="{D65BF850-19AD-4FC7-B92C-EA622BA44DD3}" type="parTrans" cxnId="{C15C1DD9-68B1-42FB-9D22-FEEDB756BC14}">
      <dgm:prSet/>
      <dgm:spPr/>
      <dgm:t>
        <a:bodyPr/>
        <a:lstStyle/>
        <a:p>
          <a:endParaRPr lang="ru-RU"/>
        </a:p>
      </dgm:t>
    </dgm:pt>
    <dgm:pt modelId="{D348ED37-3126-402B-91A2-F386BEA5AA96}" type="sibTrans" cxnId="{C15C1DD9-68B1-42FB-9D22-FEEDB756BC14}">
      <dgm:prSet/>
      <dgm:spPr/>
      <dgm:t>
        <a:bodyPr/>
        <a:lstStyle/>
        <a:p>
          <a:endParaRPr lang="ru-RU"/>
        </a:p>
      </dgm:t>
    </dgm:pt>
    <dgm:pt modelId="{4D6C7FA7-6764-488C-AE48-9A3318EF81F8}">
      <dgm:prSet phldrT="[Текст]"/>
      <dgm:spPr/>
      <dgm:t>
        <a:bodyPr/>
        <a:lstStyle/>
        <a:p>
          <a:r>
            <a:rPr lang="ru-RU" dirty="0" smtClean="0"/>
            <a:t>Кризис</a:t>
          </a:r>
          <a:endParaRPr lang="ru-RU" dirty="0"/>
        </a:p>
      </dgm:t>
    </dgm:pt>
    <dgm:pt modelId="{85F1FA09-E49D-4E20-9BE0-7567510452DF}" type="parTrans" cxnId="{E74C6079-7878-4473-9F8B-AA745597EF0C}">
      <dgm:prSet/>
      <dgm:spPr/>
      <dgm:t>
        <a:bodyPr/>
        <a:lstStyle/>
        <a:p>
          <a:endParaRPr lang="ru-RU"/>
        </a:p>
      </dgm:t>
    </dgm:pt>
    <dgm:pt modelId="{F49CA5FE-1763-4329-9A45-BF82310CAA83}" type="sibTrans" cxnId="{E74C6079-7878-4473-9F8B-AA745597EF0C}">
      <dgm:prSet/>
      <dgm:spPr/>
      <dgm:t>
        <a:bodyPr/>
        <a:lstStyle/>
        <a:p>
          <a:endParaRPr lang="ru-RU"/>
        </a:p>
      </dgm:t>
    </dgm:pt>
    <dgm:pt modelId="{247C3964-2AA7-4E12-B949-3BB798CBA0AE}" type="pres">
      <dgm:prSet presAssocID="{C8B9DC4A-D573-4032-B724-ABDF32309A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B2187A-4D7C-4316-B25A-F2AC0C74E9A1}" type="pres">
      <dgm:prSet presAssocID="{E5AA6F21-550C-4F0A-BF27-5A673D6C2C00}" presName="parentLin" presStyleCnt="0"/>
      <dgm:spPr/>
    </dgm:pt>
    <dgm:pt modelId="{B1A5B83D-805E-40D6-80FF-5A0EF895F90A}" type="pres">
      <dgm:prSet presAssocID="{E5AA6F21-550C-4F0A-BF27-5A673D6C2C0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491811-D1A0-481C-8290-917B709E51BA}" type="pres">
      <dgm:prSet presAssocID="{E5AA6F21-550C-4F0A-BF27-5A673D6C2C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34551-26E6-4E46-BAD2-BA2CA9405AE1}" type="pres">
      <dgm:prSet presAssocID="{E5AA6F21-550C-4F0A-BF27-5A673D6C2C00}" presName="negativeSpace" presStyleCnt="0"/>
      <dgm:spPr/>
    </dgm:pt>
    <dgm:pt modelId="{ABD41850-A75F-4DB1-83D1-FF55AEB53896}" type="pres">
      <dgm:prSet presAssocID="{E5AA6F21-550C-4F0A-BF27-5A673D6C2C00}" presName="childText" presStyleLbl="conFgAcc1" presStyleIdx="0" presStyleCnt="3">
        <dgm:presLayoutVars>
          <dgm:bulletEnabled val="1"/>
        </dgm:presLayoutVars>
      </dgm:prSet>
      <dgm:spPr/>
    </dgm:pt>
    <dgm:pt modelId="{40769B94-7C23-40B1-83C6-F68539DF54F1}" type="pres">
      <dgm:prSet presAssocID="{52FD3445-6A82-45CF-A9ED-7A29BFD40B3C}" presName="spaceBetweenRectangles" presStyleCnt="0"/>
      <dgm:spPr/>
    </dgm:pt>
    <dgm:pt modelId="{ADC7B205-013D-461C-9660-CC37D7E6DCB5}" type="pres">
      <dgm:prSet presAssocID="{549DAA55-46D5-48FF-8DE2-2A504220E3FE}" presName="parentLin" presStyleCnt="0"/>
      <dgm:spPr/>
    </dgm:pt>
    <dgm:pt modelId="{664955B5-29E3-45B5-B2AA-E53B7B9ED53E}" type="pres">
      <dgm:prSet presAssocID="{549DAA55-46D5-48FF-8DE2-2A504220E3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6A20AC-525A-473B-8F58-B31FD7586184}" type="pres">
      <dgm:prSet presAssocID="{549DAA55-46D5-48FF-8DE2-2A504220E3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26093-FF62-43AB-B487-7045166B4F54}" type="pres">
      <dgm:prSet presAssocID="{549DAA55-46D5-48FF-8DE2-2A504220E3FE}" presName="negativeSpace" presStyleCnt="0"/>
      <dgm:spPr/>
    </dgm:pt>
    <dgm:pt modelId="{278230ED-707A-4F0A-B53C-7B685F65F00D}" type="pres">
      <dgm:prSet presAssocID="{549DAA55-46D5-48FF-8DE2-2A504220E3FE}" presName="childText" presStyleLbl="conFgAcc1" presStyleIdx="1" presStyleCnt="3" custLinFactNeighborX="-4228" custLinFactNeighborY="-20752">
        <dgm:presLayoutVars>
          <dgm:bulletEnabled val="1"/>
        </dgm:presLayoutVars>
      </dgm:prSet>
      <dgm:spPr/>
    </dgm:pt>
    <dgm:pt modelId="{1EF98402-6A69-4884-9F49-F82C996A5D59}" type="pres">
      <dgm:prSet presAssocID="{D348ED37-3126-402B-91A2-F386BEA5AA96}" presName="spaceBetweenRectangles" presStyleCnt="0"/>
      <dgm:spPr/>
    </dgm:pt>
    <dgm:pt modelId="{B0407D77-FD52-433B-8825-924724E54CE2}" type="pres">
      <dgm:prSet presAssocID="{4D6C7FA7-6764-488C-AE48-9A3318EF81F8}" presName="parentLin" presStyleCnt="0"/>
      <dgm:spPr/>
    </dgm:pt>
    <dgm:pt modelId="{E44182B4-6157-4337-B8C8-DADD6CA95857}" type="pres">
      <dgm:prSet presAssocID="{4D6C7FA7-6764-488C-AE48-9A3318EF81F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9DEBB65-55D6-4724-9EFC-098A5ACFB985}" type="pres">
      <dgm:prSet presAssocID="{4D6C7FA7-6764-488C-AE48-9A3318EF81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3BB4A-A8C3-4A68-9A3C-BD12E6D8A3DC}" type="pres">
      <dgm:prSet presAssocID="{4D6C7FA7-6764-488C-AE48-9A3318EF81F8}" presName="negativeSpace" presStyleCnt="0"/>
      <dgm:spPr/>
    </dgm:pt>
    <dgm:pt modelId="{0DC4062C-91B6-4A07-985B-4FE5E9C9D2D9}" type="pres">
      <dgm:prSet presAssocID="{4D6C7FA7-6764-488C-AE48-9A3318EF81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CE328F-423E-4C87-BC60-8D9B02EB3FA5}" type="presOf" srcId="{E5AA6F21-550C-4F0A-BF27-5A673D6C2C00}" destId="{40491811-D1A0-481C-8290-917B709E51BA}" srcOrd="1" destOrd="0" presId="urn:microsoft.com/office/officeart/2005/8/layout/list1"/>
    <dgm:cxn modelId="{85FBA637-81B4-4B9F-8A4B-B75014FAF2A3}" type="presOf" srcId="{4D6C7FA7-6764-488C-AE48-9A3318EF81F8}" destId="{E44182B4-6157-4337-B8C8-DADD6CA95857}" srcOrd="0" destOrd="0" presId="urn:microsoft.com/office/officeart/2005/8/layout/list1"/>
    <dgm:cxn modelId="{6B7319EE-0A45-4E02-BDD1-DC47894B6F3B}" type="presOf" srcId="{549DAA55-46D5-48FF-8DE2-2A504220E3FE}" destId="{F46A20AC-525A-473B-8F58-B31FD7586184}" srcOrd="1" destOrd="0" presId="urn:microsoft.com/office/officeart/2005/8/layout/list1"/>
    <dgm:cxn modelId="{2A33E6AA-345D-40C8-BFF1-BD2E06013B1A}" type="presOf" srcId="{549DAA55-46D5-48FF-8DE2-2A504220E3FE}" destId="{664955B5-29E3-45B5-B2AA-E53B7B9ED53E}" srcOrd="0" destOrd="0" presId="urn:microsoft.com/office/officeart/2005/8/layout/list1"/>
    <dgm:cxn modelId="{D7DA0159-A5FB-4D96-98DC-7784B32431AA}" type="presOf" srcId="{E5AA6F21-550C-4F0A-BF27-5A673D6C2C00}" destId="{B1A5B83D-805E-40D6-80FF-5A0EF895F90A}" srcOrd="0" destOrd="0" presId="urn:microsoft.com/office/officeart/2005/8/layout/list1"/>
    <dgm:cxn modelId="{C15C1DD9-68B1-42FB-9D22-FEEDB756BC14}" srcId="{C8B9DC4A-D573-4032-B724-ABDF32309A42}" destId="{549DAA55-46D5-48FF-8DE2-2A504220E3FE}" srcOrd="1" destOrd="0" parTransId="{D65BF850-19AD-4FC7-B92C-EA622BA44DD3}" sibTransId="{D348ED37-3126-402B-91A2-F386BEA5AA96}"/>
    <dgm:cxn modelId="{0240BC19-D196-4EE7-8422-CE16927F294E}" type="presOf" srcId="{C8B9DC4A-D573-4032-B724-ABDF32309A42}" destId="{247C3964-2AA7-4E12-B949-3BB798CBA0AE}" srcOrd="0" destOrd="0" presId="urn:microsoft.com/office/officeart/2005/8/layout/list1"/>
    <dgm:cxn modelId="{E74C6079-7878-4473-9F8B-AA745597EF0C}" srcId="{C8B9DC4A-D573-4032-B724-ABDF32309A42}" destId="{4D6C7FA7-6764-488C-AE48-9A3318EF81F8}" srcOrd="2" destOrd="0" parTransId="{85F1FA09-E49D-4E20-9BE0-7567510452DF}" sibTransId="{F49CA5FE-1763-4329-9A45-BF82310CAA83}"/>
    <dgm:cxn modelId="{FF8832A8-07CE-419B-A288-58ED1E222D63}" type="presOf" srcId="{4D6C7FA7-6764-488C-AE48-9A3318EF81F8}" destId="{C9DEBB65-55D6-4724-9EFC-098A5ACFB985}" srcOrd="1" destOrd="0" presId="urn:microsoft.com/office/officeart/2005/8/layout/list1"/>
    <dgm:cxn modelId="{461ABD8D-9485-4C2A-B667-AA891E21FDDE}" srcId="{C8B9DC4A-D573-4032-B724-ABDF32309A42}" destId="{E5AA6F21-550C-4F0A-BF27-5A673D6C2C00}" srcOrd="0" destOrd="0" parTransId="{608E7661-50B8-4CE4-91ED-B3BB5A89576E}" sibTransId="{52FD3445-6A82-45CF-A9ED-7A29BFD40B3C}"/>
    <dgm:cxn modelId="{7A87D55D-E1BF-4476-88A2-7B4F6F339189}" type="presParOf" srcId="{247C3964-2AA7-4E12-B949-3BB798CBA0AE}" destId="{3DB2187A-4D7C-4316-B25A-F2AC0C74E9A1}" srcOrd="0" destOrd="0" presId="urn:microsoft.com/office/officeart/2005/8/layout/list1"/>
    <dgm:cxn modelId="{BE1A6AFA-F4FC-4709-A1F2-31C1872BCE62}" type="presParOf" srcId="{3DB2187A-4D7C-4316-B25A-F2AC0C74E9A1}" destId="{B1A5B83D-805E-40D6-80FF-5A0EF895F90A}" srcOrd="0" destOrd="0" presId="urn:microsoft.com/office/officeart/2005/8/layout/list1"/>
    <dgm:cxn modelId="{8561BB56-EC11-443F-B493-4C7C4FD9C21D}" type="presParOf" srcId="{3DB2187A-4D7C-4316-B25A-F2AC0C74E9A1}" destId="{40491811-D1A0-481C-8290-917B709E51BA}" srcOrd="1" destOrd="0" presId="urn:microsoft.com/office/officeart/2005/8/layout/list1"/>
    <dgm:cxn modelId="{F1644A0A-8F6F-4480-A7E8-EE4BB9074A07}" type="presParOf" srcId="{247C3964-2AA7-4E12-B949-3BB798CBA0AE}" destId="{12534551-26E6-4E46-BAD2-BA2CA9405AE1}" srcOrd="1" destOrd="0" presId="urn:microsoft.com/office/officeart/2005/8/layout/list1"/>
    <dgm:cxn modelId="{498BDFD2-DA72-4E93-8A2A-B691A014CE42}" type="presParOf" srcId="{247C3964-2AA7-4E12-B949-3BB798CBA0AE}" destId="{ABD41850-A75F-4DB1-83D1-FF55AEB53896}" srcOrd="2" destOrd="0" presId="urn:microsoft.com/office/officeart/2005/8/layout/list1"/>
    <dgm:cxn modelId="{7407D8FE-F7D7-4B5C-AD18-8C76E7559CB3}" type="presParOf" srcId="{247C3964-2AA7-4E12-B949-3BB798CBA0AE}" destId="{40769B94-7C23-40B1-83C6-F68539DF54F1}" srcOrd="3" destOrd="0" presId="urn:microsoft.com/office/officeart/2005/8/layout/list1"/>
    <dgm:cxn modelId="{0B1DBEB2-1E4D-4837-A86F-D9B704B7423B}" type="presParOf" srcId="{247C3964-2AA7-4E12-B949-3BB798CBA0AE}" destId="{ADC7B205-013D-461C-9660-CC37D7E6DCB5}" srcOrd="4" destOrd="0" presId="urn:microsoft.com/office/officeart/2005/8/layout/list1"/>
    <dgm:cxn modelId="{DB6C2FFF-788F-49FA-8C9B-4A04302F63EB}" type="presParOf" srcId="{ADC7B205-013D-461C-9660-CC37D7E6DCB5}" destId="{664955B5-29E3-45B5-B2AA-E53B7B9ED53E}" srcOrd="0" destOrd="0" presId="urn:microsoft.com/office/officeart/2005/8/layout/list1"/>
    <dgm:cxn modelId="{9A2E89F9-6A89-424E-88E7-F27BD18785A6}" type="presParOf" srcId="{ADC7B205-013D-461C-9660-CC37D7E6DCB5}" destId="{F46A20AC-525A-473B-8F58-B31FD7586184}" srcOrd="1" destOrd="0" presId="urn:microsoft.com/office/officeart/2005/8/layout/list1"/>
    <dgm:cxn modelId="{13F29253-13AD-41D4-9496-B8A58EE62A71}" type="presParOf" srcId="{247C3964-2AA7-4E12-B949-3BB798CBA0AE}" destId="{D2226093-FF62-43AB-B487-7045166B4F54}" srcOrd="5" destOrd="0" presId="urn:microsoft.com/office/officeart/2005/8/layout/list1"/>
    <dgm:cxn modelId="{622524C5-D35C-4341-96C6-4A916F033FEA}" type="presParOf" srcId="{247C3964-2AA7-4E12-B949-3BB798CBA0AE}" destId="{278230ED-707A-4F0A-B53C-7B685F65F00D}" srcOrd="6" destOrd="0" presId="urn:microsoft.com/office/officeart/2005/8/layout/list1"/>
    <dgm:cxn modelId="{10FEDB44-F455-4894-A654-6FB56B1A97A0}" type="presParOf" srcId="{247C3964-2AA7-4E12-B949-3BB798CBA0AE}" destId="{1EF98402-6A69-4884-9F49-F82C996A5D59}" srcOrd="7" destOrd="0" presId="urn:microsoft.com/office/officeart/2005/8/layout/list1"/>
    <dgm:cxn modelId="{E22080CD-331F-4AF6-8314-C48095FDE0B9}" type="presParOf" srcId="{247C3964-2AA7-4E12-B949-3BB798CBA0AE}" destId="{B0407D77-FD52-433B-8825-924724E54CE2}" srcOrd="8" destOrd="0" presId="urn:microsoft.com/office/officeart/2005/8/layout/list1"/>
    <dgm:cxn modelId="{6C1A7C77-CD16-4F3C-8941-BB3E320DED48}" type="presParOf" srcId="{B0407D77-FD52-433B-8825-924724E54CE2}" destId="{E44182B4-6157-4337-B8C8-DADD6CA95857}" srcOrd="0" destOrd="0" presId="urn:microsoft.com/office/officeart/2005/8/layout/list1"/>
    <dgm:cxn modelId="{D647A646-6453-4A0A-A508-FDCDCC0EF270}" type="presParOf" srcId="{B0407D77-FD52-433B-8825-924724E54CE2}" destId="{C9DEBB65-55D6-4724-9EFC-098A5ACFB985}" srcOrd="1" destOrd="0" presId="urn:microsoft.com/office/officeart/2005/8/layout/list1"/>
    <dgm:cxn modelId="{F576A9B1-A38C-4C3C-B5DA-A32DE5D42DC5}" type="presParOf" srcId="{247C3964-2AA7-4E12-B949-3BB798CBA0AE}" destId="{6433BB4A-A8C3-4A68-9A3C-BD12E6D8A3DC}" srcOrd="9" destOrd="0" presId="urn:microsoft.com/office/officeart/2005/8/layout/list1"/>
    <dgm:cxn modelId="{6AEC930F-7F11-41FF-8696-0B6E7DC4374A}" type="presParOf" srcId="{247C3964-2AA7-4E12-B949-3BB798CBA0AE}" destId="{0DC4062C-91B6-4A07-985B-4FE5E9C9D2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41850-A75F-4DB1-83D1-FF55AEB53896}">
      <dsp:nvSpPr>
        <dsp:cNvPr id="0" name=""/>
        <dsp:cNvSpPr/>
      </dsp:nvSpPr>
      <dsp:spPr>
        <a:xfrm>
          <a:off x="0" y="560723"/>
          <a:ext cx="10363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491811-D1A0-481C-8290-917B709E51BA}">
      <dsp:nvSpPr>
        <dsp:cNvPr id="0" name=""/>
        <dsp:cNvSpPr/>
      </dsp:nvSpPr>
      <dsp:spPr>
        <a:xfrm>
          <a:off x="518160" y="58883"/>
          <a:ext cx="725424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Смена законодательства</a:t>
          </a:r>
          <a:endParaRPr lang="ru-RU" sz="3400" kern="1200" dirty="0"/>
        </a:p>
      </dsp:txBody>
      <dsp:txXfrm>
        <a:off x="567156" y="107879"/>
        <a:ext cx="7156248" cy="905688"/>
      </dsp:txXfrm>
    </dsp:sp>
    <dsp:sp modelId="{278230ED-707A-4F0A-B53C-7B685F65F00D}">
      <dsp:nvSpPr>
        <dsp:cNvPr id="0" name=""/>
        <dsp:cNvSpPr/>
      </dsp:nvSpPr>
      <dsp:spPr>
        <a:xfrm>
          <a:off x="0" y="2064862"/>
          <a:ext cx="10363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6A20AC-525A-473B-8F58-B31FD7586184}">
      <dsp:nvSpPr>
        <dsp:cNvPr id="0" name=""/>
        <dsp:cNvSpPr/>
      </dsp:nvSpPr>
      <dsp:spPr>
        <a:xfrm>
          <a:off x="518160" y="1601123"/>
          <a:ext cx="725424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Смена руководства</a:t>
          </a:r>
          <a:endParaRPr lang="ru-RU" sz="3400" kern="1200" dirty="0"/>
        </a:p>
      </dsp:txBody>
      <dsp:txXfrm>
        <a:off x="567156" y="1650119"/>
        <a:ext cx="7156248" cy="905688"/>
      </dsp:txXfrm>
    </dsp:sp>
    <dsp:sp modelId="{0DC4062C-91B6-4A07-985B-4FE5E9C9D2D9}">
      <dsp:nvSpPr>
        <dsp:cNvPr id="0" name=""/>
        <dsp:cNvSpPr/>
      </dsp:nvSpPr>
      <dsp:spPr>
        <a:xfrm>
          <a:off x="0" y="3645203"/>
          <a:ext cx="103632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DEBB65-55D6-4724-9EFC-098A5ACFB985}">
      <dsp:nvSpPr>
        <dsp:cNvPr id="0" name=""/>
        <dsp:cNvSpPr/>
      </dsp:nvSpPr>
      <dsp:spPr>
        <a:xfrm>
          <a:off x="518160" y="3143363"/>
          <a:ext cx="7254240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Кризис</a:t>
          </a:r>
          <a:endParaRPr lang="ru-RU" sz="3400" kern="1200" dirty="0"/>
        </a:p>
      </dsp:txBody>
      <dsp:txXfrm>
        <a:off x="567156" y="3192359"/>
        <a:ext cx="715624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8F88-D614-4D83-A13D-0FE99D9E807D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64F21-6B1C-4572-A79E-CC305918F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7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i="0" baseline="0" dirty="0" smtClean="0"/>
          </a:p>
          <a:p>
            <a:pPr marL="0" indent="0">
              <a:buNone/>
            </a:pPr>
            <a:r>
              <a:rPr lang="ru-RU" b="1" i="1" baseline="0" dirty="0" smtClean="0"/>
              <a:t>Кризис. </a:t>
            </a:r>
            <a:r>
              <a:rPr lang="ru-RU" b="0" i="0" baseline="0" dirty="0" smtClean="0"/>
              <a:t>С первого взгляда, вроде бы это социальная причина, так почему же мы его учитываем? Потому что кризис хоть и косвенно, но влияет на финансирование ИТ-сектора. Особенно это заметно по уменьшению аппетитов в государственном секторе, да и частный сектор, ориентированный на результат, старается уменьшить свои расходы.</a:t>
            </a:r>
          </a:p>
          <a:p>
            <a:pPr marL="0" indent="0">
              <a:buNone/>
            </a:pPr>
            <a:endParaRPr lang="ru-RU" b="0" i="0" baseline="0" dirty="0" smtClean="0"/>
          </a:p>
          <a:p>
            <a:pPr marL="0" indent="0">
              <a:buNone/>
            </a:pPr>
            <a:r>
              <a:rPr lang="ru-RU" b="0" i="0" baseline="0" dirty="0" smtClean="0"/>
              <a:t>Пример, как кризис в 2015 году повлиял на планы одной ИТ-компании. Скажем так, на казахстанском рынке появилась зарубежная ИТ-компания –</a:t>
            </a:r>
            <a:r>
              <a:rPr lang="en-US" b="0" i="0" baseline="0" dirty="0" smtClean="0"/>
              <a:t>X</a:t>
            </a:r>
            <a:r>
              <a:rPr lang="ru-RU" b="0" i="0" baseline="0" dirty="0" smtClean="0"/>
              <a:t>, которая заключила договор</a:t>
            </a:r>
            <a:r>
              <a:rPr lang="ru-RU" b="1" i="1" baseline="0" dirty="0" smtClean="0"/>
              <a:t> </a:t>
            </a:r>
            <a:r>
              <a:rPr lang="ru-RU" b="0" i="0" baseline="0" dirty="0" smtClean="0"/>
              <a:t>в начале 2015 года в тенге (договор с фиксированной суммой), выполнила все свои обязательства, и получила выплату, и проиграла. И что тут такого? – скажете Вы. Но тут одна оговорка, одна и та же сумма в начале и конце 2015 года имела разный вес, так как доллар вырос к концу года почти вдвое. И компания вместо основной выплаты и дополнительного бюджета, едва покрыла все свои расходы. (з/п выплачивалось сотрудникам тоже в долларах).</a:t>
            </a:r>
          </a:p>
          <a:p>
            <a:pPr marL="0" indent="0">
              <a:buNone/>
            </a:pPr>
            <a:endParaRPr lang="ru-RU" b="0" i="0" baseline="0" dirty="0" smtClean="0"/>
          </a:p>
          <a:p>
            <a:pPr marL="0" indent="0">
              <a:buNone/>
            </a:pPr>
            <a:endParaRPr lang="ru-RU" b="1" i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7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такие моменты, которые мы описывали Выше,</a:t>
            </a:r>
            <a:r>
              <a:rPr lang="ru-RU" baseline="0" dirty="0" smtClean="0"/>
              <a:t> конечно, очень хотелось все бросить.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Сказать, да ну ваши деньги, мы все вернем, но лучше с Вами не связываться.</a:t>
            </a:r>
          </a:p>
          <a:p>
            <a:r>
              <a:rPr lang="ru-RU" baseline="0" dirty="0" smtClean="0"/>
              <a:t>Но это, если честно, как-то не по-взрослому.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Тем более, компания, в которой я работаю, нацелена на производство действительно качественного и необходимого на рынке продукта, который, в качестве бонуса, будет красоваться в нашем портфолио.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Поэтому нашим девизом было: «Плыть до последнего вздоха», и мы об этом не жалеем, потому что вынесли для себя много поучительных уроков, расширили свои знания в предметной области.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Тем более «доплывать до берега» через тернии намного приятнее.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8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r>
              <a:rPr lang="ru-RU" baseline="0" dirty="0" smtClean="0"/>
              <a:t>Ошибки неизбежны, от всех рисков не обезопаситься, но не рискуя, не выиграешь</a:t>
            </a:r>
            <a:r>
              <a:rPr lang="ru-RU" baseline="0" dirty="0" smtClean="0">
                <a:sym typeface="Wingdings" panose="05000000000000000000" pitchFamily="2" charset="2"/>
              </a:rPr>
              <a:t>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 же делать, если Вы наступили или рискуете наступить на наши грабли?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Постарайтесь смягчить условия принятия реализованного продукта;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Разбить на этапы сдачу проекта;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Вовлеките Заказчика в работу по расставлению приоритетов более мелких задач, чтобы почувствовал немного ответственность;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Ни в коем случае, не заключайте не выгодные для себя договора.</a:t>
            </a:r>
          </a:p>
          <a:p>
            <a:pPr marL="228600" indent="-228600">
              <a:buAutoNum type="arabicParenR"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Конечно, советы звучат не как </a:t>
            </a:r>
            <a:r>
              <a:rPr lang="ru-RU" baseline="0" dirty="0" err="1" smtClean="0"/>
              <a:t>суперформула</a:t>
            </a:r>
            <a:r>
              <a:rPr lang="ru-RU" baseline="0" dirty="0" smtClean="0"/>
              <a:t> успеха, но на ошибках учатся, а на ошибках других учиться все-таки приятнее и безопаснее.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228600" indent="-228600">
              <a:buAutoNum type="arabicParenR"/>
            </a:pPr>
            <a:endParaRPr lang="ru-RU" baseline="0" dirty="0" smtClean="0"/>
          </a:p>
          <a:p>
            <a:pPr marL="228600" indent="-228600">
              <a:buAutoNum type="arabicParenR"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97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4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</a:t>
            </a:r>
            <a:r>
              <a:rPr lang="ru-RU" baseline="0" dirty="0" smtClean="0"/>
              <a:t> эта тема?</a:t>
            </a:r>
          </a:p>
          <a:p>
            <a:r>
              <a:rPr lang="ru-RU" baseline="0" dirty="0" smtClean="0"/>
              <a:t>Потому что набила кучу шишек, именно на 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5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мы подразумеваем под сменой правил игры?</a:t>
            </a:r>
          </a:p>
          <a:p>
            <a:endParaRPr lang="ru-RU" b="1" dirty="0" smtClean="0"/>
          </a:p>
          <a:p>
            <a:r>
              <a:rPr lang="ru-RU" b="1" dirty="0" smtClean="0"/>
              <a:t>Правила игры</a:t>
            </a:r>
            <a:r>
              <a:rPr lang="ru-RU" dirty="0" smtClean="0"/>
              <a:t>, как говорит мой директор по аналитике, - это свод правил и ограничений,</a:t>
            </a:r>
            <a:r>
              <a:rPr lang="ru-RU" baseline="0" dirty="0" smtClean="0"/>
              <a:t> установленный в рамках договорных обязательств и устных соглашений между всеми участниками проекта.</a:t>
            </a:r>
          </a:p>
          <a:p>
            <a:endParaRPr lang="ru-RU" baseline="0" dirty="0" smtClean="0"/>
          </a:p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</a:t>
            </a:r>
            <a:r>
              <a:rPr lang="ru-RU" baseline="0" dirty="0" smtClean="0"/>
              <a:t> момент очень сложно отследить, так как проблема обычно надвигается одним из двух путей: внезапно или незаметно.</a:t>
            </a:r>
          </a:p>
          <a:p>
            <a:r>
              <a:rPr lang="ru-RU" baseline="0" dirty="0" smtClean="0"/>
              <a:t>«Точка» дисбаланса, назовем её так, - это момент, когда все Ваши усилия и усилия Вашей команды не дают ожидаемых результатов, когда команда осознает, что все этапы выверены и выполнены в полном объеме: увеличено число людей на проекте, все работают на максимуме своих усилий, но проект все равно «падает» вниз или не сдвигается с мертвой точки.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 почему же это происходит</a:t>
            </a:r>
            <a:r>
              <a:rPr lang="ru-RU" baseline="0" dirty="0" smtClean="0"/>
              <a:t>? Постараемся разобраться на реальных примерах </a:t>
            </a:r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9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Проект «Создание</a:t>
            </a:r>
            <a:r>
              <a:rPr lang="ru-RU" baseline="0" dirty="0" smtClean="0"/>
              <a:t> Электронного правительства» Республики Казахстан стартовал в 2007 году.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Цель, которую должен был решить проект:  </a:t>
            </a:r>
            <a:r>
              <a:rPr lang="ru-RU" sz="1200" dirty="0" smtClean="0"/>
              <a:t>Автоматизация процесса получения государственных услуг для граждан и бизнеса.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то время</a:t>
            </a:r>
            <a:r>
              <a:rPr lang="ru-RU" baseline="0" dirty="0" smtClean="0"/>
              <a:t> я работала в компании, которая несла ответственность за создание «электронного правительства», но компания была  негосударственная, поэтому при создании проекта, мы то и дело натыкались на кучу препятствий.</a:t>
            </a:r>
          </a:p>
          <a:p>
            <a:r>
              <a:rPr lang="ru-RU" baseline="0" dirty="0" smtClean="0"/>
              <a:t>Основным из них было- отсутствие законодательной основы, что повлекло проблемы с взаимодействием с ГО и проблемы с восприятием предметной области.</a:t>
            </a:r>
          </a:p>
          <a:p>
            <a:r>
              <a:rPr lang="ru-RU" baseline="0" dirty="0" smtClean="0"/>
              <a:t>Т.е. у каждого ГО, при оказании той или иной услуги есть свои тонкости.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Например, услуга «Регистраций ЮЛ на портале». Необходимо,  чтобы в этой услуге принимали участие несколько учредителей, и каждый подписывал заявление. Форма заявления должна меняться, в зависимости от формы ЮЛ (крупное предприятие, ИП и </a:t>
            </a:r>
            <a:r>
              <a:rPr lang="ru-RU" baseline="0" dirty="0" err="1" smtClean="0"/>
              <a:t>т.д</a:t>
            </a:r>
            <a:r>
              <a:rPr lang="ru-RU" baseline="0" dirty="0" smtClean="0"/>
              <a:t>). При регистрации ЮЛ заявление должно уйти сначала в налоговую, потом в базу </a:t>
            </a:r>
            <a:r>
              <a:rPr lang="ru-RU" baseline="0" dirty="0" err="1" smtClean="0"/>
              <a:t>юр.лиц</a:t>
            </a:r>
            <a:r>
              <a:rPr lang="ru-RU" baseline="0" dirty="0" smtClean="0"/>
              <a:t>, потом  в базе у </a:t>
            </a:r>
            <a:r>
              <a:rPr lang="ru-RU" baseline="0" dirty="0" err="1" smtClean="0"/>
              <a:t>физ.лица</a:t>
            </a:r>
            <a:r>
              <a:rPr lang="ru-RU" baseline="0" dirty="0" smtClean="0"/>
              <a:t> должна появиться пометка, что он является  учредителем или соучредителем. Участвует три системы и </a:t>
            </a:r>
            <a:r>
              <a:rPr lang="ru-RU" baseline="0" dirty="0" err="1" smtClean="0"/>
              <a:t>неск.физ.лиц</a:t>
            </a:r>
            <a:r>
              <a:rPr lang="ru-RU" baseline="0" dirty="0" smtClean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3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Привлекли юристов, которые работали в нашей компании- они занимались изучением бизнес-процесса предоставления неавтоматизированной услуги, затем вносили, при необходимости изменения в законодательные документы, и предлагали проекты документов государственным экспертам, которые в свою очередь, вносили в них свои коррективы,</a:t>
            </a:r>
            <a:r>
              <a:rPr lang="ru-RU" baseline="0" dirty="0" smtClean="0"/>
              <a:t> и продвигали их на утверждение.</a:t>
            </a:r>
          </a:p>
          <a:p>
            <a:endParaRPr lang="ru-RU" baseline="0" dirty="0" smtClean="0"/>
          </a:p>
          <a:p>
            <a:r>
              <a:rPr lang="ru-RU" dirty="0" smtClean="0"/>
              <a:t>Базы</a:t>
            </a:r>
            <a:r>
              <a:rPr lang="ru-RU" baseline="0" dirty="0" smtClean="0"/>
              <a:t> данных. Тут было 2 пути: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Путь взаимных компромиссов;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Бесплатно согласиться на сопровождение или развитие существующей БД.</a:t>
            </a:r>
          </a:p>
          <a:p>
            <a:pPr marL="0" indent="0">
              <a:buFontTx/>
              <a:buNone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Процесс сбора требований, самый щепетильный процесс, потому что: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Никто не заинтересован выделять свое время для сомнительного проекта, чтобы найти исполнителя приходилось тратить много времени;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У аналитиков не хватает своих знаний.</a:t>
            </a:r>
          </a:p>
          <a:p>
            <a:pPr marL="0" indent="0">
              <a:buFontTx/>
              <a:buNone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Аналитики садились – рисовали макеты, предварительно отработав, с юристами, и шли с картинками в государственные органы.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Привлекали наиболее заинтересованных лиц, с курирующего ГО и согласовывали процесс.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Когда появлялись замечания до релиза – исправляли их.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Если после релиза, то исправляли их в следующей версии.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5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Для тех, кто работал или работает с государственным сектором должна быть знакома ситуация, когда ТЭО и ТЗ утверждены, но внесены </a:t>
            </a:r>
            <a:r>
              <a:rPr lang="ru-RU" b="1" i="1" baseline="0" dirty="0" smtClean="0"/>
              <a:t>изменения в законодательство</a:t>
            </a:r>
            <a:r>
              <a:rPr lang="ru-RU" baseline="0" dirty="0" smtClean="0"/>
              <a:t> и реализованное на 80-90% решение приходится переписывать. И это хорошо, если Вы получите увеличение бюджета на изменения, но иногда </a:t>
            </a:r>
            <a:r>
              <a:rPr lang="ru-RU" baseline="0" dirty="0" smtClean="0"/>
              <a:t>переписывать </a:t>
            </a:r>
            <a:r>
              <a:rPr lang="ru-RU" baseline="0" dirty="0" smtClean="0"/>
              <a:t>на голом энтузиазме.</a:t>
            </a:r>
          </a:p>
          <a:p>
            <a:endParaRPr lang="ru-RU" baseline="0" dirty="0" smtClean="0"/>
          </a:p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0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baseline="0" dirty="0" smtClean="0"/>
              <a:t>Смена руководства </a:t>
            </a:r>
            <a:r>
              <a:rPr lang="kk-KZ" b="0" i="0" baseline="0" dirty="0" smtClean="0"/>
              <a:t>компании</a:t>
            </a:r>
            <a:r>
              <a:rPr lang="ru-RU" b="0" i="0" baseline="0" dirty="0" smtClean="0"/>
              <a:t>, встречается и в коммерческом и в государственном секторе. Здесь ситуация может быть менее плачевной, но на какие грабли можно наступить тут:</a:t>
            </a:r>
          </a:p>
          <a:p>
            <a:pPr marL="228600" indent="-228600">
              <a:buAutoNum type="arabicParenR"/>
            </a:pPr>
            <a:r>
              <a:rPr lang="ru-RU" b="0" i="0" baseline="0" dirty="0" smtClean="0"/>
              <a:t>Не осталось артефактов, подтверждающих согласование реализованного функционала;</a:t>
            </a:r>
          </a:p>
          <a:p>
            <a:pPr marL="228600" indent="-228600">
              <a:buAutoNum type="arabicParenR"/>
            </a:pPr>
            <a:r>
              <a:rPr lang="ru-RU" b="0" i="0" baseline="0" dirty="0" smtClean="0"/>
              <a:t>Опять же шантаж не выплатой денег за выполненную работу, в случае непринятия изменений;</a:t>
            </a:r>
          </a:p>
          <a:p>
            <a:pPr marL="228600" indent="-228600">
              <a:buAutoNum type="arabicParenR"/>
            </a:pPr>
            <a:r>
              <a:rPr lang="ru-RU" b="0" i="0" baseline="0" dirty="0" smtClean="0"/>
              <a:t>Изменился формат работы компании, что повлекло необходимость кардинальных изменений.</a:t>
            </a:r>
          </a:p>
          <a:p>
            <a:pPr marL="0" indent="0">
              <a:buNone/>
            </a:pPr>
            <a:endParaRPr lang="ru-RU" b="0" i="0" baseline="0" dirty="0" smtClean="0"/>
          </a:p>
          <a:p>
            <a:pPr marL="0" indent="0">
              <a:buNone/>
            </a:pPr>
            <a:endParaRPr lang="ru-RU" b="1" i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4F21-6B1C-4572-A79E-CC305918FAE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4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21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77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49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8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04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33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33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28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79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24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F6E35-A43D-4B76-A8FA-6649B03FC480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2DD6-3A37-4FC6-B976-2848FCA84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yauzhan.arystambekova@bee.k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1" y="2437141"/>
            <a:ext cx="3416154" cy="337224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6193" y="900071"/>
            <a:ext cx="9328825" cy="1371599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2014 года – </a:t>
            </a:r>
            <a:r>
              <a:rPr lang="ru-RU" sz="2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en-US" sz="2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</a:t>
            </a:r>
            <a:r>
              <a:rPr lang="ru-RU" sz="2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ru-RU" sz="2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2800" b="1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80553" cy="992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8145" y="1355039"/>
            <a:ext cx="8709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Ведущий аналитик проекта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«Открытое правительство»</a:t>
            </a:r>
            <a:endParaRPr lang="ru-RU" sz="2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36193" y="1982175"/>
            <a:ext cx="9328825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июля 2013 года – </a:t>
            </a:r>
            <a:r>
              <a:rPr lang="ru-RU" sz="2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«Национальные информационные технологии»</a:t>
            </a:r>
            <a:endParaRPr lang="en-US" sz="2800" b="1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145" y="2906394"/>
            <a:ext cx="855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 «Сопровождение «Электронного правительства»</a:t>
            </a:r>
            <a:endParaRPr lang="ru-RU" sz="24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636194" y="3840751"/>
            <a:ext cx="932882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августа 2011 года – </a:t>
            </a:r>
            <a:r>
              <a:rPr lang="ru-RU" sz="28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«Национальные информационные технологии»</a:t>
            </a:r>
            <a:endParaRPr lang="en-US" sz="2800" b="1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8145" y="4869676"/>
            <a:ext cx="81374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Аналитик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«Развитие «Электронного правительства»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портала «электронного правительства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636193" y="164274"/>
            <a:ext cx="9328825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Кто такая </a:t>
            </a:r>
            <a:r>
              <a:rPr lang="ru-RU" sz="2800" b="1" dirty="0" err="1" smtClean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Арыстамбекова</a:t>
            </a:r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Аяужан</a:t>
            </a:r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?</a:t>
            </a:r>
            <a:endParaRPr lang="en-US" sz="2800" b="1" dirty="0" smtClean="0">
              <a:solidFill>
                <a:srgbClr val="0070C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69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383" y="378465"/>
            <a:ext cx="9544050" cy="4622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СМЕНА ЗАКОНОДАТЕЛЬСТВА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55" y="1493402"/>
            <a:ext cx="6244838" cy="389202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8" y="1"/>
            <a:ext cx="3048002" cy="12191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2132" y="1284051"/>
            <a:ext cx="51431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800" b="1" dirty="0" smtClean="0">
                <a:solidFill>
                  <a:srgbClr val="00B0F0"/>
                </a:solidFill>
              </a:rPr>
              <a:t>Проблемы: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800" b="1" dirty="0" smtClean="0"/>
              <a:t>ТЭО и ТЗ </a:t>
            </a:r>
            <a:r>
              <a:rPr lang="kk-KZ" sz="2800" dirty="0" smtClean="0"/>
              <a:t>утверждены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Решение реализовано на </a:t>
            </a:r>
            <a:r>
              <a:rPr lang="ru-RU" sz="2800" b="1" dirty="0" smtClean="0"/>
              <a:t>80-90%.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1482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177" y="893020"/>
            <a:ext cx="10913382" cy="41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9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913" y="151116"/>
            <a:ext cx="8617085" cy="1210756"/>
          </a:xfrm>
        </p:spPr>
        <p:txBody>
          <a:bodyPr/>
          <a:lstStyle/>
          <a:p>
            <a:pPr algn="ctr"/>
            <a:r>
              <a:rPr lang="ru-RU" dirty="0" smtClean="0"/>
              <a:t>Проект «Открытые бюджеты»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1872"/>
            <a:ext cx="10515600" cy="4815091"/>
          </a:xfrm>
        </p:spPr>
        <p:txBody>
          <a:bodyPr/>
          <a:lstStyle/>
          <a:p>
            <a:r>
              <a:rPr lang="kk-KZ" dirty="0" smtClean="0">
                <a:solidFill>
                  <a:schemeClr val="accent1"/>
                </a:solidFill>
              </a:rPr>
              <a:t>Ошибки (промахи)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</a:p>
          <a:p>
            <a:pPr>
              <a:buAutoNum type="arabicParenR"/>
            </a:pPr>
            <a:r>
              <a:rPr lang="ru-RU" baseline="0" dirty="0" smtClean="0"/>
              <a:t>Мы сдавали проект курирующему ГО без участия Минфина и </a:t>
            </a:r>
            <a:r>
              <a:rPr lang="ru-RU" baseline="0" dirty="0" err="1" smtClean="0"/>
              <a:t>Мин.экономики</a:t>
            </a:r>
            <a:r>
              <a:rPr lang="ru-RU" baseline="0" dirty="0" smtClean="0"/>
              <a:t>, т.е. прямых будущих пользователей;</a:t>
            </a:r>
          </a:p>
          <a:p>
            <a:pPr>
              <a:buAutoNum type="arabicParenR"/>
            </a:pPr>
            <a:r>
              <a:rPr lang="ru-RU" baseline="0" dirty="0" smtClean="0"/>
              <a:t>Мы не успели отследить законодательные документы, которые регламентировали – как должен работать новый функционал;</a:t>
            </a:r>
          </a:p>
          <a:p>
            <a:pPr>
              <a:buAutoNum type="arabicParenR"/>
            </a:pPr>
            <a:r>
              <a:rPr lang="ru-RU" baseline="0" dirty="0" smtClean="0"/>
              <a:t>В договоре было четко прописано, что оплата после выполнения полного объема, т.е. мы фактически оказались в руках наших Заказчиков, которые заставили нас изменить функционал трижды, прежде, чем выплатить деньги;</a:t>
            </a:r>
          </a:p>
          <a:p>
            <a:endParaRPr lang="ru-RU" dirty="0" smtClean="0"/>
          </a:p>
          <a:p>
            <a:endParaRPr lang="kk-KZ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8" y="1"/>
            <a:ext cx="3048002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0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119" y="36309"/>
            <a:ext cx="7527587" cy="1325563"/>
          </a:xfrm>
        </p:spPr>
        <p:txBody>
          <a:bodyPr/>
          <a:lstStyle/>
          <a:p>
            <a:pPr algn="ctr"/>
            <a:r>
              <a:rPr lang="ru-RU" dirty="0" smtClean="0"/>
              <a:t>Проект «Открытые бюджеты»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1872"/>
            <a:ext cx="10515600" cy="4815091"/>
          </a:xfrm>
        </p:spPr>
        <p:txBody>
          <a:bodyPr/>
          <a:lstStyle/>
          <a:p>
            <a:r>
              <a:rPr lang="ru-RU" baseline="0" dirty="0" smtClean="0">
                <a:solidFill>
                  <a:schemeClr val="accent1"/>
                </a:solidFill>
              </a:rPr>
              <a:t>К чему это привело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</a:p>
          <a:p>
            <a:pPr>
              <a:buAutoNum type="arabicParenR"/>
            </a:pPr>
            <a:r>
              <a:rPr lang="ru-RU" baseline="0" dirty="0" smtClean="0"/>
              <a:t>Пришлось переписать 70% уже согласованной документации;</a:t>
            </a:r>
          </a:p>
          <a:p>
            <a:pPr>
              <a:buAutoNum type="arabicParenR"/>
            </a:pPr>
            <a:r>
              <a:rPr lang="ru-RU" baseline="0" dirty="0" smtClean="0"/>
              <a:t>Реализовать в течение 1, 5 месяцев функционал, который нуждался в более основательной разработке;</a:t>
            </a:r>
          </a:p>
          <a:p>
            <a:pPr>
              <a:buAutoNum type="arabicParenR"/>
            </a:pPr>
            <a:r>
              <a:rPr lang="ru-RU" baseline="0" dirty="0" smtClean="0"/>
              <a:t>Учесть кейсы для 2015 года и для 2016 года,  так как никто не знал – будет ли переход на новый формат в январе 2016 года?</a:t>
            </a:r>
          </a:p>
          <a:p>
            <a:pPr>
              <a:buAutoNum type="arabicParenR"/>
            </a:pPr>
            <a:r>
              <a:rPr lang="ru-RU" baseline="0" dirty="0" smtClean="0"/>
              <a:t>Средний показатель переработки на проекте -36-42%.</a:t>
            </a:r>
          </a:p>
          <a:p>
            <a:endParaRPr lang="ru-RU" dirty="0" smtClean="0"/>
          </a:p>
          <a:p>
            <a:endParaRPr lang="kk-KZ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8" y="1"/>
            <a:ext cx="3048002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8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119" y="36309"/>
            <a:ext cx="7527587" cy="1325563"/>
          </a:xfrm>
        </p:spPr>
        <p:txBody>
          <a:bodyPr/>
          <a:lstStyle/>
          <a:p>
            <a:pPr algn="ctr"/>
            <a:r>
              <a:rPr lang="ru-RU" dirty="0" smtClean="0"/>
              <a:t>Проект «Открытые бюджеты»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1872"/>
            <a:ext cx="10515600" cy="4815091"/>
          </a:xfrm>
        </p:spPr>
        <p:txBody>
          <a:bodyPr/>
          <a:lstStyle/>
          <a:p>
            <a:r>
              <a:rPr lang="ru-RU" baseline="0" dirty="0" smtClean="0">
                <a:solidFill>
                  <a:schemeClr val="accent1"/>
                </a:solidFill>
              </a:rPr>
              <a:t>Сколько ресурсов это потребовало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</a:p>
          <a:p>
            <a:pPr>
              <a:buAutoNum type="arabicParenR"/>
            </a:pPr>
            <a:r>
              <a:rPr lang="ru-RU" baseline="0" dirty="0" smtClean="0"/>
              <a:t>Количество аналитиков увеличилось вдвое;</a:t>
            </a:r>
          </a:p>
          <a:p>
            <a:pPr>
              <a:buAutoNum type="arabicParenR"/>
            </a:pPr>
            <a:r>
              <a:rPr lang="ru-RU" baseline="0" dirty="0" smtClean="0"/>
              <a:t>Количество разработчиков увеличилось</a:t>
            </a:r>
            <a:r>
              <a:rPr lang="ru-RU" dirty="0" smtClean="0"/>
              <a:t> втрое</a:t>
            </a:r>
            <a:r>
              <a:rPr lang="ru-RU" baseline="0" dirty="0" smtClean="0"/>
              <a:t>;</a:t>
            </a:r>
          </a:p>
          <a:p>
            <a:pPr>
              <a:buAutoNum type="arabicParenR"/>
            </a:pPr>
            <a:r>
              <a:rPr lang="ru-RU" baseline="0" dirty="0" smtClean="0"/>
              <a:t>Сроки сдачи проекта были передвинуты на 15 дней.</a:t>
            </a:r>
          </a:p>
          <a:p>
            <a:endParaRPr lang="ru-RU" dirty="0" smtClean="0"/>
          </a:p>
          <a:p>
            <a:endParaRPr lang="kk-KZ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8" y="1"/>
            <a:ext cx="3048002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80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828"/>
            <a:ext cx="10515600" cy="6660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выглядит портал?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779835"/>
            <a:ext cx="5474139" cy="5740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85" y="1130624"/>
            <a:ext cx="56864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8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Чего мы достигли?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Портал «Открытые бюджеты» функционирует;</a:t>
            </a:r>
          </a:p>
          <a:p>
            <a:r>
              <a:rPr lang="ru-RU" dirty="0" smtClean="0"/>
              <a:t>Все требования Заказчика удовлетворены;</a:t>
            </a:r>
          </a:p>
          <a:p>
            <a:r>
              <a:rPr lang="ru-RU" dirty="0" smtClean="0"/>
              <a:t>Процесс количество ресурсов снижено до минимума (аналитик со стороны Заказчика + 1 сопровождающий разработчик).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18" y="62068"/>
            <a:ext cx="2691582" cy="10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27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0351" y="0"/>
            <a:ext cx="10364451" cy="823421"/>
          </a:xfrm>
        </p:spPr>
        <p:txBody>
          <a:bodyPr/>
          <a:lstStyle/>
          <a:p>
            <a:r>
              <a:rPr lang="ru-RU" dirty="0" smtClean="0"/>
              <a:t>СМЕНА РУКОВОДСТВА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" y="823421"/>
            <a:ext cx="7531728" cy="564879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5" y="1"/>
            <a:ext cx="323850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4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64557" cy="1325563"/>
          </a:xfrm>
        </p:spPr>
        <p:txBody>
          <a:bodyPr/>
          <a:lstStyle/>
          <a:p>
            <a:pPr algn="ctr"/>
            <a:r>
              <a:rPr lang="ru-RU" dirty="0" smtClean="0"/>
              <a:t>Проект «Открытый диалог»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Задача:</a:t>
            </a:r>
          </a:p>
          <a:p>
            <a:r>
              <a:rPr lang="ru-RU" dirty="0" smtClean="0"/>
              <a:t>В одном компоненте консолидировать все реализованные раннее решения (интернет-конференции, блоги первых руководителей, Опросы).</a:t>
            </a:r>
          </a:p>
          <a:p>
            <a:r>
              <a:rPr lang="ru-RU" b="1" dirty="0" smtClean="0"/>
              <a:t>Проблемы:</a:t>
            </a:r>
          </a:p>
          <a:p>
            <a:r>
              <a:rPr lang="ru-RU" dirty="0" smtClean="0"/>
              <a:t>Отсутствие артефактов;</a:t>
            </a:r>
          </a:p>
          <a:p>
            <a:r>
              <a:rPr lang="ru-RU" dirty="0" smtClean="0"/>
              <a:t>Различие технологий, примененных для реализации решений;</a:t>
            </a:r>
          </a:p>
          <a:p>
            <a:r>
              <a:rPr lang="ru-RU" dirty="0" smtClean="0"/>
              <a:t>Необходимость миграции всех исторических данных.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5" y="1"/>
            <a:ext cx="323850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53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105"/>
          </a:xfrm>
        </p:spPr>
        <p:txBody>
          <a:bodyPr/>
          <a:lstStyle/>
          <a:p>
            <a:pPr algn="ctr"/>
            <a:r>
              <a:rPr lang="ru-RU" dirty="0" smtClean="0"/>
              <a:t>Как это должно быть реализовано?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8059"/>
            <a:ext cx="10355059" cy="44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0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9" y="1351128"/>
            <a:ext cx="10153933" cy="171620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Тонкости реализации </a:t>
            </a:r>
            <a:r>
              <a:rPr lang="ru-RU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4311" y="2381535"/>
            <a:ext cx="8689976" cy="1371599"/>
          </a:xfrm>
        </p:spPr>
        <p:txBody>
          <a:bodyPr>
            <a:normAutofit/>
          </a:bodyPr>
          <a:lstStyle/>
          <a:p>
            <a:r>
              <a:rPr lang="ru-RU" sz="3200" cap="none" dirty="0"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sz="4000" cap="non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смены правил игры</a:t>
            </a:r>
            <a:r>
              <a:rPr lang="ru-RU" sz="3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3200" cap="none" dirty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endParaRPr lang="en-US" sz="32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уже </a:t>
            </a:r>
            <a:r>
              <a:rPr lang="ru-RU" sz="3200" cap="none" dirty="0">
                <a:latin typeface="Arial" panose="020B0604020202020204" pitchFamily="34" charset="0"/>
                <a:cs typeface="Arial" panose="020B0604020202020204" pitchFamily="34" charset="0"/>
              </a:rPr>
              <a:t>далеко от старта проекта</a:t>
            </a:r>
            <a:endParaRPr lang="ru-RU" sz="3200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0"/>
            <a:ext cx="3539873" cy="14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8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463" y="476253"/>
            <a:ext cx="7465032" cy="628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КРИЗИС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75" y="1581962"/>
            <a:ext cx="5119256" cy="426345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5" y="1"/>
            <a:ext cx="3238505" cy="1295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2132" y="1284051"/>
            <a:ext cx="51431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Уменьшение финансирования для </a:t>
            </a:r>
            <a:r>
              <a:rPr lang="ru-RU" sz="2800" dirty="0" err="1" smtClean="0"/>
              <a:t>гос.проектов</a:t>
            </a:r>
            <a:r>
              <a:rPr lang="ru-RU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Риск проигрыша, при расчете бюджета.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4831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48" y="136220"/>
            <a:ext cx="9050001" cy="871070"/>
          </a:xfrm>
        </p:spPr>
        <p:txBody>
          <a:bodyPr/>
          <a:lstStyle/>
          <a:p>
            <a:r>
              <a:rPr lang="ru-RU" dirty="0"/>
              <a:t>Бросить все или </a:t>
            </a:r>
            <a:r>
              <a:rPr lang="ru-RU" dirty="0" smtClean="0"/>
              <a:t>доплыть </a:t>
            </a:r>
            <a:r>
              <a:rPr lang="ru-RU" dirty="0"/>
              <a:t>до берега?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7" y="1007290"/>
            <a:ext cx="6443265" cy="42930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49" y="1"/>
            <a:ext cx="2858774" cy="1143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8264" y="1279728"/>
            <a:ext cx="48494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«Плыть до последнего вздоха», и мы об этом не жалеем, потому что вынесли для себя много поучительных уроков, расширили свои знания в предметной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245863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15450" cy="1596177"/>
          </a:xfrm>
        </p:spPr>
        <p:txBody>
          <a:bodyPr/>
          <a:lstStyle/>
          <a:p>
            <a:r>
              <a:rPr lang="ru-RU" dirty="0"/>
              <a:t> Какой настрой нужно иметь в </a:t>
            </a:r>
            <a:r>
              <a:rPr lang="ru-RU" dirty="0" smtClean="0"/>
              <a:t>будущем?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3" y="1781747"/>
            <a:ext cx="4009344" cy="4673917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681728" y="1781747"/>
            <a:ext cx="7260336" cy="454590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4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Без труда не вытащишь рыбку из пруда;</a:t>
            </a:r>
          </a:p>
          <a:p>
            <a:r>
              <a:rPr lang="ru-RU" sz="4100" cap="none" dirty="0">
                <a:latin typeface="Arial" panose="020B0604020202020204" pitchFamily="34" charset="0"/>
                <a:cs typeface="Arial" panose="020B0604020202020204" pitchFamily="34" charset="0"/>
              </a:rPr>
              <a:t>Никогда не задумывайтесь о том, что Вы сделали в прошлом что-то неправильно. Всегда смотрите в будущее с высоко поднятой головой. Не жалейте.</a:t>
            </a:r>
          </a:p>
          <a:p>
            <a:endParaRPr lang="ru-RU" sz="2800" cap="none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0"/>
            <a:ext cx="3120773" cy="12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44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2" y="0"/>
            <a:ext cx="10364451" cy="1014544"/>
          </a:xfrm>
        </p:spPr>
        <p:txBody>
          <a:bodyPr/>
          <a:lstStyle/>
          <a:p>
            <a:r>
              <a:rPr lang="ru-RU" dirty="0" smtClean="0"/>
              <a:t>Ваши вопросы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0"/>
            <a:ext cx="2987423" cy="1194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1" y="766894"/>
            <a:ext cx="8580319" cy="57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4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7116"/>
            <a:ext cx="10515600" cy="275417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Аяужан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Арыстамбекова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Ведущий аналитик ТОО «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Bee Software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Казахстан, Астана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u="sng" dirty="0" smtClean="0">
              <a:solidFill>
                <a:srgbClr val="0070C0"/>
              </a:solidFill>
              <a:hlinkClick r:id="rId2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21492"/>
            <a:ext cx="10515600" cy="3057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Skype: </a:t>
            </a:r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</a:rPr>
              <a:t>arystambekova_a_t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kk-KZ" sz="3600" b="1" dirty="0" smtClean="0">
                <a:solidFill>
                  <a:schemeClr val="bg1">
                    <a:lumMod val="50000"/>
                  </a:schemeClr>
                </a:solidFill>
              </a:rPr>
              <a:t>Электронный адрес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hlinkClick r:id="rId2"/>
              </a:rPr>
              <a:t>ayauzhan.arystambekova@bee.kz</a:t>
            </a:r>
            <a:endParaRPr lang="en-US" sz="3600" b="1" dirty="0" smtClean="0"/>
          </a:p>
          <a:p>
            <a:pPr algn="ctr"/>
            <a:endParaRPr lang="en-US" sz="3600" b="1" dirty="0" smtClean="0"/>
          </a:p>
          <a:p>
            <a:pPr algn="ctr"/>
            <a:endParaRPr lang="ru-RU" sz="36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12387"/>
            <a:ext cx="3163111" cy="12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95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651" y="296262"/>
            <a:ext cx="9612549" cy="823421"/>
          </a:xfrm>
        </p:spPr>
        <p:txBody>
          <a:bodyPr/>
          <a:lstStyle/>
          <a:p>
            <a:r>
              <a:rPr lang="ru-RU" dirty="0" smtClean="0"/>
              <a:t>ПРИЧИНЫ СМЕНЫ ПРАВИЛ ИГРЫ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602209"/>
              </p:ext>
            </p:extLst>
          </p:nvPr>
        </p:nvGraphicFramePr>
        <p:xfrm>
          <a:off x="913149" y="1511667"/>
          <a:ext cx="10363200" cy="456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5" y="1"/>
            <a:ext cx="323850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00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3" y="-19049"/>
            <a:ext cx="9494720" cy="1076632"/>
          </a:xfrm>
        </p:spPr>
        <p:txBody>
          <a:bodyPr/>
          <a:lstStyle/>
          <a:p>
            <a:r>
              <a:rPr lang="ru-RU" dirty="0" smtClean="0"/>
              <a:t>«Точка», когда все пошло не так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68" y="1602332"/>
            <a:ext cx="5775386" cy="4331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18" y="62068"/>
            <a:ext cx="2691582" cy="1076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132" y="1284051"/>
            <a:ext cx="51431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B0F0"/>
                </a:solidFill>
              </a:rPr>
              <a:t>«Точка» дисбаланса</a:t>
            </a:r>
            <a:r>
              <a:rPr lang="ru-RU" sz="2800" dirty="0"/>
              <a:t>, назовем её так, - это момент, когда все Ваши усилия и усилия Вашей команды не дают ожидаемых результатов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7714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204" y="111268"/>
            <a:ext cx="9105614" cy="1076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«Создание Электронного правительства»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18" y="62068"/>
            <a:ext cx="2691582" cy="1076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132" y="1284051"/>
            <a:ext cx="11466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</a:rPr>
              <a:t>Цель: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Автоматизация процесса получения государственных услуг для граждан и бизнеса.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2132" y="2765197"/>
            <a:ext cx="111159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B0F0"/>
                </a:solidFill>
              </a:rPr>
              <a:t>Задачи:</a:t>
            </a:r>
            <a:endParaRPr lang="ru-RU" sz="2800" b="1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Не у всех государственных органов, точнее у большинства ГО не было своей ИС;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Для реализации каждой услуги необходимо было провести обследование предметной области;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Надо было одновременно сделать решение, которое пройден по всем международным критериям оценки и будет решать проблемы взаимодействия ГО и граждан.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3936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Проблемы: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Нет законодательной основы</a:t>
            </a:r>
            <a:r>
              <a:rPr lang="ru-RU" dirty="0" smtClean="0"/>
              <a:t>, чтобы ГО сотрудничали;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Отсутствие экспертов </a:t>
            </a:r>
            <a:r>
              <a:rPr lang="ru-RU" dirty="0" smtClean="0"/>
              <a:t>по предметной области;</a:t>
            </a:r>
          </a:p>
          <a:p>
            <a:r>
              <a:rPr lang="ru-RU" dirty="0" smtClean="0"/>
              <a:t>Сжатые сроки;</a:t>
            </a:r>
          </a:p>
          <a:p>
            <a:r>
              <a:rPr lang="ru-RU" dirty="0" smtClean="0"/>
              <a:t>Тонкости, при реализации, требующей </a:t>
            </a:r>
            <a:r>
              <a:rPr lang="ru-RU" dirty="0" smtClean="0">
                <a:solidFill>
                  <a:srgbClr val="00B0F0"/>
                </a:solidFill>
              </a:rPr>
              <a:t>несколько  интеграций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Никто из граждан не знал «Что такое электронное правительство»?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Не признание легитимности </a:t>
            </a:r>
            <a:r>
              <a:rPr lang="ru-RU" dirty="0" smtClean="0"/>
              <a:t>справок, которые выдались через портал ЭП.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18" y="62068"/>
            <a:ext cx="2691582" cy="10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3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мы это решали?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Привлекли юристов</a:t>
            </a:r>
            <a:r>
              <a:rPr lang="ru-RU" dirty="0" smtClean="0"/>
              <a:t>, которые занимались изучением </a:t>
            </a:r>
            <a:r>
              <a:rPr lang="ru-RU" dirty="0" err="1" smtClean="0"/>
              <a:t>гос.стандартов</a:t>
            </a:r>
            <a:r>
              <a:rPr lang="ru-RU" dirty="0" smtClean="0"/>
              <a:t> и законов для:</a:t>
            </a:r>
          </a:p>
          <a:p>
            <a:pPr lvl="1"/>
            <a:r>
              <a:rPr lang="ru-RU" dirty="0" smtClean="0"/>
              <a:t>Реализации услуг, согласно законодательных документов;</a:t>
            </a:r>
          </a:p>
          <a:p>
            <a:pPr lvl="1"/>
            <a:r>
              <a:rPr lang="ru-RU" dirty="0" smtClean="0"/>
              <a:t>Подготовки  продвижения проектов документов, которые подтверждают легитимность услуг.</a:t>
            </a:r>
          </a:p>
          <a:p>
            <a:r>
              <a:rPr lang="ru-RU" dirty="0" smtClean="0"/>
              <a:t>Взяли доработку/сопровождение государственных баз данных;</a:t>
            </a:r>
          </a:p>
          <a:p>
            <a:r>
              <a:rPr lang="ru-RU" b="1" dirty="0" smtClean="0"/>
              <a:t>Перестроили процесс сбора требований </a:t>
            </a:r>
            <a:r>
              <a:rPr lang="ru-RU" dirty="0" smtClean="0"/>
              <a:t>по государственным услугам (по возможности, в качестве аналитиков привлекали </a:t>
            </a:r>
            <a:r>
              <a:rPr lang="ru-RU" dirty="0" err="1" smtClean="0"/>
              <a:t>гос.служащих</a:t>
            </a:r>
            <a:r>
              <a:rPr lang="ru-RU" dirty="0" smtClean="0"/>
              <a:t>).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18" y="62068"/>
            <a:ext cx="2691582" cy="10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36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Чего мы достигли?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Портал «электронного правительства» сейчас предоставляет более 200 услуг;</a:t>
            </a:r>
          </a:p>
          <a:p>
            <a:r>
              <a:rPr lang="ru-RU" dirty="0" smtClean="0"/>
              <a:t>Численность интеграций превышает 800, включая коммерческие организации;</a:t>
            </a:r>
          </a:p>
          <a:p>
            <a:r>
              <a:rPr lang="ru-RU" dirty="0" smtClean="0"/>
              <a:t>Процесс сбора и отработки требований налажен так, что нет необходимости в привлечении больших ресурсов.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18" y="62068"/>
            <a:ext cx="2691582" cy="10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828"/>
            <a:ext cx="10515600" cy="6660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выглядит портал?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7" y="779835"/>
            <a:ext cx="7277440" cy="4171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34" y="1945430"/>
            <a:ext cx="6457425" cy="4505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330" y="2807744"/>
            <a:ext cx="5970655" cy="42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4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1738</Words>
  <Application>Microsoft Office PowerPoint</Application>
  <PresentationFormat>Широкоэкранный</PresentationFormat>
  <Paragraphs>163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Wingdings</vt:lpstr>
      <vt:lpstr>Тема Office</vt:lpstr>
      <vt:lpstr>Презентация PowerPoint</vt:lpstr>
      <vt:lpstr>Тонкости реализации проекта  </vt:lpstr>
      <vt:lpstr>ПРИЧИНЫ СМЕНЫ ПРАВИЛ ИГРЫ</vt:lpstr>
      <vt:lpstr>«Точка», когда все пошло не так</vt:lpstr>
      <vt:lpstr>Проект «Создание Электронного правительства»</vt:lpstr>
      <vt:lpstr>Проблемы:</vt:lpstr>
      <vt:lpstr>Как мы это решали?</vt:lpstr>
      <vt:lpstr>Чего мы достигли?</vt:lpstr>
      <vt:lpstr>Как выглядит портал?</vt:lpstr>
      <vt:lpstr>СМЕНА ЗАКОНОДАТЕЛЬСТВА</vt:lpstr>
      <vt:lpstr>Презентация PowerPoint</vt:lpstr>
      <vt:lpstr>Проект «Открытые бюджеты»</vt:lpstr>
      <vt:lpstr>Проект «Открытые бюджеты»</vt:lpstr>
      <vt:lpstr>Проект «Открытые бюджеты»</vt:lpstr>
      <vt:lpstr>Как выглядит портал?</vt:lpstr>
      <vt:lpstr>Чего мы достигли?</vt:lpstr>
      <vt:lpstr>СМЕНА РУКОВОДСТВА</vt:lpstr>
      <vt:lpstr>Проект «Открытый диалог»</vt:lpstr>
      <vt:lpstr>Как это должно быть реализовано?</vt:lpstr>
      <vt:lpstr>КРИЗИС</vt:lpstr>
      <vt:lpstr>Бросить все или доплыть до берега?</vt:lpstr>
      <vt:lpstr> Какой настрой нужно иметь в будущем?</vt:lpstr>
      <vt:lpstr>Ваши вопросы</vt:lpstr>
      <vt:lpstr>Аяужан Арыстамбекова, Ведущий аналитик ТОО «Bee Software» Казахстан, Астана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Тонкости реализации ПРОЕКТА</dc:title>
  <dc:creator>ayauzhan</dc:creator>
  <cp:lastModifiedBy>ayauzhan</cp:lastModifiedBy>
  <cp:revision>36</cp:revision>
  <dcterms:created xsi:type="dcterms:W3CDTF">2016-03-02T04:40:10Z</dcterms:created>
  <dcterms:modified xsi:type="dcterms:W3CDTF">2016-03-07T06:31:17Z</dcterms:modified>
</cp:coreProperties>
</file>